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311" r:id="rId2"/>
    <p:sldId id="312" r:id="rId3"/>
    <p:sldId id="313" r:id="rId4"/>
    <p:sldId id="315" r:id="rId5"/>
    <p:sldId id="314" r:id="rId6"/>
    <p:sldId id="321" r:id="rId7"/>
    <p:sldId id="341" r:id="rId8"/>
    <p:sldId id="322" r:id="rId9"/>
    <p:sldId id="323" r:id="rId10"/>
    <p:sldId id="324" r:id="rId11"/>
    <p:sldId id="325" r:id="rId12"/>
    <p:sldId id="326" r:id="rId13"/>
    <p:sldId id="327" r:id="rId14"/>
    <p:sldId id="328" r:id="rId15"/>
    <p:sldId id="330" r:id="rId16"/>
    <p:sldId id="331" r:id="rId17"/>
    <p:sldId id="332" r:id="rId18"/>
    <p:sldId id="333" r:id="rId19"/>
    <p:sldId id="334" r:id="rId20"/>
    <p:sldId id="335" r:id="rId21"/>
    <p:sldId id="338" r:id="rId22"/>
    <p:sldId id="336" r:id="rId23"/>
    <p:sldId id="286" r:id="rId24"/>
    <p:sldId id="289" r:id="rId25"/>
    <p:sldId id="310" r:id="rId26"/>
    <p:sldId id="292" r:id="rId27"/>
    <p:sldId id="293" r:id="rId28"/>
    <p:sldId id="294" r:id="rId29"/>
    <p:sldId id="295" r:id="rId30"/>
    <p:sldId id="296" r:id="rId31"/>
    <p:sldId id="307" r:id="rId32"/>
    <p:sldId id="308" r:id="rId33"/>
    <p:sldId id="303" r:id="rId34"/>
    <p:sldId id="305" r:id="rId35"/>
    <p:sldId id="306" r:id="rId36"/>
    <p:sldId id="339" r:id="rId37"/>
    <p:sldId id="337" r:id="rId38"/>
    <p:sldId id="34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44" autoAdjust="0"/>
    <p:restoredTop sz="82379" autoAdjust="0"/>
  </p:normalViewPr>
  <p:slideViewPr>
    <p:cSldViewPr snapToGrid="0" snapToObjects="1">
      <p:cViewPr varScale="1">
        <p:scale>
          <a:sx n="57" d="100"/>
          <a:sy n="57" d="100"/>
        </p:scale>
        <p:origin x="-9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style val="18"/>
  <c:chart>
    <c:plotArea>
      <c:layout>
        <c:manualLayout>
          <c:layoutTarget val="inner"/>
          <c:xMode val="edge"/>
          <c:yMode val="edge"/>
          <c:x val="7.4636936319592312E-2"/>
          <c:y val="0.20830449826989614"/>
          <c:w val="0.92469516093600901"/>
          <c:h val="0.63644470479252402"/>
        </c:manualLayout>
      </c:layout>
      <c:barChart>
        <c:barDir val="col"/>
        <c:grouping val="clustered"/>
        <c:ser>
          <c:idx val="0"/>
          <c:order val="0"/>
          <c:tx>
            <c:strRef>
              <c:f>Sheet1!$B$1</c:f>
              <c:strCache>
                <c:ptCount val="1"/>
                <c:pt idx="0">
                  <c:v>Students from Section GI - Fall Quarter</c:v>
                </c:pt>
              </c:strCache>
            </c:strRef>
          </c:tx>
          <c:spPr>
            <a:solidFill>
              <a:schemeClr val="accent5"/>
            </a:solidFill>
          </c:spPr>
          <c:cat>
            <c:strRef>
              <c:f>Sheet1!$A$2:$A$7</c:f>
              <c:strCache>
                <c:ptCount val="6"/>
                <c:pt idx="0">
                  <c:v>A / A-</c:v>
                </c:pt>
                <c:pt idx="1">
                  <c:v>B+ / B</c:v>
                </c:pt>
                <c:pt idx="2">
                  <c:v>B- / C+</c:v>
                </c:pt>
                <c:pt idx="3">
                  <c:v>C / C-</c:v>
                </c:pt>
                <c:pt idx="4">
                  <c:v>D / F / Drop Late</c:v>
                </c:pt>
                <c:pt idx="5">
                  <c:v>Did not go on to Organic II</c:v>
                </c:pt>
              </c:strCache>
            </c:strRef>
          </c:cat>
          <c:val>
            <c:numRef>
              <c:f>Sheet1!$B$2:$B$7</c:f>
              <c:numCache>
                <c:formatCode>General</c:formatCode>
                <c:ptCount val="6"/>
                <c:pt idx="0">
                  <c:v>12</c:v>
                </c:pt>
                <c:pt idx="1">
                  <c:v>33</c:v>
                </c:pt>
                <c:pt idx="2">
                  <c:v>20</c:v>
                </c:pt>
                <c:pt idx="3">
                  <c:v>20</c:v>
                </c:pt>
                <c:pt idx="4">
                  <c:v>6</c:v>
                </c:pt>
                <c:pt idx="5">
                  <c:v>6</c:v>
                </c:pt>
              </c:numCache>
            </c:numRef>
          </c:val>
        </c:ser>
        <c:ser>
          <c:idx val="1"/>
          <c:order val="1"/>
          <c:tx>
            <c:strRef>
              <c:f>Sheet1!$C$1</c:f>
              <c:strCache>
                <c:ptCount val="1"/>
                <c:pt idx="0">
                  <c:v>Students from Section L - Fall Quarter</c:v>
                </c:pt>
              </c:strCache>
            </c:strRef>
          </c:tx>
          <c:spPr>
            <a:solidFill>
              <a:schemeClr val="accent5">
                <a:lumMod val="20000"/>
                <a:lumOff val="80000"/>
              </a:schemeClr>
            </a:solidFill>
          </c:spPr>
          <c:cat>
            <c:strRef>
              <c:f>Sheet1!$A$2:$A$7</c:f>
              <c:strCache>
                <c:ptCount val="6"/>
                <c:pt idx="0">
                  <c:v>A / A-</c:v>
                </c:pt>
                <c:pt idx="1">
                  <c:v>B+ / B</c:v>
                </c:pt>
                <c:pt idx="2">
                  <c:v>B- / C+</c:v>
                </c:pt>
                <c:pt idx="3">
                  <c:v>C / C-</c:v>
                </c:pt>
                <c:pt idx="4">
                  <c:v>D / F / Drop Late</c:v>
                </c:pt>
                <c:pt idx="5">
                  <c:v>Did not go on to Organic II</c:v>
                </c:pt>
              </c:strCache>
            </c:strRef>
          </c:cat>
          <c:val>
            <c:numRef>
              <c:f>Sheet1!$C$2:$C$7</c:f>
              <c:numCache>
                <c:formatCode>General</c:formatCode>
                <c:ptCount val="6"/>
                <c:pt idx="0">
                  <c:v>11</c:v>
                </c:pt>
                <c:pt idx="1">
                  <c:v>19</c:v>
                </c:pt>
                <c:pt idx="2">
                  <c:v>11</c:v>
                </c:pt>
                <c:pt idx="3">
                  <c:v>19</c:v>
                </c:pt>
                <c:pt idx="4">
                  <c:v>11</c:v>
                </c:pt>
                <c:pt idx="5">
                  <c:v>26</c:v>
                </c:pt>
              </c:numCache>
            </c:numRef>
          </c:val>
        </c:ser>
        <c:ser>
          <c:idx val="2"/>
          <c:order val="2"/>
          <c:tx>
            <c:strRef>
              <c:f>Sheet1!$D$1</c:f>
              <c:strCache>
                <c:ptCount val="1"/>
                <c:pt idx="0">
                  <c:v>Column2</c:v>
                </c:pt>
              </c:strCache>
            </c:strRef>
          </c:tx>
          <c:cat>
            <c:strRef>
              <c:f>Sheet1!$A$2:$A$7</c:f>
              <c:strCache>
                <c:ptCount val="6"/>
                <c:pt idx="0">
                  <c:v>A / A-</c:v>
                </c:pt>
                <c:pt idx="1">
                  <c:v>B+ / B</c:v>
                </c:pt>
                <c:pt idx="2">
                  <c:v>B- / C+</c:v>
                </c:pt>
                <c:pt idx="3">
                  <c:v>C / C-</c:v>
                </c:pt>
                <c:pt idx="4">
                  <c:v>D / F / Drop Late</c:v>
                </c:pt>
                <c:pt idx="5">
                  <c:v>Did not go on to Organic II</c:v>
                </c:pt>
              </c:strCache>
            </c:strRef>
          </c:cat>
          <c:val>
            <c:numRef>
              <c:f>Sheet1!$D$2:$D$7</c:f>
              <c:numCache>
                <c:formatCode>General</c:formatCode>
                <c:ptCount val="6"/>
              </c:numCache>
            </c:numRef>
          </c:val>
        </c:ser>
        <c:axId val="110941696"/>
        <c:axId val="110943232"/>
      </c:barChart>
      <c:catAx>
        <c:axId val="110941696"/>
        <c:scaling>
          <c:orientation val="minMax"/>
        </c:scaling>
        <c:axPos val="b"/>
        <c:tickLblPos val="nextTo"/>
        <c:txPr>
          <a:bodyPr/>
          <a:lstStyle/>
          <a:p>
            <a:pPr>
              <a:defRPr lang="en-US" b="1">
                <a:latin typeface="Garamond"/>
                <a:cs typeface="Garamond"/>
              </a:defRPr>
            </a:pPr>
            <a:endParaRPr lang="en-US"/>
          </a:p>
        </c:txPr>
        <c:crossAx val="110943232"/>
        <c:crosses val="autoZero"/>
        <c:auto val="1"/>
        <c:lblAlgn val="ctr"/>
        <c:lblOffset val="100"/>
      </c:catAx>
      <c:valAx>
        <c:axId val="110943232"/>
        <c:scaling>
          <c:orientation val="minMax"/>
        </c:scaling>
        <c:axPos val="l"/>
        <c:majorGridlines/>
        <c:numFmt formatCode="General" sourceLinked="1"/>
        <c:tickLblPos val="nextTo"/>
        <c:txPr>
          <a:bodyPr/>
          <a:lstStyle/>
          <a:p>
            <a:pPr>
              <a:defRPr lang="en-US"/>
            </a:pPr>
            <a:endParaRPr lang="en-US"/>
          </a:p>
        </c:txPr>
        <c:crossAx val="110941696"/>
        <c:crosses val="autoZero"/>
        <c:crossBetween val="between"/>
        <c:majorUnit val="10"/>
      </c:valAx>
    </c:plotArea>
    <c:legend>
      <c:legendPos val="r"/>
      <c:legendEntry>
        <c:idx val="2"/>
        <c:delete val="1"/>
      </c:legendEntry>
      <c:layout>
        <c:manualLayout>
          <c:xMode val="edge"/>
          <c:yMode val="edge"/>
          <c:x val="0.206055715302118"/>
          <c:y val="0"/>
          <c:w val="0.67596498216922352"/>
          <c:h val="0.17777620358008914"/>
        </c:manualLayout>
      </c:layout>
      <c:txPr>
        <a:bodyPr/>
        <a:lstStyle/>
        <a:p>
          <a:pPr>
            <a:defRPr lang="en-US" b="1">
              <a:latin typeface="Garamond"/>
              <a:cs typeface="Garamond"/>
            </a:defRPr>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899AD-1CED-924A-BC0E-6EEB953B2F36}"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F881352F-499F-4146-8929-8185F5E976F9}">
      <dgm:prSet phldrT="[Text]" custT="1"/>
      <dgm:spPr>
        <a:solidFill>
          <a:schemeClr val="accent5">
            <a:lumMod val="20000"/>
            <a:lumOff val="80000"/>
          </a:schemeClr>
        </a:solidFill>
      </dgm:spPr>
      <dgm:t>
        <a:bodyPr/>
        <a:lstStyle/>
        <a:p>
          <a:pPr algn="ctr"/>
          <a:r>
            <a:rPr lang="en-US" sz="2200" b="1" i="0" dirty="0" smtClean="0">
              <a:solidFill>
                <a:srgbClr val="0D0D0D"/>
              </a:solidFill>
              <a:latin typeface="Garamond"/>
            </a:rPr>
            <a:t>P</a:t>
          </a:r>
          <a:r>
            <a:rPr lang="en-US" sz="2200" dirty="0" smtClean="0">
              <a:solidFill>
                <a:srgbClr val="0D0D0D"/>
              </a:solidFill>
              <a:latin typeface="Garamond"/>
            </a:rPr>
            <a:t>rocess </a:t>
          </a:r>
        </a:p>
        <a:p>
          <a:pPr algn="ctr"/>
          <a:r>
            <a:rPr lang="en-US" sz="2200" b="1" i="0" dirty="0" smtClean="0">
              <a:solidFill>
                <a:srgbClr val="0D0D0D"/>
              </a:solidFill>
              <a:latin typeface="Garamond"/>
            </a:rPr>
            <a:t>O</a:t>
          </a:r>
          <a:r>
            <a:rPr lang="en-US" sz="2200" dirty="0" smtClean="0">
              <a:solidFill>
                <a:srgbClr val="0D0D0D"/>
              </a:solidFill>
              <a:latin typeface="Garamond"/>
            </a:rPr>
            <a:t>riented</a:t>
          </a:r>
        </a:p>
        <a:p>
          <a:pPr algn="ctr"/>
          <a:r>
            <a:rPr lang="en-US" sz="2200" b="1" i="0" dirty="0" smtClean="0">
              <a:solidFill>
                <a:srgbClr val="0D0D0D"/>
              </a:solidFill>
              <a:latin typeface="Garamond"/>
            </a:rPr>
            <a:t>G</a:t>
          </a:r>
          <a:r>
            <a:rPr lang="en-US" sz="2200" dirty="0" smtClean="0">
              <a:solidFill>
                <a:srgbClr val="0D0D0D"/>
              </a:solidFill>
              <a:latin typeface="Garamond"/>
            </a:rPr>
            <a:t>uided </a:t>
          </a:r>
        </a:p>
        <a:p>
          <a:pPr algn="ctr"/>
          <a:r>
            <a:rPr lang="en-US" sz="2200" b="1" i="0" dirty="0" smtClean="0">
              <a:solidFill>
                <a:srgbClr val="0D0D0D"/>
              </a:solidFill>
              <a:latin typeface="Garamond"/>
            </a:rPr>
            <a:t>I</a:t>
          </a:r>
          <a:r>
            <a:rPr lang="en-US" sz="2200" dirty="0" smtClean="0">
              <a:solidFill>
                <a:srgbClr val="0D0D0D"/>
              </a:solidFill>
              <a:latin typeface="Garamond"/>
            </a:rPr>
            <a:t>nquiry </a:t>
          </a:r>
        </a:p>
        <a:p>
          <a:pPr algn="ctr"/>
          <a:r>
            <a:rPr lang="en-US" sz="2200" b="1" i="0" dirty="0" smtClean="0">
              <a:solidFill>
                <a:srgbClr val="0D0D0D"/>
              </a:solidFill>
              <a:latin typeface="Garamond"/>
            </a:rPr>
            <a:t>L</a:t>
          </a:r>
          <a:r>
            <a:rPr lang="en-US" sz="2200" dirty="0" smtClean="0">
              <a:solidFill>
                <a:srgbClr val="0D0D0D"/>
              </a:solidFill>
              <a:latin typeface="Garamond"/>
            </a:rPr>
            <a:t>earning</a:t>
          </a:r>
          <a:endParaRPr lang="en-US" sz="2200" dirty="0">
            <a:solidFill>
              <a:srgbClr val="0D0D0D"/>
            </a:solidFill>
            <a:latin typeface="Garamond"/>
          </a:endParaRPr>
        </a:p>
      </dgm:t>
    </dgm:pt>
    <dgm:pt modelId="{F703DF0C-4A46-E140-8171-CB9C93792F45}" type="parTrans" cxnId="{C8582CA0-1071-9F43-AD58-0E6E260B22F6}">
      <dgm:prSet/>
      <dgm:spPr/>
      <dgm:t>
        <a:bodyPr/>
        <a:lstStyle/>
        <a:p>
          <a:endParaRPr lang="en-US"/>
        </a:p>
      </dgm:t>
    </dgm:pt>
    <dgm:pt modelId="{49B9297B-F7E3-884F-A564-D2970F34EC4C}" type="sibTrans" cxnId="{C8582CA0-1071-9F43-AD58-0E6E260B22F6}">
      <dgm:prSet/>
      <dgm:spPr/>
      <dgm:t>
        <a:bodyPr/>
        <a:lstStyle/>
        <a:p>
          <a:endParaRPr lang="en-US"/>
        </a:p>
      </dgm:t>
    </dgm:pt>
    <dgm:pt modelId="{2244724A-3614-3C49-ADC5-47E1EB197ECE}">
      <dgm:prSet phldrT="[Text]" custT="1"/>
      <dgm:spPr>
        <a:solidFill>
          <a:schemeClr val="accent5">
            <a:lumMod val="20000"/>
            <a:lumOff val="80000"/>
          </a:schemeClr>
        </a:solidFill>
      </dgm:spPr>
      <dgm:t>
        <a:bodyPr/>
        <a:lstStyle/>
        <a:p>
          <a:endParaRPr lang="en-US" sz="1600" dirty="0" smtClean="0">
            <a:solidFill>
              <a:srgbClr val="0D0D0D"/>
            </a:solidFill>
            <a:latin typeface="Garamond"/>
          </a:endParaRPr>
        </a:p>
      </dgm:t>
    </dgm:pt>
    <dgm:pt modelId="{B574FB09-06E0-9E42-9A7E-FE9AF0F211AD}" type="parTrans" cxnId="{51FDE2B3-559A-5247-BD33-5BCC4AD95D48}">
      <dgm:prSet/>
      <dgm:spPr>
        <a:solidFill>
          <a:schemeClr val="accent5">
            <a:lumMod val="50000"/>
          </a:schemeClr>
        </a:solidFill>
      </dgm:spPr>
      <dgm:t>
        <a:bodyPr/>
        <a:lstStyle/>
        <a:p>
          <a:endParaRPr lang="en-US">
            <a:solidFill>
              <a:srgbClr val="0D0D0D"/>
            </a:solidFill>
          </a:endParaRPr>
        </a:p>
      </dgm:t>
    </dgm:pt>
    <dgm:pt modelId="{4F95A7E5-A8D0-4045-A482-2DC339CB83CA}" type="sibTrans" cxnId="{51FDE2B3-559A-5247-BD33-5BCC4AD95D48}">
      <dgm:prSet/>
      <dgm:spPr/>
      <dgm:t>
        <a:bodyPr/>
        <a:lstStyle/>
        <a:p>
          <a:endParaRPr lang="en-US"/>
        </a:p>
      </dgm:t>
    </dgm:pt>
    <dgm:pt modelId="{0D869AB2-BEE4-5042-8EC2-9C1719FDC0EC}">
      <dgm:prSet phldrT="[Text]" custT="1"/>
      <dgm:spPr>
        <a:solidFill>
          <a:schemeClr val="accent5">
            <a:lumMod val="20000"/>
            <a:lumOff val="80000"/>
          </a:schemeClr>
        </a:solidFill>
      </dgm:spPr>
      <dgm:t>
        <a:bodyPr/>
        <a:lstStyle/>
        <a:p>
          <a:endParaRPr lang="en-US" sz="1600" b="0" i="0" dirty="0" smtClean="0">
            <a:solidFill>
              <a:srgbClr val="0D0D0D"/>
            </a:solidFill>
            <a:latin typeface="Garamond"/>
          </a:endParaRPr>
        </a:p>
      </dgm:t>
    </dgm:pt>
    <dgm:pt modelId="{A4A5B657-E7CC-3341-A95E-FD9328CC2317}" type="parTrans" cxnId="{F18FA6EF-43FC-F440-922F-38A7F58DA3F7}">
      <dgm:prSet/>
      <dgm:spPr>
        <a:solidFill>
          <a:schemeClr val="accent5">
            <a:lumMod val="50000"/>
          </a:schemeClr>
        </a:solidFill>
      </dgm:spPr>
      <dgm:t>
        <a:bodyPr/>
        <a:lstStyle/>
        <a:p>
          <a:endParaRPr lang="en-US">
            <a:solidFill>
              <a:srgbClr val="0D0D0D"/>
            </a:solidFill>
          </a:endParaRPr>
        </a:p>
      </dgm:t>
    </dgm:pt>
    <dgm:pt modelId="{E3E630C9-2ED8-C44F-8031-F6DD9CAA3B5F}" type="sibTrans" cxnId="{F18FA6EF-43FC-F440-922F-38A7F58DA3F7}">
      <dgm:prSet/>
      <dgm:spPr/>
      <dgm:t>
        <a:bodyPr/>
        <a:lstStyle/>
        <a:p>
          <a:endParaRPr lang="en-US"/>
        </a:p>
      </dgm:t>
    </dgm:pt>
    <dgm:pt modelId="{86720000-6089-854A-93BA-E852998CF54A}">
      <dgm:prSet phldrT="[Text]" phldr="1"/>
      <dgm:spPr/>
      <dgm:t>
        <a:bodyPr/>
        <a:lstStyle/>
        <a:p>
          <a:endParaRPr lang="en-US" dirty="0">
            <a:solidFill>
              <a:srgbClr val="0D0D0D"/>
            </a:solidFill>
          </a:endParaRPr>
        </a:p>
      </dgm:t>
    </dgm:pt>
    <dgm:pt modelId="{B9234DD4-DDA7-E840-BD3E-4F832A355D3B}" type="parTrans" cxnId="{4802E810-3B36-C442-8F0E-0700D233B676}">
      <dgm:prSet/>
      <dgm:spPr/>
      <dgm:t>
        <a:bodyPr/>
        <a:lstStyle/>
        <a:p>
          <a:endParaRPr lang="en-US"/>
        </a:p>
      </dgm:t>
    </dgm:pt>
    <dgm:pt modelId="{EDAC7F9F-1968-B341-BCAC-08FAC360A17F}" type="sibTrans" cxnId="{4802E810-3B36-C442-8F0E-0700D233B676}">
      <dgm:prSet/>
      <dgm:spPr/>
      <dgm:t>
        <a:bodyPr/>
        <a:lstStyle/>
        <a:p>
          <a:endParaRPr lang="en-US"/>
        </a:p>
      </dgm:t>
    </dgm:pt>
    <dgm:pt modelId="{A278FFBE-0D12-AF46-B311-A8A5E13DF793}">
      <dgm:prSet phldrT="[Text]" phldr="1"/>
      <dgm:spPr/>
      <dgm:t>
        <a:bodyPr/>
        <a:lstStyle/>
        <a:p>
          <a:endParaRPr lang="en-US" dirty="0">
            <a:solidFill>
              <a:srgbClr val="0D0D0D"/>
            </a:solidFill>
          </a:endParaRPr>
        </a:p>
      </dgm:t>
    </dgm:pt>
    <dgm:pt modelId="{FCF14519-858B-BA42-8BA1-3D1FC71CF025}" type="parTrans" cxnId="{D8521B11-2006-544C-BADC-6F647E0E8185}">
      <dgm:prSet/>
      <dgm:spPr/>
      <dgm:t>
        <a:bodyPr/>
        <a:lstStyle/>
        <a:p>
          <a:endParaRPr lang="en-US"/>
        </a:p>
      </dgm:t>
    </dgm:pt>
    <dgm:pt modelId="{1F691582-2797-EE4E-A584-D4FC749EEADA}" type="sibTrans" cxnId="{D8521B11-2006-544C-BADC-6F647E0E8185}">
      <dgm:prSet/>
      <dgm:spPr/>
      <dgm:t>
        <a:bodyPr/>
        <a:lstStyle/>
        <a:p>
          <a:endParaRPr lang="en-US"/>
        </a:p>
      </dgm:t>
    </dgm:pt>
    <dgm:pt modelId="{DF43ECA4-6CBB-C440-8851-8ABCDBC5DA9F}">
      <dgm:prSet phldrT="[Text]" phldr="1"/>
      <dgm:spPr/>
      <dgm:t>
        <a:bodyPr/>
        <a:lstStyle/>
        <a:p>
          <a:endParaRPr lang="en-US" dirty="0">
            <a:solidFill>
              <a:srgbClr val="0D0D0D"/>
            </a:solidFill>
          </a:endParaRPr>
        </a:p>
      </dgm:t>
    </dgm:pt>
    <dgm:pt modelId="{D966F59E-E5E2-C745-B5B3-5064AA7682B3}" type="parTrans" cxnId="{C34A1CD3-018F-C145-872D-2B76326F9A44}">
      <dgm:prSet/>
      <dgm:spPr/>
      <dgm:t>
        <a:bodyPr/>
        <a:lstStyle/>
        <a:p>
          <a:endParaRPr lang="en-US"/>
        </a:p>
      </dgm:t>
    </dgm:pt>
    <dgm:pt modelId="{9A347226-DFEB-1A43-83F8-666CAECAA729}" type="sibTrans" cxnId="{C34A1CD3-018F-C145-872D-2B76326F9A44}">
      <dgm:prSet/>
      <dgm:spPr/>
      <dgm:t>
        <a:bodyPr/>
        <a:lstStyle/>
        <a:p>
          <a:endParaRPr lang="en-US"/>
        </a:p>
      </dgm:t>
    </dgm:pt>
    <dgm:pt modelId="{B6954657-55D8-3243-8591-A526CC35F28C}">
      <dgm:prSet phldrT="[Text]" phldr="1"/>
      <dgm:spPr/>
      <dgm:t>
        <a:bodyPr/>
        <a:lstStyle/>
        <a:p>
          <a:endParaRPr lang="en-US" dirty="0">
            <a:solidFill>
              <a:srgbClr val="0D0D0D"/>
            </a:solidFill>
          </a:endParaRPr>
        </a:p>
      </dgm:t>
    </dgm:pt>
    <dgm:pt modelId="{3A2954F9-663B-2943-AD24-F1A2AA7FAF3A}" type="parTrans" cxnId="{13522A12-7912-4244-B0CD-7394132F1D9A}">
      <dgm:prSet/>
      <dgm:spPr/>
      <dgm:t>
        <a:bodyPr/>
        <a:lstStyle/>
        <a:p>
          <a:endParaRPr lang="en-US"/>
        </a:p>
      </dgm:t>
    </dgm:pt>
    <dgm:pt modelId="{BCC5E527-D848-3C43-87BD-E2B36A9E5376}" type="sibTrans" cxnId="{13522A12-7912-4244-B0CD-7394132F1D9A}">
      <dgm:prSet/>
      <dgm:spPr/>
      <dgm:t>
        <a:bodyPr/>
        <a:lstStyle/>
        <a:p>
          <a:endParaRPr lang="en-US"/>
        </a:p>
      </dgm:t>
    </dgm:pt>
    <dgm:pt modelId="{056C0986-4A76-F145-8DC8-85DA711BFD9A}">
      <dgm:prSet phldrT="[Text]"/>
      <dgm:spPr/>
      <dgm:t>
        <a:bodyPr/>
        <a:lstStyle/>
        <a:p>
          <a:endParaRPr lang="en-US" dirty="0">
            <a:solidFill>
              <a:srgbClr val="0D0D0D"/>
            </a:solidFill>
          </a:endParaRPr>
        </a:p>
      </dgm:t>
    </dgm:pt>
    <dgm:pt modelId="{6ADA1E9F-F107-004E-B6F7-DFFE86711A6B}" type="parTrans" cxnId="{39DB5DB6-9B96-AB41-B535-307AE5E6440B}">
      <dgm:prSet/>
      <dgm:spPr/>
      <dgm:t>
        <a:bodyPr/>
        <a:lstStyle/>
        <a:p>
          <a:endParaRPr lang="en-US"/>
        </a:p>
      </dgm:t>
    </dgm:pt>
    <dgm:pt modelId="{B3005CEE-4261-3643-AE4E-C72D7E6247BA}" type="sibTrans" cxnId="{39DB5DB6-9B96-AB41-B535-307AE5E6440B}">
      <dgm:prSet/>
      <dgm:spPr/>
      <dgm:t>
        <a:bodyPr/>
        <a:lstStyle/>
        <a:p>
          <a:endParaRPr lang="en-US"/>
        </a:p>
      </dgm:t>
    </dgm:pt>
    <dgm:pt modelId="{3D20C38C-87CA-DE42-962F-EA912F389C06}" type="pres">
      <dgm:prSet presAssocID="{F09899AD-1CED-924A-BC0E-6EEB953B2F36}" presName="cycle" presStyleCnt="0">
        <dgm:presLayoutVars>
          <dgm:chMax val="1"/>
          <dgm:dir/>
          <dgm:animLvl val="ctr"/>
          <dgm:resizeHandles val="exact"/>
        </dgm:presLayoutVars>
      </dgm:prSet>
      <dgm:spPr/>
      <dgm:t>
        <a:bodyPr/>
        <a:lstStyle/>
        <a:p>
          <a:endParaRPr lang="en-US"/>
        </a:p>
      </dgm:t>
    </dgm:pt>
    <dgm:pt modelId="{48DE88EA-A70F-194A-AA12-FADFA72254B3}" type="pres">
      <dgm:prSet presAssocID="{F881352F-499F-4146-8929-8185F5E976F9}" presName="centerShape" presStyleLbl="node0" presStyleIdx="0" presStyleCnt="1" custLinFactNeighborX="0" custLinFactNeighborY="30"/>
      <dgm:spPr/>
      <dgm:t>
        <a:bodyPr/>
        <a:lstStyle/>
        <a:p>
          <a:endParaRPr lang="en-US"/>
        </a:p>
      </dgm:t>
    </dgm:pt>
    <dgm:pt modelId="{99CC7275-FD70-BC42-B227-1ECAFAD70082}" type="pres">
      <dgm:prSet presAssocID="{B574FB09-06E0-9E42-9A7E-FE9AF0F211AD}" presName="parTrans" presStyleLbl="bgSibTrans2D1" presStyleIdx="0" presStyleCnt="2" custLinFactNeighborX="1086" custLinFactNeighborY="6014"/>
      <dgm:spPr/>
      <dgm:t>
        <a:bodyPr/>
        <a:lstStyle/>
        <a:p>
          <a:endParaRPr lang="en-US"/>
        </a:p>
      </dgm:t>
    </dgm:pt>
    <dgm:pt modelId="{8FBEFD93-6E54-404F-94FE-B3B45C455C48}" type="pres">
      <dgm:prSet presAssocID="{2244724A-3614-3C49-ADC5-47E1EB197ECE}" presName="node" presStyleLbl="node1" presStyleIdx="0" presStyleCnt="2">
        <dgm:presLayoutVars>
          <dgm:bulletEnabled val="1"/>
        </dgm:presLayoutVars>
      </dgm:prSet>
      <dgm:spPr/>
      <dgm:t>
        <a:bodyPr/>
        <a:lstStyle/>
        <a:p>
          <a:endParaRPr lang="en-US"/>
        </a:p>
      </dgm:t>
    </dgm:pt>
    <dgm:pt modelId="{64CCDFEE-9701-8640-AB28-5D210ABCFCDE}" type="pres">
      <dgm:prSet presAssocID="{A4A5B657-E7CC-3341-A95E-FD9328CC2317}" presName="parTrans" presStyleLbl="bgSibTrans2D1" presStyleIdx="1" presStyleCnt="2"/>
      <dgm:spPr/>
      <dgm:t>
        <a:bodyPr/>
        <a:lstStyle/>
        <a:p>
          <a:endParaRPr lang="en-US"/>
        </a:p>
      </dgm:t>
    </dgm:pt>
    <dgm:pt modelId="{FA23A573-253D-9442-9085-F41A8378F89E}" type="pres">
      <dgm:prSet presAssocID="{0D869AB2-BEE4-5042-8EC2-9C1719FDC0EC}" presName="node" presStyleLbl="node1" presStyleIdx="1" presStyleCnt="2">
        <dgm:presLayoutVars>
          <dgm:bulletEnabled val="1"/>
        </dgm:presLayoutVars>
      </dgm:prSet>
      <dgm:spPr/>
      <dgm:t>
        <a:bodyPr/>
        <a:lstStyle/>
        <a:p>
          <a:endParaRPr lang="en-US"/>
        </a:p>
      </dgm:t>
    </dgm:pt>
  </dgm:ptLst>
  <dgm:cxnLst>
    <dgm:cxn modelId="{D89BB0FA-8805-9848-908F-430BBA3A5DF0}" type="presOf" srcId="{A4A5B657-E7CC-3341-A95E-FD9328CC2317}" destId="{64CCDFEE-9701-8640-AB28-5D210ABCFCDE}" srcOrd="0" destOrd="0" presId="urn:microsoft.com/office/officeart/2005/8/layout/radial4"/>
    <dgm:cxn modelId="{8BE3C398-A787-B24E-BC74-F90BAB830AAF}" type="presOf" srcId="{F09899AD-1CED-924A-BC0E-6EEB953B2F36}" destId="{3D20C38C-87CA-DE42-962F-EA912F389C06}" srcOrd="0" destOrd="0" presId="urn:microsoft.com/office/officeart/2005/8/layout/radial4"/>
    <dgm:cxn modelId="{4802E810-3B36-C442-8F0E-0700D233B676}" srcId="{F09899AD-1CED-924A-BC0E-6EEB953B2F36}" destId="{86720000-6089-854A-93BA-E852998CF54A}" srcOrd="1" destOrd="0" parTransId="{B9234DD4-DDA7-E840-BD3E-4F832A355D3B}" sibTransId="{EDAC7F9F-1968-B341-BCAC-08FAC360A17F}"/>
    <dgm:cxn modelId="{51FDE2B3-559A-5247-BD33-5BCC4AD95D48}" srcId="{F881352F-499F-4146-8929-8185F5E976F9}" destId="{2244724A-3614-3C49-ADC5-47E1EB197ECE}" srcOrd="0" destOrd="0" parTransId="{B574FB09-06E0-9E42-9A7E-FE9AF0F211AD}" sibTransId="{4F95A7E5-A8D0-4045-A482-2DC339CB83CA}"/>
    <dgm:cxn modelId="{59ED1B6F-56AA-BA41-B03A-AEE0A2930235}" type="presOf" srcId="{0D869AB2-BEE4-5042-8EC2-9C1719FDC0EC}" destId="{FA23A573-253D-9442-9085-F41A8378F89E}" srcOrd="0" destOrd="0" presId="urn:microsoft.com/office/officeart/2005/8/layout/radial4"/>
    <dgm:cxn modelId="{8F608866-B2AC-6444-88C0-0A787CCE9B8B}" type="presOf" srcId="{2244724A-3614-3C49-ADC5-47E1EB197ECE}" destId="{8FBEFD93-6E54-404F-94FE-B3B45C455C48}" srcOrd="0" destOrd="0" presId="urn:microsoft.com/office/officeart/2005/8/layout/radial4"/>
    <dgm:cxn modelId="{EC443B4B-6867-A14E-9389-AD23DA25007E}" type="presOf" srcId="{B574FB09-06E0-9E42-9A7E-FE9AF0F211AD}" destId="{99CC7275-FD70-BC42-B227-1ECAFAD70082}" srcOrd="0" destOrd="0" presId="urn:microsoft.com/office/officeart/2005/8/layout/radial4"/>
    <dgm:cxn modelId="{13522A12-7912-4244-B0CD-7394132F1D9A}" srcId="{F09899AD-1CED-924A-BC0E-6EEB953B2F36}" destId="{B6954657-55D8-3243-8591-A526CC35F28C}" srcOrd="2" destOrd="0" parTransId="{3A2954F9-663B-2943-AD24-F1A2AA7FAF3A}" sibTransId="{BCC5E527-D848-3C43-87BD-E2B36A9E5376}"/>
    <dgm:cxn modelId="{39DB5DB6-9B96-AB41-B535-307AE5E6440B}" srcId="{B6954657-55D8-3243-8591-A526CC35F28C}" destId="{056C0986-4A76-F145-8DC8-85DA711BFD9A}" srcOrd="0" destOrd="0" parTransId="{6ADA1E9F-F107-004E-B6F7-DFFE86711A6B}" sibTransId="{B3005CEE-4261-3643-AE4E-C72D7E6247BA}"/>
    <dgm:cxn modelId="{C34A1CD3-018F-C145-872D-2B76326F9A44}" srcId="{86720000-6089-854A-93BA-E852998CF54A}" destId="{DF43ECA4-6CBB-C440-8851-8ABCDBC5DA9F}" srcOrd="1" destOrd="0" parTransId="{D966F59E-E5E2-C745-B5B3-5064AA7682B3}" sibTransId="{9A347226-DFEB-1A43-83F8-666CAECAA729}"/>
    <dgm:cxn modelId="{1F14B475-41E9-4A40-9B66-76D20E904102}" type="presOf" srcId="{F881352F-499F-4146-8929-8185F5E976F9}" destId="{48DE88EA-A70F-194A-AA12-FADFA72254B3}" srcOrd="0" destOrd="0" presId="urn:microsoft.com/office/officeart/2005/8/layout/radial4"/>
    <dgm:cxn modelId="{D8521B11-2006-544C-BADC-6F647E0E8185}" srcId="{86720000-6089-854A-93BA-E852998CF54A}" destId="{A278FFBE-0D12-AF46-B311-A8A5E13DF793}" srcOrd="0" destOrd="0" parTransId="{FCF14519-858B-BA42-8BA1-3D1FC71CF025}" sibTransId="{1F691582-2797-EE4E-A584-D4FC749EEADA}"/>
    <dgm:cxn modelId="{C8582CA0-1071-9F43-AD58-0E6E260B22F6}" srcId="{F09899AD-1CED-924A-BC0E-6EEB953B2F36}" destId="{F881352F-499F-4146-8929-8185F5E976F9}" srcOrd="0" destOrd="0" parTransId="{F703DF0C-4A46-E140-8171-CB9C93792F45}" sibTransId="{49B9297B-F7E3-884F-A564-D2970F34EC4C}"/>
    <dgm:cxn modelId="{F18FA6EF-43FC-F440-922F-38A7F58DA3F7}" srcId="{F881352F-499F-4146-8929-8185F5E976F9}" destId="{0D869AB2-BEE4-5042-8EC2-9C1719FDC0EC}" srcOrd="1" destOrd="0" parTransId="{A4A5B657-E7CC-3341-A95E-FD9328CC2317}" sibTransId="{E3E630C9-2ED8-C44F-8031-F6DD9CAA3B5F}"/>
    <dgm:cxn modelId="{CF46EB93-BB03-8F4D-BEEA-7EF183E22A55}" type="presParOf" srcId="{3D20C38C-87CA-DE42-962F-EA912F389C06}" destId="{48DE88EA-A70F-194A-AA12-FADFA72254B3}" srcOrd="0" destOrd="0" presId="urn:microsoft.com/office/officeart/2005/8/layout/radial4"/>
    <dgm:cxn modelId="{AFC3C396-DD61-3B49-96E1-79BDD02F8DE0}" type="presParOf" srcId="{3D20C38C-87CA-DE42-962F-EA912F389C06}" destId="{99CC7275-FD70-BC42-B227-1ECAFAD70082}" srcOrd="1" destOrd="0" presId="urn:microsoft.com/office/officeart/2005/8/layout/radial4"/>
    <dgm:cxn modelId="{9ED475FA-29C5-9A4F-939C-0C93BAA559A1}" type="presParOf" srcId="{3D20C38C-87CA-DE42-962F-EA912F389C06}" destId="{8FBEFD93-6E54-404F-94FE-B3B45C455C48}" srcOrd="2" destOrd="0" presId="urn:microsoft.com/office/officeart/2005/8/layout/radial4"/>
    <dgm:cxn modelId="{F7BF51B3-EE72-FF4C-829F-728750335B71}" type="presParOf" srcId="{3D20C38C-87CA-DE42-962F-EA912F389C06}" destId="{64CCDFEE-9701-8640-AB28-5D210ABCFCDE}" srcOrd="3" destOrd="0" presId="urn:microsoft.com/office/officeart/2005/8/layout/radial4"/>
    <dgm:cxn modelId="{5ED5B115-49C0-8844-ACA4-B31AC418A363}" type="presParOf" srcId="{3D20C38C-87CA-DE42-962F-EA912F389C06}" destId="{FA23A573-253D-9442-9085-F41A8378F89E}" srcOrd="4" destOrd="0" presId="urn:microsoft.com/office/officeart/2005/8/layout/radial4"/>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899AD-1CED-924A-BC0E-6EEB953B2F36}"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F881352F-499F-4146-8929-8185F5E976F9}">
      <dgm:prSet phldrT="[Text]" custT="1"/>
      <dgm:spPr>
        <a:solidFill>
          <a:schemeClr val="accent5">
            <a:lumMod val="20000"/>
            <a:lumOff val="80000"/>
          </a:schemeClr>
        </a:solidFill>
      </dgm:spPr>
      <dgm:t>
        <a:bodyPr/>
        <a:lstStyle/>
        <a:p>
          <a:pPr algn="ctr"/>
          <a:r>
            <a:rPr lang="en-US" sz="2200" b="1" i="0" dirty="0" smtClean="0">
              <a:solidFill>
                <a:srgbClr val="0D0D0D"/>
              </a:solidFill>
              <a:latin typeface="Garamond"/>
            </a:rPr>
            <a:t>P</a:t>
          </a:r>
          <a:r>
            <a:rPr lang="en-US" sz="2200" dirty="0" smtClean="0">
              <a:solidFill>
                <a:srgbClr val="0D0D0D"/>
              </a:solidFill>
              <a:latin typeface="Garamond"/>
            </a:rPr>
            <a:t>rocess </a:t>
          </a:r>
        </a:p>
        <a:p>
          <a:pPr algn="ctr"/>
          <a:r>
            <a:rPr lang="en-US" sz="2200" b="1" i="0" dirty="0" smtClean="0">
              <a:solidFill>
                <a:srgbClr val="0D0D0D"/>
              </a:solidFill>
              <a:latin typeface="Garamond"/>
            </a:rPr>
            <a:t>O</a:t>
          </a:r>
          <a:r>
            <a:rPr lang="en-US" sz="2200" dirty="0" smtClean="0">
              <a:solidFill>
                <a:srgbClr val="0D0D0D"/>
              </a:solidFill>
              <a:latin typeface="Garamond"/>
            </a:rPr>
            <a:t>riented</a:t>
          </a:r>
        </a:p>
        <a:p>
          <a:pPr algn="ctr"/>
          <a:r>
            <a:rPr lang="en-US" sz="2200" b="1" i="0" dirty="0" smtClean="0">
              <a:solidFill>
                <a:srgbClr val="0D0D0D"/>
              </a:solidFill>
              <a:latin typeface="Garamond"/>
            </a:rPr>
            <a:t>G</a:t>
          </a:r>
          <a:r>
            <a:rPr lang="en-US" sz="2200" dirty="0" smtClean="0">
              <a:solidFill>
                <a:srgbClr val="0D0D0D"/>
              </a:solidFill>
              <a:latin typeface="Garamond"/>
            </a:rPr>
            <a:t>uided </a:t>
          </a:r>
        </a:p>
        <a:p>
          <a:pPr algn="ctr"/>
          <a:r>
            <a:rPr lang="en-US" sz="2200" b="1" i="0" dirty="0" smtClean="0">
              <a:solidFill>
                <a:srgbClr val="0D0D0D"/>
              </a:solidFill>
              <a:latin typeface="Garamond"/>
            </a:rPr>
            <a:t>I</a:t>
          </a:r>
          <a:r>
            <a:rPr lang="en-US" sz="2200" dirty="0" smtClean="0">
              <a:solidFill>
                <a:srgbClr val="0D0D0D"/>
              </a:solidFill>
              <a:latin typeface="Garamond"/>
            </a:rPr>
            <a:t>nquiry </a:t>
          </a:r>
        </a:p>
        <a:p>
          <a:pPr algn="ctr"/>
          <a:r>
            <a:rPr lang="en-US" sz="2200" b="1" i="0" dirty="0" smtClean="0">
              <a:solidFill>
                <a:srgbClr val="0D0D0D"/>
              </a:solidFill>
              <a:latin typeface="Garamond"/>
            </a:rPr>
            <a:t>L</a:t>
          </a:r>
          <a:r>
            <a:rPr lang="en-US" sz="2200" dirty="0" smtClean="0">
              <a:solidFill>
                <a:srgbClr val="0D0D0D"/>
              </a:solidFill>
              <a:latin typeface="Garamond"/>
            </a:rPr>
            <a:t>earning</a:t>
          </a:r>
          <a:endParaRPr lang="en-US" sz="2200" dirty="0">
            <a:solidFill>
              <a:srgbClr val="0D0D0D"/>
            </a:solidFill>
            <a:latin typeface="Garamond"/>
          </a:endParaRPr>
        </a:p>
      </dgm:t>
    </dgm:pt>
    <dgm:pt modelId="{F703DF0C-4A46-E140-8171-CB9C93792F45}" type="parTrans" cxnId="{C8582CA0-1071-9F43-AD58-0E6E260B22F6}">
      <dgm:prSet/>
      <dgm:spPr/>
      <dgm:t>
        <a:bodyPr/>
        <a:lstStyle/>
        <a:p>
          <a:endParaRPr lang="en-US"/>
        </a:p>
      </dgm:t>
    </dgm:pt>
    <dgm:pt modelId="{49B9297B-F7E3-884F-A564-D2970F34EC4C}" type="sibTrans" cxnId="{C8582CA0-1071-9F43-AD58-0E6E260B22F6}">
      <dgm:prSet/>
      <dgm:spPr/>
      <dgm:t>
        <a:bodyPr/>
        <a:lstStyle/>
        <a:p>
          <a:endParaRPr lang="en-US"/>
        </a:p>
      </dgm:t>
    </dgm:pt>
    <dgm:pt modelId="{2244724A-3614-3C49-ADC5-47E1EB197ECE}">
      <dgm:prSet phldrT="[Text]" custT="1"/>
      <dgm:spPr>
        <a:solidFill>
          <a:schemeClr val="accent5">
            <a:lumMod val="20000"/>
            <a:lumOff val="80000"/>
          </a:schemeClr>
        </a:solidFill>
      </dgm:spPr>
      <dgm:t>
        <a:bodyPr/>
        <a:lstStyle/>
        <a:p>
          <a:r>
            <a:rPr lang="en-US" sz="2000" b="1" i="0" dirty="0" smtClean="0">
              <a:solidFill>
                <a:srgbClr val="0D0D0D"/>
              </a:solidFill>
              <a:latin typeface="Garamond"/>
            </a:rPr>
            <a:t>P</a:t>
          </a:r>
          <a:r>
            <a:rPr lang="en-US" sz="2000" dirty="0" smtClean="0">
              <a:solidFill>
                <a:srgbClr val="0D0D0D"/>
              </a:solidFill>
              <a:latin typeface="Garamond"/>
            </a:rPr>
            <a:t>rocess </a:t>
          </a:r>
          <a:r>
            <a:rPr lang="en-US" sz="2000" b="1" i="0" dirty="0" smtClean="0">
              <a:solidFill>
                <a:srgbClr val="0D0D0D"/>
              </a:solidFill>
              <a:latin typeface="Garamond"/>
            </a:rPr>
            <a:t>O</a:t>
          </a:r>
          <a:r>
            <a:rPr lang="en-US" sz="2000" dirty="0" smtClean="0">
              <a:solidFill>
                <a:srgbClr val="0D0D0D"/>
              </a:solidFill>
              <a:latin typeface="Garamond"/>
            </a:rPr>
            <a:t>riented</a:t>
          </a:r>
        </a:p>
        <a:p>
          <a:r>
            <a:rPr lang="en-US" sz="1600" dirty="0" smtClean="0">
              <a:solidFill>
                <a:srgbClr val="0D0D0D"/>
              </a:solidFill>
              <a:latin typeface="Garamond"/>
            </a:rPr>
            <a:t>(Cooperative Learning)</a:t>
          </a:r>
        </a:p>
        <a:p>
          <a:r>
            <a:rPr lang="en-US" sz="1600" dirty="0" smtClean="0">
              <a:solidFill>
                <a:srgbClr val="0D0D0D"/>
              </a:solidFill>
              <a:latin typeface="Garamond"/>
            </a:rPr>
            <a:t>Conscious commitment to development of important process skills</a:t>
          </a:r>
        </a:p>
      </dgm:t>
    </dgm:pt>
    <dgm:pt modelId="{B574FB09-06E0-9E42-9A7E-FE9AF0F211AD}" type="parTrans" cxnId="{51FDE2B3-559A-5247-BD33-5BCC4AD95D48}">
      <dgm:prSet/>
      <dgm:spPr>
        <a:solidFill>
          <a:schemeClr val="accent5">
            <a:lumMod val="50000"/>
          </a:schemeClr>
        </a:solidFill>
      </dgm:spPr>
      <dgm:t>
        <a:bodyPr/>
        <a:lstStyle/>
        <a:p>
          <a:endParaRPr lang="en-US">
            <a:solidFill>
              <a:srgbClr val="0D0D0D"/>
            </a:solidFill>
          </a:endParaRPr>
        </a:p>
      </dgm:t>
    </dgm:pt>
    <dgm:pt modelId="{4F95A7E5-A8D0-4045-A482-2DC339CB83CA}" type="sibTrans" cxnId="{51FDE2B3-559A-5247-BD33-5BCC4AD95D48}">
      <dgm:prSet/>
      <dgm:spPr/>
      <dgm:t>
        <a:bodyPr/>
        <a:lstStyle/>
        <a:p>
          <a:endParaRPr lang="en-US"/>
        </a:p>
      </dgm:t>
    </dgm:pt>
    <dgm:pt modelId="{0D869AB2-BEE4-5042-8EC2-9C1719FDC0EC}">
      <dgm:prSet phldrT="[Text]" custT="1"/>
      <dgm:spPr>
        <a:solidFill>
          <a:schemeClr val="accent5">
            <a:lumMod val="20000"/>
            <a:lumOff val="80000"/>
          </a:schemeClr>
        </a:solidFill>
      </dgm:spPr>
      <dgm:t>
        <a:bodyPr/>
        <a:lstStyle/>
        <a:p>
          <a:endParaRPr lang="en-US" sz="1600" b="0" i="0" dirty="0" smtClean="0">
            <a:solidFill>
              <a:srgbClr val="0D0D0D"/>
            </a:solidFill>
            <a:latin typeface="Garamond"/>
          </a:endParaRPr>
        </a:p>
      </dgm:t>
    </dgm:pt>
    <dgm:pt modelId="{A4A5B657-E7CC-3341-A95E-FD9328CC2317}" type="parTrans" cxnId="{F18FA6EF-43FC-F440-922F-38A7F58DA3F7}">
      <dgm:prSet/>
      <dgm:spPr>
        <a:solidFill>
          <a:schemeClr val="accent5">
            <a:lumMod val="50000"/>
          </a:schemeClr>
        </a:solidFill>
      </dgm:spPr>
      <dgm:t>
        <a:bodyPr/>
        <a:lstStyle/>
        <a:p>
          <a:endParaRPr lang="en-US">
            <a:solidFill>
              <a:srgbClr val="0D0D0D"/>
            </a:solidFill>
          </a:endParaRPr>
        </a:p>
      </dgm:t>
    </dgm:pt>
    <dgm:pt modelId="{E3E630C9-2ED8-C44F-8031-F6DD9CAA3B5F}" type="sibTrans" cxnId="{F18FA6EF-43FC-F440-922F-38A7F58DA3F7}">
      <dgm:prSet/>
      <dgm:spPr/>
      <dgm:t>
        <a:bodyPr/>
        <a:lstStyle/>
        <a:p>
          <a:endParaRPr lang="en-US"/>
        </a:p>
      </dgm:t>
    </dgm:pt>
    <dgm:pt modelId="{86720000-6089-854A-93BA-E852998CF54A}">
      <dgm:prSet phldrT="[Text]" phldr="1"/>
      <dgm:spPr/>
      <dgm:t>
        <a:bodyPr/>
        <a:lstStyle/>
        <a:p>
          <a:endParaRPr lang="en-US" dirty="0">
            <a:solidFill>
              <a:srgbClr val="0D0D0D"/>
            </a:solidFill>
          </a:endParaRPr>
        </a:p>
      </dgm:t>
    </dgm:pt>
    <dgm:pt modelId="{B9234DD4-DDA7-E840-BD3E-4F832A355D3B}" type="parTrans" cxnId="{4802E810-3B36-C442-8F0E-0700D233B676}">
      <dgm:prSet/>
      <dgm:spPr/>
      <dgm:t>
        <a:bodyPr/>
        <a:lstStyle/>
        <a:p>
          <a:endParaRPr lang="en-US"/>
        </a:p>
      </dgm:t>
    </dgm:pt>
    <dgm:pt modelId="{EDAC7F9F-1968-B341-BCAC-08FAC360A17F}" type="sibTrans" cxnId="{4802E810-3B36-C442-8F0E-0700D233B676}">
      <dgm:prSet/>
      <dgm:spPr/>
      <dgm:t>
        <a:bodyPr/>
        <a:lstStyle/>
        <a:p>
          <a:endParaRPr lang="en-US"/>
        </a:p>
      </dgm:t>
    </dgm:pt>
    <dgm:pt modelId="{A278FFBE-0D12-AF46-B311-A8A5E13DF793}">
      <dgm:prSet phldrT="[Text]" phldr="1"/>
      <dgm:spPr/>
      <dgm:t>
        <a:bodyPr/>
        <a:lstStyle/>
        <a:p>
          <a:endParaRPr lang="en-US" dirty="0">
            <a:solidFill>
              <a:srgbClr val="0D0D0D"/>
            </a:solidFill>
          </a:endParaRPr>
        </a:p>
      </dgm:t>
    </dgm:pt>
    <dgm:pt modelId="{FCF14519-858B-BA42-8BA1-3D1FC71CF025}" type="parTrans" cxnId="{D8521B11-2006-544C-BADC-6F647E0E8185}">
      <dgm:prSet/>
      <dgm:spPr/>
      <dgm:t>
        <a:bodyPr/>
        <a:lstStyle/>
        <a:p>
          <a:endParaRPr lang="en-US"/>
        </a:p>
      </dgm:t>
    </dgm:pt>
    <dgm:pt modelId="{1F691582-2797-EE4E-A584-D4FC749EEADA}" type="sibTrans" cxnId="{D8521B11-2006-544C-BADC-6F647E0E8185}">
      <dgm:prSet/>
      <dgm:spPr/>
      <dgm:t>
        <a:bodyPr/>
        <a:lstStyle/>
        <a:p>
          <a:endParaRPr lang="en-US"/>
        </a:p>
      </dgm:t>
    </dgm:pt>
    <dgm:pt modelId="{DF43ECA4-6CBB-C440-8851-8ABCDBC5DA9F}">
      <dgm:prSet phldrT="[Text]" phldr="1"/>
      <dgm:spPr/>
      <dgm:t>
        <a:bodyPr/>
        <a:lstStyle/>
        <a:p>
          <a:endParaRPr lang="en-US" dirty="0">
            <a:solidFill>
              <a:srgbClr val="0D0D0D"/>
            </a:solidFill>
          </a:endParaRPr>
        </a:p>
      </dgm:t>
    </dgm:pt>
    <dgm:pt modelId="{D966F59E-E5E2-C745-B5B3-5064AA7682B3}" type="parTrans" cxnId="{C34A1CD3-018F-C145-872D-2B76326F9A44}">
      <dgm:prSet/>
      <dgm:spPr/>
      <dgm:t>
        <a:bodyPr/>
        <a:lstStyle/>
        <a:p>
          <a:endParaRPr lang="en-US"/>
        </a:p>
      </dgm:t>
    </dgm:pt>
    <dgm:pt modelId="{9A347226-DFEB-1A43-83F8-666CAECAA729}" type="sibTrans" cxnId="{C34A1CD3-018F-C145-872D-2B76326F9A44}">
      <dgm:prSet/>
      <dgm:spPr/>
      <dgm:t>
        <a:bodyPr/>
        <a:lstStyle/>
        <a:p>
          <a:endParaRPr lang="en-US"/>
        </a:p>
      </dgm:t>
    </dgm:pt>
    <dgm:pt modelId="{B6954657-55D8-3243-8591-A526CC35F28C}">
      <dgm:prSet phldrT="[Text]" phldr="1"/>
      <dgm:spPr/>
      <dgm:t>
        <a:bodyPr/>
        <a:lstStyle/>
        <a:p>
          <a:endParaRPr lang="en-US" dirty="0">
            <a:solidFill>
              <a:srgbClr val="0D0D0D"/>
            </a:solidFill>
          </a:endParaRPr>
        </a:p>
      </dgm:t>
    </dgm:pt>
    <dgm:pt modelId="{3A2954F9-663B-2943-AD24-F1A2AA7FAF3A}" type="parTrans" cxnId="{13522A12-7912-4244-B0CD-7394132F1D9A}">
      <dgm:prSet/>
      <dgm:spPr/>
      <dgm:t>
        <a:bodyPr/>
        <a:lstStyle/>
        <a:p>
          <a:endParaRPr lang="en-US"/>
        </a:p>
      </dgm:t>
    </dgm:pt>
    <dgm:pt modelId="{BCC5E527-D848-3C43-87BD-E2B36A9E5376}" type="sibTrans" cxnId="{13522A12-7912-4244-B0CD-7394132F1D9A}">
      <dgm:prSet/>
      <dgm:spPr/>
      <dgm:t>
        <a:bodyPr/>
        <a:lstStyle/>
        <a:p>
          <a:endParaRPr lang="en-US"/>
        </a:p>
      </dgm:t>
    </dgm:pt>
    <dgm:pt modelId="{056C0986-4A76-F145-8DC8-85DA711BFD9A}">
      <dgm:prSet phldrT="[Text]"/>
      <dgm:spPr/>
      <dgm:t>
        <a:bodyPr/>
        <a:lstStyle/>
        <a:p>
          <a:endParaRPr lang="en-US" dirty="0">
            <a:solidFill>
              <a:srgbClr val="0D0D0D"/>
            </a:solidFill>
          </a:endParaRPr>
        </a:p>
      </dgm:t>
    </dgm:pt>
    <dgm:pt modelId="{6ADA1E9F-F107-004E-B6F7-DFFE86711A6B}" type="parTrans" cxnId="{39DB5DB6-9B96-AB41-B535-307AE5E6440B}">
      <dgm:prSet/>
      <dgm:spPr/>
      <dgm:t>
        <a:bodyPr/>
        <a:lstStyle/>
        <a:p>
          <a:endParaRPr lang="en-US"/>
        </a:p>
      </dgm:t>
    </dgm:pt>
    <dgm:pt modelId="{B3005CEE-4261-3643-AE4E-C72D7E6247BA}" type="sibTrans" cxnId="{39DB5DB6-9B96-AB41-B535-307AE5E6440B}">
      <dgm:prSet/>
      <dgm:spPr/>
      <dgm:t>
        <a:bodyPr/>
        <a:lstStyle/>
        <a:p>
          <a:endParaRPr lang="en-US"/>
        </a:p>
      </dgm:t>
    </dgm:pt>
    <dgm:pt modelId="{3D20C38C-87CA-DE42-962F-EA912F389C06}" type="pres">
      <dgm:prSet presAssocID="{F09899AD-1CED-924A-BC0E-6EEB953B2F36}" presName="cycle" presStyleCnt="0">
        <dgm:presLayoutVars>
          <dgm:chMax val="1"/>
          <dgm:dir/>
          <dgm:animLvl val="ctr"/>
          <dgm:resizeHandles val="exact"/>
        </dgm:presLayoutVars>
      </dgm:prSet>
      <dgm:spPr/>
      <dgm:t>
        <a:bodyPr/>
        <a:lstStyle/>
        <a:p>
          <a:endParaRPr lang="en-US"/>
        </a:p>
      </dgm:t>
    </dgm:pt>
    <dgm:pt modelId="{48DE88EA-A70F-194A-AA12-FADFA72254B3}" type="pres">
      <dgm:prSet presAssocID="{F881352F-499F-4146-8929-8185F5E976F9}" presName="centerShape" presStyleLbl="node0" presStyleIdx="0" presStyleCnt="1" custLinFactNeighborX="0" custLinFactNeighborY="30"/>
      <dgm:spPr/>
      <dgm:t>
        <a:bodyPr/>
        <a:lstStyle/>
        <a:p>
          <a:endParaRPr lang="en-US"/>
        </a:p>
      </dgm:t>
    </dgm:pt>
    <dgm:pt modelId="{99CC7275-FD70-BC42-B227-1ECAFAD70082}" type="pres">
      <dgm:prSet presAssocID="{B574FB09-06E0-9E42-9A7E-FE9AF0F211AD}" presName="parTrans" presStyleLbl="bgSibTrans2D1" presStyleIdx="0" presStyleCnt="2"/>
      <dgm:spPr/>
      <dgm:t>
        <a:bodyPr/>
        <a:lstStyle/>
        <a:p>
          <a:endParaRPr lang="en-US"/>
        </a:p>
      </dgm:t>
    </dgm:pt>
    <dgm:pt modelId="{8FBEFD93-6E54-404F-94FE-B3B45C455C48}" type="pres">
      <dgm:prSet presAssocID="{2244724A-3614-3C49-ADC5-47E1EB197ECE}" presName="node" presStyleLbl="node1" presStyleIdx="0" presStyleCnt="2">
        <dgm:presLayoutVars>
          <dgm:bulletEnabled val="1"/>
        </dgm:presLayoutVars>
      </dgm:prSet>
      <dgm:spPr/>
      <dgm:t>
        <a:bodyPr/>
        <a:lstStyle/>
        <a:p>
          <a:endParaRPr lang="en-US"/>
        </a:p>
      </dgm:t>
    </dgm:pt>
    <dgm:pt modelId="{64CCDFEE-9701-8640-AB28-5D210ABCFCDE}" type="pres">
      <dgm:prSet presAssocID="{A4A5B657-E7CC-3341-A95E-FD9328CC2317}" presName="parTrans" presStyleLbl="bgSibTrans2D1" presStyleIdx="1" presStyleCnt="2"/>
      <dgm:spPr/>
      <dgm:t>
        <a:bodyPr/>
        <a:lstStyle/>
        <a:p>
          <a:endParaRPr lang="en-US"/>
        </a:p>
      </dgm:t>
    </dgm:pt>
    <dgm:pt modelId="{FA23A573-253D-9442-9085-F41A8378F89E}" type="pres">
      <dgm:prSet presAssocID="{0D869AB2-BEE4-5042-8EC2-9C1719FDC0EC}" presName="node" presStyleLbl="node1" presStyleIdx="1" presStyleCnt="2">
        <dgm:presLayoutVars>
          <dgm:bulletEnabled val="1"/>
        </dgm:presLayoutVars>
      </dgm:prSet>
      <dgm:spPr/>
      <dgm:t>
        <a:bodyPr/>
        <a:lstStyle/>
        <a:p>
          <a:endParaRPr lang="en-US"/>
        </a:p>
      </dgm:t>
    </dgm:pt>
  </dgm:ptLst>
  <dgm:cxnLst>
    <dgm:cxn modelId="{9257FF4D-97C1-B34F-8B5A-4774406C04C0}" type="presOf" srcId="{B574FB09-06E0-9E42-9A7E-FE9AF0F211AD}" destId="{99CC7275-FD70-BC42-B227-1ECAFAD70082}" srcOrd="0" destOrd="0" presId="urn:microsoft.com/office/officeart/2005/8/layout/radial4"/>
    <dgm:cxn modelId="{4802E810-3B36-C442-8F0E-0700D233B676}" srcId="{F09899AD-1CED-924A-BC0E-6EEB953B2F36}" destId="{86720000-6089-854A-93BA-E852998CF54A}" srcOrd="1" destOrd="0" parTransId="{B9234DD4-DDA7-E840-BD3E-4F832A355D3B}" sibTransId="{EDAC7F9F-1968-B341-BCAC-08FAC360A17F}"/>
    <dgm:cxn modelId="{51FDE2B3-559A-5247-BD33-5BCC4AD95D48}" srcId="{F881352F-499F-4146-8929-8185F5E976F9}" destId="{2244724A-3614-3C49-ADC5-47E1EB197ECE}" srcOrd="0" destOrd="0" parTransId="{B574FB09-06E0-9E42-9A7E-FE9AF0F211AD}" sibTransId="{4F95A7E5-A8D0-4045-A482-2DC339CB83CA}"/>
    <dgm:cxn modelId="{E6B2BA22-BC0C-8E43-A958-DF2784EC276E}" type="presOf" srcId="{2244724A-3614-3C49-ADC5-47E1EB197ECE}" destId="{8FBEFD93-6E54-404F-94FE-B3B45C455C48}" srcOrd="0" destOrd="0" presId="urn:microsoft.com/office/officeart/2005/8/layout/radial4"/>
    <dgm:cxn modelId="{13942CB0-39B6-C940-8FB0-D9751B20288E}" type="presOf" srcId="{A4A5B657-E7CC-3341-A95E-FD9328CC2317}" destId="{64CCDFEE-9701-8640-AB28-5D210ABCFCDE}" srcOrd="0" destOrd="0" presId="urn:microsoft.com/office/officeart/2005/8/layout/radial4"/>
    <dgm:cxn modelId="{13522A12-7912-4244-B0CD-7394132F1D9A}" srcId="{F09899AD-1CED-924A-BC0E-6EEB953B2F36}" destId="{B6954657-55D8-3243-8591-A526CC35F28C}" srcOrd="2" destOrd="0" parTransId="{3A2954F9-663B-2943-AD24-F1A2AA7FAF3A}" sibTransId="{BCC5E527-D848-3C43-87BD-E2B36A9E5376}"/>
    <dgm:cxn modelId="{39DB5DB6-9B96-AB41-B535-307AE5E6440B}" srcId="{B6954657-55D8-3243-8591-A526CC35F28C}" destId="{056C0986-4A76-F145-8DC8-85DA711BFD9A}" srcOrd="0" destOrd="0" parTransId="{6ADA1E9F-F107-004E-B6F7-DFFE86711A6B}" sibTransId="{B3005CEE-4261-3643-AE4E-C72D7E6247BA}"/>
    <dgm:cxn modelId="{C34A1CD3-018F-C145-872D-2B76326F9A44}" srcId="{86720000-6089-854A-93BA-E852998CF54A}" destId="{DF43ECA4-6CBB-C440-8851-8ABCDBC5DA9F}" srcOrd="1" destOrd="0" parTransId="{D966F59E-E5E2-C745-B5B3-5064AA7682B3}" sibTransId="{9A347226-DFEB-1A43-83F8-666CAECAA729}"/>
    <dgm:cxn modelId="{91096A60-7E13-D541-9179-E079663F7DBD}" type="presOf" srcId="{F881352F-499F-4146-8929-8185F5E976F9}" destId="{48DE88EA-A70F-194A-AA12-FADFA72254B3}" srcOrd="0" destOrd="0" presId="urn:microsoft.com/office/officeart/2005/8/layout/radial4"/>
    <dgm:cxn modelId="{43610A2A-69C5-B241-A51A-65597B2B7AC4}" type="presOf" srcId="{0D869AB2-BEE4-5042-8EC2-9C1719FDC0EC}" destId="{FA23A573-253D-9442-9085-F41A8378F89E}" srcOrd="0" destOrd="0" presId="urn:microsoft.com/office/officeart/2005/8/layout/radial4"/>
    <dgm:cxn modelId="{DA8AA000-2483-0F43-8434-0409AF3D9739}" type="presOf" srcId="{F09899AD-1CED-924A-BC0E-6EEB953B2F36}" destId="{3D20C38C-87CA-DE42-962F-EA912F389C06}" srcOrd="0" destOrd="0" presId="urn:microsoft.com/office/officeart/2005/8/layout/radial4"/>
    <dgm:cxn modelId="{D8521B11-2006-544C-BADC-6F647E0E8185}" srcId="{86720000-6089-854A-93BA-E852998CF54A}" destId="{A278FFBE-0D12-AF46-B311-A8A5E13DF793}" srcOrd="0" destOrd="0" parTransId="{FCF14519-858B-BA42-8BA1-3D1FC71CF025}" sibTransId="{1F691582-2797-EE4E-A584-D4FC749EEADA}"/>
    <dgm:cxn modelId="{F18FA6EF-43FC-F440-922F-38A7F58DA3F7}" srcId="{F881352F-499F-4146-8929-8185F5E976F9}" destId="{0D869AB2-BEE4-5042-8EC2-9C1719FDC0EC}" srcOrd="1" destOrd="0" parTransId="{A4A5B657-E7CC-3341-A95E-FD9328CC2317}" sibTransId="{E3E630C9-2ED8-C44F-8031-F6DD9CAA3B5F}"/>
    <dgm:cxn modelId="{C8582CA0-1071-9F43-AD58-0E6E260B22F6}" srcId="{F09899AD-1CED-924A-BC0E-6EEB953B2F36}" destId="{F881352F-499F-4146-8929-8185F5E976F9}" srcOrd="0" destOrd="0" parTransId="{F703DF0C-4A46-E140-8171-CB9C93792F45}" sibTransId="{49B9297B-F7E3-884F-A564-D2970F34EC4C}"/>
    <dgm:cxn modelId="{C26E56AE-26AC-794F-A875-EF28B9594D06}" type="presParOf" srcId="{3D20C38C-87CA-DE42-962F-EA912F389C06}" destId="{48DE88EA-A70F-194A-AA12-FADFA72254B3}" srcOrd="0" destOrd="0" presId="urn:microsoft.com/office/officeart/2005/8/layout/radial4"/>
    <dgm:cxn modelId="{D3B9BCC4-3E9C-834A-8915-61508000AF10}" type="presParOf" srcId="{3D20C38C-87CA-DE42-962F-EA912F389C06}" destId="{99CC7275-FD70-BC42-B227-1ECAFAD70082}" srcOrd="1" destOrd="0" presId="urn:microsoft.com/office/officeart/2005/8/layout/radial4"/>
    <dgm:cxn modelId="{5169AC68-27D2-2C47-84A8-94E002A9699C}" type="presParOf" srcId="{3D20C38C-87CA-DE42-962F-EA912F389C06}" destId="{8FBEFD93-6E54-404F-94FE-B3B45C455C48}" srcOrd="2" destOrd="0" presId="urn:microsoft.com/office/officeart/2005/8/layout/radial4"/>
    <dgm:cxn modelId="{6D78EC9A-98D9-8641-A9E0-FC7A44146C6A}" type="presParOf" srcId="{3D20C38C-87CA-DE42-962F-EA912F389C06}" destId="{64CCDFEE-9701-8640-AB28-5D210ABCFCDE}" srcOrd="3" destOrd="0" presId="urn:microsoft.com/office/officeart/2005/8/layout/radial4"/>
    <dgm:cxn modelId="{CAC3C147-60F0-8F49-890F-347290A2B822}" type="presParOf" srcId="{3D20C38C-87CA-DE42-962F-EA912F389C06}" destId="{FA23A573-253D-9442-9085-F41A8378F89E}" srcOrd="4"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899AD-1CED-924A-BC0E-6EEB953B2F36}"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F881352F-499F-4146-8929-8185F5E976F9}">
      <dgm:prSet phldrT="[Text]" custT="1"/>
      <dgm:spPr>
        <a:solidFill>
          <a:schemeClr val="accent5">
            <a:lumMod val="20000"/>
            <a:lumOff val="80000"/>
          </a:schemeClr>
        </a:solidFill>
      </dgm:spPr>
      <dgm:t>
        <a:bodyPr/>
        <a:lstStyle/>
        <a:p>
          <a:pPr algn="ctr"/>
          <a:r>
            <a:rPr lang="en-US" sz="2200" b="1" i="0" dirty="0" smtClean="0">
              <a:solidFill>
                <a:srgbClr val="0D0D0D"/>
              </a:solidFill>
              <a:latin typeface="Garamond"/>
            </a:rPr>
            <a:t>P</a:t>
          </a:r>
          <a:r>
            <a:rPr lang="en-US" sz="2200" dirty="0" smtClean="0">
              <a:solidFill>
                <a:srgbClr val="0D0D0D"/>
              </a:solidFill>
              <a:latin typeface="Garamond"/>
            </a:rPr>
            <a:t>rocess </a:t>
          </a:r>
        </a:p>
        <a:p>
          <a:pPr algn="ctr"/>
          <a:r>
            <a:rPr lang="en-US" sz="2200" b="1" i="0" dirty="0" smtClean="0">
              <a:solidFill>
                <a:srgbClr val="0D0D0D"/>
              </a:solidFill>
              <a:latin typeface="Garamond"/>
            </a:rPr>
            <a:t>O</a:t>
          </a:r>
          <a:r>
            <a:rPr lang="en-US" sz="2200" dirty="0" smtClean="0">
              <a:solidFill>
                <a:srgbClr val="0D0D0D"/>
              </a:solidFill>
              <a:latin typeface="Garamond"/>
            </a:rPr>
            <a:t>riented</a:t>
          </a:r>
        </a:p>
        <a:p>
          <a:pPr algn="ctr"/>
          <a:r>
            <a:rPr lang="en-US" sz="2200" b="1" i="0" dirty="0" smtClean="0">
              <a:solidFill>
                <a:srgbClr val="0D0D0D"/>
              </a:solidFill>
              <a:latin typeface="Garamond"/>
            </a:rPr>
            <a:t>G</a:t>
          </a:r>
          <a:r>
            <a:rPr lang="en-US" sz="2200" dirty="0" smtClean="0">
              <a:solidFill>
                <a:srgbClr val="0D0D0D"/>
              </a:solidFill>
              <a:latin typeface="Garamond"/>
            </a:rPr>
            <a:t>uided </a:t>
          </a:r>
        </a:p>
        <a:p>
          <a:pPr algn="ctr"/>
          <a:r>
            <a:rPr lang="en-US" sz="2200" b="1" i="0" dirty="0" smtClean="0">
              <a:solidFill>
                <a:srgbClr val="0D0D0D"/>
              </a:solidFill>
              <a:latin typeface="Garamond"/>
            </a:rPr>
            <a:t>I</a:t>
          </a:r>
          <a:r>
            <a:rPr lang="en-US" sz="2200" dirty="0" smtClean="0">
              <a:solidFill>
                <a:srgbClr val="0D0D0D"/>
              </a:solidFill>
              <a:latin typeface="Garamond"/>
            </a:rPr>
            <a:t>nquiry </a:t>
          </a:r>
        </a:p>
        <a:p>
          <a:pPr algn="ctr"/>
          <a:r>
            <a:rPr lang="en-US" sz="2200" b="1" i="0" dirty="0" smtClean="0">
              <a:solidFill>
                <a:srgbClr val="0D0D0D"/>
              </a:solidFill>
              <a:latin typeface="Garamond"/>
            </a:rPr>
            <a:t>L</a:t>
          </a:r>
          <a:r>
            <a:rPr lang="en-US" sz="2200" dirty="0" smtClean="0">
              <a:solidFill>
                <a:srgbClr val="0D0D0D"/>
              </a:solidFill>
              <a:latin typeface="Garamond"/>
            </a:rPr>
            <a:t>earning</a:t>
          </a:r>
          <a:endParaRPr lang="en-US" sz="2200" dirty="0">
            <a:solidFill>
              <a:srgbClr val="0D0D0D"/>
            </a:solidFill>
            <a:latin typeface="Garamond"/>
          </a:endParaRPr>
        </a:p>
      </dgm:t>
    </dgm:pt>
    <dgm:pt modelId="{F703DF0C-4A46-E140-8171-CB9C93792F45}" type="parTrans" cxnId="{C8582CA0-1071-9F43-AD58-0E6E260B22F6}">
      <dgm:prSet/>
      <dgm:spPr/>
      <dgm:t>
        <a:bodyPr/>
        <a:lstStyle/>
        <a:p>
          <a:endParaRPr lang="en-US"/>
        </a:p>
      </dgm:t>
    </dgm:pt>
    <dgm:pt modelId="{49B9297B-F7E3-884F-A564-D2970F34EC4C}" type="sibTrans" cxnId="{C8582CA0-1071-9F43-AD58-0E6E260B22F6}">
      <dgm:prSet/>
      <dgm:spPr/>
      <dgm:t>
        <a:bodyPr/>
        <a:lstStyle/>
        <a:p>
          <a:endParaRPr lang="en-US"/>
        </a:p>
      </dgm:t>
    </dgm:pt>
    <dgm:pt modelId="{2244724A-3614-3C49-ADC5-47E1EB197ECE}">
      <dgm:prSet phldrT="[Text]" custT="1"/>
      <dgm:spPr>
        <a:solidFill>
          <a:schemeClr val="accent5">
            <a:lumMod val="20000"/>
            <a:lumOff val="80000"/>
          </a:schemeClr>
        </a:solidFill>
      </dgm:spPr>
      <dgm:t>
        <a:bodyPr/>
        <a:lstStyle/>
        <a:p>
          <a:endParaRPr lang="en-US" sz="1600" dirty="0" smtClean="0">
            <a:latin typeface="Garamond"/>
          </a:endParaRPr>
        </a:p>
      </dgm:t>
    </dgm:pt>
    <dgm:pt modelId="{B574FB09-06E0-9E42-9A7E-FE9AF0F211AD}" type="parTrans" cxnId="{51FDE2B3-559A-5247-BD33-5BCC4AD95D48}">
      <dgm:prSet/>
      <dgm:spPr>
        <a:solidFill>
          <a:schemeClr val="accent5">
            <a:lumMod val="50000"/>
          </a:schemeClr>
        </a:solidFill>
      </dgm:spPr>
      <dgm:t>
        <a:bodyPr/>
        <a:lstStyle/>
        <a:p>
          <a:endParaRPr lang="en-US"/>
        </a:p>
      </dgm:t>
    </dgm:pt>
    <dgm:pt modelId="{4F95A7E5-A8D0-4045-A482-2DC339CB83CA}" type="sibTrans" cxnId="{51FDE2B3-559A-5247-BD33-5BCC4AD95D48}">
      <dgm:prSet/>
      <dgm:spPr/>
      <dgm:t>
        <a:bodyPr/>
        <a:lstStyle/>
        <a:p>
          <a:endParaRPr lang="en-US"/>
        </a:p>
      </dgm:t>
    </dgm:pt>
    <dgm:pt modelId="{0D869AB2-BEE4-5042-8EC2-9C1719FDC0EC}">
      <dgm:prSet phldrT="[Text]" custT="1"/>
      <dgm:spPr>
        <a:solidFill>
          <a:schemeClr val="accent5">
            <a:lumMod val="20000"/>
            <a:lumOff val="80000"/>
          </a:schemeClr>
        </a:solidFill>
      </dgm:spPr>
      <dgm:t>
        <a:bodyPr/>
        <a:lstStyle/>
        <a:p>
          <a:r>
            <a:rPr lang="en-US" sz="1800" b="1" i="0" dirty="0" smtClean="0">
              <a:solidFill>
                <a:srgbClr val="0D0D0D"/>
              </a:solidFill>
              <a:latin typeface="Garamond"/>
            </a:rPr>
            <a:t>G</a:t>
          </a:r>
          <a:r>
            <a:rPr lang="en-US" sz="1800" b="0" i="0" dirty="0" smtClean="0">
              <a:solidFill>
                <a:srgbClr val="0D0D0D"/>
              </a:solidFill>
              <a:latin typeface="Garamond"/>
            </a:rPr>
            <a:t>uided </a:t>
          </a:r>
          <a:r>
            <a:rPr lang="en-US" sz="1800" b="1" i="0" dirty="0" smtClean="0">
              <a:solidFill>
                <a:srgbClr val="0D0D0D"/>
              </a:solidFill>
              <a:latin typeface="Garamond"/>
            </a:rPr>
            <a:t>I</a:t>
          </a:r>
          <a:r>
            <a:rPr lang="en-US" sz="1800" b="0" i="0" dirty="0" smtClean="0">
              <a:solidFill>
                <a:srgbClr val="0D0D0D"/>
              </a:solidFill>
              <a:latin typeface="Garamond"/>
            </a:rPr>
            <a:t>nquiry</a:t>
          </a:r>
        </a:p>
        <a:p>
          <a:r>
            <a:rPr lang="en-US" sz="1800" b="0" i="0" dirty="0" smtClean="0">
              <a:solidFill>
                <a:srgbClr val="0D0D0D"/>
              </a:solidFill>
              <a:latin typeface="Garamond"/>
            </a:rPr>
            <a:t>(Constructivism)</a:t>
          </a:r>
        </a:p>
        <a:p>
          <a:r>
            <a:rPr lang="en-US" sz="1600" b="0" i="0" dirty="0" smtClean="0">
              <a:solidFill>
                <a:srgbClr val="0D0D0D"/>
              </a:solidFill>
              <a:latin typeface="Garamond"/>
            </a:rPr>
            <a:t>Learning Cycle Activities</a:t>
          </a:r>
        </a:p>
      </dgm:t>
    </dgm:pt>
    <dgm:pt modelId="{A4A5B657-E7CC-3341-A95E-FD9328CC2317}" type="parTrans" cxnId="{F18FA6EF-43FC-F440-922F-38A7F58DA3F7}">
      <dgm:prSet/>
      <dgm:spPr>
        <a:solidFill>
          <a:schemeClr val="accent5">
            <a:lumMod val="50000"/>
          </a:schemeClr>
        </a:solidFill>
      </dgm:spPr>
      <dgm:t>
        <a:bodyPr/>
        <a:lstStyle/>
        <a:p>
          <a:endParaRPr lang="en-US"/>
        </a:p>
      </dgm:t>
    </dgm:pt>
    <dgm:pt modelId="{E3E630C9-2ED8-C44F-8031-F6DD9CAA3B5F}" type="sibTrans" cxnId="{F18FA6EF-43FC-F440-922F-38A7F58DA3F7}">
      <dgm:prSet/>
      <dgm:spPr/>
      <dgm:t>
        <a:bodyPr/>
        <a:lstStyle/>
        <a:p>
          <a:endParaRPr lang="en-US"/>
        </a:p>
      </dgm:t>
    </dgm:pt>
    <dgm:pt modelId="{86720000-6089-854A-93BA-E852998CF54A}">
      <dgm:prSet phldrT="[Text]" phldr="1"/>
      <dgm:spPr/>
      <dgm:t>
        <a:bodyPr/>
        <a:lstStyle/>
        <a:p>
          <a:endParaRPr lang="en-US" dirty="0"/>
        </a:p>
      </dgm:t>
    </dgm:pt>
    <dgm:pt modelId="{B9234DD4-DDA7-E840-BD3E-4F832A355D3B}" type="parTrans" cxnId="{4802E810-3B36-C442-8F0E-0700D233B676}">
      <dgm:prSet/>
      <dgm:spPr/>
      <dgm:t>
        <a:bodyPr/>
        <a:lstStyle/>
        <a:p>
          <a:endParaRPr lang="en-US"/>
        </a:p>
      </dgm:t>
    </dgm:pt>
    <dgm:pt modelId="{EDAC7F9F-1968-B341-BCAC-08FAC360A17F}" type="sibTrans" cxnId="{4802E810-3B36-C442-8F0E-0700D233B676}">
      <dgm:prSet/>
      <dgm:spPr/>
      <dgm:t>
        <a:bodyPr/>
        <a:lstStyle/>
        <a:p>
          <a:endParaRPr lang="en-US"/>
        </a:p>
      </dgm:t>
    </dgm:pt>
    <dgm:pt modelId="{A278FFBE-0D12-AF46-B311-A8A5E13DF793}">
      <dgm:prSet phldrT="[Text]" phldr="1"/>
      <dgm:spPr/>
      <dgm:t>
        <a:bodyPr/>
        <a:lstStyle/>
        <a:p>
          <a:endParaRPr lang="en-US" dirty="0"/>
        </a:p>
      </dgm:t>
    </dgm:pt>
    <dgm:pt modelId="{FCF14519-858B-BA42-8BA1-3D1FC71CF025}" type="parTrans" cxnId="{D8521B11-2006-544C-BADC-6F647E0E8185}">
      <dgm:prSet/>
      <dgm:spPr/>
      <dgm:t>
        <a:bodyPr/>
        <a:lstStyle/>
        <a:p>
          <a:endParaRPr lang="en-US"/>
        </a:p>
      </dgm:t>
    </dgm:pt>
    <dgm:pt modelId="{1F691582-2797-EE4E-A584-D4FC749EEADA}" type="sibTrans" cxnId="{D8521B11-2006-544C-BADC-6F647E0E8185}">
      <dgm:prSet/>
      <dgm:spPr/>
      <dgm:t>
        <a:bodyPr/>
        <a:lstStyle/>
        <a:p>
          <a:endParaRPr lang="en-US"/>
        </a:p>
      </dgm:t>
    </dgm:pt>
    <dgm:pt modelId="{DF43ECA4-6CBB-C440-8851-8ABCDBC5DA9F}">
      <dgm:prSet phldrT="[Text]" phldr="1"/>
      <dgm:spPr/>
      <dgm:t>
        <a:bodyPr/>
        <a:lstStyle/>
        <a:p>
          <a:endParaRPr lang="en-US" dirty="0"/>
        </a:p>
      </dgm:t>
    </dgm:pt>
    <dgm:pt modelId="{D966F59E-E5E2-C745-B5B3-5064AA7682B3}" type="parTrans" cxnId="{C34A1CD3-018F-C145-872D-2B76326F9A44}">
      <dgm:prSet/>
      <dgm:spPr/>
      <dgm:t>
        <a:bodyPr/>
        <a:lstStyle/>
        <a:p>
          <a:endParaRPr lang="en-US"/>
        </a:p>
      </dgm:t>
    </dgm:pt>
    <dgm:pt modelId="{9A347226-DFEB-1A43-83F8-666CAECAA729}" type="sibTrans" cxnId="{C34A1CD3-018F-C145-872D-2B76326F9A44}">
      <dgm:prSet/>
      <dgm:spPr/>
      <dgm:t>
        <a:bodyPr/>
        <a:lstStyle/>
        <a:p>
          <a:endParaRPr lang="en-US"/>
        </a:p>
      </dgm:t>
    </dgm:pt>
    <dgm:pt modelId="{B6954657-55D8-3243-8591-A526CC35F28C}">
      <dgm:prSet phldrT="[Text]" phldr="1"/>
      <dgm:spPr/>
      <dgm:t>
        <a:bodyPr/>
        <a:lstStyle/>
        <a:p>
          <a:endParaRPr lang="en-US" dirty="0"/>
        </a:p>
      </dgm:t>
    </dgm:pt>
    <dgm:pt modelId="{3A2954F9-663B-2943-AD24-F1A2AA7FAF3A}" type="parTrans" cxnId="{13522A12-7912-4244-B0CD-7394132F1D9A}">
      <dgm:prSet/>
      <dgm:spPr/>
      <dgm:t>
        <a:bodyPr/>
        <a:lstStyle/>
        <a:p>
          <a:endParaRPr lang="en-US"/>
        </a:p>
      </dgm:t>
    </dgm:pt>
    <dgm:pt modelId="{BCC5E527-D848-3C43-87BD-E2B36A9E5376}" type="sibTrans" cxnId="{13522A12-7912-4244-B0CD-7394132F1D9A}">
      <dgm:prSet/>
      <dgm:spPr/>
      <dgm:t>
        <a:bodyPr/>
        <a:lstStyle/>
        <a:p>
          <a:endParaRPr lang="en-US"/>
        </a:p>
      </dgm:t>
    </dgm:pt>
    <dgm:pt modelId="{056C0986-4A76-F145-8DC8-85DA711BFD9A}">
      <dgm:prSet phldrT="[Text]"/>
      <dgm:spPr/>
      <dgm:t>
        <a:bodyPr/>
        <a:lstStyle/>
        <a:p>
          <a:endParaRPr lang="en-US" dirty="0"/>
        </a:p>
      </dgm:t>
    </dgm:pt>
    <dgm:pt modelId="{6ADA1E9F-F107-004E-B6F7-DFFE86711A6B}" type="parTrans" cxnId="{39DB5DB6-9B96-AB41-B535-307AE5E6440B}">
      <dgm:prSet/>
      <dgm:spPr/>
      <dgm:t>
        <a:bodyPr/>
        <a:lstStyle/>
        <a:p>
          <a:endParaRPr lang="en-US"/>
        </a:p>
      </dgm:t>
    </dgm:pt>
    <dgm:pt modelId="{B3005CEE-4261-3643-AE4E-C72D7E6247BA}" type="sibTrans" cxnId="{39DB5DB6-9B96-AB41-B535-307AE5E6440B}">
      <dgm:prSet/>
      <dgm:spPr/>
      <dgm:t>
        <a:bodyPr/>
        <a:lstStyle/>
        <a:p>
          <a:endParaRPr lang="en-US"/>
        </a:p>
      </dgm:t>
    </dgm:pt>
    <dgm:pt modelId="{3D20C38C-87CA-DE42-962F-EA912F389C06}" type="pres">
      <dgm:prSet presAssocID="{F09899AD-1CED-924A-BC0E-6EEB953B2F36}" presName="cycle" presStyleCnt="0">
        <dgm:presLayoutVars>
          <dgm:chMax val="1"/>
          <dgm:dir/>
          <dgm:animLvl val="ctr"/>
          <dgm:resizeHandles val="exact"/>
        </dgm:presLayoutVars>
      </dgm:prSet>
      <dgm:spPr/>
      <dgm:t>
        <a:bodyPr/>
        <a:lstStyle/>
        <a:p>
          <a:endParaRPr lang="en-US"/>
        </a:p>
      </dgm:t>
    </dgm:pt>
    <dgm:pt modelId="{48DE88EA-A70F-194A-AA12-FADFA72254B3}" type="pres">
      <dgm:prSet presAssocID="{F881352F-499F-4146-8929-8185F5E976F9}" presName="centerShape" presStyleLbl="node0" presStyleIdx="0" presStyleCnt="1" custLinFactNeighborX="0" custLinFactNeighborY="30"/>
      <dgm:spPr/>
      <dgm:t>
        <a:bodyPr/>
        <a:lstStyle/>
        <a:p>
          <a:endParaRPr lang="en-US"/>
        </a:p>
      </dgm:t>
    </dgm:pt>
    <dgm:pt modelId="{99CC7275-FD70-BC42-B227-1ECAFAD70082}" type="pres">
      <dgm:prSet presAssocID="{B574FB09-06E0-9E42-9A7E-FE9AF0F211AD}" presName="parTrans" presStyleLbl="bgSibTrans2D1" presStyleIdx="0" presStyleCnt="2" custLinFactNeighborX="543" custLinFactNeighborY="-4510"/>
      <dgm:spPr/>
      <dgm:t>
        <a:bodyPr/>
        <a:lstStyle/>
        <a:p>
          <a:endParaRPr lang="en-US"/>
        </a:p>
      </dgm:t>
    </dgm:pt>
    <dgm:pt modelId="{8FBEFD93-6E54-404F-94FE-B3B45C455C48}" type="pres">
      <dgm:prSet presAssocID="{2244724A-3614-3C49-ADC5-47E1EB197ECE}" presName="node" presStyleLbl="node1" presStyleIdx="0" presStyleCnt="2">
        <dgm:presLayoutVars>
          <dgm:bulletEnabled val="1"/>
        </dgm:presLayoutVars>
      </dgm:prSet>
      <dgm:spPr/>
      <dgm:t>
        <a:bodyPr/>
        <a:lstStyle/>
        <a:p>
          <a:endParaRPr lang="en-US"/>
        </a:p>
      </dgm:t>
    </dgm:pt>
    <dgm:pt modelId="{64CCDFEE-9701-8640-AB28-5D210ABCFCDE}" type="pres">
      <dgm:prSet presAssocID="{A4A5B657-E7CC-3341-A95E-FD9328CC2317}" presName="parTrans" presStyleLbl="bgSibTrans2D1" presStyleIdx="1" presStyleCnt="2"/>
      <dgm:spPr/>
      <dgm:t>
        <a:bodyPr/>
        <a:lstStyle/>
        <a:p>
          <a:endParaRPr lang="en-US"/>
        </a:p>
      </dgm:t>
    </dgm:pt>
    <dgm:pt modelId="{FA23A573-253D-9442-9085-F41A8378F89E}" type="pres">
      <dgm:prSet presAssocID="{0D869AB2-BEE4-5042-8EC2-9C1719FDC0EC}" presName="node" presStyleLbl="node1" presStyleIdx="1" presStyleCnt="2">
        <dgm:presLayoutVars>
          <dgm:bulletEnabled val="1"/>
        </dgm:presLayoutVars>
      </dgm:prSet>
      <dgm:spPr/>
      <dgm:t>
        <a:bodyPr/>
        <a:lstStyle/>
        <a:p>
          <a:endParaRPr lang="en-US"/>
        </a:p>
      </dgm:t>
    </dgm:pt>
  </dgm:ptLst>
  <dgm:cxnLst>
    <dgm:cxn modelId="{917A500F-7F6C-104F-89E1-61A3DD58CBCD}" type="presOf" srcId="{F881352F-499F-4146-8929-8185F5E976F9}" destId="{48DE88EA-A70F-194A-AA12-FADFA72254B3}" srcOrd="0" destOrd="0" presId="urn:microsoft.com/office/officeart/2005/8/layout/radial4"/>
    <dgm:cxn modelId="{495DCFCE-3A83-C24A-8450-5DCEAE58DBD2}" type="presOf" srcId="{F09899AD-1CED-924A-BC0E-6EEB953B2F36}" destId="{3D20C38C-87CA-DE42-962F-EA912F389C06}" srcOrd="0" destOrd="0" presId="urn:microsoft.com/office/officeart/2005/8/layout/radial4"/>
    <dgm:cxn modelId="{EC43B37F-6F8F-6A46-9C73-67CDB92F1097}" type="presOf" srcId="{0D869AB2-BEE4-5042-8EC2-9C1719FDC0EC}" destId="{FA23A573-253D-9442-9085-F41A8378F89E}" srcOrd="0" destOrd="0" presId="urn:microsoft.com/office/officeart/2005/8/layout/radial4"/>
    <dgm:cxn modelId="{4802E810-3B36-C442-8F0E-0700D233B676}" srcId="{F09899AD-1CED-924A-BC0E-6EEB953B2F36}" destId="{86720000-6089-854A-93BA-E852998CF54A}" srcOrd="1" destOrd="0" parTransId="{B9234DD4-DDA7-E840-BD3E-4F832A355D3B}" sibTransId="{EDAC7F9F-1968-B341-BCAC-08FAC360A17F}"/>
    <dgm:cxn modelId="{51FDE2B3-559A-5247-BD33-5BCC4AD95D48}" srcId="{F881352F-499F-4146-8929-8185F5E976F9}" destId="{2244724A-3614-3C49-ADC5-47E1EB197ECE}" srcOrd="0" destOrd="0" parTransId="{B574FB09-06E0-9E42-9A7E-FE9AF0F211AD}" sibTransId="{4F95A7E5-A8D0-4045-A482-2DC339CB83CA}"/>
    <dgm:cxn modelId="{821E071B-4DD2-C346-98F0-99D4F0930B7D}" type="presOf" srcId="{2244724A-3614-3C49-ADC5-47E1EB197ECE}" destId="{8FBEFD93-6E54-404F-94FE-B3B45C455C48}" srcOrd="0" destOrd="0" presId="urn:microsoft.com/office/officeart/2005/8/layout/radial4"/>
    <dgm:cxn modelId="{1C73414B-A003-1140-B748-94A63487A313}" type="presOf" srcId="{A4A5B657-E7CC-3341-A95E-FD9328CC2317}" destId="{64CCDFEE-9701-8640-AB28-5D210ABCFCDE}" srcOrd="0" destOrd="0" presId="urn:microsoft.com/office/officeart/2005/8/layout/radial4"/>
    <dgm:cxn modelId="{13522A12-7912-4244-B0CD-7394132F1D9A}" srcId="{F09899AD-1CED-924A-BC0E-6EEB953B2F36}" destId="{B6954657-55D8-3243-8591-A526CC35F28C}" srcOrd="2" destOrd="0" parTransId="{3A2954F9-663B-2943-AD24-F1A2AA7FAF3A}" sibTransId="{BCC5E527-D848-3C43-87BD-E2B36A9E5376}"/>
    <dgm:cxn modelId="{39DB5DB6-9B96-AB41-B535-307AE5E6440B}" srcId="{B6954657-55D8-3243-8591-A526CC35F28C}" destId="{056C0986-4A76-F145-8DC8-85DA711BFD9A}" srcOrd="0" destOrd="0" parTransId="{6ADA1E9F-F107-004E-B6F7-DFFE86711A6B}" sibTransId="{B3005CEE-4261-3643-AE4E-C72D7E6247BA}"/>
    <dgm:cxn modelId="{C34A1CD3-018F-C145-872D-2B76326F9A44}" srcId="{86720000-6089-854A-93BA-E852998CF54A}" destId="{DF43ECA4-6CBB-C440-8851-8ABCDBC5DA9F}" srcOrd="1" destOrd="0" parTransId="{D966F59E-E5E2-C745-B5B3-5064AA7682B3}" sibTransId="{9A347226-DFEB-1A43-83F8-666CAECAA729}"/>
    <dgm:cxn modelId="{FE1AC132-1BD3-2F44-8C50-7368A8727DFD}" type="presOf" srcId="{B574FB09-06E0-9E42-9A7E-FE9AF0F211AD}" destId="{99CC7275-FD70-BC42-B227-1ECAFAD70082}" srcOrd="0" destOrd="0" presId="urn:microsoft.com/office/officeart/2005/8/layout/radial4"/>
    <dgm:cxn modelId="{D8521B11-2006-544C-BADC-6F647E0E8185}" srcId="{86720000-6089-854A-93BA-E852998CF54A}" destId="{A278FFBE-0D12-AF46-B311-A8A5E13DF793}" srcOrd="0" destOrd="0" parTransId="{FCF14519-858B-BA42-8BA1-3D1FC71CF025}" sibTransId="{1F691582-2797-EE4E-A584-D4FC749EEADA}"/>
    <dgm:cxn modelId="{F18FA6EF-43FC-F440-922F-38A7F58DA3F7}" srcId="{F881352F-499F-4146-8929-8185F5E976F9}" destId="{0D869AB2-BEE4-5042-8EC2-9C1719FDC0EC}" srcOrd="1" destOrd="0" parTransId="{A4A5B657-E7CC-3341-A95E-FD9328CC2317}" sibTransId="{E3E630C9-2ED8-C44F-8031-F6DD9CAA3B5F}"/>
    <dgm:cxn modelId="{C8582CA0-1071-9F43-AD58-0E6E260B22F6}" srcId="{F09899AD-1CED-924A-BC0E-6EEB953B2F36}" destId="{F881352F-499F-4146-8929-8185F5E976F9}" srcOrd="0" destOrd="0" parTransId="{F703DF0C-4A46-E140-8171-CB9C93792F45}" sibTransId="{49B9297B-F7E3-884F-A564-D2970F34EC4C}"/>
    <dgm:cxn modelId="{88E6BA27-EB72-D648-951E-236EA642278E}" type="presParOf" srcId="{3D20C38C-87CA-DE42-962F-EA912F389C06}" destId="{48DE88EA-A70F-194A-AA12-FADFA72254B3}" srcOrd="0" destOrd="0" presId="urn:microsoft.com/office/officeart/2005/8/layout/radial4"/>
    <dgm:cxn modelId="{F7BE2FC6-5FBD-6842-821B-39C39C0A243E}" type="presParOf" srcId="{3D20C38C-87CA-DE42-962F-EA912F389C06}" destId="{99CC7275-FD70-BC42-B227-1ECAFAD70082}" srcOrd="1" destOrd="0" presId="urn:microsoft.com/office/officeart/2005/8/layout/radial4"/>
    <dgm:cxn modelId="{CA255D44-BD01-A644-91A3-DD3767F8B9C9}" type="presParOf" srcId="{3D20C38C-87CA-DE42-962F-EA912F389C06}" destId="{8FBEFD93-6E54-404F-94FE-B3B45C455C48}" srcOrd="2" destOrd="0" presId="urn:microsoft.com/office/officeart/2005/8/layout/radial4"/>
    <dgm:cxn modelId="{D4B632B3-5D7F-0F4D-A24A-409B1E9166F2}" type="presParOf" srcId="{3D20C38C-87CA-DE42-962F-EA912F389C06}" destId="{64CCDFEE-9701-8640-AB28-5D210ABCFCDE}" srcOrd="3" destOrd="0" presId="urn:microsoft.com/office/officeart/2005/8/layout/radial4"/>
    <dgm:cxn modelId="{18EC480E-D2B3-CB47-AD07-5CDF78D7FD43}" type="presParOf" srcId="{3D20C38C-87CA-DE42-962F-EA912F389C06}" destId="{FA23A573-253D-9442-9085-F41A8378F89E}" srcOrd="4" destOrd="0" presId="urn:microsoft.com/office/officeart/2005/8/layout/radial4"/>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BBE90-5E23-4B41-A1B2-FE2199E27484}" type="doc">
      <dgm:prSet loTypeId="urn:microsoft.com/office/officeart/2005/8/layout/cycle8" loCatId="cycle" qsTypeId="urn:microsoft.com/office/officeart/2005/8/quickstyle/simple4" qsCatId="simple" csTypeId="urn:microsoft.com/office/officeart/2005/8/colors/accent1_2" csCatId="accent1" phldr="1"/>
      <dgm:spPr/>
      <dgm:t>
        <a:bodyPr/>
        <a:lstStyle/>
        <a:p>
          <a:endParaRPr lang="en-US"/>
        </a:p>
      </dgm:t>
    </dgm:pt>
    <dgm:pt modelId="{AEF3445F-1130-7C43-B058-ECB9D326CC7A}">
      <dgm:prSet phldrT="[Text]" custT="1"/>
      <dgm:spPr>
        <a:solidFill>
          <a:schemeClr val="accent5">
            <a:lumMod val="20000"/>
            <a:lumOff val="80000"/>
          </a:schemeClr>
        </a:solidFill>
      </dgm:spPr>
      <dgm:t>
        <a:bodyPr/>
        <a:lstStyle/>
        <a:p>
          <a:r>
            <a:rPr lang="en-US" sz="4000" b="1" i="0" dirty="0" smtClean="0">
              <a:solidFill>
                <a:srgbClr val="0D0D0D"/>
              </a:solidFill>
              <a:latin typeface="Garamond"/>
            </a:rPr>
            <a:t>I</a:t>
          </a:r>
          <a:endParaRPr lang="en-US" sz="4000" b="1" i="0" dirty="0">
            <a:solidFill>
              <a:srgbClr val="0D0D0D"/>
            </a:solidFill>
            <a:latin typeface="Garamond"/>
          </a:endParaRPr>
        </a:p>
      </dgm:t>
    </dgm:pt>
    <dgm:pt modelId="{D140A545-DD49-9F45-8C5D-054DB065A5E0}" type="parTrans" cxnId="{BF9D5A7A-5D43-AC45-A853-71541241569E}">
      <dgm:prSet/>
      <dgm:spPr/>
      <dgm:t>
        <a:bodyPr/>
        <a:lstStyle/>
        <a:p>
          <a:endParaRPr lang="en-US"/>
        </a:p>
      </dgm:t>
    </dgm:pt>
    <dgm:pt modelId="{CEE74389-96FC-D345-8F49-4ACE75832154}" type="sibTrans" cxnId="{BF9D5A7A-5D43-AC45-A853-71541241569E}">
      <dgm:prSet/>
      <dgm:spPr/>
      <dgm:t>
        <a:bodyPr/>
        <a:lstStyle/>
        <a:p>
          <a:endParaRPr lang="en-US"/>
        </a:p>
      </dgm:t>
    </dgm:pt>
    <dgm:pt modelId="{4360FF41-2910-4142-A2F4-F4F6584B73E5}">
      <dgm:prSet phldrT="[Text]" custT="1"/>
      <dgm:spPr>
        <a:solidFill>
          <a:schemeClr val="accent5">
            <a:lumMod val="20000"/>
            <a:lumOff val="80000"/>
          </a:schemeClr>
        </a:solidFill>
      </dgm:spPr>
      <dgm:t>
        <a:bodyPr/>
        <a:lstStyle/>
        <a:p>
          <a:r>
            <a:rPr lang="en-US" sz="4000" b="1" i="0" dirty="0" smtClean="0">
              <a:solidFill>
                <a:srgbClr val="0D0D0D"/>
              </a:solidFill>
              <a:latin typeface="Garamond"/>
            </a:rPr>
            <a:t>A</a:t>
          </a:r>
          <a:endParaRPr lang="en-US" sz="4000" b="1" i="0" dirty="0">
            <a:solidFill>
              <a:srgbClr val="0D0D0D"/>
            </a:solidFill>
            <a:latin typeface="Garamond"/>
          </a:endParaRPr>
        </a:p>
      </dgm:t>
    </dgm:pt>
    <dgm:pt modelId="{9050ACB8-7702-BF41-8F47-AACE6A10A25C}" type="parTrans" cxnId="{EAB7953A-BAC9-A241-BEDE-ED5300436CBA}">
      <dgm:prSet/>
      <dgm:spPr/>
      <dgm:t>
        <a:bodyPr/>
        <a:lstStyle/>
        <a:p>
          <a:endParaRPr lang="en-US"/>
        </a:p>
      </dgm:t>
    </dgm:pt>
    <dgm:pt modelId="{66081020-1DD5-6043-A31B-0921BCFCB86B}" type="sibTrans" cxnId="{EAB7953A-BAC9-A241-BEDE-ED5300436CBA}">
      <dgm:prSet/>
      <dgm:spPr/>
      <dgm:t>
        <a:bodyPr/>
        <a:lstStyle/>
        <a:p>
          <a:endParaRPr lang="en-US"/>
        </a:p>
      </dgm:t>
    </dgm:pt>
    <dgm:pt modelId="{D9A6F1C6-B54B-5445-BD6B-F140D8C7DCFB}">
      <dgm:prSet phldrT="[Text]" custT="1"/>
      <dgm:spPr>
        <a:solidFill>
          <a:schemeClr val="accent5">
            <a:lumMod val="20000"/>
            <a:lumOff val="80000"/>
          </a:schemeClr>
        </a:solidFill>
      </dgm:spPr>
      <dgm:t>
        <a:bodyPr/>
        <a:lstStyle/>
        <a:p>
          <a:r>
            <a:rPr lang="en-US" sz="4000" b="1" i="0" dirty="0" smtClean="0">
              <a:solidFill>
                <a:srgbClr val="0D0D0D"/>
              </a:solidFill>
              <a:latin typeface="Garamond"/>
            </a:rPr>
            <a:t>E</a:t>
          </a:r>
          <a:endParaRPr lang="en-US" sz="4000" b="1" i="0" dirty="0">
            <a:solidFill>
              <a:srgbClr val="0D0D0D"/>
            </a:solidFill>
            <a:latin typeface="Garamond"/>
          </a:endParaRPr>
        </a:p>
      </dgm:t>
    </dgm:pt>
    <dgm:pt modelId="{07813B76-3C86-D645-8FF0-02EC3780EB0E}" type="parTrans" cxnId="{AA69A50D-9CCA-2D41-98B3-7A8C71F88AD2}">
      <dgm:prSet/>
      <dgm:spPr/>
      <dgm:t>
        <a:bodyPr/>
        <a:lstStyle/>
        <a:p>
          <a:endParaRPr lang="en-US"/>
        </a:p>
      </dgm:t>
    </dgm:pt>
    <dgm:pt modelId="{DE2C4C7E-ACD4-3C4A-B679-FAEAF3ED3E1B}" type="sibTrans" cxnId="{AA69A50D-9CCA-2D41-98B3-7A8C71F88AD2}">
      <dgm:prSet/>
      <dgm:spPr/>
      <dgm:t>
        <a:bodyPr/>
        <a:lstStyle/>
        <a:p>
          <a:endParaRPr lang="en-US"/>
        </a:p>
      </dgm:t>
    </dgm:pt>
    <dgm:pt modelId="{98343647-3ABB-B64B-940B-B63AFAA7BE80}" type="pres">
      <dgm:prSet presAssocID="{CB4BBE90-5E23-4B41-A1B2-FE2199E27484}" presName="compositeShape" presStyleCnt="0">
        <dgm:presLayoutVars>
          <dgm:chMax val="7"/>
          <dgm:dir/>
          <dgm:resizeHandles val="exact"/>
        </dgm:presLayoutVars>
      </dgm:prSet>
      <dgm:spPr/>
      <dgm:t>
        <a:bodyPr/>
        <a:lstStyle/>
        <a:p>
          <a:endParaRPr lang="en-US"/>
        </a:p>
      </dgm:t>
    </dgm:pt>
    <dgm:pt modelId="{5F1E730F-D2A7-FF42-8FBF-8DD4DFDCE30F}" type="pres">
      <dgm:prSet presAssocID="{CB4BBE90-5E23-4B41-A1B2-FE2199E27484}" presName="wedge1" presStyleLbl="node1" presStyleIdx="0" presStyleCnt="3"/>
      <dgm:spPr/>
      <dgm:t>
        <a:bodyPr/>
        <a:lstStyle/>
        <a:p>
          <a:endParaRPr lang="en-US"/>
        </a:p>
      </dgm:t>
    </dgm:pt>
    <dgm:pt modelId="{13E2ADFF-3847-5143-8345-873B73A2796A}" type="pres">
      <dgm:prSet presAssocID="{CB4BBE90-5E23-4B41-A1B2-FE2199E27484}" presName="dummy1a" presStyleCnt="0"/>
      <dgm:spPr/>
      <dgm:t>
        <a:bodyPr/>
        <a:lstStyle/>
        <a:p>
          <a:endParaRPr lang="en-US"/>
        </a:p>
      </dgm:t>
    </dgm:pt>
    <dgm:pt modelId="{60FD761D-4BD2-5C46-8566-EDCDBEF0E936}" type="pres">
      <dgm:prSet presAssocID="{CB4BBE90-5E23-4B41-A1B2-FE2199E27484}" presName="dummy1b" presStyleCnt="0"/>
      <dgm:spPr/>
      <dgm:t>
        <a:bodyPr/>
        <a:lstStyle/>
        <a:p>
          <a:endParaRPr lang="en-US"/>
        </a:p>
      </dgm:t>
    </dgm:pt>
    <dgm:pt modelId="{D842C413-4347-554F-855B-38F537F599B2}" type="pres">
      <dgm:prSet presAssocID="{CB4BBE90-5E23-4B41-A1B2-FE2199E27484}" presName="wedge1Tx" presStyleLbl="node1" presStyleIdx="0" presStyleCnt="3">
        <dgm:presLayoutVars>
          <dgm:chMax val="0"/>
          <dgm:chPref val="0"/>
          <dgm:bulletEnabled val="1"/>
        </dgm:presLayoutVars>
      </dgm:prSet>
      <dgm:spPr/>
      <dgm:t>
        <a:bodyPr/>
        <a:lstStyle/>
        <a:p>
          <a:endParaRPr lang="en-US"/>
        </a:p>
      </dgm:t>
    </dgm:pt>
    <dgm:pt modelId="{2B0DD505-A286-4F43-8788-670AA9642259}" type="pres">
      <dgm:prSet presAssocID="{CB4BBE90-5E23-4B41-A1B2-FE2199E27484}" presName="wedge2" presStyleLbl="node1" presStyleIdx="1" presStyleCnt="3" custLinFactNeighborX="0" custLinFactNeighborY="-1786"/>
      <dgm:spPr/>
      <dgm:t>
        <a:bodyPr/>
        <a:lstStyle/>
        <a:p>
          <a:endParaRPr lang="en-US"/>
        </a:p>
      </dgm:t>
    </dgm:pt>
    <dgm:pt modelId="{615C5DF7-1B87-D24F-9A10-974634678A99}" type="pres">
      <dgm:prSet presAssocID="{CB4BBE90-5E23-4B41-A1B2-FE2199E27484}" presName="dummy2a" presStyleCnt="0"/>
      <dgm:spPr/>
      <dgm:t>
        <a:bodyPr/>
        <a:lstStyle/>
        <a:p>
          <a:endParaRPr lang="en-US"/>
        </a:p>
      </dgm:t>
    </dgm:pt>
    <dgm:pt modelId="{D7C4E97E-F9E3-3342-B8EB-6979B2969D9F}" type="pres">
      <dgm:prSet presAssocID="{CB4BBE90-5E23-4B41-A1B2-FE2199E27484}" presName="dummy2b" presStyleCnt="0"/>
      <dgm:spPr/>
      <dgm:t>
        <a:bodyPr/>
        <a:lstStyle/>
        <a:p>
          <a:endParaRPr lang="en-US"/>
        </a:p>
      </dgm:t>
    </dgm:pt>
    <dgm:pt modelId="{D1BDE88E-28E9-654F-9736-062FA07A6FB9}" type="pres">
      <dgm:prSet presAssocID="{CB4BBE90-5E23-4B41-A1B2-FE2199E27484}" presName="wedge2Tx" presStyleLbl="node1" presStyleIdx="1" presStyleCnt="3">
        <dgm:presLayoutVars>
          <dgm:chMax val="0"/>
          <dgm:chPref val="0"/>
          <dgm:bulletEnabled val="1"/>
        </dgm:presLayoutVars>
      </dgm:prSet>
      <dgm:spPr/>
      <dgm:t>
        <a:bodyPr/>
        <a:lstStyle/>
        <a:p>
          <a:endParaRPr lang="en-US"/>
        </a:p>
      </dgm:t>
    </dgm:pt>
    <dgm:pt modelId="{20B0710F-7563-194D-997C-EB8FF171F7DA}" type="pres">
      <dgm:prSet presAssocID="{CB4BBE90-5E23-4B41-A1B2-FE2199E27484}" presName="wedge3" presStyleLbl="node1" presStyleIdx="2" presStyleCnt="3"/>
      <dgm:spPr/>
      <dgm:t>
        <a:bodyPr/>
        <a:lstStyle/>
        <a:p>
          <a:endParaRPr lang="en-US"/>
        </a:p>
      </dgm:t>
    </dgm:pt>
    <dgm:pt modelId="{7B0DD855-A3AE-2B4A-8E5D-FDDDA4D7416C}" type="pres">
      <dgm:prSet presAssocID="{CB4BBE90-5E23-4B41-A1B2-FE2199E27484}" presName="dummy3a" presStyleCnt="0"/>
      <dgm:spPr/>
      <dgm:t>
        <a:bodyPr/>
        <a:lstStyle/>
        <a:p>
          <a:endParaRPr lang="en-US"/>
        </a:p>
      </dgm:t>
    </dgm:pt>
    <dgm:pt modelId="{1E0838D7-1DDE-4541-8122-7380D0EFE445}" type="pres">
      <dgm:prSet presAssocID="{CB4BBE90-5E23-4B41-A1B2-FE2199E27484}" presName="dummy3b" presStyleCnt="0"/>
      <dgm:spPr/>
      <dgm:t>
        <a:bodyPr/>
        <a:lstStyle/>
        <a:p>
          <a:endParaRPr lang="en-US"/>
        </a:p>
      </dgm:t>
    </dgm:pt>
    <dgm:pt modelId="{24EA50B0-0ABB-2947-9919-1DD9FA736874}" type="pres">
      <dgm:prSet presAssocID="{CB4BBE90-5E23-4B41-A1B2-FE2199E27484}" presName="wedge3Tx" presStyleLbl="node1" presStyleIdx="2" presStyleCnt="3">
        <dgm:presLayoutVars>
          <dgm:chMax val="0"/>
          <dgm:chPref val="0"/>
          <dgm:bulletEnabled val="1"/>
        </dgm:presLayoutVars>
      </dgm:prSet>
      <dgm:spPr/>
      <dgm:t>
        <a:bodyPr/>
        <a:lstStyle/>
        <a:p>
          <a:endParaRPr lang="en-US"/>
        </a:p>
      </dgm:t>
    </dgm:pt>
    <dgm:pt modelId="{1057DA85-3519-7044-8586-4A3C3AFBE64E}" type="pres">
      <dgm:prSet presAssocID="{CEE74389-96FC-D345-8F49-4ACE75832154}" presName="arrowWedge1" presStyleLbl="fgSibTrans2D1" presStyleIdx="0" presStyleCnt="3"/>
      <dgm:spPr>
        <a:solidFill>
          <a:schemeClr val="accent5">
            <a:lumMod val="50000"/>
          </a:schemeClr>
        </a:solidFill>
      </dgm:spPr>
      <dgm:t>
        <a:bodyPr/>
        <a:lstStyle/>
        <a:p>
          <a:endParaRPr lang="en-US"/>
        </a:p>
      </dgm:t>
    </dgm:pt>
    <dgm:pt modelId="{548DE4CD-AC8F-6940-9740-212432D7C85A}" type="pres">
      <dgm:prSet presAssocID="{66081020-1DD5-6043-A31B-0921BCFCB86B}" presName="arrowWedge2" presStyleLbl="fgSibTrans2D1" presStyleIdx="1" presStyleCnt="3"/>
      <dgm:spPr>
        <a:solidFill>
          <a:schemeClr val="accent5">
            <a:lumMod val="50000"/>
          </a:schemeClr>
        </a:solidFill>
      </dgm:spPr>
      <dgm:t>
        <a:bodyPr/>
        <a:lstStyle/>
        <a:p>
          <a:endParaRPr lang="en-US"/>
        </a:p>
      </dgm:t>
    </dgm:pt>
    <dgm:pt modelId="{858CFF96-5A6A-E442-B41D-B5CBFCF80F66}" type="pres">
      <dgm:prSet presAssocID="{DE2C4C7E-ACD4-3C4A-B679-FAEAF3ED3E1B}" presName="arrowWedge3" presStyleLbl="fgSibTrans2D1" presStyleIdx="2" presStyleCnt="3"/>
      <dgm:spPr>
        <a:solidFill>
          <a:schemeClr val="accent5">
            <a:lumMod val="50000"/>
          </a:schemeClr>
        </a:solidFill>
      </dgm:spPr>
      <dgm:t>
        <a:bodyPr/>
        <a:lstStyle/>
        <a:p>
          <a:endParaRPr lang="en-US"/>
        </a:p>
      </dgm:t>
    </dgm:pt>
  </dgm:ptLst>
  <dgm:cxnLst>
    <dgm:cxn modelId="{AA69A50D-9CCA-2D41-98B3-7A8C71F88AD2}" srcId="{CB4BBE90-5E23-4B41-A1B2-FE2199E27484}" destId="{D9A6F1C6-B54B-5445-BD6B-F140D8C7DCFB}" srcOrd="2" destOrd="0" parTransId="{07813B76-3C86-D645-8FF0-02EC3780EB0E}" sibTransId="{DE2C4C7E-ACD4-3C4A-B679-FAEAF3ED3E1B}"/>
    <dgm:cxn modelId="{F37F2846-01E0-994C-A319-3E718F0275D5}" type="presOf" srcId="{AEF3445F-1130-7C43-B058-ECB9D326CC7A}" destId="{5F1E730F-D2A7-FF42-8FBF-8DD4DFDCE30F}" srcOrd="0" destOrd="0" presId="urn:microsoft.com/office/officeart/2005/8/layout/cycle8"/>
    <dgm:cxn modelId="{D0431017-3EBA-A947-A439-F029C3FA81C8}" type="presOf" srcId="{4360FF41-2910-4142-A2F4-F4F6584B73E5}" destId="{D1BDE88E-28E9-654F-9736-062FA07A6FB9}" srcOrd="1" destOrd="0" presId="urn:microsoft.com/office/officeart/2005/8/layout/cycle8"/>
    <dgm:cxn modelId="{3B8440BE-38EF-5D4E-A4AB-652D6C86075B}" type="presOf" srcId="{4360FF41-2910-4142-A2F4-F4F6584B73E5}" destId="{2B0DD505-A286-4F43-8788-670AA9642259}" srcOrd="0" destOrd="0" presId="urn:microsoft.com/office/officeart/2005/8/layout/cycle8"/>
    <dgm:cxn modelId="{BF9D5A7A-5D43-AC45-A853-71541241569E}" srcId="{CB4BBE90-5E23-4B41-A1B2-FE2199E27484}" destId="{AEF3445F-1130-7C43-B058-ECB9D326CC7A}" srcOrd="0" destOrd="0" parTransId="{D140A545-DD49-9F45-8C5D-054DB065A5E0}" sibTransId="{CEE74389-96FC-D345-8F49-4ACE75832154}"/>
    <dgm:cxn modelId="{EAB7953A-BAC9-A241-BEDE-ED5300436CBA}" srcId="{CB4BBE90-5E23-4B41-A1B2-FE2199E27484}" destId="{4360FF41-2910-4142-A2F4-F4F6584B73E5}" srcOrd="1" destOrd="0" parTransId="{9050ACB8-7702-BF41-8F47-AACE6A10A25C}" sibTransId="{66081020-1DD5-6043-A31B-0921BCFCB86B}"/>
    <dgm:cxn modelId="{048B4B69-8994-8248-939E-F0CA342F14E0}" type="presOf" srcId="{CB4BBE90-5E23-4B41-A1B2-FE2199E27484}" destId="{98343647-3ABB-B64B-940B-B63AFAA7BE80}" srcOrd="0" destOrd="0" presId="urn:microsoft.com/office/officeart/2005/8/layout/cycle8"/>
    <dgm:cxn modelId="{1CEB35BD-1600-F44B-A629-EC8D11DD57B8}" type="presOf" srcId="{AEF3445F-1130-7C43-B058-ECB9D326CC7A}" destId="{D842C413-4347-554F-855B-38F537F599B2}" srcOrd="1" destOrd="0" presId="urn:microsoft.com/office/officeart/2005/8/layout/cycle8"/>
    <dgm:cxn modelId="{9F3CE514-84CC-314A-AD12-B510359A8009}" type="presOf" srcId="{D9A6F1C6-B54B-5445-BD6B-F140D8C7DCFB}" destId="{24EA50B0-0ABB-2947-9919-1DD9FA736874}" srcOrd="1" destOrd="0" presId="urn:microsoft.com/office/officeart/2005/8/layout/cycle8"/>
    <dgm:cxn modelId="{DF8DEBE2-4C39-2C4F-B330-EAC4FCEC160B}" type="presOf" srcId="{D9A6F1C6-B54B-5445-BD6B-F140D8C7DCFB}" destId="{20B0710F-7563-194D-997C-EB8FF171F7DA}" srcOrd="0" destOrd="0" presId="urn:microsoft.com/office/officeart/2005/8/layout/cycle8"/>
    <dgm:cxn modelId="{E67A5E3E-3CB5-9943-B63D-3A665CA9A9FB}" type="presParOf" srcId="{98343647-3ABB-B64B-940B-B63AFAA7BE80}" destId="{5F1E730F-D2A7-FF42-8FBF-8DD4DFDCE30F}" srcOrd="0" destOrd="0" presId="urn:microsoft.com/office/officeart/2005/8/layout/cycle8"/>
    <dgm:cxn modelId="{C5139C12-F61B-6549-8D3E-ED5BF029BD75}" type="presParOf" srcId="{98343647-3ABB-B64B-940B-B63AFAA7BE80}" destId="{13E2ADFF-3847-5143-8345-873B73A2796A}" srcOrd="1" destOrd="0" presId="urn:microsoft.com/office/officeart/2005/8/layout/cycle8"/>
    <dgm:cxn modelId="{8376F9D7-8DED-6C49-A70A-5153E8B64BA3}" type="presParOf" srcId="{98343647-3ABB-B64B-940B-B63AFAA7BE80}" destId="{60FD761D-4BD2-5C46-8566-EDCDBEF0E936}" srcOrd="2" destOrd="0" presId="urn:microsoft.com/office/officeart/2005/8/layout/cycle8"/>
    <dgm:cxn modelId="{2718E8AB-851C-2F49-A83F-88D3B51B02E2}" type="presParOf" srcId="{98343647-3ABB-B64B-940B-B63AFAA7BE80}" destId="{D842C413-4347-554F-855B-38F537F599B2}" srcOrd="3" destOrd="0" presId="urn:microsoft.com/office/officeart/2005/8/layout/cycle8"/>
    <dgm:cxn modelId="{98EAD896-F57A-2B4B-9FB5-EE82017D6EB3}" type="presParOf" srcId="{98343647-3ABB-B64B-940B-B63AFAA7BE80}" destId="{2B0DD505-A286-4F43-8788-670AA9642259}" srcOrd="4" destOrd="0" presId="urn:microsoft.com/office/officeart/2005/8/layout/cycle8"/>
    <dgm:cxn modelId="{48ED0E91-BCB2-504D-927C-E0561F3F8FBB}" type="presParOf" srcId="{98343647-3ABB-B64B-940B-B63AFAA7BE80}" destId="{615C5DF7-1B87-D24F-9A10-974634678A99}" srcOrd="5" destOrd="0" presId="urn:microsoft.com/office/officeart/2005/8/layout/cycle8"/>
    <dgm:cxn modelId="{3C60DFB6-979B-9043-A29D-30DE69566A22}" type="presParOf" srcId="{98343647-3ABB-B64B-940B-B63AFAA7BE80}" destId="{D7C4E97E-F9E3-3342-B8EB-6979B2969D9F}" srcOrd="6" destOrd="0" presId="urn:microsoft.com/office/officeart/2005/8/layout/cycle8"/>
    <dgm:cxn modelId="{A82F03E0-D705-7B4E-97A2-1F46BE6C8891}" type="presParOf" srcId="{98343647-3ABB-B64B-940B-B63AFAA7BE80}" destId="{D1BDE88E-28E9-654F-9736-062FA07A6FB9}" srcOrd="7" destOrd="0" presId="urn:microsoft.com/office/officeart/2005/8/layout/cycle8"/>
    <dgm:cxn modelId="{732AF82D-55DE-1E43-A8FF-0CC1C22A2CEF}" type="presParOf" srcId="{98343647-3ABB-B64B-940B-B63AFAA7BE80}" destId="{20B0710F-7563-194D-997C-EB8FF171F7DA}" srcOrd="8" destOrd="0" presId="urn:microsoft.com/office/officeart/2005/8/layout/cycle8"/>
    <dgm:cxn modelId="{8C21E2BB-89AC-7E4B-99D0-06E14B91B8AE}" type="presParOf" srcId="{98343647-3ABB-B64B-940B-B63AFAA7BE80}" destId="{7B0DD855-A3AE-2B4A-8E5D-FDDDA4D7416C}" srcOrd="9" destOrd="0" presId="urn:microsoft.com/office/officeart/2005/8/layout/cycle8"/>
    <dgm:cxn modelId="{08E6A353-3909-3F46-A157-072078E7E270}" type="presParOf" srcId="{98343647-3ABB-B64B-940B-B63AFAA7BE80}" destId="{1E0838D7-1DDE-4541-8122-7380D0EFE445}" srcOrd="10" destOrd="0" presId="urn:microsoft.com/office/officeart/2005/8/layout/cycle8"/>
    <dgm:cxn modelId="{EF37CFEB-258A-8B49-8825-4DEEDCC25DFA}" type="presParOf" srcId="{98343647-3ABB-B64B-940B-B63AFAA7BE80}" destId="{24EA50B0-0ABB-2947-9919-1DD9FA736874}" srcOrd="11" destOrd="0" presId="urn:microsoft.com/office/officeart/2005/8/layout/cycle8"/>
    <dgm:cxn modelId="{37EE920F-2AC2-FA46-82CD-3CF5D478C49E}" type="presParOf" srcId="{98343647-3ABB-B64B-940B-B63AFAA7BE80}" destId="{1057DA85-3519-7044-8586-4A3C3AFBE64E}" srcOrd="12" destOrd="0" presId="urn:microsoft.com/office/officeart/2005/8/layout/cycle8"/>
    <dgm:cxn modelId="{74ACF777-7AC8-CC43-A972-CAF8AC7640BA}" type="presParOf" srcId="{98343647-3ABB-B64B-940B-B63AFAA7BE80}" destId="{548DE4CD-AC8F-6940-9740-212432D7C85A}" srcOrd="13" destOrd="0" presId="urn:microsoft.com/office/officeart/2005/8/layout/cycle8"/>
    <dgm:cxn modelId="{A62494C3-800D-804A-B004-1C4126A1CB21}" type="presParOf" srcId="{98343647-3ABB-B64B-940B-B63AFAA7BE80}" destId="{858CFF96-5A6A-E442-B41D-B5CBFCF80F66}" srcOrd="14" destOrd="0" presId="urn:microsoft.com/office/officeart/2005/8/layout/cycle8"/>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9899AD-1CED-924A-BC0E-6EEB953B2F36}"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F881352F-499F-4146-8929-8185F5E976F9}">
      <dgm:prSet phldrT="[Text]" custT="1"/>
      <dgm:spPr>
        <a:solidFill>
          <a:schemeClr val="accent5">
            <a:lumMod val="20000"/>
            <a:lumOff val="80000"/>
          </a:schemeClr>
        </a:solidFill>
      </dgm:spPr>
      <dgm:t>
        <a:bodyPr/>
        <a:lstStyle/>
        <a:p>
          <a:pPr algn="ctr"/>
          <a:r>
            <a:rPr lang="en-US" sz="2200" b="1" i="0" dirty="0" smtClean="0">
              <a:solidFill>
                <a:srgbClr val="0D0D0D"/>
              </a:solidFill>
              <a:latin typeface="Garamond"/>
            </a:rPr>
            <a:t>P</a:t>
          </a:r>
          <a:r>
            <a:rPr lang="en-US" sz="2200" dirty="0" smtClean="0">
              <a:solidFill>
                <a:srgbClr val="0D0D0D"/>
              </a:solidFill>
              <a:latin typeface="Garamond"/>
            </a:rPr>
            <a:t>rocess </a:t>
          </a:r>
        </a:p>
        <a:p>
          <a:pPr algn="ctr"/>
          <a:r>
            <a:rPr lang="en-US" sz="2200" b="1" i="0" dirty="0" smtClean="0">
              <a:solidFill>
                <a:srgbClr val="0D0D0D"/>
              </a:solidFill>
              <a:latin typeface="Garamond"/>
            </a:rPr>
            <a:t>O</a:t>
          </a:r>
          <a:r>
            <a:rPr lang="en-US" sz="2200" dirty="0" smtClean="0">
              <a:solidFill>
                <a:srgbClr val="0D0D0D"/>
              </a:solidFill>
              <a:latin typeface="Garamond"/>
            </a:rPr>
            <a:t>riented</a:t>
          </a:r>
        </a:p>
        <a:p>
          <a:pPr algn="ctr"/>
          <a:r>
            <a:rPr lang="en-US" sz="2200" b="1" i="0" dirty="0" smtClean="0">
              <a:solidFill>
                <a:srgbClr val="0D0D0D"/>
              </a:solidFill>
              <a:latin typeface="Garamond"/>
            </a:rPr>
            <a:t>G</a:t>
          </a:r>
          <a:r>
            <a:rPr lang="en-US" sz="2200" dirty="0" smtClean="0">
              <a:solidFill>
                <a:srgbClr val="0D0D0D"/>
              </a:solidFill>
              <a:latin typeface="Garamond"/>
            </a:rPr>
            <a:t>uided </a:t>
          </a:r>
        </a:p>
        <a:p>
          <a:pPr algn="ctr"/>
          <a:r>
            <a:rPr lang="en-US" sz="2200" b="1" i="0" dirty="0" smtClean="0">
              <a:solidFill>
                <a:srgbClr val="0D0D0D"/>
              </a:solidFill>
              <a:latin typeface="Garamond"/>
            </a:rPr>
            <a:t>I</a:t>
          </a:r>
          <a:r>
            <a:rPr lang="en-US" sz="2200" dirty="0" smtClean="0">
              <a:solidFill>
                <a:srgbClr val="0D0D0D"/>
              </a:solidFill>
              <a:latin typeface="Garamond"/>
            </a:rPr>
            <a:t>nquiry </a:t>
          </a:r>
        </a:p>
        <a:p>
          <a:pPr algn="ctr"/>
          <a:r>
            <a:rPr lang="en-US" sz="2200" b="1" i="0" dirty="0" smtClean="0">
              <a:solidFill>
                <a:srgbClr val="0D0D0D"/>
              </a:solidFill>
              <a:latin typeface="Garamond"/>
            </a:rPr>
            <a:t>L</a:t>
          </a:r>
          <a:r>
            <a:rPr lang="en-US" sz="2200" dirty="0" smtClean="0">
              <a:solidFill>
                <a:srgbClr val="0D0D0D"/>
              </a:solidFill>
              <a:latin typeface="Garamond"/>
            </a:rPr>
            <a:t>earning</a:t>
          </a:r>
          <a:endParaRPr lang="en-US" sz="2200" dirty="0">
            <a:solidFill>
              <a:srgbClr val="0D0D0D"/>
            </a:solidFill>
            <a:latin typeface="Garamond"/>
          </a:endParaRPr>
        </a:p>
      </dgm:t>
    </dgm:pt>
    <dgm:pt modelId="{F703DF0C-4A46-E140-8171-CB9C93792F45}" type="parTrans" cxnId="{C8582CA0-1071-9F43-AD58-0E6E260B22F6}">
      <dgm:prSet/>
      <dgm:spPr/>
      <dgm:t>
        <a:bodyPr/>
        <a:lstStyle/>
        <a:p>
          <a:endParaRPr lang="en-US"/>
        </a:p>
      </dgm:t>
    </dgm:pt>
    <dgm:pt modelId="{49B9297B-F7E3-884F-A564-D2970F34EC4C}" type="sibTrans" cxnId="{C8582CA0-1071-9F43-AD58-0E6E260B22F6}">
      <dgm:prSet/>
      <dgm:spPr/>
      <dgm:t>
        <a:bodyPr/>
        <a:lstStyle/>
        <a:p>
          <a:endParaRPr lang="en-US"/>
        </a:p>
      </dgm:t>
    </dgm:pt>
    <dgm:pt modelId="{2244724A-3614-3C49-ADC5-47E1EB197ECE}">
      <dgm:prSet phldrT="[Text]" custT="1"/>
      <dgm:spPr>
        <a:solidFill>
          <a:schemeClr val="accent5">
            <a:lumMod val="20000"/>
            <a:lumOff val="80000"/>
          </a:schemeClr>
        </a:solidFill>
      </dgm:spPr>
      <dgm:t>
        <a:bodyPr/>
        <a:lstStyle/>
        <a:p>
          <a:r>
            <a:rPr lang="en-US" sz="2000" b="1" i="0" dirty="0" smtClean="0">
              <a:solidFill>
                <a:srgbClr val="0D0D0D"/>
              </a:solidFill>
              <a:latin typeface="Garamond"/>
            </a:rPr>
            <a:t>P</a:t>
          </a:r>
          <a:r>
            <a:rPr lang="en-US" sz="2000" dirty="0" smtClean="0">
              <a:solidFill>
                <a:srgbClr val="0D0D0D"/>
              </a:solidFill>
              <a:latin typeface="Garamond"/>
            </a:rPr>
            <a:t>rocess </a:t>
          </a:r>
          <a:r>
            <a:rPr lang="en-US" sz="2000" b="1" i="0" dirty="0" smtClean="0">
              <a:solidFill>
                <a:srgbClr val="0D0D0D"/>
              </a:solidFill>
              <a:latin typeface="Garamond"/>
            </a:rPr>
            <a:t>O</a:t>
          </a:r>
          <a:r>
            <a:rPr lang="en-US" sz="2000" dirty="0" smtClean="0">
              <a:solidFill>
                <a:srgbClr val="0D0D0D"/>
              </a:solidFill>
              <a:latin typeface="Garamond"/>
            </a:rPr>
            <a:t>riented</a:t>
          </a:r>
        </a:p>
        <a:p>
          <a:r>
            <a:rPr lang="en-US" sz="1600" dirty="0" smtClean="0">
              <a:solidFill>
                <a:srgbClr val="0D0D0D"/>
              </a:solidFill>
              <a:latin typeface="Garamond"/>
            </a:rPr>
            <a:t>(Cooperative Learning)</a:t>
          </a:r>
        </a:p>
        <a:p>
          <a:r>
            <a:rPr lang="en-US" sz="1600" dirty="0" smtClean="0">
              <a:solidFill>
                <a:srgbClr val="0D0D0D"/>
              </a:solidFill>
              <a:latin typeface="Garamond"/>
            </a:rPr>
            <a:t>Conscious commitment to development of important process skills</a:t>
          </a:r>
        </a:p>
      </dgm:t>
    </dgm:pt>
    <dgm:pt modelId="{B574FB09-06E0-9E42-9A7E-FE9AF0F211AD}" type="parTrans" cxnId="{51FDE2B3-559A-5247-BD33-5BCC4AD95D48}">
      <dgm:prSet/>
      <dgm:spPr>
        <a:solidFill>
          <a:schemeClr val="accent5">
            <a:lumMod val="50000"/>
          </a:schemeClr>
        </a:solidFill>
      </dgm:spPr>
      <dgm:t>
        <a:bodyPr/>
        <a:lstStyle/>
        <a:p>
          <a:endParaRPr lang="en-US"/>
        </a:p>
      </dgm:t>
    </dgm:pt>
    <dgm:pt modelId="{4F95A7E5-A8D0-4045-A482-2DC339CB83CA}" type="sibTrans" cxnId="{51FDE2B3-559A-5247-BD33-5BCC4AD95D48}">
      <dgm:prSet/>
      <dgm:spPr/>
      <dgm:t>
        <a:bodyPr/>
        <a:lstStyle/>
        <a:p>
          <a:endParaRPr lang="en-US"/>
        </a:p>
      </dgm:t>
    </dgm:pt>
    <dgm:pt modelId="{0D869AB2-BEE4-5042-8EC2-9C1719FDC0EC}">
      <dgm:prSet phldrT="[Text]" custT="1"/>
      <dgm:spPr>
        <a:solidFill>
          <a:schemeClr val="accent5">
            <a:lumMod val="20000"/>
            <a:lumOff val="80000"/>
          </a:schemeClr>
        </a:solidFill>
      </dgm:spPr>
      <dgm:t>
        <a:bodyPr/>
        <a:lstStyle/>
        <a:p>
          <a:r>
            <a:rPr lang="en-US" sz="1800" b="1" i="0" dirty="0" smtClean="0">
              <a:solidFill>
                <a:srgbClr val="0D0D0D"/>
              </a:solidFill>
              <a:latin typeface="Garamond"/>
            </a:rPr>
            <a:t>G</a:t>
          </a:r>
          <a:r>
            <a:rPr lang="en-US" sz="1800" b="0" i="0" dirty="0" smtClean="0">
              <a:solidFill>
                <a:srgbClr val="0D0D0D"/>
              </a:solidFill>
              <a:latin typeface="Garamond"/>
            </a:rPr>
            <a:t>uided </a:t>
          </a:r>
          <a:r>
            <a:rPr lang="en-US" sz="1800" b="1" i="0" dirty="0" smtClean="0">
              <a:solidFill>
                <a:srgbClr val="0D0D0D"/>
              </a:solidFill>
              <a:latin typeface="Garamond"/>
            </a:rPr>
            <a:t>I</a:t>
          </a:r>
          <a:r>
            <a:rPr lang="en-US" sz="1800" b="0" i="0" dirty="0" smtClean="0">
              <a:solidFill>
                <a:srgbClr val="0D0D0D"/>
              </a:solidFill>
              <a:latin typeface="Garamond"/>
            </a:rPr>
            <a:t>nquiry</a:t>
          </a:r>
        </a:p>
        <a:p>
          <a:r>
            <a:rPr lang="en-US" sz="1800" b="0" i="0" dirty="0" smtClean="0">
              <a:solidFill>
                <a:srgbClr val="0D0D0D"/>
              </a:solidFill>
              <a:latin typeface="Garamond"/>
            </a:rPr>
            <a:t>(Constructivism)</a:t>
          </a:r>
        </a:p>
        <a:p>
          <a:r>
            <a:rPr lang="en-US" sz="1600" b="0" i="0" dirty="0" smtClean="0">
              <a:solidFill>
                <a:srgbClr val="0D0D0D"/>
              </a:solidFill>
              <a:latin typeface="Garamond"/>
            </a:rPr>
            <a:t>Learning Cycle Activities</a:t>
          </a:r>
        </a:p>
      </dgm:t>
    </dgm:pt>
    <dgm:pt modelId="{A4A5B657-E7CC-3341-A95E-FD9328CC2317}" type="parTrans" cxnId="{F18FA6EF-43FC-F440-922F-38A7F58DA3F7}">
      <dgm:prSet/>
      <dgm:spPr>
        <a:solidFill>
          <a:schemeClr val="accent5">
            <a:lumMod val="50000"/>
          </a:schemeClr>
        </a:solidFill>
      </dgm:spPr>
      <dgm:t>
        <a:bodyPr/>
        <a:lstStyle/>
        <a:p>
          <a:endParaRPr lang="en-US"/>
        </a:p>
      </dgm:t>
    </dgm:pt>
    <dgm:pt modelId="{E3E630C9-2ED8-C44F-8031-F6DD9CAA3B5F}" type="sibTrans" cxnId="{F18FA6EF-43FC-F440-922F-38A7F58DA3F7}">
      <dgm:prSet/>
      <dgm:spPr/>
      <dgm:t>
        <a:bodyPr/>
        <a:lstStyle/>
        <a:p>
          <a:endParaRPr lang="en-US"/>
        </a:p>
      </dgm:t>
    </dgm:pt>
    <dgm:pt modelId="{86720000-6089-854A-93BA-E852998CF54A}">
      <dgm:prSet phldrT="[Text]" phldr="1"/>
      <dgm:spPr/>
      <dgm:t>
        <a:bodyPr/>
        <a:lstStyle/>
        <a:p>
          <a:endParaRPr lang="en-US" dirty="0"/>
        </a:p>
      </dgm:t>
    </dgm:pt>
    <dgm:pt modelId="{B9234DD4-DDA7-E840-BD3E-4F832A355D3B}" type="parTrans" cxnId="{4802E810-3B36-C442-8F0E-0700D233B676}">
      <dgm:prSet/>
      <dgm:spPr/>
      <dgm:t>
        <a:bodyPr/>
        <a:lstStyle/>
        <a:p>
          <a:endParaRPr lang="en-US"/>
        </a:p>
      </dgm:t>
    </dgm:pt>
    <dgm:pt modelId="{EDAC7F9F-1968-B341-BCAC-08FAC360A17F}" type="sibTrans" cxnId="{4802E810-3B36-C442-8F0E-0700D233B676}">
      <dgm:prSet/>
      <dgm:spPr/>
      <dgm:t>
        <a:bodyPr/>
        <a:lstStyle/>
        <a:p>
          <a:endParaRPr lang="en-US"/>
        </a:p>
      </dgm:t>
    </dgm:pt>
    <dgm:pt modelId="{A278FFBE-0D12-AF46-B311-A8A5E13DF793}">
      <dgm:prSet phldrT="[Text]" phldr="1"/>
      <dgm:spPr/>
      <dgm:t>
        <a:bodyPr/>
        <a:lstStyle/>
        <a:p>
          <a:endParaRPr lang="en-US" dirty="0"/>
        </a:p>
      </dgm:t>
    </dgm:pt>
    <dgm:pt modelId="{FCF14519-858B-BA42-8BA1-3D1FC71CF025}" type="parTrans" cxnId="{D8521B11-2006-544C-BADC-6F647E0E8185}">
      <dgm:prSet/>
      <dgm:spPr/>
      <dgm:t>
        <a:bodyPr/>
        <a:lstStyle/>
        <a:p>
          <a:endParaRPr lang="en-US"/>
        </a:p>
      </dgm:t>
    </dgm:pt>
    <dgm:pt modelId="{1F691582-2797-EE4E-A584-D4FC749EEADA}" type="sibTrans" cxnId="{D8521B11-2006-544C-BADC-6F647E0E8185}">
      <dgm:prSet/>
      <dgm:spPr/>
      <dgm:t>
        <a:bodyPr/>
        <a:lstStyle/>
        <a:p>
          <a:endParaRPr lang="en-US"/>
        </a:p>
      </dgm:t>
    </dgm:pt>
    <dgm:pt modelId="{DF43ECA4-6CBB-C440-8851-8ABCDBC5DA9F}">
      <dgm:prSet phldrT="[Text]" phldr="1"/>
      <dgm:spPr/>
      <dgm:t>
        <a:bodyPr/>
        <a:lstStyle/>
        <a:p>
          <a:endParaRPr lang="en-US" dirty="0"/>
        </a:p>
      </dgm:t>
    </dgm:pt>
    <dgm:pt modelId="{D966F59E-E5E2-C745-B5B3-5064AA7682B3}" type="parTrans" cxnId="{C34A1CD3-018F-C145-872D-2B76326F9A44}">
      <dgm:prSet/>
      <dgm:spPr/>
      <dgm:t>
        <a:bodyPr/>
        <a:lstStyle/>
        <a:p>
          <a:endParaRPr lang="en-US"/>
        </a:p>
      </dgm:t>
    </dgm:pt>
    <dgm:pt modelId="{9A347226-DFEB-1A43-83F8-666CAECAA729}" type="sibTrans" cxnId="{C34A1CD3-018F-C145-872D-2B76326F9A44}">
      <dgm:prSet/>
      <dgm:spPr/>
      <dgm:t>
        <a:bodyPr/>
        <a:lstStyle/>
        <a:p>
          <a:endParaRPr lang="en-US"/>
        </a:p>
      </dgm:t>
    </dgm:pt>
    <dgm:pt modelId="{B6954657-55D8-3243-8591-A526CC35F28C}">
      <dgm:prSet phldrT="[Text]" phldr="1"/>
      <dgm:spPr/>
      <dgm:t>
        <a:bodyPr/>
        <a:lstStyle/>
        <a:p>
          <a:endParaRPr lang="en-US" dirty="0"/>
        </a:p>
      </dgm:t>
    </dgm:pt>
    <dgm:pt modelId="{3A2954F9-663B-2943-AD24-F1A2AA7FAF3A}" type="parTrans" cxnId="{13522A12-7912-4244-B0CD-7394132F1D9A}">
      <dgm:prSet/>
      <dgm:spPr/>
      <dgm:t>
        <a:bodyPr/>
        <a:lstStyle/>
        <a:p>
          <a:endParaRPr lang="en-US"/>
        </a:p>
      </dgm:t>
    </dgm:pt>
    <dgm:pt modelId="{BCC5E527-D848-3C43-87BD-E2B36A9E5376}" type="sibTrans" cxnId="{13522A12-7912-4244-B0CD-7394132F1D9A}">
      <dgm:prSet/>
      <dgm:spPr/>
      <dgm:t>
        <a:bodyPr/>
        <a:lstStyle/>
        <a:p>
          <a:endParaRPr lang="en-US"/>
        </a:p>
      </dgm:t>
    </dgm:pt>
    <dgm:pt modelId="{056C0986-4A76-F145-8DC8-85DA711BFD9A}">
      <dgm:prSet phldrT="[Text]"/>
      <dgm:spPr/>
      <dgm:t>
        <a:bodyPr/>
        <a:lstStyle/>
        <a:p>
          <a:endParaRPr lang="en-US" dirty="0"/>
        </a:p>
      </dgm:t>
    </dgm:pt>
    <dgm:pt modelId="{6ADA1E9F-F107-004E-B6F7-DFFE86711A6B}" type="parTrans" cxnId="{39DB5DB6-9B96-AB41-B535-307AE5E6440B}">
      <dgm:prSet/>
      <dgm:spPr/>
      <dgm:t>
        <a:bodyPr/>
        <a:lstStyle/>
        <a:p>
          <a:endParaRPr lang="en-US"/>
        </a:p>
      </dgm:t>
    </dgm:pt>
    <dgm:pt modelId="{B3005CEE-4261-3643-AE4E-C72D7E6247BA}" type="sibTrans" cxnId="{39DB5DB6-9B96-AB41-B535-307AE5E6440B}">
      <dgm:prSet/>
      <dgm:spPr/>
      <dgm:t>
        <a:bodyPr/>
        <a:lstStyle/>
        <a:p>
          <a:endParaRPr lang="en-US"/>
        </a:p>
      </dgm:t>
    </dgm:pt>
    <dgm:pt modelId="{3D20C38C-87CA-DE42-962F-EA912F389C06}" type="pres">
      <dgm:prSet presAssocID="{F09899AD-1CED-924A-BC0E-6EEB953B2F36}" presName="cycle" presStyleCnt="0">
        <dgm:presLayoutVars>
          <dgm:chMax val="1"/>
          <dgm:dir/>
          <dgm:animLvl val="ctr"/>
          <dgm:resizeHandles val="exact"/>
        </dgm:presLayoutVars>
      </dgm:prSet>
      <dgm:spPr/>
      <dgm:t>
        <a:bodyPr/>
        <a:lstStyle/>
        <a:p>
          <a:endParaRPr lang="en-US"/>
        </a:p>
      </dgm:t>
    </dgm:pt>
    <dgm:pt modelId="{48DE88EA-A70F-194A-AA12-FADFA72254B3}" type="pres">
      <dgm:prSet presAssocID="{F881352F-499F-4146-8929-8185F5E976F9}" presName="centerShape" presStyleLbl="node0" presStyleIdx="0" presStyleCnt="1" custLinFactNeighborX="0" custLinFactNeighborY="30"/>
      <dgm:spPr/>
      <dgm:t>
        <a:bodyPr/>
        <a:lstStyle/>
        <a:p>
          <a:endParaRPr lang="en-US"/>
        </a:p>
      </dgm:t>
    </dgm:pt>
    <dgm:pt modelId="{99CC7275-FD70-BC42-B227-1ECAFAD70082}" type="pres">
      <dgm:prSet presAssocID="{B574FB09-06E0-9E42-9A7E-FE9AF0F211AD}" presName="parTrans" presStyleLbl="bgSibTrans2D1" presStyleIdx="0" presStyleCnt="2"/>
      <dgm:spPr/>
      <dgm:t>
        <a:bodyPr/>
        <a:lstStyle/>
        <a:p>
          <a:endParaRPr lang="en-US"/>
        </a:p>
      </dgm:t>
    </dgm:pt>
    <dgm:pt modelId="{8FBEFD93-6E54-404F-94FE-B3B45C455C48}" type="pres">
      <dgm:prSet presAssocID="{2244724A-3614-3C49-ADC5-47E1EB197ECE}" presName="node" presStyleLbl="node1" presStyleIdx="0" presStyleCnt="2">
        <dgm:presLayoutVars>
          <dgm:bulletEnabled val="1"/>
        </dgm:presLayoutVars>
      </dgm:prSet>
      <dgm:spPr/>
      <dgm:t>
        <a:bodyPr/>
        <a:lstStyle/>
        <a:p>
          <a:endParaRPr lang="en-US"/>
        </a:p>
      </dgm:t>
    </dgm:pt>
    <dgm:pt modelId="{64CCDFEE-9701-8640-AB28-5D210ABCFCDE}" type="pres">
      <dgm:prSet presAssocID="{A4A5B657-E7CC-3341-A95E-FD9328CC2317}" presName="parTrans" presStyleLbl="bgSibTrans2D1" presStyleIdx="1" presStyleCnt="2"/>
      <dgm:spPr/>
      <dgm:t>
        <a:bodyPr/>
        <a:lstStyle/>
        <a:p>
          <a:endParaRPr lang="en-US"/>
        </a:p>
      </dgm:t>
    </dgm:pt>
    <dgm:pt modelId="{FA23A573-253D-9442-9085-F41A8378F89E}" type="pres">
      <dgm:prSet presAssocID="{0D869AB2-BEE4-5042-8EC2-9C1719FDC0EC}" presName="node" presStyleLbl="node1" presStyleIdx="1" presStyleCnt="2">
        <dgm:presLayoutVars>
          <dgm:bulletEnabled val="1"/>
        </dgm:presLayoutVars>
      </dgm:prSet>
      <dgm:spPr/>
      <dgm:t>
        <a:bodyPr/>
        <a:lstStyle/>
        <a:p>
          <a:endParaRPr lang="en-US"/>
        </a:p>
      </dgm:t>
    </dgm:pt>
  </dgm:ptLst>
  <dgm:cxnLst>
    <dgm:cxn modelId="{DED4EB14-401A-D54A-B9A6-1F269FF4DA56}" type="presOf" srcId="{2244724A-3614-3C49-ADC5-47E1EB197ECE}" destId="{8FBEFD93-6E54-404F-94FE-B3B45C455C48}" srcOrd="0" destOrd="0" presId="urn:microsoft.com/office/officeart/2005/8/layout/radial4"/>
    <dgm:cxn modelId="{4802E810-3B36-C442-8F0E-0700D233B676}" srcId="{F09899AD-1CED-924A-BC0E-6EEB953B2F36}" destId="{86720000-6089-854A-93BA-E852998CF54A}" srcOrd="1" destOrd="0" parTransId="{B9234DD4-DDA7-E840-BD3E-4F832A355D3B}" sibTransId="{EDAC7F9F-1968-B341-BCAC-08FAC360A17F}"/>
    <dgm:cxn modelId="{51FDE2B3-559A-5247-BD33-5BCC4AD95D48}" srcId="{F881352F-499F-4146-8929-8185F5E976F9}" destId="{2244724A-3614-3C49-ADC5-47E1EB197ECE}" srcOrd="0" destOrd="0" parTransId="{B574FB09-06E0-9E42-9A7E-FE9AF0F211AD}" sibTransId="{4F95A7E5-A8D0-4045-A482-2DC339CB83CA}"/>
    <dgm:cxn modelId="{3BB05774-F8D6-2840-980E-72F382E7B31D}" type="presOf" srcId="{B574FB09-06E0-9E42-9A7E-FE9AF0F211AD}" destId="{99CC7275-FD70-BC42-B227-1ECAFAD70082}" srcOrd="0" destOrd="0" presId="urn:microsoft.com/office/officeart/2005/8/layout/radial4"/>
    <dgm:cxn modelId="{48DEF1B2-70EE-FF42-B9B7-591C3B40F0BA}" type="presOf" srcId="{0D869AB2-BEE4-5042-8EC2-9C1719FDC0EC}" destId="{FA23A573-253D-9442-9085-F41A8378F89E}" srcOrd="0" destOrd="0" presId="urn:microsoft.com/office/officeart/2005/8/layout/radial4"/>
    <dgm:cxn modelId="{13522A12-7912-4244-B0CD-7394132F1D9A}" srcId="{F09899AD-1CED-924A-BC0E-6EEB953B2F36}" destId="{B6954657-55D8-3243-8591-A526CC35F28C}" srcOrd="2" destOrd="0" parTransId="{3A2954F9-663B-2943-AD24-F1A2AA7FAF3A}" sibTransId="{BCC5E527-D848-3C43-87BD-E2B36A9E5376}"/>
    <dgm:cxn modelId="{39DB5DB6-9B96-AB41-B535-307AE5E6440B}" srcId="{B6954657-55D8-3243-8591-A526CC35F28C}" destId="{056C0986-4A76-F145-8DC8-85DA711BFD9A}" srcOrd="0" destOrd="0" parTransId="{6ADA1E9F-F107-004E-B6F7-DFFE86711A6B}" sibTransId="{B3005CEE-4261-3643-AE4E-C72D7E6247BA}"/>
    <dgm:cxn modelId="{C34A1CD3-018F-C145-872D-2B76326F9A44}" srcId="{86720000-6089-854A-93BA-E852998CF54A}" destId="{DF43ECA4-6CBB-C440-8851-8ABCDBC5DA9F}" srcOrd="1" destOrd="0" parTransId="{D966F59E-E5E2-C745-B5B3-5064AA7682B3}" sibTransId="{9A347226-DFEB-1A43-83F8-666CAECAA729}"/>
    <dgm:cxn modelId="{B74AD68D-B39E-C148-B8DE-FE65DBB3721E}" type="presOf" srcId="{F09899AD-1CED-924A-BC0E-6EEB953B2F36}" destId="{3D20C38C-87CA-DE42-962F-EA912F389C06}" srcOrd="0" destOrd="0" presId="urn:microsoft.com/office/officeart/2005/8/layout/radial4"/>
    <dgm:cxn modelId="{3EC29F66-F04E-4B4F-ABF4-DF8A733547E3}" type="presOf" srcId="{F881352F-499F-4146-8929-8185F5E976F9}" destId="{48DE88EA-A70F-194A-AA12-FADFA72254B3}" srcOrd="0" destOrd="0" presId="urn:microsoft.com/office/officeart/2005/8/layout/radial4"/>
    <dgm:cxn modelId="{D8521B11-2006-544C-BADC-6F647E0E8185}" srcId="{86720000-6089-854A-93BA-E852998CF54A}" destId="{A278FFBE-0D12-AF46-B311-A8A5E13DF793}" srcOrd="0" destOrd="0" parTransId="{FCF14519-858B-BA42-8BA1-3D1FC71CF025}" sibTransId="{1F691582-2797-EE4E-A584-D4FC749EEADA}"/>
    <dgm:cxn modelId="{F18FA6EF-43FC-F440-922F-38A7F58DA3F7}" srcId="{F881352F-499F-4146-8929-8185F5E976F9}" destId="{0D869AB2-BEE4-5042-8EC2-9C1719FDC0EC}" srcOrd="1" destOrd="0" parTransId="{A4A5B657-E7CC-3341-A95E-FD9328CC2317}" sibTransId="{E3E630C9-2ED8-C44F-8031-F6DD9CAA3B5F}"/>
    <dgm:cxn modelId="{C8582CA0-1071-9F43-AD58-0E6E260B22F6}" srcId="{F09899AD-1CED-924A-BC0E-6EEB953B2F36}" destId="{F881352F-499F-4146-8929-8185F5E976F9}" srcOrd="0" destOrd="0" parTransId="{F703DF0C-4A46-E140-8171-CB9C93792F45}" sibTransId="{49B9297B-F7E3-884F-A564-D2970F34EC4C}"/>
    <dgm:cxn modelId="{5C5AF2D3-3BDC-BC48-BE91-FBD15677A01E}" type="presOf" srcId="{A4A5B657-E7CC-3341-A95E-FD9328CC2317}" destId="{64CCDFEE-9701-8640-AB28-5D210ABCFCDE}" srcOrd="0" destOrd="0" presId="urn:microsoft.com/office/officeart/2005/8/layout/radial4"/>
    <dgm:cxn modelId="{A1FA9BFC-F81B-074D-86E6-0FD9F9F9C1FE}" type="presParOf" srcId="{3D20C38C-87CA-DE42-962F-EA912F389C06}" destId="{48DE88EA-A70F-194A-AA12-FADFA72254B3}" srcOrd="0" destOrd="0" presId="urn:microsoft.com/office/officeart/2005/8/layout/radial4"/>
    <dgm:cxn modelId="{74830337-B241-814D-AC64-47606A7656D2}" type="presParOf" srcId="{3D20C38C-87CA-DE42-962F-EA912F389C06}" destId="{99CC7275-FD70-BC42-B227-1ECAFAD70082}" srcOrd="1" destOrd="0" presId="urn:microsoft.com/office/officeart/2005/8/layout/radial4"/>
    <dgm:cxn modelId="{12D32A19-6957-0946-AF96-32699D524CBE}" type="presParOf" srcId="{3D20C38C-87CA-DE42-962F-EA912F389C06}" destId="{8FBEFD93-6E54-404F-94FE-B3B45C455C48}" srcOrd="2" destOrd="0" presId="urn:microsoft.com/office/officeart/2005/8/layout/radial4"/>
    <dgm:cxn modelId="{576CA6D5-FFF0-E746-8565-2C109987138B}" type="presParOf" srcId="{3D20C38C-87CA-DE42-962F-EA912F389C06}" destId="{64CCDFEE-9701-8640-AB28-5D210ABCFCDE}" srcOrd="3" destOrd="0" presId="urn:microsoft.com/office/officeart/2005/8/layout/radial4"/>
    <dgm:cxn modelId="{63758121-B88C-FF4E-9305-BD3CF44AC63A}" type="presParOf" srcId="{3D20C38C-87CA-DE42-962F-EA912F389C06}" destId="{FA23A573-253D-9442-9085-F41A8378F89E}" srcOrd="4"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6453D-5792-1944-895E-FE7946ED3DFC}" type="datetimeFigureOut">
              <a:rPr lang="en-US" smtClean="0"/>
              <a:pPr/>
              <a:t>2/21/2011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D37D6D-7CEA-DE4D-BDBE-3CC4D3C275E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58B99-A3A1-E54D-BDC8-CD05BE603B3E}" type="datetimeFigureOut">
              <a:rPr lang="en-US" smtClean="0"/>
              <a:pPr/>
              <a:t>2/21/2011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F2466-2794-764E-9CE3-52BB3C2392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This slide should be displayed as people are entering the room before the workshop officially begins.  </a:t>
            </a:r>
          </a:p>
          <a:p>
            <a:r>
              <a:rPr lang="en-US" dirty="0" smtClean="0"/>
              <a:t>Hand</a:t>
            </a:r>
            <a:r>
              <a:rPr lang="en-US" baseline="0" dirty="0" smtClean="0"/>
              <a:t> out RED FOLDERS TO MANAGERS a few minutes before the start time for the workshop. Optimally, all groups will have a manager and a red folder when the start time arrives.  </a:t>
            </a:r>
          </a:p>
          <a:p>
            <a:r>
              <a:rPr lang="en-US" baseline="0" dirty="0" smtClean="0"/>
              <a:t>Tell MANAGER that he/she should read the included instructions, share relevant information with the group and that the designated time for questions will be 5 minutes after the start of the workshop.</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 Emphasize that the “Process Oriented” piece</a:t>
            </a:r>
            <a:r>
              <a:rPr lang="en-US" baseline="0" dirty="0" smtClean="0"/>
              <a:t> means thinking explicitly about what process skills you want your students to gain, and how you are going to create an environment for them to further develop those skills.  Can be done for each class meeting, each course, the entire major, etc.  The listed process skills are the ones that the POGIL Project initially targeted, and they are the ones that are most generally developed through POGIL.  But what is important is that each instructor think about the process skills goals that he/she has for his/her students in his/her unique context and work to create a learning environment that promotes growth of those goals.</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 – This</a:t>
            </a:r>
            <a:r>
              <a:rPr lang="en-US" baseline="0" dirty="0" smtClean="0"/>
              <a:t> slide introduces “Guided Inquiry” based on constructivism and the Learning Cycle.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 Guided Inquiry component is based on a constructivist view of learning.  The Learning Cycle</a:t>
            </a:r>
            <a:r>
              <a:rPr lang="en-US" baseline="0" dirty="0" smtClean="0"/>
              <a:t> developed by </a:t>
            </a:r>
            <a:r>
              <a:rPr lang="en-US" baseline="0" dirty="0" err="1" smtClean="0"/>
              <a:t>Karplus</a:t>
            </a:r>
            <a:r>
              <a:rPr lang="en-US" baseline="0" dirty="0" smtClean="0"/>
              <a:t>, based on Piaget’s work, forms the basis for the structure of many of the activities.  There will be more specifics on Guided Inquiry and the Learning Cycle later… </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 – Summary</a:t>
            </a:r>
            <a:r>
              <a:rPr lang="en-US" baseline="0" dirty="0" smtClean="0"/>
              <a:t> to show both pieces…</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6606FD5-BC95-CA42-AE67-6E732C25194D}" type="slidenum">
              <a:rPr lang="en-US"/>
              <a:pPr/>
              <a:t>15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#20 – Important</a:t>
            </a:r>
            <a:r>
              <a:rPr lang="en-US" baseline="0" dirty="0" smtClean="0"/>
              <a:t> Points:  Information Processing model is ONE current model based on research in cognitive science.  </a:t>
            </a:r>
            <a:r>
              <a:rPr lang="en-US" baseline="0" dirty="0" err="1" smtClean="0"/>
              <a:t>Johnstone</a:t>
            </a:r>
            <a:r>
              <a:rPr lang="en-US" baseline="0" dirty="0" smtClean="0"/>
              <a:t> reference is very useful and readable.  Perception filter blocks MOST stimuli.  Every person’s perception filter is unique.  As long as I am talking, I have no idea what is getting through your perception filter into your head, and I have no idea what is already in your long term memory which is influencing your perception filter and also influencing how what gets to working memory is incorporated.  But by setting up a situation in which I am not talking, but listening and observing students, then I learn something about their perception filters, and their misconceptions, previous knowledge, etc. and am in a better position to do something about it.  That is what a cooperative learning structure does for the instructor.  </a:t>
            </a:r>
          </a:p>
          <a:p>
            <a:r>
              <a:rPr lang="en-US" baseline="0" dirty="0" smtClean="0"/>
              <a:t>Example of why one might believe this model (a bit </a:t>
            </a:r>
            <a:r>
              <a:rPr lang="en-US" baseline="0" dirty="0" err="1" smtClean="0"/>
              <a:t>chem</a:t>
            </a:r>
            <a:r>
              <a:rPr lang="en-US" baseline="0" dirty="0" smtClean="0"/>
              <a:t>-centric): giving a pre-lab lecture and then releasing the students to lab.  When asked if they have any questions, they don’t have any, but when they get into lab, it is as if they weren’t present for the (brilliant, clear, complete) pre-lab lecture.  PERCEPTION FILTER AT WORK!  They don’t really know what to pay attention to and what to ask questions about because they don’t have much (if any) context for what the lecturer is talking about. </a:t>
            </a:r>
            <a:endParaRPr lang="en-US" dirty="0" smtClean="0"/>
          </a:p>
          <a:p>
            <a:pPr eaLnBrk="1" hangingPunct="1"/>
            <a:endParaRPr lang="en-US" dirty="0" smtClean="0">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 – These are the main</a:t>
            </a:r>
            <a:r>
              <a:rPr lang="en-US" baseline="0" dirty="0" smtClean="0"/>
              <a:t> points from </a:t>
            </a:r>
            <a:r>
              <a:rPr lang="en-US" baseline="0" dirty="0" err="1" smtClean="0"/>
              <a:t>Johnstone’s</a:t>
            </a:r>
            <a:r>
              <a:rPr lang="en-US" baseline="0" dirty="0" smtClean="0"/>
              <a:t> article.  Presented here for emphasis on the key points of constructivism.  This could be skipped if already mentioned.</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 – Further elaboration of the main ideas.  This</a:t>
            </a:r>
            <a:r>
              <a:rPr lang="en-US" baseline="0" dirty="0" smtClean="0"/>
              <a:t> slide could be skipped if these points have been made.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 – Introduce</a:t>
            </a:r>
            <a:r>
              <a:rPr lang="en-US" baseline="0" dirty="0" smtClean="0"/>
              <a:t>  “Exploring a POGIL Activity” (Watershed activity). Keep track of time to keep the groups moving through this activity.  It is probably more important that the groups finish the activity than that they get “perfect” content answers.  However, if there is time, having one or more groups report out on their answer to “F” or “G” and then have groups choose which is better, or how it can be improved, etc. can provide an example of how an activity can be used to help develop written communication skills… Similarly, CTQ 7b is one that might be shared and critiqued. </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 Key</a:t>
            </a:r>
            <a:r>
              <a:rPr lang="en-US" baseline="0" dirty="0" smtClean="0"/>
              <a:t> points summary slide –  main tenets in POGIL implementation</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E4F3-0919-574B-BC31-F970EA6B8363}" type="slidenum">
              <a:rPr lang="en-US"/>
              <a:pPr/>
              <a:t>20</a:t>
            </a:fld>
            <a:endParaRPr lang="en-US"/>
          </a:p>
        </p:txBody>
      </p:sp>
      <p:sp>
        <p:nvSpPr>
          <p:cNvPr id="43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xfrm>
            <a:off x="914400" y="4341813"/>
            <a:ext cx="5029200" cy="4116387"/>
          </a:xfrm>
          <a:prstGeom prst="rect">
            <a:avLst/>
          </a:prstGeom>
          <a:solidFill>
            <a:srgbClr val="FFFFFF"/>
          </a:solidFill>
          <a:ln>
            <a:solidFill>
              <a:srgbClr val="000000"/>
            </a:solidFill>
            <a:miter lim="800000"/>
            <a:headEnd/>
            <a:tailEnd/>
          </a:ln>
        </p:spPr>
        <p:txBody>
          <a:bodyPr lIns="89730" tIns="44865" rIns="89730" bIns="44865">
            <a:prstTxWarp prst="textNoShape">
              <a:avLst/>
            </a:prstTxWarp>
          </a:bodyPr>
          <a:lstStyle/>
          <a:p>
            <a:r>
              <a:rPr lang="en-US" dirty="0" smtClean="0"/>
              <a:t>#25</a:t>
            </a:r>
            <a:r>
              <a:rPr lang="en-US" baseline="0" dirty="0" smtClean="0"/>
              <a:t> – Copies of this slide are in the red folders, so participants can take them out if they have not already done so. Reinforces the ideas that have just been developed.  Can emphasize that this approach requires students to use both inductive and deductive reasoning, both of which are important skills to develop.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 At</a:t>
            </a:r>
            <a:r>
              <a:rPr lang="en-US" baseline="0" dirty="0" smtClean="0"/>
              <a:t> the designated time, (0:05) ask for questions from Managers.</a:t>
            </a:r>
          </a:p>
          <a:p>
            <a:r>
              <a:rPr lang="en-US" baseline="0" dirty="0" smtClean="0"/>
              <a:t>Brief introduction of Facilitators.</a:t>
            </a:r>
          </a:p>
          <a:p>
            <a:r>
              <a:rPr lang="en-US" baseline="0" dirty="0" smtClean="0"/>
              <a:t>Explain hand-raising, visual and audio cues to stop and pay attention</a:t>
            </a:r>
          </a:p>
          <a:p>
            <a:r>
              <a:rPr lang="en-US" baseline="0" dirty="0" smtClean="0"/>
              <a:t>Explain procedure for questions – hold until end of section, write down so you don’t forget, questions often are answered as we proceed through a session.</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 This is the title slide for the section on Student Outcomes / Data.  There is a series of ( ) slides following this title.  You should</a:t>
            </a:r>
            <a:r>
              <a:rPr lang="en-US" baseline="0" dirty="0" smtClean="0"/>
              <a:t> include at least 3 different studies in the presentation, to show different types of evidence for the effectiveness of the approach.  Select those data slides that are most relevant to the particular audience for the workshop.  </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#27</a:t>
            </a:r>
            <a:r>
              <a:rPr lang="en-US" baseline="0" dirty="0" smtClean="0"/>
              <a:t> – This slide is useful if the following data includes statistical test of significant differences in performance.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B1508F7D-0113-6B4C-8AAD-94749DE3EF65}" type="slidenum">
              <a:rPr lang="en-US"/>
              <a:pPr/>
              <a:t>24</a:t>
            </a:fld>
            <a:endParaRPr lang="en-US"/>
          </a:p>
        </p:txBody>
      </p:sp>
      <p:sp>
        <p:nvSpPr>
          <p:cNvPr id="193539" name="Rectangle 2"/>
          <p:cNvSpPr>
            <a:spLocks noGrp="1" noRot="1" noChangeAspect="1" noChangeArrowheads="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If people ask:</a:t>
            </a:r>
            <a:r>
              <a:rPr lang="en-US" baseline="0" dirty="0" smtClean="0"/>
              <a:t> F&amp;M people stopped collecting data in 1998 because the results were consistent from year to year in the POGIL implementations</a:t>
            </a:r>
          </a:p>
          <a:p>
            <a:pPr eaLnBrk="1" hangingPunct="1"/>
            <a:r>
              <a:rPr lang="en-US" baseline="0" dirty="0" smtClean="0"/>
              <a:t>Almost all of the students were first year students; almost all of the few other students were able to choose the section for the Fall semester.</a:t>
            </a:r>
          </a:p>
          <a:p>
            <a:pPr eaLnBrk="1" hangingPunct="1"/>
            <a:r>
              <a:rPr lang="en-US" baseline="0" dirty="0" smtClean="0"/>
              <a:t>Results from students in the classes of three instructors from both semesters are all combined, and; roughly equal numbers of students from each semester and roughly equal numbers of students from each of the three instructors.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B8A492A-28FE-0544-8F7C-4E31E2D965AE}" type="slidenum">
              <a:rPr lang="en-US"/>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latin typeface="Times" pitchFamily="29" charset="0"/>
                <a:ea typeface="ＭＳ Ｐゴシック" pitchFamily="29" charset="-128"/>
                <a:cs typeface="ＭＳ Ｐゴシック" pitchFamily="29" charset="-128"/>
              </a:rPr>
              <a:t>Only 1 F out of all</a:t>
            </a:r>
            <a:r>
              <a:rPr lang="en-US" baseline="0" dirty="0" smtClean="0">
                <a:latin typeface="Times" pitchFamily="29" charset="0"/>
                <a:ea typeface="ＭＳ Ｐゴシック" pitchFamily="29" charset="-128"/>
                <a:cs typeface="ＭＳ Ｐゴシック" pitchFamily="29" charset="-128"/>
              </a:rPr>
              <a:t> of the POGIL students.  </a:t>
            </a:r>
          </a:p>
          <a:p>
            <a:pPr eaLnBrk="1" hangingPunct="1"/>
            <a:r>
              <a:rPr lang="en-US" baseline="0" dirty="0" smtClean="0">
                <a:latin typeface="Times" pitchFamily="29" charset="0"/>
                <a:ea typeface="ＭＳ Ｐゴシック" pitchFamily="29" charset="-128"/>
                <a:cs typeface="ＭＳ Ｐゴシック" pitchFamily="29" charset="-128"/>
              </a:rPr>
              <a:t>N=905 is for total of lecture and POGIL; roughly half and half</a:t>
            </a:r>
            <a:endParaRPr lang="en-US" dirty="0">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1A9F59DD-F98D-104F-B918-9D5AC5238911}" type="slidenum">
              <a:rPr lang="en-US"/>
              <a:pPr/>
              <a:t>26</a:t>
            </a:fld>
            <a:endParaRPr lang="en-US"/>
          </a:p>
        </p:txBody>
      </p:sp>
      <p:sp>
        <p:nvSpPr>
          <p:cNvPr id="197635" name="Rectangle 2"/>
          <p:cNvSpPr>
            <a:spLocks noGrp="1" noRot="1" noChangeAspect="1" noChangeArrowheads="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Lecture instructor was VERY experienced</a:t>
            </a:r>
            <a:r>
              <a:rPr lang="en-US" baseline="0" dirty="0" smtClean="0"/>
              <a:t> as a lecturer and had experience using POGIL.  But for purposes of this “experiment” agreed to give lectures in his classes.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3B5D04FF-4865-DD42-A038-3942EA143ECE}" type="slidenum">
              <a:rPr lang="en-US"/>
              <a:pPr/>
              <a:t>27</a:t>
            </a:fld>
            <a:endParaRPr lang="en-US"/>
          </a:p>
        </p:txBody>
      </p:sp>
      <p:sp>
        <p:nvSpPr>
          <p:cNvPr id="199683" name="Rectangle 2"/>
          <p:cNvSpPr>
            <a:spLocks noGrp="1" noRot="1" noChangeAspect="1" noChangeArrowheads="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Note that</a:t>
            </a:r>
            <a:r>
              <a:rPr lang="en-US" baseline="0" dirty="0" smtClean="0"/>
              <a:t> the results here are qualitatively similar to the F&amp;M data</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111ABC0E-CC94-AD43-B12B-2FFF2192742C}" type="slidenum">
              <a:rPr lang="en-US"/>
              <a:pPr/>
              <a:t>28</a:t>
            </a:fld>
            <a:endParaRPr lang="en-US"/>
          </a:p>
        </p:txBody>
      </p:sp>
      <p:sp>
        <p:nvSpPr>
          <p:cNvPr id="201731" name="Rectangle 2"/>
          <p:cNvSpPr>
            <a:spLocks noGrp="1" noRot="1" noChangeAspect="1" noChangeArrowheads="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Southwest US, large nonwhite population</a:t>
            </a:r>
          </a:p>
          <a:p>
            <a:pPr eaLnBrk="1" hangingPunct="1"/>
            <a:r>
              <a:rPr lang="en-US" dirty="0" smtClean="0"/>
              <a:t>Lecture instructor very experienced</a:t>
            </a:r>
          </a:p>
          <a:p>
            <a:pPr eaLnBrk="1" hangingPunct="1"/>
            <a:r>
              <a:rPr lang="en-US" dirty="0" smtClean="0"/>
              <a:t>Midterm</a:t>
            </a:r>
            <a:r>
              <a:rPr lang="en-US" baseline="0" dirty="0" smtClean="0"/>
              <a:t> exams were all multiple choice in lecture section; POGIL section had combination of short answer and a few multiple choice (because instructor knew that final would be all multiple choice)</a:t>
            </a:r>
          </a:p>
          <a:p>
            <a:pPr eaLnBrk="1" hangingPunct="1"/>
            <a:r>
              <a:rPr lang="en-US" baseline="0" dirty="0" smtClean="0"/>
              <a:t>POGIL instructor not involved in the writing of the multiple choice final exam; did not see the exam until shortly before administration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3F7CD2E4-BACA-CA4D-A081-B52DDD0703BA}" type="slidenum">
              <a:rPr lang="en-US"/>
              <a:pPr/>
              <a:t>29</a:t>
            </a:fld>
            <a:endParaRPr lang="en-US"/>
          </a:p>
        </p:txBody>
      </p:sp>
      <p:sp>
        <p:nvSpPr>
          <p:cNvPr id="203779" name="Rectangle 2"/>
          <p:cNvSpPr>
            <a:spLocks noGrp="1" noRot="1" noChangeAspect="1" noChangeArrowheads="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At</a:t>
            </a:r>
            <a:r>
              <a:rPr lang="en-US" baseline="0" dirty="0" smtClean="0"/>
              <a:t> this institution, historical average is about 38% withdrawals for this course, so 47% is a little large, but not unusual – withdraw means that the students did not take the final exam and will not get a grade for the course.  Not unusual at a large university for about a third of the students in this course to withdraw.</a:t>
            </a:r>
          </a:p>
          <a:p>
            <a:pPr eaLnBrk="1" hangingPunct="1"/>
            <a:endParaRPr lang="en-US" baseline="0" dirty="0" smtClean="0"/>
          </a:p>
          <a:p>
            <a:pPr eaLnBrk="1" hangingPunct="1"/>
            <a:r>
              <a:rPr lang="en-US" baseline="0" dirty="0" smtClean="0"/>
              <a:t>When you compare the two distributions, it is clear that the proportion of students who got ABC in each case is different. (statistical significance) if we assume that withdrawing is undesirable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FB521810-FCC7-4149-9DFD-B3B312639991}" type="slidenum">
              <a:rPr lang="en-US"/>
              <a:pPr/>
              <a:t>30</a:t>
            </a:fld>
            <a:endParaRPr lang="en-US"/>
          </a:p>
        </p:txBody>
      </p:sp>
      <p:sp>
        <p:nvSpPr>
          <p:cNvPr id="205827" name="Rectangle 2"/>
          <p:cNvSpPr>
            <a:spLocks noGrp="1" noRot="1" noChangeAspect="1" noChangeArrowheads="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Gave</a:t>
            </a:r>
            <a:r>
              <a:rPr lang="en-US" baseline="0" dirty="0" smtClean="0"/>
              <a:t> the same exam for all of these years as the final exam in the second semester course - possibly only part of final exam – not exactly sure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9B9DA4D-52EA-5D4C-9DA7-5311502FF503}" type="slidenum">
              <a:rPr lang="en-US">
                <a:latin typeface="Times" pitchFamily="-106" charset="0"/>
              </a:rPr>
              <a:pPr/>
              <a:t>31</a:t>
            </a:fld>
            <a:endParaRPr lang="en-US">
              <a:latin typeface="Times" pitchFamily="-106"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latin typeface="Times" pitchFamily="-106" charset="0"/>
                <a:ea typeface="ＭＳ Ｐゴシック" pitchFamily="-106" charset="-128"/>
                <a:cs typeface="ＭＳ Ｐゴシック" pitchFamily="-106" charset="-128"/>
              </a:rPr>
              <a:t>Suzanne Ruder data</a:t>
            </a:r>
          </a:p>
          <a:p>
            <a:pPr eaLnBrk="1" hangingPunct="1"/>
            <a:r>
              <a:rPr lang="en-US" dirty="0" smtClean="0">
                <a:latin typeface="Times" pitchFamily="-106" charset="0"/>
                <a:ea typeface="ＭＳ Ｐゴシック" pitchFamily="-106" charset="-128"/>
                <a:cs typeface="ＭＳ Ｐゴシック" pitchFamily="-106" charset="-128"/>
              </a:rPr>
              <a:t>Public university</a:t>
            </a:r>
            <a:r>
              <a:rPr lang="en-US" baseline="0" dirty="0" smtClean="0">
                <a:latin typeface="Times" pitchFamily="-106" charset="0"/>
                <a:ea typeface="ＭＳ Ｐゴシック" pitchFamily="-106" charset="-128"/>
                <a:cs typeface="ＭＳ Ｐゴシック" pitchFamily="-106" charset="-128"/>
              </a:rPr>
              <a:t> in SE US</a:t>
            </a:r>
          </a:p>
          <a:p>
            <a:pPr eaLnBrk="1" hangingPunct="1"/>
            <a:r>
              <a:rPr lang="en-US" baseline="0" dirty="0" smtClean="0">
                <a:latin typeface="Times" pitchFamily="-106" charset="0"/>
                <a:ea typeface="ＭＳ Ｐゴシック" pitchFamily="-106" charset="-128"/>
                <a:cs typeface="ＭＳ Ｐゴシック" pitchFamily="-106" charset="-128"/>
              </a:rPr>
              <a:t>Quiz authored by Organic 2 instructor – did not teach organic 1</a:t>
            </a:r>
          </a:p>
          <a:p>
            <a:pPr eaLnBrk="1" hangingPunct="1"/>
            <a:r>
              <a:rPr lang="en-US" baseline="0" dirty="0" smtClean="0">
                <a:latin typeface="Times" pitchFamily="-106" charset="0"/>
                <a:ea typeface="ＭＳ Ｐゴシック" pitchFamily="-106" charset="-128"/>
                <a:cs typeface="ＭＳ Ｐゴシック" pitchFamily="-106" charset="-128"/>
              </a:rPr>
              <a:t>Content was what the Org 2 instructor thought was important for students to be successful in Org 2</a:t>
            </a:r>
          </a:p>
          <a:p>
            <a:pPr eaLnBrk="1" hangingPunct="1"/>
            <a:endParaRPr lang="en-US" dirty="0">
              <a:latin typeface="Times" pitchFamily="-106" charset="0"/>
              <a:ea typeface="ＭＳ Ｐゴシック" pitchFamily="-106" charset="-128"/>
              <a:cs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 RM, JL, and DB are the </a:t>
            </a:r>
            <a:r>
              <a:rPr lang="en-US" dirty="0" err="1" smtClean="0"/>
              <a:t>PI’s</a:t>
            </a:r>
            <a:r>
              <a:rPr lang="en-US" dirty="0" smtClean="0"/>
              <a:t> on the current NSF CCLI Phase</a:t>
            </a:r>
            <a:r>
              <a:rPr lang="en-US" baseline="0" dirty="0" smtClean="0"/>
              <a:t> III grant, funded Oct 2006-2010.  FC, DH, JS, AS, TY (and RM, DB) were </a:t>
            </a:r>
            <a:r>
              <a:rPr lang="en-US" baseline="0" dirty="0" err="1" smtClean="0"/>
              <a:t>PI’s</a:t>
            </a:r>
            <a:r>
              <a:rPr lang="en-US" baseline="0" dirty="0" smtClean="0"/>
              <a:t> and Senior Personnel on the initial POGIL CCLI National Dissemination Grant, 2003-2006.</a:t>
            </a:r>
          </a:p>
          <a:p>
            <a:r>
              <a:rPr lang="en-US" baseline="0" dirty="0" smtClean="0"/>
              <a:t>Many other people are involved in the Project as Steering Committee members, workshop facilitators, POGIL Office staff, participants, etc.  Currently are over 7000 names in the participant database (meaning people who have had some interaction with the Project) and well over 1000 have indicated implementation of POGIL in some manner at high school and college level over the past few years.</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point to 0-49 and indicate that this</a:t>
            </a:r>
            <a:r>
              <a:rPr lang="en-US" baseline="0" dirty="0" smtClean="0"/>
              <a:t> is “not good”</a:t>
            </a:r>
          </a:p>
          <a:p>
            <a:r>
              <a:rPr lang="en-US" baseline="0" dirty="0" smtClean="0"/>
              <a:t>Reiterate that these students (or almost all of them) passed the Org 1 final less than a month earlier</a:t>
            </a:r>
          </a:p>
          <a:p>
            <a:r>
              <a:rPr lang="en-US" baseline="0" dirty="0" smtClean="0"/>
              <a:t>About 250 students (we think)</a:t>
            </a:r>
          </a:p>
          <a:p>
            <a:r>
              <a:rPr lang="en-US" baseline="0" dirty="0" smtClean="0"/>
              <a:t>This is the SECOND year this was done –first year POGIL instructor wrote quiz and got essentially similar results</a:t>
            </a:r>
          </a:p>
          <a:p>
            <a:endParaRPr lang="en-US" dirty="0"/>
          </a:p>
        </p:txBody>
      </p:sp>
      <p:sp>
        <p:nvSpPr>
          <p:cNvPr id="4" name="Slide Number Placeholder 3"/>
          <p:cNvSpPr>
            <a:spLocks noGrp="1"/>
          </p:cNvSpPr>
          <p:nvPr>
            <p:ph type="sldNum" sz="quarter" idx="10"/>
          </p:nvPr>
        </p:nvSpPr>
        <p:spPr/>
        <p:txBody>
          <a:bodyPr/>
          <a:lstStyle/>
          <a:p>
            <a:fld id="{A2456B59-3B42-9F41-BDC0-2C73AEFD4C01}"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04C780FB-0190-1249-9CA5-404DEAB80012}" type="slidenum">
              <a:rPr lang="en-US"/>
              <a:pPr/>
              <a:t>33</a:t>
            </a:fld>
            <a:endParaRPr lang="en-US"/>
          </a:p>
        </p:txBody>
      </p:sp>
      <p:sp>
        <p:nvSpPr>
          <p:cNvPr id="230403" name="Rectangle 2"/>
          <p:cNvSpPr>
            <a:spLocks noGrp="1" noRot="1" noChangeAspect="1" noChangeArrowheads="1"/>
          </p:cNvSpPr>
          <p:nvPr>
            <p:ph type="sldImg"/>
          </p:nvPr>
        </p:nvSpPr>
        <p:spPr>
          <a:solidFill>
            <a:srgbClr val="FFFFFF"/>
          </a:solidFill>
          <a:ln/>
        </p:spPr>
      </p:sp>
      <p:sp>
        <p:nvSpPr>
          <p:cNvPr id="230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Students</a:t>
            </a:r>
            <a:r>
              <a:rPr lang="en-US" baseline="0" dirty="0" smtClean="0"/>
              <a:t> were aware of differences in instructional method for the two sections of Organic I; because they had priority in registration, upper class (junior and senior) biology majors and declared sophomore chemistry majors were essentially all in “Lecture” Organic I.  Guided Inquiry Organic I was essentially all sophomore biology majors.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Statistically,</a:t>
            </a:r>
            <a:r>
              <a:rPr lang="en-US" baseline="0" dirty="0" smtClean="0"/>
              <a:t> no evidence of difference in “success” of students in Organic II based on which Organic I they had.</a:t>
            </a:r>
          </a:p>
          <a:p>
            <a:r>
              <a:rPr lang="en-US" baseline="0" dirty="0" smtClean="0"/>
              <a:t>However, note that this is based only on the performance of the students who enrolled in Organic II, and a much larger percentage of the students from the Lecture Organic I section did not continue on to Organic II.</a:t>
            </a:r>
          </a:p>
          <a:p>
            <a:endParaRPr lang="en-US" baseline="0" dirty="0" smtClean="0"/>
          </a:p>
        </p:txBody>
      </p:sp>
      <p:sp>
        <p:nvSpPr>
          <p:cNvPr id="4" name="Slide Number Placeholder 3"/>
          <p:cNvSpPr>
            <a:spLocks noGrp="1"/>
          </p:cNvSpPr>
          <p:nvPr>
            <p:ph type="sldNum" sz="quarter" idx="10"/>
          </p:nvPr>
        </p:nvSpPr>
        <p:spPr/>
        <p:txBody>
          <a:bodyPr/>
          <a:lstStyle/>
          <a:p>
            <a:fld id="{C78F2466-2794-764E-9CE3-52BB3C23925E}"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 You will use either the Credit Default Swap Activity</a:t>
            </a:r>
            <a:r>
              <a:rPr lang="en-US" baseline="0" dirty="0" smtClean="0"/>
              <a:t> or other non-science activity as the classroom experience.  Insert appropriate slides after this title slide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 You will use either the REAL</a:t>
            </a:r>
            <a:r>
              <a:rPr lang="en-US" baseline="0" dirty="0" smtClean="0"/>
              <a:t> / IDEAL activity or the Puzzle activity.  Insert appropriate slides after this title slide.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 – Have participants write down their</a:t>
            </a:r>
            <a:r>
              <a:rPr lang="en-US" baseline="0" dirty="0" smtClean="0"/>
              <a:t> responses individually for about a minute, then have the groups discuss for 3 minutes to generate a list for the Presenter to report from.  When Presenter reports out, emphasize that the response should describe something that students gain, and perhaps rephrase or ask for rephrasing if unclear.  For example, “working in a group” is not something that students gain, but “experience working in a group” or “teamwork skills” would be better.  Also, steer participants away from any discussion of barriers to implementation or implementation questions.  Keep the focus on student outcomes and gains. If time remains before break, ask for any general insights about teaching an learning that participants have gained so far.  </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 Put in the appropriate time for people to return from Break.  Although it is important</a:t>
            </a:r>
            <a:r>
              <a:rPr lang="en-US" baseline="0" dirty="0" smtClean="0"/>
              <a:t> to remain on schedule as much as possible, experience shows that it is essentially impossible to have a break that is shorter than 15 minutes. </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 The next three slides provide</a:t>
            </a:r>
            <a:r>
              <a:rPr lang="en-US" baseline="0" dirty="0" smtClean="0"/>
              <a:t> the overall introduction to POGIL as a combination of “Process-Oriented”, with the seven original process skills that POGIL targeted, and “Guided Inquiry” based on constructivism and the Learning Cycle.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 – Focus</a:t>
            </a:r>
            <a:r>
              <a:rPr lang="en-US" baseline="0" dirty="0" smtClean="0"/>
              <a:t> on the “Process Oriented” piece, list of Process Skills follows on the next slide.</a:t>
            </a:r>
            <a:endParaRPr lang="en-US" dirty="0"/>
          </a:p>
        </p:txBody>
      </p:sp>
      <p:sp>
        <p:nvSpPr>
          <p:cNvPr id="4" name="Slide Number Placeholder 3"/>
          <p:cNvSpPr>
            <a:spLocks noGrp="1"/>
          </p:cNvSpPr>
          <p:nvPr>
            <p:ph type="sldNum" sz="quarter" idx="10"/>
          </p:nvPr>
        </p:nvSpPr>
        <p:spPr/>
        <p:txBody>
          <a:bodyPr/>
          <a:lstStyle/>
          <a:p>
            <a:fld id="{C78F2466-2794-764E-9CE3-52BB3C23925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2771F13-3A51-A34A-899F-811C1CE92E9F}" type="datetimeFigureOut">
              <a:rPr lang="en-US" smtClean="0"/>
              <a:pPr/>
              <a:t>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71F13-3A51-A34A-899F-811C1CE92E9F}" type="datetimeFigureOut">
              <a:rPr lang="en-US" smtClean="0"/>
              <a:pPr/>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42771F13-3A51-A34A-899F-811C1CE92E9F}" type="datetimeFigureOut">
              <a:rPr lang="en-US" smtClean="0"/>
              <a:pPr/>
              <a:t>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42771F13-3A51-A34A-899F-811C1CE92E9F}" type="datetimeFigureOut">
              <a:rPr lang="en-US" smtClean="0"/>
              <a:pPr/>
              <a:t>2/21/2011</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CC9BFE1C-2FCC-A24C-99E3-F4DB40EA4C23}"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771F13-3A51-A34A-899F-811C1CE92E9F}" type="datetimeFigureOut">
              <a:rPr lang="en-US" smtClean="0"/>
              <a:pPr/>
              <a:t>2/21/2011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71F13-3A51-A34A-899F-811C1CE92E9F}" type="datetimeFigureOut">
              <a:rPr lang="en-US" smtClean="0"/>
              <a:pPr/>
              <a:t>2/21/2011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2771F13-3A51-A34A-899F-811C1CE92E9F}" type="datetimeFigureOut">
              <a:rPr lang="en-US" smtClean="0"/>
              <a:pPr/>
              <a:t>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FE1C-2FCC-A24C-99E3-F4DB40EA4C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2771F13-3A51-A34A-899F-811C1CE92E9F}" type="datetimeFigureOut">
              <a:rPr lang="en-US" smtClean="0"/>
              <a:pPr/>
              <a:t>2/21/2011</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C9BFE1C-2FCC-A24C-99E3-F4DB40EA4C23}"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pdf"/></Relationships>
</file>

<file path=ppt/slides/_rels/slide12.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diagramData" Target="../diagrams/data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diagramData" Target="../diagrams/data4.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2.pdf"/></Relationships>
</file>

<file path=ppt/slides/_rels/slide1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2.pdf"/></Relationships>
</file>

<file path=ppt/slides/_rels/slide1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df"/><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2.pd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2.pdf"/><Relationship Id="rId4" Type="http://schemas.openxmlformats.org/officeDocument/2006/relationships/oleObject" Target="../embeddings/Microsoft_Office_Excel_97-2003_Worksheet3.xls"/></Relationships>
</file>

<file path=ppt/slides/_rels/slide3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pd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pdf"/></Relationships>
</file>

<file path=ppt/slides/_rels/slide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978.JPG"/>
          <p:cNvPicPr>
            <a:picLocks noChangeAspect="1"/>
          </p:cNvPicPr>
          <p:nvPr/>
        </p:nvPicPr>
        <p:blipFill>
          <a:blip r:embed="rId3"/>
          <a:stretch>
            <a:fillRect/>
          </a:stretch>
        </p:blipFill>
        <p:spPr>
          <a:xfrm>
            <a:off x="914400" y="-217111"/>
            <a:ext cx="8001000" cy="5297513"/>
          </a:xfrm>
          <a:prstGeom prst="rect">
            <a:avLst/>
          </a:prstGeom>
        </p:spPr>
      </p:pic>
      <p:sp>
        <p:nvSpPr>
          <p:cNvPr id="2" name="Title 1"/>
          <p:cNvSpPr>
            <a:spLocks noGrp="1"/>
          </p:cNvSpPr>
          <p:nvPr>
            <p:ph type="ctrTitle"/>
          </p:nvPr>
        </p:nvSpPr>
        <p:spPr>
          <a:xfrm rot="10800000" flipV="1">
            <a:off x="0" y="4641765"/>
            <a:ext cx="8915400" cy="764303"/>
          </a:xfrm>
        </p:spPr>
        <p:txBody>
          <a:bodyPr/>
          <a:lstStyle/>
          <a:p>
            <a:r>
              <a:rPr lang="en-US" b="1" dirty="0" smtClean="0">
                <a:latin typeface="Garamond"/>
              </a:rPr>
              <a:t>The POGIL Workshop – Welcome!</a:t>
            </a:r>
            <a:endParaRPr lang="en-US" b="1" dirty="0">
              <a:latin typeface="Garamond"/>
            </a:endParaRPr>
          </a:p>
        </p:txBody>
      </p:sp>
      <p:sp>
        <p:nvSpPr>
          <p:cNvPr id="3" name="Subtitle 2"/>
          <p:cNvSpPr>
            <a:spLocks noGrp="1"/>
          </p:cNvSpPr>
          <p:nvPr>
            <p:ph type="subTitle" idx="1"/>
          </p:nvPr>
        </p:nvSpPr>
        <p:spPr>
          <a:xfrm>
            <a:off x="914400" y="5406069"/>
            <a:ext cx="8001000" cy="772451"/>
          </a:xfrm>
          <a:solidFill>
            <a:schemeClr val="accent5">
              <a:lumMod val="20000"/>
              <a:lumOff val="80000"/>
            </a:schemeClr>
          </a:solidFill>
        </p:spPr>
        <p:txBody>
          <a:bodyPr anchor="t">
            <a:normAutofit lnSpcReduction="10000"/>
          </a:bodyPr>
          <a:lstStyle/>
          <a:p>
            <a:pPr>
              <a:spcBef>
                <a:spcPts val="600"/>
              </a:spcBef>
              <a:buClr>
                <a:schemeClr val="accent5"/>
              </a:buClr>
              <a:buFontTx/>
              <a:buChar char="-"/>
            </a:pPr>
            <a:r>
              <a:rPr lang="en-US" b="1" dirty="0" smtClean="0">
                <a:solidFill>
                  <a:schemeClr val="tx1"/>
                </a:solidFill>
                <a:latin typeface="Garamond"/>
              </a:rPr>
              <a:t>Please sit in groups of three or four, with people you do NOT know.</a:t>
            </a:r>
          </a:p>
          <a:p>
            <a:pPr>
              <a:spcBef>
                <a:spcPts val="600"/>
              </a:spcBef>
              <a:buClr>
                <a:schemeClr val="accent5"/>
              </a:buClr>
              <a:buFontTx/>
              <a:buChar char="-"/>
            </a:pPr>
            <a:r>
              <a:rPr lang="en-US" b="1" dirty="0" smtClean="0">
                <a:solidFill>
                  <a:schemeClr val="tx1"/>
                </a:solidFill>
                <a:latin typeface="Garamond"/>
              </a:rPr>
              <a:t>Please make the groups as heterogeneous as possible.</a:t>
            </a:r>
          </a:p>
        </p:txBody>
      </p:sp>
      <p:grpSp>
        <p:nvGrpSpPr>
          <p:cNvPr id="4" name="Group 9"/>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78249" y="6178520"/>
              <a:ext cx="846651" cy="450879"/>
            </a:xfrm>
            <a:prstGeom prst="rect">
              <a:avLst/>
            </a:prstGeom>
          </p:spPr>
        </p:pic>
        <p:sp>
          <p:nvSpPr>
            <p:cNvPr id="9" name="TextBox 8"/>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b="1" dirty="0" smtClean="0">
                <a:latin typeface="Garamond"/>
              </a:rPr>
              <a:t>What is POGIL? </a:t>
            </a:r>
            <a:endParaRPr lang="en-US" sz="4800" b="1" dirty="0">
              <a:latin typeface="Garamond"/>
            </a:endParaRPr>
          </a:p>
        </p:txBody>
      </p:sp>
      <p:graphicFrame>
        <p:nvGraphicFramePr>
          <p:cNvPr id="14" name="Content Placeholder 13"/>
          <p:cNvGraphicFramePr>
            <a:graphicFrameLocks noGrp="1"/>
          </p:cNvGraphicFramePr>
          <p:nvPr>
            <p:ph idx="1"/>
          </p:nvPr>
        </p:nvGraphicFramePr>
        <p:xfrm>
          <a:off x="1114424" y="2595562"/>
          <a:ext cx="7610476" cy="367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rPr>
              <a:t>Process Skills</a:t>
            </a:r>
            <a:endParaRPr lang="en-US" b="1" dirty="0">
              <a:latin typeface="Garamond"/>
            </a:endParaRPr>
          </a:p>
        </p:txBody>
      </p:sp>
      <p:sp>
        <p:nvSpPr>
          <p:cNvPr id="3" name="Content Placeholder 2"/>
          <p:cNvSpPr>
            <a:spLocks noGrp="1"/>
          </p:cNvSpPr>
          <p:nvPr>
            <p:ph sz="half" idx="1"/>
          </p:nvPr>
        </p:nvSpPr>
        <p:spPr>
          <a:xfrm>
            <a:off x="876300" y="2497108"/>
            <a:ext cx="3566160" cy="3681412"/>
          </a:xfrm>
        </p:spPr>
        <p:txBody>
          <a:bodyPr>
            <a:normAutofit/>
          </a:bodyPr>
          <a:lstStyle/>
          <a:p>
            <a:pPr>
              <a:buClr>
                <a:schemeClr val="accent5"/>
              </a:buClr>
            </a:pPr>
            <a:r>
              <a:rPr lang="en-US" b="1" dirty="0" smtClean="0">
                <a:solidFill>
                  <a:srgbClr val="0D0D0D"/>
                </a:solidFill>
                <a:latin typeface="Garamond"/>
              </a:rPr>
              <a:t>Information Processing</a:t>
            </a:r>
          </a:p>
          <a:p>
            <a:pPr>
              <a:buClr>
                <a:schemeClr val="accent5"/>
              </a:buClr>
            </a:pPr>
            <a:r>
              <a:rPr lang="en-US" b="1" dirty="0" smtClean="0">
                <a:solidFill>
                  <a:srgbClr val="0D0D0D"/>
                </a:solidFill>
                <a:latin typeface="Garamond"/>
              </a:rPr>
              <a:t>Critical Thinking</a:t>
            </a:r>
          </a:p>
          <a:p>
            <a:pPr>
              <a:buClr>
                <a:schemeClr val="accent5"/>
              </a:buClr>
            </a:pPr>
            <a:r>
              <a:rPr lang="en-US" b="1" dirty="0" smtClean="0">
                <a:solidFill>
                  <a:srgbClr val="0D0D0D"/>
                </a:solidFill>
                <a:latin typeface="Garamond"/>
              </a:rPr>
              <a:t>Problem Solving</a:t>
            </a:r>
          </a:p>
          <a:p>
            <a:pPr>
              <a:buClr>
                <a:schemeClr val="accent5"/>
              </a:buClr>
            </a:pPr>
            <a:r>
              <a:rPr lang="en-US" b="1" dirty="0" smtClean="0">
                <a:solidFill>
                  <a:srgbClr val="0D0D0D"/>
                </a:solidFill>
                <a:latin typeface="Garamond"/>
              </a:rPr>
              <a:t>Communication</a:t>
            </a:r>
          </a:p>
          <a:p>
            <a:pPr>
              <a:buClr>
                <a:schemeClr val="accent5"/>
              </a:buClr>
            </a:pPr>
            <a:r>
              <a:rPr lang="en-US" b="1" dirty="0" smtClean="0">
                <a:solidFill>
                  <a:srgbClr val="0D0D0D"/>
                </a:solidFill>
                <a:latin typeface="Garamond"/>
              </a:rPr>
              <a:t>Teamwork</a:t>
            </a:r>
          </a:p>
          <a:p>
            <a:pPr>
              <a:buClr>
                <a:schemeClr val="accent5"/>
              </a:buClr>
            </a:pPr>
            <a:r>
              <a:rPr lang="en-US" b="1" dirty="0" smtClean="0">
                <a:solidFill>
                  <a:srgbClr val="0D0D0D"/>
                </a:solidFill>
                <a:latin typeface="Garamond"/>
              </a:rPr>
              <a:t>Management</a:t>
            </a:r>
          </a:p>
          <a:p>
            <a:pPr>
              <a:buClr>
                <a:schemeClr val="accent5"/>
              </a:buClr>
            </a:pPr>
            <a:r>
              <a:rPr lang="en-US" b="1" dirty="0" smtClean="0">
                <a:solidFill>
                  <a:srgbClr val="0D0D0D"/>
                </a:solidFill>
                <a:latin typeface="Garamond"/>
              </a:rPr>
              <a:t>Assessment</a:t>
            </a:r>
            <a:endParaRPr lang="en-US" b="1" dirty="0">
              <a:solidFill>
                <a:srgbClr val="0D0D0D"/>
              </a:solidFill>
              <a:latin typeface="Garamond"/>
            </a:endParaRPr>
          </a:p>
        </p:txBody>
      </p:sp>
      <p:pic>
        <p:nvPicPr>
          <p:cNvPr id="6" name="Content Placeholder 5" descr="ARS-classGroup.JPG"/>
          <p:cNvPicPr>
            <a:picLocks noGrp="1" noChangeAspect="1"/>
          </p:cNvPicPr>
          <p:nvPr>
            <p:ph sz="half" idx="2"/>
          </p:nvPr>
        </p:nvPicPr>
        <p:blipFill>
          <a:blip r:embed="rId3"/>
          <a:srcRect t="-18833" b="-18833"/>
          <a:stretch>
            <a:fillRect/>
          </a:stretch>
        </p:blipFill>
        <p:spPr>
          <a:xfrm>
            <a:off x="3860800" y="1809655"/>
            <a:ext cx="4852894" cy="4819744"/>
          </a:xfrm>
        </p:spPr>
      </p:pic>
      <p:grpSp>
        <p:nvGrpSpPr>
          <p:cNvPr id="4" name="Group 4"/>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b="1" dirty="0" smtClean="0">
                <a:latin typeface="Garamond"/>
              </a:rPr>
              <a:t>What is POGIL? </a:t>
            </a:r>
            <a:endParaRPr lang="en-US" sz="4800" b="1" dirty="0">
              <a:latin typeface="Garamond"/>
            </a:endParaRPr>
          </a:p>
        </p:txBody>
      </p:sp>
      <p:graphicFrame>
        <p:nvGraphicFramePr>
          <p:cNvPr id="14" name="Content Placeholder 13"/>
          <p:cNvGraphicFramePr>
            <a:graphicFrameLocks noGrp="1"/>
          </p:cNvGraphicFramePr>
          <p:nvPr>
            <p:ph idx="1"/>
          </p:nvPr>
        </p:nvGraphicFramePr>
        <p:xfrm>
          <a:off x="1114424" y="2595562"/>
          <a:ext cx="7610476" cy="367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rPr>
              <a:t>Learning Cycle Activities</a:t>
            </a:r>
            <a:endParaRPr lang="en-US" b="1" dirty="0">
              <a:latin typeface="Garamond"/>
            </a:endParaRPr>
          </a:p>
        </p:txBody>
      </p:sp>
      <p:graphicFrame>
        <p:nvGraphicFramePr>
          <p:cNvPr id="4" name="Content Placeholder 3"/>
          <p:cNvGraphicFramePr>
            <a:graphicFrameLocks noGrp="1"/>
          </p:cNvGraphicFramePr>
          <p:nvPr>
            <p:ph idx="1"/>
          </p:nvPr>
        </p:nvGraphicFramePr>
        <p:xfrm>
          <a:off x="5148263" y="2590800"/>
          <a:ext cx="3565525"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half" idx="2"/>
          </p:nvPr>
        </p:nvSpPr>
        <p:spPr>
          <a:noFill/>
        </p:spPr>
        <p:txBody>
          <a:bodyPr>
            <a:normAutofit/>
          </a:bodyPr>
          <a:lstStyle/>
          <a:p>
            <a:pPr marL="342900" indent="-342900">
              <a:buAutoNum type="arabicPeriod"/>
            </a:pPr>
            <a:endParaRPr lang="en-US" sz="3200" b="1" dirty="0" smtClean="0">
              <a:solidFill>
                <a:srgbClr val="0D0D0D"/>
              </a:solidFill>
              <a:latin typeface="Garamond"/>
            </a:endParaRPr>
          </a:p>
          <a:p>
            <a:pPr marL="342900" indent="-342900">
              <a:buClr>
                <a:schemeClr val="accent5"/>
              </a:buClr>
              <a:buAutoNum type="arabicPeriod"/>
            </a:pPr>
            <a:r>
              <a:rPr lang="en-US" sz="3200" b="1" dirty="0" smtClean="0">
                <a:solidFill>
                  <a:srgbClr val="0D0D0D"/>
                </a:solidFill>
                <a:latin typeface="Garamond"/>
              </a:rPr>
              <a:t> E</a:t>
            </a:r>
            <a:r>
              <a:rPr lang="en-US" sz="2400" dirty="0" smtClean="0">
                <a:solidFill>
                  <a:srgbClr val="0D0D0D"/>
                </a:solidFill>
                <a:latin typeface="Garamond"/>
              </a:rPr>
              <a:t>xploration</a:t>
            </a:r>
          </a:p>
          <a:p>
            <a:pPr marL="342900" indent="-342900">
              <a:buClr>
                <a:schemeClr val="accent5"/>
              </a:buClr>
              <a:buAutoNum type="arabicPeriod"/>
            </a:pPr>
            <a:r>
              <a:rPr lang="en-US" sz="3200" b="1" dirty="0" smtClean="0">
                <a:solidFill>
                  <a:srgbClr val="0D0D0D"/>
                </a:solidFill>
                <a:latin typeface="Garamond"/>
              </a:rPr>
              <a:t> C</a:t>
            </a:r>
            <a:r>
              <a:rPr lang="en-US" sz="2400" dirty="0" smtClean="0">
                <a:solidFill>
                  <a:srgbClr val="0D0D0D"/>
                </a:solidFill>
                <a:latin typeface="Garamond"/>
              </a:rPr>
              <a:t>oncept </a:t>
            </a:r>
            <a:r>
              <a:rPr lang="en-US" sz="3200" b="1" dirty="0" smtClean="0">
                <a:solidFill>
                  <a:srgbClr val="0D0D0D"/>
                </a:solidFill>
                <a:latin typeface="Garamond"/>
              </a:rPr>
              <a:t>I</a:t>
            </a:r>
            <a:r>
              <a:rPr lang="en-US" sz="2400" dirty="0" smtClean="0">
                <a:solidFill>
                  <a:srgbClr val="0D0D0D"/>
                </a:solidFill>
                <a:latin typeface="Garamond"/>
              </a:rPr>
              <a:t>nvention</a:t>
            </a:r>
          </a:p>
          <a:p>
            <a:pPr marL="342900" indent="-342900">
              <a:buClr>
                <a:schemeClr val="accent5"/>
              </a:buClr>
              <a:buAutoNum type="arabicPeriod"/>
            </a:pPr>
            <a:r>
              <a:rPr lang="en-US" sz="3200" b="1" dirty="0" smtClean="0">
                <a:solidFill>
                  <a:srgbClr val="0D0D0D"/>
                </a:solidFill>
                <a:latin typeface="Garamond"/>
              </a:rPr>
              <a:t> A</a:t>
            </a:r>
            <a:r>
              <a:rPr lang="en-US" sz="2400" dirty="0" smtClean="0">
                <a:solidFill>
                  <a:srgbClr val="0D0D0D"/>
                </a:solidFill>
                <a:latin typeface="Garamond"/>
              </a:rPr>
              <a:t>pplication</a:t>
            </a:r>
            <a:endParaRPr lang="en-US" sz="2400" dirty="0">
              <a:solidFill>
                <a:srgbClr val="0D0D0D"/>
              </a:solidFill>
              <a:latin typeface="Garamond"/>
            </a:endParaRPr>
          </a:p>
        </p:txBody>
      </p:sp>
      <p:grpSp>
        <p:nvGrpSpPr>
          <p:cNvPr id="3" name="Group 5"/>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b="1" dirty="0" smtClean="0">
                <a:latin typeface="Garamond"/>
              </a:rPr>
              <a:t>What is POGIL? </a:t>
            </a:r>
            <a:endParaRPr lang="en-US" sz="4800" b="1" dirty="0">
              <a:latin typeface="Garamond"/>
            </a:endParaRPr>
          </a:p>
        </p:txBody>
      </p:sp>
      <p:graphicFrame>
        <p:nvGraphicFramePr>
          <p:cNvPr id="14" name="Content Placeholder 13"/>
          <p:cNvGraphicFramePr>
            <a:graphicFrameLocks noGrp="1"/>
          </p:cNvGraphicFramePr>
          <p:nvPr>
            <p:ph idx="1"/>
          </p:nvPr>
        </p:nvGraphicFramePr>
        <p:xfrm>
          <a:off x="1114424" y="2595562"/>
          <a:ext cx="7610476" cy="367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124200" y="1925638"/>
            <a:ext cx="3124200" cy="1939925"/>
          </a:xfrm>
          <a:prstGeom prst="rect">
            <a:avLst/>
          </a:prstGeom>
          <a:noFill/>
          <a:ln w="38100">
            <a:noFill/>
            <a:miter lim="800000"/>
            <a:headEnd/>
            <a:tailEnd/>
          </a:ln>
        </p:spPr>
        <p:txBody>
          <a:bodyPr>
            <a:prstTxWarp prst="textNoShape">
              <a:avLst/>
            </a:prstTxWarp>
            <a:spAutoFit/>
          </a:bodyPr>
          <a:lstStyle/>
          <a:p>
            <a:pPr algn="ctr"/>
            <a:r>
              <a:rPr lang="en-US" sz="12000">
                <a:solidFill>
                  <a:srgbClr val="FF0000"/>
                </a:solidFill>
                <a:latin typeface="Arial Black" pitchFamily="29" charset="0"/>
              </a:rPr>
              <a:t>X</a:t>
            </a:r>
          </a:p>
        </p:txBody>
      </p:sp>
      <p:sp>
        <p:nvSpPr>
          <p:cNvPr id="36867" name="AutoShape 3"/>
          <p:cNvSpPr>
            <a:spLocks noChangeArrowheads="1"/>
          </p:cNvSpPr>
          <p:nvPr/>
        </p:nvSpPr>
        <p:spPr bwMode="auto">
          <a:xfrm>
            <a:off x="228600" y="1935163"/>
            <a:ext cx="1828800" cy="1676400"/>
          </a:xfrm>
          <a:prstGeom prst="hexagon">
            <a:avLst>
              <a:gd name="adj" fmla="val 27273"/>
              <a:gd name="vf" fmla="val 115470"/>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en-US" sz="2000" dirty="0">
                <a:latin typeface="Garamond"/>
                <a:cs typeface="Garamond"/>
              </a:rPr>
              <a:t>Events</a:t>
            </a:r>
          </a:p>
          <a:p>
            <a:pPr algn="ctr"/>
            <a:r>
              <a:rPr lang="en-US" sz="2000" dirty="0">
                <a:latin typeface="Garamond"/>
                <a:cs typeface="Garamond"/>
              </a:rPr>
              <a:t>Observations</a:t>
            </a:r>
          </a:p>
          <a:p>
            <a:pPr algn="ctr"/>
            <a:r>
              <a:rPr lang="en-US" sz="2000" dirty="0">
                <a:latin typeface="Garamond"/>
                <a:cs typeface="Garamond"/>
              </a:rPr>
              <a:t>Instructions</a:t>
            </a:r>
          </a:p>
        </p:txBody>
      </p:sp>
      <p:sp>
        <p:nvSpPr>
          <p:cNvPr id="39940" name="Rectangle 4"/>
          <p:cNvSpPr>
            <a:spLocks noChangeArrowheads="1"/>
          </p:cNvSpPr>
          <p:nvPr/>
        </p:nvSpPr>
        <p:spPr bwMode="auto">
          <a:xfrm>
            <a:off x="2590800" y="1797050"/>
            <a:ext cx="609600" cy="28384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sz="2400"/>
          </a:p>
        </p:txBody>
      </p:sp>
      <p:sp>
        <p:nvSpPr>
          <p:cNvPr id="39941" name="Text Box 5"/>
          <p:cNvSpPr txBox="1">
            <a:spLocks noChangeArrowheads="1"/>
          </p:cNvSpPr>
          <p:nvPr/>
        </p:nvSpPr>
        <p:spPr bwMode="auto">
          <a:xfrm>
            <a:off x="2590800" y="1797050"/>
            <a:ext cx="304800" cy="286226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Perception</a:t>
            </a:r>
          </a:p>
        </p:txBody>
      </p:sp>
      <p:sp>
        <p:nvSpPr>
          <p:cNvPr id="39942" name="Text Box 6"/>
          <p:cNvSpPr txBox="1">
            <a:spLocks noChangeArrowheads="1"/>
          </p:cNvSpPr>
          <p:nvPr/>
        </p:nvSpPr>
        <p:spPr bwMode="auto">
          <a:xfrm>
            <a:off x="2895600" y="2236788"/>
            <a:ext cx="244475" cy="2032000"/>
          </a:xfrm>
          <a:prstGeom prst="rect">
            <a:avLst/>
          </a:prstGeom>
          <a:noFill/>
          <a:ln w="9525">
            <a:noFill/>
            <a:miter lim="800000"/>
            <a:headEnd/>
            <a:tailEnd/>
          </a:ln>
        </p:spPr>
        <p:txBody>
          <a:bodyPr>
            <a:prstTxWarp prst="textNoShape">
              <a:avLst/>
            </a:prstTxWarp>
            <a:spAutoFit/>
          </a:bodyPr>
          <a:lstStyle/>
          <a:p>
            <a:r>
              <a:rPr lang="en-US" sz="1800"/>
              <a:t>Filter</a:t>
            </a:r>
          </a:p>
        </p:txBody>
      </p:sp>
      <p:sp>
        <p:nvSpPr>
          <p:cNvPr id="39943" name="Rectangle 7"/>
          <p:cNvSpPr>
            <a:spLocks noChangeArrowheads="1"/>
          </p:cNvSpPr>
          <p:nvPr/>
        </p:nvSpPr>
        <p:spPr bwMode="auto">
          <a:xfrm>
            <a:off x="3886200" y="1798638"/>
            <a:ext cx="2209800" cy="2041525"/>
          </a:xfrm>
          <a:prstGeom prst="rect">
            <a:avLst/>
          </a:prstGeom>
          <a:solidFill>
            <a:srgbClr val="FF6E7A"/>
          </a:solidFill>
          <a:ln w="9525">
            <a:solidFill>
              <a:schemeClr val="tx1"/>
            </a:solidFill>
            <a:miter lim="800000"/>
            <a:headEnd/>
            <a:tailEnd/>
          </a:ln>
        </p:spPr>
        <p:txBody>
          <a:bodyPr wrap="none" anchor="ctr">
            <a:prstTxWarp prst="textNoShape">
              <a:avLst/>
            </a:prstTxWarp>
          </a:bodyPr>
          <a:lstStyle/>
          <a:p>
            <a:pPr algn="ctr"/>
            <a:endParaRPr lang="en-US" sz="2400" dirty="0"/>
          </a:p>
          <a:p>
            <a:pPr algn="ctr"/>
            <a:r>
              <a:rPr lang="en-US" sz="2000" dirty="0">
                <a:latin typeface="Garamond"/>
                <a:cs typeface="Garamond"/>
              </a:rPr>
              <a:t>Working</a:t>
            </a:r>
          </a:p>
          <a:p>
            <a:pPr algn="ctr"/>
            <a:r>
              <a:rPr lang="en-US" sz="2000" dirty="0">
                <a:latin typeface="Garamond"/>
                <a:cs typeface="Garamond"/>
              </a:rPr>
              <a:t>Memory</a:t>
            </a:r>
          </a:p>
          <a:p>
            <a:pPr algn="ctr"/>
            <a:endParaRPr lang="en-US" sz="2400" dirty="0"/>
          </a:p>
        </p:txBody>
      </p:sp>
      <p:sp>
        <p:nvSpPr>
          <p:cNvPr id="36872" name="AutoShape 8"/>
          <p:cNvSpPr>
            <a:spLocks noChangeArrowheads="1"/>
          </p:cNvSpPr>
          <p:nvPr/>
        </p:nvSpPr>
        <p:spPr bwMode="auto">
          <a:xfrm>
            <a:off x="7467600" y="1979613"/>
            <a:ext cx="1219200" cy="1435100"/>
          </a:xfrm>
          <a:prstGeom prst="cube">
            <a:avLst>
              <a:gd name="adj" fmla="val 25000"/>
            </a:avLst>
          </a:prstGeom>
          <a:solidFill>
            <a:srgbClr val="FF99CC"/>
          </a:solidFill>
          <a:ln w="9525">
            <a:solidFill>
              <a:schemeClr val="tx1"/>
            </a:solidFill>
            <a:miter lim="800000"/>
            <a:headEnd/>
            <a:tailEnd/>
          </a:ln>
        </p:spPr>
        <p:txBody>
          <a:bodyPr wrap="none" anchor="ctr">
            <a:prstTxWarp prst="textNoShape">
              <a:avLst/>
            </a:prstTxWarp>
          </a:bodyPr>
          <a:lstStyle/>
          <a:p>
            <a:pPr algn="ctr"/>
            <a:r>
              <a:rPr lang="en-US" sz="2000" dirty="0">
                <a:latin typeface="Garamond"/>
                <a:cs typeface="Garamond"/>
              </a:rPr>
              <a:t>Long </a:t>
            </a:r>
          </a:p>
          <a:p>
            <a:pPr algn="ctr"/>
            <a:r>
              <a:rPr lang="en-US" sz="2000" dirty="0">
                <a:latin typeface="Garamond"/>
                <a:cs typeface="Garamond"/>
              </a:rPr>
              <a:t>Term </a:t>
            </a:r>
          </a:p>
          <a:p>
            <a:pPr algn="ctr"/>
            <a:r>
              <a:rPr lang="en-US" sz="2000" dirty="0">
                <a:latin typeface="Garamond"/>
                <a:cs typeface="Garamond"/>
              </a:rPr>
              <a:t>Memory</a:t>
            </a:r>
          </a:p>
        </p:txBody>
      </p:sp>
      <p:sp>
        <p:nvSpPr>
          <p:cNvPr id="39945" name="Line 9"/>
          <p:cNvSpPr>
            <a:spLocks noChangeShapeType="1"/>
          </p:cNvSpPr>
          <p:nvPr/>
        </p:nvSpPr>
        <p:spPr bwMode="auto">
          <a:xfrm>
            <a:off x="1657350" y="2392363"/>
            <a:ext cx="93345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46" name="Line 10"/>
          <p:cNvSpPr>
            <a:spLocks noChangeShapeType="1"/>
          </p:cNvSpPr>
          <p:nvPr/>
        </p:nvSpPr>
        <p:spPr bwMode="auto">
          <a:xfrm>
            <a:off x="1657350" y="3200400"/>
            <a:ext cx="93345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47" name="Line 11"/>
          <p:cNvSpPr>
            <a:spLocks noChangeShapeType="1"/>
          </p:cNvSpPr>
          <p:nvPr/>
        </p:nvSpPr>
        <p:spPr bwMode="auto">
          <a:xfrm>
            <a:off x="3200400" y="2849563"/>
            <a:ext cx="68580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48" name="Line 12"/>
          <p:cNvSpPr>
            <a:spLocks noChangeShapeType="1"/>
          </p:cNvSpPr>
          <p:nvPr/>
        </p:nvSpPr>
        <p:spPr bwMode="auto">
          <a:xfrm>
            <a:off x="6096000" y="2392363"/>
            <a:ext cx="137160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49" name="Line 13"/>
          <p:cNvSpPr>
            <a:spLocks noChangeShapeType="1"/>
          </p:cNvSpPr>
          <p:nvPr/>
        </p:nvSpPr>
        <p:spPr bwMode="auto">
          <a:xfrm rot="-10792042">
            <a:off x="6096000" y="3230563"/>
            <a:ext cx="137160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50" name="Text Box 14"/>
          <p:cNvSpPr txBox="1">
            <a:spLocks noChangeArrowheads="1"/>
          </p:cNvSpPr>
          <p:nvPr/>
        </p:nvSpPr>
        <p:spPr bwMode="auto">
          <a:xfrm>
            <a:off x="6381750" y="2071688"/>
            <a:ext cx="831290" cy="369332"/>
          </a:xfrm>
          <a:prstGeom prst="rect">
            <a:avLst/>
          </a:prstGeom>
          <a:noFill/>
          <a:ln w="9525">
            <a:noFill/>
            <a:miter lim="800000"/>
            <a:headEnd/>
            <a:tailEnd/>
          </a:ln>
        </p:spPr>
        <p:txBody>
          <a:bodyPr wrap="none">
            <a:prstTxWarp prst="textNoShape">
              <a:avLst/>
            </a:prstTxWarp>
            <a:spAutoFit/>
          </a:bodyPr>
          <a:lstStyle/>
          <a:p>
            <a:r>
              <a:rPr lang="en-US" dirty="0">
                <a:latin typeface="Garamond"/>
                <a:cs typeface="Garamond"/>
              </a:rPr>
              <a:t>Storing</a:t>
            </a:r>
          </a:p>
        </p:txBody>
      </p:sp>
      <p:sp>
        <p:nvSpPr>
          <p:cNvPr id="39951" name="Text Box 15"/>
          <p:cNvSpPr txBox="1">
            <a:spLocks noChangeArrowheads="1"/>
          </p:cNvSpPr>
          <p:nvPr/>
        </p:nvSpPr>
        <p:spPr bwMode="auto">
          <a:xfrm>
            <a:off x="6248400" y="2895600"/>
            <a:ext cx="1095172" cy="369332"/>
          </a:xfrm>
          <a:prstGeom prst="rect">
            <a:avLst/>
          </a:prstGeom>
          <a:noFill/>
          <a:ln w="9525">
            <a:noFill/>
            <a:miter lim="800000"/>
            <a:headEnd/>
            <a:tailEnd/>
          </a:ln>
        </p:spPr>
        <p:txBody>
          <a:bodyPr wrap="none">
            <a:prstTxWarp prst="textNoShape">
              <a:avLst/>
            </a:prstTxWarp>
            <a:spAutoFit/>
          </a:bodyPr>
          <a:lstStyle/>
          <a:p>
            <a:r>
              <a:rPr lang="en-US" dirty="0">
                <a:latin typeface="Garamond"/>
                <a:cs typeface="Garamond"/>
              </a:rPr>
              <a:t>Retrieving</a:t>
            </a:r>
          </a:p>
        </p:txBody>
      </p:sp>
      <p:sp>
        <p:nvSpPr>
          <p:cNvPr id="39952" name="Line 16"/>
          <p:cNvSpPr>
            <a:spLocks noChangeShapeType="1"/>
          </p:cNvSpPr>
          <p:nvPr/>
        </p:nvSpPr>
        <p:spPr bwMode="auto">
          <a:xfrm>
            <a:off x="8001000" y="3611563"/>
            <a:ext cx="0" cy="1981200"/>
          </a:xfrm>
          <a:prstGeom prst="line">
            <a:avLst/>
          </a:prstGeom>
          <a:noFill/>
          <a:ln w="9525">
            <a:solidFill>
              <a:srgbClr val="ED120A"/>
            </a:solidFill>
            <a:round/>
            <a:headEnd/>
            <a:tailEnd/>
          </a:ln>
        </p:spPr>
        <p:txBody>
          <a:bodyPr wrap="none" anchor="ctr">
            <a:prstTxWarp prst="textNoShape">
              <a:avLst/>
            </a:prstTxWarp>
          </a:bodyPr>
          <a:lstStyle/>
          <a:p>
            <a:endParaRPr lang="en-US"/>
          </a:p>
        </p:txBody>
      </p:sp>
      <p:sp>
        <p:nvSpPr>
          <p:cNvPr id="39953" name="Line 17"/>
          <p:cNvSpPr>
            <a:spLocks noChangeShapeType="1"/>
          </p:cNvSpPr>
          <p:nvPr/>
        </p:nvSpPr>
        <p:spPr bwMode="auto">
          <a:xfrm flipH="1">
            <a:off x="2895600" y="5592763"/>
            <a:ext cx="5105400" cy="0"/>
          </a:xfrm>
          <a:prstGeom prst="line">
            <a:avLst/>
          </a:prstGeom>
          <a:noFill/>
          <a:ln w="9525">
            <a:solidFill>
              <a:srgbClr val="ED120A"/>
            </a:solidFill>
            <a:round/>
            <a:headEnd/>
            <a:tailEnd/>
          </a:ln>
        </p:spPr>
        <p:txBody>
          <a:bodyPr wrap="none" anchor="ctr">
            <a:prstTxWarp prst="textNoShape">
              <a:avLst/>
            </a:prstTxWarp>
          </a:bodyPr>
          <a:lstStyle/>
          <a:p>
            <a:endParaRPr lang="en-US"/>
          </a:p>
        </p:txBody>
      </p:sp>
      <p:sp>
        <p:nvSpPr>
          <p:cNvPr id="39954" name="Line 18"/>
          <p:cNvSpPr>
            <a:spLocks noChangeShapeType="1"/>
          </p:cNvSpPr>
          <p:nvPr/>
        </p:nvSpPr>
        <p:spPr bwMode="auto">
          <a:xfrm flipV="1">
            <a:off x="2895600" y="4802188"/>
            <a:ext cx="0" cy="790575"/>
          </a:xfrm>
          <a:prstGeom prst="line">
            <a:avLst/>
          </a:prstGeom>
          <a:noFill/>
          <a:ln w="9525">
            <a:solidFill>
              <a:srgbClr val="ED120A"/>
            </a:solidFill>
            <a:round/>
            <a:headEnd/>
            <a:tailEnd type="triangle" w="med" len="med"/>
          </a:ln>
        </p:spPr>
        <p:txBody>
          <a:bodyPr wrap="none" anchor="ctr">
            <a:prstTxWarp prst="textNoShape">
              <a:avLst/>
            </a:prstTxWarp>
          </a:bodyPr>
          <a:lstStyle/>
          <a:p>
            <a:endParaRPr lang="en-US"/>
          </a:p>
        </p:txBody>
      </p:sp>
      <p:sp>
        <p:nvSpPr>
          <p:cNvPr id="36883" name="Text Box 19"/>
          <p:cNvSpPr txBox="1">
            <a:spLocks noChangeArrowheads="1"/>
          </p:cNvSpPr>
          <p:nvPr/>
        </p:nvSpPr>
        <p:spPr bwMode="auto">
          <a:xfrm>
            <a:off x="457200" y="288925"/>
            <a:ext cx="8430768" cy="1371600"/>
          </a:xfrm>
          <a:prstGeom prst="rect">
            <a:avLst/>
          </a:prstGeom>
          <a:noFill/>
          <a:ln w="9525">
            <a:noFill/>
            <a:miter lim="800000"/>
            <a:headEnd/>
            <a:tailEnd/>
          </a:ln>
        </p:spPr>
        <p:txBody>
          <a:bodyPr wrap="square">
            <a:prstTxWarp prst="textNoShape">
              <a:avLst/>
            </a:prstTxWarp>
            <a:spAutoFit/>
          </a:bodyPr>
          <a:lstStyle/>
          <a:p>
            <a:pPr algn="ctr">
              <a:spcAft>
                <a:spcPts val="1000"/>
              </a:spcAft>
            </a:pPr>
            <a:r>
              <a:rPr lang="en-US" sz="3600" b="1" dirty="0" smtClean="0">
                <a:solidFill>
                  <a:srgbClr val="0D0D0D"/>
                </a:solidFill>
                <a:latin typeface="Garamond"/>
              </a:rPr>
              <a:t>Information Processing Model</a:t>
            </a:r>
          </a:p>
          <a:p>
            <a:pPr>
              <a:buFont typeface="Arial"/>
              <a:buChar char="•"/>
            </a:pPr>
            <a:r>
              <a:rPr lang="en-US" sz="1050" b="1" dirty="0" err="1" smtClean="0">
                <a:latin typeface="Garamond"/>
              </a:rPr>
              <a:t>Johnstone</a:t>
            </a:r>
            <a:r>
              <a:rPr lang="en-US" sz="1050" b="1" dirty="0" smtClean="0">
                <a:latin typeface="Garamond"/>
              </a:rPr>
              <a:t>, A.H. (1997).  Chemistry Teaching- Science or Alchemy? </a:t>
            </a:r>
            <a:r>
              <a:rPr lang="en-US" sz="1050" b="1" i="1" dirty="0" smtClean="0">
                <a:latin typeface="Garamond"/>
              </a:rPr>
              <a:t>J. Chem. Educ., 74</a:t>
            </a:r>
            <a:r>
              <a:rPr lang="en-US" sz="1050" b="1" dirty="0" smtClean="0">
                <a:latin typeface="Garamond"/>
              </a:rPr>
              <a:t>, 262 </a:t>
            </a:r>
            <a:r>
              <a:rPr lang="en-US" sz="1050" b="1" dirty="0" smtClean="0">
                <a:solidFill>
                  <a:srgbClr val="000000"/>
                </a:solidFill>
                <a:latin typeface="Garamond"/>
              </a:rPr>
              <a:t>- 268.</a:t>
            </a:r>
          </a:p>
          <a:p>
            <a:pPr>
              <a:buFont typeface="Arial"/>
              <a:buChar char="•"/>
            </a:pPr>
            <a:r>
              <a:rPr lang="en-US" sz="1050" b="1" dirty="0" err="1" smtClean="0">
                <a:latin typeface="Garamond"/>
                <a:cs typeface="Garamond"/>
              </a:rPr>
              <a:t>Gazzaniga</a:t>
            </a:r>
            <a:r>
              <a:rPr lang="en-US" sz="1050" b="1" dirty="0" smtClean="0">
                <a:latin typeface="Garamond"/>
                <a:cs typeface="Garamond"/>
              </a:rPr>
              <a:t>, M. S., </a:t>
            </a:r>
            <a:r>
              <a:rPr lang="en-US" sz="1050" b="1" dirty="0" err="1" smtClean="0">
                <a:latin typeface="Garamond"/>
                <a:cs typeface="Garamond"/>
              </a:rPr>
              <a:t>Ivry</a:t>
            </a:r>
            <a:r>
              <a:rPr lang="en-US" sz="1050" b="1" dirty="0" smtClean="0">
                <a:latin typeface="Garamond"/>
                <a:cs typeface="Garamond"/>
              </a:rPr>
              <a:t>, R. B., &amp; </a:t>
            </a:r>
            <a:r>
              <a:rPr lang="en-US" sz="1050" b="1" dirty="0" err="1" smtClean="0">
                <a:latin typeface="Garamond"/>
                <a:cs typeface="Garamond"/>
              </a:rPr>
              <a:t>Mangun</a:t>
            </a:r>
            <a:r>
              <a:rPr lang="en-US" sz="1050" b="1" dirty="0" smtClean="0">
                <a:latin typeface="Garamond"/>
                <a:cs typeface="Garamond"/>
              </a:rPr>
              <a:t>, G. R. (2008).  </a:t>
            </a:r>
            <a:r>
              <a:rPr lang="en-US" sz="1050" b="1" i="1" dirty="0" smtClean="0">
                <a:latin typeface="Garamond"/>
                <a:cs typeface="Garamond"/>
              </a:rPr>
              <a:t>Cognitive Neuroscience:  The Biology of the Mind </a:t>
            </a:r>
            <a:r>
              <a:rPr lang="en-US" sz="1050" b="1" dirty="0" smtClean="0">
                <a:latin typeface="Garamond"/>
                <a:cs typeface="Garamond"/>
              </a:rPr>
              <a:t>(3rd ed.).  New York:  W. W. Norton &amp;Company.</a:t>
            </a:r>
            <a:endParaRPr lang="en-US" sz="1050" b="1" dirty="0" smtClean="0">
              <a:solidFill>
                <a:schemeClr val="tx1">
                  <a:lumMod val="75000"/>
                  <a:lumOff val="25000"/>
                </a:schemeClr>
              </a:solidFill>
              <a:latin typeface="Garamond"/>
              <a:cs typeface="Garamond"/>
            </a:endParaRPr>
          </a:p>
          <a:p>
            <a:pPr algn="ctr"/>
            <a:endParaRPr lang="en-US" sz="1050" b="1" dirty="0" smtClean="0">
              <a:solidFill>
                <a:srgbClr val="0D0D0D"/>
              </a:solidFill>
              <a:latin typeface="Garamond"/>
            </a:endParaRPr>
          </a:p>
          <a:p>
            <a:pPr algn="ctr"/>
            <a:endParaRPr lang="en-US" sz="4000" b="1" dirty="0" smtClean="0">
              <a:solidFill>
                <a:srgbClr val="0D0D0D"/>
              </a:solidFill>
              <a:latin typeface="Garamond"/>
            </a:endParaRPr>
          </a:p>
        </p:txBody>
      </p:sp>
      <p:sp>
        <p:nvSpPr>
          <p:cNvPr id="36884" name="Text Box 20"/>
          <p:cNvSpPr txBox="1">
            <a:spLocks noChangeArrowheads="1"/>
          </p:cNvSpPr>
          <p:nvPr/>
        </p:nvSpPr>
        <p:spPr bwMode="auto">
          <a:xfrm>
            <a:off x="2457450" y="5881688"/>
            <a:ext cx="5067300" cy="400110"/>
          </a:xfrm>
          <a:prstGeom prst="rect">
            <a:avLst/>
          </a:prstGeom>
          <a:noFill/>
          <a:ln w="9525">
            <a:noFill/>
            <a:miter lim="800000"/>
            <a:headEnd/>
            <a:tailEnd/>
          </a:ln>
        </p:spPr>
        <p:txBody>
          <a:bodyPr>
            <a:prstTxWarp prst="textNoShape">
              <a:avLst/>
            </a:prstTxWarp>
            <a:spAutoFit/>
          </a:bodyPr>
          <a:lstStyle/>
          <a:p>
            <a:pPr marL="457200" indent="-457200">
              <a:buFont typeface="Times" pitchFamily="29" charset="0"/>
              <a:buNone/>
            </a:pPr>
            <a:endParaRPr lang="en-US" sz="2000" dirty="0"/>
          </a:p>
        </p:txBody>
      </p:sp>
      <p:sp>
        <p:nvSpPr>
          <p:cNvPr id="39957" name="Text Box 21"/>
          <p:cNvSpPr txBox="1">
            <a:spLocks noChangeArrowheads="1"/>
          </p:cNvSpPr>
          <p:nvPr/>
        </p:nvSpPr>
        <p:spPr bwMode="auto">
          <a:xfrm>
            <a:off x="3562350" y="4586288"/>
            <a:ext cx="3829050" cy="923330"/>
          </a:xfrm>
          <a:prstGeom prst="rect">
            <a:avLst/>
          </a:prstGeom>
          <a:noFill/>
          <a:ln w="9525">
            <a:noFill/>
            <a:miter lim="800000"/>
            <a:headEnd/>
            <a:tailEnd/>
          </a:ln>
        </p:spPr>
        <p:txBody>
          <a:bodyPr>
            <a:prstTxWarp prst="textNoShape">
              <a:avLst/>
            </a:prstTxWarp>
            <a:spAutoFit/>
          </a:bodyPr>
          <a:lstStyle/>
          <a:p>
            <a:pPr>
              <a:tabLst>
                <a:tab pos="2292350" algn="l"/>
              </a:tabLst>
            </a:pPr>
            <a:r>
              <a:rPr lang="en-US" b="1" dirty="0">
                <a:latin typeface="Garamond"/>
                <a:cs typeface="Garamond"/>
              </a:rPr>
              <a:t>previous knowledge		biases </a:t>
            </a:r>
          </a:p>
          <a:p>
            <a:pPr>
              <a:tabLst>
                <a:tab pos="2292350" algn="l"/>
              </a:tabLst>
            </a:pPr>
            <a:r>
              <a:rPr lang="en-US" b="1" dirty="0">
                <a:latin typeface="Garamond"/>
                <a:cs typeface="Garamond"/>
              </a:rPr>
              <a:t>preferences 		likes</a:t>
            </a:r>
          </a:p>
          <a:p>
            <a:pPr>
              <a:tabLst>
                <a:tab pos="2292350" algn="l"/>
              </a:tabLst>
            </a:pPr>
            <a:r>
              <a:rPr lang="en-US" b="1" dirty="0">
                <a:latin typeface="Garamond"/>
                <a:cs typeface="Garamond"/>
              </a:rPr>
              <a:t>misconceptions		dislikes</a:t>
            </a:r>
          </a:p>
        </p:txBody>
      </p:sp>
      <p:sp>
        <p:nvSpPr>
          <p:cNvPr id="39958" name="Line 22"/>
          <p:cNvSpPr>
            <a:spLocks noChangeShapeType="1"/>
          </p:cNvSpPr>
          <p:nvPr/>
        </p:nvSpPr>
        <p:spPr bwMode="auto">
          <a:xfrm>
            <a:off x="1676400" y="2406650"/>
            <a:ext cx="579120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59" name="Line 23"/>
          <p:cNvSpPr>
            <a:spLocks noChangeShapeType="1"/>
          </p:cNvSpPr>
          <p:nvPr/>
        </p:nvSpPr>
        <p:spPr bwMode="auto">
          <a:xfrm>
            <a:off x="1676400" y="3214688"/>
            <a:ext cx="579120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60" name="Line 24"/>
          <p:cNvSpPr>
            <a:spLocks noChangeShapeType="1"/>
          </p:cNvSpPr>
          <p:nvPr/>
        </p:nvSpPr>
        <p:spPr bwMode="auto">
          <a:xfrm>
            <a:off x="1657350" y="2667000"/>
            <a:ext cx="93345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61" name="Line 25"/>
          <p:cNvSpPr>
            <a:spLocks noChangeShapeType="1"/>
          </p:cNvSpPr>
          <p:nvPr/>
        </p:nvSpPr>
        <p:spPr bwMode="auto">
          <a:xfrm>
            <a:off x="1657350" y="2971800"/>
            <a:ext cx="933450" cy="0"/>
          </a:xfrm>
          <a:prstGeom prst="line">
            <a:avLst/>
          </a:prstGeom>
          <a:noFill/>
          <a:ln w="38100">
            <a:solidFill>
              <a:srgbClr val="ED120A"/>
            </a:solidFill>
            <a:round/>
            <a:headEnd/>
            <a:tailEnd type="triangle" w="med" len="med"/>
          </a:ln>
        </p:spPr>
        <p:txBody>
          <a:bodyPr wrap="none" anchor="ctr">
            <a:prstTxWarp prst="textNoShape">
              <a:avLst/>
            </a:prstTxWarp>
          </a:bodyPr>
          <a:lstStyle/>
          <a:p>
            <a:endParaRPr lang="en-US"/>
          </a:p>
        </p:txBody>
      </p:sp>
      <p:sp>
        <p:nvSpPr>
          <p:cNvPr id="39962" name="Text Box 26"/>
          <p:cNvSpPr txBox="1">
            <a:spLocks noChangeArrowheads="1"/>
          </p:cNvSpPr>
          <p:nvPr/>
        </p:nvSpPr>
        <p:spPr bwMode="auto">
          <a:xfrm>
            <a:off x="457200" y="3611563"/>
            <a:ext cx="1695450" cy="461962"/>
          </a:xfrm>
          <a:prstGeom prst="rect">
            <a:avLst/>
          </a:prstGeom>
          <a:noFill/>
          <a:ln w="9525">
            <a:noFill/>
            <a:miter lim="800000"/>
            <a:headEnd/>
            <a:tailEnd/>
          </a:ln>
        </p:spPr>
        <p:txBody>
          <a:bodyPr>
            <a:prstTxWarp prst="textNoShape">
              <a:avLst/>
            </a:prstTxWarp>
            <a:spAutoFit/>
          </a:bodyPr>
          <a:lstStyle/>
          <a:p>
            <a:pPr algn="ctr">
              <a:tabLst>
                <a:tab pos="2292350" algn="l"/>
              </a:tabLst>
            </a:pPr>
            <a:r>
              <a:rPr lang="en-US" sz="2400" b="1" dirty="0">
                <a:solidFill>
                  <a:srgbClr val="0000FF"/>
                </a:solidFill>
                <a:latin typeface="Garamond"/>
                <a:cs typeface="Garamond"/>
              </a:rPr>
              <a:t>Instructor</a:t>
            </a:r>
          </a:p>
        </p:txBody>
      </p:sp>
      <p:sp>
        <p:nvSpPr>
          <p:cNvPr id="39963" name="Text Box 27"/>
          <p:cNvSpPr txBox="1">
            <a:spLocks noChangeArrowheads="1"/>
          </p:cNvSpPr>
          <p:nvPr/>
        </p:nvSpPr>
        <p:spPr bwMode="auto">
          <a:xfrm>
            <a:off x="7086600" y="3438525"/>
            <a:ext cx="1828800" cy="400050"/>
          </a:xfrm>
          <a:prstGeom prst="rect">
            <a:avLst/>
          </a:prstGeom>
          <a:noFill/>
          <a:ln w="9525">
            <a:noFill/>
            <a:miter lim="800000"/>
            <a:headEnd/>
            <a:tailEnd/>
          </a:ln>
        </p:spPr>
        <p:txBody>
          <a:bodyPr>
            <a:prstTxWarp prst="textNoShape">
              <a:avLst/>
            </a:prstTxWarp>
            <a:spAutoFit/>
          </a:bodyPr>
          <a:lstStyle/>
          <a:p>
            <a:pPr algn="ctr">
              <a:tabLst>
                <a:tab pos="2292350" algn="l"/>
              </a:tabLst>
            </a:pPr>
            <a:r>
              <a:rPr lang="en-US" sz="2000" b="1" dirty="0">
                <a:solidFill>
                  <a:srgbClr val="0000FF"/>
                </a:solidFill>
                <a:latin typeface="Garamond"/>
                <a:cs typeface="Garamond"/>
              </a:rPr>
              <a:t>Students</a:t>
            </a:r>
          </a:p>
        </p:txBody>
      </p:sp>
      <p:pic>
        <p:nvPicPr>
          <p:cNvPr id="31" name="Picture 30"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78249" y="6178520"/>
            <a:ext cx="846651" cy="450879"/>
          </a:xfrm>
          <a:prstGeom prst="rect">
            <a:avLst/>
          </a:prstGeom>
        </p:spPr>
      </p:pic>
      <p:sp>
        <p:nvSpPr>
          <p:cNvPr id="32" name="TextBox 31"/>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99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500"/>
                                  </p:stCondLst>
                                  <p:childTnLst>
                                    <p:set>
                                      <p:cBhvr>
                                        <p:cTn id="9" dur="1" fill="hold">
                                          <p:stCondLst>
                                            <p:cond delay="0"/>
                                          </p:stCondLst>
                                        </p:cTn>
                                        <p:tgtEl>
                                          <p:spTgt spid="399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9959"/>
                                        </p:tgtEl>
                                        <p:attrNameLst>
                                          <p:attrName>style.visibility</p:attrName>
                                        </p:attrNameLst>
                                      </p:cBhvr>
                                      <p:to>
                                        <p:strVal val="visible"/>
                                      </p:to>
                                    </p:set>
                                    <p:animEffect transition="in" filter="wipe(left)">
                                      <p:cBhvr>
                                        <p:cTn id="14" dur="1000"/>
                                        <p:tgtEl>
                                          <p:spTgt spid="3995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9958"/>
                                        </p:tgtEl>
                                        <p:attrNameLst>
                                          <p:attrName>style.visibility</p:attrName>
                                        </p:attrNameLst>
                                      </p:cBhvr>
                                      <p:to>
                                        <p:strVal val="visible"/>
                                      </p:to>
                                    </p:set>
                                    <p:animEffect transition="in" filter="wipe(left)">
                                      <p:cBhvr>
                                        <p:cTn id="17" dur="1000"/>
                                        <p:tgtEl>
                                          <p:spTgt spid="39958"/>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grpId="0" nodeType="clickEffect">
                                  <p:stCondLst>
                                    <p:cond delay="0"/>
                                  </p:stCondLst>
                                  <p:childTnLst>
                                    <p:set>
                                      <p:cBhvr>
                                        <p:cTn id="21" dur="1000">
                                          <p:stCondLst>
                                            <p:cond delay="0"/>
                                          </p:stCondLst>
                                        </p:cTn>
                                        <p:tgtEl>
                                          <p:spTgt spid="39938"/>
                                        </p:tgtEl>
                                        <p:attrNameLst>
                                          <p:attrName>style.visibility</p:attrName>
                                        </p:attrNameLst>
                                      </p:cBhvr>
                                      <p:to>
                                        <p:strVal val="visible"/>
                                      </p:to>
                                    </p:set>
                                  </p:childTnLst>
                                </p:cTn>
                              </p:par>
                              <p:par>
                                <p:cTn id="22" presetID="9" presetClass="exit" presetSubtype="0" fill="hold" grpId="1" nodeType="withEffect">
                                  <p:stCondLst>
                                    <p:cond delay="0"/>
                                  </p:stCondLst>
                                  <p:childTnLst>
                                    <p:animEffect transition="out" filter="dissolve">
                                      <p:cBhvr>
                                        <p:cTn id="23" dur="1000"/>
                                        <p:tgtEl>
                                          <p:spTgt spid="39959"/>
                                        </p:tgtEl>
                                      </p:cBhvr>
                                    </p:animEffect>
                                    <p:set>
                                      <p:cBhvr>
                                        <p:cTn id="24" dur="1" fill="hold">
                                          <p:stCondLst>
                                            <p:cond delay="999"/>
                                          </p:stCondLst>
                                        </p:cTn>
                                        <p:tgtEl>
                                          <p:spTgt spid="39959"/>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1000"/>
                                        <p:tgtEl>
                                          <p:spTgt spid="39958"/>
                                        </p:tgtEl>
                                      </p:cBhvr>
                                    </p:animEffect>
                                    <p:set>
                                      <p:cBhvr>
                                        <p:cTn id="27" dur="1" fill="hold">
                                          <p:stCondLst>
                                            <p:cond delay="999"/>
                                          </p:stCondLst>
                                        </p:cTn>
                                        <p:tgtEl>
                                          <p:spTgt spid="3995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9943"/>
                                        </p:tgtEl>
                                        <p:attrNameLst>
                                          <p:attrName>style.visibility</p:attrName>
                                        </p:attrNameLst>
                                      </p:cBhvr>
                                      <p:to>
                                        <p:strVal val="visible"/>
                                      </p:to>
                                    </p:set>
                                    <p:animEffect transition="in" filter="dissolve">
                                      <p:cBhvr>
                                        <p:cTn id="32" dur="500"/>
                                        <p:tgtEl>
                                          <p:spTgt spid="39943"/>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9948"/>
                                        </p:tgtEl>
                                        <p:attrNameLst>
                                          <p:attrName>style.visibility</p:attrName>
                                        </p:attrNameLst>
                                      </p:cBhvr>
                                      <p:to>
                                        <p:strVal val="visible"/>
                                      </p:to>
                                    </p:set>
                                    <p:animEffect transition="in" filter="wipe(left)">
                                      <p:cBhvr>
                                        <p:cTn id="36" dur="1000"/>
                                        <p:tgtEl>
                                          <p:spTgt spid="39948"/>
                                        </p:tgtEl>
                                      </p:cBhvr>
                                    </p:animEffect>
                                  </p:childTnLst>
                                  <p:subTnLst>
                                    <p:set>
                                      <p:cBhvr override="childStyle">
                                        <p:cTn dur="1" fill="hold" display="0" masterRel="sameClick" afterEffect="1">
                                          <p:stCondLst>
                                            <p:cond evt="end" delay="0">
                                              <p:tn val="34"/>
                                            </p:cond>
                                          </p:stCondLst>
                                        </p:cTn>
                                        <p:tgtEl>
                                          <p:spTgt spid="39948"/>
                                        </p:tgtEl>
                                        <p:attrNameLst>
                                          <p:attrName>style.visibility</p:attrName>
                                        </p:attrNameLst>
                                      </p:cBhvr>
                                      <p:to>
                                        <p:strVal val="hidden"/>
                                      </p:to>
                                    </p:set>
                                  </p:subTnLst>
                                </p:cTn>
                              </p:par>
                              <p:par>
                                <p:cTn id="37" presetID="22" presetClass="entr" presetSubtype="8" fill="hold" grpId="0" nodeType="withEffect">
                                  <p:stCondLst>
                                    <p:cond delay="0"/>
                                  </p:stCondLst>
                                  <p:childTnLst>
                                    <p:set>
                                      <p:cBhvr>
                                        <p:cTn id="38" dur="1" fill="hold">
                                          <p:stCondLst>
                                            <p:cond delay="0"/>
                                          </p:stCondLst>
                                        </p:cTn>
                                        <p:tgtEl>
                                          <p:spTgt spid="39950"/>
                                        </p:tgtEl>
                                        <p:attrNameLst>
                                          <p:attrName>style.visibility</p:attrName>
                                        </p:attrNameLst>
                                      </p:cBhvr>
                                      <p:to>
                                        <p:strVal val="visible"/>
                                      </p:to>
                                    </p:set>
                                    <p:animEffect transition="in" filter="wipe(left)">
                                      <p:cBhvr>
                                        <p:cTn id="39" dur="1000"/>
                                        <p:tgtEl>
                                          <p:spTgt spid="39950"/>
                                        </p:tgtEl>
                                      </p:cBhvr>
                                    </p:animEffect>
                                  </p:childTnLst>
                                  <p:subTnLst>
                                    <p:set>
                                      <p:cBhvr override="childStyle">
                                        <p:cTn dur="1" fill="hold" display="0" masterRel="sameClick" afterEffect="1">
                                          <p:stCondLst>
                                            <p:cond evt="end" delay="0">
                                              <p:tn val="37"/>
                                            </p:cond>
                                          </p:stCondLst>
                                        </p:cTn>
                                        <p:tgtEl>
                                          <p:spTgt spid="39950"/>
                                        </p:tgtEl>
                                        <p:attrNameLst>
                                          <p:attrName>style.visibility</p:attrName>
                                        </p:attrNameLst>
                                      </p:cBhvr>
                                      <p:to>
                                        <p:strVal val="hidden"/>
                                      </p:to>
                                    </p:set>
                                  </p:subTnLst>
                                </p:cTn>
                              </p:par>
                            </p:childTnLst>
                          </p:cTn>
                        </p:par>
                        <p:par>
                          <p:cTn id="40" fill="hold">
                            <p:stCondLst>
                              <p:cond delay="1500"/>
                            </p:stCondLst>
                            <p:childTnLst>
                              <p:par>
                                <p:cTn id="41" presetID="22" presetClass="entr" presetSubtype="2" fill="hold" grpId="0" nodeType="afterEffect">
                                  <p:stCondLst>
                                    <p:cond delay="0"/>
                                  </p:stCondLst>
                                  <p:childTnLst>
                                    <p:set>
                                      <p:cBhvr>
                                        <p:cTn id="42" dur="1" fill="hold">
                                          <p:stCondLst>
                                            <p:cond delay="0"/>
                                          </p:stCondLst>
                                        </p:cTn>
                                        <p:tgtEl>
                                          <p:spTgt spid="39949"/>
                                        </p:tgtEl>
                                        <p:attrNameLst>
                                          <p:attrName>style.visibility</p:attrName>
                                        </p:attrNameLst>
                                      </p:cBhvr>
                                      <p:to>
                                        <p:strVal val="visible"/>
                                      </p:to>
                                    </p:set>
                                    <p:animEffect transition="in" filter="wipe(right)">
                                      <p:cBhvr>
                                        <p:cTn id="43" dur="1000"/>
                                        <p:tgtEl>
                                          <p:spTgt spid="39949"/>
                                        </p:tgtEl>
                                      </p:cBhvr>
                                    </p:animEffect>
                                  </p:childTnLst>
                                  <p:subTnLst>
                                    <p:set>
                                      <p:cBhvr override="childStyle">
                                        <p:cTn dur="1" fill="hold" display="0" masterRel="sameClick" afterEffect="1">
                                          <p:stCondLst>
                                            <p:cond evt="end" delay="0">
                                              <p:tn val="41"/>
                                            </p:cond>
                                          </p:stCondLst>
                                        </p:cTn>
                                        <p:tgtEl>
                                          <p:spTgt spid="39949"/>
                                        </p:tgtEl>
                                        <p:attrNameLst>
                                          <p:attrName>style.visibility</p:attrName>
                                        </p:attrNameLst>
                                      </p:cBhvr>
                                      <p:to>
                                        <p:strVal val="hidden"/>
                                      </p:to>
                                    </p:set>
                                  </p:subTnLst>
                                </p:cTn>
                              </p:par>
                              <p:par>
                                <p:cTn id="44" presetID="22" presetClass="entr" presetSubtype="2" fill="hold" grpId="0" nodeType="withEffect">
                                  <p:stCondLst>
                                    <p:cond delay="0"/>
                                  </p:stCondLst>
                                  <p:childTnLst>
                                    <p:set>
                                      <p:cBhvr>
                                        <p:cTn id="45" dur="1" fill="hold">
                                          <p:stCondLst>
                                            <p:cond delay="0"/>
                                          </p:stCondLst>
                                        </p:cTn>
                                        <p:tgtEl>
                                          <p:spTgt spid="39951"/>
                                        </p:tgtEl>
                                        <p:attrNameLst>
                                          <p:attrName>style.visibility</p:attrName>
                                        </p:attrNameLst>
                                      </p:cBhvr>
                                      <p:to>
                                        <p:strVal val="visible"/>
                                      </p:to>
                                    </p:set>
                                    <p:animEffect transition="in" filter="wipe(right)">
                                      <p:cBhvr>
                                        <p:cTn id="46" dur="1000"/>
                                        <p:tgtEl>
                                          <p:spTgt spid="39951"/>
                                        </p:tgtEl>
                                      </p:cBhvr>
                                    </p:animEffect>
                                  </p:childTnLst>
                                  <p:subTnLst>
                                    <p:set>
                                      <p:cBhvr override="childStyle">
                                        <p:cTn dur="1" fill="hold" display="0" masterRel="sameClick" afterEffect="1">
                                          <p:stCondLst>
                                            <p:cond evt="end" delay="0">
                                              <p:tn val="44"/>
                                            </p:cond>
                                          </p:stCondLst>
                                        </p:cTn>
                                        <p:tgtEl>
                                          <p:spTgt spid="39951"/>
                                        </p:tgtEl>
                                        <p:attrNameLst>
                                          <p:attrName>style.visibility</p:attrName>
                                        </p:attrNameLst>
                                      </p:cBhvr>
                                      <p:to>
                                        <p:strVal val="hidden"/>
                                      </p:to>
                                    </p:set>
                                  </p:subTnLst>
                                </p:cTn>
                              </p:par>
                            </p:childTnLst>
                          </p:cTn>
                        </p:par>
                        <p:par>
                          <p:cTn id="47" fill="hold">
                            <p:stCondLst>
                              <p:cond delay="2500"/>
                            </p:stCondLst>
                            <p:childTnLst>
                              <p:par>
                                <p:cTn id="48" presetID="22" presetClass="entr" presetSubtype="8" fill="hold" grpId="1" nodeType="afterEffect">
                                  <p:stCondLst>
                                    <p:cond delay="0"/>
                                  </p:stCondLst>
                                  <p:childTnLst>
                                    <p:set>
                                      <p:cBhvr>
                                        <p:cTn id="49" dur="1" fill="hold">
                                          <p:stCondLst>
                                            <p:cond delay="0"/>
                                          </p:stCondLst>
                                        </p:cTn>
                                        <p:tgtEl>
                                          <p:spTgt spid="39948"/>
                                        </p:tgtEl>
                                        <p:attrNameLst>
                                          <p:attrName>style.visibility</p:attrName>
                                        </p:attrNameLst>
                                      </p:cBhvr>
                                      <p:to>
                                        <p:strVal val="visible"/>
                                      </p:to>
                                    </p:set>
                                    <p:animEffect transition="in" filter="wipe(left)">
                                      <p:cBhvr>
                                        <p:cTn id="50" dur="1000"/>
                                        <p:tgtEl>
                                          <p:spTgt spid="39948"/>
                                        </p:tgtEl>
                                      </p:cBhvr>
                                    </p:animEffect>
                                  </p:childTnLst>
                                </p:cTn>
                              </p:par>
                              <p:par>
                                <p:cTn id="51" presetID="22" presetClass="entr" presetSubtype="8" fill="hold" grpId="1" nodeType="withEffect">
                                  <p:stCondLst>
                                    <p:cond delay="0"/>
                                  </p:stCondLst>
                                  <p:childTnLst>
                                    <p:set>
                                      <p:cBhvr>
                                        <p:cTn id="52" dur="1" fill="hold">
                                          <p:stCondLst>
                                            <p:cond delay="0"/>
                                          </p:stCondLst>
                                        </p:cTn>
                                        <p:tgtEl>
                                          <p:spTgt spid="39950"/>
                                        </p:tgtEl>
                                        <p:attrNameLst>
                                          <p:attrName>style.visibility</p:attrName>
                                        </p:attrNameLst>
                                      </p:cBhvr>
                                      <p:to>
                                        <p:strVal val="visible"/>
                                      </p:to>
                                    </p:set>
                                    <p:animEffect transition="in" filter="wipe(left)">
                                      <p:cBhvr>
                                        <p:cTn id="53" dur="1000"/>
                                        <p:tgtEl>
                                          <p:spTgt spid="39950"/>
                                        </p:tgtEl>
                                      </p:cBhvr>
                                    </p:animEffect>
                                  </p:childTnLst>
                                </p:cTn>
                              </p:par>
                            </p:childTnLst>
                          </p:cTn>
                        </p:par>
                        <p:par>
                          <p:cTn id="54" fill="hold">
                            <p:stCondLst>
                              <p:cond delay="3500"/>
                            </p:stCondLst>
                            <p:childTnLst>
                              <p:par>
                                <p:cTn id="55" presetID="22" presetClass="entr" presetSubtype="2" fill="hold" grpId="1" nodeType="afterEffect">
                                  <p:stCondLst>
                                    <p:cond delay="0"/>
                                  </p:stCondLst>
                                  <p:childTnLst>
                                    <p:set>
                                      <p:cBhvr>
                                        <p:cTn id="56" dur="1" fill="hold">
                                          <p:stCondLst>
                                            <p:cond delay="0"/>
                                          </p:stCondLst>
                                        </p:cTn>
                                        <p:tgtEl>
                                          <p:spTgt spid="39949"/>
                                        </p:tgtEl>
                                        <p:attrNameLst>
                                          <p:attrName>style.visibility</p:attrName>
                                        </p:attrNameLst>
                                      </p:cBhvr>
                                      <p:to>
                                        <p:strVal val="visible"/>
                                      </p:to>
                                    </p:set>
                                    <p:animEffect transition="in" filter="wipe(right)">
                                      <p:cBhvr>
                                        <p:cTn id="57" dur="1000"/>
                                        <p:tgtEl>
                                          <p:spTgt spid="39949"/>
                                        </p:tgtEl>
                                      </p:cBhvr>
                                    </p:animEffect>
                                  </p:childTnLst>
                                </p:cTn>
                              </p:par>
                              <p:par>
                                <p:cTn id="58" presetID="22" presetClass="entr" presetSubtype="2" fill="hold" grpId="1" nodeType="withEffect">
                                  <p:stCondLst>
                                    <p:cond delay="0"/>
                                  </p:stCondLst>
                                  <p:childTnLst>
                                    <p:set>
                                      <p:cBhvr>
                                        <p:cTn id="59" dur="1" fill="hold">
                                          <p:stCondLst>
                                            <p:cond delay="0"/>
                                          </p:stCondLst>
                                        </p:cTn>
                                        <p:tgtEl>
                                          <p:spTgt spid="39951"/>
                                        </p:tgtEl>
                                        <p:attrNameLst>
                                          <p:attrName>style.visibility</p:attrName>
                                        </p:attrNameLst>
                                      </p:cBhvr>
                                      <p:to>
                                        <p:strVal val="visible"/>
                                      </p:to>
                                    </p:set>
                                    <p:animEffect transition="in" filter="wipe(right)">
                                      <p:cBhvr>
                                        <p:cTn id="60" dur="1000"/>
                                        <p:tgtEl>
                                          <p:spTgt spid="399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9945"/>
                                        </p:tgtEl>
                                        <p:attrNameLst>
                                          <p:attrName>style.visibility</p:attrName>
                                        </p:attrNameLst>
                                      </p:cBhvr>
                                      <p:to>
                                        <p:strVal val="visible"/>
                                      </p:to>
                                    </p:set>
                                    <p:animEffect transition="in" filter="wipe(left)">
                                      <p:cBhvr>
                                        <p:cTn id="65" dur="1000"/>
                                        <p:tgtEl>
                                          <p:spTgt spid="3994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9946"/>
                                        </p:tgtEl>
                                        <p:attrNameLst>
                                          <p:attrName>style.visibility</p:attrName>
                                        </p:attrNameLst>
                                      </p:cBhvr>
                                      <p:to>
                                        <p:strVal val="visible"/>
                                      </p:to>
                                    </p:set>
                                    <p:animEffect transition="in" filter="wipe(left)">
                                      <p:cBhvr>
                                        <p:cTn id="68" dur="1000"/>
                                        <p:tgtEl>
                                          <p:spTgt spid="399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9960"/>
                                        </p:tgtEl>
                                        <p:attrNameLst>
                                          <p:attrName>style.visibility</p:attrName>
                                        </p:attrNameLst>
                                      </p:cBhvr>
                                      <p:to>
                                        <p:strVal val="visible"/>
                                      </p:to>
                                    </p:set>
                                    <p:animEffect transition="in" filter="wipe(left)">
                                      <p:cBhvr>
                                        <p:cTn id="71" dur="1000"/>
                                        <p:tgtEl>
                                          <p:spTgt spid="3996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9961"/>
                                        </p:tgtEl>
                                        <p:attrNameLst>
                                          <p:attrName>style.visibility</p:attrName>
                                        </p:attrNameLst>
                                      </p:cBhvr>
                                      <p:to>
                                        <p:strVal val="visible"/>
                                      </p:to>
                                    </p:set>
                                    <p:animEffect transition="in" filter="wipe(left)">
                                      <p:cBhvr>
                                        <p:cTn id="74" dur="1000"/>
                                        <p:tgtEl>
                                          <p:spTgt spid="39961"/>
                                        </p:tgtEl>
                                      </p:cBhvr>
                                    </p:animEffect>
                                  </p:childTnLst>
                                </p:cTn>
                              </p:par>
                            </p:childTnLst>
                          </p:cTn>
                        </p:par>
                        <p:par>
                          <p:cTn id="75" fill="hold">
                            <p:stCondLst>
                              <p:cond delay="1000"/>
                            </p:stCondLst>
                            <p:childTnLst>
                              <p:par>
                                <p:cTn id="76" presetID="9" presetClass="entr" presetSubtype="0" fill="hold" grpId="0" nodeType="afterEffect">
                                  <p:stCondLst>
                                    <p:cond delay="0"/>
                                  </p:stCondLst>
                                  <p:childTnLst>
                                    <p:set>
                                      <p:cBhvr>
                                        <p:cTn id="77" dur="1" fill="hold">
                                          <p:stCondLst>
                                            <p:cond delay="0"/>
                                          </p:stCondLst>
                                        </p:cTn>
                                        <p:tgtEl>
                                          <p:spTgt spid="39940"/>
                                        </p:tgtEl>
                                        <p:attrNameLst>
                                          <p:attrName>style.visibility</p:attrName>
                                        </p:attrNameLst>
                                      </p:cBhvr>
                                      <p:to>
                                        <p:strVal val="visible"/>
                                      </p:to>
                                    </p:set>
                                    <p:animEffect transition="in" filter="dissolve">
                                      <p:cBhvr>
                                        <p:cTn id="78" dur="500"/>
                                        <p:tgtEl>
                                          <p:spTgt spid="3994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9941"/>
                                        </p:tgtEl>
                                        <p:attrNameLst>
                                          <p:attrName>style.visibility</p:attrName>
                                        </p:attrNameLst>
                                      </p:cBhvr>
                                      <p:to>
                                        <p:strVal val="visible"/>
                                      </p:to>
                                    </p:set>
                                    <p:animEffect transition="in" filter="dissolve">
                                      <p:cBhvr>
                                        <p:cTn id="81" dur="500"/>
                                        <p:tgtEl>
                                          <p:spTgt spid="39941"/>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9942"/>
                                        </p:tgtEl>
                                        <p:attrNameLst>
                                          <p:attrName>style.visibility</p:attrName>
                                        </p:attrNameLst>
                                      </p:cBhvr>
                                      <p:to>
                                        <p:strVal val="visible"/>
                                      </p:to>
                                    </p:set>
                                    <p:animEffect transition="in" filter="dissolve">
                                      <p:cBhvr>
                                        <p:cTn id="84" dur="500"/>
                                        <p:tgtEl>
                                          <p:spTgt spid="39942"/>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39947"/>
                                        </p:tgtEl>
                                        <p:attrNameLst>
                                          <p:attrName>style.visibility</p:attrName>
                                        </p:attrNameLst>
                                      </p:cBhvr>
                                      <p:to>
                                        <p:strVal val="visible"/>
                                      </p:to>
                                    </p:set>
                                    <p:animEffect transition="in" filter="wipe(left)">
                                      <p:cBhvr>
                                        <p:cTn id="88" dur="1000"/>
                                        <p:tgtEl>
                                          <p:spTgt spid="39947"/>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0" nodeType="clickEffect">
                                  <p:stCondLst>
                                    <p:cond delay="0"/>
                                  </p:stCondLst>
                                  <p:childTnLst>
                                    <p:set>
                                      <p:cBhvr>
                                        <p:cTn id="92" dur="1" fill="hold">
                                          <p:stCondLst>
                                            <p:cond delay="0"/>
                                          </p:stCondLst>
                                        </p:cTn>
                                        <p:tgtEl>
                                          <p:spTgt spid="39962"/>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39963"/>
                                        </p:tgtEl>
                                        <p:attrNameLst>
                                          <p:attrName>style.visibility</p:attrName>
                                        </p:attrNameLst>
                                      </p:cBhvr>
                                      <p:to>
                                        <p:strVal val="hidden"/>
                                      </p:to>
                                    </p:set>
                                  </p:childTnLst>
                                </p:cTn>
                              </p:par>
                              <p:par>
                                <p:cTn id="95" presetID="22" presetClass="entr" presetSubtype="1" fill="hold" grpId="0" nodeType="withEffect">
                                  <p:stCondLst>
                                    <p:cond delay="0"/>
                                  </p:stCondLst>
                                  <p:childTnLst>
                                    <p:set>
                                      <p:cBhvr>
                                        <p:cTn id="96" dur="1" fill="hold">
                                          <p:stCondLst>
                                            <p:cond delay="0"/>
                                          </p:stCondLst>
                                        </p:cTn>
                                        <p:tgtEl>
                                          <p:spTgt spid="39952"/>
                                        </p:tgtEl>
                                        <p:attrNameLst>
                                          <p:attrName>style.visibility</p:attrName>
                                        </p:attrNameLst>
                                      </p:cBhvr>
                                      <p:to>
                                        <p:strVal val="visible"/>
                                      </p:to>
                                    </p:set>
                                    <p:animEffect transition="in" filter="wipe(up)">
                                      <p:cBhvr>
                                        <p:cTn id="97" dur="1000"/>
                                        <p:tgtEl>
                                          <p:spTgt spid="39952"/>
                                        </p:tgtEl>
                                      </p:cBhvr>
                                    </p:animEffect>
                                  </p:childTnLst>
                                </p:cTn>
                              </p:par>
                            </p:childTnLst>
                          </p:cTn>
                        </p:par>
                        <p:par>
                          <p:cTn id="98" fill="hold">
                            <p:stCondLst>
                              <p:cond delay="1000"/>
                            </p:stCondLst>
                            <p:childTnLst>
                              <p:par>
                                <p:cTn id="99" presetID="22" presetClass="entr" presetSubtype="2" fill="hold" grpId="0" nodeType="afterEffect">
                                  <p:stCondLst>
                                    <p:cond delay="0"/>
                                  </p:stCondLst>
                                  <p:childTnLst>
                                    <p:set>
                                      <p:cBhvr>
                                        <p:cTn id="100" dur="1" fill="hold">
                                          <p:stCondLst>
                                            <p:cond delay="0"/>
                                          </p:stCondLst>
                                        </p:cTn>
                                        <p:tgtEl>
                                          <p:spTgt spid="39953"/>
                                        </p:tgtEl>
                                        <p:attrNameLst>
                                          <p:attrName>style.visibility</p:attrName>
                                        </p:attrNameLst>
                                      </p:cBhvr>
                                      <p:to>
                                        <p:strVal val="visible"/>
                                      </p:to>
                                    </p:set>
                                    <p:animEffect transition="in" filter="wipe(right)">
                                      <p:cBhvr>
                                        <p:cTn id="101" dur="500"/>
                                        <p:tgtEl>
                                          <p:spTgt spid="39953"/>
                                        </p:tgtEl>
                                      </p:cBhvr>
                                    </p:animEffect>
                                  </p:childTnLst>
                                </p:cTn>
                              </p:par>
                            </p:childTnLst>
                          </p:cTn>
                        </p:par>
                        <p:par>
                          <p:cTn id="102" fill="hold">
                            <p:stCondLst>
                              <p:cond delay="1500"/>
                            </p:stCondLst>
                            <p:childTnLst>
                              <p:par>
                                <p:cTn id="103" presetID="22" presetClass="entr" presetSubtype="4" fill="hold" grpId="0" nodeType="afterEffect">
                                  <p:stCondLst>
                                    <p:cond delay="0"/>
                                  </p:stCondLst>
                                  <p:childTnLst>
                                    <p:set>
                                      <p:cBhvr>
                                        <p:cTn id="104" dur="1" fill="hold">
                                          <p:stCondLst>
                                            <p:cond delay="0"/>
                                          </p:stCondLst>
                                        </p:cTn>
                                        <p:tgtEl>
                                          <p:spTgt spid="39954"/>
                                        </p:tgtEl>
                                        <p:attrNameLst>
                                          <p:attrName>style.visibility</p:attrName>
                                        </p:attrNameLst>
                                      </p:cBhvr>
                                      <p:to>
                                        <p:strVal val="visible"/>
                                      </p:to>
                                    </p:set>
                                    <p:animEffect transition="in" filter="wipe(down)">
                                      <p:cBhvr>
                                        <p:cTn id="105" dur="1000"/>
                                        <p:tgtEl>
                                          <p:spTgt spid="39954"/>
                                        </p:tgtEl>
                                      </p:cBhvr>
                                    </p:animEffect>
                                  </p:childTnLst>
                                </p:cTn>
                              </p:par>
                            </p:childTnLst>
                          </p:cTn>
                        </p:par>
                        <p:par>
                          <p:cTn id="106" fill="hold">
                            <p:stCondLst>
                              <p:cond delay="2500"/>
                            </p:stCondLst>
                            <p:childTnLst>
                              <p:par>
                                <p:cTn id="107" presetID="1" presetClass="entr" presetSubtype="0" fill="hold" grpId="0" nodeType="afterEffect">
                                  <p:stCondLst>
                                    <p:cond delay="0"/>
                                  </p:stCondLst>
                                  <p:childTnLst>
                                    <p:set>
                                      <p:cBhvr>
                                        <p:cTn id="108" dur="1" fill="hold">
                                          <p:stCondLst>
                                            <p:cond delay="0"/>
                                          </p:stCondLst>
                                        </p:cTn>
                                        <p:tgtEl>
                                          <p:spTgt spid="39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0" grpId="0" animBg="1"/>
      <p:bldP spid="39941" grpId="0"/>
      <p:bldP spid="39942" grpId="0"/>
      <p:bldP spid="39943" grpId="0" animBg="1"/>
      <p:bldP spid="39945" grpId="0" animBg="1"/>
      <p:bldP spid="39946" grpId="0" animBg="1"/>
      <p:bldP spid="39947" grpId="0" animBg="1"/>
      <p:bldP spid="39948" grpId="0" animBg="1"/>
      <p:bldP spid="39948" grpId="1" animBg="1"/>
      <p:bldP spid="39949" grpId="0" animBg="1"/>
      <p:bldP spid="39949" grpId="1" animBg="1"/>
      <p:bldP spid="39950" grpId="0"/>
      <p:bldP spid="39950" grpId="1"/>
      <p:bldP spid="39951" grpId="0"/>
      <p:bldP spid="39951" grpId="1"/>
      <p:bldP spid="39952" grpId="0" animBg="1"/>
      <p:bldP spid="39953" grpId="0" animBg="1"/>
      <p:bldP spid="39954" grpId="0" animBg="1"/>
      <p:bldP spid="39957" grpId="0"/>
      <p:bldP spid="39958" grpId="0" animBg="1"/>
      <p:bldP spid="39958" grpId="1" animBg="1"/>
      <p:bldP spid="39959" grpId="0" animBg="1"/>
      <p:bldP spid="39959" grpId="1" animBg="1"/>
      <p:bldP spid="39960" grpId="0" animBg="1"/>
      <p:bldP spid="39961" grpId="0" animBg="1"/>
      <p:bldP spid="39962" grpId="0"/>
      <p:bldP spid="39962" grpId="1"/>
      <p:bldP spid="39963" grpId="0"/>
      <p:bldP spid="3996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aramond"/>
              </a:rPr>
              <a:t>Constructivist Model of Learning</a:t>
            </a:r>
            <a:endParaRPr lang="en-US" sz="4000" b="1" dirty="0">
              <a:latin typeface="Garamond"/>
            </a:endParaRPr>
          </a:p>
        </p:txBody>
      </p:sp>
      <p:sp>
        <p:nvSpPr>
          <p:cNvPr id="3" name="Content Placeholder 2"/>
          <p:cNvSpPr>
            <a:spLocks noGrp="1"/>
          </p:cNvSpPr>
          <p:nvPr>
            <p:ph idx="1"/>
          </p:nvPr>
        </p:nvSpPr>
        <p:spPr/>
        <p:txBody>
          <a:bodyPr>
            <a:normAutofit/>
          </a:bodyPr>
          <a:lstStyle/>
          <a:p>
            <a:pPr>
              <a:buClr>
                <a:schemeClr val="accent5"/>
              </a:buClr>
            </a:pPr>
            <a:r>
              <a:rPr lang="en-US" b="1" dirty="0" smtClean="0">
                <a:solidFill>
                  <a:srgbClr val="0D0D0D"/>
                </a:solidFill>
                <a:latin typeface="Garamond"/>
              </a:rPr>
              <a:t>“Learning is not the transfer of material from the head of the teacher to the head of the learner intact, (but) the reconstruction of material in the mind of the learner.”</a:t>
            </a:r>
          </a:p>
          <a:p>
            <a:pPr>
              <a:buClr>
                <a:schemeClr val="accent5"/>
              </a:buClr>
            </a:pPr>
            <a:r>
              <a:rPr lang="en-US" b="1" dirty="0" smtClean="0">
                <a:solidFill>
                  <a:srgbClr val="0D0D0D"/>
                </a:solidFill>
                <a:latin typeface="Garamond"/>
              </a:rPr>
              <a:t>“It is an idiosyncratic reconstruction of what the learner…thinks she understands, tempered by existing knowledge, beliefs, biases, and misunderstandings.”  </a:t>
            </a:r>
          </a:p>
          <a:p>
            <a:pPr>
              <a:buNone/>
            </a:pPr>
            <a:r>
              <a:rPr lang="en-US" b="1" dirty="0" smtClean="0">
                <a:solidFill>
                  <a:srgbClr val="0D0D0D"/>
                </a:solidFill>
                <a:latin typeface="Garamond"/>
              </a:rPr>
              <a:t>						</a:t>
            </a:r>
          </a:p>
          <a:p>
            <a:pPr>
              <a:buNone/>
            </a:pPr>
            <a:r>
              <a:rPr lang="en-US" sz="1800" b="1" dirty="0" err="1" smtClean="0">
                <a:solidFill>
                  <a:schemeClr val="tx1"/>
                </a:solidFill>
                <a:latin typeface="Garamond"/>
              </a:rPr>
              <a:t>Johnstone</a:t>
            </a:r>
            <a:r>
              <a:rPr lang="en-US" sz="1800" b="1" dirty="0" smtClean="0">
                <a:solidFill>
                  <a:schemeClr val="tx1"/>
                </a:solidFill>
                <a:latin typeface="Garamond"/>
              </a:rPr>
              <a:t>, A.H. (1997).  Chemistry Teaching- Science or Alchemy? </a:t>
            </a:r>
            <a:r>
              <a:rPr lang="en-US" sz="1800" b="1" i="1" dirty="0" smtClean="0">
                <a:solidFill>
                  <a:schemeClr val="tx1"/>
                </a:solidFill>
                <a:latin typeface="Garamond"/>
              </a:rPr>
              <a:t>J. Chem. Educ., 74</a:t>
            </a:r>
            <a:r>
              <a:rPr lang="en-US" sz="1800" b="1" dirty="0" smtClean="0">
                <a:solidFill>
                  <a:schemeClr val="tx1"/>
                </a:solidFill>
                <a:latin typeface="Garamond"/>
              </a:rPr>
              <a:t>, 262 </a:t>
            </a:r>
            <a:r>
              <a:rPr lang="en-US" sz="1800" b="1" dirty="0" smtClean="0">
                <a:solidFill>
                  <a:srgbClr val="000000"/>
                </a:solidFill>
                <a:latin typeface="Garamond"/>
              </a:rPr>
              <a:t>- 268.</a:t>
            </a:r>
            <a:endParaRPr lang="en-US" sz="1800" b="1" dirty="0">
              <a:solidFill>
                <a:srgbClr val="000000"/>
              </a:solidFill>
              <a:latin typeface="Garamond"/>
            </a:endParaRPr>
          </a:p>
        </p:txBody>
      </p:sp>
      <p:grpSp>
        <p:nvGrpSpPr>
          <p:cNvPr id="4" name="Group 3"/>
          <p:cNvGrpSpPr/>
          <p:nvPr/>
        </p:nvGrpSpPr>
        <p:grpSpPr>
          <a:xfrm>
            <a:off x="254000" y="6178520"/>
            <a:ext cx="8470900" cy="450879"/>
            <a:chOff x="254000" y="6178520"/>
            <a:chExt cx="8470900" cy="450879"/>
          </a:xfrm>
        </p:grpSpPr>
        <p:pic>
          <p:nvPicPr>
            <p:cNvPr id="5" name="Picture 4"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6" name="TextBox 5"/>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normAutofit/>
          </a:bodyPr>
          <a:lstStyle/>
          <a:p>
            <a:r>
              <a:rPr lang="en-US" sz="4400" b="1" dirty="0" smtClean="0">
                <a:latin typeface="Garamond"/>
              </a:rPr>
              <a:t>New Paradigm</a:t>
            </a:r>
            <a:endParaRPr lang="en-US" sz="4400" b="1" dirty="0">
              <a:latin typeface="Garamond"/>
            </a:endParaRPr>
          </a:p>
        </p:txBody>
      </p:sp>
      <p:sp>
        <p:nvSpPr>
          <p:cNvPr id="3" name="Content Placeholder 2"/>
          <p:cNvSpPr>
            <a:spLocks noGrp="1"/>
          </p:cNvSpPr>
          <p:nvPr>
            <p:ph idx="1"/>
          </p:nvPr>
        </p:nvSpPr>
        <p:spPr>
          <a:xfrm>
            <a:off x="898524" y="1841500"/>
            <a:ext cx="7610476" cy="4527644"/>
          </a:xfrm>
        </p:spPr>
        <p:txBody>
          <a:bodyPr>
            <a:normAutofit fontScale="85000" lnSpcReduction="20000"/>
          </a:bodyPr>
          <a:lstStyle/>
          <a:p>
            <a:pPr>
              <a:buClr>
                <a:schemeClr val="accent5"/>
              </a:buClr>
            </a:pPr>
            <a:r>
              <a:rPr lang="en-US" sz="2323" b="1" dirty="0" smtClean="0">
                <a:solidFill>
                  <a:srgbClr val="0D0D0D"/>
                </a:solidFill>
                <a:latin typeface="Garamond"/>
              </a:rPr>
              <a:t>Knowledge results only through active participation in its construction.</a:t>
            </a:r>
          </a:p>
          <a:p>
            <a:pPr>
              <a:buClr>
                <a:schemeClr val="accent5"/>
              </a:buClr>
            </a:pPr>
            <a:r>
              <a:rPr lang="en-US" sz="2323" b="1" dirty="0" smtClean="0">
                <a:solidFill>
                  <a:srgbClr val="0D0D0D"/>
                </a:solidFill>
                <a:latin typeface="Garamond"/>
              </a:rPr>
              <a:t>Students teach each other and they teach the instructor by revealing their understanding of the subject.</a:t>
            </a:r>
          </a:p>
          <a:p>
            <a:pPr>
              <a:buClr>
                <a:schemeClr val="accent5"/>
              </a:buClr>
            </a:pPr>
            <a:r>
              <a:rPr lang="en-US" sz="2323" b="1" dirty="0" smtClean="0">
                <a:solidFill>
                  <a:srgbClr val="0D0D0D"/>
                </a:solidFill>
                <a:latin typeface="Garamond"/>
              </a:rPr>
              <a:t>Teachers learn by this process…by steadily accumulating a body of knowledge about the practice of teaching.</a:t>
            </a:r>
          </a:p>
          <a:p>
            <a:pPr algn="ctr">
              <a:buNone/>
            </a:pPr>
            <a:r>
              <a:rPr lang="en-US" sz="2588" b="1" cap="small" dirty="0" smtClean="0">
                <a:solidFill>
                  <a:srgbClr val="0D0D0D"/>
                </a:solidFill>
                <a:latin typeface="Garamond"/>
              </a:rPr>
              <a:t>Teaching is enabling.</a:t>
            </a:r>
          </a:p>
          <a:p>
            <a:pPr algn="ctr">
              <a:buNone/>
            </a:pPr>
            <a:r>
              <a:rPr lang="en-US" sz="2588" b="1" cap="small" dirty="0" smtClean="0">
                <a:solidFill>
                  <a:srgbClr val="0D0D0D"/>
                </a:solidFill>
                <a:latin typeface="Garamond"/>
              </a:rPr>
              <a:t>Knowledge is understanding.</a:t>
            </a:r>
          </a:p>
          <a:p>
            <a:pPr algn="ctr">
              <a:buNone/>
            </a:pPr>
            <a:r>
              <a:rPr lang="en-US" sz="2588" b="1" cap="small" dirty="0" smtClean="0">
                <a:solidFill>
                  <a:srgbClr val="0D0D0D"/>
                </a:solidFill>
                <a:latin typeface="Garamond"/>
              </a:rPr>
              <a:t>Learning is active construction of subject matter.</a:t>
            </a:r>
          </a:p>
          <a:p>
            <a:pPr algn="ctr">
              <a:buNone/>
            </a:pPr>
            <a:endParaRPr lang="en-US" sz="1412" b="1" dirty="0" smtClean="0">
              <a:solidFill>
                <a:srgbClr val="0D0D0D"/>
              </a:solidFill>
              <a:latin typeface="Garamond"/>
            </a:endParaRPr>
          </a:p>
          <a:p>
            <a:pPr>
              <a:spcBef>
                <a:spcPts val="0"/>
              </a:spcBef>
              <a:buNone/>
            </a:pPr>
            <a:r>
              <a:rPr lang="en-US" sz="1412" b="1" dirty="0" smtClean="0">
                <a:solidFill>
                  <a:srgbClr val="000000"/>
                </a:solidFill>
                <a:latin typeface="Garamond"/>
                <a:cs typeface="Garamond"/>
              </a:rPr>
              <a:t>Elmore, R. F. (1991). Foreward.  In C. R. Christensen, D. A. Garvin, &amp; A. Sweet (Eds.), </a:t>
            </a:r>
            <a:r>
              <a:rPr lang="en-US" sz="1412" b="1" i="1" dirty="0" smtClean="0">
                <a:solidFill>
                  <a:srgbClr val="000000"/>
                </a:solidFill>
                <a:latin typeface="Garamond"/>
                <a:cs typeface="Garamond"/>
              </a:rPr>
              <a:t>Education for Judgment </a:t>
            </a:r>
            <a:r>
              <a:rPr lang="en-US" sz="1412" b="1" dirty="0" smtClean="0">
                <a:solidFill>
                  <a:srgbClr val="000000"/>
                </a:solidFill>
                <a:latin typeface="Garamond"/>
                <a:cs typeface="Garamond"/>
              </a:rPr>
              <a:t>(pp. ix- ixi).  Boston, MA:  Harvard Business School Press.</a:t>
            </a:r>
          </a:p>
          <a:p>
            <a:pPr algn="ctr">
              <a:buNone/>
            </a:pPr>
            <a:endParaRPr lang="en-US" sz="1800" b="1" dirty="0" smtClean="0">
              <a:solidFill>
                <a:srgbClr val="0D0D0D"/>
              </a:solidFill>
              <a:latin typeface="Garamond"/>
            </a:endParaRPr>
          </a:p>
          <a:p>
            <a:pPr algn="ctr">
              <a:buNone/>
            </a:pPr>
            <a:endParaRPr lang="en-US" sz="1800" b="1" dirty="0" smtClean="0">
              <a:solidFill>
                <a:srgbClr val="0D0D0D"/>
              </a:solidFill>
              <a:latin typeface="Garamond"/>
            </a:endParaRPr>
          </a:p>
          <a:p>
            <a:pPr algn="ctr">
              <a:buNone/>
            </a:pPr>
            <a:endParaRPr lang="en-US" sz="1800" b="1" dirty="0" smtClean="0">
              <a:solidFill>
                <a:srgbClr val="0D0D0D"/>
              </a:solidFill>
              <a:latin typeface="Garamond"/>
            </a:endParaRPr>
          </a:p>
          <a:p>
            <a:pPr algn="ctr">
              <a:buNone/>
            </a:pPr>
            <a:endParaRPr lang="en-US" b="1" dirty="0">
              <a:solidFill>
                <a:srgbClr val="0D0D0D"/>
              </a:solidFill>
              <a:latin typeface="Garamond"/>
            </a:endParaRPr>
          </a:p>
        </p:txBody>
      </p:sp>
      <p:grpSp>
        <p:nvGrpSpPr>
          <p:cNvPr id="4" name="Group 3"/>
          <p:cNvGrpSpPr/>
          <p:nvPr/>
        </p:nvGrpSpPr>
        <p:grpSpPr>
          <a:xfrm>
            <a:off x="254000" y="6178520"/>
            <a:ext cx="8470900" cy="450879"/>
            <a:chOff x="254000" y="6178520"/>
            <a:chExt cx="8470900" cy="450879"/>
          </a:xfrm>
        </p:grpSpPr>
        <p:pic>
          <p:nvPicPr>
            <p:cNvPr id="5" name="Picture 4"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6" name="TextBox 5"/>
            <p:cNvSpPr txBox="1"/>
            <p:nvPr/>
          </p:nvSpPr>
          <p:spPr>
            <a:xfrm>
              <a:off x="254000" y="6273154"/>
              <a:ext cx="1155700" cy="261610"/>
            </a:xfrm>
            <a:prstGeom prst="rect">
              <a:avLst/>
            </a:prstGeom>
            <a:noFill/>
          </p:spPr>
          <p:txBody>
            <a:bodyPr wrap="square" rtlCol="0">
              <a:spAutoFit/>
            </a:bodyPr>
            <a:lstStyle/>
            <a:p>
              <a:pPr marL="114300" algn="ctr"/>
              <a:r>
                <a:rPr lang="en-US" sz="1100" dirty="0"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200" b="1" dirty="0" smtClean="0">
                <a:latin typeface="Garamond"/>
              </a:rPr>
              <a:t>Exploring the Structure of a POGIL Activity</a:t>
            </a:r>
            <a:endParaRPr lang="en-US" sz="3200" b="1" dirty="0">
              <a:latin typeface="Garamond"/>
            </a:endParaRPr>
          </a:p>
        </p:txBody>
      </p:sp>
      <p:sp>
        <p:nvSpPr>
          <p:cNvPr id="5" name="Subtitle 4"/>
          <p:cNvSpPr>
            <a:spLocks noGrp="1"/>
          </p:cNvSpPr>
          <p:nvPr>
            <p:ph type="subTitle" idx="1"/>
          </p:nvPr>
        </p:nvSpPr>
        <p:spPr>
          <a:xfrm>
            <a:off x="914400" y="5002305"/>
            <a:ext cx="8001000" cy="1176215"/>
          </a:xfrm>
          <a:solidFill>
            <a:schemeClr val="accent5">
              <a:lumMod val="20000"/>
              <a:lumOff val="80000"/>
            </a:schemeClr>
          </a:solidFill>
        </p:spPr>
        <p:txBody>
          <a:bodyPr anchor="ctr">
            <a:noAutofit/>
          </a:bodyPr>
          <a:lstStyle/>
          <a:p>
            <a:r>
              <a:rPr lang="en-US" sz="1400" b="1" dirty="0" smtClean="0">
                <a:solidFill>
                  <a:schemeClr val="tx1">
                    <a:lumMod val="95000"/>
                    <a:lumOff val="5000"/>
                  </a:schemeClr>
                </a:solidFill>
                <a:latin typeface="Garamond"/>
              </a:rPr>
              <a:t>The anatomy of an activity!!</a:t>
            </a:r>
            <a:endParaRPr lang="en-US" sz="1400" b="1" dirty="0">
              <a:solidFill>
                <a:schemeClr val="tx1">
                  <a:lumMod val="95000"/>
                  <a:lumOff val="5000"/>
                </a:schemeClr>
              </a:solidFill>
              <a:latin typeface="Garamond"/>
            </a:endParaRPr>
          </a:p>
        </p:txBody>
      </p:sp>
      <p:pic>
        <p:nvPicPr>
          <p:cNvPr id="7" name="Picture Placeholder 6" descr="IMG_0969.JPG"/>
          <p:cNvPicPr>
            <a:picLocks noGrp="1" noChangeAspect="1"/>
          </p:cNvPicPr>
          <p:nvPr>
            <p:ph type="pic" sz="quarter" idx="13"/>
          </p:nvPr>
        </p:nvPicPr>
        <p:blipFill>
          <a:blip r:embed="rId3"/>
          <a:stretch>
            <a:fillRect/>
          </a:stretch>
        </p:blipFill>
        <p:spPr>
          <a:xfrm>
            <a:off x="3333750" y="190501"/>
            <a:ext cx="2616200" cy="3924300"/>
          </a:xfrm>
        </p:spPr>
      </p:pic>
      <p:grpSp>
        <p:nvGrpSpPr>
          <p:cNvPr id="2" name="Group 5"/>
          <p:cNvGrpSpPr/>
          <p:nvPr/>
        </p:nvGrpSpPr>
        <p:grpSpPr>
          <a:xfrm>
            <a:off x="254000" y="6178520"/>
            <a:ext cx="8470900" cy="450879"/>
            <a:chOff x="254000" y="6178520"/>
            <a:chExt cx="8470900" cy="450879"/>
          </a:xfrm>
        </p:grpSpPr>
        <p:pic>
          <p:nvPicPr>
            <p:cNvPr id="8" name="Picture 7"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78249" y="6178520"/>
              <a:ext cx="846651" cy="450879"/>
            </a:xfrm>
            <a:prstGeom prst="rect">
              <a:avLst/>
            </a:prstGeom>
          </p:spPr>
        </p:pic>
        <p:sp>
          <p:nvSpPr>
            <p:cNvPr id="9" name="TextBox 8"/>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Garamond"/>
              </a:rPr>
              <a:t>Guided Inquiry Approach</a:t>
            </a:r>
            <a:endParaRPr lang="en-US" b="1" dirty="0">
              <a:latin typeface="Garamond"/>
            </a:endParaRPr>
          </a:p>
        </p:txBody>
      </p:sp>
      <p:sp>
        <p:nvSpPr>
          <p:cNvPr id="6" name="Subtitle 5"/>
          <p:cNvSpPr>
            <a:spLocks noGrp="1"/>
          </p:cNvSpPr>
          <p:nvPr>
            <p:ph idx="1"/>
          </p:nvPr>
        </p:nvSpPr>
        <p:spPr/>
        <p:txBody>
          <a:bodyPr>
            <a:normAutofit/>
          </a:bodyPr>
          <a:lstStyle/>
          <a:p>
            <a:pPr>
              <a:buClr>
                <a:schemeClr val="accent5"/>
              </a:buClr>
              <a:buFont typeface="Wingdings" charset="2"/>
              <a:buChar char="§"/>
            </a:pPr>
            <a:r>
              <a:rPr lang="en-US" sz="2400" b="1" dirty="0" smtClean="0">
                <a:solidFill>
                  <a:srgbClr val="0D0D0D"/>
                </a:solidFill>
                <a:latin typeface="Garamond"/>
              </a:rPr>
              <a:t>Students work in groups</a:t>
            </a:r>
          </a:p>
          <a:p>
            <a:pPr>
              <a:buClr>
                <a:schemeClr val="accent5"/>
              </a:buClr>
              <a:buFont typeface="Wingdings" charset="2"/>
              <a:buChar char="§"/>
            </a:pPr>
            <a:r>
              <a:rPr lang="en-US" sz="2400" b="1" dirty="0" smtClean="0">
                <a:solidFill>
                  <a:srgbClr val="0D0D0D"/>
                </a:solidFill>
                <a:latin typeface="Garamond"/>
              </a:rPr>
              <a:t>Students construct knowledge</a:t>
            </a:r>
          </a:p>
          <a:p>
            <a:pPr>
              <a:buClr>
                <a:schemeClr val="accent5"/>
              </a:buClr>
              <a:buFont typeface="Wingdings" charset="2"/>
              <a:buChar char="§"/>
            </a:pPr>
            <a:r>
              <a:rPr lang="en-US" sz="2400" b="1" dirty="0" smtClean="0">
                <a:solidFill>
                  <a:srgbClr val="0D0D0D"/>
                </a:solidFill>
                <a:latin typeface="Garamond"/>
              </a:rPr>
              <a:t>Activities use Learning Cycle paradigm</a:t>
            </a:r>
          </a:p>
          <a:p>
            <a:pPr>
              <a:buClr>
                <a:schemeClr val="accent5"/>
              </a:buClr>
              <a:buFont typeface="Wingdings" charset="2"/>
              <a:buChar char="§"/>
            </a:pPr>
            <a:r>
              <a:rPr lang="en-US" sz="2400" b="1" dirty="0" smtClean="0">
                <a:solidFill>
                  <a:srgbClr val="0D0D0D"/>
                </a:solidFill>
                <a:latin typeface="Garamond"/>
              </a:rPr>
              <a:t>Students teach/discuss/learn from students</a:t>
            </a:r>
          </a:p>
          <a:p>
            <a:pPr>
              <a:buClr>
                <a:schemeClr val="accent5"/>
              </a:buClr>
              <a:buFont typeface="Wingdings" charset="2"/>
              <a:buChar char="§"/>
            </a:pPr>
            <a:r>
              <a:rPr lang="en-US" sz="2400" b="1" dirty="0" smtClean="0">
                <a:solidFill>
                  <a:srgbClr val="0D0D0D"/>
                </a:solidFill>
                <a:latin typeface="Garamond"/>
              </a:rPr>
              <a:t>Instructors facilitate learning</a:t>
            </a:r>
          </a:p>
          <a:p>
            <a:pPr>
              <a:buNone/>
            </a:pPr>
            <a:endParaRPr lang="en-US" sz="2400" b="1" dirty="0" smtClean="0">
              <a:solidFill>
                <a:srgbClr val="0D0D0D"/>
              </a:solidFill>
              <a:latin typeface="Garamond"/>
            </a:endParaRPr>
          </a:p>
        </p:txBody>
      </p:sp>
      <p:grpSp>
        <p:nvGrpSpPr>
          <p:cNvPr id="2" name="Group 3"/>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Garamond"/>
              </a:rPr>
              <a:t>The POGIL Workshop</a:t>
            </a:r>
            <a:endParaRPr lang="en-US" b="1" dirty="0">
              <a:latin typeface="Garamond"/>
            </a:endParaRPr>
          </a:p>
        </p:txBody>
      </p:sp>
      <p:sp>
        <p:nvSpPr>
          <p:cNvPr id="5" name="Text Placeholder 4"/>
          <p:cNvSpPr>
            <a:spLocks noGrp="1"/>
          </p:cNvSpPr>
          <p:nvPr>
            <p:ph type="body" idx="1"/>
          </p:nvPr>
        </p:nvSpPr>
        <p:spPr/>
        <p:txBody>
          <a:bodyPr/>
          <a:lstStyle/>
          <a:p>
            <a:pPr algn="ctr"/>
            <a:r>
              <a:rPr lang="en-US" b="1" dirty="0" smtClean="0">
                <a:solidFill>
                  <a:srgbClr val="000000"/>
                </a:solidFill>
                <a:latin typeface="Garamond"/>
              </a:rPr>
              <a:t>The Facilitation Team</a:t>
            </a:r>
            <a:endParaRPr lang="en-US" b="1" dirty="0">
              <a:solidFill>
                <a:srgbClr val="000000"/>
              </a:solidFill>
              <a:latin typeface="Garamond"/>
            </a:endParaRPr>
          </a:p>
        </p:txBody>
      </p:sp>
      <p:sp>
        <p:nvSpPr>
          <p:cNvPr id="7" name="Text Placeholder 6"/>
          <p:cNvSpPr>
            <a:spLocks noGrp="1"/>
          </p:cNvSpPr>
          <p:nvPr>
            <p:ph type="body" sz="quarter" idx="3"/>
          </p:nvPr>
        </p:nvSpPr>
        <p:spPr/>
        <p:txBody>
          <a:bodyPr/>
          <a:lstStyle/>
          <a:p>
            <a:pPr algn="ctr"/>
            <a:r>
              <a:rPr lang="en-US" b="1" dirty="0" smtClean="0">
                <a:solidFill>
                  <a:srgbClr val="000000"/>
                </a:solidFill>
                <a:latin typeface="Garamond"/>
              </a:rPr>
              <a:t>Feb </a:t>
            </a:r>
            <a:r>
              <a:rPr lang="en-US" b="1" dirty="0" smtClean="0">
                <a:solidFill>
                  <a:srgbClr val="000000"/>
                </a:solidFill>
                <a:latin typeface="Garamond"/>
              </a:rPr>
              <a:t>10, </a:t>
            </a:r>
            <a:r>
              <a:rPr lang="en-US" b="1" dirty="0" smtClean="0">
                <a:solidFill>
                  <a:srgbClr val="000000"/>
                </a:solidFill>
                <a:latin typeface="Garamond"/>
              </a:rPr>
              <a:t>2011</a:t>
            </a:r>
            <a:r>
              <a:rPr lang="en-US" b="1" smtClean="0">
                <a:solidFill>
                  <a:srgbClr val="000000"/>
                </a:solidFill>
                <a:latin typeface="Garamond"/>
              </a:rPr>
              <a:t>/ </a:t>
            </a:r>
            <a:r>
              <a:rPr lang="en-US" b="1" smtClean="0">
                <a:solidFill>
                  <a:srgbClr val="000000"/>
                </a:solidFill>
                <a:latin typeface="Garamond"/>
              </a:rPr>
              <a:t>Pretoria</a:t>
            </a:r>
            <a:endParaRPr lang="en-US" b="1" dirty="0">
              <a:solidFill>
                <a:srgbClr val="000000"/>
              </a:solidFill>
              <a:latin typeface="Garamond"/>
            </a:endParaRPr>
          </a:p>
        </p:txBody>
      </p:sp>
      <p:pic>
        <p:nvPicPr>
          <p:cNvPr id="12" name="Content Placeholder 11" descr="pogil-logo-final.pdf"/>
          <p:cNvPicPr>
            <a:picLocks noGrp="1" noChangeAspect="1"/>
          </p:cNvPicPr>
          <p:nvPr>
            <p:ph sz="quarter" idx="4"/>
          </p:nvPr>
        </p:nvPicPr>
        <mc:AlternateContent xmlns:mc="http://schemas.openxmlformats.org/markup-compatibility/2006">
          <mc:Choice xmlns:ma="http://schemas.microsoft.com/office/mac/drawingml/2008/main" xmlns:mv="urn:schemas-microsoft-com:mac:vml" xmlns="" Requires="ma">
            <p:blipFill>
              <a:blip r:embed="rId3"/>
              <a:srcRect t="-4469" b="-4469"/>
              <a:stretch>
                <a:fillRect/>
              </a:stretch>
            </p:blipFill>
          </mc:Choice>
          <mc:Fallback>
            <p:blipFill>
              <a:blip r:embed="rId4"/>
              <a:srcRect t="-4469" b="-4469"/>
              <a:stretch>
                <a:fillRect/>
              </a:stretch>
            </p:blipFill>
          </mc:Fallback>
        </mc:AlternateContent>
        <p:spPr>
          <a:xfrm>
            <a:off x="5148263" y="3206400"/>
            <a:ext cx="3565525" cy="2068512"/>
          </a:xfrm>
        </p:spPr>
      </p:pic>
      <p:sp>
        <p:nvSpPr>
          <p:cNvPr id="11" name="Content Placeholder 10"/>
          <p:cNvSpPr>
            <a:spLocks noGrp="1"/>
          </p:cNvSpPr>
          <p:nvPr>
            <p:ph sz="half" idx="2"/>
          </p:nvPr>
        </p:nvSpPr>
        <p:spPr>
          <a:xfrm>
            <a:off x="1120588" y="3065929"/>
            <a:ext cx="3566160" cy="2633240"/>
          </a:xfrm>
        </p:spPr>
        <p:txBody>
          <a:bodyPr>
            <a:normAutofit/>
          </a:bodyPr>
          <a:lstStyle/>
          <a:p>
            <a:pPr>
              <a:buClr>
                <a:schemeClr val="accent5"/>
              </a:buClr>
            </a:pPr>
            <a:endParaRPr lang="en-US" b="1" dirty="0" smtClean="0">
              <a:solidFill>
                <a:srgbClr val="0D0D0D"/>
              </a:solidFill>
              <a:latin typeface="Garamond"/>
            </a:endParaRPr>
          </a:p>
          <a:p>
            <a:pPr>
              <a:buClr>
                <a:schemeClr val="accent5"/>
              </a:buClr>
            </a:pPr>
            <a:r>
              <a:rPr lang="en-US" b="1" dirty="0" smtClean="0">
                <a:solidFill>
                  <a:srgbClr val="0D0D0D"/>
                </a:solidFill>
                <a:latin typeface="Garamond"/>
              </a:rPr>
              <a:t>Eric J. Zuckerman</a:t>
            </a:r>
            <a:br>
              <a:rPr lang="en-US" b="1" dirty="0" smtClean="0">
                <a:solidFill>
                  <a:srgbClr val="0D0D0D"/>
                </a:solidFill>
                <a:latin typeface="Garamond"/>
              </a:rPr>
            </a:br>
            <a:r>
              <a:rPr lang="en-US" b="1" dirty="0" smtClean="0">
                <a:solidFill>
                  <a:srgbClr val="0D0D0D"/>
                </a:solidFill>
                <a:latin typeface="Garamond"/>
              </a:rPr>
              <a:t>Augusta State University</a:t>
            </a:r>
          </a:p>
        </p:txBody>
      </p:sp>
      <p:sp>
        <p:nvSpPr>
          <p:cNvPr id="10" name="TextBox 9"/>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22462" y="431800"/>
            <a:ext cx="5224463" cy="1349375"/>
          </a:xfrm>
        </p:spPr>
        <p:txBody>
          <a:bodyPr>
            <a:noAutofit/>
          </a:bodyPr>
          <a:lstStyle/>
          <a:p>
            <a:pPr algn="just"/>
            <a:r>
              <a:rPr lang="en-US" sz="3600" b="1" dirty="0">
                <a:latin typeface="Garamond"/>
                <a:cs typeface="Garamond"/>
              </a:rPr>
              <a:t>Learning Cycle </a:t>
            </a:r>
            <a:br>
              <a:rPr lang="en-US" sz="3600" b="1" dirty="0">
                <a:latin typeface="Garamond"/>
                <a:cs typeface="Garamond"/>
              </a:rPr>
            </a:br>
            <a:r>
              <a:rPr lang="en-US" sz="3600" b="1" dirty="0">
                <a:latin typeface="Garamond"/>
                <a:cs typeface="Garamond"/>
              </a:rPr>
              <a:t>(</a:t>
            </a:r>
            <a:r>
              <a:rPr lang="en-US" sz="3600" b="1" dirty="0" err="1">
                <a:latin typeface="Garamond"/>
                <a:cs typeface="Garamond"/>
              </a:rPr>
              <a:t>Karplus</a:t>
            </a:r>
            <a:r>
              <a:rPr lang="en-US" sz="3600" b="1" dirty="0">
                <a:latin typeface="Garamond"/>
                <a:cs typeface="Garamond"/>
              </a:rPr>
              <a:t>, Piaget)</a:t>
            </a:r>
          </a:p>
        </p:txBody>
      </p:sp>
      <p:sp>
        <p:nvSpPr>
          <p:cNvPr id="41987" name="Rectangle 3"/>
          <p:cNvSpPr>
            <a:spLocks noChangeArrowheads="1"/>
          </p:cNvSpPr>
          <p:nvPr/>
        </p:nvSpPr>
        <p:spPr bwMode="auto">
          <a:xfrm>
            <a:off x="646113" y="3849624"/>
            <a:ext cx="8305800" cy="14478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50000"/>
              </a:spcBef>
              <a:buFontTx/>
              <a:buChar char="•"/>
            </a:pPr>
            <a:r>
              <a:rPr lang="en-US" sz="2400" b="1" dirty="0">
                <a:solidFill>
                  <a:schemeClr val="tx1"/>
                </a:solidFill>
                <a:latin typeface="Garamond"/>
                <a:cs typeface="Garamond"/>
              </a:rPr>
              <a:t>Parallels the “scientific method”</a:t>
            </a:r>
          </a:p>
          <a:p>
            <a:pPr marL="342900" indent="-342900" eaLnBrk="1" hangingPunct="1">
              <a:lnSpc>
                <a:spcPct val="90000"/>
              </a:lnSpc>
              <a:spcBef>
                <a:spcPct val="50000"/>
              </a:spcBef>
              <a:buFontTx/>
              <a:buChar char="•"/>
            </a:pPr>
            <a:r>
              <a:rPr lang="en-US" sz="2400" b="1" dirty="0">
                <a:solidFill>
                  <a:schemeClr val="tx1"/>
                </a:solidFill>
                <a:latin typeface="Garamond"/>
                <a:cs typeface="Garamond"/>
              </a:rPr>
              <a:t>Provides context for introduction of new terms</a:t>
            </a:r>
          </a:p>
          <a:p>
            <a:pPr marL="342900" indent="-342900" eaLnBrk="1" hangingPunct="1">
              <a:lnSpc>
                <a:spcPct val="90000"/>
              </a:lnSpc>
              <a:spcBef>
                <a:spcPct val="50000"/>
              </a:spcBef>
              <a:buFontTx/>
              <a:buChar char="•"/>
            </a:pPr>
            <a:r>
              <a:rPr lang="en-US" sz="2400" b="1" dirty="0">
                <a:solidFill>
                  <a:schemeClr val="tx1"/>
                </a:solidFill>
                <a:latin typeface="Garamond"/>
                <a:cs typeface="Garamond"/>
              </a:rPr>
              <a:t>Explicitly provides opportunities for critical thinking</a:t>
            </a:r>
          </a:p>
        </p:txBody>
      </p:sp>
      <p:sp>
        <p:nvSpPr>
          <p:cNvPr id="41988" name="Text Box 4"/>
          <p:cNvSpPr txBox="1">
            <a:spLocks noChangeArrowheads="1"/>
          </p:cNvSpPr>
          <p:nvPr/>
        </p:nvSpPr>
        <p:spPr bwMode="auto">
          <a:xfrm>
            <a:off x="928688" y="5486022"/>
            <a:ext cx="7929875" cy="461665"/>
          </a:xfrm>
          <a:prstGeom prst="rect">
            <a:avLst/>
          </a:prstGeom>
          <a:noFill/>
          <a:ln w="9525">
            <a:noFill/>
            <a:miter lim="800000"/>
            <a:headEnd/>
            <a:tailEnd/>
          </a:ln>
          <a:effectLst/>
        </p:spPr>
        <p:txBody>
          <a:bodyPr wrap="none">
            <a:prstTxWarp prst="textNoShape">
              <a:avLst/>
            </a:prstTxWarp>
            <a:spAutoFit/>
          </a:bodyPr>
          <a:lstStyle/>
          <a:p>
            <a:pPr eaLnBrk="1" hangingPunct="1">
              <a:buFont typeface="Arial"/>
              <a:buChar char="•"/>
            </a:pPr>
            <a:r>
              <a:rPr lang="en-US" sz="1200" b="1" dirty="0" err="1" smtClean="0">
                <a:latin typeface="Garamond"/>
                <a:ea typeface="Times New Roman" pitchFamily="-109" charset="0"/>
                <a:cs typeface="Garamond"/>
              </a:rPr>
              <a:t>Karplus</a:t>
            </a:r>
            <a:r>
              <a:rPr lang="en-US" sz="1200" b="1" dirty="0" smtClean="0">
                <a:latin typeface="Garamond"/>
                <a:ea typeface="Times New Roman" pitchFamily="-109" charset="0"/>
                <a:cs typeface="Garamond"/>
              </a:rPr>
              <a:t>, K. &amp; </a:t>
            </a:r>
            <a:r>
              <a:rPr lang="en-US" sz="1200" b="1" dirty="0" err="1" smtClean="0">
                <a:latin typeface="Garamond"/>
                <a:ea typeface="Times New Roman" pitchFamily="-109" charset="0"/>
                <a:cs typeface="Garamond"/>
              </a:rPr>
              <a:t>Thier</a:t>
            </a:r>
            <a:r>
              <a:rPr lang="en-US" sz="1200" b="1" dirty="0" smtClean="0">
                <a:latin typeface="Garamond"/>
                <a:ea typeface="Times New Roman" pitchFamily="-109" charset="0"/>
                <a:cs typeface="Garamond"/>
              </a:rPr>
              <a:t>., H.D. (1967). </a:t>
            </a:r>
            <a:r>
              <a:rPr lang="en-US" sz="1200" b="1" i="1" dirty="0" smtClean="0">
                <a:latin typeface="Garamond"/>
                <a:ea typeface="Times New Roman" pitchFamily="-109" charset="0"/>
                <a:cs typeface="Garamond"/>
              </a:rPr>
              <a:t>A New Look at Elementary School Science.</a:t>
            </a:r>
            <a:r>
              <a:rPr lang="en-US" sz="1200" b="1" dirty="0" smtClean="0">
                <a:latin typeface="Garamond"/>
                <a:ea typeface="Times New Roman" pitchFamily="-109" charset="0"/>
                <a:cs typeface="Garamond"/>
              </a:rPr>
              <a:t> Chicago: Rand McNally and Co.</a:t>
            </a:r>
          </a:p>
          <a:p>
            <a:pPr eaLnBrk="1" hangingPunct="1">
              <a:buFont typeface="Arial"/>
              <a:buChar char="•"/>
            </a:pPr>
            <a:r>
              <a:rPr lang="en-US" sz="1200" b="1" dirty="0" smtClean="0">
                <a:latin typeface="Garamond"/>
                <a:ea typeface="Times New Roman" pitchFamily="-109" charset="0"/>
                <a:cs typeface="Garamond"/>
              </a:rPr>
              <a:t>Piaget, J. (1964). Part I: Cognitive development in children: Piaget development and learning. </a:t>
            </a:r>
            <a:r>
              <a:rPr lang="en-US" sz="1200" b="1" i="1" dirty="0" smtClean="0">
                <a:latin typeface="Garamond"/>
                <a:ea typeface="Times New Roman" pitchFamily="-109" charset="0"/>
                <a:cs typeface="Garamond"/>
              </a:rPr>
              <a:t>J. Res. Sci. Teach.</a:t>
            </a:r>
            <a:r>
              <a:rPr lang="en-US" sz="1200" b="1" dirty="0" smtClean="0">
                <a:latin typeface="Garamond"/>
                <a:ea typeface="Times New Roman" pitchFamily="-109" charset="0"/>
                <a:cs typeface="Garamond"/>
              </a:rPr>
              <a:t>, </a:t>
            </a:r>
            <a:r>
              <a:rPr lang="en-US" sz="1200" b="1" i="1" dirty="0" smtClean="0">
                <a:latin typeface="Garamond"/>
                <a:ea typeface="Times New Roman" pitchFamily="-109" charset="0"/>
                <a:cs typeface="Garamond"/>
              </a:rPr>
              <a:t>2</a:t>
            </a:r>
            <a:r>
              <a:rPr lang="en-US" sz="1200" b="1" dirty="0" smtClean="0">
                <a:latin typeface="Garamond"/>
                <a:ea typeface="Times New Roman" pitchFamily="-109" charset="0"/>
                <a:cs typeface="Garamond"/>
              </a:rPr>
              <a:t>, 176-186.</a:t>
            </a:r>
            <a:endParaRPr lang="en-US" sz="1200" b="1" dirty="0">
              <a:latin typeface="Garamond"/>
              <a:cs typeface="Garamond"/>
            </a:endParaRPr>
          </a:p>
        </p:txBody>
      </p:sp>
      <p:sp>
        <p:nvSpPr>
          <p:cNvPr id="41990" name="Text Box 6"/>
          <p:cNvSpPr txBox="1">
            <a:spLocks noChangeArrowheads="1"/>
          </p:cNvSpPr>
          <p:nvPr/>
        </p:nvSpPr>
        <p:spPr bwMode="auto">
          <a:xfrm>
            <a:off x="1860550" y="2147888"/>
            <a:ext cx="348210" cy="369332"/>
          </a:xfrm>
          <a:prstGeom prst="rect">
            <a:avLst/>
          </a:prstGeom>
          <a:noFill/>
          <a:ln w="9525">
            <a:noFill/>
            <a:miter lim="800000"/>
            <a:headEnd/>
            <a:tailEnd/>
          </a:ln>
          <a:effectLst/>
        </p:spPr>
        <p:txBody>
          <a:bodyPr wrap="none">
            <a:prstTxWarp prst="textNoShape">
              <a:avLst/>
            </a:prstTxWarp>
            <a:spAutoFit/>
          </a:bodyPr>
          <a:lstStyle/>
          <a:p>
            <a:r>
              <a:rPr lang="en-US" b="1" dirty="0">
                <a:latin typeface="Garamond"/>
                <a:cs typeface="Garamond"/>
              </a:rPr>
              <a:t>E</a:t>
            </a:r>
          </a:p>
        </p:txBody>
      </p:sp>
      <p:sp>
        <p:nvSpPr>
          <p:cNvPr id="41991" name="Text Box 7"/>
          <p:cNvSpPr txBox="1">
            <a:spLocks noChangeArrowheads="1"/>
          </p:cNvSpPr>
          <p:nvPr/>
        </p:nvSpPr>
        <p:spPr bwMode="auto">
          <a:xfrm>
            <a:off x="4495800" y="2147888"/>
            <a:ext cx="276075" cy="369332"/>
          </a:xfrm>
          <a:prstGeom prst="rect">
            <a:avLst/>
          </a:prstGeom>
          <a:noFill/>
          <a:ln w="9525">
            <a:noFill/>
            <a:miter lim="800000"/>
            <a:headEnd/>
            <a:tailEnd/>
          </a:ln>
          <a:effectLst/>
        </p:spPr>
        <p:txBody>
          <a:bodyPr wrap="none">
            <a:prstTxWarp prst="textNoShape">
              <a:avLst/>
            </a:prstTxWarp>
            <a:spAutoFit/>
          </a:bodyPr>
          <a:lstStyle/>
          <a:p>
            <a:r>
              <a:rPr lang="en-US" b="1">
                <a:solidFill>
                  <a:schemeClr val="tx1"/>
                </a:solidFill>
                <a:latin typeface="Garamond"/>
                <a:cs typeface="Garamond"/>
              </a:rPr>
              <a:t>I</a:t>
            </a:r>
          </a:p>
        </p:txBody>
      </p:sp>
      <p:sp>
        <p:nvSpPr>
          <p:cNvPr id="41992" name="Text Box 8"/>
          <p:cNvSpPr txBox="1">
            <a:spLocks noChangeArrowheads="1"/>
          </p:cNvSpPr>
          <p:nvPr/>
        </p:nvSpPr>
        <p:spPr bwMode="auto">
          <a:xfrm>
            <a:off x="7146925" y="2147888"/>
            <a:ext cx="338554" cy="369332"/>
          </a:xfrm>
          <a:prstGeom prst="rect">
            <a:avLst/>
          </a:prstGeom>
          <a:noFill/>
          <a:ln w="9525">
            <a:noFill/>
            <a:miter lim="800000"/>
            <a:headEnd/>
            <a:tailEnd/>
          </a:ln>
          <a:effectLst/>
        </p:spPr>
        <p:txBody>
          <a:bodyPr wrap="none">
            <a:prstTxWarp prst="textNoShape">
              <a:avLst/>
            </a:prstTxWarp>
            <a:spAutoFit/>
          </a:bodyPr>
          <a:lstStyle/>
          <a:p>
            <a:r>
              <a:rPr lang="en-US" b="1">
                <a:latin typeface="Garamond"/>
                <a:cs typeface="Garamond"/>
              </a:rPr>
              <a:t>A</a:t>
            </a:r>
          </a:p>
        </p:txBody>
      </p:sp>
      <p:sp>
        <p:nvSpPr>
          <p:cNvPr id="41994" name="Line 10"/>
          <p:cNvSpPr>
            <a:spLocks noChangeShapeType="1"/>
          </p:cNvSpPr>
          <p:nvPr/>
        </p:nvSpPr>
        <p:spPr bwMode="auto">
          <a:xfrm>
            <a:off x="2262188" y="2438400"/>
            <a:ext cx="2005012"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b="1">
              <a:latin typeface="Garamond"/>
              <a:cs typeface="Garamond"/>
            </a:endParaRPr>
          </a:p>
        </p:txBody>
      </p:sp>
      <p:sp>
        <p:nvSpPr>
          <p:cNvPr id="41995" name="Line 11"/>
          <p:cNvSpPr>
            <a:spLocks noChangeShapeType="1"/>
          </p:cNvSpPr>
          <p:nvPr/>
        </p:nvSpPr>
        <p:spPr bwMode="auto">
          <a:xfrm>
            <a:off x="5029200" y="2438400"/>
            <a:ext cx="2117725"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b="1">
              <a:latin typeface="Garamond"/>
              <a:cs typeface="Garamond"/>
            </a:endParaRPr>
          </a:p>
        </p:txBody>
      </p:sp>
      <p:sp>
        <p:nvSpPr>
          <p:cNvPr id="41996" name="Text Box 12"/>
          <p:cNvSpPr txBox="1">
            <a:spLocks noChangeArrowheads="1"/>
          </p:cNvSpPr>
          <p:nvPr/>
        </p:nvSpPr>
        <p:spPr bwMode="auto">
          <a:xfrm>
            <a:off x="928688" y="2757488"/>
            <a:ext cx="1351652" cy="369332"/>
          </a:xfrm>
          <a:prstGeom prst="rect">
            <a:avLst/>
          </a:prstGeom>
          <a:noFill/>
          <a:ln w="9525">
            <a:noFill/>
            <a:miter lim="800000"/>
            <a:headEnd/>
            <a:tailEnd/>
          </a:ln>
          <a:effectLst/>
        </p:spPr>
        <p:txBody>
          <a:bodyPr wrap="none">
            <a:prstTxWarp prst="textNoShape">
              <a:avLst/>
            </a:prstTxWarp>
            <a:spAutoFit/>
          </a:bodyPr>
          <a:lstStyle/>
          <a:p>
            <a:r>
              <a:rPr lang="en-US" b="1">
                <a:latin typeface="Garamond"/>
                <a:cs typeface="Garamond"/>
              </a:rPr>
              <a:t>Exploration</a:t>
            </a:r>
          </a:p>
        </p:txBody>
      </p:sp>
      <p:sp>
        <p:nvSpPr>
          <p:cNvPr id="41997" name="Text Box 13"/>
          <p:cNvSpPr txBox="1">
            <a:spLocks noChangeArrowheads="1"/>
          </p:cNvSpPr>
          <p:nvPr/>
        </p:nvSpPr>
        <p:spPr bwMode="auto">
          <a:xfrm>
            <a:off x="3279775" y="2667000"/>
            <a:ext cx="2178188" cy="646331"/>
          </a:xfrm>
          <a:prstGeom prst="rect">
            <a:avLst/>
          </a:prstGeom>
          <a:noFill/>
          <a:ln w="9525">
            <a:noFill/>
            <a:miter lim="800000"/>
            <a:headEnd/>
            <a:tailEnd/>
          </a:ln>
          <a:effectLst/>
        </p:spPr>
        <p:txBody>
          <a:bodyPr wrap="none">
            <a:prstTxWarp prst="textNoShape">
              <a:avLst/>
            </a:prstTxWarp>
            <a:spAutoFit/>
          </a:bodyPr>
          <a:lstStyle/>
          <a:p>
            <a:r>
              <a:rPr lang="en-US" b="1">
                <a:latin typeface="Garamond"/>
                <a:cs typeface="Garamond"/>
              </a:rPr>
              <a:t>Concept Invention</a:t>
            </a:r>
          </a:p>
          <a:p>
            <a:r>
              <a:rPr lang="en-US" b="1">
                <a:latin typeface="Garamond"/>
                <a:cs typeface="Garamond"/>
              </a:rPr>
              <a:t>(Term Introduction)</a:t>
            </a:r>
          </a:p>
        </p:txBody>
      </p:sp>
      <p:sp>
        <p:nvSpPr>
          <p:cNvPr id="41998" name="Text Box 14"/>
          <p:cNvSpPr txBox="1">
            <a:spLocks noChangeArrowheads="1"/>
          </p:cNvSpPr>
          <p:nvPr/>
        </p:nvSpPr>
        <p:spPr bwMode="auto">
          <a:xfrm>
            <a:off x="6657975" y="2757488"/>
            <a:ext cx="1326004" cy="369332"/>
          </a:xfrm>
          <a:prstGeom prst="rect">
            <a:avLst/>
          </a:prstGeom>
          <a:noFill/>
          <a:ln w="9525">
            <a:noFill/>
            <a:miter lim="800000"/>
            <a:headEnd/>
            <a:tailEnd/>
          </a:ln>
          <a:effectLst/>
        </p:spPr>
        <p:txBody>
          <a:bodyPr wrap="none">
            <a:prstTxWarp prst="textNoShape">
              <a:avLst/>
            </a:prstTxWarp>
            <a:spAutoFit/>
          </a:bodyPr>
          <a:lstStyle/>
          <a:p>
            <a:r>
              <a:rPr lang="en-US" b="1">
                <a:latin typeface="Garamond"/>
                <a:cs typeface="Garamond"/>
              </a:rPr>
              <a:t>Application</a:t>
            </a:r>
          </a:p>
        </p:txBody>
      </p:sp>
      <p:sp>
        <p:nvSpPr>
          <p:cNvPr id="41999" name="Text Box 15"/>
          <p:cNvSpPr txBox="1">
            <a:spLocks noChangeArrowheads="1"/>
          </p:cNvSpPr>
          <p:nvPr/>
        </p:nvSpPr>
        <p:spPr bwMode="auto">
          <a:xfrm>
            <a:off x="2527300" y="1781175"/>
            <a:ext cx="1083425" cy="369332"/>
          </a:xfrm>
          <a:prstGeom prst="rect">
            <a:avLst/>
          </a:prstGeom>
          <a:noFill/>
          <a:ln w="9525">
            <a:noFill/>
            <a:miter lim="800000"/>
            <a:headEnd/>
            <a:tailEnd/>
          </a:ln>
          <a:effectLst/>
        </p:spPr>
        <p:txBody>
          <a:bodyPr wrap="none">
            <a:prstTxWarp prst="textNoShape">
              <a:avLst/>
            </a:prstTxWarp>
            <a:spAutoFit/>
          </a:bodyPr>
          <a:lstStyle/>
          <a:p>
            <a:r>
              <a:rPr lang="en-US" b="1">
                <a:latin typeface="Garamond"/>
                <a:cs typeface="Garamond"/>
              </a:rPr>
              <a:t>inductive</a:t>
            </a:r>
          </a:p>
        </p:txBody>
      </p:sp>
      <p:sp>
        <p:nvSpPr>
          <p:cNvPr id="42000" name="Text Box 16"/>
          <p:cNvSpPr txBox="1">
            <a:spLocks noChangeArrowheads="1"/>
          </p:cNvSpPr>
          <p:nvPr/>
        </p:nvSpPr>
        <p:spPr bwMode="auto">
          <a:xfrm>
            <a:off x="5257800" y="1781175"/>
            <a:ext cx="1126706" cy="369332"/>
          </a:xfrm>
          <a:prstGeom prst="rect">
            <a:avLst/>
          </a:prstGeom>
          <a:noFill/>
          <a:ln w="9525">
            <a:noFill/>
            <a:miter lim="800000"/>
            <a:headEnd/>
            <a:tailEnd/>
          </a:ln>
          <a:effectLst/>
        </p:spPr>
        <p:txBody>
          <a:bodyPr wrap="none">
            <a:prstTxWarp prst="textNoShape">
              <a:avLst/>
            </a:prstTxWarp>
            <a:spAutoFit/>
          </a:bodyPr>
          <a:lstStyle/>
          <a:p>
            <a:r>
              <a:rPr lang="en-US" b="1">
                <a:latin typeface="Garamond"/>
                <a:cs typeface="Garamond"/>
              </a:rPr>
              <a:t>deductive</a:t>
            </a:r>
          </a:p>
        </p:txBody>
      </p:sp>
      <p:grpSp>
        <p:nvGrpSpPr>
          <p:cNvPr id="2" name="Group 14"/>
          <p:cNvGrpSpPr/>
          <p:nvPr/>
        </p:nvGrpSpPr>
        <p:grpSpPr>
          <a:xfrm>
            <a:off x="254000" y="6178520"/>
            <a:ext cx="8470900" cy="450879"/>
            <a:chOff x="254000" y="6178520"/>
            <a:chExt cx="8470900" cy="450879"/>
          </a:xfrm>
        </p:grpSpPr>
        <p:pic>
          <p:nvPicPr>
            <p:cNvPr id="16" name="Picture 1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17" name="TextBox 1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 of an Activity</a:t>
            </a:r>
            <a:endParaRPr lang="en-US" b="1" dirty="0"/>
          </a:p>
        </p:txBody>
      </p:sp>
      <p:sp>
        <p:nvSpPr>
          <p:cNvPr id="3" name="Content Placeholder 2"/>
          <p:cNvSpPr>
            <a:spLocks noGrp="1"/>
          </p:cNvSpPr>
          <p:nvPr>
            <p:ph idx="1"/>
          </p:nvPr>
        </p:nvSpPr>
        <p:spPr/>
        <p:txBody>
          <a:bodyPr/>
          <a:lstStyle/>
          <a:p>
            <a:r>
              <a:rPr lang="en-US" dirty="0" smtClean="0"/>
              <a:t>Return to the activity you completed earlier.</a:t>
            </a:r>
          </a:p>
          <a:p>
            <a:r>
              <a:rPr lang="en-US" dirty="0" smtClean="0"/>
              <a:t>Assign an E, CI, or A to each critical thinking question</a:t>
            </a:r>
          </a:p>
          <a:p>
            <a:pPr lvl="1"/>
            <a:r>
              <a:rPr lang="en-US" dirty="0" smtClean="0"/>
              <a:t>Note:  if you believe a CTQ has aspects of more than one learning cycle component, list all that apply.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54299"/>
            <a:ext cx="8915400" cy="2286000"/>
          </a:xfrm>
        </p:spPr>
        <p:txBody>
          <a:bodyPr>
            <a:normAutofit/>
          </a:bodyPr>
          <a:lstStyle/>
          <a:p>
            <a:r>
              <a:rPr lang="en-US" sz="4800" b="1" dirty="0" smtClean="0">
                <a:latin typeface="Garamond"/>
              </a:rPr>
              <a:t>Analysis of Student Outcomes</a:t>
            </a:r>
            <a:endParaRPr lang="en-US" sz="4800" b="1" dirty="0">
              <a:latin typeface="Garamond"/>
            </a:endParaRPr>
          </a:p>
        </p:txBody>
      </p:sp>
      <p:sp>
        <p:nvSpPr>
          <p:cNvPr id="5" name="Text Placeholder 4"/>
          <p:cNvSpPr>
            <a:spLocks noGrp="1"/>
          </p:cNvSpPr>
          <p:nvPr>
            <p:ph type="body" idx="1"/>
          </p:nvPr>
        </p:nvSpPr>
        <p:spPr>
          <a:xfrm>
            <a:off x="914400" y="4938507"/>
            <a:ext cx="8001000" cy="777240"/>
          </a:xfrm>
          <a:solidFill>
            <a:schemeClr val="accent5">
              <a:lumMod val="20000"/>
              <a:lumOff val="80000"/>
            </a:schemeClr>
          </a:solidFill>
        </p:spPr>
        <p:txBody>
          <a:bodyPr/>
          <a:lstStyle/>
          <a:p>
            <a:r>
              <a:rPr lang="en-US" b="1" dirty="0" smtClean="0">
                <a:solidFill>
                  <a:schemeClr val="tx1">
                    <a:lumMod val="95000"/>
                    <a:lumOff val="5000"/>
                  </a:schemeClr>
                </a:solidFill>
                <a:latin typeface="Garamond"/>
              </a:rPr>
              <a:t>Data on the use of POGIL in a variety of academic settings.</a:t>
            </a:r>
            <a:endParaRPr lang="en-US" b="1" dirty="0">
              <a:solidFill>
                <a:schemeClr val="tx1">
                  <a:lumMod val="95000"/>
                  <a:lumOff val="5000"/>
                </a:schemeClr>
              </a:solidFill>
              <a:latin typeface="Garamond"/>
            </a:endParaRPr>
          </a:p>
        </p:txBody>
      </p:sp>
      <p:grpSp>
        <p:nvGrpSpPr>
          <p:cNvPr id="2" name="Group 5"/>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latin typeface="Garamond"/>
              </a:rPr>
              <a:t>What is “Success”?</a:t>
            </a:r>
            <a:endParaRPr lang="en-US" sz="3600" b="1" dirty="0">
              <a:latin typeface="Garamond"/>
            </a:endParaRPr>
          </a:p>
        </p:txBody>
      </p:sp>
      <p:sp>
        <p:nvSpPr>
          <p:cNvPr id="7" name="Content Placeholder 6"/>
          <p:cNvSpPr>
            <a:spLocks noGrp="1"/>
          </p:cNvSpPr>
          <p:nvPr>
            <p:ph idx="1"/>
          </p:nvPr>
        </p:nvSpPr>
        <p:spPr/>
        <p:txBody>
          <a:bodyPr/>
          <a:lstStyle/>
          <a:p>
            <a:pPr>
              <a:buClr>
                <a:schemeClr val="accent5"/>
              </a:buClr>
            </a:pPr>
            <a:r>
              <a:rPr lang="en-US" b="1" dirty="0" smtClean="0">
                <a:solidFill>
                  <a:srgbClr val="0D0D0D"/>
                </a:solidFill>
                <a:latin typeface="Garamond"/>
              </a:rPr>
              <a:t>We define “success” as the achievement of a grade of C- or higher (ABC)</a:t>
            </a:r>
          </a:p>
          <a:p>
            <a:pPr>
              <a:buClr>
                <a:schemeClr val="accent5"/>
              </a:buClr>
            </a:pPr>
            <a:r>
              <a:rPr lang="en-US" b="1" dirty="0" smtClean="0">
                <a:solidFill>
                  <a:srgbClr val="0D0D0D"/>
                </a:solidFill>
                <a:latin typeface="Garamond"/>
              </a:rPr>
              <a:t>“Lack of success” includes grades in the D range, F range, and withdrawals (DFW)</a:t>
            </a:r>
          </a:p>
          <a:p>
            <a:pPr>
              <a:buClr>
                <a:schemeClr val="accent5"/>
              </a:buClr>
            </a:pPr>
            <a:r>
              <a:rPr lang="en-US" b="1" dirty="0" smtClean="0">
                <a:solidFill>
                  <a:srgbClr val="0D0D0D"/>
                </a:solidFill>
                <a:latin typeface="Garamond"/>
              </a:rPr>
              <a:t>More detailed grade distributions will be shown, but analysis will be based on this definition of “success”</a:t>
            </a:r>
          </a:p>
          <a:p>
            <a:pPr>
              <a:buClr>
                <a:schemeClr val="accent5"/>
              </a:buClr>
            </a:pPr>
            <a:r>
              <a:rPr lang="en-US" b="1" dirty="0" smtClean="0">
                <a:solidFill>
                  <a:srgbClr val="0D0D0D"/>
                </a:solidFill>
                <a:latin typeface="Garamond"/>
              </a:rPr>
              <a:t>Statistical significance is determined by chi-squared analysis using these two groupings:  ABC and DFW</a:t>
            </a:r>
            <a:endParaRPr lang="en-US" b="1" dirty="0">
              <a:solidFill>
                <a:srgbClr val="0D0D0D"/>
              </a:solidFill>
              <a:latin typeface="Garamond"/>
            </a:endParaRPr>
          </a:p>
        </p:txBody>
      </p:sp>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1124712"/>
            <a:ext cx="8918414" cy="914400"/>
          </a:xfrm>
        </p:spPr>
        <p:txBody>
          <a:bodyPr>
            <a:normAutofit fontScale="90000"/>
          </a:bodyPr>
          <a:lstStyle/>
          <a:p>
            <a:pPr eaLnBrk="1" hangingPunct="1"/>
            <a:r>
              <a:rPr lang="en-US" sz="3200" b="1" dirty="0">
                <a:latin typeface="Garamond"/>
              </a:rPr>
              <a:t>POGIL</a:t>
            </a:r>
            <a:r>
              <a:rPr lang="en-US" sz="3200" b="1" dirty="0" smtClean="0">
                <a:latin typeface="Garamond"/>
              </a:rPr>
              <a:t> - General </a:t>
            </a:r>
            <a:r>
              <a:rPr lang="en-US" sz="3200" b="1" dirty="0">
                <a:latin typeface="Garamond"/>
              </a:rPr>
              <a:t>Chemistry</a:t>
            </a:r>
            <a:r>
              <a:rPr lang="en-US" sz="3200" b="1" dirty="0" smtClean="0">
                <a:latin typeface="Garamond"/>
              </a:rPr>
              <a:t> at </a:t>
            </a:r>
            <a:br>
              <a:rPr lang="en-US" sz="3200" b="1" dirty="0" smtClean="0">
                <a:latin typeface="Garamond"/>
              </a:rPr>
            </a:br>
            <a:r>
              <a:rPr lang="en-US" sz="3200" b="1" dirty="0" smtClean="0">
                <a:latin typeface="Garamond"/>
              </a:rPr>
              <a:t>Franklin </a:t>
            </a:r>
            <a:r>
              <a:rPr lang="en-US" sz="3200" b="1" dirty="0">
                <a:latin typeface="Garamond"/>
              </a:rPr>
              <a:t>&amp; Marshall College</a:t>
            </a:r>
          </a:p>
        </p:txBody>
      </p:sp>
      <p:sp>
        <p:nvSpPr>
          <p:cNvPr id="192515" name="Rectangle 3"/>
          <p:cNvSpPr>
            <a:spLocks noGrp="1" noChangeArrowheads="1"/>
          </p:cNvSpPr>
          <p:nvPr>
            <p:ph type="body" idx="1"/>
          </p:nvPr>
        </p:nvSpPr>
        <p:spPr>
          <a:xfrm>
            <a:off x="685800" y="2743200"/>
            <a:ext cx="7772400" cy="3505200"/>
          </a:xfrm>
        </p:spPr>
        <p:txBody>
          <a:bodyPr>
            <a:normAutofit fontScale="92500" lnSpcReduction="20000"/>
          </a:bodyPr>
          <a:lstStyle/>
          <a:p>
            <a:pPr eaLnBrk="1" hangingPunct="1">
              <a:lnSpc>
                <a:spcPct val="90000"/>
              </a:lnSpc>
              <a:buClr>
                <a:schemeClr val="accent5"/>
              </a:buClr>
            </a:pPr>
            <a:r>
              <a:rPr lang="en-US" sz="2800" b="1" dirty="0">
                <a:solidFill>
                  <a:srgbClr val="0D0D0D"/>
                </a:solidFill>
                <a:latin typeface="Garamond"/>
              </a:rPr>
              <a:t>Sections of about 24 students</a:t>
            </a:r>
          </a:p>
          <a:p>
            <a:pPr eaLnBrk="1" hangingPunct="1">
              <a:lnSpc>
                <a:spcPct val="90000"/>
              </a:lnSpc>
              <a:buClr>
                <a:schemeClr val="accent5"/>
              </a:buClr>
            </a:pPr>
            <a:r>
              <a:rPr lang="en-US" sz="2800" b="1" dirty="0">
                <a:solidFill>
                  <a:srgbClr val="0D0D0D"/>
                </a:solidFill>
                <a:latin typeface="Garamond"/>
              </a:rPr>
              <a:t>“Lecture”   F1990 - S1994: </a:t>
            </a:r>
            <a:r>
              <a:rPr lang="en-US" sz="2800" b="1" dirty="0" err="1">
                <a:solidFill>
                  <a:srgbClr val="0D0D0D"/>
                </a:solidFill>
                <a:latin typeface="Garamond"/>
              </a:rPr>
              <a:t>n</a:t>
            </a:r>
            <a:r>
              <a:rPr lang="en-US" sz="2800" b="1" dirty="0">
                <a:solidFill>
                  <a:srgbClr val="0D0D0D"/>
                </a:solidFill>
                <a:latin typeface="Garamond"/>
              </a:rPr>
              <a:t> = 420</a:t>
            </a:r>
          </a:p>
          <a:p>
            <a:pPr eaLnBrk="1" hangingPunct="1">
              <a:lnSpc>
                <a:spcPct val="90000"/>
              </a:lnSpc>
              <a:buClr>
                <a:schemeClr val="accent5"/>
              </a:buClr>
            </a:pPr>
            <a:r>
              <a:rPr lang="en-US" sz="2800" b="1" dirty="0">
                <a:solidFill>
                  <a:srgbClr val="0D0D0D"/>
                </a:solidFill>
                <a:latin typeface="Garamond"/>
              </a:rPr>
              <a:t> POGIL      F1994 - S1998: </a:t>
            </a:r>
            <a:r>
              <a:rPr lang="en-US" sz="2800" b="1" dirty="0" err="1">
                <a:solidFill>
                  <a:srgbClr val="0D0D0D"/>
                </a:solidFill>
                <a:latin typeface="Garamond"/>
              </a:rPr>
              <a:t>n</a:t>
            </a:r>
            <a:r>
              <a:rPr lang="en-US" sz="2800" b="1" dirty="0">
                <a:solidFill>
                  <a:srgbClr val="0D0D0D"/>
                </a:solidFill>
                <a:latin typeface="Garamond"/>
              </a:rPr>
              <a:t> = 485</a:t>
            </a:r>
          </a:p>
          <a:p>
            <a:pPr eaLnBrk="1" hangingPunct="1">
              <a:lnSpc>
                <a:spcPct val="90000"/>
              </a:lnSpc>
              <a:buClr>
                <a:schemeClr val="accent5"/>
              </a:buClr>
            </a:pPr>
            <a:r>
              <a:rPr lang="en-US" sz="2800" b="1" dirty="0">
                <a:solidFill>
                  <a:srgbClr val="0D0D0D"/>
                </a:solidFill>
                <a:latin typeface="Garamond"/>
              </a:rPr>
              <a:t>Students randomly placed Fall semester</a:t>
            </a:r>
          </a:p>
          <a:p>
            <a:pPr eaLnBrk="1" hangingPunct="1">
              <a:lnSpc>
                <a:spcPct val="90000"/>
              </a:lnSpc>
              <a:buClr>
                <a:schemeClr val="accent5"/>
              </a:buClr>
            </a:pPr>
            <a:r>
              <a:rPr lang="en-US" sz="2800" b="1" dirty="0">
                <a:solidFill>
                  <a:srgbClr val="0D0D0D"/>
                </a:solidFill>
                <a:latin typeface="Garamond"/>
              </a:rPr>
              <a:t>Students designate preference Spring semester   (but not guaranteed to get their choice)</a:t>
            </a:r>
          </a:p>
          <a:p>
            <a:pPr eaLnBrk="1" hangingPunct="1">
              <a:lnSpc>
                <a:spcPct val="90000"/>
              </a:lnSpc>
              <a:buClr>
                <a:schemeClr val="accent5"/>
              </a:buClr>
            </a:pPr>
            <a:r>
              <a:rPr lang="en-US" sz="2800" b="1" dirty="0">
                <a:solidFill>
                  <a:srgbClr val="0D0D0D"/>
                </a:solidFill>
                <a:latin typeface="Garamond"/>
              </a:rPr>
              <a:t>Same instructors “before” and “after”</a:t>
            </a:r>
          </a:p>
          <a:p>
            <a:pPr eaLnBrk="1" hangingPunct="1">
              <a:lnSpc>
                <a:spcPct val="90000"/>
              </a:lnSpc>
            </a:pPr>
            <a:endParaRPr lang="en-US" sz="2400" b="1" dirty="0">
              <a:solidFill>
                <a:srgbClr val="0D0D0D"/>
              </a:solidFill>
            </a:endParaRPr>
          </a:p>
        </p:txBody>
      </p:sp>
      <p:sp>
        <p:nvSpPr>
          <p:cNvPr id="192516" name="Rectangle 4"/>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dirty="0">
              <a:latin typeface="Times" pitchFamily="-109" charset="0"/>
            </a:endParaRPr>
          </a:p>
        </p:txBody>
      </p:sp>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Footer Placeholder 3"/>
          <p:cNvSpPr>
            <a:spLocks noGrp="1"/>
          </p:cNvSpPr>
          <p:nvPr>
            <p:ph type="ftr" sz="quarter" idx="11"/>
          </p:nvPr>
        </p:nvSpPr>
        <p:spPr>
          <a:noFill/>
        </p:spPr>
        <p:txBody>
          <a:bodyPr/>
          <a:lstStyle/>
          <a:p>
            <a:endParaRPr lang="en-US" sz="1400" dirty="0" smtClean="0">
              <a:solidFill>
                <a:schemeClr val="tx1"/>
              </a:solidFill>
            </a:endParaRPr>
          </a:p>
          <a:p>
            <a:endParaRPr lang="en-US" sz="1400" dirty="0" smtClean="0">
              <a:solidFill>
                <a:schemeClr val="tx1"/>
              </a:solidFill>
            </a:endParaRPr>
          </a:p>
        </p:txBody>
      </p:sp>
      <p:sp>
        <p:nvSpPr>
          <p:cNvPr id="52229" name="Rectangle 2"/>
          <p:cNvSpPr>
            <a:spLocks noGrp="1" noChangeArrowheads="1"/>
          </p:cNvSpPr>
          <p:nvPr>
            <p:ph type="title"/>
          </p:nvPr>
        </p:nvSpPr>
        <p:spPr>
          <a:xfrm>
            <a:off x="0" y="832104"/>
            <a:ext cx="8915400" cy="914400"/>
          </a:xfrm>
        </p:spPr>
        <p:txBody>
          <a:bodyPr>
            <a:noAutofit/>
          </a:bodyPr>
          <a:lstStyle/>
          <a:p>
            <a:pPr eaLnBrk="1" hangingPunct="1"/>
            <a:r>
              <a:rPr lang="en-US" sz="2900" b="1" dirty="0">
                <a:latin typeface="Garamond"/>
                <a:ea typeface="ＭＳ Ｐゴシック" pitchFamily="29" charset="-128"/>
                <a:cs typeface="Garamond"/>
              </a:rPr>
              <a:t>POGIL General </a:t>
            </a:r>
            <a:r>
              <a:rPr lang="en-US" sz="2900" b="1" dirty="0" smtClean="0">
                <a:latin typeface="Garamond"/>
                <a:ea typeface="ＭＳ Ｐゴシック" pitchFamily="29" charset="-128"/>
                <a:cs typeface="Garamond"/>
              </a:rPr>
              <a:t>Chemistry</a:t>
            </a:r>
            <a:br>
              <a:rPr lang="en-US" sz="2900" b="1" dirty="0" smtClean="0">
                <a:latin typeface="Garamond"/>
                <a:ea typeface="ＭＳ Ｐゴシック" pitchFamily="29" charset="-128"/>
                <a:cs typeface="Garamond"/>
              </a:rPr>
            </a:br>
            <a:r>
              <a:rPr lang="en-US" sz="2900" b="1" dirty="0" smtClean="0">
                <a:latin typeface="Garamond"/>
                <a:ea typeface="ＭＳ Ｐゴシック" pitchFamily="29" charset="-128"/>
                <a:cs typeface="Garamond"/>
              </a:rPr>
              <a:t>at </a:t>
            </a:r>
            <a:r>
              <a:rPr lang="en-US" sz="2900" b="1" dirty="0">
                <a:latin typeface="Garamond"/>
                <a:ea typeface="ＭＳ Ｐゴシック" pitchFamily="29" charset="-128"/>
                <a:cs typeface="Garamond"/>
              </a:rPr>
              <a:t>Franklin &amp; Marshall College</a:t>
            </a:r>
          </a:p>
        </p:txBody>
      </p:sp>
      <p:graphicFrame>
        <p:nvGraphicFramePr>
          <p:cNvPr id="52226" name="Object 2"/>
          <p:cNvGraphicFramePr>
            <a:graphicFrameLocks/>
          </p:cNvGraphicFramePr>
          <p:nvPr/>
        </p:nvGraphicFramePr>
        <p:xfrm>
          <a:off x="1524000" y="2590800"/>
          <a:ext cx="3035300" cy="2611438"/>
        </p:xfrm>
        <a:graphic>
          <a:graphicData uri="http://schemas.openxmlformats.org/presentationml/2006/ole">
            <p:oleObj spid="_x0000_s113666" name="Worksheet" r:id="rId4" imgW="2844800" imgH="2438400" progId="Excel.Sheet.8">
              <p:embed/>
            </p:oleObj>
          </a:graphicData>
        </a:graphic>
      </p:graphicFrame>
      <p:graphicFrame>
        <p:nvGraphicFramePr>
          <p:cNvPr id="52227" name="Object 3"/>
          <p:cNvGraphicFramePr>
            <a:graphicFrameLocks noChangeAspect="1"/>
          </p:cNvGraphicFramePr>
          <p:nvPr/>
        </p:nvGraphicFramePr>
        <p:xfrm>
          <a:off x="4800600" y="2667000"/>
          <a:ext cx="2871788" cy="2525713"/>
        </p:xfrm>
        <a:graphic>
          <a:graphicData uri="http://schemas.openxmlformats.org/presentationml/2006/ole">
            <p:oleObj spid="_x0000_s113667" name="Worksheet" r:id="rId5" imgW="3522133" imgH="3081867" progId="Excel.Sheet.8">
              <p:embed/>
            </p:oleObj>
          </a:graphicData>
        </a:graphic>
      </p:graphicFrame>
      <p:sp>
        <p:nvSpPr>
          <p:cNvPr id="52230" name="Text Box 5"/>
          <p:cNvSpPr txBox="1">
            <a:spLocks noChangeArrowheads="1"/>
          </p:cNvSpPr>
          <p:nvPr/>
        </p:nvSpPr>
        <p:spPr bwMode="auto">
          <a:xfrm>
            <a:off x="2438400" y="2244725"/>
            <a:ext cx="937126" cy="369332"/>
          </a:xfrm>
          <a:prstGeom prst="rect">
            <a:avLst/>
          </a:prstGeom>
          <a:noFill/>
          <a:ln w="9525">
            <a:noFill/>
            <a:miter lim="800000"/>
            <a:headEnd/>
            <a:tailEnd/>
          </a:ln>
        </p:spPr>
        <p:txBody>
          <a:bodyPr wrap="none">
            <a:prstTxWarp prst="textNoShape">
              <a:avLst/>
            </a:prstTxWarp>
            <a:spAutoFit/>
          </a:bodyPr>
          <a:lstStyle/>
          <a:p>
            <a:r>
              <a:rPr lang="en-US" b="1" dirty="0">
                <a:solidFill>
                  <a:schemeClr val="tx1"/>
                </a:solidFill>
                <a:latin typeface="Garamond"/>
                <a:cs typeface="Garamond"/>
              </a:rPr>
              <a:t>Lecture</a:t>
            </a:r>
          </a:p>
        </p:txBody>
      </p:sp>
      <p:sp>
        <p:nvSpPr>
          <p:cNvPr id="52231" name="Text Box 6"/>
          <p:cNvSpPr txBox="1">
            <a:spLocks noChangeArrowheads="1"/>
          </p:cNvSpPr>
          <p:nvPr/>
        </p:nvSpPr>
        <p:spPr bwMode="auto">
          <a:xfrm>
            <a:off x="5646738" y="2244725"/>
            <a:ext cx="915635" cy="369332"/>
          </a:xfrm>
          <a:prstGeom prst="rect">
            <a:avLst/>
          </a:prstGeom>
          <a:noFill/>
          <a:ln w="9525">
            <a:noFill/>
            <a:miter lim="800000"/>
            <a:headEnd/>
            <a:tailEnd/>
          </a:ln>
        </p:spPr>
        <p:txBody>
          <a:bodyPr wrap="none">
            <a:prstTxWarp prst="textNoShape">
              <a:avLst/>
            </a:prstTxWarp>
            <a:spAutoFit/>
          </a:bodyPr>
          <a:lstStyle/>
          <a:p>
            <a:r>
              <a:rPr lang="en-US" b="1" dirty="0">
                <a:solidFill>
                  <a:schemeClr val="tx1"/>
                </a:solidFill>
                <a:latin typeface="Garamond"/>
                <a:cs typeface="Garamond"/>
              </a:rPr>
              <a:t>POGIL</a:t>
            </a:r>
          </a:p>
        </p:txBody>
      </p:sp>
      <p:sp>
        <p:nvSpPr>
          <p:cNvPr id="52232" name="Text Box 7"/>
          <p:cNvSpPr txBox="1">
            <a:spLocks noChangeArrowheads="1"/>
          </p:cNvSpPr>
          <p:nvPr/>
        </p:nvSpPr>
        <p:spPr bwMode="auto">
          <a:xfrm>
            <a:off x="3280457" y="1875393"/>
            <a:ext cx="2557686" cy="369332"/>
          </a:xfrm>
          <a:prstGeom prst="rect">
            <a:avLst/>
          </a:prstGeom>
          <a:noFill/>
          <a:ln w="9525">
            <a:noFill/>
            <a:miter lim="800000"/>
            <a:headEnd/>
            <a:tailEnd/>
          </a:ln>
        </p:spPr>
        <p:txBody>
          <a:bodyPr wrap="none">
            <a:prstTxWarp prst="textNoShape">
              <a:avLst/>
            </a:prstTxWarp>
            <a:spAutoFit/>
          </a:bodyPr>
          <a:lstStyle/>
          <a:p>
            <a:pPr algn="ctr"/>
            <a:r>
              <a:rPr lang="en-US" b="1" dirty="0">
                <a:solidFill>
                  <a:schemeClr val="tx1"/>
                </a:solidFill>
                <a:latin typeface="Garamond"/>
                <a:cs typeface="Garamond"/>
              </a:rPr>
              <a:t>8 years of data (</a:t>
            </a:r>
            <a:r>
              <a:rPr lang="en-US" b="1" dirty="0" err="1">
                <a:solidFill>
                  <a:schemeClr val="tx1"/>
                </a:solidFill>
                <a:latin typeface="Garamond"/>
                <a:cs typeface="Garamond"/>
              </a:rPr>
              <a:t>n</a:t>
            </a:r>
            <a:r>
              <a:rPr lang="en-US" b="1" dirty="0">
                <a:solidFill>
                  <a:schemeClr val="tx1"/>
                </a:solidFill>
                <a:latin typeface="Garamond"/>
                <a:cs typeface="Garamond"/>
              </a:rPr>
              <a:t> = 905)</a:t>
            </a:r>
          </a:p>
        </p:txBody>
      </p:sp>
      <p:sp>
        <p:nvSpPr>
          <p:cNvPr id="52233" name="Text Box 8"/>
          <p:cNvSpPr txBox="1">
            <a:spLocks noChangeArrowheads="1"/>
          </p:cNvSpPr>
          <p:nvPr/>
        </p:nvSpPr>
        <p:spPr bwMode="auto">
          <a:xfrm>
            <a:off x="1972260" y="5334000"/>
            <a:ext cx="5262979" cy="646331"/>
          </a:xfrm>
          <a:prstGeom prst="rect">
            <a:avLst/>
          </a:prstGeom>
          <a:noFill/>
          <a:ln w="9525">
            <a:noFill/>
            <a:miter lim="800000"/>
            <a:headEnd/>
            <a:tailEnd/>
          </a:ln>
        </p:spPr>
        <p:txBody>
          <a:bodyPr wrap="none">
            <a:prstTxWarp prst="textNoShape">
              <a:avLst/>
            </a:prstTxWarp>
            <a:spAutoFit/>
          </a:bodyPr>
          <a:lstStyle/>
          <a:p>
            <a:pPr algn="ctr" eaLnBrk="1" hangingPunct="1"/>
            <a:r>
              <a:rPr lang="en-US" b="1" dirty="0">
                <a:solidFill>
                  <a:schemeClr val="tx1"/>
                </a:solidFill>
                <a:latin typeface="Garamond"/>
                <a:cs typeface="Garamond"/>
              </a:rPr>
              <a:t>Data from classrooms of Moog, Farrell and Spencer </a:t>
            </a:r>
          </a:p>
          <a:p>
            <a:pPr algn="ctr" eaLnBrk="1" hangingPunct="1"/>
            <a:r>
              <a:rPr lang="en-US" b="1" dirty="0">
                <a:solidFill>
                  <a:schemeClr val="tx1"/>
                </a:solidFill>
                <a:latin typeface="Garamond"/>
                <a:cs typeface="Garamond"/>
              </a:rPr>
              <a:t>Chi-squared = 40.9      alpha &lt; 0.005</a:t>
            </a:r>
          </a:p>
        </p:txBody>
      </p:sp>
      <p:sp>
        <p:nvSpPr>
          <p:cNvPr id="52234" name="Rectangle 9"/>
          <p:cNvSpPr>
            <a:spLocks noChangeArrowheads="1"/>
          </p:cNvSpPr>
          <p:nvPr/>
        </p:nvSpPr>
        <p:spPr bwMode="auto">
          <a:xfrm>
            <a:off x="1325025" y="6047715"/>
            <a:ext cx="6468549" cy="261610"/>
          </a:xfrm>
          <a:prstGeom prst="rect">
            <a:avLst/>
          </a:prstGeom>
          <a:noFill/>
          <a:ln w="9525">
            <a:noFill/>
            <a:miter lim="800000"/>
            <a:headEnd/>
            <a:tailEnd/>
          </a:ln>
        </p:spPr>
        <p:txBody>
          <a:bodyPr wrap="square">
            <a:prstTxWarp prst="textNoShape">
              <a:avLst/>
            </a:prstTxWarp>
            <a:spAutoFit/>
          </a:bodyPr>
          <a:lstStyle/>
          <a:p>
            <a:pPr algn="ctr" eaLnBrk="1" hangingPunct="1"/>
            <a:r>
              <a:rPr lang="en-US" sz="1100" dirty="0">
                <a:solidFill>
                  <a:schemeClr val="tx1"/>
                </a:solidFill>
                <a:latin typeface="Garamond"/>
                <a:ea typeface="Times New Roman" pitchFamily="29" charset="0"/>
                <a:cs typeface="Garamond"/>
              </a:rPr>
              <a:t>Farrell, J.J</a:t>
            </a:r>
            <a:r>
              <a:rPr lang="en-US" sz="1100" dirty="0" smtClean="0">
                <a:solidFill>
                  <a:schemeClr val="tx1"/>
                </a:solidFill>
                <a:latin typeface="Garamond"/>
                <a:ea typeface="Times New Roman" pitchFamily="29" charset="0"/>
                <a:cs typeface="Garamond"/>
              </a:rPr>
              <a:t>., </a:t>
            </a:r>
            <a:r>
              <a:rPr lang="en-US" sz="1100" dirty="0">
                <a:solidFill>
                  <a:schemeClr val="tx1"/>
                </a:solidFill>
                <a:latin typeface="Garamond"/>
                <a:ea typeface="Times New Roman" pitchFamily="29" charset="0"/>
                <a:cs typeface="Garamond"/>
              </a:rPr>
              <a:t>Moog, R.S</a:t>
            </a:r>
            <a:r>
              <a:rPr lang="en-US" sz="1100" dirty="0" smtClean="0">
                <a:solidFill>
                  <a:schemeClr val="tx1"/>
                </a:solidFill>
                <a:latin typeface="Garamond"/>
                <a:ea typeface="Times New Roman" pitchFamily="29" charset="0"/>
                <a:cs typeface="Garamond"/>
              </a:rPr>
              <a:t>., &amp; </a:t>
            </a:r>
            <a:r>
              <a:rPr lang="en-US" sz="1100" dirty="0">
                <a:solidFill>
                  <a:schemeClr val="tx1"/>
                </a:solidFill>
                <a:latin typeface="Garamond"/>
                <a:ea typeface="Times New Roman" pitchFamily="29" charset="0"/>
                <a:cs typeface="Garamond"/>
              </a:rPr>
              <a:t>Spencer, J.N</a:t>
            </a:r>
            <a:r>
              <a:rPr lang="en-US" sz="1100" dirty="0" smtClean="0">
                <a:solidFill>
                  <a:schemeClr val="tx1"/>
                </a:solidFill>
                <a:latin typeface="Garamond"/>
                <a:ea typeface="Times New Roman" pitchFamily="29" charset="0"/>
                <a:cs typeface="Garamond"/>
              </a:rPr>
              <a:t>. (1999).  A </a:t>
            </a:r>
            <a:r>
              <a:rPr lang="en-US" sz="1100" dirty="0" smtClean="0">
                <a:latin typeface="Garamond"/>
                <a:ea typeface="Times New Roman" pitchFamily="29" charset="0"/>
                <a:cs typeface="Garamond"/>
              </a:rPr>
              <a:t>Guided Inquiry Chemistry Course</a:t>
            </a:r>
            <a:r>
              <a:rPr lang="en-US" sz="1100" i="1" dirty="0" smtClean="0">
                <a:latin typeface="Garamond"/>
                <a:ea typeface="Times New Roman" pitchFamily="29" charset="0"/>
                <a:cs typeface="Garamond"/>
              </a:rPr>
              <a:t>.  </a:t>
            </a:r>
            <a:r>
              <a:rPr lang="en-US" sz="1100" i="1" dirty="0" smtClean="0">
                <a:solidFill>
                  <a:schemeClr val="tx1"/>
                </a:solidFill>
                <a:latin typeface="Garamond"/>
                <a:ea typeface="Times New Roman" pitchFamily="29" charset="0"/>
                <a:cs typeface="Garamond"/>
              </a:rPr>
              <a:t>J</a:t>
            </a:r>
            <a:r>
              <a:rPr lang="en-US" sz="1100" i="1" dirty="0">
                <a:solidFill>
                  <a:schemeClr val="tx1"/>
                </a:solidFill>
                <a:latin typeface="Garamond"/>
                <a:ea typeface="Times New Roman" pitchFamily="29" charset="0"/>
                <a:cs typeface="Garamond"/>
              </a:rPr>
              <a:t>. Chem. Educ</a:t>
            </a:r>
            <a:r>
              <a:rPr lang="en-US" sz="1100" i="1" dirty="0" smtClean="0">
                <a:solidFill>
                  <a:schemeClr val="tx1"/>
                </a:solidFill>
                <a:latin typeface="Garamond"/>
                <a:ea typeface="Times New Roman" pitchFamily="29" charset="0"/>
                <a:cs typeface="Garamond"/>
              </a:rPr>
              <a:t>.</a:t>
            </a:r>
            <a:r>
              <a:rPr lang="en-US" sz="1100" dirty="0" smtClean="0">
                <a:latin typeface="Garamond"/>
                <a:ea typeface="Times New Roman" pitchFamily="29" charset="0"/>
                <a:cs typeface="Garamond"/>
              </a:rPr>
              <a:t>, </a:t>
            </a:r>
            <a:r>
              <a:rPr lang="en-US" sz="1100" i="1" dirty="0" smtClean="0">
                <a:solidFill>
                  <a:schemeClr val="tx1"/>
                </a:solidFill>
                <a:latin typeface="Garamond"/>
                <a:ea typeface="Times New Roman" pitchFamily="29" charset="0"/>
                <a:cs typeface="Garamond"/>
              </a:rPr>
              <a:t>76</a:t>
            </a:r>
            <a:r>
              <a:rPr lang="en-US" sz="1100" dirty="0" smtClean="0">
                <a:solidFill>
                  <a:schemeClr val="tx1"/>
                </a:solidFill>
                <a:latin typeface="Garamond"/>
                <a:ea typeface="Times New Roman" pitchFamily="29" charset="0"/>
                <a:cs typeface="Garamond"/>
              </a:rPr>
              <a:t>, 570-574. </a:t>
            </a:r>
            <a:endParaRPr lang="en-US" sz="1100" dirty="0">
              <a:solidFill>
                <a:schemeClr val="tx1"/>
              </a:solidFill>
              <a:latin typeface="Garamond"/>
              <a:cs typeface="Garamond"/>
            </a:endParaRPr>
          </a:p>
        </p:txBody>
      </p:sp>
      <p:pic>
        <p:nvPicPr>
          <p:cNvPr id="11" name="Picture 10"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7878249" y="6178520"/>
            <a:ext cx="846651" cy="450879"/>
          </a:xfrm>
          <a:prstGeom prst="rect">
            <a:avLst/>
          </a:prstGeom>
        </p:spPr>
      </p:pic>
      <p:sp>
        <p:nvSpPr>
          <p:cNvPr id="12" name="TextBox 11"/>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 y="1124712"/>
            <a:ext cx="8915400" cy="1245431"/>
          </a:xfrm>
        </p:spPr>
        <p:txBody>
          <a:bodyPr>
            <a:normAutofit/>
          </a:bodyPr>
          <a:lstStyle/>
          <a:p>
            <a:pPr eaLnBrk="1" hangingPunct="1"/>
            <a:r>
              <a:rPr lang="en-US" sz="3600" b="1" dirty="0">
                <a:latin typeface="Garamond"/>
              </a:rPr>
              <a:t>POGIL</a:t>
            </a:r>
            <a:r>
              <a:rPr lang="en-US" sz="3600" b="1" dirty="0" smtClean="0">
                <a:latin typeface="Garamond"/>
              </a:rPr>
              <a:t> - Organic </a:t>
            </a:r>
            <a:r>
              <a:rPr lang="en-US" sz="3600" b="1" dirty="0">
                <a:latin typeface="Garamond"/>
              </a:rPr>
              <a:t>Chemistry at a Regional Liberal Arts College</a:t>
            </a:r>
          </a:p>
        </p:txBody>
      </p:sp>
      <p:sp>
        <p:nvSpPr>
          <p:cNvPr id="172035" name="Rectangle 3"/>
          <p:cNvSpPr>
            <a:spLocks noGrp="1" noChangeArrowheads="1"/>
          </p:cNvSpPr>
          <p:nvPr>
            <p:ph type="body" idx="1"/>
          </p:nvPr>
        </p:nvSpPr>
        <p:spPr>
          <a:xfrm>
            <a:off x="685800" y="2743200"/>
            <a:ext cx="7772400" cy="3505200"/>
          </a:xfrm>
        </p:spPr>
        <p:txBody>
          <a:bodyPr/>
          <a:lstStyle/>
          <a:p>
            <a:pPr eaLnBrk="1" hangingPunct="1"/>
            <a:endParaRPr lang="en-US" b="1" dirty="0" smtClean="0">
              <a:solidFill>
                <a:schemeClr val="tx1">
                  <a:lumMod val="95000"/>
                  <a:lumOff val="5000"/>
                </a:schemeClr>
              </a:solidFill>
              <a:latin typeface="Garamond"/>
            </a:endParaRPr>
          </a:p>
          <a:p>
            <a:pPr eaLnBrk="1" hangingPunct="1">
              <a:buClr>
                <a:schemeClr val="accent5"/>
              </a:buClr>
            </a:pPr>
            <a:r>
              <a:rPr lang="en-US" b="1" dirty="0" smtClean="0">
                <a:solidFill>
                  <a:schemeClr val="tx1">
                    <a:lumMod val="95000"/>
                    <a:lumOff val="5000"/>
                  </a:schemeClr>
                </a:solidFill>
                <a:latin typeface="Garamond"/>
              </a:rPr>
              <a:t>Two sections - one “lecture”, one POGIL - taught at the same time</a:t>
            </a:r>
          </a:p>
          <a:p>
            <a:pPr eaLnBrk="1" hangingPunct="1">
              <a:buClr>
                <a:schemeClr val="accent5"/>
              </a:buClr>
            </a:pPr>
            <a:r>
              <a:rPr lang="en-US" b="1" dirty="0" smtClean="0">
                <a:solidFill>
                  <a:schemeClr val="tx1">
                    <a:lumMod val="95000"/>
                    <a:lumOff val="5000"/>
                  </a:schemeClr>
                </a:solidFill>
                <a:latin typeface="Garamond"/>
              </a:rPr>
              <a:t>Students </a:t>
            </a:r>
            <a:r>
              <a:rPr lang="en-US" b="1" dirty="0">
                <a:solidFill>
                  <a:schemeClr val="tx1">
                    <a:lumMod val="95000"/>
                    <a:lumOff val="5000"/>
                  </a:schemeClr>
                </a:solidFill>
                <a:latin typeface="Garamond"/>
              </a:rPr>
              <a:t>randomly placed</a:t>
            </a:r>
            <a:r>
              <a:rPr lang="en-US" b="1" dirty="0" smtClean="0">
                <a:solidFill>
                  <a:schemeClr val="tx1">
                    <a:lumMod val="95000"/>
                    <a:lumOff val="5000"/>
                  </a:schemeClr>
                </a:solidFill>
                <a:latin typeface="Garamond"/>
              </a:rPr>
              <a:t> in </a:t>
            </a:r>
            <a:r>
              <a:rPr lang="en-US" b="1" dirty="0">
                <a:solidFill>
                  <a:schemeClr val="tx1">
                    <a:lumMod val="95000"/>
                    <a:lumOff val="5000"/>
                  </a:schemeClr>
                </a:solidFill>
                <a:latin typeface="Garamond"/>
              </a:rPr>
              <a:t>sections</a:t>
            </a:r>
          </a:p>
          <a:p>
            <a:pPr eaLnBrk="1" hangingPunct="1">
              <a:buClr>
                <a:schemeClr val="accent5"/>
              </a:buClr>
            </a:pPr>
            <a:r>
              <a:rPr lang="en-US" b="1" dirty="0">
                <a:solidFill>
                  <a:schemeClr val="tx1">
                    <a:lumMod val="95000"/>
                    <a:lumOff val="5000"/>
                  </a:schemeClr>
                </a:solidFill>
                <a:latin typeface="Garamond"/>
              </a:rPr>
              <a:t>Common exams -  prepared</a:t>
            </a:r>
            <a:r>
              <a:rPr lang="en-US" b="1" dirty="0" smtClean="0">
                <a:solidFill>
                  <a:schemeClr val="tx1">
                    <a:lumMod val="95000"/>
                    <a:lumOff val="5000"/>
                  </a:schemeClr>
                </a:solidFill>
                <a:latin typeface="Garamond"/>
              </a:rPr>
              <a:t> and </a:t>
            </a:r>
            <a:r>
              <a:rPr lang="en-US" b="1" dirty="0">
                <a:solidFill>
                  <a:schemeClr val="tx1">
                    <a:lumMod val="95000"/>
                    <a:lumOff val="5000"/>
                  </a:schemeClr>
                </a:solidFill>
                <a:latin typeface="Garamond"/>
              </a:rPr>
              <a:t>graded by both instructors</a:t>
            </a:r>
          </a:p>
          <a:p>
            <a:pPr eaLnBrk="1" hangingPunct="1">
              <a:buNone/>
            </a:pPr>
            <a:endParaRPr lang="en-US" b="1" dirty="0">
              <a:solidFill>
                <a:schemeClr val="tx1">
                  <a:lumMod val="95000"/>
                  <a:lumOff val="5000"/>
                </a:schemeClr>
              </a:solidFill>
            </a:endParaRPr>
          </a:p>
        </p:txBody>
      </p:sp>
      <p:sp>
        <p:nvSpPr>
          <p:cNvPr id="196612" name="Rectangle 4"/>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dirty="0">
              <a:latin typeface="Times" pitchFamily="-109" charset="0"/>
            </a:endParaRPr>
          </a:p>
        </p:txBody>
      </p:sp>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8658" name="Object 2"/>
          <p:cNvGraphicFramePr>
            <a:graphicFrameLocks noChangeAspect="1"/>
          </p:cNvGraphicFramePr>
          <p:nvPr/>
        </p:nvGraphicFramePr>
        <p:xfrm>
          <a:off x="1528763" y="1736725"/>
          <a:ext cx="5951537" cy="4064000"/>
        </p:xfrm>
        <a:graphic>
          <a:graphicData uri="http://schemas.openxmlformats.org/presentationml/2006/ole">
            <p:oleObj spid="_x0000_s80898" name="Worksheet" r:id="rId4" imgW="4343400" imgH="2971800" progId="">
              <p:embed/>
            </p:oleObj>
          </a:graphicData>
        </a:graphic>
      </p:graphicFrame>
      <p:sp>
        <p:nvSpPr>
          <p:cNvPr id="198659" name="Rectangle 3"/>
          <p:cNvSpPr>
            <a:spLocks noChangeArrowheads="1"/>
          </p:cNvSpPr>
          <p:nvPr/>
        </p:nvSpPr>
        <p:spPr bwMode="auto">
          <a:xfrm>
            <a:off x="1905000" y="0"/>
            <a:ext cx="5702300" cy="1143000"/>
          </a:xfrm>
          <a:prstGeom prst="rect">
            <a:avLst/>
          </a:prstGeom>
          <a:noFill/>
          <a:ln w="9525">
            <a:noFill/>
            <a:miter lim="800000"/>
            <a:headEnd/>
            <a:tailEnd/>
          </a:ln>
        </p:spPr>
        <p:txBody>
          <a:bodyPr anchor="ctr">
            <a:prstTxWarp prst="textNoShape">
              <a:avLst/>
            </a:prstTxWarp>
          </a:bodyPr>
          <a:lstStyle/>
          <a:p>
            <a:pPr algn="ctr" eaLnBrk="1" hangingPunct="1"/>
            <a:endParaRPr lang="en-US" sz="3600" b="1" dirty="0">
              <a:solidFill>
                <a:schemeClr val="tx2"/>
              </a:solidFill>
              <a:latin typeface="Garamond"/>
              <a:cs typeface="Garamond"/>
            </a:endParaRPr>
          </a:p>
        </p:txBody>
      </p:sp>
      <p:sp>
        <p:nvSpPr>
          <p:cNvPr id="198660" name="Text Box 4"/>
          <p:cNvSpPr txBox="1">
            <a:spLocks noChangeArrowheads="1"/>
          </p:cNvSpPr>
          <p:nvPr/>
        </p:nvSpPr>
        <p:spPr bwMode="auto">
          <a:xfrm>
            <a:off x="2514600" y="2038256"/>
            <a:ext cx="954107" cy="369332"/>
          </a:xfrm>
          <a:prstGeom prst="rect">
            <a:avLst/>
          </a:prstGeom>
          <a:noFill/>
          <a:ln w="9525">
            <a:noFill/>
            <a:miter lim="800000"/>
            <a:headEnd/>
            <a:tailEnd/>
          </a:ln>
        </p:spPr>
        <p:txBody>
          <a:bodyPr wrap="none">
            <a:prstTxWarp prst="textNoShape">
              <a:avLst/>
            </a:prstTxWarp>
            <a:spAutoFit/>
          </a:bodyPr>
          <a:lstStyle/>
          <a:p>
            <a:r>
              <a:rPr lang="en-US" b="1" dirty="0">
                <a:latin typeface="Garamond"/>
                <a:cs typeface="Garamond"/>
              </a:rPr>
              <a:t>Lecture</a:t>
            </a:r>
          </a:p>
        </p:txBody>
      </p:sp>
      <p:sp>
        <p:nvSpPr>
          <p:cNvPr id="198661" name="Text Box 5"/>
          <p:cNvSpPr txBox="1">
            <a:spLocks noChangeArrowheads="1"/>
          </p:cNvSpPr>
          <p:nvPr/>
        </p:nvSpPr>
        <p:spPr bwMode="auto">
          <a:xfrm>
            <a:off x="5479256" y="2038256"/>
            <a:ext cx="915823" cy="369332"/>
          </a:xfrm>
          <a:prstGeom prst="rect">
            <a:avLst/>
          </a:prstGeom>
          <a:noFill/>
          <a:ln w="9525">
            <a:noFill/>
            <a:miter lim="800000"/>
            <a:headEnd/>
            <a:tailEnd/>
          </a:ln>
        </p:spPr>
        <p:txBody>
          <a:bodyPr wrap="none">
            <a:prstTxWarp prst="textNoShape">
              <a:avLst/>
            </a:prstTxWarp>
            <a:spAutoFit/>
          </a:bodyPr>
          <a:lstStyle/>
          <a:p>
            <a:r>
              <a:rPr lang="en-US" b="1" dirty="0">
                <a:latin typeface="Garamond"/>
                <a:cs typeface="Garamond"/>
              </a:rPr>
              <a:t>POGIL</a:t>
            </a:r>
          </a:p>
        </p:txBody>
      </p:sp>
      <p:sp>
        <p:nvSpPr>
          <p:cNvPr id="198662" name="Text Box 6"/>
          <p:cNvSpPr txBox="1">
            <a:spLocks noChangeArrowheads="1"/>
          </p:cNvSpPr>
          <p:nvPr/>
        </p:nvSpPr>
        <p:spPr bwMode="auto">
          <a:xfrm>
            <a:off x="3200400" y="1600200"/>
            <a:ext cx="1824613" cy="369332"/>
          </a:xfrm>
          <a:prstGeom prst="rect">
            <a:avLst/>
          </a:prstGeom>
          <a:noFill/>
          <a:ln w="9525">
            <a:noFill/>
            <a:miter lim="800000"/>
            <a:headEnd/>
            <a:tailEnd/>
          </a:ln>
        </p:spPr>
        <p:txBody>
          <a:bodyPr wrap="none">
            <a:prstTxWarp prst="textNoShape">
              <a:avLst/>
            </a:prstTxWarp>
            <a:spAutoFit/>
          </a:bodyPr>
          <a:lstStyle/>
          <a:p>
            <a:r>
              <a:rPr lang="en-US" b="1">
                <a:latin typeface="Garamond"/>
                <a:cs typeface="Garamond"/>
              </a:rPr>
              <a:t>1998-1999, n = 40</a:t>
            </a:r>
          </a:p>
        </p:txBody>
      </p:sp>
      <p:sp>
        <p:nvSpPr>
          <p:cNvPr id="198663" name="Text Box 7"/>
          <p:cNvSpPr txBox="1">
            <a:spLocks noChangeArrowheads="1"/>
          </p:cNvSpPr>
          <p:nvPr/>
        </p:nvSpPr>
        <p:spPr bwMode="auto">
          <a:xfrm>
            <a:off x="1447800" y="5074920"/>
            <a:ext cx="6400800" cy="1231106"/>
          </a:xfrm>
          <a:prstGeom prst="rect">
            <a:avLst/>
          </a:prstGeom>
          <a:noFill/>
          <a:ln w="9525">
            <a:noFill/>
            <a:miter lim="800000"/>
            <a:headEnd/>
            <a:tailEnd/>
          </a:ln>
        </p:spPr>
        <p:txBody>
          <a:bodyPr>
            <a:prstTxWarp prst="textNoShape">
              <a:avLst/>
            </a:prstTxWarp>
            <a:spAutoFit/>
          </a:bodyPr>
          <a:lstStyle/>
          <a:p>
            <a:pPr algn="ctr" eaLnBrk="1" hangingPunct="1"/>
            <a:endParaRPr lang="en-US" sz="2000" b="1" dirty="0" smtClean="0">
              <a:latin typeface="Garamond"/>
              <a:cs typeface="Garamond"/>
            </a:endParaRPr>
          </a:p>
          <a:p>
            <a:pPr algn="ctr" eaLnBrk="1" hangingPunct="1"/>
            <a:r>
              <a:rPr lang="en-US" b="1" dirty="0" smtClean="0">
                <a:latin typeface="Garamond"/>
                <a:cs typeface="Garamond"/>
              </a:rPr>
              <a:t>Randomized </a:t>
            </a:r>
            <a:r>
              <a:rPr lang="en-US" b="1" dirty="0">
                <a:latin typeface="Garamond"/>
                <a:cs typeface="Garamond"/>
              </a:rPr>
              <a:t>enrollment, different instructors, single exam given concurrently, prepared and graded by both instructors </a:t>
            </a:r>
          </a:p>
          <a:p>
            <a:pPr algn="ctr" eaLnBrk="1" hangingPunct="1"/>
            <a:r>
              <a:rPr lang="en-US" b="1" dirty="0">
                <a:latin typeface="Garamond"/>
                <a:cs typeface="Garamond"/>
              </a:rPr>
              <a:t>Chi-squared = 7.1      alpha &lt; 0.01</a:t>
            </a:r>
          </a:p>
        </p:txBody>
      </p:sp>
      <p:sp>
        <p:nvSpPr>
          <p:cNvPr id="198664" name="Rectangle 8"/>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b="1" dirty="0">
              <a:latin typeface="Garamond"/>
              <a:cs typeface="Garamond"/>
            </a:endParaRPr>
          </a:p>
        </p:txBody>
      </p:sp>
      <p:sp>
        <p:nvSpPr>
          <p:cNvPr id="10" name="Title 9"/>
          <p:cNvSpPr>
            <a:spLocks noGrp="1"/>
          </p:cNvSpPr>
          <p:nvPr>
            <p:ph type="title"/>
          </p:nvPr>
        </p:nvSpPr>
        <p:spPr>
          <a:xfrm>
            <a:off x="0" y="835878"/>
            <a:ext cx="8913813" cy="1202378"/>
          </a:xfrm>
        </p:spPr>
        <p:txBody>
          <a:bodyPr>
            <a:normAutofit/>
          </a:bodyPr>
          <a:lstStyle/>
          <a:p>
            <a:r>
              <a:rPr lang="en-US" sz="3200" b="1" dirty="0" smtClean="0">
                <a:latin typeface="Garamond"/>
                <a:cs typeface="Garamond"/>
              </a:rPr>
              <a:t>POGIL – Organic Chemistry at a </a:t>
            </a:r>
            <a:br>
              <a:rPr lang="en-US" sz="3200" b="1" dirty="0" smtClean="0">
                <a:latin typeface="Garamond"/>
                <a:cs typeface="Garamond"/>
              </a:rPr>
            </a:br>
            <a:r>
              <a:rPr lang="en-US" sz="3200" b="1" dirty="0" smtClean="0">
                <a:latin typeface="Garamond"/>
                <a:cs typeface="Garamond"/>
              </a:rPr>
              <a:t>Regional Liberal Arts College</a:t>
            </a:r>
            <a:endParaRPr lang="en-US" sz="3200" b="1" dirty="0">
              <a:latin typeface="Garamond"/>
              <a:cs typeface="Garamond"/>
            </a:endParaRPr>
          </a:p>
        </p:txBody>
      </p:sp>
      <p:grpSp>
        <p:nvGrpSpPr>
          <p:cNvPr id="11" name="Group 10"/>
          <p:cNvGrpSpPr/>
          <p:nvPr/>
        </p:nvGrpSpPr>
        <p:grpSpPr>
          <a:xfrm>
            <a:off x="254000" y="6178520"/>
            <a:ext cx="8470900" cy="450879"/>
            <a:chOff x="254000" y="6178520"/>
            <a:chExt cx="8470900" cy="450879"/>
          </a:xfrm>
        </p:grpSpPr>
        <p:pic>
          <p:nvPicPr>
            <p:cNvPr id="12" name="Picture 11"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7878249" y="6178520"/>
              <a:ext cx="846651" cy="450879"/>
            </a:xfrm>
            <a:prstGeom prst="rect">
              <a:avLst/>
            </a:prstGeom>
          </p:spPr>
        </p:pic>
        <p:sp>
          <p:nvSpPr>
            <p:cNvPr id="13" name="TextBox 12"/>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1124712"/>
            <a:ext cx="8915400" cy="1148790"/>
          </a:xfrm>
        </p:spPr>
        <p:txBody>
          <a:bodyPr>
            <a:normAutofit fontScale="90000"/>
          </a:bodyPr>
          <a:lstStyle/>
          <a:p>
            <a:pPr eaLnBrk="1" hangingPunct="1"/>
            <a:r>
              <a:rPr lang="en-US" b="1" dirty="0">
                <a:latin typeface="Garamond"/>
              </a:rPr>
              <a:t>POGIL</a:t>
            </a:r>
            <a:r>
              <a:rPr lang="en-US" b="1" dirty="0" smtClean="0">
                <a:latin typeface="Garamond"/>
              </a:rPr>
              <a:t> - Organic </a:t>
            </a:r>
            <a:r>
              <a:rPr lang="en-US" b="1" dirty="0">
                <a:latin typeface="Garamond"/>
              </a:rPr>
              <a:t>I at</a:t>
            </a:r>
            <a:r>
              <a:rPr lang="en-US" b="1" dirty="0" smtClean="0">
                <a:latin typeface="Garamond"/>
              </a:rPr>
              <a:t> a </a:t>
            </a:r>
            <a:br>
              <a:rPr lang="en-US" b="1" dirty="0" smtClean="0">
                <a:latin typeface="Garamond"/>
              </a:rPr>
            </a:br>
            <a:r>
              <a:rPr lang="en-US" b="1" dirty="0" smtClean="0">
                <a:latin typeface="Garamond"/>
              </a:rPr>
              <a:t>Large </a:t>
            </a:r>
            <a:r>
              <a:rPr lang="en-US" b="1" dirty="0">
                <a:latin typeface="Garamond"/>
              </a:rPr>
              <a:t>Public University</a:t>
            </a:r>
          </a:p>
        </p:txBody>
      </p:sp>
      <p:sp>
        <p:nvSpPr>
          <p:cNvPr id="200707" name="Rectangle 3"/>
          <p:cNvSpPr>
            <a:spLocks noGrp="1" noChangeArrowheads="1"/>
          </p:cNvSpPr>
          <p:nvPr>
            <p:ph type="body" idx="1"/>
          </p:nvPr>
        </p:nvSpPr>
        <p:spPr>
          <a:xfrm>
            <a:off x="685800" y="2743200"/>
            <a:ext cx="7772400" cy="3505200"/>
          </a:xfrm>
        </p:spPr>
        <p:txBody>
          <a:bodyPr/>
          <a:lstStyle/>
          <a:p>
            <a:pPr eaLnBrk="1" hangingPunct="1">
              <a:lnSpc>
                <a:spcPct val="90000"/>
              </a:lnSpc>
            </a:pPr>
            <a:endParaRPr lang="en-US" b="1" dirty="0" smtClean="0">
              <a:solidFill>
                <a:srgbClr val="0D0D0D"/>
              </a:solidFill>
              <a:latin typeface="Garamond"/>
            </a:endParaRPr>
          </a:p>
          <a:p>
            <a:pPr eaLnBrk="1" hangingPunct="1">
              <a:lnSpc>
                <a:spcPct val="90000"/>
              </a:lnSpc>
              <a:buClr>
                <a:schemeClr val="accent5"/>
              </a:buClr>
            </a:pPr>
            <a:r>
              <a:rPr lang="en-US" b="1" dirty="0" smtClean="0">
                <a:solidFill>
                  <a:srgbClr val="0D0D0D"/>
                </a:solidFill>
                <a:latin typeface="Garamond"/>
              </a:rPr>
              <a:t>Two </a:t>
            </a:r>
            <a:r>
              <a:rPr lang="en-US" b="1" dirty="0">
                <a:solidFill>
                  <a:srgbClr val="0D0D0D"/>
                </a:solidFill>
                <a:latin typeface="Garamond"/>
              </a:rPr>
              <a:t>sections - one “lecture”, one</a:t>
            </a:r>
            <a:r>
              <a:rPr lang="en-US" b="1" dirty="0" smtClean="0">
                <a:solidFill>
                  <a:srgbClr val="0D0D0D"/>
                </a:solidFill>
                <a:latin typeface="Garamond"/>
              </a:rPr>
              <a:t> POGIL - taught </a:t>
            </a:r>
            <a:r>
              <a:rPr lang="en-US" b="1" dirty="0">
                <a:solidFill>
                  <a:srgbClr val="0D0D0D"/>
                </a:solidFill>
                <a:latin typeface="Garamond"/>
              </a:rPr>
              <a:t>at the same time</a:t>
            </a:r>
          </a:p>
          <a:p>
            <a:pPr eaLnBrk="1" hangingPunct="1">
              <a:lnSpc>
                <a:spcPct val="90000"/>
              </a:lnSpc>
              <a:buClr>
                <a:schemeClr val="accent5"/>
              </a:buClr>
            </a:pPr>
            <a:r>
              <a:rPr lang="en-US" b="1" dirty="0">
                <a:solidFill>
                  <a:srgbClr val="0D0D0D"/>
                </a:solidFill>
                <a:latin typeface="Garamond"/>
              </a:rPr>
              <a:t>Students randomly placed  in sections</a:t>
            </a:r>
          </a:p>
          <a:p>
            <a:pPr eaLnBrk="1" hangingPunct="1">
              <a:lnSpc>
                <a:spcPct val="90000"/>
              </a:lnSpc>
              <a:buClr>
                <a:schemeClr val="accent5"/>
              </a:buClr>
            </a:pPr>
            <a:r>
              <a:rPr lang="en-US" b="1" dirty="0">
                <a:solidFill>
                  <a:srgbClr val="0D0D0D"/>
                </a:solidFill>
                <a:latin typeface="Garamond"/>
              </a:rPr>
              <a:t>Midterm exams (not part of study) created and graded independently</a:t>
            </a:r>
          </a:p>
          <a:p>
            <a:pPr eaLnBrk="1" hangingPunct="1">
              <a:lnSpc>
                <a:spcPct val="90000"/>
              </a:lnSpc>
              <a:buClr>
                <a:schemeClr val="accent5"/>
              </a:buClr>
            </a:pPr>
            <a:r>
              <a:rPr lang="en-US" b="1" dirty="0">
                <a:solidFill>
                  <a:srgbClr val="0D0D0D"/>
                </a:solidFill>
                <a:latin typeface="Garamond"/>
              </a:rPr>
              <a:t>Final exam (studied) created solely by “lecture” instructor</a:t>
            </a:r>
          </a:p>
        </p:txBody>
      </p:sp>
      <p:sp>
        <p:nvSpPr>
          <p:cNvPr id="200708" name="Rectangle 4"/>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b="1" dirty="0">
              <a:latin typeface="Times" pitchFamily="-109" charset="0"/>
            </a:endParaRPr>
          </a:p>
        </p:txBody>
      </p:sp>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1124712"/>
            <a:ext cx="8911974" cy="1143000"/>
          </a:xfrm>
        </p:spPr>
        <p:txBody>
          <a:bodyPr>
            <a:normAutofit fontScale="90000"/>
          </a:bodyPr>
          <a:lstStyle/>
          <a:p>
            <a:pPr eaLnBrk="1" hangingPunct="1"/>
            <a:r>
              <a:rPr lang="en-US" sz="3200" b="1" dirty="0" smtClean="0">
                <a:solidFill>
                  <a:srgbClr val="FFFFFF"/>
                </a:solidFill>
                <a:latin typeface="Garamond"/>
                <a:cs typeface="Garamond"/>
              </a:rPr>
              <a:t>POGIL - Organic </a:t>
            </a:r>
            <a:r>
              <a:rPr lang="en-US" sz="3200" b="1" dirty="0">
                <a:solidFill>
                  <a:srgbClr val="FFFFFF"/>
                </a:solidFill>
                <a:latin typeface="Garamond"/>
                <a:cs typeface="Garamond"/>
              </a:rPr>
              <a:t>I at</a:t>
            </a:r>
            <a:r>
              <a:rPr lang="en-US" sz="3200" b="1" dirty="0" smtClean="0">
                <a:solidFill>
                  <a:srgbClr val="FFFFFF"/>
                </a:solidFill>
                <a:latin typeface="Garamond"/>
                <a:cs typeface="Garamond"/>
              </a:rPr>
              <a:t> a Large Public </a:t>
            </a:r>
            <a:r>
              <a:rPr lang="en-US" sz="3200" b="1" dirty="0">
                <a:solidFill>
                  <a:srgbClr val="FFFFFF"/>
                </a:solidFill>
                <a:latin typeface="Garamond"/>
                <a:cs typeface="Garamond"/>
              </a:rPr>
              <a:t>University</a:t>
            </a:r>
            <a:r>
              <a:rPr lang="en-US" b="1" dirty="0">
                <a:solidFill>
                  <a:srgbClr val="FFFFFF"/>
                </a:solidFill>
                <a:latin typeface="Garamond"/>
                <a:cs typeface="Garamond"/>
              </a:rPr>
              <a:t/>
            </a:r>
            <a:br>
              <a:rPr lang="en-US" b="1" dirty="0">
                <a:solidFill>
                  <a:srgbClr val="FFFFFF"/>
                </a:solidFill>
                <a:latin typeface="Garamond"/>
                <a:cs typeface="Garamond"/>
              </a:rPr>
            </a:br>
            <a:r>
              <a:rPr lang="en-US" sz="2400" b="1" dirty="0">
                <a:solidFill>
                  <a:srgbClr val="FFFFFF"/>
                </a:solidFill>
                <a:latin typeface="Garamond"/>
                <a:cs typeface="Garamond"/>
              </a:rPr>
              <a:t>Withdrawals and Common Final Exam Scores</a:t>
            </a:r>
            <a:r>
              <a:rPr lang="en-US" sz="2400" b="1" dirty="0" smtClean="0">
                <a:solidFill>
                  <a:srgbClr val="FFFFFF"/>
                </a:solidFill>
                <a:latin typeface="Garamond"/>
                <a:cs typeface="Garamond"/>
              </a:rPr>
              <a:t> - Fall </a:t>
            </a:r>
            <a:r>
              <a:rPr lang="en-US" sz="2400" b="1" dirty="0">
                <a:solidFill>
                  <a:srgbClr val="FFFFFF"/>
                </a:solidFill>
                <a:latin typeface="Garamond"/>
                <a:cs typeface="Garamond"/>
              </a:rPr>
              <a:t>2000</a:t>
            </a:r>
            <a:endParaRPr lang="en-US" b="1" dirty="0">
              <a:solidFill>
                <a:srgbClr val="FFFFFF"/>
              </a:solidFill>
              <a:latin typeface="Garamond"/>
              <a:cs typeface="Garamond"/>
            </a:endParaRPr>
          </a:p>
        </p:txBody>
      </p:sp>
      <p:grpSp>
        <p:nvGrpSpPr>
          <p:cNvPr id="2" name="Group 3"/>
          <p:cNvGrpSpPr>
            <a:grpSpLocks/>
          </p:cNvGrpSpPr>
          <p:nvPr/>
        </p:nvGrpSpPr>
        <p:grpSpPr bwMode="auto">
          <a:xfrm>
            <a:off x="1524000" y="3149600"/>
            <a:ext cx="1847850" cy="1770063"/>
            <a:chOff x="792" y="1592"/>
            <a:chExt cx="1352" cy="1296"/>
          </a:xfrm>
        </p:grpSpPr>
        <p:sp>
          <p:nvSpPr>
            <p:cNvPr id="202785" name="Freeform 4"/>
            <p:cNvSpPr>
              <a:spLocks/>
            </p:cNvSpPr>
            <p:nvPr/>
          </p:nvSpPr>
          <p:spPr bwMode="auto">
            <a:xfrm>
              <a:off x="1464" y="1592"/>
              <a:ext cx="448" cy="644"/>
            </a:xfrm>
            <a:custGeom>
              <a:avLst/>
              <a:gdLst>
                <a:gd name="T0" fmla="*/ 448 w 448"/>
                <a:gd name="T1" fmla="*/ 174 h 644"/>
                <a:gd name="T2" fmla="*/ 446 w 448"/>
                <a:gd name="T3" fmla="*/ 158 h 644"/>
                <a:gd name="T4" fmla="*/ 356 w 448"/>
                <a:gd name="T5" fmla="*/ 92 h 644"/>
                <a:gd name="T6" fmla="*/ 240 w 448"/>
                <a:gd name="T7" fmla="*/ 40 h 644"/>
                <a:gd name="T8" fmla="*/ 128 w 448"/>
                <a:gd name="T9" fmla="*/ 8 h 644"/>
                <a:gd name="T10" fmla="*/ 0 w 448"/>
                <a:gd name="T11" fmla="*/ 0 h 644"/>
                <a:gd name="T12" fmla="*/ 1 w 448"/>
                <a:gd name="T13" fmla="*/ 644 h 644"/>
                <a:gd name="T14" fmla="*/ 448 w 448"/>
                <a:gd name="T15" fmla="*/ 174 h 644"/>
                <a:gd name="T16" fmla="*/ 0 60000 65536"/>
                <a:gd name="T17" fmla="*/ 0 60000 65536"/>
                <a:gd name="T18" fmla="*/ 0 60000 65536"/>
                <a:gd name="T19" fmla="*/ 0 60000 65536"/>
                <a:gd name="T20" fmla="*/ 0 60000 65536"/>
                <a:gd name="T21" fmla="*/ 0 60000 65536"/>
                <a:gd name="T22" fmla="*/ 0 60000 65536"/>
                <a:gd name="T23" fmla="*/ 0 60000 65536"/>
                <a:gd name="T24" fmla="*/ 0 w 448"/>
                <a:gd name="T25" fmla="*/ 0 h 644"/>
                <a:gd name="T26" fmla="*/ 448 w 448"/>
                <a:gd name="T27" fmla="*/ 644 h 6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 h="644">
                  <a:moveTo>
                    <a:pt x="448" y="174"/>
                  </a:moveTo>
                  <a:lnTo>
                    <a:pt x="446" y="158"/>
                  </a:lnTo>
                  <a:lnTo>
                    <a:pt x="356" y="92"/>
                  </a:lnTo>
                  <a:lnTo>
                    <a:pt x="240" y="40"/>
                  </a:lnTo>
                  <a:lnTo>
                    <a:pt x="128" y="8"/>
                  </a:lnTo>
                  <a:lnTo>
                    <a:pt x="0" y="0"/>
                  </a:lnTo>
                  <a:lnTo>
                    <a:pt x="1" y="644"/>
                  </a:lnTo>
                  <a:lnTo>
                    <a:pt x="448" y="174"/>
                  </a:lnTo>
                  <a:close/>
                </a:path>
              </a:pathLst>
            </a:custGeom>
            <a:solidFill>
              <a:srgbClr val="00FFFF"/>
            </a:solidFill>
            <a:ln w="12700">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86" name="Freeform 5"/>
            <p:cNvSpPr>
              <a:spLocks/>
            </p:cNvSpPr>
            <p:nvPr/>
          </p:nvSpPr>
          <p:spPr bwMode="auto">
            <a:xfrm>
              <a:off x="1465" y="1759"/>
              <a:ext cx="673" cy="725"/>
            </a:xfrm>
            <a:custGeom>
              <a:avLst/>
              <a:gdLst>
                <a:gd name="T0" fmla="*/ 623 w 673"/>
                <a:gd name="T1" fmla="*/ 725 h 725"/>
                <a:gd name="T2" fmla="*/ 623 w 673"/>
                <a:gd name="T3" fmla="*/ 723 h 725"/>
                <a:gd name="T4" fmla="*/ 655 w 673"/>
                <a:gd name="T5" fmla="*/ 653 h 725"/>
                <a:gd name="T6" fmla="*/ 673 w 673"/>
                <a:gd name="T7" fmla="*/ 534 h 725"/>
                <a:gd name="T8" fmla="*/ 673 w 673"/>
                <a:gd name="T9" fmla="*/ 436 h 725"/>
                <a:gd name="T10" fmla="*/ 660 w 673"/>
                <a:gd name="T11" fmla="*/ 326 h 725"/>
                <a:gd name="T12" fmla="*/ 631 w 673"/>
                <a:gd name="T13" fmla="*/ 247 h 725"/>
                <a:gd name="T14" fmla="*/ 588 w 673"/>
                <a:gd name="T15" fmla="*/ 153 h 725"/>
                <a:gd name="T16" fmla="*/ 530 w 673"/>
                <a:gd name="T17" fmla="*/ 74 h 725"/>
                <a:gd name="T18" fmla="*/ 454 w 673"/>
                <a:gd name="T19" fmla="*/ 0 h 725"/>
                <a:gd name="T20" fmla="*/ 0 w 673"/>
                <a:gd name="T21" fmla="*/ 477 h 725"/>
                <a:gd name="T22" fmla="*/ 623 w 673"/>
                <a:gd name="T23" fmla="*/ 725 h 7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725"/>
                <a:gd name="T38" fmla="*/ 673 w 673"/>
                <a:gd name="T39" fmla="*/ 725 h 7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725">
                  <a:moveTo>
                    <a:pt x="623" y="725"/>
                  </a:moveTo>
                  <a:lnTo>
                    <a:pt x="623" y="723"/>
                  </a:lnTo>
                  <a:lnTo>
                    <a:pt x="655" y="653"/>
                  </a:lnTo>
                  <a:lnTo>
                    <a:pt x="673" y="534"/>
                  </a:lnTo>
                  <a:lnTo>
                    <a:pt x="673" y="436"/>
                  </a:lnTo>
                  <a:lnTo>
                    <a:pt x="660" y="326"/>
                  </a:lnTo>
                  <a:lnTo>
                    <a:pt x="631" y="247"/>
                  </a:lnTo>
                  <a:lnTo>
                    <a:pt x="588" y="153"/>
                  </a:lnTo>
                  <a:lnTo>
                    <a:pt x="530" y="74"/>
                  </a:lnTo>
                  <a:lnTo>
                    <a:pt x="454" y="0"/>
                  </a:lnTo>
                  <a:lnTo>
                    <a:pt x="0" y="477"/>
                  </a:lnTo>
                  <a:lnTo>
                    <a:pt x="623" y="725"/>
                  </a:lnTo>
                  <a:close/>
                </a:path>
              </a:pathLst>
            </a:custGeom>
            <a:solidFill>
              <a:srgbClr val="800080"/>
            </a:solidFill>
            <a:ln w="12700">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87" name="Freeform 6"/>
            <p:cNvSpPr>
              <a:spLocks/>
            </p:cNvSpPr>
            <p:nvPr/>
          </p:nvSpPr>
          <p:spPr bwMode="auto">
            <a:xfrm>
              <a:off x="1465" y="2236"/>
              <a:ext cx="627" cy="640"/>
            </a:xfrm>
            <a:custGeom>
              <a:avLst/>
              <a:gdLst>
                <a:gd name="T0" fmla="*/ 113 w 627"/>
                <a:gd name="T1" fmla="*/ 638 h 640"/>
                <a:gd name="T2" fmla="*/ 139 w 627"/>
                <a:gd name="T3" fmla="*/ 640 h 640"/>
                <a:gd name="T4" fmla="*/ 294 w 627"/>
                <a:gd name="T5" fmla="*/ 592 h 640"/>
                <a:gd name="T6" fmla="*/ 417 w 627"/>
                <a:gd name="T7" fmla="*/ 516 h 640"/>
                <a:gd name="T8" fmla="*/ 485 w 627"/>
                <a:gd name="T9" fmla="*/ 464 h 640"/>
                <a:gd name="T10" fmla="*/ 529 w 627"/>
                <a:gd name="T11" fmla="*/ 408 h 640"/>
                <a:gd name="T12" fmla="*/ 585 w 627"/>
                <a:gd name="T13" fmla="*/ 338 h 640"/>
                <a:gd name="T14" fmla="*/ 627 w 627"/>
                <a:gd name="T15" fmla="*/ 250 h 640"/>
                <a:gd name="T16" fmla="*/ 0 w 627"/>
                <a:gd name="T17" fmla="*/ 0 h 640"/>
                <a:gd name="T18" fmla="*/ 113 w 627"/>
                <a:gd name="T19" fmla="*/ 638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7"/>
                <a:gd name="T31" fmla="*/ 0 h 640"/>
                <a:gd name="T32" fmla="*/ 627 w 627"/>
                <a:gd name="T33" fmla="*/ 640 h 6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7" h="640">
                  <a:moveTo>
                    <a:pt x="113" y="638"/>
                  </a:moveTo>
                  <a:lnTo>
                    <a:pt x="139" y="640"/>
                  </a:lnTo>
                  <a:lnTo>
                    <a:pt x="294" y="592"/>
                  </a:lnTo>
                  <a:lnTo>
                    <a:pt x="417" y="516"/>
                  </a:lnTo>
                  <a:lnTo>
                    <a:pt x="485" y="464"/>
                  </a:lnTo>
                  <a:lnTo>
                    <a:pt x="529" y="408"/>
                  </a:lnTo>
                  <a:lnTo>
                    <a:pt x="585" y="338"/>
                  </a:lnTo>
                  <a:lnTo>
                    <a:pt x="627" y="250"/>
                  </a:lnTo>
                  <a:lnTo>
                    <a:pt x="0" y="0"/>
                  </a:lnTo>
                  <a:lnTo>
                    <a:pt x="113" y="638"/>
                  </a:lnTo>
                  <a:close/>
                </a:path>
              </a:pathLst>
            </a:custGeom>
            <a:solidFill>
              <a:srgbClr val="FFFF00"/>
            </a:solidFill>
            <a:ln w="6350">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88" name="Freeform 7"/>
            <p:cNvSpPr>
              <a:spLocks/>
            </p:cNvSpPr>
            <p:nvPr/>
          </p:nvSpPr>
          <p:spPr bwMode="auto">
            <a:xfrm>
              <a:off x="1465" y="2236"/>
              <a:ext cx="134" cy="649"/>
            </a:xfrm>
            <a:custGeom>
              <a:avLst/>
              <a:gdLst>
                <a:gd name="T0" fmla="*/ 95 w 134"/>
                <a:gd name="T1" fmla="*/ 641 h 649"/>
                <a:gd name="T2" fmla="*/ 92 w 134"/>
                <a:gd name="T3" fmla="*/ 649 h 649"/>
                <a:gd name="T4" fmla="*/ 134 w 134"/>
                <a:gd name="T5" fmla="*/ 641 h 649"/>
                <a:gd name="T6" fmla="*/ 0 w 134"/>
                <a:gd name="T7" fmla="*/ 0 h 649"/>
                <a:gd name="T8" fmla="*/ 95 w 134"/>
                <a:gd name="T9" fmla="*/ 641 h 649"/>
                <a:gd name="T10" fmla="*/ 0 60000 65536"/>
                <a:gd name="T11" fmla="*/ 0 60000 65536"/>
                <a:gd name="T12" fmla="*/ 0 60000 65536"/>
                <a:gd name="T13" fmla="*/ 0 60000 65536"/>
                <a:gd name="T14" fmla="*/ 0 60000 65536"/>
                <a:gd name="T15" fmla="*/ 0 w 134"/>
                <a:gd name="T16" fmla="*/ 0 h 649"/>
                <a:gd name="T17" fmla="*/ 134 w 134"/>
                <a:gd name="T18" fmla="*/ 649 h 649"/>
              </a:gdLst>
              <a:ahLst/>
              <a:cxnLst>
                <a:cxn ang="T10">
                  <a:pos x="T0" y="T1"/>
                </a:cxn>
                <a:cxn ang="T11">
                  <a:pos x="T2" y="T3"/>
                </a:cxn>
                <a:cxn ang="T12">
                  <a:pos x="T4" y="T5"/>
                </a:cxn>
                <a:cxn ang="T13">
                  <a:pos x="T6" y="T7"/>
                </a:cxn>
                <a:cxn ang="T14">
                  <a:pos x="T8" y="T9"/>
                </a:cxn>
              </a:cxnLst>
              <a:rect l="T15" t="T16" r="T17" b="T18"/>
              <a:pathLst>
                <a:path w="134" h="649">
                  <a:moveTo>
                    <a:pt x="95" y="641"/>
                  </a:moveTo>
                  <a:lnTo>
                    <a:pt x="92" y="649"/>
                  </a:lnTo>
                  <a:lnTo>
                    <a:pt x="134" y="641"/>
                  </a:lnTo>
                  <a:lnTo>
                    <a:pt x="0" y="0"/>
                  </a:lnTo>
                  <a:lnTo>
                    <a:pt x="95" y="641"/>
                  </a:lnTo>
                  <a:close/>
                </a:path>
              </a:pathLst>
            </a:custGeom>
            <a:solidFill>
              <a:srgbClr val="4AFF42"/>
            </a:solidFill>
            <a:ln w="12700">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89" name="Freeform 8"/>
            <p:cNvSpPr>
              <a:spLocks/>
            </p:cNvSpPr>
            <p:nvPr/>
          </p:nvSpPr>
          <p:spPr bwMode="auto">
            <a:xfrm>
              <a:off x="1368" y="2236"/>
              <a:ext cx="192" cy="652"/>
            </a:xfrm>
            <a:custGeom>
              <a:avLst/>
              <a:gdLst>
                <a:gd name="T0" fmla="*/ 8 w 192"/>
                <a:gd name="T1" fmla="*/ 632 h 652"/>
                <a:gd name="T2" fmla="*/ 0 w 192"/>
                <a:gd name="T3" fmla="*/ 648 h 652"/>
                <a:gd name="T4" fmla="*/ 93 w 192"/>
                <a:gd name="T5" fmla="*/ 652 h 652"/>
                <a:gd name="T6" fmla="*/ 192 w 192"/>
                <a:gd name="T7" fmla="*/ 646 h 652"/>
                <a:gd name="T8" fmla="*/ 97 w 192"/>
                <a:gd name="T9" fmla="*/ 0 h 652"/>
                <a:gd name="T10" fmla="*/ 8 w 192"/>
                <a:gd name="T11" fmla="*/ 632 h 652"/>
                <a:gd name="T12" fmla="*/ 0 60000 65536"/>
                <a:gd name="T13" fmla="*/ 0 60000 65536"/>
                <a:gd name="T14" fmla="*/ 0 60000 65536"/>
                <a:gd name="T15" fmla="*/ 0 60000 65536"/>
                <a:gd name="T16" fmla="*/ 0 60000 65536"/>
                <a:gd name="T17" fmla="*/ 0 60000 65536"/>
                <a:gd name="T18" fmla="*/ 0 w 192"/>
                <a:gd name="T19" fmla="*/ 0 h 652"/>
                <a:gd name="T20" fmla="*/ 192 w 192"/>
                <a:gd name="T21" fmla="*/ 652 h 652"/>
              </a:gdLst>
              <a:ahLst/>
              <a:cxnLst>
                <a:cxn ang="T12">
                  <a:pos x="T0" y="T1"/>
                </a:cxn>
                <a:cxn ang="T13">
                  <a:pos x="T2" y="T3"/>
                </a:cxn>
                <a:cxn ang="T14">
                  <a:pos x="T4" y="T5"/>
                </a:cxn>
                <a:cxn ang="T15">
                  <a:pos x="T6" y="T7"/>
                </a:cxn>
                <a:cxn ang="T16">
                  <a:pos x="T8" y="T9"/>
                </a:cxn>
                <a:cxn ang="T17">
                  <a:pos x="T10" y="T11"/>
                </a:cxn>
              </a:cxnLst>
              <a:rect l="T18" t="T19" r="T20" b="T21"/>
              <a:pathLst>
                <a:path w="192" h="652">
                  <a:moveTo>
                    <a:pt x="8" y="632"/>
                  </a:moveTo>
                  <a:lnTo>
                    <a:pt x="0" y="648"/>
                  </a:lnTo>
                  <a:lnTo>
                    <a:pt x="93" y="652"/>
                  </a:lnTo>
                  <a:lnTo>
                    <a:pt x="192" y="646"/>
                  </a:lnTo>
                  <a:lnTo>
                    <a:pt x="97" y="0"/>
                  </a:lnTo>
                  <a:lnTo>
                    <a:pt x="8" y="632"/>
                  </a:lnTo>
                  <a:close/>
                </a:path>
              </a:pathLst>
            </a:custGeom>
            <a:solidFill>
              <a:srgbClr val="FF4303"/>
            </a:solidFill>
            <a:ln w="12700">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90" name="Freeform 9"/>
            <p:cNvSpPr>
              <a:spLocks/>
            </p:cNvSpPr>
            <p:nvPr/>
          </p:nvSpPr>
          <p:spPr bwMode="auto">
            <a:xfrm>
              <a:off x="794" y="1592"/>
              <a:ext cx="671" cy="1290"/>
            </a:xfrm>
            <a:custGeom>
              <a:avLst/>
              <a:gdLst>
                <a:gd name="T0" fmla="*/ 668 w 671"/>
                <a:gd name="T1" fmla="*/ 26 h 1290"/>
                <a:gd name="T2" fmla="*/ 660 w 671"/>
                <a:gd name="T3" fmla="*/ 0 h 1290"/>
                <a:gd name="T4" fmla="*/ 536 w 671"/>
                <a:gd name="T5" fmla="*/ 11 h 1290"/>
                <a:gd name="T6" fmla="*/ 414 w 671"/>
                <a:gd name="T7" fmla="*/ 51 h 1290"/>
                <a:gd name="T8" fmla="*/ 300 w 671"/>
                <a:gd name="T9" fmla="*/ 109 h 1290"/>
                <a:gd name="T10" fmla="*/ 199 w 671"/>
                <a:gd name="T11" fmla="*/ 192 h 1290"/>
                <a:gd name="T12" fmla="*/ 115 w 671"/>
                <a:gd name="T13" fmla="*/ 282 h 1290"/>
                <a:gd name="T14" fmla="*/ 56 w 671"/>
                <a:gd name="T15" fmla="*/ 397 h 1290"/>
                <a:gd name="T16" fmla="*/ 9 w 671"/>
                <a:gd name="T17" fmla="*/ 520 h 1290"/>
                <a:gd name="T18" fmla="*/ 0 w 671"/>
                <a:gd name="T19" fmla="*/ 654 h 1290"/>
                <a:gd name="T20" fmla="*/ 12 w 671"/>
                <a:gd name="T21" fmla="*/ 772 h 1290"/>
                <a:gd name="T22" fmla="*/ 48 w 671"/>
                <a:gd name="T23" fmla="*/ 882 h 1290"/>
                <a:gd name="T24" fmla="*/ 98 w 671"/>
                <a:gd name="T25" fmla="*/ 981 h 1290"/>
                <a:gd name="T26" fmla="*/ 166 w 671"/>
                <a:gd name="T27" fmla="*/ 1080 h 1290"/>
                <a:gd name="T28" fmla="*/ 250 w 671"/>
                <a:gd name="T29" fmla="*/ 1154 h 1290"/>
                <a:gd name="T30" fmla="*/ 351 w 671"/>
                <a:gd name="T31" fmla="*/ 1219 h 1290"/>
                <a:gd name="T32" fmla="*/ 440 w 671"/>
                <a:gd name="T33" fmla="*/ 1260 h 1290"/>
                <a:gd name="T34" fmla="*/ 582 w 671"/>
                <a:gd name="T35" fmla="*/ 1290 h 1290"/>
                <a:gd name="T36" fmla="*/ 671 w 671"/>
                <a:gd name="T37" fmla="*/ 644 h 1290"/>
                <a:gd name="T38" fmla="*/ 668 w 671"/>
                <a:gd name="T39" fmla="*/ 26 h 1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1"/>
                <a:gd name="T61" fmla="*/ 0 h 1290"/>
                <a:gd name="T62" fmla="*/ 671 w 671"/>
                <a:gd name="T63" fmla="*/ 1290 h 12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1" h="1290">
                  <a:moveTo>
                    <a:pt x="668" y="26"/>
                  </a:moveTo>
                  <a:lnTo>
                    <a:pt x="660" y="0"/>
                  </a:lnTo>
                  <a:lnTo>
                    <a:pt x="536" y="11"/>
                  </a:lnTo>
                  <a:lnTo>
                    <a:pt x="414" y="51"/>
                  </a:lnTo>
                  <a:lnTo>
                    <a:pt x="300" y="109"/>
                  </a:lnTo>
                  <a:lnTo>
                    <a:pt x="199" y="192"/>
                  </a:lnTo>
                  <a:lnTo>
                    <a:pt x="115" y="282"/>
                  </a:lnTo>
                  <a:lnTo>
                    <a:pt x="56" y="397"/>
                  </a:lnTo>
                  <a:lnTo>
                    <a:pt x="9" y="520"/>
                  </a:lnTo>
                  <a:lnTo>
                    <a:pt x="0" y="654"/>
                  </a:lnTo>
                  <a:lnTo>
                    <a:pt x="12" y="772"/>
                  </a:lnTo>
                  <a:lnTo>
                    <a:pt x="48" y="882"/>
                  </a:lnTo>
                  <a:lnTo>
                    <a:pt x="98" y="981"/>
                  </a:lnTo>
                  <a:lnTo>
                    <a:pt x="166" y="1080"/>
                  </a:lnTo>
                  <a:lnTo>
                    <a:pt x="250" y="1154"/>
                  </a:lnTo>
                  <a:lnTo>
                    <a:pt x="351" y="1219"/>
                  </a:lnTo>
                  <a:lnTo>
                    <a:pt x="440" y="1260"/>
                  </a:lnTo>
                  <a:lnTo>
                    <a:pt x="582" y="1290"/>
                  </a:lnTo>
                  <a:lnTo>
                    <a:pt x="671" y="644"/>
                  </a:lnTo>
                  <a:lnTo>
                    <a:pt x="668" y="26"/>
                  </a:lnTo>
                  <a:close/>
                </a:path>
              </a:pathLst>
            </a:custGeom>
            <a:solidFill>
              <a:srgbClr val="000000"/>
            </a:solidFill>
            <a:ln w="12700">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91" name="Oval 10"/>
            <p:cNvSpPr>
              <a:spLocks noChangeArrowheads="1"/>
            </p:cNvSpPr>
            <p:nvPr/>
          </p:nvSpPr>
          <p:spPr bwMode="auto">
            <a:xfrm>
              <a:off x="792" y="1592"/>
              <a:ext cx="1352" cy="1296"/>
            </a:xfrm>
            <a:prstGeom prst="ellipse">
              <a:avLst/>
            </a:prstGeom>
            <a:noFill/>
            <a:ln w="19050">
              <a:solidFill>
                <a:schemeClr val="bg2"/>
              </a:solidFill>
              <a:round/>
              <a:headEnd/>
              <a:tailEnd/>
            </a:ln>
          </p:spPr>
          <p:txBody>
            <a:bodyPr wrap="none" anchor="ctr">
              <a:prstTxWarp prst="textNoShape">
                <a:avLst/>
              </a:prstTxWarp>
            </a:bodyPr>
            <a:lstStyle/>
            <a:p>
              <a:pPr algn="ctr"/>
              <a:endParaRPr lang="en-US" b="1">
                <a:solidFill>
                  <a:srgbClr val="0D0D0D"/>
                </a:solidFill>
                <a:latin typeface="Garamond"/>
                <a:cs typeface="Garamond"/>
              </a:endParaRPr>
            </a:p>
          </p:txBody>
        </p:sp>
      </p:grpSp>
      <p:sp>
        <p:nvSpPr>
          <p:cNvPr id="202757" name="Freeform 12"/>
          <p:cNvSpPr>
            <a:spLocks/>
          </p:cNvSpPr>
          <p:nvPr/>
        </p:nvSpPr>
        <p:spPr bwMode="auto">
          <a:xfrm>
            <a:off x="6221413" y="3303588"/>
            <a:ext cx="935037" cy="1557337"/>
          </a:xfrm>
          <a:custGeom>
            <a:avLst/>
            <a:gdLst>
              <a:gd name="T0" fmla="*/ 362 w 684"/>
              <a:gd name="T1" fmla="*/ 1140 h 1140"/>
              <a:gd name="T2" fmla="*/ 362 w 684"/>
              <a:gd name="T3" fmla="*/ 1136 h 1140"/>
              <a:gd name="T4" fmla="*/ 458 w 684"/>
              <a:gd name="T5" fmla="*/ 1074 h 1140"/>
              <a:gd name="T6" fmla="*/ 548 w 684"/>
              <a:gd name="T7" fmla="*/ 974 h 1140"/>
              <a:gd name="T8" fmla="*/ 616 w 684"/>
              <a:gd name="T9" fmla="*/ 866 h 1140"/>
              <a:gd name="T10" fmla="*/ 666 w 684"/>
              <a:gd name="T11" fmla="*/ 730 h 1140"/>
              <a:gd name="T12" fmla="*/ 684 w 684"/>
              <a:gd name="T13" fmla="*/ 596 h 1140"/>
              <a:gd name="T14" fmla="*/ 680 w 684"/>
              <a:gd name="T15" fmla="*/ 488 h 1140"/>
              <a:gd name="T16" fmla="*/ 670 w 684"/>
              <a:gd name="T17" fmla="*/ 422 h 1140"/>
              <a:gd name="T18" fmla="*/ 648 w 684"/>
              <a:gd name="T19" fmla="*/ 338 h 1140"/>
              <a:gd name="T20" fmla="*/ 588 w 684"/>
              <a:gd name="T21" fmla="*/ 214 h 1140"/>
              <a:gd name="T22" fmla="*/ 496 w 684"/>
              <a:gd name="T23" fmla="*/ 96 h 1140"/>
              <a:gd name="T24" fmla="*/ 380 w 684"/>
              <a:gd name="T25" fmla="*/ 0 h 1140"/>
              <a:gd name="T26" fmla="*/ 0 w 684"/>
              <a:gd name="T27" fmla="*/ 556 h 1140"/>
              <a:gd name="T28" fmla="*/ 362 w 684"/>
              <a:gd name="T29" fmla="*/ 1140 h 1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
              <a:gd name="T46" fmla="*/ 0 h 1140"/>
              <a:gd name="T47" fmla="*/ 684 w 684"/>
              <a:gd name="T48" fmla="*/ 1140 h 1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 h="1140">
                <a:moveTo>
                  <a:pt x="362" y="1140"/>
                </a:moveTo>
                <a:lnTo>
                  <a:pt x="362" y="1136"/>
                </a:lnTo>
                <a:lnTo>
                  <a:pt x="458" y="1074"/>
                </a:lnTo>
                <a:lnTo>
                  <a:pt x="548" y="974"/>
                </a:lnTo>
                <a:lnTo>
                  <a:pt x="616" y="866"/>
                </a:lnTo>
                <a:lnTo>
                  <a:pt x="666" y="730"/>
                </a:lnTo>
                <a:lnTo>
                  <a:pt x="684" y="596"/>
                </a:lnTo>
                <a:lnTo>
                  <a:pt x="680" y="488"/>
                </a:lnTo>
                <a:lnTo>
                  <a:pt x="670" y="422"/>
                </a:lnTo>
                <a:lnTo>
                  <a:pt x="648" y="338"/>
                </a:lnTo>
                <a:lnTo>
                  <a:pt x="588" y="214"/>
                </a:lnTo>
                <a:lnTo>
                  <a:pt x="496" y="96"/>
                </a:lnTo>
                <a:lnTo>
                  <a:pt x="380" y="0"/>
                </a:lnTo>
                <a:lnTo>
                  <a:pt x="0" y="556"/>
                </a:lnTo>
                <a:lnTo>
                  <a:pt x="362" y="1140"/>
                </a:lnTo>
                <a:close/>
              </a:path>
            </a:pathLst>
          </a:custGeom>
          <a:solidFill>
            <a:srgbClr val="800080"/>
          </a:solidFill>
          <a:ln w="3175">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58" name="Freeform 13"/>
          <p:cNvSpPr>
            <a:spLocks/>
          </p:cNvSpPr>
          <p:nvPr/>
        </p:nvSpPr>
        <p:spPr bwMode="auto">
          <a:xfrm>
            <a:off x="6219825" y="3157538"/>
            <a:ext cx="520700" cy="906462"/>
          </a:xfrm>
          <a:custGeom>
            <a:avLst/>
            <a:gdLst>
              <a:gd name="T0" fmla="*/ 382 w 382"/>
              <a:gd name="T1" fmla="*/ 109 h 663"/>
              <a:gd name="T2" fmla="*/ 378 w 382"/>
              <a:gd name="T3" fmla="*/ 109 h 663"/>
              <a:gd name="T4" fmla="*/ 306 w 382"/>
              <a:gd name="T5" fmla="*/ 63 h 663"/>
              <a:gd name="T6" fmla="*/ 204 w 382"/>
              <a:gd name="T7" fmla="*/ 31 h 663"/>
              <a:gd name="T8" fmla="*/ 116 w 382"/>
              <a:gd name="T9" fmla="*/ 5 h 663"/>
              <a:gd name="T10" fmla="*/ 0 w 382"/>
              <a:gd name="T11" fmla="*/ 0 h 663"/>
              <a:gd name="T12" fmla="*/ 0 w 382"/>
              <a:gd name="T13" fmla="*/ 663 h 663"/>
              <a:gd name="T14" fmla="*/ 382 w 382"/>
              <a:gd name="T15" fmla="*/ 109 h 663"/>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663"/>
              <a:gd name="T26" fmla="*/ 382 w 382"/>
              <a:gd name="T27" fmla="*/ 663 h 6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663">
                <a:moveTo>
                  <a:pt x="382" y="109"/>
                </a:moveTo>
                <a:lnTo>
                  <a:pt x="378" y="109"/>
                </a:lnTo>
                <a:lnTo>
                  <a:pt x="306" y="63"/>
                </a:lnTo>
                <a:lnTo>
                  <a:pt x="204" y="31"/>
                </a:lnTo>
                <a:lnTo>
                  <a:pt x="116" y="5"/>
                </a:lnTo>
                <a:lnTo>
                  <a:pt x="0" y="0"/>
                </a:lnTo>
                <a:lnTo>
                  <a:pt x="0" y="663"/>
                </a:lnTo>
                <a:lnTo>
                  <a:pt x="382" y="109"/>
                </a:lnTo>
                <a:close/>
              </a:path>
            </a:pathLst>
          </a:custGeom>
          <a:solidFill>
            <a:srgbClr val="00FFFF"/>
          </a:solidFill>
          <a:ln w="3175">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59" name="Freeform 14"/>
          <p:cNvSpPr>
            <a:spLocks/>
          </p:cNvSpPr>
          <p:nvPr/>
        </p:nvSpPr>
        <p:spPr bwMode="auto">
          <a:xfrm>
            <a:off x="5337175" y="4064000"/>
            <a:ext cx="1376363" cy="927100"/>
          </a:xfrm>
          <a:custGeom>
            <a:avLst/>
            <a:gdLst>
              <a:gd name="T0" fmla="*/ 0 w 1008"/>
              <a:gd name="T1" fmla="*/ 118 h 679"/>
              <a:gd name="T2" fmla="*/ 0 w 1008"/>
              <a:gd name="T3" fmla="*/ 118 h 679"/>
              <a:gd name="T4" fmla="*/ 34 w 1008"/>
              <a:gd name="T5" fmla="*/ 254 h 679"/>
              <a:gd name="T6" fmla="*/ 92 w 1008"/>
              <a:gd name="T7" fmla="*/ 366 h 679"/>
              <a:gd name="T8" fmla="*/ 158 w 1008"/>
              <a:gd name="T9" fmla="*/ 450 h 679"/>
              <a:gd name="T10" fmla="*/ 272 w 1008"/>
              <a:gd name="T11" fmla="*/ 560 h 679"/>
              <a:gd name="T12" fmla="*/ 493 w 1008"/>
              <a:gd name="T13" fmla="*/ 662 h 679"/>
              <a:gd name="T14" fmla="*/ 629 w 1008"/>
              <a:gd name="T15" fmla="*/ 679 h 679"/>
              <a:gd name="T16" fmla="*/ 768 w 1008"/>
              <a:gd name="T17" fmla="*/ 670 h 679"/>
              <a:gd name="T18" fmla="*/ 896 w 1008"/>
              <a:gd name="T19" fmla="*/ 638 h 679"/>
              <a:gd name="T20" fmla="*/ 1008 w 1008"/>
              <a:gd name="T21" fmla="*/ 584 h 679"/>
              <a:gd name="T22" fmla="*/ 646 w 1008"/>
              <a:gd name="T23" fmla="*/ 0 h 679"/>
              <a:gd name="T24" fmla="*/ 0 w 1008"/>
              <a:gd name="T25" fmla="*/ 118 h 6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8"/>
              <a:gd name="T40" fmla="*/ 0 h 679"/>
              <a:gd name="T41" fmla="*/ 1008 w 1008"/>
              <a:gd name="T42" fmla="*/ 679 h 6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8" h="679">
                <a:moveTo>
                  <a:pt x="0" y="118"/>
                </a:moveTo>
                <a:lnTo>
                  <a:pt x="0" y="118"/>
                </a:lnTo>
                <a:lnTo>
                  <a:pt x="34" y="254"/>
                </a:lnTo>
                <a:lnTo>
                  <a:pt x="92" y="366"/>
                </a:lnTo>
                <a:lnTo>
                  <a:pt x="158" y="450"/>
                </a:lnTo>
                <a:lnTo>
                  <a:pt x="272" y="560"/>
                </a:lnTo>
                <a:lnTo>
                  <a:pt x="493" y="662"/>
                </a:lnTo>
                <a:lnTo>
                  <a:pt x="629" y="679"/>
                </a:lnTo>
                <a:lnTo>
                  <a:pt x="768" y="670"/>
                </a:lnTo>
                <a:lnTo>
                  <a:pt x="896" y="638"/>
                </a:lnTo>
                <a:lnTo>
                  <a:pt x="1008" y="584"/>
                </a:lnTo>
                <a:lnTo>
                  <a:pt x="646" y="0"/>
                </a:lnTo>
                <a:lnTo>
                  <a:pt x="0" y="118"/>
                </a:lnTo>
                <a:close/>
              </a:path>
            </a:pathLst>
          </a:custGeom>
          <a:solidFill>
            <a:srgbClr val="FFFF00"/>
          </a:solidFill>
          <a:ln w="3175">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60" name="Freeform 15"/>
          <p:cNvSpPr>
            <a:spLocks/>
          </p:cNvSpPr>
          <p:nvPr/>
        </p:nvSpPr>
        <p:spPr bwMode="auto">
          <a:xfrm>
            <a:off x="5326063" y="3468688"/>
            <a:ext cx="893762" cy="755650"/>
          </a:xfrm>
          <a:custGeom>
            <a:avLst/>
            <a:gdLst>
              <a:gd name="T0" fmla="*/ 168 w 654"/>
              <a:gd name="T1" fmla="*/ 0 h 554"/>
              <a:gd name="T2" fmla="*/ 164 w 654"/>
              <a:gd name="T3" fmla="*/ 0 h 554"/>
              <a:gd name="T4" fmla="*/ 84 w 654"/>
              <a:gd name="T5" fmla="*/ 120 h 554"/>
              <a:gd name="T6" fmla="*/ 25 w 654"/>
              <a:gd name="T7" fmla="*/ 249 h 554"/>
              <a:gd name="T8" fmla="*/ 0 w 654"/>
              <a:gd name="T9" fmla="*/ 404 h 554"/>
              <a:gd name="T10" fmla="*/ 8 w 654"/>
              <a:gd name="T11" fmla="*/ 554 h 554"/>
              <a:gd name="T12" fmla="*/ 654 w 654"/>
              <a:gd name="T13" fmla="*/ 434 h 554"/>
              <a:gd name="T14" fmla="*/ 168 w 654"/>
              <a:gd name="T15" fmla="*/ 0 h 554"/>
              <a:gd name="T16" fmla="*/ 0 60000 65536"/>
              <a:gd name="T17" fmla="*/ 0 60000 65536"/>
              <a:gd name="T18" fmla="*/ 0 60000 65536"/>
              <a:gd name="T19" fmla="*/ 0 60000 65536"/>
              <a:gd name="T20" fmla="*/ 0 60000 65536"/>
              <a:gd name="T21" fmla="*/ 0 60000 65536"/>
              <a:gd name="T22" fmla="*/ 0 60000 65536"/>
              <a:gd name="T23" fmla="*/ 0 60000 65536"/>
              <a:gd name="T24" fmla="*/ 0 w 654"/>
              <a:gd name="T25" fmla="*/ 0 h 554"/>
              <a:gd name="T26" fmla="*/ 654 w 654"/>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4" h="554">
                <a:moveTo>
                  <a:pt x="168" y="0"/>
                </a:moveTo>
                <a:lnTo>
                  <a:pt x="164" y="0"/>
                </a:lnTo>
                <a:lnTo>
                  <a:pt x="84" y="120"/>
                </a:lnTo>
                <a:lnTo>
                  <a:pt x="25" y="249"/>
                </a:lnTo>
                <a:lnTo>
                  <a:pt x="0" y="404"/>
                </a:lnTo>
                <a:lnTo>
                  <a:pt x="8" y="554"/>
                </a:lnTo>
                <a:lnTo>
                  <a:pt x="654" y="434"/>
                </a:lnTo>
                <a:lnTo>
                  <a:pt x="168" y="0"/>
                </a:lnTo>
                <a:close/>
              </a:path>
            </a:pathLst>
          </a:custGeom>
          <a:solidFill>
            <a:srgbClr val="4AFF42"/>
          </a:solidFill>
          <a:ln w="3175">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61" name="Freeform 16"/>
          <p:cNvSpPr>
            <a:spLocks/>
          </p:cNvSpPr>
          <p:nvPr/>
        </p:nvSpPr>
        <p:spPr bwMode="auto">
          <a:xfrm>
            <a:off x="5553075" y="3413125"/>
            <a:ext cx="676275" cy="655638"/>
          </a:xfrm>
          <a:custGeom>
            <a:avLst/>
            <a:gdLst>
              <a:gd name="T0" fmla="*/ 46 w 496"/>
              <a:gd name="T1" fmla="*/ 0 h 480"/>
              <a:gd name="T2" fmla="*/ 46 w 496"/>
              <a:gd name="T3" fmla="*/ 0 h 480"/>
              <a:gd name="T4" fmla="*/ 0 w 496"/>
              <a:gd name="T5" fmla="*/ 38 h 480"/>
              <a:gd name="T6" fmla="*/ 496 w 496"/>
              <a:gd name="T7" fmla="*/ 480 h 480"/>
              <a:gd name="T8" fmla="*/ 46 w 496"/>
              <a:gd name="T9" fmla="*/ 0 h 480"/>
              <a:gd name="T10" fmla="*/ 0 60000 65536"/>
              <a:gd name="T11" fmla="*/ 0 60000 65536"/>
              <a:gd name="T12" fmla="*/ 0 60000 65536"/>
              <a:gd name="T13" fmla="*/ 0 60000 65536"/>
              <a:gd name="T14" fmla="*/ 0 60000 65536"/>
              <a:gd name="T15" fmla="*/ 0 w 496"/>
              <a:gd name="T16" fmla="*/ 0 h 480"/>
              <a:gd name="T17" fmla="*/ 496 w 496"/>
              <a:gd name="T18" fmla="*/ 480 h 480"/>
            </a:gdLst>
            <a:ahLst/>
            <a:cxnLst>
              <a:cxn ang="T10">
                <a:pos x="T0" y="T1"/>
              </a:cxn>
              <a:cxn ang="T11">
                <a:pos x="T2" y="T3"/>
              </a:cxn>
              <a:cxn ang="T12">
                <a:pos x="T4" y="T5"/>
              </a:cxn>
              <a:cxn ang="T13">
                <a:pos x="T6" y="T7"/>
              </a:cxn>
              <a:cxn ang="T14">
                <a:pos x="T8" y="T9"/>
              </a:cxn>
            </a:cxnLst>
            <a:rect l="T15" t="T16" r="T17" b="T18"/>
            <a:pathLst>
              <a:path w="496" h="480">
                <a:moveTo>
                  <a:pt x="46" y="0"/>
                </a:moveTo>
                <a:lnTo>
                  <a:pt x="46" y="0"/>
                </a:lnTo>
                <a:lnTo>
                  <a:pt x="0" y="38"/>
                </a:lnTo>
                <a:lnTo>
                  <a:pt x="496" y="480"/>
                </a:lnTo>
                <a:lnTo>
                  <a:pt x="46" y="0"/>
                </a:lnTo>
                <a:close/>
              </a:path>
            </a:pathLst>
          </a:custGeom>
          <a:solidFill>
            <a:srgbClr val="FF4303"/>
          </a:solidFill>
          <a:ln w="26988">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62" name="Freeform 17"/>
          <p:cNvSpPr>
            <a:spLocks/>
          </p:cNvSpPr>
          <p:nvPr/>
        </p:nvSpPr>
        <p:spPr bwMode="auto">
          <a:xfrm>
            <a:off x="5613400" y="3157538"/>
            <a:ext cx="611188" cy="906462"/>
          </a:xfrm>
          <a:custGeom>
            <a:avLst/>
            <a:gdLst>
              <a:gd name="T0" fmla="*/ 385 w 385"/>
              <a:gd name="T1" fmla="*/ 1 h 571"/>
              <a:gd name="T2" fmla="*/ 382 w 385"/>
              <a:gd name="T3" fmla="*/ 0 h 571"/>
              <a:gd name="T4" fmla="*/ 278 w 385"/>
              <a:gd name="T5" fmla="*/ 9 h 571"/>
              <a:gd name="T6" fmla="*/ 177 w 385"/>
              <a:gd name="T7" fmla="*/ 44 h 571"/>
              <a:gd name="T8" fmla="*/ 78 w 385"/>
              <a:gd name="T9" fmla="*/ 90 h 571"/>
              <a:gd name="T10" fmla="*/ 0 w 385"/>
              <a:gd name="T11" fmla="*/ 164 h 571"/>
              <a:gd name="T12" fmla="*/ 385 w 385"/>
              <a:gd name="T13" fmla="*/ 571 h 571"/>
              <a:gd name="T14" fmla="*/ 385 w 385"/>
              <a:gd name="T15" fmla="*/ 1 h 571"/>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571"/>
              <a:gd name="T26" fmla="*/ 385 w 385"/>
              <a:gd name="T27" fmla="*/ 571 h 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571">
                <a:moveTo>
                  <a:pt x="385" y="1"/>
                </a:moveTo>
                <a:lnTo>
                  <a:pt x="382" y="0"/>
                </a:lnTo>
                <a:lnTo>
                  <a:pt x="278" y="9"/>
                </a:lnTo>
                <a:lnTo>
                  <a:pt x="177" y="44"/>
                </a:lnTo>
                <a:lnTo>
                  <a:pt x="78" y="90"/>
                </a:lnTo>
                <a:lnTo>
                  <a:pt x="0" y="164"/>
                </a:lnTo>
                <a:lnTo>
                  <a:pt x="385" y="571"/>
                </a:lnTo>
                <a:lnTo>
                  <a:pt x="385" y="1"/>
                </a:lnTo>
                <a:close/>
              </a:path>
            </a:pathLst>
          </a:custGeom>
          <a:solidFill>
            <a:srgbClr val="000000"/>
          </a:solidFill>
          <a:ln w="26988">
            <a:noFill/>
            <a:round/>
            <a:headEnd/>
            <a:tailEnd/>
          </a:ln>
        </p:spPr>
        <p:txBody>
          <a:bodyPr>
            <a:prstTxWarp prst="textNoShape">
              <a:avLst/>
            </a:prstTxWarp>
          </a:bodyPr>
          <a:lstStyle/>
          <a:p>
            <a:endParaRPr lang="en-US" b="1">
              <a:solidFill>
                <a:srgbClr val="0D0D0D"/>
              </a:solidFill>
              <a:latin typeface="Garamond"/>
              <a:cs typeface="Garamond"/>
            </a:endParaRPr>
          </a:p>
        </p:txBody>
      </p:sp>
      <p:sp>
        <p:nvSpPr>
          <p:cNvPr id="202764" name="Oval 19"/>
          <p:cNvSpPr>
            <a:spLocks noChangeArrowheads="1"/>
          </p:cNvSpPr>
          <p:nvPr/>
        </p:nvSpPr>
        <p:spPr bwMode="auto">
          <a:xfrm>
            <a:off x="5326063" y="3157538"/>
            <a:ext cx="1827212" cy="1835150"/>
          </a:xfrm>
          <a:prstGeom prst="ellipse">
            <a:avLst/>
          </a:prstGeom>
          <a:noFill/>
          <a:ln w="20320">
            <a:solidFill>
              <a:schemeClr val="bg2"/>
            </a:solidFill>
            <a:round/>
            <a:headEnd/>
            <a:tailEnd/>
          </a:ln>
        </p:spPr>
        <p:txBody>
          <a:bodyPr wrap="none" anchor="ctr">
            <a:prstTxWarp prst="textNoShape">
              <a:avLst/>
            </a:prstTxWarp>
          </a:bodyPr>
          <a:lstStyle/>
          <a:p>
            <a:pPr algn="ctr"/>
            <a:endParaRPr lang="en-US" b="1">
              <a:solidFill>
                <a:srgbClr val="0D0D0D"/>
              </a:solidFill>
              <a:latin typeface="Garamond"/>
              <a:cs typeface="Garamond"/>
            </a:endParaRPr>
          </a:p>
        </p:txBody>
      </p:sp>
      <p:sp>
        <p:nvSpPr>
          <p:cNvPr id="178196" name="Rectangle 20"/>
          <p:cNvSpPr>
            <a:spLocks noChangeArrowheads="1"/>
          </p:cNvSpPr>
          <p:nvPr/>
        </p:nvSpPr>
        <p:spPr bwMode="auto">
          <a:xfrm>
            <a:off x="1259066" y="2347913"/>
            <a:ext cx="2238019" cy="384721"/>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lgn="ctr">
              <a:defRPr/>
            </a:pPr>
            <a:r>
              <a:rPr lang="en-US" sz="1900" b="1">
                <a:solidFill>
                  <a:srgbClr val="0D0D0D"/>
                </a:solidFill>
                <a:latin typeface="Garamond"/>
                <a:cs typeface="Garamond"/>
              </a:rPr>
              <a:t>LECTURE  n = 109</a:t>
            </a:r>
          </a:p>
        </p:txBody>
      </p:sp>
      <p:sp>
        <p:nvSpPr>
          <p:cNvPr id="202766" name="Rectangle 21"/>
          <p:cNvSpPr>
            <a:spLocks noChangeArrowheads="1"/>
          </p:cNvSpPr>
          <p:nvPr/>
        </p:nvSpPr>
        <p:spPr bwMode="auto">
          <a:xfrm>
            <a:off x="2084704" y="4921250"/>
            <a:ext cx="418466" cy="44422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400" b="1">
                <a:solidFill>
                  <a:srgbClr val="0D0D0D"/>
                </a:solidFill>
                <a:latin typeface="Garamond"/>
                <a:cs typeface="Garamond"/>
              </a:rPr>
              <a:t>F</a:t>
            </a:r>
          </a:p>
          <a:p>
            <a:pPr algn="ctr">
              <a:lnSpc>
                <a:spcPct val="80000"/>
              </a:lnSpc>
            </a:pPr>
            <a:r>
              <a:rPr lang="en-US" sz="1400" b="1">
                <a:solidFill>
                  <a:srgbClr val="0D0D0D"/>
                </a:solidFill>
                <a:latin typeface="Garamond"/>
                <a:cs typeface="Garamond"/>
              </a:rPr>
              <a:t>5%</a:t>
            </a:r>
          </a:p>
        </p:txBody>
      </p:sp>
      <p:sp>
        <p:nvSpPr>
          <p:cNvPr id="202767" name="Rectangle 22"/>
          <p:cNvSpPr>
            <a:spLocks noChangeArrowheads="1"/>
          </p:cNvSpPr>
          <p:nvPr/>
        </p:nvSpPr>
        <p:spPr bwMode="auto">
          <a:xfrm>
            <a:off x="2438400" y="4911725"/>
            <a:ext cx="441325"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D</a:t>
            </a:r>
          </a:p>
          <a:p>
            <a:pPr algn="ctr">
              <a:lnSpc>
                <a:spcPct val="80000"/>
              </a:lnSpc>
            </a:pPr>
            <a:r>
              <a:rPr lang="en-US" sz="1400" b="1">
                <a:solidFill>
                  <a:srgbClr val="0D0D0D"/>
                </a:solidFill>
                <a:latin typeface="Garamond"/>
                <a:cs typeface="Garamond"/>
              </a:rPr>
              <a:t>1%</a:t>
            </a:r>
          </a:p>
        </p:txBody>
      </p:sp>
      <p:sp>
        <p:nvSpPr>
          <p:cNvPr id="202768" name="Rectangle 23"/>
          <p:cNvSpPr>
            <a:spLocks noChangeArrowheads="1"/>
          </p:cNvSpPr>
          <p:nvPr/>
        </p:nvSpPr>
        <p:spPr bwMode="auto">
          <a:xfrm>
            <a:off x="2667000" y="2828925"/>
            <a:ext cx="6096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A</a:t>
            </a:r>
          </a:p>
          <a:p>
            <a:pPr algn="ctr">
              <a:lnSpc>
                <a:spcPct val="80000"/>
              </a:lnSpc>
            </a:pPr>
            <a:r>
              <a:rPr lang="en-US" sz="1400" b="1">
                <a:solidFill>
                  <a:srgbClr val="0D0D0D"/>
                </a:solidFill>
                <a:latin typeface="Garamond"/>
                <a:cs typeface="Garamond"/>
              </a:rPr>
              <a:t>12%</a:t>
            </a:r>
          </a:p>
        </p:txBody>
      </p:sp>
      <p:sp>
        <p:nvSpPr>
          <p:cNvPr id="202769" name="Rectangle 24"/>
          <p:cNvSpPr>
            <a:spLocks noChangeArrowheads="1"/>
          </p:cNvSpPr>
          <p:nvPr/>
        </p:nvSpPr>
        <p:spPr bwMode="auto">
          <a:xfrm>
            <a:off x="533400" y="3819525"/>
            <a:ext cx="990600" cy="404726"/>
          </a:xfrm>
          <a:prstGeom prst="rect">
            <a:avLst/>
          </a:prstGeom>
          <a:noFill/>
          <a:ln w="9525">
            <a:noFill/>
            <a:miter lim="800000"/>
            <a:headEnd/>
            <a:tailEnd/>
          </a:ln>
        </p:spPr>
        <p:txBody>
          <a:bodyPr>
            <a:prstTxWarp prst="textNoShape">
              <a:avLst/>
            </a:prstTxWarp>
            <a:spAutoFit/>
          </a:bodyPr>
          <a:lstStyle/>
          <a:p>
            <a:pPr algn="ctr">
              <a:lnSpc>
                <a:spcPct val="70000"/>
              </a:lnSpc>
            </a:pPr>
            <a:r>
              <a:rPr lang="en-US" sz="1400" b="1" dirty="0">
                <a:solidFill>
                  <a:srgbClr val="0D0D0D"/>
                </a:solidFill>
                <a:latin typeface="Garamond"/>
                <a:cs typeface="Garamond"/>
              </a:rPr>
              <a:t>Withdraw</a:t>
            </a:r>
          </a:p>
          <a:p>
            <a:pPr algn="ctr">
              <a:lnSpc>
                <a:spcPct val="70000"/>
              </a:lnSpc>
            </a:pPr>
            <a:r>
              <a:rPr lang="en-US" sz="1400" b="1" dirty="0">
                <a:solidFill>
                  <a:srgbClr val="0D0D0D"/>
                </a:solidFill>
                <a:latin typeface="Garamond"/>
                <a:cs typeface="Garamond"/>
              </a:rPr>
              <a:t>47%</a:t>
            </a:r>
          </a:p>
        </p:txBody>
      </p:sp>
      <p:sp>
        <p:nvSpPr>
          <p:cNvPr id="202770" name="Rectangle 25"/>
          <p:cNvSpPr>
            <a:spLocks noChangeArrowheads="1"/>
          </p:cNvSpPr>
          <p:nvPr/>
        </p:nvSpPr>
        <p:spPr bwMode="auto">
          <a:xfrm>
            <a:off x="2819400" y="4733925"/>
            <a:ext cx="6858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C</a:t>
            </a:r>
          </a:p>
          <a:p>
            <a:pPr algn="ctr">
              <a:lnSpc>
                <a:spcPct val="80000"/>
              </a:lnSpc>
            </a:pPr>
            <a:r>
              <a:rPr lang="en-US" sz="1400" b="1">
                <a:solidFill>
                  <a:srgbClr val="0D0D0D"/>
                </a:solidFill>
                <a:latin typeface="Garamond"/>
                <a:cs typeface="Garamond"/>
              </a:rPr>
              <a:t>16%</a:t>
            </a:r>
          </a:p>
        </p:txBody>
      </p:sp>
      <p:sp>
        <p:nvSpPr>
          <p:cNvPr id="202771" name="Rectangle 26"/>
          <p:cNvSpPr>
            <a:spLocks noChangeArrowheads="1"/>
          </p:cNvSpPr>
          <p:nvPr/>
        </p:nvSpPr>
        <p:spPr bwMode="auto">
          <a:xfrm>
            <a:off x="3276600" y="3438525"/>
            <a:ext cx="6858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B</a:t>
            </a:r>
          </a:p>
          <a:p>
            <a:pPr algn="ctr">
              <a:lnSpc>
                <a:spcPct val="80000"/>
              </a:lnSpc>
            </a:pPr>
            <a:r>
              <a:rPr lang="en-US" sz="1400" b="1">
                <a:solidFill>
                  <a:srgbClr val="0D0D0D"/>
                </a:solidFill>
                <a:latin typeface="Garamond"/>
                <a:cs typeface="Garamond"/>
              </a:rPr>
              <a:t>19%</a:t>
            </a:r>
          </a:p>
        </p:txBody>
      </p:sp>
      <p:sp>
        <p:nvSpPr>
          <p:cNvPr id="178204" name="Rectangle 28"/>
          <p:cNvSpPr>
            <a:spLocks noChangeArrowheads="1"/>
          </p:cNvSpPr>
          <p:nvPr/>
        </p:nvSpPr>
        <p:spPr bwMode="auto">
          <a:xfrm>
            <a:off x="5631046" y="2347913"/>
            <a:ext cx="1725246" cy="384721"/>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lgn="ctr">
              <a:defRPr/>
            </a:pPr>
            <a:r>
              <a:rPr lang="en-US" sz="1900" b="1">
                <a:solidFill>
                  <a:srgbClr val="0D0D0D"/>
                </a:solidFill>
                <a:latin typeface="Garamond"/>
                <a:cs typeface="Garamond"/>
              </a:rPr>
              <a:t>POGIL  n = 75</a:t>
            </a:r>
          </a:p>
        </p:txBody>
      </p:sp>
      <p:sp>
        <p:nvSpPr>
          <p:cNvPr id="202775" name="Rectangle 30"/>
          <p:cNvSpPr>
            <a:spLocks noChangeArrowheads="1"/>
          </p:cNvSpPr>
          <p:nvPr/>
        </p:nvSpPr>
        <p:spPr bwMode="auto">
          <a:xfrm>
            <a:off x="6324600" y="2767013"/>
            <a:ext cx="6096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A</a:t>
            </a:r>
          </a:p>
          <a:p>
            <a:pPr algn="ctr">
              <a:lnSpc>
                <a:spcPct val="80000"/>
              </a:lnSpc>
            </a:pPr>
            <a:r>
              <a:rPr lang="en-US" sz="1400" b="1">
                <a:solidFill>
                  <a:srgbClr val="0D0D0D"/>
                </a:solidFill>
                <a:latin typeface="Garamond"/>
                <a:cs typeface="Garamond"/>
              </a:rPr>
              <a:t>9%</a:t>
            </a:r>
          </a:p>
        </p:txBody>
      </p:sp>
      <p:sp>
        <p:nvSpPr>
          <p:cNvPr id="202776" name="Rectangle 31"/>
          <p:cNvSpPr>
            <a:spLocks noChangeArrowheads="1"/>
          </p:cNvSpPr>
          <p:nvPr/>
        </p:nvSpPr>
        <p:spPr bwMode="auto">
          <a:xfrm>
            <a:off x="7086600" y="3681413"/>
            <a:ext cx="6096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B</a:t>
            </a:r>
          </a:p>
          <a:p>
            <a:pPr algn="ctr">
              <a:lnSpc>
                <a:spcPct val="80000"/>
              </a:lnSpc>
            </a:pPr>
            <a:r>
              <a:rPr lang="en-US" sz="1400" b="1">
                <a:solidFill>
                  <a:srgbClr val="0D0D0D"/>
                </a:solidFill>
                <a:latin typeface="Garamond"/>
                <a:cs typeface="Garamond"/>
              </a:rPr>
              <a:t>32%</a:t>
            </a:r>
          </a:p>
        </p:txBody>
      </p:sp>
      <p:sp>
        <p:nvSpPr>
          <p:cNvPr id="202777" name="Rectangle 32"/>
          <p:cNvSpPr>
            <a:spLocks noChangeArrowheads="1"/>
          </p:cNvSpPr>
          <p:nvPr/>
        </p:nvSpPr>
        <p:spPr bwMode="auto">
          <a:xfrm>
            <a:off x="5257800" y="4748213"/>
            <a:ext cx="6096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C</a:t>
            </a:r>
          </a:p>
          <a:p>
            <a:pPr algn="ctr">
              <a:lnSpc>
                <a:spcPct val="80000"/>
              </a:lnSpc>
            </a:pPr>
            <a:r>
              <a:rPr lang="en-US" sz="1400" b="1">
                <a:solidFill>
                  <a:srgbClr val="0D0D0D"/>
                </a:solidFill>
                <a:latin typeface="Garamond"/>
                <a:cs typeface="Garamond"/>
              </a:rPr>
              <a:t>31%</a:t>
            </a:r>
          </a:p>
        </p:txBody>
      </p:sp>
      <p:sp>
        <p:nvSpPr>
          <p:cNvPr id="202778" name="Rectangle 33"/>
          <p:cNvSpPr>
            <a:spLocks noChangeArrowheads="1"/>
          </p:cNvSpPr>
          <p:nvPr/>
        </p:nvSpPr>
        <p:spPr bwMode="auto">
          <a:xfrm>
            <a:off x="4800600" y="3605213"/>
            <a:ext cx="609600" cy="444224"/>
          </a:xfrm>
          <a:prstGeom prst="rect">
            <a:avLst/>
          </a:prstGeom>
          <a:noFill/>
          <a:ln w="9525">
            <a:noFill/>
            <a:miter lim="800000"/>
            <a:headEnd/>
            <a:tailEnd/>
          </a:ln>
        </p:spPr>
        <p:txBody>
          <a:bodyPr>
            <a:prstTxWarp prst="textNoShape">
              <a:avLst/>
            </a:prstTxWarp>
            <a:spAutoFit/>
          </a:bodyPr>
          <a:lstStyle/>
          <a:p>
            <a:pPr algn="ctr">
              <a:lnSpc>
                <a:spcPct val="80000"/>
              </a:lnSpc>
            </a:pPr>
            <a:r>
              <a:rPr lang="en-US" sz="1400" b="1">
                <a:solidFill>
                  <a:srgbClr val="0D0D0D"/>
                </a:solidFill>
                <a:latin typeface="Garamond"/>
                <a:cs typeface="Garamond"/>
              </a:rPr>
              <a:t>D</a:t>
            </a:r>
          </a:p>
          <a:p>
            <a:pPr algn="ctr">
              <a:lnSpc>
                <a:spcPct val="80000"/>
              </a:lnSpc>
            </a:pPr>
            <a:r>
              <a:rPr lang="en-US" sz="1400" b="1">
                <a:solidFill>
                  <a:srgbClr val="0D0D0D"/>
                </a:solidFill>
                <a:latin typeface="Garamond"/>
                <a:cs typeface="Garamond"/>
              </a:rPr>
              <a:t>15%</a:t>
            </a:r>
          </a:p>
        </p:txBody>
      </p:sp>
      <p:sp>
        <p:nvSpPr>
          <p:cNvPr id="202779" name="Rectangle 34"/>
          <p:cNvSpPr>
            <a:spLocks noChangeArrowheads="1"/>
          </p:cNvSpPr>
          <p:nvPr/>
        </p:nvSpPr>
        <p:spPr bwMode="auto">
          <a:xfrm>
            <a:off x="5257800" y="2833688"/>
            <a:ext cx="990600" cy="404726"/>
          </a:xfrm>
          <a:prstGeom prst="rect">
            <a:avLst/>
          </a:prstGeom>
          <a:noFill/>
          <a:ln w="9525">
            <a:noFill/>
            <a:miter lim="800000"/>
            <a:headEnd/>
            <a:tailEnd/>
          </a:ln>
        </p:spPr>
        <p:txBody>
          <a:bodyPr>
            <a:prstTxWarp prst="textNoShape">
              <a:avLst/>
            </a:prstTxWarp>
            <a:spAutoFit/>
          </a:bodyPr>
          <a:lstStyle/>
          <a:p>
            <a:pPr algn="ctr">
              <a:lnSpc>
                <a:spcPct val="70000"/>
              </a:lnSpc>
            </a:pPr>
            <a:r>
              <a:rPr lang="en-US" sz="1400" b="1">
                <a:solidFill>
                  <a:srgbClr val="0D0D0D"/>
                </a:solidFill>
                <a:latin typeface="Garamond"/>
                <a:cs typeface="Garamond"/>
              </a:rPr>
              <a:t>Withdraw</a:t>
            </a:r>
          </a:p>
          <a:p>
            <a:pPr algn="ctr">
              <a:lnSpc>
                <a:spcPct val="70000"/>
              </a:lnSpc>
            </a:pPr>
            <a:r>
              <a:rPr lang="en-US" sz="1400" b="1">
                <a:solidFill>
                  <a:srgbClr val="0D0D0D"/>
                </a:solidFill>
                <a:latin typeface="Garamond"/>
                <a:cs typeface="Garamond"/>
              </a:rPr>
              <a:t>12%</a:t>
            </a:r>
          </a:p>
        </p:txBody>
      </p:sp>
      <p:sp>
        <p:nvSpPr>
          <p:cNvPr id="202780" name="Rectangle 35"/>
          <p:cNvSpPr>
            <a:spLocks noChangeArrowheads="1"/>
          </p:cNvSpPr>
          <p:nvPr/>
        </p:nvSpPr>
        <p:spPr bwMode="auto">
          <a:xfrm>
            <a:off x="5346821" y="3224213"/>
            <a:ext cx="295035" cy="44422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400" b="1">
                <a:solidFill>
                  <a:srgbClr val="0D0D0D"/>
                </a:solidFill>
                <a:latin typeface="Garamond"/>
                <a:cs typeface="Garamond"/>
              </a:rPr>
              <a:t>F</a:t>
            </a:r>
          </a:p>
          <a:p>
            <a:pPr algn="ctr">
              <a:lnSpc>
                <a:spcPct val="80000"/>
              </a:lnSpc>
            </a:pPr>
            <a:endParaRPr lang="en-US" sz="1400" b="1">
              <a:solidFill>
                <a:srgbClr val="0D0D0D"/>
              </a:solidFill>
              <a:latin typeface="Garamond"/>
              <a:cs typeface="Garamond"/>
            </a:endParaRPr>
          </a:p>
        </p:txBody>
      </p:sp>
      <p:sp>
        <p:nvSpPr>
          <p:cNvPr id="202781" name="Rectangle 36"/>
          <p:cNvSpPr>
            <a:spLocks noChangeArrowheads="1"/>
          </p:cNvSpPr>
          <p:nvPr/>
        </p:nvSpPr>
        <p:spPr bwMode="auto">
          <a:xfrm>
            <a:off x="5045075" y="3148013"/>
            <a:ext cx="416538" cy="307777"/>
          </a:xfrm>
          <a:prstGeom prst="rect">
            <a:avLst/>
          </a:prstGeom>
          <a:noFill/>
          <a:ln w="9525">
            <a:noFill/>
            <a:miter lim="800000"/>
            <a:headEnd/>
            <a:tailEnd/>
          </a:ln>
        </p:spPr>
        <p:txBody>
          <a:bodyPr wrap="none">
            <a:prstTxWarp prst="textNoShape">
              <a:avLst/>
            </a:prstTxWarp>
            <a:spAutoFit/>
          </a:bodyPr>
          <a:lstStyle/>
          <a:p>
            <a:r>
              <a:rPr lang="en-US" sz="1400" b="1">
                <a:solidFill>
                  <a:srgbClr val="0D0D0D"/>
                </a:solidFill>
                <a:latin typeface="Garamond"/>
                <a:cs typeface="Garamond"/>
              </a:rPr>
              <a:t>1%</a:t>
            </a:r>
          </a:p>
        </p:txBody>
      </p:sp>
      <p:sp>
        <p:nvSpPr>
          <p:cNvPr id="178213" name="Rectangle 37"/>
          <p:cNvSpPr>
            <a:spLocks noChangeArrowheads="1"/>
          </p:cNvSpPr>
          <p:nvPr/>
        </p:nvSpPr>
        <p:spPr bwMode="auto">
          <a:xfrm>
            <a:off x="2820966" y="5714241"/>
            <a:ext cx="3427434" cy="35394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defRPr/>
            </a:pPr>
            <a:r>
              <a:rPr lang="en-US" sz="1700" b="1" dirty="0">
                <a:solidFill>
                  <a:srgbClr val="0D0D0D"/>
                </a:solidFill>
                <a:latin typeface="Garamond"/>
                <a:cs typeface="Garamond"/>
              </a:rPr>
              <a:t>Chi squared = 19.1      Alpha &lt;0.005</a:t>
            </a:r>
          </a:p>
        </p:txBody>
      </p:sp>
      <p:sp>
        <p:nvSpPr>
          <p:cNvPr id="202783" name="Rectangle 38"/>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b="1" dirty="0">
              <a:solidFill>
                <a:srgbClr val="0D0D0D"/>
              </a:solidFill>
              <a:latin typeface="Garamond"/>
              <a:cs typeface="Garamond"/>
            </a:endParaRPr>
          </a:p>
        </p:txBody>
      </p:sp>
      <p:grpSp>
        <p:nvGrpSpPr>
          <p:cNvPr id="39" name="Group 38"/>
          <p:cNvGrpSpPr/>
          <p:nvPr/>
        </p:nvGrpSpPr>
        <p:grpSpPr>
          <a:xfrm>
            <a:off x="254000" y="6178520"/>
            <a:ext cx="8470900" cy="450879"/>
            <a:chOff x="254000" y="6178520"/>
            <a:chExt cx="8470900" cy="450879"/>
          </a:xfrm>
        </p:grpSpPr>
        <p:pic>
          <p:nvPicPr>
            <p:cNvPr id="40" name="Picture 39"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41" name="TextBox 40"/>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840893"/>
            <a:ext cx="8913813" cy="1197363"/>
          </a:xfrm>
        </p:spPr>
        <p:txBody>
          <a:bodyPr>
            <a:normAutofit/>
          </a:bodyPr>
          <a:lstStyle/>
          <a:p>
            <a:r>
              <a:rPr lang="en-US" b="1" dirty="0" smtClean="0">
                <a:latin typeface="Garamond"/>
              </a:rPr>
              <a:t>The POGIL Project </a:t>
            </a:r>
            <a:br>
              <a:rPr lang="en-US" b="1" dirty="0" smtClean="0">
                <a:latin typeface="Garamond"/>
              </a:rPr>
            </a:br>
            <a:r>
              <a:rPr lang="en-US" b="1" dirty="0" smtClean="0">
                <a:latin typeface="Garamond"/>
              </a:rPr>
              <a:t>              PIs and Senior Personnel</a:t>
            </a:r>
            <a:endParaRPr lang="en-US" b="1" dirty="0">
              <a:latin typeface="Garamond"/>
            </a:endParaRPr>
          </a:p>
        </p:txBody>
      </p:sp>
      <p:sp>
        <p:nvSpPr>
          <p:cNvPr id="14" name="Text Placeholder 13"/>
          <p:cNvSpPr>
            <a:spLocks noGrp="1"/>
          </p:cNvSpPr>
          <p:nvPr>
            <p:ph type="body" idx="1"/>
          </p:nvPr>
        </p:nvSpPr>
        <p:spPr>
          <a:xfrm>
            <a:off x="533401" y="1814604"/>
            <a:ext cx="4153348" cy="877887"/>
          </a:xfrm>
        </p:spPr>
        <p:txBody>
          <a:bodyPr anchor="b"/>
          <a:lstStyle/>
          <a:p>
            <a:pPr algn="ctr">
              <a:spcBef>
                <a:spcPts val="0"/>
              </a:spcBef>
            </a:pPr>
            <a:endParaRPr lang="en-US" sz="1600" b="1" dirty="0" smtClean="0">
              <a:solidFill>
                <a:srgbClr val="0D0D0D"/>
              </a:solidFill>
              <a:latin typeface="Garamond"/>
            </a:endParaRPr>
          </a:p>
          <a:p>
            <a:pPr algn="ctr">
              <a:spcBef>
                <a:spcPts val="0"/>
              </a:spcBef>
            </a:pPr>
            <a:endParaRPr lang="en-US" sz="1600" b="1" dirty="0" smtClean="0">
              <a:solidFill>
                <a:srgbClr val="000000"/>
              </a:solidFill>
              <a:latin typeface="Garamond"/>
            </a:endParaRPr>
          </a:p>
          <a:p>
            <a:pPr algn="ctr">
              <a:spcBef>
                <a:spcPts val="0"/>
              </a:spcBef>
            </a:pPr>
            <a:r>
              <a:rPr lang="en-US" sz="1600" b="1" dirty="0" smtClean="0">
                <a:solidFill>
                  <a:srgbClr val="000000"/>
                </a:solidFill>
                <a:latin typeface="Garamond"/>
              </a:rPr>
              <a:t>   </a:t>
            </a:r>
            <a:r>
              <a:rPr lang="en-US" sz="1600" b="1" u="sng" dirty="0" smtClean="0">
                <a:solidFill>
                  <a:srgbClr val="000000"/>
                </a:solidFill>
                <a:latin typeface="Garamond"/>
              </a:rPr>
              <a:t>NSF CCLI DUE – 0618746, 0618758, 0618800</a:t>
            </a:r>
            <a:endParaRPr lang="en-US" sz="1600" b="1" u="sng" dirty="0">
              <a:solidFill>
                <a:srgbClr val="000000"/>
              </a:solidFill>
              <a:latin typeface="Garamond"/>
            </a:endParaRPr>
          </a:p>
        </p:txBody>
      </p:sp>
      <p:sp>
        <p:nvSpPr>
          <p:cNvPr id="12" name="Content Placeholder 11"/>
          <p:cNvSpPr>
            <a:spLocks noGrp="1"/>
          </p:cNvSpPr>
          <p:nvPr>
            <p:ph sz="half" idx="2"/>
          </p:nvPr>
        </p:nvSpPr>
        <p:spPr>
          <a:xfrm>
            <a:off x="1120588" y="2862820"/>
            <a:ext cx="3566160" cy="3211046"/>
          </a:xfrm>
        </p:spPr>
        <p:txBody>
          <a:bodyPr>
            <a:normAutofit/>
          </a:bodyPr>
          <a:lstStyle/>
          <a:p>
            <a:pPr>
              <a:spcBef>
                <a:spcPts val="100"/>
              </a:spcBef>
              <a:buClr>
                <a:schemeClr val="accent5"/>
              </a:buClr>
            </a:pPr>
            <a:r>
              <a:rPr lang="en-US" sz="1600" b="1" dirty="0" smtClean="0">
                <a:solidFill>
                  <a:srgbClr val="0D0D0D"/>
                </a:solidFill>
                <a:latin typeface="Garamond"/>
              </a:rPr>
              <a:t>Rick Moog, Franklin &amp; Marshall College, Lancaster PA</a:t>
            </a:r>
          </a:p>
          <a:p>
            <a:pPr>
              <a:spcBef>
                <a:spcPts val="1000"/>
              </a:spcBef>
              <a:buClr>
                <a:schemeClr val="accent5"/>
              </a:buClr>
            </a:pPr>
            <a:r>
              <a:rPr lang="en-US" sz="1600" b="1" dirty="0" smtClean="0">
                <a:solidFill>
                  <a:srgbClr val="0D0D0D"/>
                </a:solidFill>
                <a:latin typeface="Garamond"/>
              </a:rPr>
              <a:t>Jennifer Lewis, University of South Florida, Tampa, FL</a:t>
            </a:r>
          </a:p>
          <a:p>
            <a:pPr>
              <a:spcBef>
                <a:spcPts val="1000"/>
              </a:spcBef>
              <a:buClr>
                <a:schemeClr val="accent5"/>
              </a:buClr>
            </a:pPr>
            <a:r>
              <a:rPr lang="en-US" sz="1600" b="1" dirty="0" smtClean="0">
                <a:solidFill>
                  <a:srgbClr val="0D0D0D"/>
                </a:solidFill>
                <a:latin typeface="Garamond"/>
              </a:rPr>
              <a:t>Diane </a:t>
            </a:r>
            <a:r>
              <a:rPr lang="en-US" sz="1600" b="1" dirty="0" err="1" smtClean="0">
                <a:solidFill>
                  <a:srgbClr val="0D0D0D"/>
                </a:solidFill>
                <a:latin typeface="Garamond"/>
              </a:rPr>
              <a:t>Bunce</a:t>
            </a:r>
            <a:r>
              <a:rPr lang="en-US" sz="1600" b="1" dirty="0" smtClean="0">
                <a:solidFill>
                  <a:srgbClr val="0D0D0D"/>
                </a:solidFill>
                <a:latin typeface="Garamond"/>
              </a:rPr>
              <a:t>, The Catholic University of America, Washington, DC</a:t>
            </a:r>
            <a:endParaRPr lang="en-US" sz="1600" b="1" dirty="0">
              <a:solidFill>
                <a:srgbClr val="0D0D0D"/>
              </a:solidFill>
              <a:latin typeface="Garamond"/>
            </a:endParaRPr>
          </a:p>
        </p:txBody>
      </p:sp>
      <p:sp>
        <p:nvSpPr>
          <p:cNvPr id="15" name="Text Placeholder 14"/>
          <p:cNvSpPr>
            <a:spLocks noGrp="1"/>
          </p:cNvSpPr>
          <p:nvPr>
            <p:ph type="body" sz="quarter" idx="3"/>
          </p:nvPr>
        </p:nvSpPr>
        <p:spPr>
          <a:xfrm>
            <a:off x="4960745" y="1814604"/>
            <a:ext cx="3953067" cy="877887"/>
          </a:xfrm>
        </p:spPr>
        <p:txBody>
          <a:bodyPr/>
          <a:lstStyle/>
          <a:p>
            <a:pPr algn="ctr"/>
            <a:r>
              <a:rPr lang="en-US" sz="1600" b="1" u="sng" dirty="0" smtClean="0">
                <a:solidFill>
                  <a:srgbClr val="0D0D0D"/>
                </a:solidFill>
                <a:latin typeface="Garamond"/>
              </a:rPr>
              <a:t>NSF CCLI DUE – 0231120</a:t>
            </a:r>
          </a:p>
        </p:txBody>
      </p:sp>
      <p:sp>
        <p:nvSpPr>
          <p:cNvPr id="16" name="Content Placeholder 15"/>
          <p:cNvSpPr>
            <a:spLocks noGrp="1"/>
          </p:cNvSpPr>
          <p:nvPr>
            <p:ph sz="quarter" idx="4"/>
          </p:nvPr>
        </p:nvSpPr>
        <p:spPr>
          <a:xfrm>
            <a:off x="5147534" y="2742692"/>
            <a:ext cx="3566160" cy="3792072"/>
          </a:xfrm>
        </p:spPr>
        <p:txBody>
          <a:bodyPr>
            <a:normAutofit/>
          </a:bodyPr>
          <a:lstStyle/>
          <a:p>
            <a:pPr>
              <a:buClr>
                <a:schemeClr val="accent5"/>
              </a:buClr>
            </a:pPr>
            <a:r>
              <a:rPr lang="en-US" sz="1600" b="1" dirty="0" smtClean="0">
                <a:solidFill>
                  <a:srgbClr val="0D0D0D"/>
                </a:solidFill>
                <a:latin typeface="Garamond"/>
              </a:rPr>
              <a:t>Frank </a:t>
            </a:r>
            <a:r>
              <a:rPr lang="en-US" sz="1600" b="1" dirty="0" err="1" smtClean="0">
                <a:solidFill>
                  <a:srgbClr val="0D0D0D"/>
                </a:solidFill>
                <a:latin typeface="Garamond"/>
              </a:rPr>
              <a:t>Creegan</a:t>
            </a:r>
            <a:r>
              <a:rPr lang="en-US" sz="1600" b="1" dirty="0" smtClean="0">
                <a:solidFill>
                  <a:srgbClr val="0D0D0D"/>
                </a:solidFill>
                <a:latin typeface="Garamond"/>
              </a:rPr>
              <a:t>, Washington College, Chester, MD</a:t>
            </a:r>
          </a:p>
          <a:p>
            <a:pPr>
              <a:spcBef>
                <a:spcPts val="1000"/>
              </a:spcBef>
              <a:buClr>
                <a:schemeClr val="accent5"/>
              </a:buClr>
            </a:pPr>
            <a:r>
              <a:rPr lang="en-US" sz="1600" b="1" dirty="0" smtClean="0">
                <a:solidFill>
                  <a:srgbClr val="0D0D0D"/>
                </a:solidFill>
                <a:latin typeface="Garamond"/>
              </a:rPr>
              <a:t>David Hanson, Stony Brook University, Stony Brook, NY</a:t>
            </a:r>
          </a:p>
          <a:p>
            <a:pPr>
              <a:spcBef>
                <a:spcPts val="1000"/>
              </a:spcBef>
              <a:buClr>
                <a:schemeClr val="accent5"/>
              </a:buClr>
            </a:pPr>
            <a:r>
              <a:rPr lang="en-US" sz="1600" b="1" dirty="0" smtClean="0">
                <a:solidFill>
                  <a:srgbClr val="0D0D0D"/>
                </a:solidFill>
                <a:latin typeface="Garamond"/>
              </a:rPr>
              <a:t>Jim Spencer, Franklin &amp; Marshall College, Lancaster, PA</a:t>
            </a:r>
          </a:p>
          <a:p>
            <a:pPr>
              <a:spcBef>
                <a:spcPts val="1000"/>
              </a:spcBef>
              <a:buClr>
                <a:schemeClr val="accent5"/>
              </a:buClr>
            </a:pPr>
            <a:r>
              <a:rPr lang="en-US" sz="1600" b="1" dirty="0" smtClean="0">
                <a:solidFill>
                  <a:srgbClr val="0D0D0D"/>
                </a:solidFill>
                <a:latin typeface="Garamond"/>
              </a:rPr>
              <a:t>Andrei Straumanis, College of Charleston / University of Washington, Seattle, WA</a:t>
            </a:r>
          </a:p>
          <a:p>
            <a:pPr>
              <a:spcBef>
                <a:spcPts val="1000"/>
              </a:spcBef>
              <a:buClr>
                <a:schemeClr val="accent5"/>
              </a:buClr>
            </a:pPr>
            <a:r>
              <a:rPr lang="en-US" sz="1600" b="1" dirty="0" smtClean="0">
                <a:solidFill>
                  <a:srgbClr val="0D0D0D"/>
                </a:solidFill>
                <a:latin typeface="Garamond"/>
              </a:rPr>
              <a:t>Troy </a:t>
            </a:r>
            <a:r>
              <a:rPr lang="en-US" sz="1600" b="1" dirty="0" err="1" smtClean="0">
                <a:solidFill>
                  <a:srgbClr val="0D0D0D"/>
                </a:solidFill>
                <a:latin typeface="Garamond"/>
              </a:rPr>
              <a:t>Wolfskill</a:t>
            </a:r>
            <a:r>
              <a:rPr lang="en-US" sz="1600" b="1" dirty="0" smtClean="0">
                <a:solidFill>
                  <a:srgbClr val="0D0D0D"/>
                </a:solidFill>
                <a:latin typeface="Garamond"/>
              </a:rPr>
              <a:t>, Stony Brook University, Stony Brook, NY</a:t>
            </a:r>
          </a:p>
          <a:p>
            <a:endParaRPr lang="en-US" b="1" dirty="0">
              <a:solidFill>
                <a:srgbClr val="0D0D0D"/>
              </a:solidFill>
              <a:latin typeface="Garamond"/>
            </a:endParaRPr>
          </a:p>
        </p:txBody>
      </p:sp>
      <p:grpSp>
        <p:nvGrpSpPr>
          <p:cNvPr id="2" name="Group 6"/>
          <p:cNvGrpSpPr/>
          <p:nvPr/>
        </p:nvGrpSpPr>
        <p:grpSpPr>
          <a:xfrm>
            <a:off x="254000" y="6178520"/>
            <a:ext cx="8470900" cy="450879"/>
            <a:chOff x="254000" y="6178520"/>
            <a:chExt cx="8470900" cy="450879"/>
          </a:xfrm>
        </p:grpSpPr>
        <p:pic>
          <p:nvPicPr>
            <p:cNvPr id="8" name="Picture 7"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9" name="TextBox 8"/>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457200"/>
            <a:ext cx="8915400" cy="1143000"/>
          </a:xfrm>
        </p:spPr>
        <p:txBody>
          <a:bodyPr>
            <a:normAutofit fontScale="90000"/>
          </a:bodyPr>
          <a:lstStyle/>
          <a:p>
            <a:r>
              <a:rPr lang="en-US" sz="3600" b="1" dirty="0" smtClean="0">
                <a:latin typeface="Garamond"/>
                <a:cs typeface="Garamond"/>
              </a:rPr>
              <a:t>POGIL – </a:t>
            </a:r>
            <a:r>
              <a:rPr lang="en-US" b="1" dirty="0" smtClean="0">
                <a:latin typeface="Garamond"/>
                <a:cs typeface="Garamond"/>
              </a:rPr>
              <a:t>Year Long General Chemistry </a:t>
            </a:r>
            <a:r>
              <a:rPr lang="en-US" sz="3600" b="1" dirty="0" smtClean="0">
                <a:latin typeface="Garamond"/>
                <a:cs typeface="Garamond"/>
              </a:rPr>
              <a:t>Small </a:t>
            </a:r>
            <a:r>
              <a:rPr lang="en-US" sz="3600" b="1" dirty="0">
                <a:latin typeface="Garamond"/>
                <a:cs typeface="Garamond"/>
              </a:rPr>
              <a:t>Liberal Arts </a:t>
            </a:r>
            <a:r>
              <a:rPr lang="en-US" sz="3600" b="1" dirty="0" smtClean="0">
                <a:latin typeface="Garamond"/>
                <a:cs typeface="Garamond"/>
              </a:rPr>
              <a:t>College</a:t>
            </a:r>
            <a:endParaRPr lang="en-US" sz="3600" b="1" dirty="0">
              <a:latin typeface="Garamond"/>
              <a:cs typeface="Garamond"/>
            </a:endParaRPr>
          </a:p>
        </p:txBody>
      </p:sp>
      <p:sp>
        <p:nvSpPr>
          <p:cNvPr id="180227" name="Text Box 3"/>
          <p:cNvSpPr txBox="1">
            <a:spLocks noChangeArrowheads="1"/>
          </p:cNvSpPr>
          <p:nvPr/>
        </p:nvSpPr>
        <p:spPr bwMode="auto">
          <a:xfrm>
            <a:off x="685800" y="2332308"/>
            <a:ext cx="7696200" cy="535531"/>
          </a:xfrm>
          <a:prstGeom prst="rect">
            <a:avLst/>
          </a:prstGeom>
          <a:noFill/>
          <a:ln w="9525">
            <a:noFill/>
            <a:miter lim="800000"/>
            <a:headEnd/>
            <a:tailEnd/>
          </a:ln>
          <a:effectLst>
            <a:outerShdw blurRad="12700" dist="12700" dir="2700000" algn="ctr" rotWithShape="0">
              <a:schemeClr val="bg2">
                <a:alpha val="74998"/>
              </a:schemeClr>
            </a:outerShdw>
          </a:effectLst>
        </p:spPr>
        <p:txBody>
          <a:bodyPr>
            <a:prstTxWarp prst="textNoShape">
              <a:avLst/>
            </a:prstTxWarp>
            <a:spAutoFit/>
          </a:bodyPr>
          <a:lstStyle/>
          <a:p>
            <a:pPr algn="ctr">
              <a:lnSpc>
                <a:spcPct val="30000"/>
              </a:lnSpc>
              <a:spcBef>
                <a:spcPct val="75000"/>
              </a:spcBef>
              <a:defRPr/>
            </a:pPr>
            <a:r>
              <a:rPr lang="en-US" sz="2600" b="1" dirty="0">
                <a:latin typeface="Garamond"/>
                <a:cs typeface="Garamond"/>
              </a:rPr>
              <a:t>1993 ACS General Chemistry Final Exam</a:t>
            </a:r>
            <a:endParaRPr lang="en-US" sz="2800" b="1" dirty="0">
              <a:latin typeface="Garamond"/>
              <a:cs typeface="Garamond"/>
            </a:endParaRPr>
          </a:p>
          <a:p>
            <a:pPr algn="ctr">
              <a:lnSpc>
                <a:spcPct val="30000"/>
              </a:lnSpc>
              <a:spcBef>
                <a:spcPct val="75000"/>
              </a:spcBef>
              <a:defRPr/>
            </a:pPr>
            <a:r>
              <a:rPr lang="en-US" b="1" dirty="0" err="1">
                <a:latin typeface="Garamond"/>
                <a:cs typeface="Garamond"/>
              </a:rPr>
              <a:t>n</a:t>
            </a:r>
            <a:r>
              <a:rPr lang="en-US" b="1" dirty="0">
                <a:latin typeface="Garamond"/>
                <a:cs typeface="Garamond"/>
              </a:rPr>
              <a:t> = ~40 Students</a:t>
            </a:r>
          </a:p>
        </p:txBody>
      </p:sp>
      <p:sp>
        <p:nvSpPr>
          <p:cNvPr id="204804" name="Rectangle 4"/>
          <p:cNvSpPr>
            <a:spLocks noGrp="1" noChangeArrowheads="1"/>
          </p:cNvSpPr>
          <p:nvPr>
            <p:ph type="body" idx="1"/>
          </p:nvPr>
        </p:nvSpPr>
        <p:spPr>
          <a:xfrm>
            <a:off x="609600" y="3245812"/>
            <a:ext cx="7772400" cy="3276600"/>
          </a:xfrm>
        </p:spPr>
        <p:txBody>
          <a:bodyPr numCol="2"/>
          <a:lstStyle/>
          <a:p>
            <a:pPr algn="ctr" eaLnBrk="1" hangingPunct="1">
              <a:lnSpc>
                <a:spcPct val="90000"/>
              </a:lnSpc>
              <a:buFontTx/>
              <a:buNone/>
            </a:pPr>
            <a:r>
              <a:rPr lang="en-US" sz="2400" b="1" i="1" dirty="0">
                <a:solidFill>
                  <a:schemeClr val="accent5">
                    <a:lumMod val="50000"/>
                  </a:schemeClr>
                </a:solidFill>
                <a:latin typeface="Garamond"/>
                <a:cs typeface="Garamond"/>
              </a:rPr>
              <a:t>Previous 10 Years</a:t>
            </a:r>
          </a:p>
          <a:p>
            <a:pPr lvl="1" algn="ctr" eaLnBrk="1" hangingPunct="1">
              <a:lnSpc>
                <a:spcPct val="90000"/>
              </a:lnSpc>
              <a:buFont typeface="Times" pitchFamily="-109" charset="0"/>
              <a:buNone/>
            </a:pPr>
            <a:r>
              <a:rPr lang="en-US" sz="2000" b="1" dirty="0">
                <a:solidFill>
                  <a:srgbClr val="0D0D0D"/>
                </a:solidFill>
                <a:latin typeface="Garamond"/>
                <a:cs typeface="Garamond"/>
              </a:rPr>
              <a:t>Average % Correct = 55.5</a:t>
            </a:r>
          </a:p>
          <a:p>
            <a:pPr lvl="1" algn="ctr" eaLnBrk="1" hangingPunct="1">
              <a:lnSpc>
                <a:spcPct val="90000"/>
              </a:lnSpc>
              <a:buFont typeface="Times" pitchFamily="-109" charset="0"/>
              <a:buNone/>
            </a:pPr>
            <a:r>
              <a:rPr lang="en-US" sz="2000" b="1" dirty="0">
                <a:solidFill>
                  <a:srgbClr val="0D0D0D"/>
                </a:solidFill>
                <a:latin typeface="Garamond"/>
                <a:cs typeface="Garamond"/>
              </a:rPr>
              <a:t>Highest Average = 65.2 (2001)</a:t>
            </a:r>
          </a:p>
          <a:p>
            <a:pPr lvl="1" algn="ctr" eaLnBrk="1" hangingPunct="1">
              <a:lnSpc>
                <a:spcPct val="90000"/>
              </a:lnSpc>
              <a:buFont typeface="Times" pitchFamily="-109" charset="0"/>
              <a:buNone/>
            </a:pPr>
            <a:r>
              <a:rPr lang="en-US" sz="2000" b="1" dirty="0">
                <a:solidFill>
                  <a:srgbClr val="0D0D0D"/>
                </a:solidFill>
                <a:latin typeface="Garamond"/>
                <a:cs typeface="Garamond"/>
              </a:rPr>
              <a:t>Lowest Average = 47.0 (2003</a:t>
            </a:r>
            <a:r>
              <a:rPr lang="en-US" sz="2000" b="1" dirty="0" smtClean="0">
                <a:solidFill>
                  <a:srgbClr val="0D0D0D"/>
                </a:solidFill>
                <a:latin typeface="Garamond"/>
                <a:cs typeface="Garamond"/>
              </a:rPr>
              <a:t>)</a:t>
            </a:r>
            <a:endParaRPr lang="en-US" sz="2000" b="1" i="1" dirty="0" smtClean="0">
              <a:solidFill>
                <a:srgbClr val="0D0D0D"/>
              </a:solidFill>
              <a:latin typeface="Garamond"/>
              <a:cs typeface="Garamond"/>
            </a:endParaRPr>
          </a:p>
          <a:p>
            <a:pPr algn="ctr" eaLnBrk="1" hangingPunct="1">
              <a:lnSpc>
                <a:spcPct val="90000"/>
              </a:lnSpc>
              <a:buFontTx/>
              <a:buNone/>
            </a:pPr>
            <a:endParaRPr lang="en-US" sz="2400" b="1" i="1" dirty="0" smtClean="0">
              <a:solidFill>
                <a:srgbClr val="0D0D0D"/>
              </a:solidFill>
              <a:latin typeface="Garamond"/>
              <a:cs typeface="Garamond"/>
            </a:endParaRPr>
          </a:p>
          <a:p>
            <a:pPr algn="ctr" eaLnBrk="1" hangingPunct="1">
              <a:lnSpc>
                <a:spcPct val="90000"/>
              </a:lnSpc>
              <a:buFontTx/>
              <a:buNone/>
            </a:pPr>
            <a:endParaRPr lang="en-US" sz="2400" b="1" i="1" dirty="0" smtClean="0">
              <a:solidFill>
                <a:srgbClr val="0D0D0D"/>
              </a:solidFill>
              <a:latin typeface="Garamond"/>
              <a:cs typeface="Garamond"/>
            </a:endParaRPr>
          </a:p>
          <a:p>
            <a:pPr algn="ctr" eaLnBrk="1" hangingPunct="1">
              <a:lnSpc>
                <a:spcPct val="90000"/>
              </a:lnSpc>
              <a:buFontTx/>
              <a:buNone/>
            </a:pPr>
            <a:endParaRPr lang="en-US" sz="2400" b="1" i="1" dirty="0" smtClean="0">
              <a:solidFill>
                <a:srgbClr val="0D0D0D"/>
              </a:solidFill>
              <a:latin typeface="Garamond"/>
              <a:cs typeface="Garamond"/>
            </a:endParaRPr>
          </a:p>
          <a:p>
            <a:pPr algn="ctr" eaLnBrk="1" hangingPunct="1">
              <a:lnSpc>
                <a:spcPct val="90000"/>
              </a:lnSpc>
              <a:buFontTx/>
              <a:buNone/>
            </a:pPr>
            <a:r>
              <a:rPr lang="en-US" sz="2400" b="1" i="1" dirty="0" smtClean="0">
                <a:solidFill>
                  <a:schemeClr val="accent5">
                    <a:lumMod val="50000"/>
                  </a:schemeClr>
                </a:solidFill>
                <a:latin typeface="Garamond"/>
                <a:cs typeface="Garamond"/>
              </a:rPr>
              <a:t>POGIL </a:t>
            </a:r>
            <a:r>
              <a:rPr lang="en-US" sz="2400" b="1" i="1" dirty="0">
                <a:solidFill>
                  <a:schemeClr val="accent5">
                    <a:lumMod val="50000"/>
                  </a:schemeClr>
                </a:solidFill>
                <a:latin typeface="Garamond"/>
                <a:cs typeface="Garamond"/>
              </a:rPr>
              <a:t>Class (2004</a:t>
            </a:r>
            <a:r>
              <a:rPr lang="en-US" sz="2400" b="1" i="1" dirty="0" smtClean="0">
                <a:solidFill>
                  <a:schemeClr val="accent5">
                    <a:lumMod val="50000"/>
                  </a:schemeClr>
                </a:solidFill>
                <a:latin typeface="Garamond"/>
                <a:cs typeface="Garamond"/>
              </a:rPr>
              <a:t>)</a:t>
            </a:r>
          </a:p>
          <a:p>
            <a:pPr algn="ctr" eaLnBrk="1" hangingPunct="1">
              <a:lnSpc>
                <a:spcPct val="90000"/>
              </a:lnSpc>
              <a:buFontTx/>
              <a:buNone/>
            </a:pPr>
            <a:r>
              <a:rPr lang="en-US" b="1" dirty="0" smtClean="0">
                <a:solidFill>
                  <a:schemeClr val="tx1">
                    <a:lumMod val="95000"/>
                    <a:lumOff val="5000"/>
                  </a:schemeClr>
                </a:solidFill>
                <a:latin typeface="Garamond"/>
                <a:cs typeface="Garamond"/>
              </a:rPr>
              <a:t>Average </a:t>
            </a:r>
            <a:r>
              <a:rPr lang="en-US" b="1" dirty="0">
                <a:solidFill>
                  <a:schemeClr val="tx1">
                    <a:lumMod val="95000"/>
                    <a:lumOff val="5000"/>
                  </a:schemeClr>
                </a:solidFill>
                <a:latin typeface="Garamond"/>
                <a:cs typeface="Garamond"/>
              </a:rPr>
              <a:t>% Correct = 68.5</a:t>
            </a:r>
            <a:endParaRPr lang="en-US" b="1" i="1" dirty="0">
              <a:solidFill>
                <a:schemeClr val="tx1">
                  <a:lumMod val="95000"/>
                  <a:lumOff val="5000"/>
                </a:schemeClr>
              </a:solidFill>
              <a:latin typeface="Garamond"/>
              <a:cs typeface="Garamond"/>
            </a:endParaRPr>
          </a:p>
        </p:txBody>
      </p:sp>
      <p:sp>
        <p:nvSpPr>
          <p:cNvPr id="204805" name="Rectangle 5"/>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dirty="0">
              <a:latin typeface="Garamond"/>
              <a:cs typeface="Garamond"/>
            </a:endParaRPr>
          </a:p>
        </p:txBody>
      </p:sp>
      <p:grpSp>
        <p:nvGrpSpPr>
          <p:cNvPr id="6" name="Group 5"/>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b="1" dirty="0" smtClean="0">
                <a:latin typeface="Garamond"/>
                <a:cs typeface="Garamond"/>
              </a:rPr>
              <a:t>Assessment Quiz for Organic 2</a:t>
            </a:r>
            <a:endParaRPr lang="en-US" b="1" dirty="0">
              <a:latin typeface="Garamond"/>
              <a:cs typeface="Garamond"/>
            </a:endParaRPr>
          </a:p>
        </p:txBody>
      </p:sp>
      <p:sp>
        <p:nvSpPr>
          <p:cNvPr id="64516" name="Rectangle 3"/>
          <p:cNvSpPr>
            <a:spLocks noGrp="1" noChangeArrowheads="1"/>
          </p:cNvSpPr>
          <p:nvPr>
            <p:ph type="body" idx="1"/>
          </p:nvPr>
        </p:nvSpPr>
        <p:spPr/>
        <p:txBody>
          <a:bodyPr/>
          <a:lstStyle/>
          <a:p>
            <a:pPr>
              <a:buClr>
                <a:schemeClr val="accent5"/>
              </a:buClr>
            </a:pPr>
            <a:r>
              <a:rPr lang="en-US" sz="2400" b="1" dirty="0" smtClean="0">
                <a:solidFill>
                  <a:srgbClr val="000000"/>
                </a:solidFill>
                <a:latin typeface="Garamond"/>
                <a:cs typeface="Garamond"/>
              </a:rPr>
              <a:t>Large public university</a:t>
            </a:r>
          </a:p>
          <a:p>
            <a:pPr>
              <a:buClr>
                <a:schemeClr val="accent5"/>
              </a:buClr>
            </a:pPr>
            <a:r>
              <a:rPr lang="en-US" sz="2400" b="1" dirty="0" smtClean="0">
                <a:solidFill>
                  <a:srgbClr val="000000"/>
                </a:solidFill>
                <a:latin typeface="Garamond"/>
                <a:cs typeface="Garamond"/>
              </a:rPr>
              <a:t>Classes of about 250</a:t>
            </a:r>
          </a:p>
          <a:p>
            <a:pPr>
              <a:buClr>
                <a:schemeClr val="accent5"/>
              </a:buClr>
            </a:pPr>
            <a:r>
              <a:rPr lang="en-US" sz="2400" b="1" dirty="0" smtClean="0">
                <a:solidFill>
                  <a:srgbClr val="000000"/>
                </a:solidFill>
                <a:latin typeface="Garamond"/>
                <a:cs typeface="Garamond"/>
              </a:rPr>
              <a:t>Unannounced quiz given on first day of Org. 2</a:t>
            </a:r>
          </a:p>
          <a:p>
            <a:pPr>
              <a:buClr>
                <a:schemeClr val="accent5"/>
              </a:buClr>
            </a:pPr>
            <a:r>
              <a:rPr lang="en-US" sz="2400" b="1" dirty="0" smtClean="0">
                <a:solidFill>
                  <a:srgbClr val="000000"/>
                </a:solidFill>
                <a:latin typeface="Garamond"/>
                <a:cs typeface="Garamond"/>
              </a:rPr>
              <a:t>Some students took Org I with “lecture”; two different instructors </a:t>
            </a:r>
          </a:p>
          <a:p>
            <a:pPr>
              <a:buClr>
                <a:schemeClr val="accent5"/>
              </a:buClr>
            </a:pPr>
            <a:r>
              <a:rPr lang="en-US" sz="2400" b="1" dirty="0" smtClean="0">
                <a:solidFill>
                  <a:srgbClr val="000000"/>
                </a:solidFill>
                <a:latin typeface="Garamond"/>
                <a:cs typeface="Garamond"/>
              </a:rPr>
              <a:t>Some students were in a POGIL section of Org 1</a:t>
            </a:r>
          </a:p>
          <a:p>
            <a:endParaRPr lang="en-US" dirty="0"/>
          </a:p>
        </p:txBody>
      </p:sp>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2"/>
          <p:cNvSpPr txBox="1">
            <a:spLocks noChangeArrowheads="1"/>
          </p:cNvSpPr>
          <p:nvPr/>
        </p:nvSpPr>
        <p:spPr bwMode="auto">
          <a:xfrm>
            <a:off x="438150" y="457200"/>
            <a:ext cx="8229600" cy="1143000"/>
          </a:xfrm>
          <a:prstGeom prst="rect">
            <a:avLst/>
          </a:prstGeom>
          <a:noFill/>
          <a:ln w="9525">
            <a:noFill/>
            <a:miter lim="800000"/>
            <a:headEnd/>
            <a:tailEnd/>
          </a:ln>
        </p:spPr>
        <p:txBody>
          <a:bodyPr anchor="ctr">
            <a:prstTxWarp prst="textNoShape">
              <a:avLst/>
            </a:prstTxWarp>
          </a:bodyPr>
          <a:lstStyle/>
          <a:p>
            <a:pPr algn="ctr" eaLnBrk="1" hangingPunct="1"/>
            <a:r>
              <a:rPr lang="en-US" sz="2400" b="1" dirty="0" smtClean="0">
                <a:latin typeface="Garamond"/>
                <a:cs typeface="Garamond"/>
              </a:rPr>
              <a:t>Retention </a:t>
            </a:r>
            <a:r>
              <a:rPr lang="en-US" sz="2400" b="1" dirty="0">
                <a:latin typeface="Garamond"/>
                <a:cs typeface="Garamond"/>
              </a:rPr>
              <a:t>of Learning: Organic 2 pre-quiz results </a:t>
            </a:r>
            <a:br>
              <a:rPr lang="en-US" sz="2400" b="1" dirty="0">
                <a:latin typeface="Garamond"/>
                <a:cs typeface="Garamond"/>
              </a:rPr>
            </a:br>
            <a:r>
              <a:rPr lang="en-US" sz="2400" b="1" dirty="0">
                <a:latin typeface="Garamond"/>
                <a:cs typeface="Garamond"/>
              </a:rPr>
              <a:t>(Lecture </a:t>
            </a:r>
            <a:r>
              <a:rPr lang="en-US" sz="2400" b="1" dirty="0" smtClean="0">
                <a:latin typeface="Garamond"/>
                <a:cs typeface="Garamond"/>
              </a:rPr>
              <a:t>vs. </a:t>
            </a:r>
            <a:r>
              <a:rPr lang="en-US" sz="2400" b="1" dirty="0">
                <a:latin typeface="Garamond"/>
                <a:cs typeface="Garamond"/>
              </a:rPr>
              <a:t>POGIL Organic 1)</a:t>
            </a:r>
            <a:r>
              <a:rPr lang="en-US" sz="2400" b="1" dirty="0"/>
              <a:t/>
            </a:r>
            <a:br>
              <a:rPr lang="en-US" sz="2400" b="1" dirty="0"/>
            </a:br>
            <a:r>
              <a:rPr lang="en-US" sz="2400" b="1" dirty="0"/>
              <a:t/>
            </a:r>
            <a:br>
              <a:rPr lang="en-US" sz="2400" b="1" dirty="0"/>
            </a:br>
            <a:r>
              <a:rPr lang="en-US" sz="1400" b="1" dirty="0"/>
              <a:t/>
            </a:r>
            <a:br>
              <a:rPr lang="en-US" sz="1400" b="1" dirty="0"/>
            </a:br>
            <a:endParaRPr lang="en-US" sz="1000" b="1" i="1" dirty="0"/>
          </a:p>
        </p:txBody>
      </p:sp>
      <p:graphicFrame>
        <p:nvGraphicFramePr>
          <p:cNvPr id="66562" name="Object 2"/>
          <p:cNvGraphicFramePr>
            <a:graphicFrameLocks noChangeAspect="1"/>
          </p:cNvGraphicFramePr>
          <p:nvPr/>
        </p:nvGraphicFramePr>
        <p:xfrm>
          <a:off x="279400" y="1092200"/>
          <a:ext cx="8686800" cy="4843463"/>
        </p:xfrm>
        <a:graphic>
          <a:graphicData uri="http://schemas.openxmlformats.org/presentationml/2006/ole">
            <p:oleObj spid="_x0000_s102402" name="Worksheet" r:id="rId4" imgW="8686480" imgH="4838522" progId="Excel.Sheet.8">
              <p:embed/>
            </p:oleObj>
          </a:graphicData>
        </a:graphic>
      </p:graphicFrame>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smtClean="0">
                  <a:latin typeface="Garamond"/>
                  <a:cs typeface="Garamond"/>
                </a:rPr>
                <a:t>www.pogil.org</a:t>
              </a:r>
              <a:endParaRPr lang="en-US" sz="1100" dirty="0">
                <a:latin typeface="Garamond"/>
                <a:cs typeface="Garamond"/>
              </a:endParaRPr>
            </a:p>
          </p:txBody>
        </p:sp>
      </p:grpSp>
      <p:sp>
        <p:nvSpPr>
          <p:cNvPr id="8" name="TextBox 7"/>
          <p:cNvSpPr txBox="1"/>
          <p:nvPr/>
        </p:nvSpPr>
        <p:spPr>
          <a:xfrm>
            <a:off x="189030" y="5766014"/>
            <a:ext cx="8777170" cy="415498"/>
          </a:xfrm>
          <a:prstGeom prst="rect">
            <a:avLst/>
          </a:prstGeom>
          <a:noFill/>
        </p:spPr>
        <p:txBody>
          <a:bodyPr wrap="none" rtlCol="0">
            <a:spAutoFit/>
          </a:bodyPr>
          <a:lstStyle/>
          <a:p>
            <a:r>
              <a:rPr lang="en-US" sz="1050" b="1" dirty="0" smtClean="0">
                <a:latin typeface="Garamond"/>
                <a:cs typeface="Garamond"/>
              </a:rPr>
              <a:t>Ruder, S.M., &amp; Hunnicutt, S.S. (2008).  POGIL in Chemistry Courses at a Large Urban University:  A Case Study. In R.S. Moog, &amp; J.N. Spencer (Eds.), </a:t>
            </a:r>
          </a:p>
          <a:p>
            <a:r>
              <a:rPr lang="en-US" sz="1050" b="1" i="1" dirty="0" smtClean="0">
                <a:latin typeface="Garamond"/>
                <a:cs typeface="Garamond"/>
              </a:rPr>
              <a:t>	Process-Oriented Guided Inquiry Learning:  ACS Symposium Series 994 </a:t>
            </a:r>
            <a:r>
              <a:rPr lang="en-US" sz="1050" b="1" dirty="0" smtClean="0">
                <a:latin typeface="Garamond"/>
                <a:cs typeface="Garamond"/>
              </a:rPr>
              <a:t>(pp. 133- 147).  Washington, D.C.:  American Chemical Society.  </a:t>
            </a:r>
            <a:endParaRPr lang="en-US" sz="1050" b="1" dirty="0">
              <a:latin typeface="Garamond"/>
              <a:cs typeface="Garamon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738178"/>
            <a:ext cx="8915400" cy="1244288"/>
          </a:xfrm>
          <a:effectLst>
            <a:outerShdw blurRad="63500" dist="38099" dir="2700000" algn="ctr" rotWithShape="0">
              <a:srgbClr val="000000">
                <a:alpha val="74998"/>
              </a:srgbClr>
            </a:outerShdw>
          </a:effectLst>
        </p:spPr>
        <p:txBody>
          <a:bodyPr>
            <a:normAutofit/>
          </a:bodyPr>
          <a:lstStyle/>
          <a:p>
            <a:pPr eaLnBrk="1" hangingPunct="1">
              <a:defRPr/>
            </a:pPr>
            <a:r>
              <a:rPr lang="en-US" sz="3600" b="1" dirty="0" smtClean="0">
                <a:effectLst>
                  <a:outerShdw blurRad="38100" dist="38100" dir="2700000" algn="tl">
                    <a:srgbClr val="000000"/>
                  </a:outerShdw>
                </a:effectLst>
                <a:latin typeface="Garamond"/>
              </a:rPr>
              <a:t>POGIL - Organic II at a “</a:t>
            </a:r>
            <a:r>
              <a:rPr lang="en-US" sz="3600" b="1" dirty="0">
                <a:effectLst>
                  <a:outerShdw blurRad="38100" dist="38100" dir="2700000" algn="tl">
                    <a:srgbClr val="000000"/>
                  </a:outerShdw>
                </a:effectLst>
                <a:latin typeface="Garamond"/>
              </a:rPr>
              <a:t>Tier 1” Midwest Liberal Arts College</a:t>
            </a:r>
            <a:endParaRPr lang="en-US" b="1" dirty="0">
              <a:latin typeface="Garamond"/>
            </a:endParaRPr>
          </a:p>
        </p:txBody>
      </p:sp>
      <p:sp>
        <p:nvSpPr>
          <p:cNvPr id="229379" name="Rectangle 3"/>
          <p:cNvSpPr>
            <a:spLocks noGrp="1" noChangeArrowheads="1"/>
          </p:cNvSpPr>
          <p:nvPr>
            <p:ph type="body" idx="1"/>
          </p:nvPr>
        </p:nvSpPr>
        <p:spPr>
          <a:xfrm>
            <a:off x="0" y="2583623"/>
            <a:ext cx="9144000" cy="4121977"/>
          </a:xfrm>
        </p:spPr>
        <p:txBody>
          <a:bodyPr>
            <a:normAutofit/>
          </a:bodyPr>
          <a:lstStyle/>
          <a:p>
            <a:pPr>
              <a:buNone/>
            </a:pPr>
            <a:r>
              <a:rPr lang="en-US" sz="3000" b="1" dirty="0" smtClean="0">
                <a:solidFill>
                  <a:schemeClr val="tx1">
                    <a:lumMod val="95000"/>
                    <a:lumOff val="5000"/>
                  </a:schemeClr>
                </a:solidFill>
                <a:latin typeface="Garamond"/>
              </a:rPr>
              <a:t>  </a:t>
            </a:r>
            <a:r>
              <a:rPr lang="en-US" sz="2800" b="1" dirty="0" smtClean="0">
                <a:solidFill>
                  <a:schemeClr val="tx1">
                    <a:lumMod val="95000"/>
                    <a:lumOff val="5000"/>
                  </a:schemeClr>
                </a:solidFill>
                <a:latin typeface="Garamond"/>
              </a:rPr>
              <a:t>Comparison </a:t>
            </a:r>
            <a:r>
              <a:rPr lang="en-US" sz="2800" b="1" dirty="0">
                <a:solidFill>
                  <a:schemeClr val="tx1">
                    <a:lumMod val="95000"/>
                    <a:lumOff val="5000"/>
                  </a:schemeClr>
                </a:solidFill>
                <a:latin typeface="Garamond"/>
              </a:rPr>
              <a:t>is of grades in a single section of Organic II</a:t>
            </a:r>
            <a:endParaRPr lang="en-US" sz="2800" b="1" dirty="0" smtClean="0">
              <a:solidFill>
                <a:schemeClr val="tx1">
                  <a:lumMod val="95000"/>
                  <a:lumOff val="5000"/>
                </a:schemeClr>
              </a:solidFill>
              <a:latin typeface="Garamond"/>
            </a:endParaRPr>
          </a:p>
          <a:p>
            <a:pPr lvl="2">
              <a:buClr>
                <a:schemeClr val="accent5"/>
              </a:buClr>
              <a:buSzPct val="120000"/>
              <a:buFont typeface="Arial"/>
              <a:buChar char="•"/>
            </a:pPr>
            <a:r>
              <a:rPr lang="en-US" sz="2400" b="1" dirty="0" smtClean="0">
                <a:solidFill>
                  <a:schemeClr val="tx1">
                    <a:lumMod val="95000"/>
                    <a:lumOff val="5000"/>
                  </a:schemeClr>
                </a:solidFill>
                <a:latin typeface="Garamond"/>
              </a:rPr>
              <a:t>Some </a:t>
            </a:r>
            <a:r>
              <a:rPr lang="en-US" sz="2400" b="1" dirty="0">
                <a:solidFill>
                  <a:schemeClr val="tx1">
                    <a:lumMod val="95000"/>
                    <a:lumOff val="5000"/>
                  </a:schemeClr>
                </a:solidFill>
                <a:latin typeface="Garamond"/>
              </a:rPr>
              <a:t>students took Organic I with Guided Inquiry</a:t>
            </a:r>
            <a:endParaRPr lang="en-US" sz="2400" b="1" dirty="0" smtClean="0">
              <a:solidFill>
                <a:schemeClr val="tx1">
                  <a:lumMod val="95000"/>
                  <a:lumOff val="5000"/>
                </a:schemeClr>
              </a:solidFill>
              <a:latin typeface="Garamond"/>
            </a:endParaRPr>
          </a:p>
          <a:p>
            <a:pPr lvl="2">
              <a:buClr>
                <a:schemeClr val="accent5"/>
              </a:buClr>
              <a:buSzPct val="120000"/>
              <a:buFont typeface="Arial"/>
              <a:buChar char="•"/>
            </a:pPr>
            <a:r>
              <a:rPr lang="en-US" sz="2400" b="1" dirty="0" smtClean="0">
                <a:solidFill>
                  <a:schemeClr val="tx1">
                    <a:lumMod val="95000"/>
                    <a:lumOff val="5000"/>
                  </a:schemeClr>
                </a:solidFill>
                <a:latin typeface="Garamond"/>
              </a:rPr>
              <a:t>Some </a:t>
            </a:r>
            <a:r>
              <a:rPr lang="en-US" sz="2400" b="1" dirty="0">
                <a:solidFill>
                  <a:schemeClr val="tx1">
                    <a:lumMod val="95000"/>
                    <a:lumOff val="5000"/>
                  </a:schemeClr>
                </a:solidFill>
                <a:latin typeface="Garamond"/>
              </a:rPr>
              <a:t>students took Organic I with </a:t>
            </a:r>
            <a:r>
              <a:rPr lang="en-US" sz="2400" b="1" dirty="0" smtClean="0">
                <a:solidFill>
                  <a:schemeClr val="tx1">
                    <a:lumMod val="95000"/>
                    <a:lumOff val="5000"/>
                  </a:schemeClr>
                </a:solidFill>
                <a:latin typeface="Garamond"/>
              </a:rPr>
              <a:t>“Lecture</a:t>
            </a:r>
            <a:r>
              <a:rPr lang="en-US" sz="2400" b="1" dirty="0">
                <a:solidFill>
                  <a:schemeClr val="tx1">
                    <a:lumMod val="95000"/>
                    <a:lumOff val="5000"/>
                  </a:schemeClr>
                </a:solidFill>
                <a:latin typeface="Garamond"/>
              </a:rPr>
              <a:t>”</a:t>
            </a:r>
            <a:endParaRPr lang="en-US" sz="2400" b="1" dirty="0" smtClean="0">
              <a:solidFill>
                <a:schemeClr val="tx1">
                  <a:lumMod val="95000"/>
                  <a:lumOff val="5000"/>
                </a:schemeClr>
              </a:solidFill>
              <a:latin typeface="Garamond"/>
            </a:endParaRPr>
          </a:p>
          <a:p>
            <a:pPr lvl="2">
              <a:buClr>
                <a:schemeClr val="accent5"/>
              </a:buClr>
              <a:buSzPct val="120000"/>
              <a:buFont typeface="Arial"/>
              <a:buChar char="•"/>
            </a:pPr>
            <a:r>
              <a:rPr lang="en-US" sz="2400" b="1" dirty="0" smtClean="0">
                <a:solidFill>
                  <a:schemeClr val="tx1">
                    <a:lumMod val="95000"/>
                    <a:lumOff val="5000"/>
                  </a:schemeClr>
                </a:solidFill>
                <a:latin typeface="Garamond"/>
              </a:rPr>
              <a:t>Not </a:t>
            </a:r>
            <a:r>
              <a:rPr lang="en-US" sz="2400" b="1" dirty="0">
                <a:solidFill>
                  <a:schemeClr val="tx1">
                    <a:lumMod val="95000"/>
                    <a:lumOff val="5000"/>
                  </a:schemeClr>
                </a:solidFill>
                <a:latin typeface="Garamond"/>
              </a:rPr>
              <a:t>all students from Organic I enrolled in this section of</a:t>
            </a:r>
            <a:r>
              <a:rPr lang="en-US" sz="2400" b="1" dirty="0" smtClean="0">
                <a:solidFill>
                  <a:schemeClr val="tx1">
                    <a:lumMod val="95000"/>
                    <a:lumOff val="5000"/>
                  </a:schemeClr>
                </a:solidFill>
                <a:latin typeface="Garamond"/>
              </a:rPr>
              <a:t> Organic </a:t>
            </a:r>
            <a:r>
              <a:rPr lang="en-US" sz="2400" b="1" dirty="0">
                <a:solidFill>
                  <a:schemeClr val="tx1">
                    <a:lumMod val="95000"/>
                    <a:lumOff val="5000"/>
                  </a:schemeClr>
                </a:solidFill>
                <a:latin typeface="Garamond"/>
              </a:rPr>
              <a:t>II</a:t>
            </a:r>
          </a:p>
        </p:txBody>
      </p:sp>
      <p:sp>
        <p:nvSpPr>
          <p:cNvPr id="229380" name="Rectangle 4"/>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a:endParaRPr lang="en-US" sz="1400" dirty="0">
              <a:latin typeface="Times" pitchFamily="-109" charset="0"/>
            </a:endParaRPr>
          </a:p>
        </p:txBody>
      </p:sp>
      <p:grpSp>
        <p:nvGrpSpPr>
          <p:cNvPr id="5"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Garamond"/>
              </a:rPr>
              <a:t>Is Guided Inquiry Organic I Preparation for </a:t>
            </a:r>
            <a:br>
              <a:rPr lang="en-US" sz="2800" b="1" dirty="0" smtClean="0">
                <a:latin typeface="Garamond"/>
              </a:rPr>
            </a:br>
            <a:r>
              <a:rPr lang="en-US" sz="2800" b="1" dirty="0" smtClean="0">
                <a:latin typeface="Garamond"/>
              </a:rPr>
              <a:t>Organic II Lecture?</a:t>
            </a:r>
            <a:endParaRPr lang="en-US" sz="2800" b="1" dirty="0">
              <a:latin typeface="Garamond"/>
            </a:endParaRPr>
          </a:p>
        </p:txBody>
      </p:sp>
      <p:graphicFrame>
        <p:nvGraphicFramePr>
          <p:cNvPr id="4" name="Content Placeholder 3"/>
          <p:cNvGraphicFramePr>
            <a:graphicFrameLocks noGrp="1"/>
          </p:cNvGraphicFramePr>
          <p:nvPr>
            <p:ph idx="1"/>
          </p:nvPr>
        </p:nvGraphicFramePr>
        <p:xfrm>
          <a:off x="1039663" y="2231221"/>
          <a:ext cx="7319928" cy="36703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15682" y="3605928"/>
            <a:ext cx="1910580" cy="461665"/>
          </a:xfrm>
          <a:prstGeom prst="rect">
            <a:avLst/>
          </a:prstGeom>
          <a:noFill/>
        </p:spPr>
        <p:txBody>
          <a:bodyPr wrap="square" rtlCol="0">
            <a:spAutoFit/>
          </a:bodyPr>
          <a:lstStyle/>
          <a:p>
            <a:r>
              <a:rPr lang="en-US" sz="2000" b="1" dirty="0" smtClean="0">
                <a:latin typeface="Garamond"/>
              </a:rPr>
              <a:t>% of </a:t>
            </a:r>
            <a:r>
              <a:rPr lang="en-US" sz="2400" b="1" dirty="0" smtClean="0">
                <a:latin typeface="Garamond"/>
              </a:rPr>
              <a:t>Students</a:t>
            </a:r>
            <a:endParaRPr lang="en-US" sz="2400" b="1" dirty="0">
              <a:latin typeface="Garamond"/>
            </a:endParaRPr>
          </a:p>
        </p:txBody>
      </p:sp>
      <p:sp>
        <p:nvSpPr>
          <p:cNvPr id="6" name="TextBox 5"/>
          <p:cNvSpPr txBox="1"/>
          <p:nvPr/>
        </p:nvSpPr>
        <p:spPr>
          <a:xfrm>
            <a:off x="1918794" y="5716855"/>
            <a:ext cx="5698372" cy="461665"/>
          </a:xfrm>
          <a:prstGeom prst="rect">
            <a:avLst/>
          </a:prstGeom>
          <a:noFill/>
        </p:spPr>
        <p:txBody>
          <a:bodyPr wrap="square" rtlCol="0">
            <a:spAutoFit/>
          </a:bodyPr>
          <a:lstStyle/>
          <a:p>
            <a:r>
              <a:rPr lang="en-US" sz="2400" b="1" dirty="0" smtClean="0">
                <a:latin typeface="Garamond"/>
              </a:rPr>
              <a:t>Grade in Organic II – Winter Quarter </a:t>
            </a:r>
            <a:endParaRPr lang="en-US" sz="2400" b="1" dirty="0">
              <a:latin typeface="Garamond"/>
            </a:endParaRPr>
          </a:p>
        </p:txBody>
      </p:sp>
      <p:grpSp>
        <p:nvGrpSpPr>
          <p:cNvPr id="7" name="Group 6"/>
          <p:cNvGrpSpPr/>
          <p:nvPr/>
        </p:nvGrpSpPr>
        <p:grpSpPr>
          <a:xfrm>
            <a:off x="254000" y="6178520"/>
            <a:ext cx="8470900" cy="450879"/>
            <a:chOff x="254000" y="6178520"/>
            <a:chExt cx="8470900" cy="450879"/>
          </a:xfrm>
        </p:grpSpPr>
        <p:pic>
          <p:nvPicPr>
            <p:cNvPr id="8" name="Picture 7"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78249" y="6178520"/>
              <a:ext cx="846651" cy="450879"/>
            </a:xfrm>
            <a:prstGeom prst="rect">
              <a:avLst/>
            </a:prstGeom>
          </p:spPr>
        </p:pic>
        <p:sp>
          <p:nvSpPr>
            <p:cNvPr id="9" name="TextBox 8"/>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sz="6000" b="1" dirty="0" smtClean="0">
                <a:latin typeface="Garamond"/>
              </a:rPr>
              <a:t>Questions?</a:t>
            </a:r>
            <a:endParaRPr lang="en-US" sz="6000" b="1" dirty="0">
              <a:latin typeface="Garamond"/>
            </a:endParaRPr>
          </a:p>
        </p:txBody>
      </p:sp>
      <p:sp>
        <p:nvSpPr>
          <p:cNvPr id="10" name="Subtitle 9"/>
          <p:cNvSpPr>
            <a:spLocks noGrp="1"/>
          </p:cNvSpPr>
          <p:nvPr>
            <p:ph type="subTitle" idx="1"/>
          </p:nvPr>
        </p:nvSpPr>
        <p:spPr>
          <a:xfrm>
            <a:off x="914400" y="3034553"/>
            <a:ext cx="8001000" cy="2947147"/>
          </a:xfrm>
          <a:solidFill>
            <a:schemeClr val="accent5">
              <a:lumMod val="20000"/>
              <a:lumOff val="80000"/>
            </a:schemeClr>
          </a:solidFill>
        </p:spPr>
        <p:txBody>
          <a:bodyPr anchor="t">
            <a:normAutofit/>
          </a:bodyPr>
          <a:lstStyle/>
          <a:p>
            <a:endParaRPr lang="en-US" sz="2400" b="1" dirty="0" smtClean="0">
              <a:solidFill>
                <a:srgbClr val="0D0D0D"/>
              </a:solidFill>
              <a:latin typeface="Garamond"/>
            </a:endParaRPr>
          </a:p>
          <a:p>
            <a:pPr>
              <a:spcBef>
                <a:spcPts val="1000"/>
              </a:spcBef>
              <a:buClr>
                <a:schemeClr val="accent5"/>
              </a:buClr>
              <a:buFont typeface="Wingdings" charset="2"/>
              <a:buChar char="§"/>
            </a:pPr>
            <a:r>
              <a:rPr lang="en-US" sz="2200" b="1" dirty="0" smtClean="0">
                <a:solidFill>
                  <a:srgbClr val="0D0D0D"/>
                </a:solidFill>
                <a:latin typeface="Garamond"/>
              </a:rPr>
              <a:t>Take one minute to write down any questions that you have, then think about which question is most important to you. </a:t>
            </a:r>
          </a:p>
          <a:p>
            <a:pPr>
              <a:buClr>
                <a:schemeClr val="accent5"/>
              </a:buClr>
              <a:buFont typeface="Wingdings" charset="2"/>
              <a:buChar char="§"/>
            </a:pPr>
            <a:r>
              <a:rPr lang="en-US" sz="2200" b="1" dirty="0" smtClean="0">
                <a:solidFill>
                  <a:srgbClr val="0D0D0D"/>
                </a:solidFill>
                <a:latin typeface="Garamond"/>
              </a:rPr>
              <a:t>As a group, take three minutes to discuss your questions and come up with a list of up to three questions you would like to ask, in rank order of importance. </a:t>
            </a:r>
          </a:p>
        </p:txBody>
      </p:sp>
      <p:grpSp>
        <p:nvGrpSpPr>
          <p:cNvPr id="4" name="Group 3"/>
          <p:cNvGrpSpPr/>
          <p:nvPr/>
        </p:nvGrpSpPr>
        <p:grpSpPr>
          <a:xfrm>
            <a:off x="254000" y="6178520"/>
            <a:ext cx="8470900" cy="450879"/>
            <a:chOff x="254000" y="6178520"/>
            <a:chExt cx="8470900" cy="450879"/>
          </a:xfrm>
        </p:grpSpPr>
        <p:pic>
          <p:nvPicPr>
            <p:cNvPr id="5" name="Picture 4"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Facilitation</a:t>
            </a:r>
            <a:endParaRPr lang="en-US" b="1" dirty="0"/>
          </a:p>
        </p:txBody>
      </p:sp>
      <p:sp>
        <p:nvSpPr>
          <p:cNvPr id="3" name="Content Placeholder 2"/>
          <p:cNvSpPr>
            <a:spLocks noGrp="1"/>
          </p:cNvSpPr>
          <p:nvPr>
            <p:ph idx="1"/>
          </p:nvPr>
        </p:nvSpPr>
        <p:spPr/>
        <p:txBody>
          <a:bodyPr/>
          <a:lstStyle/>
          <a:p>
            <a:pPr>
              <a:buClr>
                <a:schemeClr val="accent5"/>
              </a:buClr>
            </a:pPr>
            <a:r>
              <a:rPr lang="en-US" dirty="0" smtClean="0"/>
              <a:t>Your role in the classroom will change when doing a POGIL activity.  Does that mean your style goes out the window?  Of course not!!</a:t>
            </a:r>
          </a:p>
          <a:p>
            <a:pPr>
              <a:buClr>
                <a:schemeClr val="accent5"/>
              </a:buClr>
            </a:pPr>
            <a:r>
              <a:rPr lang="en-US" dirty="0" smtClean="0"/>
              <a:t>Changes you can make to the facilitation I displayed</a:t>
            </a:r>
          </a:p>
          <a:p>
            <a:pPr lvl="1">
              <a:buClr>
                <a:schemeClr val="accent5"/>
              </a:buClr>
            </a:pPr>
            <a:r>
              <a:rPr lang="en-US" dirty="0" smtClean="0"/>
              <a:t>Start/Stop the class more to insert or reinforce concepts</a:t>
            </a:r>
          </a:p>
          <a:p>
            <a:pPr lvl="1">
              <a:buClr>
                <a:schemeClr val="accent5"/>
              </a:buClr>
            </a:pPr>
            <a:r>
              <a:rPr lang="en-US" dirty="0" smtClean="0"/>
              <a:t>Mini-lectures at the beginning or end</a:t>
            </a:r>
          </a:p>
          <a:p>
            <a:pPr lvl="1">
              <a:buClr>
                <a:schemeClr val="accent5"/>
              </a:buClr>
            </a:pPr>
            <a:r>
              <a:rPr lang="en-US" dirty="0" smtClean="0"/>
              <a:t>Adding verbal/projected classroom assessments</a:t>
            </a:r>
          </a:p>
          <a:p>
            <a:pPr lvl="1">
              <a:buClr>
                <a:schemeClr val="accent5"/>
              </a:buClr>
            </a:pPr>
            <a:r>
              <a:rPr lang="en-US" dirty="0" smtClean="0"/>
              <a:t>Any ideas???</a:t>
            </a:r>
          </a:p>
          <a:p>
            <a:pPr lvl="1">
              <a:buClr>
                <a:schemeClr val="accent5"/>
              </a:buCl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Activities</a:t>
            </a:r>
            <a:endParaRPr lang="en-US" b="1" dirty="0"/>
          </a:p>
        </p:txBody>
      </p:sp>
      <p:sp>
        <p:nvSpPr>
          <p:cNvPr id="3" name="Content Placeholder 2"/>
          <p:cNvSpPr>
            <a:spLocks noGrp="1"/>
          </p:cNvSpPr>
          <p:nvPr>
            <p:ph idx="1"/>
          </p:nvPr>
        </p:nvSpPr>
        <p:spPr/>
        <p:txBody>
          <a:bodyPr/>
          <a:lstStyle/>
          <a:p>
            <a:pPr>
              <a:buClr>
                <a:schemeClr val="accent5"/>
              </a:buClr>
            </a:pPr>
            <a:r>
              <a:rPr lang="en-US" dirty="0" smtClean="0"/>
              <a:t>Consider the common act of learning to name compounds in chemistry.  Almost all fields have nomenclature rules.  </a:t>
            </a:r>
          </a:p>
          <a:p>
            <a:pPr>
              <a:buClr>
                <a:schemeClr val="accent5"/>
              </a:buClr>
            </a:pPr>
            <a:r>
              <a:rPr lang="en-US" dirty="0" smtClean="0"/>
              <a:t>Let’s discuss ideas about creating an activity that helps students name simple ionic compounds.</a:t>
            </a:r>
          </a:p>
          <a:p>
            <a:pPr>
              <a:buClr>
                <a:schemeClr val="accent5"/>
              </a:buClr>
            </a:pPr>
            <a:r>
              <a:rPr lang="en-US" dirty="0" smtClean="0"/>
              <a:t>We’ll need</a:t>
            </a:r>
          </a:p>
          <a:p>
            <a:pPr lvl="1">
              <a:buClr>
                <a:schemeClr val="accent5"/>
              </a:buClr>
            </a:pPr>
            <a:r>
              <a:rPr lang="en-US" dirty="0" smtClean="0"/>
              <a:t>A model and/or some information</a:t>
            </a:r>
          </a:p>
          <a:p>
            <a:pPr lvl="1">
              <a:buClr>
                <a:schemeClr val="accent5"/>
              </a:buClr>
            </a:pPr>
            <a:r>
              <a:rPr lang="en-US" dirty="0" smtClean="0"/>
              <a:t>Example critical thinking questions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479"/>
            <a:ext cx="8913813" cy="914400"/>
          </a:xfrm>
        </p:spPr>
        <p:txBody>
          <a:bodyPr/>
          <a:lstStyle/>
          <a:p>
            <a:r>
              <a:rPr lang="en-US" b="1" dirty="0" smtClean="0"/>
              <a:t>Laboratory</a:t>
            </a:r>
            <a:endParaRPr lang="en-US" b="1" dirty="0"/>
          </a:p>
        </p:txBody>
      </p:sp>
      <p:sp>
        <p:nvSpPr>
          <p:cNvPr id="3" name="Content Placeholder 2"/>
          <p:cNvSpPr>
            <a:spLocks noGrp="1"/>
          </p:cNvSpPr>
          <p:nvPr>
            <p:ph idx="1"/>
          </p:nvPr>
        </p:nvSpPr>
        <p:spPr>
          <a:xfrm>
            <a:off x="406086" y="1403789"/>
            <a:ext cx="7610476" cy="5087163"/>
          </a:xfrm>
        </p:spPr>
        <p:txBody>
          <a:bodyPr/>
          <a:lstStyle/>
          <a:p>
            <a:pPr>
              <a:buClr>
                <a:schemeClr val="accent5"/>
              </a:buClr>
            </a:pPr>
            <a:r>
              <a:rPr lang="en-US" dirty="0" smtClean="0"/>
              <a:t>Inquiry in the lab is a huge change from the ‘cookbook’ style lab handouts at many institutions</a:t>
            </a:r>
          </a:p>
          <a:p>
            <a:pPr lvl="1">
              <a:buClr>
                <a:schemeClr val="accent5"/>
              </a:buClr>
            </a:pPr>
            <a:r>
              <a:rPr lang="en-US" dirty="0" smtClean="0"/>
              <a:t>Challenge is grading the lab reports, so cookbook works</a:t>
            </a:r>
          </a:p>
          <a:p>
            <a:pPr lvl="2">
              <a:buClr>
                <a:schemeClr val="accent5"/>
              </a:buClr>
            </a:pPr>
            <a:r>
              <a:rPr lang="en-US" dirty="0" smtClean="0"/>
              <a:t>Works at getting students exposed to techniques</a:t>
            </a:r>
          </a:p>
          <a:p>
            <a:pPr lvl="2">
              <a:buClr>
                <a:schemeClr val="accent5"/>
              </a:buClr>
            </a:pPr>
            <a:r>
              <a:rPr lang="en-US" dirty="0" smtClean="0"/>
              <a:t>But what about understanding?  Scientific reasoning?  The connection between data collection and analysis?</a:t>
            </a:r>
          </a:p>
          <a:p>
            <a:pPr>
              <a:buClr>
                <a:schemeClr val="accent5"/>
              </a:buClr>
            </a:pPr>
            <a:r>
              <a:rPr lang="en-US" dirty="0" smtClean="0"/>
              <a:t>Don’t tell.  Give a question!</a:t>
            </a:r>
          </a:p>
          <a:p>
            <a:pPr lvl="1">
              <a:buClr>
                <a:schemeClr val="accent5"/>
              </a:buClr>
            </a:pPr>
            <a:r>
              <a:rPr lang="en-US" dirty="0" smtClean="0"/>
              <a:t>Students are given a question and a bit of information</a:t>
            </a:r>
          </a:p>
          <a:p>
            <a:pPr lvl="1">
              <a:buClr>
                <a:schemeClr val="accent5"/>
              </a:buClr>
            </a:pPr>
            <a:r>
              <a:rPr lang="en-US" dirty="0" smtClean="0"/>
              <a:t>Working in groups of 3 or 4, they develop an experiment to answer the question of the day.  This includes a full discussion of how the data taken is analyzed to answer the question.</a:t>
            </a:r>
          </a:p>
          <a:p>
            <a:pPr lvl="1">
              <a:buClr>
                <a:schemeClr val="accent5"/>
              </a:buClr>
            </a:pPr>
            <a:r>
              <a:rPr lang="en-US" dirty="0" smtClean="0"/>
              <a:t>They then split into groups of 2 and do the experiment</a:t>
            </a:r>
          </a:p>
          <a:p>
            <a:pPr>
              <a:buClr>
                <a:schemeClr val="accent5"/>
              </a:buClr>
            </a:pPr>
            <a:r>
              <a:rPr lang="en-US" dirty="0" smtClean="0"/>
              <a:t>Lab Report is written in class.  Procedure and analysis are done prior to data.  Followed by analysis and conclusion.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Garamond"/>
              </a:rPr>
              <a:t>A POGIL Classroom Experience</a:t>
            </a:r>
            <a:endParaRPr lang="en-US" b="1" dirty="0">
              <a:latin typeface="Garamond"/>
            </a:endParaRPr>
          </a:p>
        </p:txBody>
      </p:sp>
      <p:pic>
        <p:nvPicPr>
          <p:cNvPr id="10" name="Content Placeholder 9" descr="IMG_0968.JPG"/>
          <p:cNvPicPr>
            <a:picLocks noGrp="1" noChangeAspect="1"/>
          </p:cNvPicPr>
          <p:nvPr>
            <p:ph idx="1"/>
          </p:nvPr>
        </p:nvPicPr>
        <p:blipFill>
          <a:blip r:embed="rId3"/>
          <a:stretch>
            <a:fillRect/>
          </a:stretch>
        </p:blipFill>
        <p:spPr>
          <a:xfrm>
            <a:off x="393689" y="2232005"/>
            <a:ext cx="3451191" cy="2588393"/>
          </a:xfrm>
        </p:spPr>
      </p:pic>
      <p:grpSp>
        <p:nvGrpSpPr>
          <p:cNvPr id="2" name="Group 3"/>
          <p:cNvGrpSpPr/>
          <p:nvPr/>
        </p:nvGrpSpPr>
        <p:grpSpPr>
          <a:xfrm>
            <a:off x="254000" y="6178520"/>
            <a:ext cx="8470900" cy="450879"/>
            <a:chOff x="254000" y="6178520"/>
            <a:chExt cx="8470900" cy="450879"/>
          </a:xfrm>
        </p:grpSpPr>
        <p:pic>
          <p:nvPicPr>
            <p:cNvPr id="5" name="Picture 4"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78249" y="6178520"/>
              <a:ext cx="846651" cy="450879"/>
            </a:xfrm>
            <a:prstGeom prst="rect">
              <a:avLst/>
            </a:prstGeom>
          </p:spPr>
        </p:pic>
        <p:sp>
          <p:nvSpPr>
            <p:cNvPr id="6" name="TextBox 5"/>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
        <p:nvSpPr>
          <p:cNvPr id="8" name="TextBox 7"/>
          <p:cNvSpPr txBox="1"/>
          <p:nvPr/>
        </p:nvSpPr>
        <p:spPr>
          <a:xfrm>
            <a:off x="4164376" y="2203369"/>
            <a:ext cx="4749437" cy="3693319"/>
          </a:xfrm>
          <a:prstGeom prst="rect">
            <a:avLst/>
          </a:prstGeom>
          <a:noFill/>
        </p:spPr>
        <p:txBody>
          <a:bodyPr wrap="square" rtlCol="0">
            <a:spAutoFit/>
          </a:bodyPr>
          <a:lstStyle/>
          <a:p>
            <a:pPr>
              <a:buFont typeface="Arial" pitchFamily="34" charset="0"/>
              <a:buChar char="•"/>
            </a:pPr>
            <a:r>
              <a:rPr lang="en-US" b="1" dirty="0" smtClean="0"/>
              <a:t>Managers</a:t>
            </a:r>
            <a:r>
              <a:rPr lang="en-US" dirty="0" smtClean="0"/>
              <a:t>:  You speak for the group.  In addition, you make sure the team is on track toward completion.</a:t>
            </a:r>
          </a:p>
          <a:p>
            <a:pPr>
              <a:buFont typeface="Arial" pitchFamily="34" charset="0"/>
              <a:buChar char="•"/>
            </a:pPr>
            <a:endParaRPr lang="en-US" dirty="0" smtClean="0"/>
          </a:p>
          <a:p>
            <a:pPr>
              <a:buFont typeface="Arial" pitchFamily="34" charset="0"/>
              <a:buChar char="•"/>
            </a:pPr>
            <a:r>
              <a:rPr lang="en-US" b="1" dirty="0" smtClean="0"/>
              <a:t>Presenters:  </a:t>
            </a:r>
            <a:r>
              <a:rPr lang="en-US" dirty="0" smtClean="0"/>
              <a:t>You share your groups answers with the class or other groups.</a:t>
            </a:r>
          </a:p>
          <a:p>
            <a:pPr>
              <a:buFont typeface="Arial" pitchFamily="34" charset="0"/>
              <a:buChar char="•"/>
            </a:pPr>
            <a:endParaRPr lang="en-US" b="1" dirty="0" smtClean="0"/>
          </a:p>
          <a:p>
            <a:pPr>
              <a:buFont typeface="Arial" pitchFamily="34" charset="0"/>
              <a:buChar char="•"/>
            </a:pPr>
            <a:r>
              <a:rPr lang="en-US" b="1" dirty="0" smtClean="0"/>
              <a:t>Technicians:</a:t>
            </a:r>
            <a:r>
              <a:rPr lang="en-US" dirty="0" smtClean="0"/>
              <a:t>  You use tools, draw graphs, compute with a calculator, etc.</a:t>
            </a:r>
          </a:p>
          <a:p>
            <a:pPr>
              <a:buFont typeface="Arial" pitchFamily="34" charset="0"/>
              <a:buChar char="•"/>
            </a:pPr>
            <a:endParaRPr lang="en-US" b="1" dirty="0" smtClean="0"/>
          </a:p>
          <a:p>
            <a:pPr>
              <a:buFont typeface="Arial" pitchFamily="34" charset="0"/>
              <a:buChar char="•"/>
            </a:pPr>
            <a:r>
              <a:rPr lang="en-US" b="1" dirty="0" smtClean="0"/>
              <a:t>Reflectors:</a:t>
            </a:r>
            <a:r>
              <a:rPr lang="en-US" dirty="0" smtClean="0"/>
              <a:t>  You keep track of the team and how it interacts, noting strengths and areas of improvement.</a:t>
            </a:r>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000" b="1" dirty="0" smtClean="0">
                <a:latin typeface="Garamond"/>
              </a:rPr>
              <a:t>Warm-Up Activity</a:t>
            </a:r>
            <a:endParaRPr lang="en-US" sz="6000" b="1" dirty="0">
              <a:latin typeface="Garamond"/>
            </a:endParaRPr>
          </a:p>
        </p:txBody>
      </p:sp>
      <p:sp>
        <p:nvSpPr>
          <p:cNvPr id="9" name="Text Placeholder 8"/>
          <p:cNvSpPr>
            <a:spLocks noGrp="1"/>
          </p:cNvSpPr>
          <p:nvPr>
            <p:ph type="body" idx="1"/>
          </p:nvPr>
        </p:nvSpPr>
        <p:spPr>
          <a:xfrm>
            <a:off x="914400" y="5484607"/>
            <a:ext cx="8001000" cy="605043"/>
          </a:xfrm>
          <a:solidFill>
            <a:schemeClr val="accent5">
              <a:lumMod val="20000"/>
              <a:lumOff val="80000"/>
            </a:schemeClr>
          </a:solidFill>
        </p:spPr>
        <p:txBody>
          <a:bodyPr/>
          <a:lstStyle/>
          <a:p>
            <a:r>
              <a:rPr lang="en-US" b="1" dirty="0" smtClean="0">
                <a:solidFill>
                  <a:srgbClr val="0D0D0D"/>
                </a:solidFill>
                <a:latin typeface="Garamond"/>
              </a:rPr>
              <a:t>The Nuclear Atom</a:t>
            </a:r>
            <a:endParaRPr lang="en-US" b="1" dirty="0">
              <a:solidFill>
                <a:srgbClr val="0D0D0D"/>
              </a:solidFill>
              <a:latin typeface="Garamond"/>
            </a:endParaRPr>
          </a:p>
        </p:txBody>
      </p:sp>
      <p:grpSp>
        <p:nvGrpSpPr>
          <p:cNvPr id="2" name="Group 3"/>
          <p:cNvGrpSpPr/>
          <p:nvPr/>
        </p:nvGrpSpPr>
        <p:grpSpPr>
          <a:xfrm>
            <a:off x="254000" y="6178520"/>
            <a:ext cx="8470900" cy="450879"/>
            <a:chOff x="254000" y="6178520"/>
            <a:chExt cx="8470900" cy="450879"/>
          </a:xfrm>
        </p:grpSpPr>
        <p:pic>
          <p:nvPicPr>
            <p:cNvPr id="5" name="Picture 4"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6" name="TextBox 5"/>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smtClean="0">
                <a:latin typeface="Garamond"/>
              </a:rPr>
              <a:t>Student Outcomes</a:t>
            </a:r>
            <a:endParaRPr lang="en-US" sz="4800" b="1" dirty="0">
              <a:latin typeface="Garamond"/>
            </a:endParaRPr>
          </a:p>
        </p:txBody>
      </p:sp>
      <p:sp>
        <p:nvSpPr>
          <p:cNvPr id="6" name="Content Placeholder 5"/>
          <p:cNvSpPr>
            <a:spLocks noGrp="1"/>
          </p:cNvSpPr>
          <p:nvPr>
            <p:ph idx="1"/>
          </p:nvPr>
        </p:nvSpPr>
        <p:spPr/>
        <p:txBody>
          <a:bodyPr>
            <a:normAutofit/>
          </a:bodyPr>
          <a:lstStyle/>
          <a:p>
            <a:pPr>
              <a:buClr>
                <a:schemeClr val="accent5"/>
              </a:buClr>
            </a:pPr>
            <a:r>
              <a:rPr lang="en-US" sz="2800" b="1" dirty="0" smtClean="0">
                <a:solidFill>
                  <a:srgbClr val="0D0D0D"/>
                </a:solidFill>
                <a:latin typeface="Garamond"/>
              </a:rPr>
              <a:t>Other than content knowledge, what might your students gain from this type of learning environment?</a:t>
            </a:r>
          </a:p>
          <a:p>
            <a:pPr lvl="4">
              <a:buClr>
                <a:schemeClr val="accent5"/>
              </a:buClr>
            </a:pPr>
            <a:r>
              <a:rPr lang="en-US" sz="2600" b="1" dirty="0" smtClean="0">
                <a:solidFill>
                  <a:srgbClr val="0D0D0D"/>
                </a:solidFill>
                <a:latin typeface="Garamond"/>
              </a:rPr>
              <a:t>Individually – 1 minute</a:t>
            </a:r>
          </a:p>
          <a:p>
            <a:pPr lvl="4">
              <a:buClr>
                <a:schemeClr val="accent5"/>
              </a:buClr>
            </a:pPr>
            <a:r>
              <a:rPr lang="en-US" sz="2600" b="1" dirty="0" smtClean="0">
                <a:solidFill>
                  <a:srgbClr val="0D0D0D"/>
                </a:solidFill>
                <a:latin typeface="Garamond"/>
              </a:rPr>
              <a:t>Group – 3 minutes</a:t>
            </a:r>
          </a:p>
          <a:p>
            <a:pPr lvl="4">
              <a:buClr>
                <a:schemeClr val="accent5"/>
              </a:buClr>
            </a:pPr>
            <a:r>
              <a:rPr lang="en-US" sz="2600" b="1" dirty="0" smtClean="0">
                <a:solidFill>
                  <a:srgbClr val="0D0D0D"/>
                </a:solidFill>
                <a:latin typeface="Garamond"/>
              </a:rPr>
              <a:t>Presenters report out</a:t>
            </a:r>
            <a:endParaRPr lang="en-US" sz="2600" b="1" dirty="0">
              <a:solidFill>
                <a:srgbClr val="0D0D0D"/>
              </a:solidFill>
              <a:latin typeface="Garamond"/>
            </a:endParaRPr>
          </a:p>
        </p:txBody>
      </p:sp>
      <p:grpSp>
        <p:nvGrpSpPr>
          <p:cNvPr id="2" name="Group 3"/>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8913813" cy="914400"/>
          </a:xfrm>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494788"/>
            <a:ext cx="8915400" cy="2286000"/>
          </a:xfrm>
        </p:spPr>
        <p:txBody>
          <a:bodyPr>
            <a:normAutofit/>
          </a:bodyPr>
          <a:lstStyle/>
          <a:p>
            <a:r>
              <a:rPr lang="en-US" sz="4800" b="1" dirty="0" smtClean="0">
                <a:latin typeface="Garamond"/>
              </a:rPr>
              <a:t>Take a Break</a:t>
            </a:r>
            <a:endParaRPr lang="en-US" sz="4800" b="1" dirty="0">
              <a:latin typeface="Garamond"/>
            </a:endParaRPr>
          </a:p>
        </p:txBody>
      </p:sp>
      <p:sp>
        <p:nvSpPr>
          <p:cNvPr id="5" name="Text Placeholder 4"/>
          <p:cNvSpPr>
            <a:spLocks noGrp="1"/>
          </p:cNvSpPr>
          <p:nvPr>
            <p:ph type="body" idx="1"/>
          </p:nvPr>
        </p:nvSpPr>
        <p:spPr>
          <a:xfrm>
            <a:off x="914400" y="4780788"/>
            <a:ext cx="8001000" cy="777240"/>
          </a:xfrm>
          <a:solidFill>
            <a:schemeClr val="accent5">
              <a:lumMod val="20000"/>
              <a:lumOff val="80000"/>
            </a:schemeClr>
          </a:solidFill>
        </p:spPr>
        <p:txBody>
          <a:bodyPr/>
          <a:lstStyle/>
          <a:p>
            <a:r>
              <a:rPr lang="en-US" b="1" dirty="0" smtClean="0">
                <a:solidFill>
                  <a:srgbClr val="0D0D0D"/>
                </a:solidFill>
                <a:latin typeface="Garamond"/>
              </a:rPr>
              <a:t>Reconvene in 8 minutes</a:t>
            </a:r>
            <a:endParaRPr lang="en-US" b="1" dirty="0">
              <a:solidFill>
                <a:srgbClr val="0D0D0D"/>
              </a:solidFill>
              <a:latin typeface="Garamond"/>
            </a:endParaRPr>
          </a:p>
        </p:txBody>
      </p:sp>
      <p:grpSp>
        <p:nvGrpSpPr>
          <p:cNvPr id="2" name="Group 5"/>
          <p:cNvGrpSpPr/>
          <p:nvPr/>
        </p:nvGrpSpPr>
        <p:grpSpPr>
          <a:xfrm>
            <a:off x="254000" y="6178520"/>
            <a:ext cx="8470900" cy="450879"/>
            <a:chOff x="254000" y="6178520"/>
            <a:chExt cx="8470900" cy="450879"/>
          </a:xfrm>
        </p:grpSpPr>
        <p:pic>
          <p:nvPicPr>
            <p:cNvPr id="7" name="Picture 6"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878249" y="6178520"/>
              <a:ext cx="846651" cy="450879"/>
            </a:xfrm>
            <a:prstGeom prst="rect">
              <a:avLst/>
            </a:prstGeom>
          </p:spPr>
        </p:pic>
        <p:sp>
          <p:nvSpPr>
            <p:cNvPr id="8" name="TextBox 7"/>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b="1" dirty="0" smtClean="0">
                <a:latin typeface="Garamond"/>
              </a:rPr>
              <a:t>What is POGIL? </a:t>
            </a:r>
            <a:endParaRPr lang="en-US" sz="4800" b="1" dirty="0">
              <a:latin typeface="Garamond"/>
            </a:endParaRPr>
          </a:p>
        </p:txBody>
      </p:sp>
      <p:graphicFrame>
        <p:nvGraphicFramePr>
          <p:cNvPr id="14" name="Content Placeholder 13"/>
          <p:cNvGraphicFramePr>
            <a:graphicFrameLocks noGrp="1"/>
          </p:cNvGraphicFramePr>
          <p:nvPr>
            <p:ph idx="1"/>
          </p:nvPr>
        </p:nvGraphicFramePr>
        <p:xfrm>
          <a:off x="1114424" y="2595562"/>
          <a:ext cx="7610476" cy="367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a:off x="254000" y="6178520"/>
            <a:ext cx="8470900" cy="450879"/>
            <a:chOff x="254000" y="6178520"/>
            <a:chExt cx="8470900" cy="450879"/>
          </a:xfrm>
        </p:grpSpPr>
        <p:pic>
          <p:nvPicPr>
            <p:cNvPr id="6" name="Picture 5" descr="POGIL-Logo-fina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7878249" y="6178520"/>
              <a:ext cx="846651" cy="450879"/>
            </a:xfrm>
            <a:prstGeom prst="rect">
              <a:avLst/>
            </a:prstGeom>
          </p:spPr>
        </p:pic>
        <p:sp>
          <p:nvSpPr>
            <p:cNvPr id="7" name="TextBox 6"/>
            <p:cNvSpPr txBox="1"/>
            <p:nvPr/>
          </p:nvSpPr>
          <p:spPr>
            <a:xfrm>
              <a:off x="254000" y="6273154"/>
              <a:ext cx="1155700" cy="261610"/>
            </a:xfrm>
            <a:prstGeom prst="rect">
              <a:avLst/>
            </a:prstGeom>
            <a:noFill/>
          </p:spPr>
          <p:txBody>
            <a:bodyPr wrap="square" rtlCol="0">
              <a:spAutoFit/>
            </a:bodyPr>
            <a:lstStyle/>
            <a:p>
              <a:pPr marL="114300" algn="ctr"/>
              <a:r>
                <a:rPr lang="en-US" sz="1100" dirty="0" err="1" smtClean="0">
                  <a:latin typeface="Garamond"/>
                  <a:cs typeface="Garamond"/>
                </a:rPr>
                <a:t>www.pogil.org</a:t>
              </a:r>
              <a:endParaRPr lang="en-US" sz="1100" dirty="0">
                <a:latin typeface="Garamond"/>
                <a:cs typeface="Garamond"/>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erspective">
  <a:themeElements>
    <a:clrScheme name="Custom 1">
      <a:dk1>
        <a:sysClr val="windowText" lastClr="000000"/>
      </a:dk1>
      <a:lt1>
        <a:srgbClr val="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1945</TotalTime>
  <Words>3736</Words>
  <Application>Microsoft Office PowerPoint</Application>
  <PresentationFormat>On-screen Show (4:3)</PresentationFormat>
  <Paragraphs>397</Paragraphs>
  <Slides>38</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Perspective</vt:lpstr>
      <vt:lpstr>Worksheet</vt:lpstr>
      <vt:lpstr>The POGIL Workshop – Welcome!</vt:lpstr>
      <vt:lpstr>The POGIL Workshop</vt:lpstr>
      <vt:lpstr>The POGIL Project                PIs and Senior Personnel</vt:lpstr>
      <vt:lpstr>A POGIL Classroom Experience</vt:lpstr>
      <vt:lpstr>Warm-Up Activity</vt:lpstr>
      <vt:lpstr>Student Outcomes</vt:lpstr>
      <vt:lpstr>Slide 7</vt:lpstr>
      <vt:lpstr>Take a Break</vt:lpstr>
      <vt:lpstr>What is POGIL? </vt:lpstr>
      <vt:lpstr>What is POGIL? </vt:lpstr>
      <vt:lpstr>Process Skills</vt:lpstr>
      <vt:lpstr>What is POGIL? </vt:lpstr>
      <vt:lpstr>Learning Cycle Activities</vt:lpstr>
      <vt:lpstr>What is POGIL? </vt:lpstr>
      <vt:lpstr>Slide 15</vt:lpstr>
      <vt:lpstr>Constructivist Model of Learning</vt:lpstr>
      <vt:lpstr>New Paradigm</vt:lpstr>
      <vt:lpstr>Exploring the Structure of a POGIL Activity</vt:lpstr>
      <vt:lpstr>Guided Inquiry Approach</vt:lpstr>
      <vt:lpstr>Learning Cycle  (Karplus, Piaget)</vt:lpstr>
      <vt:lpstr>Anatomy of an Activity</vt:lpstr>
      <vt:lpstr>Analysis of Student Outcomes</vt:lpstr>
      <vt:lpstr>What is “Success”?</vt:lpstr>
      <vt:lpstr>POGIL - General Chemistry at  Franklin &amp; Marshall College</vt:lpstr>
      <vt:lpstr>POGIL General Chemistry at Franklin &amp; Marshall College</vt:lpstr>
      <vt:lpstr>POGIL - Organic Chemistry at a Regional Liberal Arts College</vt:lpstr>
      <vt:lpstr>POGIL – Organic Chemistry at a  Regional Liberal Arts College</vt:lpstr>
      <vt:lpstr>POGIL - Organic I at a  Large Public University</vt:lpstr>
      <vt:lpstr>POGIL - Organic I at a Large Public University Withdrawals and Common Final Exam Scores - Fall 2000</vt:lpstr>
      <vt:lpstr>POGIL – Year Long General Chemistry Small Liberal Arts College</vt:lpstr>
      <vt:lpstr>Assessment Quiz for Organic 2</vt:lpstr>
      <vt:lpstr>Slide 32</vt:lpstr>
      <vt:lpstr>POGIL - Organic II at a “Tier 1” Midwest Liberal Arts College</vt:lpstr>
      <vt:lpstr>Is Guided Inquiry Organic I Preparation for  Organic II Lecture?</vt:lpstr>
      <vt:lpstr>Questions?</vt:lpstr>
      <vt:lpstr>Facilitation</vt:lpstr>
      <vt:lpstr>Writing Activities</vt:lpstr>
      <vt:lpstr>Laboratory</vt:lpstr>
    </vt:vector>
  </TitlesOfParts>
  <Company>Pogil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POGIL Workshop – Welcome!</dc:title>
  <dc:creator>Cindy Wingenroth</dc:creator>
  <cp:lastModifiedBy>user</cp:lastModifiedBy>
  <cp:revision>82</cp:revision>
  <cp:lastPrinted>2010-04-22T16:21:01Z</cp:lastPrinted>
  <dcterms:created xsi:type="dcterms:W3CDTF">2010-06-13T13:36:45Z</dcterms:created>
  <dcterms:modified xsi:type="dcterms:W3CDTF">2011-02-21T13:40:41Z</dcterms:modified>
</cp:coreProperties>
</file>