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4"/>
  </p:notesMasterIdLst>
  <p:handoutMasterIdLst>
    <p:handoutMasterId r:id="rId25"/>
  </p:handoutMasterIdLst>
  <p:sldIdLst>
    <p:sldId id="256" r:id="rId2"/>
    <p:sldId id="257" r:id="rId3"/>
    <p:sldId id="277" r:id="rId4"/>
    <p:sldId id="258" r:id="rId5"/>
    <p:sldId id="260" r:id="rId6"/>
    <p:sldId id="278" r:id="rId7"/>
    <p:sldId id="261" r:id="rId8"/>
    <p:sldId id="262" r:id="rId9"/>
    <p:sldId id="264" r:id="rId10"/>
    <p:sldId id="283" r:id="rId11"/>
    <p:sldId id="284" r:id="rId12"/>
    <p:sldId id="265" r:id="rId13"/>
    <p:sldId id="274" r:id="rId14"/>
    <p:sldId id="268" r:id="rId15"/>
    <p:sldId id="271" r:id="rId16"/>
    <p:sldId id="272" r:id="rId17"/>
    <p:sldId id="275" r:id="rId18"/>
    <p:sldId id="285" r:id="rId19"/>
    <p:sldId id="286" r:id="rId20"/>
    <p:sldId id="276" r:id="rId21"/>
    <p:sldId id="280" r:id="rId22"/>
    <p:sldId id="28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F59C564-2E9C-432B-A591-71CA13037FF3}" type="datetimeFigureOut">
              <a:rPr lang="en-GB" smtClean="0"/>
              <a:t>26/09/2012</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7958BA7-F53B-41AE-B9FF-02EC409B0E2A}" type="slidenum">
              <a:rPr lang="en-GB" smtClean="0"/>
              <a:t>‹#›</a:t>
            </a:fld>
            <a:endParaRPr lang="en-GB"/>
          </a:p>
        </p:txBody>
      </p:sp>
    </p:spTree>
    <p:extLst>
      <p:ext uri="{BB962C8B-B14F-4D97-AF65-F5344CB8AC3E}">
        <p14:creationId xmlns:p14="http://schemas.microsoft.com/office/powerpoint/2010/main" val="4070419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A7CD33-389A-4307-8467-8D365C29422B}" type="datetimeFigureOut">
              <a:rPr lang="en-GB" smtClean="0"/>
              <a:t>26/09/2012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33559B-2DFE-4A7D-9561-32A82740F93E}" type="slidenum">
              <a:rPr lang="en-GB" smtClean="0"/>
              <a:t>‹#›</a:t>
            </a:fld>
            <a:endParaRPr lang="en-GB"/>
          </a:p>
        </p:txBody>
      </p:sp>
    </p:spTree>
    <p:extLst>
      <p:ext uri="{BB962C8B-B14F-4D97-AF65-F5344CB8AC3E}">
        <p14:creationId xmlns:p14="http://schemas.microsoft.com/office/powerpoint/2010/main" val="2351562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44A76B9-70E8-449F-B26C-AA26524DA45D}" type="datetime1">
              <a:rPr lang="en-GB" smtClean="0"/>
              <a:t>26/09/2012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F04D59-D7E1-4F0A-AFF6-B2BFF2FEEFD1}"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8DC0D8-9312-432C-9358-E55ADAC66F4D}" type="datetime1">
              <a:rPr lang="en-GB" smtClean="0"/>
              <a:t>26/09/2012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F04D59-D7E1-4F0A-AFF6-B2BFF2FEEFD1}"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BF8B762-BBD0-4B93-8DCD-96895F2CEF43}" type="datetime1">
              <a:rPr lang="en-GB" smtClean="0"/>
              <a:t>26/09/2012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F04D59-D7E1-4F0A-AFF6-B2BFF2FEEFD1}" type="slidenum">
              <a:rPr lang="en-GB" smtClean="0"/>
              <a:t>‹#›</a:t>
            </a:fld>
            <a:endParaRPr lang="en-GB"/>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EF9D4186-1E7D-43C0-9992-1F4180863CA0}" type="datetime1">
              <a:rPr lang="en-GB" smtClean="0"/>
              <a:t>26/09/2012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3991088" y="6520259"/>
            <a:ext cx="1161826" cy="365125"/>
          </a:xfrm>
        </p:spPr>
        <p:txBody>
          <a:bodyPr/>
          <a:lstStyle>
            <a:lvl1pPr>
              <a:defRPr sz="1400"/>
            </a:lvl1pPr>
          </a:lstStyle>
          <a:p>
            <a:fld id="{E0F04D59-D7E1-4F0A-AFF6-B2BFF2FEEFD1}" type="slidenum">
              <a:rPr lang="en-GB" smtClean="0"/>
              <a:pPr/>
              <a:t>‹#›</a:t>
            </a:fld>
            <a:endParaRPr lang="en-GB"/>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911482-B273-4B71-ADD1-B557D2338C7F}" type="datetime1">
              <a:rPr lang="en-GB" smtClean="0"/>
              <a:t>26/09/2012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F04D59-D7E1-4F0A-AFF6-B2BFF2FEEFD1}"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A64C5D7E-7ECF-4B2C-8BD7-449C66AFD76A}" type="datetime1">
              <a:rPr lang="en-GB" smtClean="0"/>
              <a:t>26/09/2012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F04D59-D7E1-4F0A-AFF6-B2BFF2FEEFD1}" type="slidenum">
              <a:rPr lang="en-GB" smtClean="0"/>
              <a:t>‹#›</a:t>
            </a:fld>
            <a:endParaRPr lang="en-GB"/>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211B05E-CA10-4334-9B1C-C4E2B0D6C87B}" type="datetime1">
              <a:rPr lang="en-GB" smtClean="0"/>
              <a:t>26/09/2012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0F04D59-D7E1-4F0A-AFF6-B2BFF2FEEFD1}"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2D35B1-67E3-417E-8280-2FFE10B82615}" type="datetime1">
              <a:rPr lang="en-GB" smtClean="0"/>
              <a:t>26/09/2012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0F04D59-D7E1-4F0A-AFF6-B2BFF2FEEFD1}"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471054F1-61C2-4BEE-8BAF-48DF646C7561}" type="datetime1">
              <a:rPr lang="en-GB" smtClean="0"/>
              <a:t>26/09/2012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0F04D59-D7E1-4F0A-AFF6-B2BFF2FEEFD1}"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4136A08-1A23-4D0B-9B05-DE98ED15B54E}" type="datetime1">
              <a:rPr lang="en-GB" smtClean="0"/>
              <a:t>26/09/2012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F04D59-D7E1-4F0A-AFF6-B2BFF2FEEFD1}" type="slidenum">
              <a:rPr lang="en-GB" smtClean="0"/>
              <a:t>‹#›</a:t>
            </a:fld>
            <a:endParaRPr lang="en-GB"/>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88ECFA-240B-441A-8322-A067DC801619}" type="datetime1">
              <a:rPr lang="en-GB" smtClean="0"/>
              <a:t>26/09/2012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F04D59-D7E1-4F0A-AFF6-B2BFF2FEEFD1}" type="slidenum">
              <a:rPr lang="en-GB" smtClean="0"/>
              <a:t>‹#›</a:t>
            </a:fld>
            <a:endParaRPr lang="en-GB"/>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38171891-CC48-449A-A577-1505F361A5E6}" type="datetime1">
              <a:rPr lang="en-GB" smtClean="0"/>
              <a:t>26/09/2012</a:t>
            </a:fld>
            <a:endParaRPr lang="en-GB"/>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GB"/>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E0F04D59-D7E1-4F0A-AFF6-B2BFF2FEEFD1}" type="slidenum">
              <a:rPr lang="en-GB" smtClean="0"/>
              <a:t>‹#›</a:t>
            </a:fld>
            <a:endParaRPr lang="en-GB"/>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8761"/>
            <a:ext cx="7772400" cy="1584175"/>
          </a:xfrm>
        </p:spPr>
        <p:txBody>
          <a:bodyPr>
            <a:normAutofit fontScale="90000"/>
          </a:bodyPr>
          <a:lstStyle/>
          <a:p>
            <a:r>
              <a:rPr lang="en-ZA" b="1" dirty="0" smtClean="0">
                <a:solidFill>
                  <a:srgbClr val="FFC000"/>
                </a:solidFill>
              </a:rPr>
              <a:t>Unpacking the ‘Home Principle’</a:t>
            </a:r>
            <a:br>
              <a:rPr lang="en-ZA" b="1" dirty="0" smtClean="0">
                <a:solidFill>
                  <a:srgbClr val="FFC000"/>
                </a:solidFill>
              </a:rPr>
            </a:br>
            <a:r>
              <a:rPr lang="en-ZA" b="1" dirty="0" smtClean="0">
                <a:solidFill>
                  <a:srgbClr val="FFC000"/>
                </a:solidFill>
              </a:rPr>
              <a:t>- A preliminary discussion</a:t>
            </a:r>
            <a:r>
              <a:rPr lang="en-ZA" sz="3100" b="1" dirty="0" smtClean="0">
                <a:solidFill>
                  <a:srgbClr val="FFC000"/>
                </a:solidFill>
              </a:rPr>
              <a:t/>
            </a:r>
            <a:br>
              <a:rPr lang="en-ZA" sz="3100" b="1" dirty="0" smtClean="0">
                <a:solidFill>
                  <a:srgbClr val="FFC000"/>
                </a:solidFill>
              </a:rPr>
            </a:br>
            <a:r>
              <a:rPr lang="en-ZA" sz="3100" b="1" dirty="0" smtClean="0">
                <a:solidFill>
                  <a:srgbClr val="FFC000"/>
                </a:solidFill>
              </a:rPr>
              <a:t>Emma </a:t>
            </a:r>
            <a:r>
              <a:rPr lang="en-ZA" sz="3100" b="1" dirty="0" err="1" smtClean="0">
                <a:solidFill>
                  <a:srgbClr val="FFC000"/>
                </a:solidFill>
              </a:rPr>
              <a:t>Ruttkamp-Bloem</a:t>
            </a:r>
            <a:r>
              <a:rPr lang="en-ZA" b="1" dirty="0" smtClean="0">
                <a:solidFill>
                  <a:srgbClr val="FFC000"/>
                </a:solidFill>
              </a:rPr>
              <a:t> </a:t>
            </a:r>
            <a:endParaRPr lang="en-GB" b="1" dirty="0">
              <a:solidFill>
                <a:srgbClr val="FFC000"/>
              </a:solidFill>
            </a:endParaRPr>
          </a:p>
        </p:txBody>
      </p:sp>
      <p:sp>
        <p:nvSpPr>
          <p:cNvPr id="3" name="Slide Number Placeholder 2"/>
          <p:cNvSpPr>
            <a:spLocks noGrp="1"/>
          </p:cNvSpPr>
          <p:nvPr>
            <p:ph type="sldNum" sz="quarter" idx="12"/>
          </p:nvPr>
        </p:nvSpPr>
        <p:spPr/>
        <p:txBody>
          <a:bodyPr/>
          <a:lstStyle/>
          <a:p>
            <a:fld id="{E0F04D59-D7E1-4F0A-AFF6-B2BFF2FEEFD1}" type="slidenum">
              <a:rPr lang="en-GB" smtClean="0"/>
              <a:t>1</a:t>
            </a:fld>
            <a:endParaRPr lang="en-GB"/>
          </a:p>
        </p:txBody>
      </p:sp>
    </p:spTree>
    <p:extLst>
      <p:ext uri="{BB962C8B-B14F-4D97-AF65-F5344CB8AC3E}">
        <p14:creationId xmlns:p14="http://schemas.microsoft.com/office/powerpoint/2010/main" val="28653232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620688"/>
            <a:ext cx="7408333" cy="5505475"/>
          </a:xfrm>
        </p:spPr>
        <p:txBody>
          <a:bodyPr>
            <a:normAutofit fontScale="77500" lnSpcReduction="20000"/>
          </a:bodyPr>
          <a:lstStyle/>
          <a:p>
            <a:pPr lvl="0"/>
            <a:r>
              <a:rPr lang="en-GB" b="1" dirty="0"/>
              <a:t>In the light of the above, moving to practicalities, any university must have ways to facilitate </a:t>
            </a:r>
            <a:r>
              <a:rPr lang="en-GB" b="1" i="1" dirty="0"/>
              <a:t>proper </a:t>
            </a:r>
            <a:r>
              <a:rPr lang="en-GB" b="1" i="1" dirty="0" smtClean="0"/>
              <a:t>dialogue </a:t>
            </a:r>
            <a:r>
              <a:rPr lang="en-GB" b="1" dirty="0" smtClean="0"/>
              <a:t>between </a:t>
            </a:r>
            <a:r>
              <a:rPr lang="en-GB" b="1" i="1" u="sng" dirty="0" smtClean="0"/>
              <a:t>equal</a:t>
            </a:r>
            <a:r>
              <a:rPr lang="en-GB" b="1" dirty="0" smtClean="0"/>
              <a:t>  </a:t>
            </a:r>
            <a:r>
              <a:rPr lang="en-GB" b="1" dirty="0"/>
              <a:t>members of different departments to ensure that overlaps and porous borders between the courses taught by specific departments are satisfactorily dealt with to everyone’s satisfaction. </a:t>
            </a:r>
          </a:p>
          <a:p>
            <a:pPr lvl="1"/>
            <a:r>
              <a:rPr lang="en-ZA" b="1" dirty="0"/>
              <a:t>At UP this is already incorporated in the structure of forms completed to effect any introduction of a course or any change to an existing course </a:t>
            </a:r>
          </a:p>
          <a:p>
            <a:pPr lvl="1"/>
            <a:r>
              <a:rPr lang="en-ZA" b="1" dirty="0"/>
              <a:t>Problems </a:t>
            </a:r>
            <a:r>
              <a:rPr lang="en-ZA" b="1" dirty="0" smtClean="0"/>
              <a:t>…perhaps not thus interpreted, more often interpreted in terms of consulting colleagues teaching in the same programme  ….</a:t>
            </a:r>
            <a:endParaRPr lang="en-GB" b="1" dirty="0"/>
          </a:p>
          <a:p>
            <a:pPr lvl="0"/>
            <a:r>
              <a:rPr lang="en-GB" b="1" dirty="0" smtClean="0"/>
              <a:t>But what to do when academics </a:t>
            </a:r>
            <a:r>
              <a:rPr lang="en-GB" b="1" dirty="0"/>
              <a:t>outside a specific department engage in formal academic ways in the work that forms the proper domain of that other </a:t>
            </a:r>
            <a:r>
              <a:rPr lang="en-GB" b="1" dirty="0" smtClean="0"/>
              <a:t>department, when they do academic </a:t>
            </a:r>
            <a:r>
              <a:rPr lang="en-GB" b="1" dirty="0"/>
              <a:t>work that members of the other department have been trained to </a:t>
            </a:r>
            <a:r>
              <a:rPr lang="en-GB" b="1" dirty="0" smtClean="0"/>
              <a:t>do? </a:t>
            </a:r>
            <a:endParaRPr lang="en-GB" b="1" dirty="0"/>
          </a:p>
          <a:p>
            <a:pPr lvl="1"/>
            <a:r>
              <a:rPr lang="en-GB" b="1" dirty="0"/>
              <a:t>In these cases </a:t>
            </a:r>
            <a:r>
              <a:rPr lang="en-GB" b="1" i="1" dirty="0"/>
              <a:t>dialogue between academic colleagues </a:t>
            </a:r>
            <a:r>
              <a:rPr lang="en-GB" b="1" i="1" u="sng" dirty="0"/>
              <a:t>as equals</a:t>
            </a:r>
            <a:r>
              <a:rPr lang="en-GB" b="1" u="sng" dirty="0"/>
              <a:t> </a:t>
            </a:r>
            <a:r>
              <a:rPr lang="en-GB" b="1" dirty="0"/>
              <a:t>must ensure that the ‘trespassing’ colleagues give a reasonable and convincing account why they should be allowed to continue to do so without the involvement, participation, or ‘oversight’ of the department concerned. </a:t>
            </a:r>
          </a:p>
          <a:p>
            <a:pPr lvl="1"/>
            <a:r>
              <a:rPr lang="en-GB" b="1" dirty="0"/>
              <a:t>If that kind of account is not forthcoming, those academics are violating the academic integrity of another department.</a:t>
            </a:r>
          </a:p>
          <a:p>
            <a:endParaRPr lang="en-GB" dirty="0"/>
          </a:p>
        </p:txBody>
      </p:sp>
      <p:sp>
        <p:nvSpPr>
          <p:cNvPr id="3" name="Slide Number Placeholder 2"/>
          <p:cNvSpPr>
            <a:spLocks noGrp="1"/>
          </p:cNvSpPr>
          <p:nvPr>
            <p:ph type="sldNum" sz="quarter" idx="12"/>
          </p:nvPr>
        </p:nvSpPr>
        <p:spPr/>
        <p:txBody>
          <a:bodyPr/>
          <a:lstStyle/>
          <a:p>
            <a:fld id="{E0F04D59-D7E1-4F0A-AFF6-B2BFF2FEEFD1}" type="slidenum">
              <a:rPr lang="en-GB" smtClean="0"/>
              <a:pPr/>
              <a:t>10</a:t>
            </a:fld>
            <a:endParaRPr lang="en-GB"/>
          </a:p>
        </p:txBody>
      </p:sp>
    </p:spTree>
    <p:extLst>
      <p:ext uri="{BB962C8B-B14F-4D97-AF65-F5344CB8AC3E}">
        <p14:creationId xmlns:p14="http://schemas.microsoft.com/office/powerpoint/2010/main" val="1345361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052736"/>
            <a:ext cx="7408333" cy="5073427"/>
          </a:xfrm>
        </p:spPr>
        <p:txBody>
          <a:bodyPr>
            <a:normAutofit fontScale="92500" lnSpcReduction="20000"/>
          </a:bodyPr>
          <a:lstStyle/>
          <a:p>
            <a:pPr lvl="1"/>
            <a:r>
              <a:rPr lang="en-ZA" b="1" dirty="0"/>
              <a:t>What to do if one is either not treated as an equal in a dialogue, or a dialogue spirals into disagreement?</a:t>
            </a:r>
          </a:p>
          <a:p>
            <a:pPr lvl="1"/>
            <a:r>
              <a:rPr lang="en-ZA" b="1" dirty="0" smtClean="0"/>
              <a:t>This is </a:t>
            </a:r>
            <a:r>
              <a:rPr lang="en-ZA" b="1" i="1" u="sng" dirty="0" smtClean="0"/>
              <a:t>not </a:t>
            </a:r>
            <a:r>
              <a:rPr lang="en-ZA" b="1" dirty="0"/>
              <a:t> </a:t>
            </a:r>
            <a:r>
              <a:rPr lang="en-ZA" b="1" dirty="0" smtClean="0"/>
              <a:t>a reason not to engage in dialogue (Rhetorical question: why do academics like so much to use ‘practical obstacles’ – and sometime highly unlikely ones to boot - as excuses not to act responsibly and with accountability to  their subjects?) </a:t>
            </a:r>
          </a:p>
          <a:p>
            <a:pPr lvl="1"/>
            <a:r>
              <a:rPr lang="en-ZA" b="1" dirty="0" smtClean="0"/>
              <a:t>Rather this will, in a university geared towards the home principle, be an issue that must be resolved at Board of Faculty or Senate levels </a:t>
            </a:r>
          </a:p>
          <a:p>
            <a:pPr lvl="1"/>
            <a:r>
              <a:rPr lang="en-ZA" b="1" dirty="0" smtClean="0"/>
              <a:t>Neither dialogue, nor referrals such as the above, will  ‘waste hours of time’ (those ‘practical obstacles’ lurking again?) if academic practices in the university are built on mutual respect and are geared towards negotiation </a:t>
            </a:r>
          </a:p>
          <a:p>
            <a:pPr lvl="1"/>
            <a:r>
              <a:rPr lang="en-ZA" b="1" dirty="0" smtClean="0"/>
              <a:t>Neither will the insistence on dialogue stilt interdisciplinary research – on the contrary, dialogue is part of such research, and moreover, interdisciplinary research is built into the very nature of intellectual inquiry as I show in the next argument</a:t>
            </a:r>
            <a:endParaRPr lang="en-ZA" b="1" dirty="0"/>
          </a:p>
        </p:txBody>
      </p:sp>
      <p:sp>
        <p:nvSpPr>
          <p:cNvPr id="3" name="Slide Number Placeholder 2"/>
          <p:cNvSpPr>
            <a:spLocks noGrp="1"/>
          </p:cNvSpPr>
          <p:nvPr>
            <p:ph type="sldNum" sz="quarter" idx="12"/>
          </p:nvPr>
        </p:nvSpPr>
        <p:spPr/>
        <p:txBody>
          <a:bodyPr/>
          <a:lstStyle/>
          <a:p>
            <a:fld id="{E0F04D59-D7E1-4F0A-AFF6-B2BFF2FEEFD1}" type="slidenum">
              <a:rPr lang="en-GB" smtClean="0"/>
              <a:pPr/>
              <a:t>11</a:t>
            </a:fld>
            <a:endParaRPr lang="en-GB"/>
          </a:p>
        </p:txBody>
      </p:sp>
    </p:spTree>
    <p:extLst>
      <p:ext uri="{BB962C8B-B14F-4D97-AF65-F5344CB8AC3E}">
        <p14:creationId xmlns:p14="http://schemas.microsoft.com/office/powerpoint/2010/main" val="14865165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96440"/>
            <a:ext cx="7408333" cy="4312880"/>
          </a:xfrm>
        </p:spPr>
        <p:txBody>
          <a:bodyPr>
            <a:normAutofit fontScale="85000" lnSpcReduction="20000"/>
          </a:bodyPr>
          <a:lstStyle/>
          <a:p>
            <a:pPr lvl="0"/>
            <a:r>
              <a:rPr lang="en-GB" b="1" dirty="0" smtClean="0"/>
              <a:t>Intellectual inquiry or ‘science’ is not </a:t>
            </a:r>
            <a:r>
              <a:rPr lang="en-GB" b="1" dirty="0"/>
              <a:t>a single unified and monolithic </a:t>
            </a:r>
            <a:r>
              <a:rPr lang="en-GB" b="1" dirty="0" smtClean="0"/>
              <a:t>enterprise. </a:t>
            </a:r>
          </a:p>
          <a:p>
            <a:pPr lvl="0"/>
            <a:r>
              <a:rPr lang="en-GB" b="1" dirty="0" smtClean="0"/>
              <a:t>The complex </a:t>
            </a:r>
            <a:r>
              <a:rPr lang="en-GB" b="1" dirty="0"/>
              <a:t>structure of </a:t>
            </a:r>
            <a:r>
              <a:rPr lang="en-GB" b="1" dirty="0" smtClean="0"/>
              <a:t>intellectual inquiry </a:t>
            </a:r>
            <a:r>
              <a:rPr lang="en-GB" b="1" dirty="0"/>
              <a:t>is </a:t>
            </a:r>
            <a:r>
              <a:rPr lang="en-GB" b="1" dirty="0" smtClean="0"/>
              <a:t>best </a:t>
            </a:r>
            <a:r>
              <a:rPr lang="en-GB" b="1" dirty="0"/>
              <a:t>explained by the notion of three complementary conceptions of </a:t>
            </a:r>
            <a:r>
              <a:rPr lang="en-GB" b="1" dirty="0" smtClean="0"/>
              <a:t>intellectual inquiry </a:t>
            </a:r>
            <a:r>
              <a:rPr lang="en-GB" b="1" dirty="0"/>
              <a:t>that function at different levels of analysis, i.e., </a:t>
            </a:r>
            <a:endParaRPr lang="en-GB" b="1" dirty="0" smtClean="0"/>
          </a:p>
          <a:p>
            <a:pPr lvl="1"/>
            <a:r>
              <a:rPr lang="en-GB" b="1" dirty="0" smtClean="0"/>
              <a:t>a </a:t>
            </a:r>
            <a:r>
              <a:rPr lang="en-GB" b="1" dirty="0"/>
              <a:t>minimal conception of </a:t>
            </a:r>
            <a:r>
              <a:rPr lang="en-GB" b="1" dirty="0" smtClean="0"/>
              <a:t>intellectual inquiry based on </a:t>
            </a:r>
            <a:r>
              <a:rPr lang="en-GB" b="1" i="1" dirty="0" smtClean="0"/>
              <a:t>certain basic rules</a:t>
            </a:r>
            <a:r>
              <a:rPr lang="en-GB" b="1" dirty="0" smtClean="0"/>
              <a:t> </a:t>
            </a:r>
            <a:r>
              <a:rPr lang="en-GB" b="1" i="1" dirty="0" smtClean="0"/>
              <a:t>shared </a:t>
            </a:r>
            <a:r>
              <a:rPr lang="en-GB" b="1" i="1" dirty="0"/>
              <a:t>by all </a:t>
            </a:r>
            <a:r>
              <a:rPr lang="en-GB" b="1" i="1" dirty="0" smtClean="0"/>
              <a:t>disciplines</a:t>
            </a:r>
            <a:r>
              <a:rPr lang="en-GB" b="1" dirty="0"/>
              <a:t>, </a:t>
            </a:r>
            <a:endParaRPr lang="en-GB" b="1" dirty="0" smtClean="0"/>
          </a:p>
          <a:p>
            <a:pPr lvl="1"/>
            <a:r>
              <a:rPr lang="en-GB" b="1" dirty="0" smtClean="0"/>
              <a:t>an </a:t>
            </a:r>
            <a:r>
              <a:rPr lang="en-GB" b="1" dirty="0"/>
              <a:t>intermediate conception of </a:t>
            </a:r>
            <a:r>
              <a:rPr lang="en-GB" b="1" dirty="0" smtClean="0"/>
              <a:t>intellectual inquiry where </a:t>
            </a:r>
            <a:r>
              <a:rPr lang="en-GB" b="1" i="1" dirty="0" smtClean="0"/>
              <a:t>disciplines </a:t>
            </a:r>
            <a:r>
              <a:rPr lang="en-GB" b="1" i="1" dirty="0"/>
              <a:t>cluster together on the basis of their shared interests and </a:t>
            </a:r>
            <a:r>
              <a:rPr lang="en-GB" b="1" i="1" dirty="0" smtClean="0"/>
              <a:t>similarities of terrain of study</a:t>
            </a:r>
            <a:r>
              <a:rPr lang="en-GB" b="1" dirty="0" smtClean="0"/>
              <a:t>, </a:t>
            </a:r>
          </a:p>
          <a:p>
            <a:pPr lvl="1"/>
            <a:r>
              <a:rPr lang="en-GB" b="1" dirty="0" smtClean="0"/>
              <a:t>and </a:t>
            </a:r>
            <a:r>
              <a:rPr lang="en-GB" b="1" dirty="0"/>
              <a:t>a maximalist conception of </a:t>
            </a:r>
            <a:r>
              <a:rPr lang="en-GB" b="1" dirty="0" smtClean="0"/>
              <a:t>intellectual inquiry, transcending the previous two conceptions, </a:t>
            </a:r>
            <a:r>
              <a:rPr lang="en-GB" b="1" dirty="0"/>
              <a:t>where the nature and functioning of each individual </a:t>
            </a:r>
            <a:r>
              <a:rPr lang="en-GB" b="1" dirty="0" smtClean="0"/>
              <a:t>discipline </a:t>
            </a:r>
            <a:r>
              <a:rPr lang="en-GB" b="1" dirty="0"/>
              <a:t>is determined by the </a:t>
            </a:r>
            <a:r>
              <a:rPr lang="en-GB" b="1" dirty="0" smtClean="0"/>
              <a:t>total community </a:t>
            </a:r>
            <a:r>
              <a:rPr lang="en-GB" b="1" dirty="0"/>
              <a:t>of </a:t>
            </a:r>
            <a:r>
              <a:rPr lang="en-GB" b="1" dirty="0" smtClean="0"/>
              <a:t>academics working in </a:t>
            </a:r>
            <a:r>
              <a:rPr lang="en-GB" b="1" dirty="0"/>
              <a:t>that specific discipline</a:t>
            </a:r>
            <a:r>
              <a:rPr lang="en-GB" b="1" dirty="0" smtClean="0"/>
              <a:t>.</a:t>
            </a:r>
            <a:endParaRPr lang="en-GB" b="1" dirty="0"/>
          </a:p>
        </p:txBody>
      </p:sp>
      <p:sp>
        <p:nvSpPr>
          <p:cNvPr id="3" name="Title 2"/>
          <p:cNvSpPr>
            <a:spLocks noGrp="1"/>
          </p:cNvSpPr>
          <p:nvPr>
            <p:ph type="title"/>
          </p:nvPr>
        </p:nvSpPr>
        <p:spPr/>
        <p:txBody>
          <a:bodyPr>
            <a:normAutofit/>
          </a:bodyPr>
          <a:lstStyle/>
          <a:p>
            <a:r>
              <a:rPr lang="en-GB" sz="3200" b="1" dirty="0">
                <a:solidFill>
                  <a:srgbClr val="FFC000"/>
                </a:solidFill>
                <a:effectLst/>
              </a:rPr>
              <a:t>The argument from the nature of scientific / intellectual inquiry</a:t>
            </a:r>
            <a:endParaRPr lang="en-GB" sz="3200" dirty="0">
              <a:solidFill>
                <a:srgbClr val="FFC000"/>
              </a:solidFill>
            </a:endParaRPr>
          </a:p>
        </p:txBody>
      </p:sp>
      <p:sp>
        <p:nvSpPr>
          <p:cNvPr id="4" name="Slide Number Placeholder 3"/>
          <p:cNvSpPr>
            <a:spLocks noGrp="1"/>
          </p:cNvSpPr>
          <p:nvPr>
            <p:ph type="sldNum" sz="quarter" idx="12"/>
          </p:nvPr>
        </p:nvSpPr>
        <p:spPr/>
        <p:txBody>
          <a:bodyPr/>
          <a:lstStyle/>
          <a:p>
            <a:fld id="{E0F04D59-D7E1-4F0A-AFF6-B2BFF2FEEFD1}" type="slidenum">
              <a:rPr lang="en-GB" smtClean="0"/>
              <a:t>12</a:t>
            </a:fld>
            <a:endParaRPr lang="en-GB"/>
          </a:p>
        </p:txBody>
      </p:sp>
    </p:spTree>
    <p:extLst>
      <p:ext uri="{BB962C8B-B14F-4D97-AF65-F5344CB8AC3E}">
        <p14:creationId xmlns:p14="http://schemas.microsoft.com/office/powerpoint/2010/main" val="32459480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6192688"/>
          </a:xfrm>
        </p:spPr>
        <p:txBody>
          <a:bodyPr>
            <a:normAutofit fontScale="40000" lnSpcReduction="20000"/>
          </a:bodyPr>
          <a:lstStyle/>
          <a:p>
            <a:pPr marL="0" indent="0">
              <a:buNone/>
            </a:pPr>
            <a:r>
              <a:rPr lang="en-GB" sz="5000" b="1" u="sng" dirty="0" smtClean="0"/>
              <a:t>The minimal conception of intellectual inquiry:</a:t>
            </a:r>
          </a:p>
          <a:p>
            <a:r>
              <a:rPr lang="en-GB" sz="5000" b="1" dirty="0" smtClean="0"/>
              <a:t>There </a:t>
            </a:r>
            <a:r>
              <a:rPr lang="en-GB" sz="5000" b="1" dirty="0"/>
              <a:t>are </a:t>
            </a:r>
            <a:r>
              <a:rPr lang="en-GB" sz="5000" b="1" dirty="0" smtClean="0"/>
              <a:t>certain basic </a:t>
            </a:r>
            <a:r>
              <a:rPr lang="en-GB" sz="5000" b="1" dirty="0"/>
              <a:t>rules that underlie activities and interaction in the diverse enterprises undertaken by disciplines / subjects institutionalised at universities. </a:t>
            </a:r>
          </a:p>
          <a:p>
            <a:pPr lvl="0"/>
            <a:r>
              <a:rPr lang="en-GB" sz="5000" b="1" dirty="0"/>
              <a:t>These </a:t>
            </a:r>
            <a:r>
              <a:rPr lang="en-GB" sz="5000" b="1" dirty="0" smtClean="0"/>
              <a:t>rules are ‘basic’ because they guide </a:t>
            </a:r>
            <a:r>
              <a:rPr lang="en-GB" sz="5000" b="1" dirty="0"/>
              <a:t>the human quest for intelligibility and optimal understanding of the worlds around and within us and thus underlie all forms of scientific / intellectual </a:t>
            </a:r>
            <a:r>
              <a:rPr lang="en-GB" sz="5000" b="1" dirty="0" smtClean="0"/>
              <a:t>inquiry.</a:t>
            </a:r>
          </a:p>
          <a:p>
            <a:pPr lvl="0"/>
            <a:r>
              <a:rPr lang="en-ZA" sz="5000" b="1" dirty="0" smtClean="0"/>
              <a:t>They include guidelines and methods for specialised problem solving, for justification of findings, for formulating accounts of how current findings are related to previous ones, and  for formulating accounts of why academics in the discipline must accept current findings </a:t>
            </a:r>
          </a:p>
          <a:p>
            <a:pPr lvl="0"/>
            <a:r>
              <a:rPr lang="en-ZA" sz="5000" b="1" dirty="0" smtClean="0"/>
              <a:t>They are </a:t>
            </a:r>
            <a:r>
              <a:rPr lang="en-ZA" sz="5000" b="1" dirty="0"/>
              <a:t>specified and elaborated, and new ‘instruments’ or methods for solving problems devised, as </a:t>
            </a:r>
            <a:r>
              <a:rPr lang="en-ZA" sz="5000" b="1" dirty="0" smtClean="0"/>
              <a:t>they </a:t>
            </a:r>
            <a:r>
              <a:rPr lang="en-ZA" sz="5000" b="1" dirty="0"/>
              <a:t>are applied in the course of  scientific practices in the discipline / subject. </a:t>
            </a:r>
          </a:p>
          <a:p>
            <a:pPr lvl="0"/>
            <a:r>
              <a:rPr lang="en-ZA" sz="5000" b="1" dirty="0" smtClean="0"/>
              <a:t>They </a:t>
            </a:r>
            <a:r>
              <a:rPr lang="en-ZA" sz="5000" b="1" dirty="0"/>
              <a:t>may be applied by practitioners in a specific discipline / subject to their own as well as to different fields of study where related but different aspects of reality, of humanity, or various different kinds of problems are studied. </a:t>
            </a:r>
          </a:p>
          <a:p>
            <a:pPr lvl="1"/>
            <a:r>
              <a:rPr lang="en-GB" sz="5000" b="1" dirty="0"/>
              <a:t>The sharing and borrowing of methods, techniques, results, and theories suggest that there are more similarities between individual scientific disciplines than certain basic rules for activity in those disciplines</a:t>
            </a:r>
          </a:p>
          <a:p>
            <a:pPr lvl="0"/>
            <a:endParaRPr lang="en-ZA" sz="3200" b="1" dirty="0"/>
          </a:p>
          <a:p>
            <a:pPr lvl="0"/>
            <a:endParaRPr lang="en-ZA" b="1" dirty="0"/>
          </a:p>
          <a:p>
            <a:endParaRPr lang="en-GB" dirty="0"/>
          </a:p>
        </p:txBody>
      </p:sp>
      <p:sp>
        <p:nvSpPr>
          <p:cNvPr id="3" name="Slide Number Placeholder 2"/>
          <p:cNvSpPr>
            <a:spLocks noGrp="1"/>
          </p:cNvSpPr>
          <p:nvPr>
            <p:ph type="sldNum" sz="quarter" idx="12"/>
          </p:nvPr>
        </p:nvSpPr>
        <p:spPr/>
        <p:txBody>
          <a:bodyPr/>
          <a:lstStyle/>
          <a:p>
            <a:fld id="{E0F04D59-D7E1-4F0A-AFF6-B2BFF2FEEFD1}" type="slidenum">
              <a:rPr lang="en-GB" smtClean="0"/>
              <a:t>13</a:t>
            </a:fld>
            <a:endParaRPr lang="en-GB"/>
          </a:p>
        </p:txBody>
      </p:sp>
    </p:spTree>
    <p:extLst>
      <p:ext uri="{BB962C8B-B14F-4D97-AF65-F5344CB8AC3E}">
        <p14:creationId xmlns:p14="http://schemas.microsoft.com/office/powerpoint/2010/main" val="34284264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29600" cy="6408712"/>
          </a:xfrm>
        </p:spPr>
        <p:txBody>
          <a:bodyPr>
            <a:noAutofit/>
          </a:bodyPr>
          <a:lstStyle/>
          <a:p>
            <a:pPr marL="0" indent="0">
              <a:buNone/>
            </a:pPr>
            <a:r>
              <a:rPr lang="en-ZA" sz="1800" b="1" u="sng" dirty="0"/>
              <a:t>The intermediate conception of intellectual inquiry:</a:t>
            </a:r>
            <a:endParaRPr lang="en-GB" sz="1800" b="1" u="sng" dirty="0"/>
          </a:p>
          <a:p>
            <a:pPr lvl="0"/>
            <a:r>
              <a:rPr lang="en-GB" sz="1800" b="1" dirty="0"/>
              <a:t>The intermediate conception of intellectual inquiry is that of </a:t>
            </a:r>
            <a:r>
              <a:rPr lang="en-GB" sz="1800" b="1" dirty="0" smtClean="0"/>
              <a:t>clustering </a:t>
            </a:r>
            <a:r>
              <a:rPr lang="en-GB" sz="1800" b="1" dirty="0"/>
              <a:t>of individual disciplines as the result of  disciplines temporarily grouped together through shared interests. </a:t>
            </a:r>
          </a:p>
          <a:p>
            <a:pPr lvl="1"/>
            <a:r>
              <a:rPr lang="en-GB" sz="1800" b="1" dirty="0"/>
              <a:t>The similarities and overlaps between disciplines are not permanent or fixed, as new relationships and overlaps are constantly forged based on new developments in diverse disciplines. </a:t>
            </a:r>
          </a:p>
          <a:p>
            <a:pPr lvl="0"/>
            <a:r>
              <a:rPr lang="en-GB" sz="1800" b="1" dirty="0" smtClean="0"/>
              <a:t>Inter-disciplinary influences include borrowing </a:t>
            </a:r>
            <a:r>
              <a:rPr lang="en-GB" sz="1800" b="1" dirty="0"/>
              <a:t>and using instruments and </a:t>
            </a:r>
            <a:r>
              <a:rPr lang="en-GB" sz="1800" b="1" dirty="0" smtClean="0"/>
              <a:t>tools </a:t>
            </a:r>
            <a:r>
              <a:rPr lang="en-GB" sz="1800" b="1" dirty="0"/>
              <a:t>developed in other </a:t>
            </a:r>
            <a:r>
              <a:rPr lang="en-GB" sz="1800" b="1" dirty="0" smtClean="0"/>
              <a:t>sciences, as well as the </a:t>
            </a:r>
            <a:r>
              <a:rPr lang="en-GB" sz="1800" b="1" dirty="0"/>
              <a:t>transfer of methods, theories, and </a:t>
            </a:r>
            <a:r>
              <a:rPr lang="en-GB" sz="1800" b="1" dirty="0" smtClean="0"/>
              <a:t>results. </a:t>
            </a:r>
            <a:endParaRPr lang="en-GB" sz="1800" b="1" dirty="0"/>
          </a:p>
          <a:p>
            <a:pPr lvl="1"/>
            <a:r>
              <a:rPr lang="en-GB" sz="1800" b="1" dirty="0" smtClean="0"/>
              <a:t>An obvious example of tools or instruments shared by disciplines are </a:t>
            </a:r>
            <a:r>
              <a:rPr lang="en-GB" sz="1800" b="1" dirty="0"/>
              <a:t>the role of mathematical </a:t>
            </a:r>
            <a:r>
              <a:rPr lang="en-GB" sz="1800" b="1" dirty="0" smtClean="0"/>
              <a:t>, statistical, and computer science  </a:t>
            </a:r>
            <a:r>
              <a:rPr lang="en-GB" sz="1800" b="1" dirty="0"/>
              <a:t>techniques used for analysis in an ever-growing variety of disciplines.</a:t>
            </a:r>
          </a:p>
          <a:p>
            <a:pPr lvl="2"/>
            <a:r>
              <a:rPr lang="en-GB" sz="1800" b="1" dirty="0" smtClean="0"/>
              <a:t>Which </a:t>
            </a:r>
            <a:r>
              <a:rPr lang="en-GB" sz="1800" b="1" dirty="0"/>
              <a:t>aspects, the extent, and depth to which scientists use the tools provided by mathematics, statistics, and computer science vary considerably in widely differing sciences like botany, psychology, and economics. </a:t>
            </a:r>
            <a:endParaRPr lang="en-GB" sz="1800" b="1" dirty="0" smtClean="0"/>
          </a:p>
          <a:p>
            <a:pPr lvl="1"/>
            <a:r>
              <a:rPr lang="en-GB" sz="1800" b="1" dirty="0" smtClean="0"/>
              <a:t>Similarly</a:t>
            </a:r>
            <a:r>
              <a:rPr lang="en-GB" sz="1800" b="1" dirty="0"/>
              <a:t>, theories and results are often shared in many </a:t>
            </a:r>
            <a:r>
              <a:rPr lang="en-GB" sz="1800" b="1" dirty="0" smtClean="0"/>
              <a:t>disciplines. </a:t>
            </a:r>
          </a:p>
          <a:p>
            <a:pPr lvl="2"/>
            <a:r>
              <a:rPr lang="en-GB" sz="1800" b="1" dirty="0" smtClean="0"/>
              <a:t>For </a:t>
            </a:r>
            <a:r>
              <a:rPr lang="en-GB" sz="1800" b="1" dirty="0"/>
              <a:t>example, nuclear physics </a:t>
            </a:r>
            <a:r>
              <a:rPr lang="en-GB" sz="1800" b="1" dirty="0" smtClean="0"/>
              <a:t>plays an </a:t>
            </a:r>
            <a:r>
              <a:rPr lang="en-GB" sz="1800" b="1" dirty="0"/>
              <a:t>important role in different </a:t>
            </a:r>
            <a:r>
              <a:rPr lang="en-GB" sz="1800" b="1" dirty="0" smtClean="0"/>
              <a:t> disciplines in the natural sciences, </a:t>
            </a:r>
            <a:r>
              <a:rPr lang="en-GB" sz="1800" b="1" dirty="0"/>
              <a:t>just as theories of interpretation are shared by a variety of human sciences</a:t>
            </a:r>
            <a:r>
              <a:rPr lang="en-GB" sz="1800" b="1" dirty="0" smtClean="0"/>
              <a:t>.</a:t>
            </a:r>
          </a:p>
          <a:p>
            <a:endParaRPr lang="en-GB" sz="1800" b="1" dirty="0" smtClean="0"/>
          </a:p>
        </p:txBody>
      </p:sp>
      <p:sp>
        <p:nvSpPr>
          <p:cNvPr id="3" name="Slide Number Placeholder 2"/>
          <p:cNvSpPr>
            <a:spLocks noGrp="1"/>
          </p:cNvSpPr>
          <p:nvPr>
            <p:ph type="sldNum" sz="quarter" idx="12"/>
          </p:nvPr>
        </p:nvSpPr>
        <p:spPr/>
        <p:txBody>
          <a:bodyPr/>
          <a:lstStyle/>
          <a:p>
            <a:fld id="{E0F04D59-D7E1-4F0A-AFF6-B2BFF2FEEFD1}" type="slidenum">
              <a:rPr lang="en-GB" smtClean="0"/>
              <a:t>14</a:t>
            </a:fld>
            <a:endParaRPr lang="en-GB"/>
          </a:p>
        </p:txBody>
      </p:sp>
    </p:spTree>
    <p:extLst>
      <p:ext uri="{BB962C8B-B14F-4D97-AF65-F5344CB8AC3E}">
        <p14:creationId xmlns:p14="http://schemas.microsoft.com/office/powerpoint/2010/main" val="38737925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20688"/>
            <a:ext cx="8229600" cy="5475312"/>
          </a:xfrm>
        </p:spPr>
        <p:txBody>
          <a:bodyPr>
            <a:normAutofit fontScale="85000" lnSpcReduction="20000"/>
          </a:bodyPr>
          <a:lstStyle/>
          <a:p>
            <a:pPr marL="0" lvl="0" indent="0">
              <a:buNone/>
            </a:pPr>
            <a:r>
              <a:rPr lang="en-ZA" b="1" u="sng" dirty="0" smtClean="0"/>
              <a:t>The maximal conception of intellectual inquiry:</a:t>
            </a:r>
            <a:endParaRPr lang="en-GB" b="1" u="sng" dirty="0" smtClean="0"/>
          </a:p>
          <a:p>
            <a:pPr lvl="0"/>
            <a:r>
              <a:rPr lang="en-GB" b="1" dirty="0" smtClean="0"/>
              <a:t>On the other hand, different clusters of sciences may have little more in common with one another than the few basic rules, or certain shared methods or theories.</a:t>
            </a:r>
          </a:p>
          <a:p>
            <a:pPr lvl="1"/>
            <a:r>
              <a:rPr lang="en-GB" b="1" dirty="0"/>
              <a:t>Sometimes the detailed interpretation of what </a:t>
            </a:r>
            <a:r>
              <a:rPr lang="en-GB" b="1" dirty="0" smtClean="0"/>
              <a:t>precisely is ‘shared’ can </a:t>
            </a:r>
            <a:r>
              <a:rPr lang="en-GB" b="1" dirty="0"/>
              <a:t>lead to further distance between sciences, creating a feeling of fragmented discourses that are virtually incomprehensible for people not conversant with the esoteric language of a particular science. </a:t>
            </a:r>
          </a:p>
          <a:p>
            <a:r>
              <a:rPr lang="en-GB" b="1" dirty="0" smtClean="0"/>
              <a:t>This </a:t>
            </a:r>
            <a:r>
              <a:rPr lang="en-GB" b="1" dirty="0"/>
              <a:t>often observed inability of communication between </a:t>
            </a:r>
            <a:r>
              <a:rPr lang="en-GB" b="1" dirty="0" smtClean="0"/>
              <a:t>academics </a:t>
            </a:r>
            <a:r>
              <a:rPr lang="en-GB" b="1" dirty="0"/>
              <a:t>from different fields of study can be explained through a maximal conception of intellectual inquiry. </a:t>
            </a:r>
          </a:p>
          <a:p>
            <a:pPr lvl="1"/>
            <a:r>
              <a:rPr lang="en-GB" b="1" dirty="0" smtClean="0"/>
              <a:t>This </a:t>
            </a:r>
            <a:r>
              <a:rPr lang="en-GB" b="1" dirty="0"/>
              <a:t>third level of analysis requires an explanation of the ability of </a:t>
            </a:r>
            <a:r>
              <a:rPr lang="en-GB" b="1" dirty="0" smtClean="0"/>
              <a:t>disciplines </a:t>
            </a:r>
            <a:r>
              <a:rPr lang="en-GB" b="1" dirty="0"/>
              <a:t>to </a:t>
            </a:r>
            <a:r>
              <a:rPr lang="en-GB" b="1" dirty="0" smtClean="0"/>
              <a:t>self-organise into communities of academics / scientists.</a:t>
            </a:r>
          </a:p>
          <a:p>
            <a:pPr lvl="1"/>
            <a:r>
              <a:rPr lang="en-ZA" b="1" dirty="0" smtClean="0"/>
              <a:t>Such self-organisation is the result of disciplines organising themselves into regional, national , and international societies, with related publication and funding of resulting specialised research.</a:t>
            </a:r>
          </a:p>
          <a:p>
            <a:pPr lvl="1"/>
            <a:r>
              <a:rPr lang="en-GB" b="1" dirty="0"/>
              <a:t>This community of </a:t>
            </a:r>
            <a:r>
              <a:rPr lang="en-GB" b="1" dirty="0" smtClean="0"/>
              <a:t>academics / scientists </a:t>
            </a:r>
            <a:r>
              <a:rPr lang="en-GB" b="1" dirty="0"/>
              <a:t>determines the nature, standards, accepted findings, and workable theories of their discipline on a continual basis. </a:t>
            </a:r>
          </a:p>
          <a:p>
            <a:pPr lvl="1"/>
            <a:r>
              <a:rPr lang="en-GB" b="1" dirty="0"/>
              <a:t>As community they decide what kind of research is do-able, what the current state of the art is, and what is well-established in the discipline. </a:t>
            </a:r>
          </a:p>
          <a:p>
            <a:pPr lvl="1"/>
            <a:endParaRPr lang="en-GB" b="1" dirty="0" smtClean="0"/>
          </a:p>
          <a:p>
            <a:endParaRPr lang="en-GB" dirty="0"/>
          </a:p>
        </p:txBody>
      </p:sp>
      <p:sp>
        <p:nvSpPr>
          <p:cNvPr id="3" name="Slide Number Placeholder 2"/>
          <p:cNvSpPr>
            <a:spLocks noGrp="1"/>
          </p:cNvSpPr>
          <p:nvPr>
            <p:ph type="sldNum" sz="quarter" idx="12"/>
          </p:nvPr>
        </p:nvSpPr>
        <p:spPr/>
        <p:txBody>
          <a:bodyPr/>
          <a:lstStyle/>
          <a:p>
            <a:fld id="{E0F04D59-D7E1-4F0A-AFF6-B2BFF2FEEFD1}" type="slidenum">
              <a:rPr lang="en-GB" smtClean="0"/>
              <a:t>15</a:t>
            </a:fld>
            <a:endParaRPr lang="en-GB"/>
          </a:p>
        </p:txBody>
      </p:sp>
    </p:spTree>
    <p:extLst>
      <p:ext uri="{BB962C8B-B14F-4D97-AF65-F5344CB8AC3E}">
        <p14:creationId xmlns:p14="http://schemas.microsoft.com/office/powerpoint/2010/main" val="14159591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20688"/>
            <a:ext cx="8229600" cy="5475312"/>
          </a:xfrm>
        </p:spPr>
        <p:txBody>
          <a:bodyPr>
            <a:normAutofit fontScale="85000" lnSpcReduction="20000"/>
          </a:bodyPr>
          <a:lstStyle/>
          <a:p>
            <a:pPr marL="0" indent="0">
              <a:buNone/>
            </a:pPr>
            <a:r>
              <a:rPr lang="en-GB" b="1" dirty="0" smtClean="0"/>
              <a:t>Conclusion: </a:t>
            </a:r>
          </a:p>
          <a:p>
            <a:pPr lvl="0"/>
            <a:r>
              <a:rPr lang="en-GB" b="1" dirty="0" smtClean="0"/>
              <a:t>Competent </a:t>
            </a:r>
            <a:r>
              <a:rPr lang="en-GB" b="1" dirty="0"/>
              <a:t>judgements within a particular scientific discipline </a:t>
            </a:r>
            <a:r>
              <a:rPr lang="en-GB" b="1" dirty="0" smtClean="0"/>
              <a:t>are </a:t>
            </a:r>
            <a:r>
              <a:rPr lang="en-GB" b="1" dirty="0"/>
              <a:t>possible because scientists learn from </a:t>
            </a:r>
            <a:r>
              <a:rPr lang="en-GB" b="1" dirty="0" smtClean="0"/>
              <a:t>history, experience, and other disciplines (at all three levels of intellectual inquiry specified above). </a:t>
            </a:r>
          </a:p>
          <a:p>
            <a:pPr lvl="1"/>
            <a:r>
              <a:rPr lang="en-GB" b="1" dirty="0" smtClean="0"/>
              <a:t>Such learning always happens </a:t>
            </a:r>
            <a:r>
              <a:rPr lang="en-GB" b="1" i="1" dirty="0" smtClean="0"/>
              <a:t>from the basis of their original training</a:t>
            </a:r>
            <a:r>
              <a:rPr lang="en-GB" b="1" dirty="0" smtClean="0"/>
              <a:t> though, and thus interdisciplinary research does not give academics ‘carte blanche’ to disregard the home principle. </a:t>
            </a:r>
          </a:p>
          <a:p>
            <a:r>
              <a:rPr lang="en-GB" b="1" dirty="0"/>
              <a:t>The key remains </a:t>
            </a:r>
            <a:r>
              <a:rPr lang="en-GB" b="1" i="1" dirty="0"/>
              <a:t>dialogue that enables academic activity that is accountable</a:t>
            </a:r>
            <a:r>
              <a:rPr lang="en-GB" b="1" dirty="0"/>
              <a:t> to the discipline / subject at issue.</a:t>
            </a:r>
            <a:endParaRPr lang="en-GB" dirty="0"/>
          </a:p>
          <a:p>
            <a:r>
              <a:rPr lang="en-GB" b="1" dirty="0"/>
              <a:t>Turning to practical matters again: </a:t>
            </a:r>
          </a:p>
          <a:p>
            <a:pPr lvl="1"/>
            <a:r>
              <a:rPr lang="en-GB" b="1" dirty="0"/>
              <a:t>When members of a specific discipline borrow a technique or use a method from another discipline, or appropriate some result or theory drawn from outside their own subject, they do so without violating academic integrity.  (This is simply intellectual activity at either the minimal or the intermediate level of intellectual inquiry – this is interdisciplinary research.)</a:t>
            </a:r>
          </a:p>
          <a:p>
            <a:pPr lvl="1"/>
            <a:r>
              <a:rPr lang="en-GB" b="1" dirty="0"/>
              <a:t>Violations only occur when more than this is at issue – e.g. when academics (pretend to) teach students – at whatever  level – </a:t>
            </a:r>
            <a:r>
              <a:rPr lang="en-GB" b="1" i="1" dirty="0"/>
              <a:t>mastery of the styles of thinking, interpreting, and doing in a discipline they were not educated to be expert in</a:t>
            </a:r>
            <a:r>
              <a:rPr lang="en-GB" b="1" dirty="0"/>
              <a:t>; or when ‘watered-down’ versions of methods or theories or styles of thinking in one discipline are offered in another.</a:t>
            </a:r>
          </a:p>
          <a:p>
            <a:pPr lvl="1"/>
            <a:endParaRPr lang="en-GB" dirty="0"/>
          </a:p>
        </p:txBody>
      </p:sp>
      <p:sp>
        <p:nvSpPr>
          <p:cNvPr id="3" name="Slide Number Placeholder 2"/>
          <p:cNvSpPr>
            <a:spLocks noGrp="1"/>
          </p:cNvSpPr>
          <p:nvPr>
            <p:ph type="sldNum" sz="quarter" idx="12"/>
          </p:nvPr>
        </p:nvSpPr>
        <p:spPr/>
        <p:txBody>
          <a:bodyPr/>
          <a:lstStyle/>
          <a:p>
            <a:fld id="{E0F04D59-D7E1-4F0A-AFF6-B2BFF2FEEFD1}" type="slidenum">
              <a:rPr lang="en-GB" smtClean="0"/>
              <a:t>16</a:t>
            </a:fld>
            <a:endParaRPr lang="en-GB"/>
          </a:p>
        </p:txBody>
      </p:sp>
    </p:spTree>
    <p:extLst>
      <p:ext uri="{BB962C8B-B14F-4D97-AF65-F5344CB8AC3E}">
        <p14:creationId xmlns:p14="http://schemas.microsoft.com/office/powerpoint/2010/main" val="26480578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785320"/>
          </a:xfrm>
        </p:spPr>
        <p:txBody>
          <a:bodyPr>
            <a:normAutofit fontScale="85000" lnSpcReduction="20000"/>
          </a:bodyPr>
          <a:lstStyle/>
          <a:p>
            <a:r>
              <a:rPr lang="en-ZA" b="1" dirty="0" smtClean="0"/>
              <a:t>The definition of the ‘home principle’ advanced here is:</a:t>
            </a:r>
          </a:p>
          <a:p>
            <a:pPr lvl="1"/>
            <a:r>
              <a:rPr lang="en-GB" b="1" i="1" dirty="0" smtClean="0"/>
              <a:t>Universities </a:t>
            </a:r>
            <a:r>
              <a:rPr lang="en-GB" b="1" i="1" dirty="0"/>
              <a:t>require experts in a specific academic discipline to </a:t>
            </a:r>
            <a:r>
              <a:rPr lang="en-GB" b="1" i="1" dirty="0" smtClean="0"/>
              <a:t>teach  students / engage in research </a:t>
            </a:r>
            <a:r>
              <a:rPr lang="en-GB" b="1" i="1" dirty="0"/>
              <a:t>with an interest to acquire mastery in that </a:t>
            </a:r>
            <a:r>
              <a:rPr lang="en-GB" b="1" i="1" dirty="0" smtClean="0"/>
              <a:t>particular part </a:t>
            </a:r>
            <a:r>
              <a:rPr lang="en-GB" b="1" i="1" dirty="0"/>
              <a:t>of the scientific-intellectual world. </a:t>
            </a:r>
          </a:p>
          <a:p>
            <a:r>
              <a:rPr lang="en-ZA" b="1" dirty="0"/>
              <a:t>Consider this comment by Robert Post: “To invoke the authority of a </a:t>
            </a:r>
            <a:r>
              <a:rPr lang="en-ZA" b="1" dirty="0" smtClean="0"/>
              <a:t>discipline … is … </a:t>
            </a:r>
            <a:r>
              <a:rPr lang="en-ZA" b="1" dirty="0"/>
              <a:t>to appeal to what Kant might call the regulative idea of a unitary and ‘formalized method of knowing and expressing the knowledge of a given subject-matter’. </a:t>
            </a:r>
          </a:p>
          <a:p>
            <a:r>
              <a:rPr lang="en-ZA" b="1" dirty="0"/>
              <a:t>Any literate member of the American academy fully appreciates the authority of such an appeal. </a:t>
            </a:r>
          </a:p>
          <a:p>
            <a:r>
              <a:rPr lang="en-ZA" b="1" dirty="0"/>
              <a:t>And yet, of course, most of us also realize that ‘the notion of disciplinary unity is triply false: minimizing or denying differences that exist across the plurality of specialties grouped loosely under a single disciplinary label, undervaluing connections across specialties of separate disciplines, and discounting the frequency and impact of cross-disciplinary </a:t>
            </a:r>
            <a:r>
              <a:rPr lang="en-GB" b="1" dirty="0"/>
              <a:t>influences’” (Post 2009).</a:t>
            </a:r>
          </a:p>
          <a:p>
            <a:r>
              <a:rPr lang="en-ZA" b="1" dirty="0" smtClean="0"/>
              <a:t>None of the arguments </a:t>
            </a:r>
            <a:r>
              <a:rPr lang="en-ZA" b="1" dirty="0"/>
              <a:t>offered above is </a:t>
            </a:r>
            <a:r>
              <a:rPr lang="en-ZA" b="1" dirty="0" smtClean="0"/>
              <a:t>guilty </a:t>
            </a:r>
            <a:r>
              <a:rPr lang="en-ZA" b="1" dirty="0"/>
              <a:t>of any of these falsities …</a:t>
            </a:r>
            <a:endParaRPr lang="en-GB" b="1" dirty="0"/>
          </a:p>
          <a:p>
            <a:pPr marL="365760" lvl="1" indent="0">
              <a:buNone/>
            </a:pPr>
            <a:endParaRPr lang="en-ZA" b="1" dirty="0" smtClean="0"/>
          </a:p>
          <a:p>
            <a:pPr marL="0" indent="0">
              <a:buNone/>
            </a:pPr>
            <a:endParaRPr lang="en-GB" dirty="0"/>
          </a:p>
        </p:txBody>
      </p:sp>
      <p:sp>
        <p:nvSpPr>
          <p:cNvPr id="3" name="Title 2"/>
          <p:cNvSpPr>
            <a:spLocks noGrp="1"/>
          </p:cNvSpPr>
          <p:nvPr>
            <p:ph type="title"/>
          </p:nvPr>
        </p:nvSpPr>
        <p:spPr>
          <a:xfrm>
            <a:off x="446856" y="152400"/>
            <a:ext cx="8229600" cy="1219200"/>
          </a:xfrm>
        </p:spPr>
        <p:txBody>
          <a:bodyPr/>
          <a:lstStyle/>
          <a:p>
            <a:r>
              <a:rPr lang="en-ZA" b="1" dirty="0" smtClean="0">
                <a:solidFill>
                  <a:srgbClr val="FFC000"/>
                </a:solidFill>
              </a:rPr>
              <a:t>Conclusions</a:t>
            </a:r>
            <a:endParaRPr lang="en-GB" b="1" dirty="0">
              <a:solidFill>
                <a:srgbClr val="FFC000"/>
              </a:solidFill>
            </a:endParaRPr>
          </a:p>
        </p:txBody>
      </p:sp>
      <p:sp>
        <p:nvSpPr>
          <p:cNvPr id="4" name="Slide Number Placeholder 3"/>
          <p:cNvSpPr>
            <a:spLocks noGrp="1"/>
          </p:cNvSpPr>
          <p:nvPr>
            <p:ph type="sldNum" sz="quarter" idx="12"/>
          </p:nvPr>
        </p:nvSpPr>
        <p:spPr/>
        <p:txBody>
          <a:bodyPr/>
          <a:lstStyle/>
          <a:p>
            <a:fld id="{E0F04D59-D7E1-4F0A-AFF6-B2BFF2FEEFD1}" type="slidenum">
              <a:rPr lang="en-GB" smtClean="0"/>
              <a:t>17</a:t>
            </a:fld>
            <a:endParaRPr lang="en-GB"/>
          </a:p>
        </p:txBody>
      </p:sp>
    </p:spTree>
    <p:extLst>
      <p:ext uri="{BB962C8B-B14F-4D97-AF65-F5344CB8AC3E}">
        <p14:creationId xmlns:p14="http://schemas.microsoft.com/office/powerpoint/2010/main" val="765372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620688"/>
            <a:ext cx="7408333" cy="5832648"/>
          </a:xfrm>
        </p:spPr>
        <p:txBody>
          <a:bodyPr>
            <a:normAutofit fontScale="77500" lnSpcReduction="20000"/>
          </a:bodyPr>
          <a:lstStyle/>
          <a:p>
            <a:r>
              <a:rPr lang="en-ZA" b="1" dirty="0"/>
              <a:t>Issues that play into this definition include the academic integrity of specific disciplines as well as the nature of interdisciplinary inquiry </a:t>
            </a:r>
          </a:p>
          <a:p>
            <a:pPr lvl="1"/>
            <a:r>
              <a:rPr lang="en-ZA" b="1" dirty="0"/>
              <a:t>Academic integrity is incorporated into the home principle by acknowledging that academics in individual disciplines / subjects are the custodians of their subject  by virtue of their training and research in that discipline / subject</a:t>
            </a:r>
          </a:p>
          <a:p>
            <a:pPr lvl="1"/>
            <a:r>
              <a:rPr lang="en-ZA" b="1" dirty="0"/>
              <a:t>Interdisciplinary inquiry is incorporated into the home principle by acknowledging that such inquiry is driven precisely by the hope held by practitioners of a certain  discipline of extending their own discipline’s tools, methods, or results through interaction with practitioners of other disciplines, and thus academics take part in interdisciplinary research first as experts in their individual disciplines, and secondly as academics having certain instruments, methods, and interest in common with academics in other </a:t>
            </a:r>
            <a:r>
              <a:rPr lang="en-ZA" b="1" dirty="0" smtClean="0"/>
              <a:t>disciplines</a:t>
            </a:r>
          </a:p>
          <a:p>
            <a:r>
              <a:rPr lang="en-ZA" b="1" dirty="0"/>
              <a:t>The home principle must </a:t>
            </a:r>
            <a:r>
              <a:rPr lang="en-ZA" b="1" i="1" dirty="0"/>
              <a:t>not</a:t>
            </a:r>
            <a:r>
              <a:rPr lang="en-ZA" b="1" dirty="0"/>
              <a:t> be viewed as a “controlling feature” (Dirks 1996) of our education system at universities</a:t>
            </a:r>
          </a:p>
          <a:p>
            <a:r>
              <a:rPr lang="en-ZA" b="1" dirty="0"/>
              <a:t>Rather it must be viewed in terms of quality assurance and holding secure the core of what universities are about – i.e. offering intellectual inquiry at all levels in an atmosphere of academic respect and sensitivity to different perspectives different disciplines bring to the same terrain – and thus facilitating ‘learning to be’ vs. learning in general</a:t>
            </a:r>
          </a:p>
          <a:p>
            <a:pPr marL="301943" lvl="1" indent="0">
              <a:buNone/>
            </a:pPr>
            <a:endParaRPr lang="en-ZA" b="1" dirty="0"/>
          </a:p>
          <a:p>
            <a:endParaRPr lang="en-GB" dirty="0"/>
          </a:p>
        </p:txBody>
      </p:sp>
      <p:sp>
        <p:nvSpPr>
          <p:cNvPr id="3" name="Slide Number Placeholder 2"/>
          <p:cNvSpPr>
            <a:spLocks noGrp="1"/>
          </p:cNvSpPr>
          <p:nvPr>
            <p:ph type="sldNum" sz="quarter" idx="12"/>
          </p:nvPr>
        </p:nvSpPr>
        <p:spPr/>
        <p:txBody>
          <a:bodyPr/>
          <a:lstStyle/>
          <a:p>
            <a:fld id="{E0F04D59-D7E1-4F0A-AFF6-B2BFF2FEEFD1}" type="slidenum">
              <a:rPr lang="en-GB" smtClean="0"/>
              <a:pPr/>
              <a:t>18</a:t>
            </a:fld>
            <a:endParaRPr lang="en-GB"/>
          </a:p>
        </p:txBody>
      </p:sp>
    </p:spTree>
    <p:extLst>
      <p:ext uri="{BB962C8B-B14F-4D97-AF65-F5344CB8AC3E}">
        <p14:creationId xmlns:p14="http://schemas.microsoft.com/office/powerpoint/2010/main" val="14642509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404664"/>
            <a:ext cx="7408333" cy="5976664"/>
          </a:xfrm>
        </p:spPr>
        <p:txBody>
          <a:bodyPr>
            <a:normAutofit fontScale="77500" lnSpcReduction="20000"/>
          </a:bodyPr>
          <a:lstStyle/>
          <a:p>
            <a:r>
              <a:rPr lang="en-ZA" b="1" dirty="0" smtClean="0"/>
              <a:t>What about ownership of disciplines (Anton du </a:t>
            </a:r>
            <a:r>
              <a:rPr lang="en-ZA" b="1" dirty="0" err="1" smtClean="0"/>
              <a:t>Plessis</a:t>
            </a:r>
            <a:r>
              <a:rPr lang="en-ZA" b="1" dirty="0" smtClean="0"/>
              <a:t> made this point to me)?</a:t>
            </a:r>
          </a:p>
          <a:p>
            <a:r>
              <a:rPr lang="en-ZA" b="1" dirty="0" smtClean="0"/>
              <a:t>My answer in terms of both arguments above is that ownership is connected to mastery of ways of thinking and doing particular to a discipline – if one has such mastery, one has ownership </a:t>
            </a:r>
          </a:p>
          <a:p>
            <a:pPr lvl="1"/>
            <a:r>
              <a:rPr lang="en-ZA" b="1" dirty="0"/>
              <a:t>And, coming back to what would happen if the home principle is not in place – ‘mastery’ may not be a term one could link to learning in such a context … </a:t>
            </a:r>
            <a:endParaRPr lang="en-ZA" b="1" dirty="0" smtClean="0"/>
          </a:p>
          <a:p>
            <a:pPr lvl="1"/>
            <a:r>
              <a:rPr lang="en-ZA" b="1" dirty="0" smtClean="0"/>
              <a:t>If one has ‘learnt to be’, one has mastered the subject, and owns it</a:t>
            </a:r>
          </a:p>
          <a:p>
            <a:r>
              <a:rPr lang="en-ZA" b="1" dirty="0" smtClean="0"/>
              <a:t>This may mean that both persons with 5 years training in a discipline and persons with practical proof of scholarship equivalent to such training – </a:t>
            </a:r>
            <a:r>
              <a:rPr lang="en-ZA" b="1" i="1" dirty="0" smtClean="0"/>
              <a:t>as determined by experts in the discipline</a:t>
            </a:r>
            <a:r>
              <a:rPr lang="en-ZA" b="1" dirty="0" smtClean="0"/>
              <a:t> – have ownership of a discipline, and some may not be comfortable with the latter</a:t>
            </a:r>
          </a:p>
          <a:p>
            <a:r>
              <a:rPr lang="en-ZA" b="1" dirty="0" smtClean="0"/>
              <a:t>I think it is crucial to allow both kinds of ownership though (as long as the second kind happens with the blessing of the home department), precisely to stop the home principle from stifling sound interdisciplinary research or from becoming ‘controlling’ in the negative sense of the word </a:t>
            </a:r>
            <a:endParaRPr lang="en-ZA" b="1" dirty="0"/>
          </a:p>
          <a:p>
            <a:r>
              <a:rPr lang="en-ZA" b="1" dirty="0" smtClean="0"/>
              <a:t>NOTE though that this acknowledgement does NOT imply that dialogue should not still take place – </a:t>
            </a:r>
            <a:r>
              <a:rPr lang="en-ZA" b="1" i="1" dirty="0" smtClean="0"/>
              <a:t>home departments must be aware and in favour of their discipline / subject</a:t>
            </a:r>
            <a:r>
              <a:rPr lang="en-ZA" b="1" dirty="0" smtClean="0"/>
              <a:t> – or aspects there-of – being taught or researched in contexts other than the home department context itself</a:t>
            </a:r>
          </a:p>
          <a:p>
            <a:endParaRPr lang="en-GB" dirty="0"/>
          </a:p>
        </p:txBody>
      </p:sp>
      <p:sp>
        <p:nvSpPr>
          <p:cNvPr id="3" name="Slide Number Placeholder 2"/>
          <p:cNvSpPr>
            <a:spLocks noGrp="1"/>
          </p:cNvSpPr>
          <p:nvPr>
            <p:ph type="sldNum" sz="quarter" idx="12"/>
          </p:nvPr>
        </p:nvSpPr>
        <p:spPr/>
        <p:txBody>
          <a:bodyPr/>
          <a:lstStyle/>
          <a:p>
            <a:fld id="{E0F04D59-D7E1-4F0A-AFF6-B2BFF2FEEFD1}" type="slidenum">
              <a:rPr lang="en-GB" smtClean="0"/>
              <a:pPr/>
              <a:t>19</a:t>
            </a:fld>
            <a:endParaRPr lang="en-GB"/>
          </a:p>
        </p:txBody>
      </p:sp>
    </p:spTree>
    <p:extLst>
      <p:ext uri="{BB962C8B-B14F-4D97-AF65-F5344CB8AC3E}">
        <p14:creationId xmlns:p14="http://schemas.microsoft.com/office/powerpoint/2010/main" val="33678135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1628800"/>
            <a:ext cx="7408333" cy="4497363"/>
          </a:xfrm>
        </p:spPr>
        <p:txBody>
          <a:bodyPr>
            <a:normAutofit fontScale="77500" lnSpcReduction="20000"/>
          </a:bodyPr>
          <a:lstStyle/>
          <a:p>
            <a:r>
              <a:rPr lang="en-ZA" sz="2800" b="1" dirty="0"/>
              <a:t>The core of the home principle is the belief that academic departments are the custodians of their subjects at the university. </a:t>
            </a:r>
            <a:endParaRPr lang="en-ZA" sz="2800" b="1" dirty="0" smtClean="0"/>
          </a:p>
          <a:p>
            <a:r>
              <a:rPr lang="en-ZA" sz="2800" b="1" dirty="0" smtClean="0"/>
              <a:t>This implies that departments are consulted whenever </a:t>
            </a:r>
          </a:p>
          <a:p>
            <a:pPr lvl="1"/>
            <a:r>
              <a:rPr lang="en-ZA" sz="2600" b="1" dirty="0"/>
              <a:t>their subject – or aspects there-of – </a:t>
            </a:r>
            <a:r>
              <a:rPr lang="en-ZA" sz="2600" b="1" dirty="0" smtClean="0"/>
              <a:t>is taught to students at any level of their study </a:t>
            </a:r>
          </a:p>
          <a:p>
            <a:pPr lvl="1"/>
            <a:r>
              <a:rPr lang="en-ZA" sz="2600" b="1" dirty="0" smtClean="0"/>
              <a:t>or research is done in their subject in other departments, or in centres or institutions at the university. </a:t>
            </a:r>
          </a:p>
          <a:p>
            <a:r>
              <a:rPr lang="en-ZA" sz="2800" b="1" dirty="0" smtClean="0"/>
              <a:t>The </a:t>
            </a:r>
            <a:r>
              <a:rPr lang="en-ZA" sz="2800" b="1" dirty="0"/>
              <a:t>issue is just as much one of academic integrity and accountability to one’s subject, as it is one of respecting expertise across </a:t>
            </a:r>
            <a:r>
              <a:rPr lang="en-ZA" sz="2800" b="1" dirty="0" smtClean="0"/>
              <a:t>disciplines. </a:t>
            </a:r>
          </a:p>
          <a:p>
            <a:r>
              <a:rPr lang="en-ZA" sz="2800" b="1" dirty="0" smtClean="0"/>
              <a:t>The challenge is to </a:t>
            </a:r>
            <a:r>
              <a:rPr lang="en-ZA" sz="2800" b="1" dirty="0"/>
              <a:t>find a way to reconcile these sometimes (but not necessarily) contradicting issues in the most practical, collegial, and academically responsible manner possible. </a:t>
            </a:r>
            <a:endParaRPr lang="en-GB" sz="2800" b="1" dirty="0"/>
          </a:p>
          <a:p>
            <a:endParaRPr lang="en-GB" dirty="0"/>
          </a:p>
        </p:txBody>
      </p:sp>
      <p:sp>
        <p:nvSpPr>
          <p:cNvPr id="2" name="Title 1"/>
          <p:cNvSpPr>
            <a:spLocks noGrp="1"/>
          </p:cNvSpPr>
          <p:nvPr>
            <p:ph type="title"/>
          </p:nvPr>
        </p:nvSpPr>
        <p:spPr/>
        <p:txBody>
          <a:bodyPr/>
          <a:lstStyle/>
          <a:p>
            <a:r>
              <a:rPr lang="en-ZA" b="1" dirty="0" smtClean="0">
                <a:solidFill>
                  <a:srgbClr val="FFC000"/>
                </a:solidFill>
              </a:rPr>
              <a:t>THE ISSUE</a:t>
            </a:r>
            <a:endParaRPr lang="en-GB" b="1" dirty="0">
              <a:solidFill>
                <a:srgbClr val="FFC000"/>
              </a:solidFill>
            </a:endParaRPr>
          </a:p>
        </p:txBody>
      </p:sp>
      <p:sp>
        <p:nvSpPr>
          <p:cNvPr id="4" name="Slide Number Placeholder 3"/>
          <p:cNvSpPr>
            <a:spLocks noGrp="1"/>
          </p:cNvSpPr>
          <p:nvPr>
            <p:ph type="sldNum" sz="quarter" idx="12"/>
          </p:nvPr>
        </p:nvSpPr>
        <p:spPr/>
        <p:txBody>
          <a:bodyPr/>
          <a:lstStyle/>
          <a:p>
            <a:fld id="{E0F04D59-D7E1-4F0A-AFF6-B2BFF2FEEFD1}" type="slidenum">
              <a:rPr lang="en-GB" smtClean="0"/>
              <a:t>2</a:t>
            </a:fld>
            <a:endParaRPr lang="en-GB"/>
          </a:p>
        </p:txBody>
      </p:sp>
    </p:spTree>
    <p:extLst>
      <p:ext uri="{BB962C8B-B14F-4D97-AF65-F5344CB8AC3E}">
        <p14:creationId xmlns:p14="http://schemas.microsoft.com/office/powerpoint/2010/main" val="26981466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412776"/>
            <a:ext cx="7408333" cy="4896544"/>
          </a:xfrm>
        </p:spPr>
        <p:txBody>
          <a:bodyPr>
            <a:normAutofit fontScale="70000" lnSpcReduction="20000"/>
          </a:bodyPr>
          <a:lstStyle/>
          <a:p>
            <a:pPr marL="0" indent="0">
              <a:buNone/>
            </a:pPr>
            <a:r>
              <a:rPr lang="en-ZA" b="1" dirty="0" smtClean="0"/>
              <a:t>A practice and culture of sustainable dialogue and negotiation must be </a:t>
            </a:r>
            <a:r>
              <a:rPr lang="en-ZA" b="1" i="1" u="sng" dirty="0" smtClean="0"/>
              <a:t>among equals</a:t>
            </a:r>
            <a:r>
              <a:rPr lang="en-ZA" b="1" dirty="0" smtClean="0"/>
              <a:t> established and nurtured at universities. </a:t>
            </a:r>
          </a:p>
          <a:p>
            <a:pPr marL="0" indent="0">
              <a:buNone/>
            </a:pPr>
            <a:r>
              <a:rPr lang="en-ZA" b="1" dirty="0" smtClean="0"/>
              <a:t>This means: </a:t>
            </a:r>
          </a:p>
          <a:p>
            <a:pPr lvl="0"/>
            <a:r>
              <a:rPr lang="en-GB" b="1" dirty="0"/>
              <a:t>Acknowledgement by every academic at UP that the home principle issue goes to the heart of the core academic values that define how universities ought to function</a:t>
            </a:r>
          </a:p>
          <a:p>
            <a:r>
              <a:rPr lang="en-ZA" b="1" dirty="0" smtClean="0"/>
              <a:t>Accountability to the academic integrity of the discipline(s) at issue is acknowledged by all parties</a:t>
            </a:r>
          </a:p>
          <a:p>
            <a:r>
              <a:rPr lang="en-ZA" b="1" i="1" u="sng" dirty="0" smtClean="0"/>
              <a:t>Mutual</a:t>
            </a:r>
            <a:r>
              <a:rPr lang="en-ZA" b="1" dirty="0" smtClean="0"/>
              <a:t> respect for expertise in different disciplines / subjects is in place among all parties</a:t>
            </a:r>
          </a:p>
          <a:p>
            <a:pPr lvl="0"/>
            <a:r>
              <a:rPr lang="en-GB" b="1" dirty="0"/>
              <a:t>Any doubts about whether someone or some department ought to be teaching any contents or methods or researching any issues ‘belonging to another discipline’ are discussed in dialogue between colleagues </a:t>
            </a:r>
            <a:r>
              <a:rPr lang="en-GB" b="1" dirty="0" smtClean="0"/>
              <a:t>as equals and </a:t>
            </a:r>
            <a:r>
              <a:rPr lang="en-GB" b="1" dirty="0"/>
              <a:t>the outcomes are negotiated in good faith and with respect for the core academic values </a:t>
            </a:r>
            <a:r>
              <a:rPr lang="en-GB" b="1" dirty="0" smtClean="0"/>
              <a:t>and quality of learning of students at stake (and when dialogue breaks down, there are systems in place at Board of Faculty and Senate level to adjudicate)  </a:t>
            </a:r>
            <a:endParaRPr lang="en-ZA" b="1" dirty="0" smtClean="0"/>
          </a:p>
          <a:p>
            <a:r>
              <a:rPr lang="en-ZA" b="1" dirty="0" smtClean="0"/>
              <a:t>The results of negotiation are expected to be noted </a:t>
            </a:r>
            <a:r>
              <a:rPr lang="en-ZA" b="1" dirty="0"/>
              <a:t>i</a:t>
            </a:r>
            <a:r>
              <a:rPr lang="en-ZA" b="1" dirty="0" smtClean="0"/>
              <a:t>n all documentation of academic decision making bodies related to the content and teaching  of modules, as well as to research done in individual departments, centres or institutions at the university</a:t>
            </a:r>
            <a:endParaRPr lang="en-GB" b="1" dirty="0"/>
          </a:p>
        </p:txBody>
      </p:sp>
      <p:sp>
        <p:nvSpPr>
          <p:cNvPr id="3" name="Title 2"/>
          <p:cNvSpPr>
            <a:spLocks noGrp="1"/>
          </p:cNvSpPr>
          <p:nvPr>
            <p:ph type="title"/>
          </p:nvPr>
        </p:nvSpPr>
        <p:spPr/>
        <p:txBody>
          <a:bodyPr/>
          <a:lstStyle/>
          <a:p>
            <a:r>
              <a:rPr lang="en-ZA" b="1" dirty="0" smtClean="0">
                <a:solidFill>
                  <a:srgbClr val="FFC000"/>
                </a:solidFill>
              </a:rPr>
              <a:t>Practical Suggestions</a:t>
            </a:r>
            <a:endParaRPr lang="en-GB" b="1" dirty="0">
              <a:solidFill>
                <a:srgbClr val="FFC000"/>
              </a:solidFill>
            </a:endParaRPr>
          </a:p>
        </p:txBody>
      </p:sp>
      <p:sp>
        <p:nvSpPr>
          <p:cNvPr id="4" name="Slide Number Placeholder 3"/>
          <p:cNvSpPr>
            <a:spLocks noGrp="1"/>
          </p:cNvSpPr>
          <p:nvPr>
            <p:ph type="sldNum" sz="quarter" idx="12"/>
          </p:nvPr>
        </p:nvSpPr>
        <p:spPr/>
        <p:txBody>
          <a:bodyPr/>
          <a:lstStyle/>
          <a:p>
            <a:fld id="{E0F04D59-D7E1-4F0A-AFF6-B2BFF2FEEFD1}" type="slidenum">
              <a:rPr lang="en-GB" smtClean="0"/>
              <a:t>20</a:t>
            </a:fld>
            <a:endParaRPr lang="en-GB" dirty="0"/>
          </a:p>
        </p:txBody>
      </p:sp>
    </p:spTree>
    <p:extLst>
      <p:ext uri="{BB962C8B-B14F-4D97-AF65-F5344CB8AC3E}">
        <p14:creationId xmlns:p14="http://schemas.microsoft.com/office/powerpoint/2010/main" val="2406744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772816"/>
            <a:ext cx="7408333" cy="4353347"/>
          </a:xfrm>
        </p:spPr>
        <p:txBody>
          <a:bodyPr>
            <a:normAutofit fontScale="85000" lnSpcReduction="20000"/>
          </a:bodyPr>
          <a:lstStyle/>
          <a:p>
            <a:r>
              <a:rPr lang="en-ZA" dirty="0" err="1"/>
              <a:t>Bruffee</a:t>
            </a:r>
            <a:r>
              <a:rPr lang="en-ZA" dirty="0"/>
              <a:t>, Kenneth. </a:t>
            </a:r>
            <a:r>
              <a:rPr lang="en-ZA" dirty="0" smtClean="0"/>
              <a:t>(1993). </a:t>
            </a:r>
            <a:r>
              <a:rPr lang="en-ZA" i="1" dirty="0" smtClean="0"/>
              <a:t>Collaborative </a:t>
            </a:r>
            <a:r>
              <a:rPr lang="en-ZA" i="1" dirty="0"/>
              <a:t>Learning: Higher Education, Interdependence, and the Authority of Knowledge.</a:t>
            </a:r>
            <a:r>
              <a:rPr lang="en-ZA" dirty="0"/>
              <a:t> Baltimore: Johns Hopkins Univ. </a:t>
            </a:r>
            <a:r>
              <a:rPr lang="en-ZA" dirty="0" smtClean="0"/>
              <a:t>Press</a:t>
            </a:r>
            <a:r>
              <a:rPr lang="en-ZA" dirty="0"/>
              <a:t>.</a:t>
            </a:r>
          </a:p>
          <a:p>
            <a:r>
              <a:rPr lang="en-ZA" dirty="0"/>
              <a:t>Dirks, Arthur L. (1996). Organization of knowledge: The emergence of academic specialty in America. Published on-line by author (http://webhost.bridgew.edu/adirks/ald/papers/orgknow.htm). Bridgewater, MA. Accessed </a:t>
            </a:r>
            <a:r>
              <a:rPr lang="en-ZA" dirty="0" smtClean="0"/>
              <a:t>[7/9/2012]. </a:t>
            </a:r>
            <a:endParaRPr lang="en-ZA" dirty="0"/>
          </a:p>
          <a:p>
            <a:r>
              <a:rPr lang="en-GB" dirty="0" smtClean="0"/>
              <a:t>Klein, Julie. (1993). “Blurring</a:t>
            </a:r>
            <a:r>
              <a:rPr lang="en-GB" dirty="0"/>
              <a:t>, Cracking, and Crossing: Permeation and the Fracturing of Discipline,” in Ellen Messer-</a:t>
            </a:r>
            <a:r>
              <a:rPr lang="en-GB" dirty="0" err="1"/>
              <a:t>Davidow</a:t>
            </a:r>
            <a:r>
              <a:rPr lang="en-GB" dirty="0"/>
              <a:t>, et al, (Eds.) </a:t>
            </a:r>
            <a:r>
              <a:rPr lang="en-GB" i="1" dirty="0" err="1"/>
              <a:t>Knowledges</a:t>
            </a:r>
            <a:r>
              <a:rPr lang="en-GB" i="1" dirty="0"/>
              <a:t>: Historical and Critical Studies in </a:t>
            </a:r>
            <a:r>
              <a:rPr lang="en-GB" i="1" dirty="0" err="1"/>
              <a:t>Disciplinarity</a:t>
            </a:r>
            <a:r>
              <a:rPr lang="en-GB" dirty="0"/>
              <a:t>.</a:t>
            </a:r>
            <a:r>
              <a:rPr lang="en-GB" u="sng" dirty="0"/>
              <a:t> </a:t>
            </a:r>
            <a:r>
              <a:rPr lang="en-GB" dirty="0"/>
              <a:t>Charlottesville: University Press of </a:t>
            </a:r>
            <a:r>
              <a:rPr lang="en-GB" dirty="0" smtClean="0"/>
              <a:t>Virginia.</a:t>
            </a:r>
            <a:endParaRPr lang="en-ZA" dirty="0"/>
          </a:p>
          <a:p>
            <a:r>
              <a:rPr lang="en-ZA" dirty="0" smtClean="0"/>
              <a:t>McKeon</a:t>
            </a:r>
            <a:r>
              <a:rPr lang="en-ZA" dirty="0"/>
              <a:t>, Michael. </a:t>
            </a:r>
            <a:r>
              <a:rPr lang="en-ZA" dirty="0" smtClean="0"/>
              <a:t>(1994). "The </a:t>
            </a:r>
            <a:r>
              <a:rPr lang="en-ZA" dirty="0"/>
              <a:t>Origins of Interdisciplinary Studies." </a:t>
            </a:r>
            <a:r>
              <a:rPr lang="en-ZA" i="1" dirty="0"/>
              <a:t>Eighteenth-Century Studies, vol. 28,</a:t>
            </a:r>
            <a:r>
              <a:rPr lang="en-ZA" dirty="0"/>
              <a:t> no. </a:t>
            </a:r>
            <a:r>
              <a:rPr lang="en-ZA" dirty="0" smtClean="0"/>
              <a:t>1,  </a:t>
            </a:r>
            <a:r>
              <a:rPr lang="en-ZA" dirty="0"/>
              <a:t>17-28</a:t>
            </a:r>
            <a:r>
              <a:rPr lang="en-ZA" dirty="0" smtClean="0"/>
              <a:t>.</a:t>
            </a:r>
          </a:p>
          <a:p>
            <a:r>
              <a:rPr lang="en-ZA" dirty="0" smtClean="0"/>
              <a:t>Post, R. (2009). “</a:t>
            </a:r>
            <a:r>
              <a:rPr lang="en-GB" dirty="0" smtClean="0"/>
              <a:t>Debating </a:t>
            </a:r>
            <a:r>
              <a:rPr lang="en-GB" dirty="0" err="1" smtClean="0"/>
              <a:t>Disciplinarity</a:t>
            </a:r>
            <a:r>
              <a:rPr lang="en-GB" dirty="0" smtClean="0"/>
              <a:t>”. </a:t>
            </a:r>
            <a:r>
              <a:rPr lang="en-ZA" i="1" dirty="0" smtClean="0"/>
              <a:t>Yale </a:t>
            </a:r>
            <a:r>
              <a:rPr lang="en-ZA" i="1" dirty="0"/>
              <a:t>Law School Legal Scholarship </a:t>
            </a:r>
            <a:r>
              <a:rPr lang="en-ZA" i="1" dirty="0" smtClean="0"/>
              <a:t>Repository</a:t>
            </a:r>
            <a:r>
              <a:rPr lang="en-ZA" dirty="0" smtClean="0"/>
              <a:t> </a:t>
            </a:r>
            <a:r>
              <a:rPr lang="en-GB" dirty="0" smtClean="0"/>
              <a:t>1-1-2009.</a:t>
            </a:r>
            <a:endParaRPr lang="en-ZA" dirty="0"/>
          </a:p>
          <a:p>
            <a:endParaRPr lang="en-GB" dirty="0"/>
          </a:p>
        </p:txBody>
      </p:sp>
      <p:sp>
        <p:nvSpPr>
          <p:cNvPr id="3" name="Slide Number Placeholder 2"/>
          <p:cNvSpPr>
            <a:spLocks noGrp="1"/>
          </p:cNvSpPr>
          <p:nvPr>
            <p:ph type="sldNum" sz="quarter" idx="12"/>
          </p:nvPr>
        </p:nvSpPr>
        <p:spPr/>
        <p:txBody>
          <a:bodyPr/>
          <a:lstStyle/>
          <a:p>
            <a:fld id="{E0F04D59-D7E1-4F0A-AFF6-B2BFF2FEEFD1}" type="slidenum">
              <a:rPr lang="en-GB" smtClean="0"/>
              <a:pPr/>
              <a:t>21</a:t>
            </a:fld>
            <a:endParaRPr lang="en-GB"/>
          </a:p>
        </p:txBody>
      </p:sp>
      <p:sp>
        <p:nvSpPr>
          <p:cNvPr id="4" name="Title 3"/>
          <p:cNvSpPr>
            <a:spLocks noGrp="1"/>
          </p:cNvSpPr>
          <p:nvPr>
            <p:ph type="title"/>
          </p:nvPr>
        </p:nvSpPr>
        <p:spPr/>
        <p:txBody>
          <a:bodyPr/>
          <a:lstStyle/>
          <a:p>
            <a:r>
              <a:rPr lang="en-ZA" b="1" dirty="0" smtClean="0"/>
              <a:t>References</a:t>
            </a:r>
            <a:endParaRPr lang="en-GB" b="1" dirty="0"/>
          </a:p>
        </p:txBody>
      </p:sp>
    </p:spTree>
    <p:extLst>
      <p:ext uri="{BB962C8B-B14F-4D97-AF65-F5344CB8AC3E}">
        <p14:creationId xmlns:p14="http://schemas.microsoft.com/office/powerpoint/2010/main" val="13955423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99592" y="1268760"/>
            <a:ext cx="7408333" cy="5328592"/>
          </a:xfrm>
        </p:spPr>
        <p:txBody>
          <a:bodyPr>
            <a:normAutofit fontScale="70000" lnSpcReduction="20000"/>
          </a:bodyPr>
          <a:lstStyle/>
          <a:p>
            <a:r>
              <a:rPr lang="en-ZA" dirty="0" err="1"/>
              <a:t>Becher</a:t>
            </a:r>
            <a:r>
              <a:rPr lang="en-ZA" dirty="0"/>
              <a:t>, Tony, (1987). “The Disciplinary Shaping of the Profession,” in Burton R. Clark (Ed.) </a:t>
            </a:r>
            <a:r>
              <a:rPr lang="en-ZA" i="1" dirty="0"/>
              <a:t>The Academic Profession: National, Disciplinary, and Institutional Settings</a:t>
            </a:r>
            <a:r>
              <a:rPr lang="en-ZA" dirty="0"/>
              <a:t>. Berkeley: University of California Press, pp. 271-303.  </a:t>
            </a:r>
          </a:p>
          <a:p>
            <a:r>
              <a:rPr lang="en-ZA" dirty="0" err="1" smtClean="0"/>
              <a:t>Gulbenkian</a:t>
            </a:r>
            <a:r>
              <a:rPr lang="en-ZA" dirty="0" smtClean="0"/>
              <a:t> </a:t>
            </a:r>
            <a:r>
              <a:rPr lang="en-ZA" dirty="0"/>
              <a:t>Commission on the Restructuring of the Social Sciences (1996). </a:t>
            </a:r>
            <a:r>
              <a:rPr lang="en-ZA" i="1" dirty="0"/>
              <a:t>Open the Social Sciences</a:t>
            </a:r>
            <a:r>
              <a:rPr lang="en-ZA" dirty="0"/>
              <a:t>. Stanford: Stanford University Press. </a:t>
            </a:r>
          </a:p>
          <a:p>
            <a:r>
              <a:rPr lang="en-ZA" dirty="0" smtClean="0"/>
              <a:t>Klein, Julie. (1990). </a:t>
            </a:r>
            <a:r>
              <a:rPr lang="en-ZA" i="1" dirty="0" err="1"/>
              <a:t>Interdisciplinarity</a:t>
            </a:r>
            <a:r>
              <a:rPr lang="en-ZA" i="1" dirty="0"/>
              <a:t>: History, Theory and Practice</a:t>
            </a:r>
            <a:r>
              <a:rPr lang="en-ZA" dirty="0"/>
              <a:t>. Detroit: Wayne State University </a:t>
            </a:r>
            <a:r>
              <a:rPr lang="en-ZA" dirty="0" smtClean="0"/>
              <a:t>Press.</a:t>
            </a:r>
          </a:p>
          <a:p>
            <a:r>
              <a:rPr lang="en-ZA" dirty="0" smtClean="0"/>
              <a:t>Kline, Stephen Jay. (1995). </a:t>
            </a:r>
            <a:r>
              <a:rPr lang="en-ZA" i="1" dirty="0"/>
              <a:t>Conceptual Foundations for Multidisciplinary Thinking</a:t>
            </a:r>
            <a:r>
              <a:rPr lang="en-ZA" dirty="0"/>
              <a:t>. Stanford: Stanford University </a:t>
            </a:r>
            <a:r>
              <a:rPr lang="en-ZA" dirty="0" smtClean="0"/>
              <a:t>Press.</a:t>
            </a:r>
          </a:p>
          <a:p>
            <a:r>
              <a:rPr lang="en-ZA" dirty="0" err="1" smtClean="0"/>
              <a:t>Lattuca</a:t>
            </a:r>
            <a:r>
              <a:rPr lang="en-ZA" dirty="0"/>
              <a:t>, </a:t>
            </a:r>
            <a:r>
              <a:rPr lang="en-ZA" dirty="0" smtClean="0"/>
              <a:t>Lisa. (2001). </a:t>
            </a:r>
            <a:r>
              <a:rPr lang="en-ZA" i="1" dirty="0" smtClean="0"/>
              <a:t>Creating </a:t>
            </a:r>
            <a:r>
              <a:rPr lang="en-ZA" i="1" dirty="0" err="1"/>
              <a:t>Interdisciplinarity</a:t>
            </a:r>
            <a:r>
              <a:rPr lang="en-ZA" i="1" dirty="0"/>
              <a:t>: Interdisciplinary Research and Teaching among College and University Faculty</a:t>
            </a:r>
            <a:r>
              <a:rPr lang="en-ZA" dirty="0"/>
              <a:t>.</a:t>
            </a:r>
            <a:r>
              <a:rPr lang="en-ZA" u="sng" dirty="0"/>
              <a:t> </a:t>
            </a:r>
            <a:r>
              <a:rPr lang="en-ZA" dirty="0"/>
              <a:t>Nashville: Vanderbilt University </a:t>
            </a:r>
            <a:r>
              <a:rPr lang="en-ZA" dirty="0" smtClean="0"/>
              <a:t>Press. </a:t>
            </a:r>
            <a:endParaRPr lang="en-ZA" dirty="0"/>
          </a:p>
          <a:p>
            <a:r>
              <a:rPr lang="en-ZA" dirty="0"/>
              <a:t>National Academy of Sciences, National Academy of Engineering, and Institute of </a:t>
            </a:r>
            <a:r>
              <a:rPr lang="en-ZA" dirty="0" smtClean="0"/>
              <a:t>Medicine. (1995). </a:t>
            </a:r>
            <a:r>
              <a:rPr lang="en-ZA" i="1" dirty="0" smtClean="0"/>
              <a:t>Facilitating </a:t>
            </a:r>
            <a:r>
              <a:rPr lang="en-ZA" i="1" dirty="0"/>
              <a:t>Interdisciplinary Research</a:t>
            </a:r>
            <a:r>
              <a:rPr lang="en-ZA" dirty="0"/>
              <a:t>. Washington, DC: National Academies </a:t>
            </a:r>
            <a:r>
              <a:rPr lang="en-ZA" dirty="0" smtClean="0"/>
              <a:t>Press. (http://www.nap.edu)</a:t>
            </a:r>
          </a:p>
          <a:p>
            <a:r>
              <a:rPr lang="en-ZA" dirty="0" smtClean="0"/>
              <a:t>Snow</a:t>
            </a:r>
            <a:r>
              <a:rPr lang="en-ZA" dirty="0"/>
              <a:t>, </a:t>
            </a:r>
            <a:r>
              <a:rPr lang="en-ZA" dirty="0" smtClean="0"/>
              <a:t>C.P. (1998). </a:t>
            </a:r>
            <a:r>
              <a:rPr lang="en-ZA" i="1" dirty="0" smtClean="0"/>
              <a:t>The </a:t>
            </a:r>
            <a:r>
              <a:rPr lang="en-ZA" i="1" dirty="0"/>
              <a:t>Two Cultures</a:t>
            </a:r>
            <a:r>
              <a:rPr lang="en-ZA" dirty="0"/>
              <a:t>. Cambridge: Cambridge University </a:t>
            </a:r>
            <a:r>
              <a:rPr lang="en-ZA" dirty="0" smtClean="0"/>
              <a:t>Press.</a:t>
            </a:r>
          </a:p>
          <a:p>
            <a:r>
              <a:rPr lang="en-ZA" dirty="0" err="1"/>
              <a:t>Swidler</a:t>
            </a:r>
            <a:r>
              <a:rPr lang="en-ZA" dirty="0"/>
              <a:t>, Ann and Jorge </a:t>
            </a:r>
            <a:r>
              <a:rPr lang="en-ZA" dirty="0" err="1"/>
              <a:t>Arditi</a:t>
            </a:r>
            <a:r>
              <a:rPr lang="en-ZA" dirty="0"/>
              <a:t>. (1994). “The New Sociology of Knowledge,” </a:t>
            </a:r>
            <a:r>
              <a:rPr lang="en-ZA" i="1" dirty="0"/>
              <a:t>Annual Review of Sociology</a:t>
            </a:r>
            <a:r>
              <a:rPr lang="en-ZA" dirty="0"/>
              <a:t>, Vol. 20, pp. 305-329. </a:t>
            </a:r>
            <a:endParaRPr lang="en-GB" dirty="0"/>
          </a:p>
          <a:p>
            <a:r>
              <a:rPr lang="en-ZA" dirty="0" err="1" smtClean="0"/>
              <a:t>Weingart</a:t>
            </a:r>
            <a:r>
              <a:rPr lang="en-ZA" dirty="0"/>
              <a:t>, Peter and </a:t>
            </a:r>
            <a:r>
              <a:rPr lang="en-ZA" dirty="0" err="1"/>
              <a:t>Nico</a:t>
            </a:r>
            <a:r>
              <a:rPr lang="en-ZA" dirty="0"/>
              <a:t> </a:t>
            </a:r>
            <a:r>
              <a:rPr lang="en-ZA" dirty="0" err="1"/>
              <a:t>Stehr</a:t>
            </a:r>
            <a:r>
              <a:rPr lang="en-ZA" dirty="0"/>
              <a:t>. (2000). </a:t>
            </a:r>
            <a:r>
              <a:rPr lang="en-ZA" i="1" dirty="0"/>
              <a:t>Practicing </a:t>
            </a:r>
            <a:r>
              <a:rPr lang="en-ZA" i="1" dirty="0" err="1"/>
              <a:t>Interdisciplinarity</a:t>
            </a:r>
            <a:r>
              <a:rPr lang="en-ZA" dirty="0"/>
              <a:t>. Toronto: </a:t>
            </a:r>
            <a:r>
              <a:rPr lang="en-ZA" dirty="0" smtClean="0"/>
              <a:t>University </a:t>
            </a:r>
            <a:r>
              <a:rPr lang="en-ZA" dirty="0"/>
              <a:t>of Toronto Press. </a:t>
            </a:r>
            <a:endParaRPr lang="en-ZA" dirty="0" smtClean="0"/>
          </a:p>
          <a:p>
            <a:r>
              <a:rPr lang="en-ZA" dirty="0" smtClean="0"/>
              <a:t>Wilson, Edward O.(1999). </a:t>
            </a:r>
            <a:r>
              <a:rPr lang="en-ZA" i="1" dirty="0"/>
              <a:t>Consilience: The Unity of Knowledge</a:t>
            </a:r>
            <a:r>
              <a:rPr lang="en-ZA" dirty="0"/>
              <a:t>.</a:t>
            </a:r>
            <a:r>
              <a:rPr lang="en-ZA" u="sng" dirty="0"/>
              <a:t> </a:t>
            </a:r>
            <a:r>
              <a:rPr lang="en-ZA" dirty="0"/>
              <a:t>New York: Vintage </a:t>
            </a:r>
            <a:r>
              <a:rPr lang="en-ZA" dirty="0" smtClean="0"/>
              <a:t>Books</a:t>
            </a:r>
            <a:r>
              <a:rPr lang="en-ZA" dirty="0"/>
              <a:t>.</a:t>
            </a:r>
          </a:p>
        </p:txBody>
      </p:sp>
      <p:sp>
        <p:nvSpPr>
          <p:cNvPr id="3" name="Slide Number Placeholder 2"/>
          <p:cNvSpPr>
            <a:spLocks noGrp="1"/>
          </p:cNvSpPr>
          <p:nvPr>
            <p:ph type="sldNum" sz="quarter" idx="12"/>
          </p:nvPr>
        </p:nvSpPr>
        <p:spPr/>
        <p:txBody>
          <a:bodyPr/>
          <a:lstStyle/>
          <a:p>
            <a:fld id="{E0F04D59-D7E1-4F0A-AFF6-B2BFF2FEEFD1}" type="slidenum">
              <a:rPr lang="en-GB" smtClean="0"/>
              <a:pPr/>
              <a:t>22</a:t>
            </a:fld>
            <a:endParaRPr lang="en-GB"/>
          </a:p>
        </p:txBody>
      </p:sp>
      <p:sp>
        <p:nvSpPr>
          <p:cNvPr id="4" name="Title 3"/>
          <p:cNvSpPr>
            <a:spLocks noGrp="1"/>
          </p:cNvSpPr>
          <p:nvPr>
            <p:ph type="title"/>
          </p:nvPr>
        </p:nvSpPr>
        <p:spPr/>
        <p:txBody>
          <a:bodyPr>
            <a:normAutofit/>
          </a:bodyPr>
          <a:lstStyle/>
          <a:p>
            <a:r>
              <a:rPr lang="en-ZA" sz="3600" dirty="0" smtClean="0"/>
              <a:t>Some Suggestions for Further Reading</a:t>
            </a:r>
            <a:endParaRPr lang="en-GB" sz="3600" dirty="0"/>
          </a:p>
        </p:txBody>
      </p:sp>
    </p:spTree>
    <p:extLst>
      <p:ext uri="{BB962C8B-B14F-4D97-AF65-F5344CB8AC3E}">
        <p14:creationId xmlns:p14="http://schemas.microsoft.com/office/powerpoint/2010/main" val="27387312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27584" y="1412776"/>
            <a:ext cx="7408333" cy="4968552"/>
          </a:xfrm>
        </p:spPr>
        <p:txBody>
          <a:bodyPr>
            <a:normAutofit fontScale="70000" lnSpcReduction="20000"/>
          </a:bodyPr>
          <a:lstStyle/>
          <a:p>
            <a:r>
              <a:rPr lang="en-ZA" b="1" dirty="0" smtClean="0"/>
              <a:t>The interplay between academic integrity, accountability to a subject, and respect of expertise is crucial.</a:t>
            </a:r>
          </a:p>
          <a:p>
            <a:r>
              <a:rPr lang="en-ZA" b="1" dirty="0" smtClean="0"/>
              <a:t>Let’s just for a moment, before we start unpacking arguments in favour of the home principle, consider what the university would be like without it …</a:t>
            </a:r>
          </a:p>
          <a:p>
            <a:r>
              <a:rPr lang="en-ZA" b="1" dirty="0" smtClean="0"/>
              <a:t>What would happen if there were no regulations concerning whom teaches what, or the expertise of one’s research partners in interdisciplinary research?</a:t>
            </a:r>
          </a:p>
          <a:p>
            <a:r>
              <a:rPr lang="en-ZA" b="1" dirty="0" smtClean="0"/>
              <a:t>I am not referring here to interdisciplinary research -  I will speak on that later on and fully agree that it offers one of the most vibrant chances of growth for many disciplines – rather here I am asking what the quality of our training will be if we fail to instil in students a </a:t>
            </a:r>
            <a:r>
              <a:rPr lang="en-ZA" b="1" i="1" dirty="0" smtClean="0"/>
              <a:t>sensitivity to the differences in perspective, different practices of study</a:t>
            </a:r>
            <a:r>
              <a:rPr lang="en-ZA" b="1" dirty="0" smtClean="0"/>
              <a:t>,  that different disciplines bring to the same area of study or terrain – think of how many disciplines study the phenomenon/ issue / concept (for each discipline a different description) of ‘justice’, of ‘knowledge’, of ‘the self’, of ‘society’, etc. … I consider this question again at the end of my discussion</a:t>
            </a:r>
          </a:p>
          <a:p>
            <a:r>
              <a:rPr lang="en-ZA" b="1" dirty="0" smtClean="0"/>
              <a:t>In what follows I present two arguments in favour of the home principle – the argument from academic integrity, and the argument from the nature of intellectual inquiry</a:t>
            </a:r>
          </a:p>
        </p:txBody>
      </p:sp>
      <p:sp>
        <p:nvSpPr>
          <p:cNvPr id="3" name="Slide Number Placeholder 2"/>
          <p:cNvSpPr>
            <a:spLocks noGrp="1"/>
          </p:cNvSpPr>
          <p:nvPr>
            <p:ph type="sldNum" sz="quarter" idx="12"/>
          </p:nvPr>
        </p:nvSpPr>
        <p:spPr/>
        <p:txBody>
          <a:bodyPr/>
          <a:lstStyle/>
          <a:p>
            <a:fld id="{E0F04D59-D7E1-4F0A-AFF6-B2BFF2FEEFD1}" type="slidenum">
              <a:rPr lang="en-GB" smtClean="0"/>
              <a:pPr/>
              <a:t>3</a:t>
            </a:fld>
            <a:endParaRPr lang="en-GB"/>
          </a:p>
        </p:txBody>
      </p:sp>
      <p:sp>
        <p:nvSpPr>
          <p:cNvPr id="4" name="Title 3"/>
          <p:cNvSpPr>
            <a:spLocks noGrp="1"/>
          </p:cNvSpPr>
          <p:nvPr>
            <p:ph type="title"/>
          </p:nvPr>
        </p:nvSpPr>
        <p:spPr/>
        <p:txBody>
          <a:bodyPr/>
          <a:lstStyle/>
          <a:p>
            <a:r>
              <a:rPr lang="en-ZA" b="1" dirty="0" smtClean="0">
                <a:solidFill>
                  <a:srgbClr val="FFC000"/>
                </a:solidFill>
              </a:rPr>
              <a:t>Keep in mind …</a:t>
            </a:r>
            <a:endParaRPr lang="en-GB" b="1" dirty="0">
              <a:solidFill>
                <a:srgbClr val="FFC000"/>
              </a:solidFill>
            </a:endParaRPr>
          </a:p>
        </p:txBody>
      </p:sp>
    </p:spTree>
    <p:extLst>
      <p:ext uri="{BB962C8B-B14F-4D97-AF65-F5344CB8AC3E}">
        <p14:creationId xmlns:p14="http://schemas.microsoft.com/office/powerpoint/2010/main" val="33658307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5184576"/>
          </a:xfrm>
        </p:spPr>
        <p:txBody>
          <a:bodyPr>
            <a:noAutofit/>
          </a:bodyPr>
          <a:lstStyle/>
          <a:p>
            <a:pPr lvl="0"/>
            <a:r>
              <a:rPr lang="en-GB" sz="1800" b="1" dirty="0"/>
              <a:t>Academic work is divided into academic disciplines / subjects that are organised </a:t>
            </a:r>
            <a:r>
              <a:rPr lang="en-GB" sz="1800" b="1" dirty="0" smtClean="0"/>
              <a:t>into </a:t>
            </a:r>
            <a:r>
              <a:rPr lang="en-GB" sz="1800" b="1" dirty="0"/>
              <a:t>departments that present modules / courses and do research</a:t>
            </a:r>
            <a:r>
              <a:rPr lang="en-GB" sz="1800" b="1" dirty="0" smtClean="0"/>
              <a:t>.</a:t>
            </a:r>
          </a:p>
          <a:p>
            <a:pPr lvl="0"/>
            <a:r>
              <a:rPr lang="en-ZA" sz="1800" b="1" dirty="0"/>
              <a:t>Oxford English dictionary: </a:t>
            </a:r>
            <a:r>
              <a:rPr lang="en-ZA" sz="1800" b="1" dirty="0" smtClean="0"/>
              <a:t>“Etymologically</a:t>
            </a:r>
            <a:r>
              <a:rPr lang="en-ZA" sz="1800" b="1" dirty="0"/>
              <a:t>, discipline, as pertaining to the disciple or scholar, is antithetical to doctrine, the property of the doctor or teacher; hence, in the history of the words, doctrine is more concerned with abstract theory, and discipline with practice or </a:t>
            </a:r>
            <a:r>
              <a:rPr lang="en-ZA" sz="1800" b="1" dirty="0" smtClean="0"/>
              <a:t>exercise. …A </a:t>
            </a:r>
            <a:r>
              <a:rPr lang="en-ZA" sz="1800" b="1" dirty="0"/>
              <a:t>branch of instruction or education; a department of learning or knowledge; a science or art in its educational aspect." </a:t>
            </a:r>
            <a:r>
              <a:rPr lang="en-ZA" sz="1800" b="1" dirty="0" smtClean="0"/>
              <a:t>(</a:t>
            </a:r>
            <a:r>
              <a:rPr lang="en-ZA" sz="1800" b="1" dirty="0"/>
              <a:t>OED, 4:734-735). </a:t>
            </a:r>
          </a:p>
          <a:p>
            <a:pPr lvl="0"/>
            <a:r>
              <a:rPr lang="en-ZA" sz="1800" b="1" dirty="0" smtClean="0"/>
              <a:t>‘Discipline’, </a:t>
            </a:r>
            <a:r>
              <a:rPr lang="en-ZA" sz="1800" b="1" dirty="0"/>
              <a:t>therefore, </a:t>
            </a:r>
            <a:r>
              <a:rPr lang="en-ZA" sz="1800" b="1" dirty="0" smtClean="0"/>
              <a:t>in the first instance perhaps, refers to the mastery of students of subject matter according to the practices of a certain discipline – thus the focus is first on learning (to be … a philosopher, a psychologist, a historian, a political </a:t>
            </a:r>
            <a:r>
              <a:rPr lang="en-ZA" sz="1800" b="1" dirty="0"/>
              <a:t>scientist) </a:t>
            </a:r>
            <a:r>
              <a:rPr lang="en-ZA" sz="1800" b="1" dirty="0" smtClean="0"/>
              <a:t>(Dirks </a:t>
            </a:r>
            <a:r>
              <a:rPr lang="en-ZA" sz="1800" b="1" dirty="0"/>
              <a:t>1996</a:t>
            </a:r>
            <a:r>
              <a:rPr lang="en-ZA" sz="1800" b="1" dirty="0" smtClean="0"/>
              <a:t>); and in the second instance to the subject matter and also to the ‘knowing subject’ (McKeon 1994, Post 2009) </a:t>
            </a:r>
          </a:p>
          <a:p>
            <a:r>
              <a:rPr lang="en-ZA" sz="1800" b="1" dirty="0" smtClean="0"/>
              <a:t>“When </a:t>
            </a:r>
            <a:r>
              <a:rPr lang="en-ZA" sz="1800" b="1" dirty="0"/>
              <a:t>we speak of a discipline, therefore</a:t>
            </a:r>
            <a:r>
              <a:rPr lang="en-ZA" sz="1800" b="1" dirty="0" smtClean="0"/>
              <a:t>, we </a:t>
            </a:r>
            <a:r>
              <a:rPr lang="en-ZA" sz="1800" b="1" dirty="0"/>
              <a:t>speak not merely of a body of knowledge but also of a </a:t>
            </a:r>
            <a:r>
              <a:rPr lang="en-ZA" sz="1800" b="1" i="1" dirty="0"/>
              <a:t>set of practices</a:t>
            </a:r>
            <a:r>
              <a:rPr lang="en-ZA" sz="1800" b="1" dirty="0"/>
              <a:t> </a:t>
            </a:r>
            <a:r>
              <a:rPr lang="en-ZA" sz="1800" b="1" dirty="0" smtClean="0"/>
              <a:t>by which </a:t>
            </a:r>
            <a:r>
              <a:rPr lang="en-ZA" sz="1800" b="1" dirty="0"/>
              <a:t>that knowledge is acquired, confirmed, implemented, preserved</a:t>
            </a:r>
            <a:r>
              <a:rPr lang="en-ZA" sz="1800" b="1" dirty="0" smtClean="0"/>
              <a:t>, </a:t>
            </a:r>
            <a:r>
              <a:rPr lang="en-GB" sz="1800" b="1" dirty="0" smtClean="0"/>
              <a:t>and reproduced. </a:t>
            </a:r>
            <a:r>
              <a:rPr lang="en-ZA" sz="1800" b="1" i="1" dirty="0"/>
              <a:t>Disciplines </a:t>
            </a:r>
            <a:r>
              <a:rPr lang="en-ZA" sz="1800" b="1" i="1" dirty="0" smtClean="0"/>
              <a:t>‘mark </a:t>
            </a:r>
            <a:r>
              <a:rPr lang="en-ZA" sz="1800" b="1" i="1" dirty="0"/>
              <a:t>the point at </a:t>
            </a:r>
            <a:r>
              <a:rPr lang="en-ZA" sz="1800" b="1" i="1" dirty="0" smtClean="0"/>
              <a:t>which’ </a:t>
            </a:r>
            <a:r>
              <a:rPr lang="en-ZA" sz="1800" b="1" i="1" dirty="0"/>
              <a:t>this </a:t>
            </a:r>
            <a:r>
              <a:rPr lang="en-ZA" sz="1800" b="1" i="1" dirty="0" smtClean="0"/>
              <a:t>knowledge and </a:t>
            </a:r>
            <a:r>
              <a:rPr lang="en-ZA" sz="1800" b="1" i="1" dirty="0"/>
              <a:t>these practices </a:t>
            </a:r>
            <a:r>
              <a:rPr lang="en-ZA" sz="1800" b="1" i="1" dirty="0" smtClean="0"/>
              <a:t>‘are </a:t>
            </a:r>
            <a:r>
              <a:rPr lang="en-ZA" sz="1800" b="1" i="1" dirty="0"/>
              <a:t>institutionalized, or, so to speak, the word is </a:t>
            </a:r>
            <a:r>
              <a:rPr lang="en-ZA" sz="1800" b="1" i="1" dirty="0" smtClean="0"/>
              <a:t>made </a:t>
            </a:r>
            <a:r>
              <a:rPr lang="en-GB" sz="1800" b="1" i="1" dirty="0" smtClean="0"/>
              <a:t>flesh’</a:t>
            </a:r>
            <a:r>
              <a:rPr lang="en-GB" sz="1800" b="1" dirty="0" smtClean="0"/>
              <a:t>.” (Post 2009) (See also Klein 1993)</a:t>
            </a:r>
            <a:endParaRPr lang="en-ZA" sz="1800" b="1" dirty="0"/>
          </a:p>
        </p:txBody>
      </p:sp>
      <p:sp>
        <p:nvSpPr>
          <p:cNvPr id="2" name="Title 1"/>
          <p:cNvSpPr>
            <a:spLocks noGrp="1"/>
          </p:cNvSpPr>
          <p:nvPr>
            <p:ph type="title"/>
          </p:nvPr>
        </p:nvSpPr>
        <p:spPr>
          <a:xfrm>
            <a:off x="457200" y="332656"/>
            <a:ext cx="8229600" cy="1080120"/>
          </a:xfrm>
        </p:spPr>
        <p:txBody>
          <a:bodyPr>
            <a:normAutofit fontScale="90000"/>
          </a:bodyPr>
          <a:lstStyle/>
          <a:p>
            <a:pPr lvl="0"/>
            <a:r>
              <a:rPr lang="en-GB" sz="2800" b="1" dirty="0">
                <a:solidFill>
                  <a:srgbClr val="FFC000"/>
                </a:solidFill>
              </a:rPr>
              <a:t>The argument from embedded academic integrity </a:t>
            </a:r>
            <a:br>
              <a:rPr lang="en-GB" sz="2800" b="1" dirty="0">
                <a:solidFill>
                  <a:srgbClr val="FFC000"/>
                </a:solidFill>
              </a:rPr>
            </a:br>
            <a:r>
              <a:rPr lang="en-GB" sz="2800" b="1" dirty="0">
                <a:solidFill>
                  <a:srgbClr val="FFC000"/>
                </a:solidFill>
              </a:rPr>
              <a:t>/ </a:t>
            </a:r>
            <a:r>
              <a:rPr lang="en-GB" sz="2800" b="1" dirty="0" smtClean="0">
                <a:solidFill>
                  <a:srgbClr val="FFC000"/>
                </a:solidFill>
              </a:rPr>
              <a:t>academic </a:t>
            </a:r>
            <a:r>
              <a:rPr lang="en-GB" sz="2800" b="1" dirty="0">
                <a:solidFill>
                  <a:srgbClr val="FFC000"/>
                </a:solidFill>
              </a:rPr>
              <a:t>values embodied in academic practice</a:t>
            </a:r>
            <a:br>
              <a:rPr lang="en-GB" sz="2800" b="1" dirty="0">
                <a:solidFill>
                  <a:srgbClr val="FFC000"/>
                </a:solidFill>
              </a:rPr>
            </a:br>
            <a:endParaRPr lang="en-GB" sz="2800" b="1" dirty="0">
              <a:solidFill>
                <a:srgbClr val="FFC000"/>
              </a:solidFill>
            </a:endParaRPr>
          </a:p>
        </p:txBody>
      </p:sp>
      <p:sp>
        <p:nvSpPr>
          <p:cNvPr id="4" name="Slide Number Placeholder 3"/>
          <p:cNvSpPr>
            <a:spLocks noGrp="1"/>
          </p:cNvSpPr>
          <p:nvPr>
            <p:ph type="sldNum" sz="quarter" idx="12"/>
          </p:nvPr>
        </p:nvSpPr>
        <p:spPr/>
        <p:txBody>
          <a:bodyPr/>
          <a:lstStyle/>
          <a:p>
            <a:fld id="{E0F04D59-D7E1-4F0A-AFF6-B2BFF2FEEFD1}" type="slidenum">
              <a:rPr lang="en-GB" smtClean="0"/>
              <a:t>4</a:t>
            </a:fld>
            <a:endParaRPr lang="en-GB"/>
          </a:p>
        </p:txBody>
      </p:sp>
    </p:spTree>
    <p:extLst>
      <p:ext uri="{BB962C8B-B14F-4D97-AF65-F5344CB8AC3E}">
        <p14:creationId xmlns:p14="http://schemas.microsoft.com/office/powerpoint/2010/main" val="38688526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20688"/>
            <a:ext cx="8229600" cy="5475312"/>
          </a:xfrm>
        </p:spPr>
        <p:txBody>
          <a:bodyPr>
            <a:normAutofit fontScale="92500" lnSpcReduction="20000"/>
          </a:bodyPr>
          <a:lstStyle/>
          <a:p>
            <a:pPr lvl="0"/>
            <a:r>
              <a:rPr lang="en-GB" b="1" dirty="0" smtClean="0"/>
              <a:t>Furthermore the notion of an </a:t>
            </a:r>
            <a:r>
              <a:rPr lang="en-GB" b="1" dirty="0"/>
              <a:t>academic discipline / subject </a:t>
            </a:r>
            <a:r>
              <a:rPr lang="en-GB" b="1" dirty="0" smtClean="0"/>
              <a:t>contains </a:t>
            </a:r>
            <a:r>
              <a:rPr lang="en-GB" b="1" dirty="0"/>
              <a:t>or implies </a:t>
            </a:r>
            <a:r>
              <a:rPr lang="en-GB" b="1" i="1" dirty="0" smtClean="0"/>
              <a:t>specialisation</a:t>
            </a:r>
            <a:r>
              <a:rPr lang="en-GB" b="1" dirty="0" smtClean="0"/>
              <a:t> which in turn implies at </a:t>
            </a:r>
            <a:r>
              <a:rPr lang="en-GB" b="1" dirty="0"/>
              <a:t>least</a:t>
            </a:r>
          </a:p>
          <a:p>
            <a:pPr lvl="1"/>
            <a:r>
              <a:rPr lang="en-GB" b="1" dirty="0" smtClean="0"/>
              <a:t>a unique ensemble of intellectual activities – ‘the practice of study’ in a discipline (Dirks 1996)  including methods /skills of analysis and inquiry - that focuses on a specific subject matter, </a:t>
            </a:r>
          </a:p>
          <a:p>
            <a:pPr lvl="1"/>
            <a:r>
              <a:rPr lang="en-GB" b="1" dirty="0" smtClean="0"/>
              <a:t>a </a:t>
            </a:r>
            <a:r>
              <a:rPr lang="en-GB" b="1" dirty="0"/>
              <a:t>group of dominant theories that determine debates about as yet unresolved </a:t>
            </a:r>
            <a:r>
              <a:rPr lang="en-GB" b="1" dirty="0" smtClean="0"/>
              <a:t>issues in a specific field, </a:t>
            </a:r>
            <a:endParaRPr lang="en-GB" b="1" dirty="0"/>
          </a:p>
          <a:p>
            <a:pPr lvl="1"/>
            <a:r>
              <a:rPr lang="en-GB" b="1" dirty="0"/>
              <a:t>significant research results accepted as legitimate by fellow colleagues in the discipline, </a:t>
            </a:r>
          </a:p>
          <a:p>
            <a:pPr lvl="1"/>
            <a:r>
              <a:rPr lang="en-GB" b="1" dirty="0"/>
              <a:t>a set of specific ground-breaking </a:t>
            </a:r>
            <a:r>
              <a:rPr lang="en-GB" b="1" dirty="0" smtClean="0"/>
              <a:t>texts in the discipline, </a:t>
            </a:r>
            <a:endParaRPr lang="en-GB" b="1" dirty="0"/>
          </a:p>
          <a:p>
            <a:pPr lvl="1"/>
            <a:r>
              <a:rPr lang="en-GB" b="1" dirty="0"/>
              <a:t>and a range of particular issues and significant questions or problems that drive </a:t>
            </a:r>
            <a:r>
              <a:rPr lang="en-GB" b="1" dirty="0" smtClean="0"/>
              <a:t>the discipline’s </a:t>
            </a:r>
            <a:r>
              <a:rPr lang="en-GB" b="1" dirty="0"/>
              <a:t>intellectual investigations.</a:t>
            </a:r>
          </a:p>
          <a:p>
            <a:pPr lvl="0"/>
            <a:r>
              <a:rPr lang="en-GB" b="1" dirty="0" smtClean="0"/>
              <a:t>The ensemble of human activities bundled together under the rubric of an academic department links to other similar departments at other universities that do the same work in educating students and executing research projects. </a:t>
            </a:r>
          </a:p>
          <a:p>
            <a:pPr lvl="1"/>
            <a:r>
              <a:rPr lang="en-GB" b="1" dirty="0" smtClean="0"/>
              <a:t>These academics at different universities all over the world join in societies to promote their subject and they run journals for publishing their research.</a:t>
            </a:r>
          </a:p>
          <a:p>
            <a:pPr lvl="0"/>
            <a:endParaRPr lang="en-GB" dirty="0" smtClean="0"/>
          </a:p>
          <a:p>
            <a:pPr marL="365760" lvl="1" indent="0">
              <a:buNone/>
            </a:pPr>
            <a:endParaRPr lang="en-GB" dirty="0"/>
          </a:p>
          <a:p>
            <a:endParaRPr lang="en-GB" dirty="0"/>
          </a:p>
        </p:txBody>
      </p:sp>
      <p:sp>
        <p:nvSpPr>
          <p:cNvPr id="3" name="Slide Number Placeholder 2"/>
          <p:cNvSpPr>
            <a:spLocks noGrp="1"/>
          </p:cNvSpPr>
          <p:nvPr>
            <p:ph type="sldNum" sz="quarter" idx="12"/>
          </p:nvPr>
        </p:nvSpPr>
        <p:spPr/>
        <p:txBody>
          <a:bodyPr/>
          <a:lstStyle/>
          <a:p>
            <a:fld id="{E0F04D59-D7E1-4F0A-AFF6-B2BFF2FEEFD1}" type="slidenum">
              <a:rPr lang="en-GB" smtClean="0"/>
              <a:t>5</a:t>
            </a:fld>
            <a:endParaRPr lang="en-GB"/>
          </a:p>
        </p:txBody>
      </p:sp>
    </p:spTree>
    <p:extLst>
      <p:ext uri="{BB962C8B-B14F-4D97-AF65-F5344CB8AC3E}">
        <p14:creationId xmlns:p14="http://schemas.microsoft.com/office/powerpoint/2010/main" val="36183508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620688"/>
            <a:ext cx="7408333" cy="5505475"/>
          </a:xfrm>
        </p:spPr>
        <p:txBody>
          <a:bodyPr>
            <a:normAutofit lnSpcReduction="10000"/>
          </a:bodyPr>
          <a:lstStyle/>
          <a:p>
            <a:r>
              <a:rPr lang="en-GB" b="1" dirty="0"/>
              <a:t>Thus it is obvious that the requirement for teaching any such specific academic discipline at undergraduate or postgraduate level at a university is </a:t>
            </a:r>
            <a:r>
              <a:rPr lang="en-GB" b="1" i="1" dirty="0"/>
              <a:t>expertise</a:t>
            </a:r>
            <a:r>
              <a:rPr lang="en-GB" b="1" dirty="0"/>
              <a:t>  in an area covered by the discipline, which implies </a:t>
            </a:r>
            <a:r>
              <a:rPr lang="en-GB" b="1" i="1" dirty="0"/>
              <a:t>advanced training</a:t>
            </a:r>
            <a:r>
              <a:rPr lang="en-GB" b="1" dirty="0"/>
              <a:t> in the particular </a:t>
            </a:r>
            <a:r>
              <a:rPr lang="en-GB" b="1" dirty="0" smtClean="0"/>
              <a:t>discipline (e.g. </a:t>
            </a:r>
            <a:r>
              <a:rPr lang="en-GB" b="1" dirty="0" err="1" smtClean="0"/>
              <a:t>Bruffee</a:t>
            </a:r>
            <a:r>
              <a:rPr lang="en-GB" b="1" dirty="0" smtClean="0"/>
              <a:t>  1993 – the ‘authority’ that  academics have, rests on expertise in their subjects). </a:t>
            </a:r>
            <a:endParaRPr lang="en-GB" b="1" dirty="0"/>
          </a:p>
          <a:p>
            <a:pPr lvl="1"/>
            <a:r>
              <a:rPr lang="en-GB" b="1" dirty="0"/>
              <a:t>Experts teaching students must be independent and </a:t>
            </a:r>
            <a:r>
              <a:rPr lang="en-GB" b="1" i="1" dirty="0"/>
              <a:t>active </a:t>
            </a:r>
            <a:r>
              <a:rPr lang="en-GB" b="1" dirty="0"/>
              <a:t>research practitioners in the subject, preferably having a doctoral degree, or being definitely on their way to acquiring one.</a:t>
            </a:r>
          </a:p>
          <a:p>
            <a:pPr lvl="1"/>
            <a:r>
              <a:rPr lang="en-GB" b="1" dirty="0"/>
              <a:t>Experts must teach students skills and discipline specific knowledge </a:t>
            </a:r>
            <a:r>
              <a:rPr lang="en-GB" b="1" i="1" dirty="0"/>
              <a:t>such that students are enabled to think and do what experts familiar with all the things and activities that make up an academic discipline / subject, are thinking and doing</a:t>
            </a:r>
            <a:r>
              <a:rPr lang="en-GB" b="1" dirty="0"/>
              <a:t>.</a:t>
            </a:r>
          </a:p>
          <a:p>
            <a:endParaRPr lang="en-GB" dirty="0"/>
          </a:p>
        </p:txBody>
      </p:sp>
      <p:sp>
        <p:nvSpPr>
          <p:cNvPr id="3" name="Slide Number Placeholder 2"/>
          <p:cNvSpPr>
            <a:spLocks noGrp="1"/>
          </p:cNvSpPr>
          <p:nvPr>
            <p:ph type="sldNum" sz="quarter" idx="12"/>
          </p:nvPr>
        </p:nvSpPr>
        <p:spPr/>
        <p:txBody>
          <a:bodyPr/>
          <a:lstStyle/>
          <a:p>
            <a:fld id="{E0F04D59-D7E1-4F0A-AFF6-B2BFF2FEEFD1}" type="slidenum">
              <a:rPr lang="en-GB" smtClean="0"/>
              <a:pPr/>
              <a:t>6</a:t>
            </a:fld>
            <a:endParaRPr lang="en-GB"/>
          </a:p>
        </p:txBody>
      </p:sp>
    </p:spTree>
    <p:extLst>
      <p:ext uri="{BB962C8B-B14F-4D97-AF65-F5344CB8AC3E}">
        <p14:creationId xmlns:p14="http://schemas.microsoft.com/office/powerpoint/2010/main" val="7700985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764704"/>
            <a:ext cx="8229600" cy="5148064"/>
          </a:xfrm>
        </p:spPr>
        <p:txBody>
          <a:bodyPr>
            <a:normAutofit lnSpcReduction="10000"/>
          </a:bodyPr>
          <a:lstStyle/>
          <a:p>
            <a:pPr lvl="0"/>
            <a:r>
              <a:rPr lang="en-GB" b="1" dirty="0"/>
              <a:t>Experts in a specific academic discipline are appointed in teaching roles </a:t>
            </a:r>
            <a:r>
              <a:rPr lang="en-GB" b="1" i="1" dirty="0"/>
              <a:t>because universities judge them best qualified in understanding the inner workings </a:t>
            </a:r>
            <a:r>
              <a:rPr lang="en-GB" b="1" i="1" dirty="0" smtClean="0"/>
              <a:t>and content of </a:t>
            </a:r>
            <a:r>
              <a:rPr lang="en-GB" b="1" i="1" dirty="0"/>
              <a:t>the discipline and thus best equipped to guide students</a:t>
            </a:r>
            <a:r>
              <a:rPr lang="en-GB" b="1" dirty="0"/>
              <a:t> </a:t>
            </a:r>
            <a:r>
              <a:rPr lang="en-GB" b="1" dirty="0" smtClean="0"/>
              <a:t>in their studies of the discipline.  </a:t>
            </a:r>
          </a:p>
          <a:p>
            <a:pPr lvl="1"/>
            <a:r>
              <a:rPr lang="en-GB" b="1" dirty="0" smtClean="0"/>
              <a:t>This implies guiding students according to decades </a:t>
            </a:r>
            <a:r>
              <a:rPr lang="en-GB" b="1" dirty="0"/>
              <a:t>or even centuries of expert judgement</a:t>
            </a:r>
            <a:r>
              <a:rPr lang="en-GB" b="1" dirty="0" smtClean="0"/>
              <a:t> to become </a:t>
            </a:r>
            <a:r>
              <a:rPr lang="en-GB" b="1" dirty="0"/>
              <a:t>adept in mastering the issues, contents, results, and methods </a:t>
            </a:r>
            <a:r>
              <a:rPr lang="en-GB" b="1" dirty="0" smtClean="0"/>
              <a:t>routinely </a:t>
            </a:r>
            <a:r>
              <a:rPr lang="en-GB" b="1" dirty="0"/>
              <a:t>employed </a:t>
            </a:r>
            <a:r>
              <a:rPr lang="en-GB" b="1" dirty="0" smtClean="0"/>
              <a:t>to fulfil a </a:t>
            </a:r>
            <a:r>
              <a:rPr lang="en-GB" b="1" dirty="0"/>
              <a:t>variety of </a:t>
            </a:r>
            <a:r>
              <a:rPr lang="en-GB" b="1" dirty="0" smtClean="0"/>
              <a:t>functions in the discipline.</a:t>
            </a:r>
          </a:p>
          <a:p>
            <a:r>
              <a:rPr lang="en-GB" b="1" dirty="0"/>
              <a:t>A significant part of this expertise required for teaching is acquired and must be renewed through doing research on an </a:t>
            </a:r>
            <a:r>
              <a:rPr lang="en-GB" b="1" i="1" dirty="0" smtClean="0"/>
              <a:t>on-going</a:t>
            </a:r>
            <a:r>
              <a:rPr lang="en-GB" b="1" dirty="0" smtClean="0"/>
              <a:t> </a:t>
            </a:r>
            <a:r>
              <a:rPr lang="en-GB" b="1" dirty="0"/>
              <a:t>basis. </a:t>
            </a:r>
            <a:endParaRPr lang="en-GB" b="1" dirty="0" smtClean="0"/>
          </a:p>
          <a:p>
            <a:pPr lvl="1"/>
            <a:r>
              <a:rPr lang="en-GB" b="1" dirty="0" smtClean="0"/>
              <a:t>Therefore</a:t>
            </a:r>
            <a:r>
              <a:rPr lang="en-GB" b="1" dirty="0"/>
              <a:t>, these same experts are also appointed to be the researchers in their academic discipline at a specific university.</a:t>
            </a:r>
          </a:p>
          <a:p>
            <a:pPr lvl="0"/>
            <a:endParaRPr lang="en-GB" dirty="0"/>
          </a:p>
          <a:p>
            <a:endParaRPr lang="en-GB" dirty="0"/>
          </a:p>
        </p:txBody>
      </p:sp>
      <p:sp>
        <p:nvSpPr>
          <p:cNvPr id="3" name="Slide Number Placeholder 2"/>
          <p:cNvSpPr>
            <a:spLocks noGrp="1"/>
          </p:cNvSpPr>
          <p:nvPr>
            <p:ph type="sldNum" sz="quarter" idx="12"/>
          </p:nvPr>
        </p:nvSpPr>
        <p:spPr/>
        <p:txBody>
          <a:bodyPr/>
          <a:lstStyle/>
          <a:p>
            <a:fld id="{E0F04D59-D7E1-4F0A-AFF6-B2BFF2FEEFD1}" type="slidenum">
              <a:rPr lang="en-GB" smtClean="0"/>
              <a:t>7</a:t>
            </a:fld>
            <a:endParaRPr lang="en-GB"/>
          </a:p>
        </p:txBody>
      </p:sp>
    </p:spTree>
    <p:extLst>
      <p:ext uri="{BB962C8B-B14F-4D97-AF65-F5344CB8AC3E}">
        <p14:creationId xmlns:p14="http://schemas.microsoft.com/office/powerpoint/2010/main" val="22599993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80728"/>
            <a:ext cx="8229600" cy="5544616"/>
          </a:xfrm>
        </p:spPr>
        <p:txBody>
          <a:bodyPr>
            <a:noAutofit/>
          </a:bodyPr>
          <a:lstStyle/>
          <a:p>
            <a:pPr lvl="0"/>
            <a:r>
              <a:rPr lang="en-GB" sz="1800" b="1" dirty="0" smtClean="0"/>
              <a:t>For this reason academics and the departments they have been appointed to are indeed the ‘</a:t>
            </a:r>
            <a:r>
              <a:rPr lang="en-GB" sz="1800" b="1" i="1" dirty="0" smtClean="0"/>
              <a:t>formal custodians</a:t>
            </a:r>
            <a:r>
              <a:rPr lang="en-GB" sz="1800" b="1" dirty="0" smtClean="0"/>
              <a:t>’ of their specific academic disciplines.</a:t>
            </a:r>
          </a:p>
          <a:p>
            <a:pPr lvl="0"/>
            <a:r>
              <a:rPr lang="en-GB" sz="1800" b="1" dirty="0" smtClean="0"/>
              <a:t>And </a:t>
            </a:r>
            <a:r>
              <a:rPr lang="en-GB" sz="1800" b="1" dirty="0"/>
              <a:t>that is exactly what the home principle actually means: </a:t>
            </a:r>
            <a:endParaRPr lang="en-GB" sz="1800" b="1" dirty="0" smtClean="0"/>
          </a:p>
          <a:p>
            <a:pPr lvl="1"/>
            <a:r>
              <a:rPr lang="en-GB" sz="1800" b="1" i="1" u="sng" dirty="0" smtClean="0"/>
              <a:t>Universities </a:t>
            </a:r>
            <a:r>
              <a:rPr lang="en-GB" sz="1800" b="1" i="1" u="sng" dirty="0"/>
              <a:t>require experts in a specific academic discipline to teach </a:t>
            </a:r>
            <a:r>
              <a:rPr lang="en-GB" sz="1800" b="1" i="1" u="sng" dirty="0" smtClean="0"/>
              <a:t>students / do research </a:t>
            </a:r>
            <a:r>
              <a:rPr lang="en-GB" sz="1800" b="1" i="1" u="sng" dirty="0"/>
              <a:t>with an interest to acquire mastery in that </a:t>
            </a:r>
            <a:r>
              <a:rPr lang="en-GB" sz="1800" b="1" i="1" u="sng" dirty="0" smtClean="0"/>
              <a:t>particular part </a:t>
            </a:r>
            <a:r>
              <a:rPr lang="en-GB" sz="1800" b="1" i="1" u="sng" dirty="0"/>
              <a:t>of </a:t>
            </a:r>
            <a:r>
              <a:rPr lang="en-GB" sz="1800" b="1" i="1" u="sng" dirty="0" smtClean="0"/>
              <a:t>the </a:t>
            </a:r>
            <a:r>
              <a:rPr lang="en-GB" sz="1800" b="1" i="1" u="sng" dirty="0"/>
              <a:t>scientific-intellectual world.</a:t>
            </a:r>
            <a:r>
              <a:rPr lang="en-GB" sz="1800" b="1" i="1" dirty="0"/>
              <a:t> </a:t>
            </a:r>
          </a:p>
          <a:p>
            <a:pPr lvl="0"/>
            <a:r>
              <a:rPr lang="en-GB" sz="1800" b="1" dirty="0" smtClean="0"/>
              <a:t>One issue that complicates the interpretation of such a definition of the home principle, is that </a:t>
            </a:r>
          </a:p>
          <a:p>
            <a:pPr lvl="1"/>
            <a:r>
              <a:rPr lang="en-GB" sz="1800" b="1" dirty="0" smtClean="0"/>
              <a:t>students </a:t>
            </a:r>
            <a:r>
              <a:rPr lang="en-GB" sz="1800" b="1" dirty="0"/>
              <a:t>typically study more than one subject or academic discipline, </a:t>
            </a:r>
            <a:endParaRPr lang="en-GB" sz="1800" b="1" dirty="0" smtClean="0"/>
          </a:p>
          <a:p>
            <a:pPr lvl="1"/>
            <a:r>
              <a:rPr lang="en-GB" sz="1800" b="1" dirty="0" smtClean="0"/>
              <a:t>and the </a:t>
            </a:r>
            <a:r>
              <a:rPr lang="en-GB" sz="1800" b="1" dirty="0"/>
              <a:t>requirement of their profession and preparation for life might require them to have only part of the available expertise of a specific subject / academic / discipline</a:t>
            </a:r>
            <a:r>
              <a:rPr lang="en-GB" sz="1800" b="1" dirty="0" smtClean="0"/>
              <a:t>.</a:t>
            </a:r>
          </a:p>
          <a:p>
            <a:pPr lvl="0"/>
            <a:r>
              <a:rPr lang="en-GB" sz="1800" b="1" dirty="0" smtClean="0"/>
              <a:t>Thus, any university that honours the academic values set out above and that wishes to respect its own academic integrity must answer this question: </a:t>
            </a:r>
          </a:p>
          <a:p>
            <a:pPr lvl="1"/>
            <a:r>
              <a:rPr lang="en-GB" sz="1800" b="1" dirty="0" smtClean="0"/>
              <a:t>Are the teachers of any module that contains significant parts / elements of a specific discipline / subject, like philosophy for example, properly trained to teach all aspects thereof or to do research in the discipline? </a:t>
            </a:r>
            <a:endParaRPr lang="en-GB" sz="1800" b="1" dirty="0"/>
          </a:p>
          <a:p>
            <a:endParaRPr lang="en-GB" sz="1800" dirty="0"/>
          </a:p>
        </p:txBody>
      </p:sp>
      <p:sp>
        <p:nvSpPr>
          <p:cNvPr id="3" name="Slide Number Placeholder 2"/>
          <p:cNvSpPr>
            <a:spLocks noGrp="1"/>
          </p:cNvSpPr>
          <p:nvPr>
            <p:ph type="sldNum" sz="quarter" idx="12"/>
          </p:nvPr>
        </p:nvSpPr>
        <p:spPr/>
        <p:txBody>
          <a:bodyPr/>
          <a:lstStyle/>
          <a:p>
            <a:fld id="{E0F04D59-D7E1-4F0A-AFF6-B2BFF2FEEFD1}" type="slidenum">
              <a:rPr lang="en-GB" smtClean="0"/>
              <a:t>8</a:t>
            </a:fld>
            <a:endParaRPr lang="en-GB"/>
          </a:p>
        </p:txBody>
      </p:sp>
    </p:spTree>
    <p:extLst>
      <p:ext uri="{BB962C8B-B14F-4D97-AF65-F5344CB8AC3E}">
        <p14:creationId xmlns:p14="http://schemas.microsoft.com/office/powerpoint/2010/main" val="27588296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4704"/>
            <a:ext cx="8229600" cy="5331296"/>
          </a:xfrm>
        </p:spPr>
        <p:txBody>
          <a:bodyPr>
            <a:normAutofit lnSpcReduction="10000"/>
          </a:bodyPr>
          <a:lstStyle/>
          <a:p>
            <a:pPr marL="0" lvl="0" indent="0">
              <a:buNone/>
            </a:pPr>
            <a:r>
              <a:rPr lang="en-ZA" b="1" dirty="0" smtClean="0"/>
              <a:t>Conclusion:</a:t>
            </a:r>
            <a:endParaRPr lang="en-GB" b="1" dirty="0"/>
          </a:p>
          <a:p>
            <a:r>
              <a:rPr lang="en-ZA" b="1" dirty="0" smtClean="0"/>
              <a:t>‘</a:t>
            </a:r>
            <a:r>
              <a:rPr lang="en-ZA" b="1" dirty="0"/>
              <a:t>Properly </a:t>
            </a:r>
            <a:r>
              <a:rPr lang="en-ZA" b="1" dirty="0" smtClean="0"/>
              <a:t>trained’ </a:t>
            </a:r>
            <a:r>
              <a:rPr lang="en-ZA" b="1" dirty="0"/>
              <a:t>means </a:t>
            </a:r>
            <a:r>
              <a:rPr lang="en-GB" b="1" dirty="0"/>
              <a:t>at least </a:t>
            </a:r>
            <a:endParaRPr lang="en-GB" b="1" dirty="0" smtClean="0"/>
          </a:p>
          <a:p>
            <a:pPr lvl="1"/>
            <a:r>
              <a:rPr lang="en-GB" b="1" dirty="0"/>
              <a:t>T</a:t>
            </a:r>
            <a:r>
              <a:rPr lang="en-GB" b="1" dirty="0" smtClean="0"/>
              <a:t>rained </a:t>
            </a:r>
            <a:r>
              <a:rPr lang="en-GB" b="1" i="1" dirty="0"/>
              <a:t>to the equivalent</a:t>
            </a:r>
            <a:r>
              <a:rPr lang="en-GB" b="1" dirty="0"/>
              <a:t> of 5 years of undergraduate and postgraduate education, as required of the lowest level of an academic appointment, i.e. lecturer </a:t>
            </a:r>
            <a:endParaRPr lang="en-GB" b="1" dirty="0" smtClean="0"/>
          </a:p>
          <a:p>
            <a:pPr lvl="1"/>
            <a:r>
              <a:rPr lang="en-GB" b="1" dirty="0" smtClean="0"/>
              <a:t>Able to prove scholarship gained </a:t>
            </a:r>
            <a:r>
              <a:rPr lang="en-GB" b="1" dirty="0"/>
              <a:t>through practical experience and engagement with the discipline which is equivalent to 5 </a:t>
            </a:r>
            <a:r>
              <a:rPr lang="en-GB" b="1" dirty="0" smtClean="0"/>
              <a:t>years </a:t>
            </a:r>
            <a:r>
              <a:rPr lang="en-GB" b="1" dirty="0"/>
              <a:t>of training in the </a:t>
            </a:r>
            <a:r>
              <a:rPr lang="en-GB" b="1" dirty="0" smtClean="0"/>
              <a:t>discipline</a:t>
            </a:r>
          </a:p>
          <a:p>
            <a:pPr marL="301943" lvl="1" indent="0">
              <a:buNone/>
            </a:pPr>
            <a:r>
              <a:rPr lang="en-ZA" b="1" dirty="0" smtClean="0"/>
              <a:t>Bottom line is though that the persons who must decide on whether someone is ‘properly trained’ are experts </a:t>
            </a:r>
            <a:r>
              <a:rPr lang="en-ZA" b="1" i="1" dirty="0" smtClean="0"/>
              <a:t>within</a:t>
            </a:r>
            <a:r>
              <a:rPr lang="en-ZA" b="1" dirty="0" smtClean="0"/>
              <a:t> the relevant discipline</a:t>
            </a:r>
          </a:p>
          <a:p>
            <a:pPr marL="301943" lvl="1" indent="0">
              <a:buNone/>
            </a:pPr>
            <a:r>
              <a:rPr lang="en-ZA" b="1" dirty="0" smtClean="0"/>
              <a:t>If this is not the case, the university / faculty has to be able to explain why experts in a discipline are allowed to teach students / engage in research in their own disciplines under a different set of conditions than what is in place for those teaching / engaging in research in another discipline than their own</a:t>
            </a:r>
            <a:endParaRPr lang="en-GB" b="1" dirty="0"/>
          </a:p>
          <a:p>
            <a:endParaRPr lang="en-GB" b="1" dirty="0"/>
          </a:p>
        </p:txBody>
      </p:sp>
      <p:sp>
        <p:nvSpPr>
          <p:cNvPr id="3" name="Slide Number Placeholder 2"/>
          <p:cNvSpPr>
            <a:spLocks noGrp="1"/>
          </p:cNvSpPr>
          <p:nvPr>
            <p:ph type="sldNum" sz="quarter" idx="12"/>
          </p:nvPr>
        </p:nvSpPr>
        <p:spPr/>
        <p:txBody>
          <a:bodyPr/>
          <a:lstStyle/>
          <a:p>
            <a:fld id="{E0F04D59-D7E1-4F0A-AFF6-B2BFF2FEEFD1}" type="slidenum">
              <a:rPr lang="en-GB" smtClean="0"/>
              <a:t>9</a:t>
            </a:fld>
            <a:endParaRPr lang="en-GB"/>
          </a:p>
        </p:txBody>
      </p:sp>
    </p:spTree>
    <p:extLst>
      <p:ext uri="{BB962C8B-B14F-4D97-AF65-F5344CB8AC3E}">
        <p14:creationId xmlns:p14="http://schemas.microsoft.com/office/powerpoint/2010/main" val="19907996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709</TotalTime>
  <Words>4068</Words>
  <Application>Microsoft Office PowerPoint</Application>
  <PresentationFormat>On-screen Show (4:3)</PresentationFormat>
  <Paragraphs>163</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Waveform</vt:lpstr>
      <vt:lpstr>Unpacking the ‘Home Principle’ - A preliminary discussion Emma Ruttkamp-Bloem </vt:lpstr>
      <vt:lpstr>THE ISSUE</vt:lpstr>
      <vt:lpstr>Keep in mind …</vt:lpstr>
      <vt:lpstr>The argument from embedded academic integrity  / academic values embodied in academic practice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argument from the nature of scientific / intellectual inquiry</vt:lpstr>
      <vt:lpstr>PowerPoint Presentation</vt:lpstr>
      <vt:lpstr>PowerPoint Presentation</vt:lpstr>
      <vt:lpstr>PowerPoint Presentation</vt:lpstr>
      <vt:lpstr>PowerPoint Presentation</vt:lpstr>
      <vt:lpstr>Conclusions</vt:lpstr>
      <vt:lpstr>PowerPoint Presentation</vt:lpstr>
      <vt:lpstr>PowerPoint Presentation</vt:lpstr>
      <vt:lpstr>Practical Suggestions</vt:lpstr>
      <vt:lpstr>References</vt:lpstr>
      <vt:lpstr>Some Suggestions for Further Reading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Unpacking the ‘Home Principle’</dc:title>
  <dc:creator>User</dc:creator>
  <cp:lastModifiedBy>User</cp:lastModifiedBy>
  <cp:revision>252</cp:revision>
  <cp:lastPrinted>2012-09-10T07:28:05Z</cp:lastPrinted>
  <dcterms:created xsi:type="dcterms:W3CDTF">2012-09-08T07:51:04Z</dcterms:created>
  <dcterms:modified xsi:type="dcterms:W3CDTF">2012-09-26T08:00:09Z</dcterms:modified>
</cp:coreProperties>
</file>