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51" r:id="rId2"/>
    <p:sldId id="352" r:id="rId3"/>
    <p:sldId id="364" r:id="rId4"/>
    <p:sldId id="376" r:id="rId5"/>
    <p:sldId id="353" r:id="rId6"/>
    <p:sldId id="365" r:id="rId7"/>
    <p:sldId id="356" r:id="rId8"/>
    <p:sldId id="355" r:id="rId9"/>
    <p:sldId id="359" r:id="rId10"/>
    <p:sldId id="366" r:id="rId11"/>
    <p:sldId id="373" r:id="rId12"/>
    <p:sldId id="360" r:id="rId13"/>
    <p:sldId id="384" r:id="rId14"/>
    <p:sldId id="370" r:id="rId15"/>
    <p:sldId id="382" r:id="rId16"/>
    <p:sldId id="383" r:id="rId17"/>
    <p:sldId id="381" r:id="rId18"/>
    <p:sldId id="367" r:id="rId19"/>
    <p:sldId id="379" r:id="rId20"/>
    <p:sldId id="380" r:id="rId21"/>
    <p:sldId id="361" r:id="rId22"/>
    <p:sldId id="374" r:id="rId23"/>
    <p:sldId id="362" r:id="rId24"/>
    <p:sldId id="375" r:id="rId25"/>
  </p:sldIdLst>
  <p:sldSz cx="9144000" cy="6858000" type="screen4x3"/>
  <p:notesSz cx="6794500" cy="99314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08E"/>
    <a:srgbClr val="000066"/>
    <a:srgbClr val="FFFF00"/>
    <a:srgbClr val="4A63E2"/>
    <a:srgbClr val="FF0000"/>
    <a:srgbClr val="FF0037"/>
    <a:srgbClr val="000099"/>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90" autoAdjust="0"/>
    <p:restoredTop sz="74648" autoAdjust="0"/>
  </p:normalViewPr>
  <p:slideViewPr>
    <p:cSldViewPr>
      <p:cViewPr>
        <p:scale>
          <a:sx n="60" d="100"/>
          <a:sy n="60" d="100"/>
        </p:scale>
        <p:origin x="-151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59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AMALEYA%20GONEOS-MALKA\Documents\2012\Article\Academy%20of%20Marketing%20Science%20mobile%20cluster\Mobile%20sluster%20FA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AMALEYA%20GONEOS-MALKA\Documents\2012\Article\Academic\Academy%20of%20Marketing%20Science%20mobile%20cluster\Acceptance%20reverts\Mobile%20sluster%20%20final.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AMALEYA%20GONEOS-MALKA\Documents\2012\Article\Academic\Academy%20of%20Marketing%20Science%20mobile%20cluster\Acceptance%20reverts\Mobile%20sluster%20%20final.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lrMapOvr bg1="lt1" tx1="dk1" bg2="lt2" tx2="dk2" accent1="accent1" accent2="accent2" accent3="accent3" accent4="accent4" accent5="accent5" accent6="accent6" hlink="hlink" folHlink="folHlink"/>
  <c:chart>
    <c:plotArea>
      <c:layout>
        <c:manualLayout>
          <c:layoutTarget val="inner"/>
          <c:xMode val="edge"/>
          <c:yMode val="edge"/>
          <c:x val="0.11992958988246979"/>
          <c:y val="4.6709129511677279E-2"/>
          <c:w val="0.74640712703685319"/>
          <c:h val="0.52508040757116825"/>
        </c:manualLayout>
      </c:layout>
      <c:lineChart>
        <c:grouping val="standard"/>
        <c:ser>
          <c:idx val="0"/>
          <c:order val="0"/>
          <c:tx>
            <c:strRef>
              <c:f>'frequency of use chart'!$B$2</c:f>
              <c:strCache>
                <c:ptCount val="1"/>
                <c:pt idx="0">
                  <c:v>Connectors</c:v>
                </c:pt>
              </c:strCache>
            </c:strRef>
          </c:tx>
          <c:spPr>
            <a:ln w="38100"/>
          </c:spPr>
          <c:marker>
            <c:symbol val="none"/>
          </c:marker>
          <c:cat>
            <c:strRef>
              <c:f>'frequency of use chart'!$A$3:$A$15</c:f>
              <c:strCache>
                <c:ptCount val="13"/>
                <c:pt idx="0">
                  <c:v>Talking</c:v>
                </c:pt>
                <c:pt idx="1">
                  <c:v>Messaging</c:v>
                </c:pt>
                <c:pt idx="2">
                  <c:v>Accessing social media</c:v>
                </c:pt>
                <c:pt idx="3">
                  <c:v>Accessing the Internet for information</c:v>
                </c:pt>
                <c:pt idx="4">
                  <c:v>Listening to or downloading music</c:v>
                </c:pt>
                <c:pt idx="5">
                  <c:v>Using email</c:v>
                </c:pt>
                <c:pt idx="6">
                  <c:v>Playing games</c:v>
                </c:pt>
                <c:pt idx="7">
                  <c:v>Taking photographs</c:v>
                </c:pt>
                <c:pt idx="8">
                  <c:v>Taking videos</c:v>
                </c:pt>
                <c:pt idx="9">
                  <c:v>Using calendar function</c:v>
                </c:pt>
                <c:pt idx="10">
                  <c:v>Using calculator function</c:v>
                </c:pt>
                <c:pt idx="11">
                  <c:v>Using notes function</c:v>
                </c:pt>
                <c:pt idx="12">
                  <c:v>Using mapping navigation function</c:v>
                </c:pt>
              </c:strCache>
            </c:strRef>
          </c:cat>
          <c:val>
            <c:numRef>
              <c:f>'frequency of use chart'!$B$3:$B$15</c:f>
              <c:numCache>
                <c:formatCode>General</c:formatCode>
                <c:ptCount val="13"/>
                <c:pt idx="0">
                  <c:v>2.75</c:v>
                </c:pt>
                <c:pt idx="1">
                  <c:v>2.9699999999999998</c:v>
                </c:pt>
                <c:pt idx="2">
                  <c:v>2.86</c:v>
                </c:pt>
                <c:pt idx="3">
                  <c:v>2.7</c:v>
                </c:pt>
                <c:pt idx="4">
                  <c:v>2.17</c:v>
                </c:pt>
                <c:pt idx="5">
                  <c:v>2.8899999999999997</c:v>
                </c:pt>
                <c:pt idx="6">
                  <c:v>1.49</c:v>
                </c:pt>
                <c:pt idx="7">
                  <c:v>1.85</c:v>
                </c:pt>
                <c:pt idx="8">
                  <c:v>1.24</c:v>
                </c:pt>
                <c:pt idx="9">
                  <c:v>2.65</c:v>
                </c:pt>
                <c:pt idx="10">
                  <c:v>2.06</c:v>
                </c:pt>
                <c:pt idx="11">
                  <c:v>2.36</c:v>
                </c:pt>
                <c:pt idx="12">
                  <c:v>1.5</c:v>
                </c:pt>
              </c:numCache>
            </c:numRef>
          </c:val>
        </c:ser>
        <c:ser>
          <c:idx val="1"/>
          <c:order val="1"/>
          <c:tx>
            <c:strRef>
              <c:f>'frequency of use chart'!$C$2</c:f>
              <c:strCache>
                <c:ptCount val="1"/>
                <c:pt idx="0">
                  <c:v>Conventionalists</c:v>
                </c:pt>
              </c:strCache>
            </c:strRef>
          </c:tx>
          <c:spPr>
            <a:ln w="38100">
              <a:prstDash val="sysDash"/>
            </a:ln>
          </c:spPr>
          <c:marker>
            <c:symbol val="none"/>
          </c:marker>
          <c:cat>
            <c:strRef>
              <c:f>'frequency of use chart'!$A$3:$A$15</c:f>
              <c:strCache>
                <c:ptCount val="13"/>
                <c:pt idx="0">
                  <c:v>Talking</c:v>
                </c:pt>
                <c:pt idx="1">
                  <c:v>Messaging</c:v>
                </c:pt>
                <c:pt idx="2">
                  <c:v>Accessing social media</c:v>
                </c:pt>
                <c:pt idx="3">
                  <c:v>Accessing the Internet for information</c:v>
                </c:pt>
                <c:pt idx="4">
                  <c:v>Listening to or downloading music</c:v>
                </c:pt>
                <c:pt idx="5">
                  <c:v>Using email</c:v>
                </c:pt>
                <c:pt idx="6">
                  <c:v>Playing games</c:v>
                </c:pt>
                <c:pt idx="7">
                  <c:v>Taking photographs</c:v>
                </c:pt>
                <c:pt idx="8">
                  <c:v>Taking videos</c:v>
                </c:pt>
                <c:pt idx="9">
                  <c:v>Using calendar function</c:v>
                </c:pt>
                <c:pt idx="10">
                  <c:v>Using calculator function</c:v>
                </c:pt>
                <c:pt idx="11">
                  <c:v>Using notes function</c:v>
                </c:pt>
                <c:pt idx="12">
                  <c:v>Using mapping navigation function</c:v>
                </c:pt>
              </c:strCache>
            </c:strRef>
          </c:cat>
          <c:val>
            <c:numRef>
              <c:f>'frequency of use chart'!$C$3:$C$15</c:f>
              <c:numCache>
                <c:formatCode>General</c:formatCode>
                <c:ptCount val="13"/>
                <c:pt idx="0">
                  <c:v>2.67</c:v>
                </c:pt>
                <c:pt idx="1">
                  <c:v>2.9099999999999997</c:v>
                </c:pt>
                <c:pt idx="2">
                  <c:v>2.58</c:v>
                </c:pt>
                <c:pt idx="3">
                  <c:v>2.06</c:v>
                </c:pt>
                <c:pt idx="4">
                  <c:v>1.6400000000000001</c:v>
                </c:pt>
                <c:pt idx="5">
                  <c:v>1.9400000000000082</c:v>
                </c:pt>
                <c:pt idx="6">
                  <c:v>1.59</c:v>
                </c:pt>
                <c:pt idx="7">
                  <c:v>1.55</c:v>
                </c:pt>
                <c:pt idx="8">
                  <c:v>1.1800000000000141</c:v>
                </c:pt>
                <c:pt idx="9">
                  <c:v>2</c:v>
                </c:pt>
                <c:pt idx="10">
                  <c:v>1.59</c:v>
                </c:pt>
                <c:pt idx="11">
                  <c:v>1.59</c:v>
                </c:pt>
                <c:pt idx="12">
                  <c:v>1.1700000000000021</c:v>
                </c:pt>
              </c:numCache>
            </c:numRef>
          </c:val>
        </c:ser>
        <c:ser>
          <c:idx val="2"/>
          <c:order val="2"/>
          <c:tx>
            <c:strRef>
              <c:f>'frequency of use chart'!$D$2</c:f>
              <c:strCache>
                <c:ptCount val="1"/>
                <c:pt idx="0">
                  <c:v>Technoisseurs</c:v>
                </c:pt>
              </c:strCache>
            </c:strRef>
          </c:tx>
          <c:spPr>
            <a:ln w="38100">
              <a:solidFill>
                <a:srgbClr val="000000"/>
              </a:solidFill>
              <a:prstDash val="sysDot"/>
            </a:ln>
          </c:spPr>
          <c:marker>
            <c:symbol val="none"/>
          </c:marker>
          <c:cat>
            <c:strRef>
              <c:f>'frequency of use chart'!$A$3:$A$15</c:f>
              <c:strCache>
                <c:ptCount val="13"/>
                <c:pt idx="0">
                  <c:v>Talking</c:v>
                </c:pt>
                <c:pt idx="1">
                  <c:v>Messaging</c:v>
                </c:pt>
                <c:pt idx="2">
                  <c:v>Accessing social media</c:v>
                </c:pt>
                <c:pt idx="3">
                  <c:v>Accessing the Internet for information</c:v>
                </c:pt>
                <c:pt idx="4">
                  <c:v>Listening to or downloading music</c:v>
                </c:pt>
                <c:pt idx="5">
                  <c:v>Using email</c:v>
                </c:pt>
                <c:pt idx="6">
                  <c:v>Playing games</c:v>
                </c:pt>
                <c:pt idx="7">
                  <c:v>Taking photographs</c:v>
                </c:pt>
                <c:pt idx="8">
                  <c:v>Taking videos</c:v>
                </c:pt>
                <c:pt idx="9">
                  <c:v>Using calendar function</c:v>
                </c:pt>
                <c:pt idx="10">
                  <c:v>Using calculator function</c:v>
                </c:pt>
                <c:pt idx="11">
                  <c:v>Using notes function</c:v>
                </c:pt>
                <c:pt idx="12">
                  <c:v>Using mapping navigation function</c:v>
                </c:pt>
              </c:strCache>
            </c:strRef>
          </c:cat>
          <c:val>
            <c:numRef>
              <c:f>'frequency of use chart'!$D$3:$D$15</c:f>
              <c:numCache>
                <c:formatCode>General</c:formatCode>
                <c:ptCount val="13"/>
                <c:pt idx="0">
                  <c:v>2.8699999999999997</c:v>
                </c:pt>
                <c:pt idx="1">
                  <c:v>2.98</c:v>
                </c:pt>
                <c:pt idx="2">
                  <c:v>2.9699999999999998</c:v>
                </c:pt>
                <c:pt idx="3">
                  <c:v>2.61</c:v>
                </c:pt>
                <c:pt idx="4">
                  <c:v>2.61</c:v>
                </c:pt>
                <c:pt idx="5">
                  <c:v>2.57</c:v>
                </c:pt>
                <c:pt idx="6">
                  <c:v>2.15</c:v>
                </c:pt>
                <c:pt idx="7">
                  <c:v>2.56</c:v>
                </c:pt>
                <c:pt idx="8">
                  <c:v>2.02</c:v>
                </c:pt>
                <c:pt idx="9">
                  <c:v>2.2000000000000002</c:v>
                </c:pt>
                <c:pt idx="10">
                  <c:v>1.57</c:v>
                </c:pt>
                <c:pt idx="11">
                  <c:v>1.62</c:v>
                </c:pt>
                <c:pt idx="12">
                  <c:v>1.2</c:v>
                </c:pt>
              </c:numCache>
            </c:numRef>
          </c:val>
        </c:ser>
        <c:ser>
          <c:idx val="3"/>
          <c:order val="3"/>
          <c:tx>
            <c:strRef>
              <c:f>'frequency of use chart'!$E$2</c:f>
              <c:strCache>
                <c:ptCount val="1"/>
                <c:pt idx="0">
                  <c:v>Mobilarti</c:v>
                </c:pt>
              </c:strCache>
            </c:strRef>
          </c:tx>
          <c:spPr>
            <a:ln w="38100">
              <a:solidFill>
                <a:srgbClr val="FF0000"/>
              </a:solidFill>
              <a:prstDash val="lgDashDot"/>
            </a:ln>
          </c:spPr>
          <c:marker>
            <c:symbol val="none"/>
          </c:marker>
          <c:cat>
            <c:strRef>
              <c:f>'frequency of use chart'!$A$3:$A$15</c:f>
              <c:strCache>
                <c:ptCount val="13"/>
                <c:pt idx="0">
                  <c:v>Talking</c:v>
                </c:pt>
                <c:pt idx="1">
                  <c:v>Messaging</c:v>
                </c:pt>
                <c:pt idx="2">
                  <c:v>Accessing social media</c:v>
                </c:pt>
                <c:pt idx="3">
                  <c:v>Accessing the Internet for information</c:v>
                </c:pt>
                <c:pt idx="4">
                  <c:v>Listening to or downloading music</c:v>
                </c:pt>
                <c:pt idx="5">
                  <c:v>Using email</c:v>
                </c:pt>
                <c:pt idx="6">
                  <c:v>Playing games</c:v>
                </c:pt>
                <c:pt idx="7">
                  <c:v>Taking photographs</c:v>
                </c:pt>
                <c:pt idx="8">
                  <c:v>Taking videos</c:v>
                </c:pt>
                <c:pt idx="9">
                  <c:v>Using calendar function</c:v>
                </c:pt>
                <c:pt idx="10">
                  <c:v>Using calculator function</c:v>
                </c:pt>
                <c:pt idx="11">
                  <c:v>Using notes function</c:v>
                </c:pt>
                <c:pt idx="12">
                  <c:v>Using mapping navigation function</c:v>
                </c:pt>
              </c:strCache>
            </c:strRef>
          </c:cat>
          <c:val>
            <c:numRef>
              <c:f>'frequency of use chart'!$E$3:$E$15</c:f>
              <c:numCache>
                <c:formatCode>General</c:formatCode>
                <c:ptCount val="13"/>
                <c:pt idx="0">
                  <c:v>2.9699999999999998</c:v>
                </c:pt>
                <c:pt idx="1">
                  <c:v>3</c:v>
                </c:pt>
                <c:pt idx="2">
                  <c:v>2.8299999999999987</c:v>
                </c:pt>
                <c:pt idx="3">
                  <c:v>2.5499999999999998</c:v>
                </c:pt>
                <c:pt idx="4">
                  <c:v>2.13</c:v>
                </c:pt>
                <c:pt idx="5">
                  <c:v>2.57</c:v>
                </c:pt>
                <c:pt idx="6">
                  <c:v>2.67</c:v>
                </c:pt>
                <c:pt idx="7">
                  <c:v>2.75</c:v>
                </c:pt>
                <c:pt idx="8">
                  <c:v>2.3499999999999988</c:v>
                </c:pt>
                <c:pt idx="9">
                  <c:v>2.8699999999999997</c:v>
                </c:pt>
                <c:pt idx="10">
                  <c:v>2.8099999999999987</c:v>
                </c:pt>
                <c:pt idx="11">
                  <c:v>2.8099999999999987</c:v>
                </c:pt>
                <c:pt idx="12">
                  <c:v>1.9800000000000091</c:v>
                </c:pt>
              </c:numCache>
            </c:numRef>
          </c:val>
        </c:ser>
        <c:marker val="1"/>
        <c:axId val="75964416"/>
        <c:axId val="75965952"/>
      </c:lineChart>
      <c:catAx>
        <c:axId val="75964416"/>
        <c:scaling>
          <c:orientation val="minMax"/>
        </c:scaling>
        <c:axPos val="b"/>
        <c:tickLblPos val="nextTo"/>
        <c:txPr>
          <a:bodyPr rot="3300000" vert="horz"/>
          <a:lstStyle/>
          <a:p>
            <a:pPr>
              <a:defRPr sz="1200">
                <a:solidFill>
                  <a:srgbClr val="00308E"/>
                </a:solidFill>
              </a:defRPr>
            </a:pPr>
            <a:endParaRPr lang="en-US"/>
          </a:p>
        </c:txPr>
        <c:crossAx val="75965952"/>
        <c:crosses val="autoZero"/>
        <c:auto val="1"/>
        <c:lblAlgn val="ctr"/>
        <c:lblOffset val="100"/>
      </c:catAx>
      <c:valAx>
        <c:axId val="75965952"/>
        <c:scaling>
          <c:orientation val="minMax"/>
          <c:max val="3"/>
          <c:min val="1"/>
        </c:scaling>
        <c:axPos val="l"/>
        <c:majorGridlines/>
        <c:title>
          <c:tx>
            <c:rich>
              <a:bodyPr rot="-5400000" vert="horz"/>
              <a:lstStyle/>
              <a:p>
                <a:pPr>
                  <a:defRPr>
                    <a:solidFill>
                      <a:srgbClr val="00308E"/>
                    </a:solidFill>
                  </a:defRPr>
                </a:pPr>
                <a:r>
                  <a:rPr lang="en-US">
                    <a:solidFill>
                      <a:srgbClr val="00308E"/>
                    </a:solidFill>
                  </a:rPr>
                  <a:t>Mean usage frequency</a:t>
                </a:r>
              </a:p>
            </c:rich>
          </c:tx>
          <c:layout/>
        </c:title>
        <c:numFmt formatCode="General" sourceLinked="1"/>
        <c:tickLblPos val="nextTo"/>
        <c:crossAx val="75964416"/>
        <c:crosses val="autoZero"/>
        <c:crossBetween val="between"/>
        <c:majorUnit val="0.5"/>
      </c:valAx>
    </c:plotArea>
    <c:legend>
      <c:legendPos val="b"/>
      <c:layout>
        <c:manualLayout>
          <c:xMode val="edge"/>
          <c:yMode val="edge"/>
          <c:x val="6.4722676073708614E-3"/>
          <c:y val="0.75711111131308528"/>
          <c:w val="0.22850200640295876"/>
          <c:h val="0.23554805831728431"/>
        </c:manualLayout>
      </c:layout>
      <c:txPr>
        <a:bodyPr/>
        <a:lstStyle/>
        <a:p>
          <a:pPr>
            <a:defRPr b="0">
              <a:solidFill>
                <a:srgbClr val="00308E"/>
              </a:solidFill>
            </a:defRPr>
          </a:pPr>
          <a:endParaRPr lang="en-US"/>
        </a:p>
      </c:txPr>
    </c:legend>
    <c:plotVisOnly val="1"/>
  </c:chart>
  <c:spPr>
    <a:ln>
      <a:noFill/>
    </a:ln>
  </c:spPr>
  <c:txPr>
    <a:bodyPr/>
    <a:lstStyle/>
    <a:p>
      <a:pPr>
        <a:defRPr sz="1200">
          <a:latin typeface="+mj-lt"/>
          <a:cs typeface="Times New Roman" pitchFamily="18" charset="0"/>
        </a:defRPr>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style val="26"/>
  <c:clrMapOvr bg1="lt1" tx1="dk1" bg2="lt2" tx2="dk2" accent1="accent1" accent2="accent2" accent3="accent3" accent4="accent4" accent5="accent5" accent6="accent6" hlink="hlink" folHlink="folHlink"/>
  <c:chart>
    <c:plotArea>
      <c:layout/>
      <c:barChart>
        <c:barDir val="bar"/>
        <c:grouping val="clustered"/>
        <c:ser>
          <c:idx val="0"/>
          <c:order val="0"/>
          <c:tx>
            <c:strRef>
              <c:f>'cluster anova'!$C$19</c:f>
              <c:strCache>
                <c:ptCount val="1"/>
                <c:pt idx="0">
                  <c:v>Conventionalists (30%)</c:v>
                </c:pt>
              </c:strCache>
            </c:strRef>
          </c:tx>
          <c:spPr>
            <a:solidFill>
              <a:srgbClr val="4A63E2"/>
            </a:solidFill>
          </c:spPr>
          <c:cat>
            <c:strRef>
              <c:f>'cluster anova'!$B$24:$B$26</c:f>
              <c:strCache>
                <c:ptCount val="3"/>
                <c:pt idx="0">
                  <c:v>Mobile addiction          </c:v>
                </c:pt>
                <c:pt idx="1">
                  <c:v>Empowered choice</c:v>
                </c:pt>
                <c:pt idx="2">
                  <c:v>Convenient interconnection</c:v>
                </c:pt>
              </c:strCache>
            </c:strRef>
          </c:cat>
          <c:val>
            <c:numRef>
              <c:f>'cluster anova'!$C$24:$C$26</c:f>
              <c:numCache>
                <c:formatCode>0.00</c:formatCode>
                <c:ptCount val="3"/>
                <c:pt idx="0">
                  <c:v>3.4968553459119467</c:v>
                </c:pt>
                <c:pt idx="1">
                  <c:v>3.5476190476190492</c:v>
                </c:pt>
                <c:pt idx="2">
                  <c:v>3.8857142857142839</c:v>
                </c:pt>
              </c:numCache>
            </c:numRef>
          </c:val>
        </c:ser>
        <c:ser>
          <c:idx val="1"/>
          <c:order val="1"/>
          <c:tx>
            <c:strRef>
              <c:f>'cluster anova'!$D$19</c:f>
              <c:strCache>
                <c:ptCount val="1"/>
                <c:pt idx="0">
                  <c:v>Connectors (30%)</c:v>
                </c:pt>
              </c:strCache>
            </c:strRef>
          </c:tx>
          <c:spPr>
            <a:solidFill>
              <a:srgbClr val="00B050"/>
            </a:solidFill>
            <a:effectLst>
              <a:outerShdw blurRad="40000" dist="23000" dir="5400000" rotWithShape="0">
                <a:schemeClr val="bg1">
                  <a:lumMod val="75000"/>
                  <a:alpha val="35000"/>
                </a:schemeClr>
              </a:outerShdw>
            </a:effectLst>
          </c:spPr>
          <c:cat>
            <c:strRef>
              <c:f>'cluster anova'!$B$24:$B$26</c:f>
              <c:strCache>
                <c:ptCount val="3"/>
                <c:pt idx="0">
                  <c:v>Mobile addiction          </c:v>
                </c:pt>
                <c:pt idx="1">
                  <c:v>Empowered choice</c:v>
                </c:pt>
                <c:pt idx="2">
                  <c:v>Convenient interconnection</c:v>
                </c:pt>
              </c:strCache>
            </c:strRef>
          </c:cat>
          <c:val>
            <c:numRef>
              <c:f>'cluster anova'!$D$24:$D$26</c:f>
              <c:numCache>
                <c:formatCode>0.00</c:formatCode>
                <c:ptCount val="3"/>
                <c:pt idx="0">
                  <c:v>3.7777777777778447</c:v>
                </c:pt>
                <c:pt idx="1">
                  <c:v>3.9347826086956514</c:v>
                </c:pt>
                <c:pt idx="2">
                  <c:v>4.1774193548387055</c:v>
                </c:pt>
              </c:numCache>
            </c:numRef>
          </c:val>
        </c:ser>
        <c:ser>
          <c:idx val="2"/>
          <c:order val="2"/>
          <c:tx>
            <c:strRef>
              <c:f>'cluster anova'!$E$19</c:f>
              <c:strCache>
                <c:ptCount val="1"/>
                <c:pt idx="0">
                  <c:v>Technoisseurs (20%)</c:v>
                </c:pt>
              </c:strCache>
            </c:strRef>
          </c:tx>
          <c:spPr>
            <a:solidFill>
              <a:srgbClr val="FFFF00"/>
            </a:solidFill>
          </c:spPr>
          <c:cat>
            <c:strRef>
              <c:f>'cluster anova'!$B$24:$B$26</c:f>
              <c:strCache>
                <c:ptCount val="3"/>
                <c:pt idx="0">
                  <c:v>Mobile addiction          </c:v>
                </c:pt>
                <c:pt idx="1">
                  <c:v>Empowered choice</c:v>
                </c:pt>
                <c:pt idx="2">
                  <c:v>Convenient interconnection</c:v>
                </c:pt>
              </c:strCache>
            </c:strRef>
          </c:cat>
          <c:val>
            <c:numRef>
              <c:f>'cluster anova'!$E$24:$E$26</c:f>
              <c:numCache>
                <c:formatCode>0.00</c:formatCode>
                <c:ptCount val="3"/>
                <c:pt idx="0">
                  <c:v>3.8888888888888777</c:v>
                </c:pt>
                <c:pt idx="1">
                  <c:v>4.1349206349206336</c:v>
                </c:pt>
                <c:pt idx="2">
                  <c:v>4.3174603174603146</c:v>
                </c:pt>
              </c:numCache>
            </c:numRef>
          </c:val>
        </c:ser>
        <c:ser>
          <c:idx val="3"/>
          <c:order val="3"/>
          <c:tx>
            <c:strRef>
              <c:f>'cluster anova'!$F$19</c:f>
              <c:strCache>
                <c:ptCount val="1"/>
                <c:pt idx="0">
                  <c:v>Mobilarti (20%)</c:v>
                </c:pt>
              </c:strCache>
            </c:strRef>
          </c:tx>
          <c:spPr>
            <a:solidFill>
              <a:srgbClr val="FF0000"/>
            </a:solidFill>
            <a:ln>
              <a:noFill/>
            </a:ln>
          </c:spPr>
          <c:cat>
            <c:strRef>
              <c:f>'cluster anova'!$B$24:$B$26</c:f>
              <c:strCache>
                <c:ptCount val="3"/>
                <c:pt idx="0">
                  <c:v>Mobile addiction          </c:v>
                </c:pt>
                <c:pt idx="1">
                  <c:v>Empowered choice</c:v>
                </c:pt>
                <c:pt idx="2">
                  <c:v>Convenient interconnection</c:v>
                </c:pt>
              </c:strCache>
            </c:strRef>
          </c:cat>
          <c:val>
            <c:numRef>
              <c:f>'cluster anova'!$F$24:$F$26</c:f>
              <c:numCache>
                <c:formatCode>0.00</c:formatCode>
                <c:ptCount val="3"/>
                <c:pt idx="0">
                  <c:v>4.1770833333333321</c:v>
                </c:pt>
                <c:pt idx="1">
                  <c:v>3.8906249999999987</c:v>
                </c:pt>
                <c:pt idx="2">
                  <c:v>4.1718750000000009</c:v>
                </c:pt>
              </c:numCache>
            </c:numRef>
          </c:val>
        </c:ser>
        <c:axId val="75715328"/>
        <c:axId val="75716864"/>
      </c:barChart>
      <c:catAx>
        <c:axId val="75715328"/>
        <c:scaling>
          <c:orientation val="minMax"/>
        </c:scaling>
        <c:axPos val="l"/>
        <c:tickLblPos val="nextTo"/>
        <c:crossAx val="75716864"/>
        <c:crosses val="autoZero"/>
        <c:auto val="1"/>
        <c:lblAlgn val="ctr"/>
        <c:lblOffset val="100"/>
      </c:catAx>
      <c:valAx>
        <c:axId val="75716864"/>
        <c:scaling>
          <c:orientation val="minMax"/>
          <c:max val="5"/>
          <c:min val="1"/>
        </c:scaling>
        <c:axPos val="b"/>
        <c:majorGridlines/>
        <c:numFmt formatCode="0.0" sourceLinked="0"/>
        <c:tickLblPos val="nextTo"/>
        <c:crossAx val="75715328"/>
        <c:crosses val="autoZero"/>
        <c:crossBetween val="between"/>
        <c:majorUnit val="0.5"/>
        <c:minorUnit val="0.1"/>
      </c:valAx>
    </c:plotArea>
    <c:legend>
      <c:legendPos val="b"/>
      <c:layout>
        <c:manualLayout>
          <c:xMode val="edge"/>
          <c:yMode val="edge"/>
          <c:x val="0"/>
          <c:y val="0.84746278191311908"/>
          <c:w val="0.99930033026633358"/>
          <c:h val="0.13490028885679448"/>
        </c:manualLayout>
      </c:layout>
    </c:legend>
    <c:plotVisOnly val="1"/>
  </c:chart>
  <c:spPr>
    <a:ln>
      <a:solidFill>
        <a:schemeClr val="tx1"/>
      </a:solidFill>
    </a:ln>
  </c:spPr>
  <c:txPr>
    <a:bodyPr/>
    <a:lstStyle/>
    <a:p>
      <a:pPr>
        <a:defRPr sz="1600">
          <a:solidFill>
            <a:srgbClr val="00308E"/>
          </a:solidFill>
          <a:latin typeface="+mj-lt"/>
          <a:cs typeface="Times New Roman" pitchFamily="18" charset="0"/>
        </a:defRPr>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style val="26"/>
  <c:clrMapOvr bg1="lt1" tx1="dk1" bg2="lt2" tx2="dk2" accent1="accent1" accent2="accent2" accent3="accent3" accent4="accent4" accent5="accent5" accent6="accent6" hlink="hlink" folHlink="folHlink"/>
  <c:chart>
    <c:plotArea>
      <c:layout/>
      <c:barChart>
        <c:barDir val="bar"/>
        <c:grouping val="clustered"/>
        <c:ser>
          <c:idx val="0"/>
          <c:order val="0"/>
          <c:tx>
            <c:strRef>
              <c:f>'cluster anova'!$C$19</c:f>
              <c:strCache>
                <c:ptCount val="1"/>
                <c:pt idx="0">
                  <c:v>Conventionalists (30%)</c:v>
                </c:pt>
              </c:strCache>
            </c:strRef>
          </c:tx>
          <c:spPr>
            <a:solidFill>
              <a:srgbClr val="4A63E2"/>
            </a:solidFill>
          </c:spPr>
          <c:cat>
            <c:strRef>
              <c:f>'cluster anova'!$B$20:$B$23</c:f>
              <c:strCache>
                <c:ptCount val="4"/>
                <c:pt idx="0">
                  <c:v>Hyperreal escapism</c:v>
                </c:pt>
                <c:pt idx="1">
                  <c:v> Interactive collaboration</c:v>
                </c:pt>
                <c:pt idx="2">
                  <c:v>Hyperreal cult</c:v>
                </c:pt>
                <c:pt idx="3">
                  <c:v>Dissolved boundaries</c:v>
                </c:pt>
              </c:strCache>
            </c:strRef>
          </c:cat>
          <c:val>
            <c:numRef>
              <c:f>'cluster anova'!$C$20:$C$23</c:f>
              <c:numCache>
                <c:formatCode>0.00</c:formatCode>
                <c:ptCount val="4"/>
                <c:pt idx="0">
                  <c:v>1.6569579288026206</c:v>
                </c:pt>
                <c:pt idx="1">
                  <c:v>2.6650485436893208</c:v>
                </c:pt>
                <c:pt idx="2">
                  <c:v>3.1358730158730164</c:v>
                </c:pt>
                <c:pt idx="3">
                  <c:v>3.9198113207547127</c:v>
                </c:pt>
              </c:numCache>
            </c:numRef>
          </c:val>
        </c:ser>
        <c:ser>
          <c:idx val="1"/>
          <c:order val="1"/>
          <c:tx>
            <c:strRef>
              <c:f>'cluster anova'!$D$19</c:f>
              <c:strCache>
                <c:ptCount val="1"/>
                <c:pt idx="0">
                  <c:v>Connectors (30%)</c:v>
                </c:pt>
              </c:strCache>
            </c:strRef>
          </c:tx>
          <c:spPr>
            <a:solidFill>
              <a:srgbClr val="00B050"/>
            </a:solidFill>
          </c:spPr>
          <c:cat>
            <c:strRef>
              <c:f>'cluster anova'!$B$20:$B$23</c:f>
              <c:strCache>
                <c:ptCount val="4"/>
                <c:pt idx="0">
                  <c:v>Hyperreal escapism</c:v>
                </c:pt>
                <c:pt idx="1">
                  <c:v> Interactive collaboration</c:v>
                </c:pt>
                <c:pt idx="2">
                  <c:v>Hyperreal cult</c:v>
                </c:pt>
                <c:pt idx="3">
                  <c:v>Dissolved boundaries</c:v>
                </c:pt>
              </c:strCache>
            </c:strRef>
          </c:cat>
          <c:val>
            <c:numRef>
              <c:f>'cluster anova'!$D$20:$D$23</c:f>
              <c:numCache>
                <c:formatCode>0.00</c:formatCode>
                <c:ptCount val="4"/>
                <c:pt idx="0">
                  <c:v>1.8369963369963371</c:v>
                </c:pt>
                <c:pt idx="1">
                  <c:v>2.8602150537634397</c:v>
                </c:pt>
                <c:pt idx="2">
                  <c:v>3.4999999999999987</c:v>
                </c:pt>
                <c:pt idx="3">
                  <c:v>4.1505376344085745</c:v>
                </c:pt>
              </c:numCache>
            </c:numRef>
          </c:val>
        </c:ser>
        <c:ser>
          <c:idx val="2"/>
          <c:order val="2"/>
          <c:tx>
            <c:strRef>
              <c:f>'cluster anova'!$E$19</c:f>
              <c:strCache>
                <c:ptCount val="1"/>
                <c:pt idx="0">
                  <c:v>Technoisseurs (20%)</c:v>
                </c:pt>
              </c:strCache>
            </c:strRef>
          </c:tx>
          <c:spPr>
            <a:solidFill>
              <a:srgbClr val="FFFF00"/>
            </a:solidFill>
          </c:spPr>
          <c:cat>
            <c:strRef>
              <c:f>'cluster anova'!$B$20:$B$23</c:f>
              <c:strCache>
                <c:ptCount val="4"/>
                <c:pt idx="0">
                  <c:v>Hyperreal escapism</c:v>
                </c:pt>
                <c:pt idx="1">
                  <c:v> Interactive collaboration</c:v>
                </c:pt>
                <c:pt idx="2">
                  <c:v>Hyperreal cult</c:v>
                </c:pt>
                <c:pt idx="3">
                  <c:v>Dissolved boundaries</c:v>
                </c:pt>
              </c:strCache>
            </c:strRef>
          </c:cat>
          <c:val>
            <c:numRef>
              <c:f>'cluster anova'!$E$20:$E$23</c:f>
              <c:numCache>
                <c:formatCode>0.00</c:formatCode>
                <c:ptCount val="4"/>
                <c:pt idx="0">
                  <c:v>2.2076502732240435</c:v>
                </c:pt>
                <c:pt idx="1">
                  <c:v>3.1532258064516152</c:v>
                </c:pt>
                <c:pt idx="2">
                  <c:v>3.5468253968253971</c:v>
                </c:pt>
                <c:pt idx="3">
                  <c:v>4.293650793650893</c:v>
                </c:pt>
              </c:numCache>
            </c:numRef>
          </c:val>
        </c:ser>
        <c:ser>
          <c:idx val="3"/>
          <c:order val="3"/>
          <c:tx>
            <c:strRef>
              <c:f>'cluster anova'!$F$19</c:f>
              <c:strCache>
                <c:ptCount val="1"/>
                <c:pt idx="0">
                  <c:v>Mobilarti (20%)</c:v>
                </c:pt>
              </c:strCache>
            </c:strRef>
          </c:tx>
          <c:spPr>
            <a:solidFill>
              <a:srgbClr val="FF0000"/>
            </a:solidFill>
          </c:spPr>
          <c:cat>
            <c:strRef>
              <c:f>'cluster anova'!$B$20:$B$23</c:f>
              <c:strCache>
                <c:ptCount val="4"/>
                <c:pt idx="0">
                  <c:v>Hyperreal escapism</c:v>
                </c:pt>
                <c:pt idx="1">
                  <c:v> Interactive collaboration</c:v>
                </c:pt>
                <c:pt idx="2">
                  <c:v>Hyperreal cult</c:v>
                </c:pt>
                <c:pt idx="3">
                  <c:v>Dissolved boundaries</c:v>
                </c:pt>
              </c:strCache>
            </c:strRef>
          </c:cat>
          <c:val>
            <c:numRef>
              <c:f>'cluster anova'!$F$20:$F$23</c:f>
              <c:numCache>
                <c:formatCode>0.00</c:formatCode>
                <c:ptCount val="4"/>
                <c:pt idx="0">
                  <c:v>2.442622950819672</c:v>
                </c:pt>
                <c:pt idx="1">
                  <c:v>3.3467741935483777</c:v>
                </c:pt>
                <c:pt idx="2">
                  <c:v>3.6869791666666671</c:v>
                </c:pt>
                <c:pt idx="3">
                  <c:v>4.2109374999999956</c:v>
                </c:pt>
              </c:numCache>
            </c:numRef>
          </c:val>
        </c:ser>
        <c:axId val="76304384"/>
        <c:axId val="76305920"/>
      </c:barChart>
      <c:catAx>
        <c:axId val="76304384"/>
        <c:scaling>
          <c:orientation val="minMax"/>
        </c:scaling>
        <c:axPos val="l"/>
        <c:tickLblPos val="nextTo"/>
        <c:crossAx val="76305920"/>
        <c:crosses val="autoZero"/>
        <c:auto val="1"/>
        <c:lblAlgn val="ctr"/>
        <c:lblOffset val="100"/>
      </c:catAx>
      <c:valAx>
        <c:axId val="76305920"/>
        <c:scaling>
          <c:orientation val="minMax"/>
          <c:max val="5"/>
          <c:min val="1"/>
        </c:scaling>
        <c:axPos val="b"/>
        <c:majorGridlines/>
        <c:numFmt formatCode="0.0" sourceLinked="0"/>
        <c:tickLblPos val="nextTo"/>
        <c:crossAx val="76304384"/>
        <c:crosses val="autoZero"/>
        <c:crossBetween val="between"/>
        <c:majorUnit val="0.5"/>
        <c:minorUnit val="0.1"/>
      </c:valAx>
    </c:plotArea>
    <c:legend>
      <c:legendPos val="b"/>
      <c:layout/>
    </c:legend>
    <c:plotVisOnly val="1"/>
  </c:chart>
  <c:spPr>
    <a:noFill/>
    <a:ln>
      <a:solidFill>
        <a:schemeClr val="tx1"/>
      </a:solidFill>
    </a:ln>
  </c:spPr>
  <c:txPr>
    <a:bodyPr/>
    <a:lstStyle/>
    <a:p>
      <a:pPr>
        <a:defRPr sz="1600">
          <a:solidFill>
            <a:srgbClr val="00308E"/>
          </a:solidFill>
          <a:latin typeface="+mn-lt"/>
          <a:cs typeface="Times New Roman" pitchFamily="18" charset="0"/>
        </a:defRPr>
      </a:pPr>
      <a:endParaRPr lang="en-US"/>
    </a:p>
  </c:txPr>
  <c:externalData r:id="rId2"/>
</c:chartSpace>
</file>

<file path=ppt/comments/comment1.xml><?xml version="1.0" encoding="utf-8"?>
<p:cmLst xmlns:a="http://schemas.openxmlformats.org/drawingml/2006/main" xmlns:r="http://schemas.openxmlformats.org/officeDocument/2006/relationships" xmlns:p="http://schemas.openxmlformats.org/presentationml/2006/main">
  <p:cm authorId="0" dt="2012-08-26T09:02:18.961" idx="1">
    <p:pos x="10" y="10"/>
    <p:text>I would like to suggest that you make the comment stated in the notes after the definitions</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1267" name="Rectangle 3"/>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1268" name="Rectangle 4"/>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1269" name="Rectangle 5"/>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9C5678B-040D-4B16-ADE0-713CE56070D5}"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4099" name="Rectangle 3"/>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24580"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463" y="4718050"/>
            <a:ext cx="4981575"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4103" name="Rectangle 7"/>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C03B1A8-519F-492C-B727-BA58108F45B8}"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GB" dirty="0" smtClean="0"/>
          </a:p>
        </p:txBody>
      </p:sp>
      <p:sp>
        <p:nvSpPr>
          <p:cNvPr id="25604" name="Slide Number Placeholder 3"/>
          <p:cNvSpPr>
            <a:spLocks noGrp="1"/>
          </p:cNvSpPr>
          <p:nvPr>
            <p:ph type="sldNum" sz="quarter" idx="5"/>
          </p:nvPr>
        </p:nvSpPr>
        <p:spPr>
          <a:noFill/>
        </p:spPr>
        <p:txBody>
          <a:bodyPr/>
          <a:lstStyle/>
          <a:p>
            <a:fld id="{030AEA35-47E6-4AA4-A060-E495A6D0E45C}" type="slidenum">
              <a:rPr lang="en-GB" smtClean="0"/>
              <a:pPr/>
              <a:t>2</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GB" dirty="0" smtClean="0"/>
          </a:p>
        </p:txBody>
      </p:sp>
      <p:sp>
        <p:nvSpPr>
          <p:cNvPr id="32772" name="Slide Number Placeholder 3"/>
          <p:cNvSpPr>
            <a:spLocks noGrp="1"/>
          </p:cNvSpPr>
          <p:nvPr>
            <p:ph type="sldNum" sz="quarter" idx="5"/>
          </p:nvPr>
        </p:nvSpPr>
        <p:spPr>
          <a:noFill/>
        </p:spPr>
        <p:txBody>
          <a:bodyPr/>
          <a:lstStyle/>
          <a:p>
            <a:fld id="{EA5E3837-CFC8-4D31-8FD4-F0E0EFBB3A04}" type="slidenum">
              <a:rPr lang="en-GB" smtClean="0"/>
              <a:pPr/>
              <a:t>14</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pPr>
              <a:defRPr/>
            </a:pPr>
            <a:fld id="{9C03B1A8-519F-492C-B727-BA58108F45B8}" type="slidenum">
              <a:rPr lang="en-GB" smtClean="0"/>
              <a:pPr>
                <a:defRPr/>
              </a:pPr>
              <a:t>15</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GB" dirty="0" smtClean="0"/>
          </a:p>
        </p:txBody>
      </p:sp>
      <p:sp>
        <p:nvSpPr>
          <p:cNvPr id="34820" name="Slide Number Placeholder 3"/>
          <p:cNvSpPr>
            <a:spLocks noGrp="1"/>
          </p:cNvSpPr>
          <p:nvPr>
            <p:ph type="sldNum" sz="quarter" idx="5"/>
          </p:nvPr>
        </p:nvSpPr>
        <p:spPr>
          <a:noFill/>
        </p:spPr>
        <p:txBody>
          <a:bodyPr/>
          <a:lstStyle/>
          <a:p>
            <a:fld id="{0AC187C8-1306-4ADD-BCDF-BFC2FB1BCD7E}" type="slidenum">
              <a:rPr lang="en-GB" smtClean="0"/>
              <a:pPr/>
              <a:t>16</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C03B1A8-519F-492C-B727-BA58108F45B8}" type="slidenum">
              <a:rPr lang="en-GB" smtClean="0"/>
              <a:pPr>
                <a:defRPr/>
              </a:pPr>
              <a:t>17</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pPr>
              <a:buFont typeface="Arial" pitchFamily="34" charset="0"/>
              <a:buChar char="•"/>
            </a:pPr>
            <a:endParaRPr lang="en-GB" dirty="0" smtClean="0"/>
          </a:p>
        </p:txBody>
      </p:sp>
      <p:sp>
        <p:nvSpPr>
          <p:cNvPr id="33796" name="Slide Number Placeholder 3"/>
          <p:cNvSpPr>
            <a:spLocks noGrp="1"/>
          </p:cNvSpPr>
          <p:nvPr>
            <p:ph type="sldNum" sz="quarter" idx="5"/>
          </p:nvPr>
        </p:nvSpPr>
        <p:spPr>
          <a:noFill/>
        </p:spPr>
        <p:txBody>
          <a:bodyPr/>
          <a:lstStyle/>
          <a:p>
            <a:fld id="{172EA411-73D2-43A6-A23B-E4E3AAC1E402}" type="slidenum">
              <a:rPr lang="en-GB" smtClean="0"/>
              <a:pPr/>
              <a:t>18</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GB" dirty="0" smtClean="0"/>
          </a:p>
        </p:txBody>
      </p:sp>
      <p:sp>
        <p:nvSpPr>
          <p:cNvPr id="36868" name="Slide Number Placeholder 3"/>
          <p:cNvSpPr>
            <a:spLocks noGrp="1"/>
          </p:cNvSpPr>
          <p:nvPr>
            <p:ph type="sldNum" sz="quarter" idx="5"/>
          </p:nvPr>
        </p:nvSpPr>
        <p:spPr>
          <a:noFill/>
        </p:spPr>
        <p:txBody>
          <a:bodyPr/>
          <a:lstStyle/>
          <a:p>
            <a:fld id="{6BB84240-0512-48FE-A5EF-1D819D87E46A}" type="slidenum">
              <a:rPr lang="en-GB" smtClean="0"/>
              <a:pPr/>
              <a:t>19</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GB" dirty="0" smtClean="0"/>
          </a:p>
          <a:p>
            <a:endParaRPr lang="en-GB" dirty="0" smtClean="0"/>
          </a:p>
          <a:p>
            <a:endParaRPr lang="en-GB" dirty="0" smtClean="0"/>
          </a:p>
        </p:txBody>
      </p:sp>
      <p:sp>
        <p:nvSpPr>
          <p:cNvPr id="37892" name="Slide Number Placeholder 3"/>
          <p:cNvSpPr>
            <a:spLocks noGrp="1"/>
          </p:cNvSpPr>
          <p:nvPr>
            <p:ph type="sldNum" sz="quarter" idx="5"/>
          </p:nvPr>
        </p:nvSpPr>
        <p:spPr>
          <a:noFill/>
        </p:spPr>
        <p:txBody>
          <a:bodyPr/>
          <a:lstStyle/>
          <a:p>
            <a:fld id="{C9278899-45BF-4426-8ACF-E7B817477635}" type="slidenum">
              <a:rPr lang="en-GB" smtClean="0"/>
              <a:pPr/>
              <a:t>20</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buFont typeface="Arial" pitchFamily="34" charset="0"/>
              <a:buChar char="•"/>
              <a:defRPr/>
            </a:pPr>
            <a:endParaRPr lang="en-GB" dirty="0"/>
          </a:p>
        </p:txBody>
      </p:sp>
      <p:sp>
        <p:nvSpPr>
          <p:cNvPr id="35844" name="Slide Number Placeholder 3"/>
          <p:cNvSpPr>
            <a:spLocks noGrp="1"/>
          </p:cNvSpPr>
          <p:nvPr>
            <p:ph type="sldNum" sz="quarter" idx="5"/>
          </p:nvPr>
        </p:nvSpPr>
        <p:spPr>
          <a:noFill/>
        </p:spPr>
        <p:txBody>
          <a:bodyPr/>
          <a:lstStyle/>
          <a:p>
            <a:fld id="{CABF5BD5-13A8-4736-A176-AABC270A010A}" type="slidenum">
              <a:rPr lang="en-GB" smtClean="0"/>
              <a:pPr/>
              <a:t>21</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pPr>
              <a:buFont typeface="Arial" pitchFamily="34" charset="0"/>
              <a:buChar char="•"/>
            </a:pPr>
            <a:endParaRPr lang="en-GB" dirty="0" smtClean="0"/>
          </a:p>
        </p:txBody>
      </p:sp>
      <p:sp>
        <p:nvSpPr>
          <p:cNvPr id="36868" name="Slide Number Placeholder 3"/>
          <p:cNvSpPr>
            <a:spLocks noGrp="1"/>
          </p:cNvSpPr>
          <p:nvPr>
            <p:ph type="sldNum" sz="quarter" idx="5"/>
          </p:nvPr>
        </p:nvSpPr>
        <p:spPr>
          <a:noFill/>
        </p:spPr>
        <p:txBody>
          <a:bodyPr/>
          <a:lstStyle/>
          <a:p>
            <a:fld id="{19450416-3ADE-477F-98C7-608864169854}" type="slidenum">
              <a:rPr lang="en-GB" smtClean="0"/>
              <a:pPr/>
              <a:t>22</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GB" b="1" dirty="0" smtClean="0"/>
          </a:p>
        </p:txBody>
      </p:sp>
      <p:sp>
        <p:nvSpPr>
          <p:cNvPr id="37892" name="Slide Number Placeholder 3"/>
          <p:cNvSpPr>
            <a:spLocks noGrp="1"/>
          </p:cNvSpPr>
          <p:nvPr>
            <p:ph type="sldNum" sz="quarter" idx="5"/>
          </p:nvPr>
        </p:nvSpPr>
        <p:spPr>
          <a:noFill/>
        </p:spPr>
        <p:txBody>
          <a:bodyPr/>
          <a:lstStyle/>
          <a:p>
            <a:fld id="{821DADE2-3851-46C9-89AE-3617AC1853E6}" type="slidenum">
              <a:rPr lang="en-GB" smtClean="0"/>
              <a:pPr/>
              <a:t>23</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GB" dirty="0" smtClean="0"/>
          </a:p>
        </p:txBody>
      </p:sp>
      <p:sp>
        <p:nvSpPr>
          <p:cNvPr id="26628" name="Slide Number Placeholder 3"/>
          <p:cNvSpPr>
            <a:spLocks noGrp="1"/>
          </p:cNvSpPr>
          <p:nvPr>
            <p:ph type="sldNum" sz="quarter" idx="5"/>
          </p:nvPr>
        </p:nvSpPr>
        <p:spPr>
          <a:noFill/>
        </p:spPr>
        <p:txBody>
          <a:bodyPr/>
          <a:lstStyle/>
          <a:p>
            <a:fld id="{1E506804-0E44-4662-A443-EEDF86F74C5E}" type="slidenum">
              <a:rPr lang="en-GB" smtClean="0"/>
              <a:pPr/>
              <a:t>3</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C03B1A8-519F-492C-B727-BA58108F45B8}" type="slidenum">
              <a:rPr lang="en-GB" smtClean="0"/>
              <a:pPr>
                <a:defRPr/>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a:buFont typeface="Arial" pitchFamily="34" charset="0"/>
              <a:buNone/>
            </a:pPr>
            <a:endParaRPr lang="en-GB" dirty="0" smtClean="0"/>
          </a:p>
        </p:txBody>
      </p:sp>
      <p:sp>
        <p:nvSpPr>
          <p:cNvPr id="27652" name="Slide Number Placeholder 3"/>
          <p:cNvSpPr>
            <a:spLocks noGrp="1"/>
          </p:cNvSpPr>
          <p:nvPr>
            <p:ph type="sldNum" sz="quarter" idx="5"/>
          </p:nvPr>
        </p:nvSpPr>
        <p:spPr>
          <a:noFill/>
        </p:spPr>
        <p:txBody>
          <a:bodyPr/>
          <a:lstStyle/>
          <a:p>
            <a:fld id="{68754126-C554-485B-97BB-7CB8E2C7EE47}" type="slidenum">
              <a:rPr lang="en-GB" smtClean="0"/>
              <a:pPr/>
              <a:t>5</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GB" dirty="0" smtClean="0"/>
          </a:p>
        </p:txBody>
      </p:sp>
      <p:sp>
        <p:nvSpPr>
          <p:cNvPr id="28676" name="Slide Number Placeholder 3"/>
          <p:cNvSpPr>
            <a:spLocks noGrp="1"/>
          </p:cNvSpPr>
          <p:nvPr>
            <p:ph type="sldNum" sz="quarter" idx="5"/>
          </p:nvPr>
        </p:nvSpPr>
        <p:spPr>
          <a:noFill/>
        </p:spPr>
        <p:txBody>
          <a:bodyPr/>
          <a:lstStyle/>
          <a:p>
            <a:fld id="{DEAFAD4E-9F8D-46BC-A473-9206EF100276}" type="slidenum">
              <a:rPr lang="en-GB" smtClean="0"/>
              <a:pPr/>
              <a:t>6</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smtClean="0"/>
          </a:p>
        </p:txBody>
      </p:sp>
      <p:sp>
        <p:nvSpPr>
          <p:cNvPr id="29700" name="Slide Number Placeholder 3"/>
          <p:cNvSpPr>
            <a:spLocks noGrp="1"/>
          </p:cNvSpPr>
          <p:nvPr>
            <p:ph type="sldNum" sz="quarter" idx="5"/>
          </p:nvPr>
        </p:nvSpPr>
        <p:spPr>
          <a:noFill/>
        </p:spPr>
        <p:txBody>
          <a:bodyPr/>
          <a:lstStyle/>
          <a:p>
            <a:fld id="{A9ACC852-F864-42FB-ABFD-DDA9D3886239}" type="slidenum">
              <a:rPr lang="en-GB" smtClean="0"/>
              <a:pPr/>
              <a:t>7</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pPr>
              <a:defRPr/>
            </a:pPr>
            <a:fld id="{9C03B1A8-519F-492C-B727-BA58108F45B8}" type="slidenum">
              <a:rPr lang="en-GB" smtClean="0"/>
              <a:pPr>
                <a:defRPr/>
              </a:pPr>
              <a:t>9</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30724" name="Slide Number Placeholder 3"/>
          <p:cNvSpPr>
            <a:spLocks noGrp="1"/>
          </p:cNvSpPr>
          <p:nvPr>
            <p:ph type="sldNum" sz="quarter" idx="5"/>
          </p:nvPr>
        </p:nvSpPr>
        <p:spPr>
          <a:noFill/>
        </p:spPr>
        <p:txBody>
          <a:bodyPr/>
          <a:lstStyle/>
          <a:p>
            <a:fld id="{AF2AE942-58FF-4AD1-A9F1-780C74A49567}" type="slidenum">
              <a:rPr lang="en-GB" smtClean="0"/>
              <a:pPr/>
              <a:t>10</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GB" dirty="0" smtClean="0"/>
          </a:p>
        </p:txBody>
      </p:sp>
      <p:sp>
        <p:nvSpPr>
          <p:cNvPr id="31748" name="Slide Number Placeholder 3"/>
          <p:cNvSpPr>
            <a:spLocks noGrp="1"/>
          </p:cNvSpPr>
          <p:nvPr>
            <p:ph type="sldNum" sz="quarter" idx="5"/>
          </p:nvPr>
        </p:nvSpPr>
        <p:spPr>
          <a:noFill/>
        </p:spPr>
        <p:txBody>
          <a:bodyPr/>
          <a:lstStyle/>
          <a:p>
            <a:fld id="{0C636E79-6F6C-4A2C-B363-A98755E10A47}" type="slidenum">
              <a:rPr lang="en-GB" smtClean="0"/>
              <a:pPr/>
              <a:t>12</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130425"/>
            <a:ext cx="7990656"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Rectangle 6"/>
          <p:cNvSpPr>
            <a:spLocks noGrp="1" noChangeArrowheads="1"/>
          </p:cNvSpPr>
          <p:nvPr>
            <p:ph type="sldNum" sz="quarter" idx="10"/>
          </p:nvPr>
        </p:nvSpPr>
        <p:spPr>
          <a:ln/>
        </p:spPr>
        <p:txBody>
          <a:bodyPr/>
          <a:lstStyle>
            <a:lvl1pPr>
              <a:defRPr/>
            </a:lvl1pPr>
          </a:lstStyle>
          <a:p>
            <a:pPr>
              <a:defRPr/>
            </a:pPr>
            <a:fld id="{7DB64BF4-A010-4CCE-B0AB-C57917C73A7A}"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6"/>
          <p:cNvSpPr>
            <a:spLocks noGrp="1" noChangeArrowheads="1"/>
          </p:cNvSpPr>
          <p:nvPr>
            <p:ph type="sldNum" sz="quarter" idx="10"/>
          </p:nvPr>
        </p:nvSpPr>
        <p:spPr>
          <a:ln/>
        </p:spPr>
        <p:txBody>
          <a:bodyPr/>
          <a:lstStyle>
            <a:lvl1pPr>
              <a:defRPr/>
            </a:lvl1pPr>
          </a:lstStyle>
          <a:p>
            <a:pPr>
              <a:defRPr/>
            </a:pPr>
            <a:fld id="{85BB8834-85A6-431B-B869-622CD70B3619}"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00750" y="228600"/>
            <a:ext cx="1771650" cy="59436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85800" y="228600"/>
            <a:ext cx="516255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6"/>
          <p:cNvSpPr>
            <a:spLocks noGrp="1" noChangeArrowheads="1"/>
          </p:cNvSpPr>
          <p:nvPr>
            <p:ph type="sldNum" sz="quarter" idx="10"/>
          </p:nvPr>
        </p:nvSpPr>
        <p:spPr>
          <a:ln/>
        </p:spPr>
        <p:txBody>
          <a:bodyPr/>
          <a:lstStyle>
            <a:lvl1pPr>
              <a:defRPr/>
            </a:lvl1pPr>
          </a:lstStyle>
          <a:p>
            <a:pPr>
              <a:defRPr/>
            </a:pPr>
            <a:fld id="{58CEB766-5608-4ED4-90F8-6B47A0341A0C}"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28600"/>
            <a:ext cx="8352928" cy="896144"/>
          </a:xfrm>
        </p:spPr>
        <p:txBody>
          <a:bodyPr/>
          <a:lstStyle>
            <a:lvl1pPr>
              <a:defRPr sz="3000"/>
            </a:lvl1pPr>
          </a:lstStyle>
          <a:p>
            <a:r>
              <a:rPr lang="en-US" dirty="0" smtClean="0"/>
              <a:t>Click to edit Master title style</a:t>
            </a:r>
            <a:endParaRPr lang="en-ZA" dirty="0"/>
          </a:p>
        </p:txBody>
      </p:sp>
      <p:sp>
        <p:nvSpPr>
          <p:cNvPr id="3" name="Content Placeholder 2"/>
          <p:cNvSpPr>
            <a:spLocks noGrp="1"/>
          </p:cNvSpPr>
          <p:nvPr>
            <p:ph idx="1"/>
          </p:nvPr>
        </p:nvSpPr>
        <p:spPr>
          <a:xfrm>
            <a:off x="467544" y="1412776"/>
            <a:ext cx="8352928" cy="4759424"/>
          </a:xfrm>
        </p:spPr>
        <p:txBody>
          <a:bodyPr/>
          <a:lstStyle>
            <a:lvl1pPr>
              <a:defRPr sz="22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Rectangle 6"/>
          <p:cNvSpPr>
            <a:spLocks noGrp="1" noChangeArrowheads="1"/>
          </p:cNvSpPr>
          <p:nvPr>
            <p:ph type="sldNum" sz="quarter" idx="10"/>
          </p:nvPr>
        </p:nvSpPr>
        <p:spPr>
          <a:ln/>
        </p:spPr>
        <p:txBody>
          <a:bodyPr/>
          <a:lstStyle>
            <a:lvl1pPr>
              <a:defRPr/>
            </a:lvl1pPr>
          </a:lstStyle>
          <a:p>
            <a:pPr>
              <a:defRPr/>
            </a:pPr>
            <a:fld id="{F7AEEC11-8BC7-42B6-9658-AEFC83967EF3}"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544" y="4406900"/>
            <a:ext cx="8027169"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467544" y="2906713"/>
            <a:ext cx="8027169"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4AA4F3F-26E0-4FF9-9850-D8BFFCC84726}"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228600"/>
            <a:ext cx="8496944" cy="1143000"/>
          </a:xfrm>
        </p:spPr>
        <p:txBody>
          <a:bodyPr/>
          <a:lstStyle/>
          <a:p>
            <a:r>
              <a:rPr lang="en-US" smtClean="0"/>
              <a:t>Click to edit Master title style</a:t>
            </a:r>
            <a:endParaRPr lang="en-ZA"/>
          </a:p>
        </p:txBody>
      </p:sp>
      <p:sp>
        <p:nvSpPr>
          <p:cNvPr id="3" name="Content Placeholder 2"/>
          <p:cNvSpPr>
            <a:spLocks noGrp="1"/>
          </p:cNvSpPr>
          <p:nvPr>
            <p:ph sz="half" idx="1"/>
          </p:nvPr>
        </p:nvSpPr>
        <p:spPr>
          <a:xfrm>
            <a:off x="395536" y="1524000"/>
            <a:ext cx="3757364"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305300" y="1524000"/>
            <a:ext cx="3723084"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5" name="Rectangle 6"/>
          <p:cNvSpPr>
            <a:spLocks noGrp="1" noChangeArrowheads="1"/>
          </p:cNvSpPr>
          <p:nvPr>
            <p:ph type="sldNum" sz="quarter" idx="10"/>
          </p:nvPr>
        </p:nvSpPr>
        <p:spPr>
          <a:ln/>
        </p:spPr>
        <p:txBody>
          <a:bodyPr/>
          <a:lstStyle>
            <a:lvl1pPr>
              <a:defRPr/>
            </a:lvl1pPr>
          </a:lstStyle>
          <a:p>
            <a:pPr>
              <a:defRPr/>
            </a:pPr>
            <a:fld id="{5D67698F-D496-4C39-AD35-5D2E88903347}"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6"/>
          <p:cNvSpPr>
            <a:spLocks noGrp="1" noChangeArrowheads="1"/>
          </p:cNvSpPr>
          <p:nvPr>
            <p:ph type="sldNum" sz="quarter" idx="10"/>
          </p:nvPr>
        </p:nvSpPr>
        <p:spPr>
          <a:ln/>
        </p:spPr>
        <p:txBody>
          <a:bodyPr/>
          <a:lstStyle>
            <a:lvl1pPr>
              <a:defRPr/>
            </a:lvl1pPr>
          </a:lstStyle>
          <a:p>
            <a:pPr>
              <a:defRPr/>
            </a:pPr>
            <a:fld id="{0228EEF4-3733-4C4D-8503-E3C699F16C85}"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6"/>
          <p:cNvSpPr>
            <a:spLocks noGrp="1" noChangeArrowheads="1"/>
          </p:cNvSpPr>
          <p:nvPr>
            <p:ph type="sldNum" sz="quarter" idx="10"/>
          </p:nvPr>
        </p:nvSpPr>
        <p:spPr>
          <a:ln/>
        </p:spPr>
        <p:txBody>
          <a:bodyPr/>
          <a:lstStyle>
            <a:lvl1pPr>
              <a:defRPr/>
            </a:lvl1pPr>
          </a:lstStyle>
          <a:p>
            <a:pPr>
              <a:defRPr/>
            </a:pPr>
            <a:fld id="{8944BE5D-D603-45AE-A712-C82EBBF81C48}"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7C0556-AD6F-4D8C-963A-A7D65C44D567}"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BAF96DD-5330-4A27-A094-3C90757F1D85}"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DEF2E73-8066-4E7F-AE6B-D33DD9E175F5}"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6553200" cy="10401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027" name="Rectangle 3"/>
          <p:cNvSpPr>
            <a:spLocks noGrp="1" noChangeArrowheads="1"/>
          </p:cNvSpPr>
          <p:nvPr>
            <p:ph type="body" idx="1"/>
          </p:nvPr>
        </p:nvSpPr>
        <p:spPr bwMode="auto">
          <a:xfrm>
            <a:off x="685800" y="1524000"/>
            <a:ext cx="7086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30" name="Rectangle 6"/>
          <p:cNvSpPr>
            <a:spLocks noGrp="1" noChangeArrowheads="1"/>
          </p:cNvSpPr>
          <p:nvPr>
            <p:ph type="sldNum" sz="quarter" idx="4"/>
          </p:nvPr>
        </p:nvSpPr>
        <p:spPr bwMode="auto">
          <a:xfrm>
            <a:off x="7010400" y="6248400"/>
            <a:ext cx="1828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solidFill>
                  <a:srgbClr val="005BAB"/>
                </a:solidFill>
                <a:latin typeface="Verdana" pitchFamily="34" charset="0"/>
              </a:defRPr>
            </a:lvl1pPr>
          </a:lstStyle>
          <a:p>
            <a:pPr>
              <a:defRPr/>
            </a:pPr>
            <a:fld id="{A4396B8E-AEA6-457E-AA68-EFC10758AEE9}"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3000" b="1">
          <a:solidFill>
            <a:srgbClr val="00308E"/>
          </a:solidFill>
          <a:latin typeface="+mj-lt"/>
          <a:ea typeface="+mj-ea"/>
          <a:cs typeface="+mj-cs"/>
        </a:defRPr>
      </a:lvl1pPr>
      <a:lvl2pPr algn="l" rtl="0" eaLnBrk="0" fontAlgn="base" hangingPunct="0">
        <a:spcBef>
          <a:spcPct val="0"/>
        </a:spcBef>
        <a:spcAft>
          <a:spcPct val="0"/>
        </a:spcAft>
        <a:defRPr sz="3200" b="1">
          <a:solidFill>
            <a:srgbClr val="00308E"/>
          </a:solidFill>
          <a:latin typeface="Arial" charset="0"/>
        </a:defRPr>
      </a:lvl2pPr>
      <a:lvl3pPr algn="l" rtl="0" eaLnBrk="0" fontAlgn="base" hangingPunct="0">
        <a:spcBef>
          <a:spcPct val="0"/>
        </a:spcBef>
        <a:spcAft>
          <a:spcPct val="0"/>
        </a:spcAft>
        <a:defRPr sz="3200" b="1">
          <a:solidFill>
            <a:srgbClr val="00308E"/>
          </a:solidFill>
          <a:latin typeface="Arial" charset="0"/>
        </a:defRPr>
      </a:lvl3pPr>
      <a:lvl4pPr algn="l" rtl="0" eaLnBrk="0" fontAlgn="base" hangingPunct="0">
        <a:spcBef>
          <a:spcPct val="0"/>
        </a:spcBef>
        <a:spcAft>
          <a:spcPct val="0"/>
        </a:spcAft>
        <a:defRPr sz="3200" b="1">
          <a:solidFill>
            <a:srgbClr val="00308E"/>
          </a:solidFill>
          <a:latin typeface="Arial" charset="0"/>
        </a:defRPr>
      </a:lvl4pPr>
      <a:lvl5pPr algn="l" rtl="0" eaLnBrk="0" fontAlgn="base" hangingPunct="0">
        <a:spcBef>
          <a:spcPct val="0"/>
        </a:spcBef>
        <a:spcAft>
          <a:spcPct val="0"/>
        </a:spcAft>
        <a:defRPr sz="3200" b="1">
          <a:solidFill>
            <a:srgbClr val="00308E"/>
          </a:solidFill>
          <a:latin typeface="Arial" charset="0"/>
        </a:defRPr>
      </a:lvl5pPr>
      <a:lvl6pPr marL="457200" algn="l" rtl="0" fontAlgn="base">
        <a:spcBef>
          <a:spcPct val="0"/>
        </a:spcBef>
        <a:spcAft>
          <a:spcPct val="0"/>
        </a:spcAft>
        <a:defRPr sz="3200" b="1">
          <a:solidFill>
            <a:srgbClr val="00308E"/>
          </a:solidFill>
          <a:latin typeface="Arial" charset="0"/>
        </a:defRPr>
      </a:lvl6pPr>
      <a:lvl7pPr marL="914400" algn="l" rtl="0" fontAlgn="base">
        <a:spcBef>
          <a:spcPct val="0"/>
        </a:spcBef>
        <a:spcAft>
          <a:spcPct val="0"/>
        </a:spcAft>
        <a:defRPr sz="3200" b="1">
          <a:solidFill>
            <a:srgbClr val="00308E"/>
          </a:solidFill>
          <a:latin typeface="Arial" charset="0"/>
        </a:defRPr>
      </a:lvl7pPr>
      <a:lvl8pPr marL="1371600" algn="l" rtl="0" fontAlgn="base">
        <a:spcBef>
          <a:spcPct val="0"/>
        </a:spcBef>
        <a:spcAft>
          <a:spcPct val="0"/>
        </a:spcAft>
        <a:defRPr sz="3200" b="1">
          <a:solidFill>
            <a:srgbClr val="00308E"/>
          </a:solidFill>
          <a:latin typeface="Arial" charset="0"/>
        </a:defRPr>
      </a:lvl8pPr>
      <a:lvl9pPr marL="1828800" algn="l" rtl="0" fontAlgn="base">
        <a:spcBef>
          <a:spcPct val="0"/>
        </a:spcBef>
        <a:spcAft>
          <a:spcPct val="0"/>
        </a:spcAft>
        <a:defRPr sz="3200" b="1">
          <a:solidFill>
            <a:srgbClr val="00308E"/>
          </a:solidFill>
          <a:latin typeface="Arial" charset="0"/>
        </a:defRPr>
      </a:lvl9pPr>
    </p:titleStyle>
    <p:bodyStyle>
      <a:lvl1pPr marL="342900" indent="-342900" algn="l" rtl="0" eaLnBrk="0" fontAlgn="base" hangingPunct="0">
        <a:spcBef>
          <a:spcPct val="20000"/>
        </a:spcBef>
        <a:spcAft>
          <a:spcPct val="0"/>
        </a:spcAft>
        <a:buChar char="•"/>
        <a:defRPr sz="2200">
          <a:solidFill>
            <a:srgbClr val="00308E"/>
          </a:solidFill>
          <a:latin typeface="+mn-lt"/>
          <a:ea typeface="+mn-ea"/>
          <a:cs typeface="+mn-cs"/>
        </a:defRPr>
      </a:lvl1pPr>
      <a:lvl2pPr marL="742950" indent="-285750" algn="l" rtl="0" eaLnBrk="0" fontAlgn="base" hangingPunct="0">
        <a:spcBef>
          <a:spcPct val="20000"/>
        </a:spcBef>
        <a:spcAft>
          <a:spcPct val="0"/>
        </a:spcAft>
        <a:buChar char="–"/>
        <a:defRPr sz="2000">
          <a:solidFill>
            <a:srgbClr val="00308E"/>
          </a:solidFill>
          <a:latin typeface="+mn-lt"/>
        </a:defRPr>
      </a:lvl2pPr>
      <a:lvl3pPr marL="1143000" indent="-228600" algn="l" rtl="0" eaLnBrk="0" fontAlgn="base" hangingPunct="0">
        <a:spcBef>
          <a:spcPct val="20000"/>
        </a:spcBef>
        <a:spcAft>
          <a:spcPct val="0"/>
        </a:spcAft>
        <a:buChar char="•"/>
        <a:defRPr>
          <a:solidFill>
            <a:srgbClr val="00308E"/>
          </a:solidFill>
          <a:latin typeface="+mn-lt"/>
        </a:defRPr>
      </a:lvl3pPr>
      <a:lvl4pPr marL="1600200" indent="-228600" algn="l" rtl="0" eaLnBrk="0" fontAlgn="base" hangingPunct="0">
        <a:spcBef>
          <a:spcPct val="20000"/>
        </a:spcBef>
        <a:spcAft>
          <a:spcPct val="0"/>
        </a:spcAft>
        <a:buChar char="–"/>
        <a:defRPr>
          <a:solidFill>
            <a:srgbClr val="00308E"/>
          </a:solidFill>
          <a:latin typeface="+mn-lt"/>
        </a:defRPr>
      </a:lvl4pPr>
      <a:lvl5pPr marL="2057400" indent="-228600" algn="l" rtl="0" eaLnBrk="0" fontAlgn="base" hangingPunct="0">
        <a:spcBef>
          <a:spcPct val="20000"/>
        </a:spcBef>
        <a:spcAft>
          <a:spcPct val="0"/>
        </a:spcAft>
        <a:buChar char="»"/>
        <a:defRPr>
          <a:solidFill>
            <a:srgbClr val="00308E"/>
          </a:solidFill>
          <a:latin typeface="+mn-lt"/>
        </a:defRPr>
      </a:lvl5pPr>
      <a:lvl6pPr marL="2514600" indent="-228600" algn="l" rtl="0" fontAlgn="base">
        <a:spcBef>
          <a:spcPct val="20000"/>
        </a:spcBef>
        <a:spcAft>
          <a:spcPct val="0"/>
        </a:spcAft>
        <a:buChar char="»"/>
        <a:defRPr>
          <a:solidFill>
            <a:srgbClr val="00308E"/>
          </a:solidFill>
          <a:latin typeface="+mn-lt"/>
        </a:defRPr>
      </a:lvl6pPr>
      <a:lvl7pPr marL="2971800" indent="-228600" algn="l" rtl="0" fontAlgn="base">
        <a:spcBef>
          <a:spcPct val="20000"/>
        </a:spcBef>
        <a:spcAft>
          <a:spcPct val="0"/>
        </a:spcAft>
        <a:buChar char="»"/>
        <a:defRPr>
          <a:solidFill>
            <a:srgbClr val="00308E"/>
          </a:solidFill>
          <a:latin typeface="+mn-lt"/>
        </a:defRPr>
      </a:lvl7pPr>
      <a:lvl8pPr marL="3429000" indent="-228600" algn="l" rtl="0" fontAlgn="base">
        <a:spcBef>
          <a:spcPct val="20000"/>
        </a:spcBef>
        <a:spcAft>
          <a:spcPct val="0"/>
        </a:spcAft>
        <a:buChar char="»"/>
        <a:defRPr>
          <a:solidFill>
            <a:srgbClr val="00308E"/>
          </a:solidFill>
          <a:latin typeface="+mn-lt"/>
        </a:defRPr>
      </a:lvl8pPr>
      <a:lvl9pPr marL="3886200" indent="-228600" algn="l" rtl="0" fontAlgn="base">
        <a:spcBef>
          <a:spcPct val="20000"/>
        </a:spcBef>
        <a:spcAft>
          <a:spcPct val="0"/>
        </a:spcAft>
        <a:buChar char="»"/>
        <a:defRPr>
          <a:solidFill>
            <a:srgbClr val="00308E"/>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ctrTitle"/>
          </p:nvPr>
        </p:nvSpPr>
        <p:spPr>
          <a:xfrm>
            <a:off x="468313" y="1773238"/>
            <a:ext cx="7989887" cy="1470025"/>
          </a:xfrm>
        </p:spPr>
        <p:txBody>
          <a:bodyPr/>
          <a:lstStyle/>
          <a:p>
            <a:pPr algn="ctr"/>
            <a:r>
              <a:rPr lang="en-GB" dirty="0" smtClean="0"/>
              <a:t>Segmentation analysis of mobile phone users based on frequency of feature use</a:t>
            </a:r>
            <a:br>
              <a:rPr lang="en-GB" dirty="0" smtClean="0"/>
            </a:br>
            <a:endParaRPr lang="en-GB" dirty="0" smtClean="0"/>
          </a:p>
        </p:txBody>
      </p:sp>
      <p:sp>
        <p:nvSpPr>
          <p:cNvPr id="2051" name="Subtitle 4"/>
          <p:cNvSpPr>
            <a:spLocks noGrp="1"/>
          </p:cNvSpPr>
          <p:nvPr>
            <p:ph type="subTitle" idx="1"/>
          </p:nvPr>
        </p:nvSpPr>
        <p:spPr>
          <a:xfrm>
            <a:off x="539750" y="3405162"/>
            <a:ext cx="7993063" cy="2112070"/>
          </a:xfrm>
        </p:spPr>
        <p:txBody>
          <a:bodyPr/>
          <a:lstStyle/>
          <a:p>
            <a:r>
              <a:rPr lang="en-ZA" sz="2200" dirty="0" smtClean="0"/>
              <a:t>Amaleya Goneos-Malka</a:t>
            </a:r>
          </a:p>
          <a:p>
            <a:r>
              <a:rPr lang="en-ZA" sz="2200" dirty="0" smtClean="0"/>
              <a:t>Arien Strasheim</a:t>
            </a:r>
          </a:p>
          <a:p>
            <a:r>
              <a:rPr lang="en-ZA" sz="2200" dirty="0" err="1" smtClean="0"/>
              <a:t>Anské</a:t>
            </a:r>
            <a:r>
              <a:rPr lang="en-ZA" sz="2200" dirty="0" smtClean="0"/>
              <a:t> Grobler</a:t>
            </a:r>
          </a:p>
          <a:p>
            <a:r>
              <a:rPr lang="en-ZA" sz="2200" dirty="0" smtClean="0"/>
              <a:t>30-08-2012</a:t>
            </a:r>
          </a:p>
          <a:p>
            <a:endParaRPr lang="en-ZA" sz="2200" dirty="0" smtClean="0"/>
          </a:p>
          <a:p>
            <a:endParaRPr lang="en-ZA" sz="2200" dirty="0" smtClean="0"/>
          </a:p>
          <a:p>
            <a:r>
              <a:rPr lang="en-ZA" sz="2200" dirty="0" smtClean="0"/>
              <a:t>2012 World Marketing Congress ~ Cultural Perspectives</a:t>
            </a:r>
          </a:p>
          <a:p>
            <a:endParaRPr lang="en-GB" sz="2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ZA" dirty="0" smtClean="0"/>
              <a:t>Results and discussion</a:t>
            </a:r>
            <a:endParaRPr lang="en-GB" dirty="0" smtClean="0"/>
          </a:p>
        </p:txBody>
      </p:sp>
      <p:sp>
        <p:nvSpPr>
          <p:cNvPr id="9" name="Content Placeholder 8"/>
          <p:cNvSpPr>
            <a:spLocks noGrp="1"/>
          </p:cNvSpPr>
          <p:nvPr>
            <p:ph idx="1"/>
          </p:nvPr>
        </p:nvSpPr>
        <p:spPr/>
        <p:txBody>
          <a:bodyPr/>
          <a:lstStyle/>
          <a:p>
            <a:pPr marL="0" indent="0">
              <a:buFontTx/>
              <a:buNone/>
              <a:defRPr/>
            </a:pPr>
            <a:r>
              <a:rPr lang="en-GB" sz="2200" dirty="0" smtClean="0"/>
              <a:t>The cluster analysis produced four clusters, namely </a:t>
            </a:r>
            <a:r>
              <a:rPr lang="en-GB" sz="2200" b="1" dirty="0" smtClean="0"/>
              <a:t>Connectors, Conventionalists, Technoisseurs and Mobilarti. </a:t>
            </a:r>
          </a:p>
          <a:p>
            <a:pPr>
              <a:buFontTx/>
              <a:buNone/>
              <a:defRPr/>
            </a:pPr>
            <a:r>
              <a:rPr lang="en-ZA" sz="2400" dirty="0" smtClean="0"/>
              <a:t> </a:t>
            </a:r>
            <a:endParaRPr lang="en-GB" sz="2400" dirty="0" smtClean="0"/>
          </a:p>
          <a:p>
            <a:pPr>
              <a:buFontTx/>
              <a:buNone/>
              <a:defRPr/>
            </a:pPr>
            <a:endParaRPr lang="en-GB" dirty="0"/>
          </a:p>
        </p:txBody>
      </p:sp>
      <p:graphicFrame>
        <p:nvGraphicFramePr>
          <p:cNvPr id="5" name="Table 4"/>
          <p:cNvGraphicFramePr>
            <a:graphicFrameLocks noGrp="1"/>
          </p:cNvGraphicFramePr>
          <p:nvPr/>
        </p:nvGraphicFramePr>
        <p:xfrm>
          <a:off x="323850" y="2349500"/>
          <a:ext cx="8569325" cy="3479807"/>
        </p:xfrm>
        <a:graphic>
          <a:graphicData uri="http://schemas.openxmlformats.org/drawingml/2006/table">
            <a:tbl>
              <a:tblPr/>
              <a:tblGrid>
                <a:gridCol w="2819400"/>
                <a:gridCol w="1008063"/>
                <a:gridCol w="1487487"/>
                <a:gridCol w="1417638"/>
                <a:gridCol w="850900"/>
                <a:gridCol w="985837"/>
              </a:tblGrid>
              <a:tr h="217488">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00308E"/>
                        </a:solidFill>
                        <a:effectLst/>
                        <a:latin typeface="Arial"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4">
                  <a:txBody>
                    <a:bodyPr/>
                    <a:lstStyle/>
                    <a:p>
                      <a:pPr marL="3810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Mobile phone usage types</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rowSpan="2">
                  <a:txBody>
                    <a:bodyPr/>
                    <a:lstStyle/>
                    <a:p>
                      <a:pPr marL="3810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Overall Mean</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434975">
                <a:tc vMerge="1">
                  <a:txBody>
                    <a:bodyPr/>
                    <a:lstStyle/>
                    <a:p>
                      <a:endParaRPr lang="en-GB"/>
                    </a:p>
                  </a:txBody>
                  <a:tcPr/>
                </a:tc>
                <a:tc>
                  <a:txBody>
                    <a:bodyPr/>
                    <a:lstStyle/>
                    <a:p>
                      <a:pPr marL="3810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Connectors (28%)</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810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Conventionalists (33%)</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810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Technoisseurs (19%)</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810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Mobilarti (20%)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GB"/>
                    </a:p>
                  </a:txBody>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Talking</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2.750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2.670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2.870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2.970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2.790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Messaging</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2.970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2.910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2.980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3.000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2.960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Accessing social media</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2.860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2.580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2.970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2.830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2.790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Accessing the Internet for information</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2.700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2.060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2.610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2.550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2.460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Listening to or downloading music</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2.170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1.640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2.610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2.130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2.100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Using email</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2.890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1.940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2.570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2.570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2.480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Playing games</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1.490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1.590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2.150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2.670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1.910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Taking photographs</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1.850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1.550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2.560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2.750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2.070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Taking videos</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1.240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1.180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2.020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2.350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1.630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Using calendar function</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2.650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2.000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2.200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2.870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2.410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Using calculator function</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2.060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1.590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1.570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2.810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1.960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Using notes function</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2.360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1.590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1.620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2.810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2.120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17488">
                <a:tc>
                  <a:txBody>
                    <a:bodyPr/>
                    <a:lstStyle/>
                    <a:p>
                      <a:pPr marL="3810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308E"/>
                          </a:solidFill>
                          <a:effectLst/>
                          <a:latin typeface="Arial" charset="0"/>
                        </a:rPr>
                        <a:t>Using mapping navigation function</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1.500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1.170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1" u="none" strike="noStrike" cap="none" normalizeH="0" baseline="0" smtClean="0">
                          <a:ln>
                            <a:noFill/>
                          </a:ln>
                          <a:solidFill>
                            <a:srgbClr val="00308E"/>
                          </a:solidFill>
                          <a:effectLst/>
                          <a:latin typeface="Arial" charset="0"/>
                          <a:cs typeface="Times New Roman" pitchFamily="18" charset="0"/>
                        </a:rPr>
                        <a:t>1.200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smtClean="0">
                          <a:ln>
                            <a:noFill/>
                          </a:ln>
                          <a:solidFill>
                            <a:srgbClr val="00308E"/>
                          </a:solidFill>
                          <a:effectLst/>
                          <a:latin typeface="Arial" charset="0"/>
                          <a:cs typeface="Times New Roman" pitchFamily="18" charset="0"/>
                        </a:rPr>
                        <a:t>1.980</a:t>
                      </a:r>
                      <a:endParaRPr kumimoji="0" lang="en-GB" sz="1300" b="0" i="0" u="none" strike="noStrike" cap="none" normalizeH="0" baseline="0" smtClean="0">
                        <a:ln>
                          <a:noFill/>
                        </a:ln>
                        <a:solidFill>
                          <a:srgbClr val="00308E"/>
                        </a:solidFill>
                        <a:effectLst/>
                        <a:latin typeface="Arial" charset="0"/>
                        <a:cs typeface="Times New Roman" pitchFamily="18"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rgbClr val="00308E"/>
                          </a:solidFill>
                          <a:effectLst/>
                          <a:latin typeface="Arial" charset="0"/>
                          <a:cs typeface="Times New Roman" pitchFamily="18" charset="0"/>
                        </a:rPr>
                        <a:t>1.460</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31746" name="Rectangle 2"/>
          <p:cNvSpPr>
            <a:spLocks noChangeArrowheads="1"/>
          </p:cNvSpPr>
          <p:nvPr/>
        </p:nvSpPr>
        <p:spPr bwMode="auto">
          <a:xfrm>
            <a:off x="250825" y="5805488"/>
            <a:ext cx="7143750" cy="276225"/>
          </a:xfrm>
          <a:prstGeom prst="rect">
            <a:avLst/>
          </a:prstGeom>
          <a:noFill/>
          <a:ln w="9525">
            <a:noFill/>
            <a:miter lim="800000"/>
            <a:headEnd/>
            <a:tailEnd/>
          </a:ln>
          <a:effectLst/>
        </p:spPr>
        <p:txBody>
          <a:bodyPr wrap="none" anchor="ctr">
            <a:spAutoFit/>
          </a:bodyPr>
          <a:lstStyle/>
          <a:p>
            <a:pPr algn="just" eaLnBrk="0" hangingPunct="0">
              <a:defRPr/>
            </a:pPr>
            <a:r>
              <a:rPr lang="en-GB" sz="1200" dirty="0">
                <a:solidFill>
                  <a:srgbClr val="00308E"/>
                </a:solidFill>
                <a:latin typeface="+mn-lt"/>
                <a:ea typeface="Times New Roman" pitchFamily="18" charset="0"/>
                <a:cs typeface="Times New Roman" pitchFamily="18" charset="0"/>
              </a:rPr>
              <a:t>Figures in bold are larger than the overall means, whilst figures in italics are less than the overall mean</a:t>
            </a:r>
            <a:endParaRPr lang="en-GB" sz="1200" dirty="0">
              <a:solidFill>
                <a:srgbClr val="00308E"/>
              </a:solidFill>
              <a:latin typeface="+mn-lt"/>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ZA" dirty="0" smtClean="0"/>
              <a:t>Segmentation results</a:t>
            </a:r>
            <a:endParaRPr lang="en-GB" dirty="0" smtClean="0"/>
          </a:p>
        </p:txBody>
      </p:sp>
      <p:graphicFrame>
        <p:nvGraphicFramePr>
          <p:cNvPr id="5" name="Chart 4"/>
          <p:cNvGraphicFramePr/>
          <p:nvPr/>
        </p:nvGraphicFramePr>
        <p:xfrm>
          <a:off x="827584" y="908720"/>
          <a:ext cx="7848872" cy="550128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598440" y="5009053"/>
            <a:ext cx="533400" cy="1396985"/>
          </a:xfrm>
          <a:prstGeom prst="rect">
            <a:avLst/>
          </a:prstGeom>
          <a:noFill/>
        </p:spPr>
        <p:txBody>
          <a:bodyPr wrap="square">
            <a:spAutoFit/>
          </a:bodyPr>
          <a:lstStyle/>
          <a:p>
            <a:pPr>
              <a:lnSpc>
                <a:spcPct val="150000"/>
              </a:lnSpc>
              <a:spcBef>
                <a:spcPts val="300"/>
              </a:spcBef>
              <a:spcAft>
                <a:spcPts val="300"/>
              </a:spcAft>
              <a:defRPr/>
            </a:pPr>
            <a:r>
              <a:rPr lang="en-ZA" sz="1200" dirty="0">
                <a:solidFill>
                  <a:srgbClr val="00308E"/>
                </a:solidFill>
                <a:latin typeface="+mj-lt"/>
              </a:rPr>
              <a:t>28 %</a:t>
            </a:r>
          </a:p>
          <a:p>
            <a:pPr>
              <a:lnSpc>
                <a:spcPct val="150000"/>
              </a:lnSpc>
              <a:spcBef>
                <a:spcPts val="300"/>
              </a:spcBef>
              <a:spcAft>
                <a:spcPts val="300"/>
              </a:spcAft>
              <a:defRPr/>
            </a:pPr>
            <a:r>
              <a:rPr lang="en-ZA" sz="1200" dirty="0">
                <a:solidFill>
                  <a:srgbClr val="00308E"/>
                </a:solidFill>
                <a:latin typeface="+mj-lt"/>
              </a:rPr>
              <a:t>33%</a:t>
            </a:r>
          </a:p>
          <a:p>
            <a:pPr>
              <a:lnSpc>
                <a:spcPct val="150000"/>
              </a:lnSpc>
              <a:spcBef>
                <a:spcPts val="300"/>
              </a:spcBef>
              <a:spcAft>
                <a:spcPts val="300"/>
              </a:spcAft>
              <a:defRPr/>
            </a:pPr>
            <a:r>
              <a:rPr lang="en-ZA" sz="1200" dirty="0">
                <a:solidFill>
                  <a:srgbClr val="00308E"/>
                </a:solidFill>
                <a:latin typeface="+mj-lt"/>
              </a:rPr>
              <a:t>19%</a:t>
            </a:r>
          </a:p>
          <a:p>
            <a:pPr>
              <a:lnSpc>
                <a:spcPct val="150000"/>
              </a:lnSpc>
              <a:spcBef>
                <a:spcPts val="300"/>
              </a:spcBef>
              <a:spcAft>
                <a:spcPts val="300"/>
              </a:spcAft>
              <a:defRPr/>
            </a:pPr>
            <a:r>
              <a:rPr lang="en-ZA" sz="1200" dirty="0">
                <a:solidFill>
                  <a:srgbClr val="00308E"/>
                </a:solidFill>
                <a:latin typeface="+mj-lt"/>
              </a:rPr>
              <a:t>20%</a:t>
            </a:r>
            <a:endParaRPr lang="en-GB" sz="1200" dirty="0">
              <a:solidFill>
                <a:srgbClr val="00308E"/>
              </a:solidFill>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ZA" dirty="0" smtClean="0"/>
              <a:t>Segments</a:t>
            </a:r>
            <a:endParaRPr lang="en-GB" dirty="0" smtClean="0"/>
          </a:p>
        </p:txBody>
      </p:sp>
      <p:sp>
        <p:nvSpPr>
          <p:cNvPr id="13315" name="Content Placeholder 2"/>
          <p:cNvSpPr>
            <a:spLocks noGrp="1"/>
          </p:cNvSpPr>
          <p:nvPr>
            <p:ph idx="1"/>
          </p:nvPr>
        </p:nvSpPr>
        <p:spPr/>
        <p:txBody>
          <a:bodyPr/>
          <a:lstStyle/>
          <a:p>
            <a:pPr>
              <a:spcBef>
                <a:spcPts val="600"/>
              </a:spcBef>
              <a:spcAft>
                <a:spcPts val="600"/>
              </a:spcAft>
            </a:pPr>
            <a:r>
              <a:rPr lang="en-GB" sz="2200" b="1" dirty="0" smtClean="0"/>
              <a:t>Connectors (28%)</a:t>
            </a:r>
            <a:r>
              <a:rPr lang="en-GB" sz="2200" dirty="0" smtClean="0"/>
              <a:t> primarily use mobile phones for communicating and organising - using messaging, social media and email functions on daily basis</a:t>
            </a:r>
          </a:p>
          <a:p>
            <a:pPr>
              <a:spcBef>
                <a:spcPts val="600"/>
              </a:spcBef>
              <a:spcAft>
                <a:spcPts val="600"/>
              </a:spcAft>
            </a:pPr>
            <a:r>
              <a:rPr lang="en-GB" sz="2200" b="1" dirty="0" smtClean="0"/>
              <a:t>Conventionalists</a:t>
            </a:r>
            <a:r>
              <a:rPr lang="en-GB" sz="2200" dirty="0" smtClean="0"/>
              <a:t> </a:t>
            </a:r>
            <a:r>
              <a:rPr lang="en-GB" sz="2200" b="1" dirty="0" smtClean="0"/>
              <a:t>(33%) </a:t>
            </a:r>
            <a:r>
              <a:rPr lang="en-GB" sz="2200" dirty="0" smtClean="0"/>
              <a:t>are inclined to restrict their use of mobile phone features to talking and texting, and thus are regarded as technology laggards</a:t>
            </a:r>
          </a:p>
          <a:p>
            <a:pPr>
              <a:spcBef>
                <a:spcPts val="600"/>
              </a:spcBef>
              <a:spcAft>
                <a:spcPts val="600"/>
              </a:spcAft>
            </a:pPr>
            <a:r>
              <a:rPr lang="en-GB" sz="2200" b="1" dirty="0" smtClean="0"/>
              <a:t>Technoisseurs (19%)</a:t>
            </a:r>
            <a:r>
              <a:rPr lang="en-GB" sz="2200" dirty="0" smtClean="0"/>
              <a:t> frequently use a variety of different mobile phone features and listen to or download music more than any other cluster in the group</a:t>
            </a:r>
          </a:p>
          <a:p>
            <a:pPr>
              <a:spcBef>
                <a:spcPts val="600"/>
              </a:spcBef>
              <a:spcAft>
                <a:spcPts val="600"/>
              </a:spcAft>
            </a:pPr>
            <a:r>
              <a:rPr lang="en-GB" sz="2200" b="1" dirty="0" smtClean="0"/>
              <a:t>Mobilarti (20%)</a:t>
            </a:r>
            <a:r>
              <a:rPr lang="en-GB" sz="2200" i="1" dirty="0" smtClean="0"/>
              <a:t> </a:t>
            </a:r>
            <a:r>
              <a:rPr lang="en-GB" sz="2200" dirty="0" smtClean="0"/>
              <a:t>make the most extensive use of several mobile phone features through their mobile handsets, despite recording the lowest percentage of smartphone ownership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Factor loadings: Mobile importance</a:t>
            </a:r>
          </a:p>
        </p:txBody>
      </p:sp>
      <p:sp>
        <p:nvSpPr>
          <p:cNvPr id="6" name="Content Placeholder 5"/>
          <p:cNvSpPr>
            <a:spLocks noGrp="1"/>
          </p:cNvSpPr>
          <p:nvPr>
            <p:ph idx="1"/>
          </p:nvPr>
        </p:nvSpPr>
        <p:spPr/>
        <p:txBody>
          <a:bodyPr/>
          <a:lstStyle/>
          <a:p>
            <a:endParaRPr lang="en-GB" dirty="0"/>
          </a:p>
        </p:txBody>
      </p:sp>
      <p:graphicFrame>
        <p:nvGraphicFramePr>
          <p:cNvPr id="5" name="Table 4"/>
          <p:cNvGraphicFramePr>
            <a:graphicFrameLocks noGrp="1"/>
          </p:cNvGraphicFramePr>
          <p:nvPr/>
        </p:nvGraphicFramePr>
        <p:xfrm>
          <a:off x="395536" y="1340768"/>
          <a:ext cx="8496944" cy="3918034"/>
        </p:xfrm>
        <a:graphic>
          <a:graphicData uri="http://schemas.openxmlformats.org/drawingml/2006/table">
            <a:tbl>
              <a:tblPr/>
              <a:tblGrid>
                <a:gridCol w="4824784"/>
                <a:gridCol w="1223888"/>
                <a:gridCol w="1152128"/>
                <a:gridCol w="1296144"/>
              </a:tblGrid>
              <a:tr h="446011">
                <a:tc rowSpan="2">
                  <a:txBody>
                    <a:bodyPr/>
                    <a:lstStyle/>
                    <a:p>
                      <a:pPr>
                        <a:lnSpc>
                          <a:spcPct val="115000"/>
                        </a:lnSpc>
                      </a:pP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marL="0" marR="0" algn="ctr">
                        <a:lnSpc>
                          <a:spcPct val="150000"/>
                        </a:lnSpc>
                        <a:spcBef>
                          <a:spcPts val="0"/>
                        </a:spcBef>
                        <a:spcAft>
                          <a:spcPts val="0"/>
                        </a:spcAft>
                      </a:pPr>
                      <a:r>
                        <a:rPr lang="en-ZA" sz="1400" b="1" kern="1200" dirty="0" smtClean="0">
                          <a:solidFill>
                            <a:srgbClr val="000066"/>
                          </a:solidFill>
                          <a:latin typeface="+mn-lt"/>
                          <a:ea typeface="Times New Roman"/>
                          <a:cs typeface="Times New Roman"/>
                        </a:rPr>
                        <a:t>Component</a:t>
                      </a:r>
                      <a:endParaRPr lang="en-GB" sz="1400" b="1" kern="1200" dirty="0">
                        <a:solidFill>
                          <a:srgbClr val="000066"/>
                        </a:solidFill>
                        <a:latin typeface="+mn-lt"/>
                        <a:ea typeface="Times New Roman"/>
                        <a:cs typeface="Times New Roman"/>
                      </a:endParaRPr>
                    </a:p>
                  </a:txBody>
                  <a:tcPr marL="41051" marR="410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marL="0" marR="0" algn="ctr">
                        <a:lnSpc>
                          <a:spcPct val="150000"/>
                        </a:lnSpc>
                        <a:spcBef>
                          <a:spcPts val="0"/>
                        </a:spcBef>
                        <a:spcAft>
                          <a:spcPts val="0"/>
                        </a:spcAft>
                      </a:pPr>
                      <a:endParaRPr lang="en-GB" sz="1600" dirty="0">
                        <a:solidFill>
                          <a:srgbClr val="000066"/>
                        </a:solidFill>
                        <a:latin typeface="+mn-lt"/>
                        <a:ea typeface="Times New Roman"/>
                        <a:cs typeface="Times New Roman"/>
                      </a:endParaRPr>
                    </a:p>
                  </a:txBody>
                  <a:tcPr marL="41051" marR="410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pPr marL="0" marR="0" algn="ctr">
                        <a:lnSpc>
                          <a:spcPct val="150000"/>
                        </a:lnSpc>
                        <a:spcBef>
                          <a:spcPts val="0"/>
                        </a:spcBef>
                        <a:spcAft>
                          <a:spcPts val="0"/>
                        </a:spcAft>
                      </a:pP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446011">
                <a:tc vMerge="1">
                  <a:txBody>
                    <a:bodyPr/>
                    <a:lstStyle/>
                    <a:p>
                      <a:pPr>
                        <a:lnSpc>
                          <a:spcPct val="115000"/>
                        </a:lnSpc>
                      </a:pP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GB" sz="1400" b="1" dirty="0">
                          <a:solidFill>
                            <a:srgbClr val="000066"/>
                          </a:solidFill>
                          <a:latin typeface="+mn-lt"/>
                          <a:ea typeface="Times New Roman"/>
                          <a:cs typeface="Times New Roman"/>
                        </a:rPr>
                        <a:t>Mobile addiction</a:t>
                      </a:r>
                      <a:endParaRPr lang="en-GB" sz="1600" dirty="0">
                        <a:solidFill>
                          <a:srgbClr val="000066"/>
                        </a:solidFill>
                        <a:latin typeface="+mn-lt"/>
                        <a:ea typeface="Times New Roman"/>
                        <a:cs typeface="Times New Roman"/>
                      </a:endParaRPr>
                    </a:p>
                  </a:txBody>
                  <a:tcPr marL="41051" marR="410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GB" sz="1400" b="1" dirty="0">
                          <a:solidFill>
                            <a:srgbClr val="000066"/>
                          </a:solidFill>
                          <a:latin typeface="+mn-lt"/>
                          <a:ea typeface="Times New Roman"/>
                          <a:cs typeface="Times New Roman"/>
                        </a:rPr>
                        <a:t>Empowered choice</a:t>
                      </a:r>
                      <a:endParaRPr lang="en-GB" sz="1600" dirty="0">
                        <a:solidFill>
                          <a:srgbClr val="000066"/>
                        </a:solidFill>
                        <a:latin typeface="+mn-lt"/>
                        <a:ea typeface="Times New Roman"/>
                        <a:cs typeface="Times New Roman"/>
                      </a:endParaRPr>
                    </a:p>
                  </a:txBody>
                  <a:tcPr marL="41051" marR="410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GB" sz="1200" b="1" dirty="0">
                          <a:solidFill>
                            <a:srgbClr val="000066"/>
                          </a:solidFill>
                          <a:latin typeface="+mn-lt"/>
                          <a:ea typeface="Times New Roman"/>
                          <a:cs typeface="Times New Roman"/>
                        </a:rPr>
                        <a:t>Convenient interconnection</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4122">
                <a:tc>
                  <a:txBody>
                    <a:bodyPr/>
                    <a:lstStyle/>
                    <a:p>
                      <a:pPr marL="0" marR="0" algn="l">
                        <a:lnSpc>
                          <a:spcPct val="100000"/>
                        </a:lnSpc>
                        <a:spcBef>
                          <a:spcPts val="0"/>
                        </a:spcBef>
                        <a:spcAft>
                          <a:spcPts val="0"/>
                        </a:spcAft>
                      </a:pPr>
                      <a:r>
                        <a:rPr lang="en-GB" sz="1400" dirty="0" smtClean="0">
                          <a:solidFill>
                            <a:srgbClr val="000066"/>
                          </a:solidFill>
                          <a:latin typeface="+mn-lt"/>
                          <a:ea typeface="Times New Roman"/>
                          <a:cs typeface="Times New Roman"/>
                        </a:rPr>
                        <a:t>My </a:t>
                      </a:r>
                      <a:r>
                        <a:rPr lang="en-GB" sz="1400" dirty="0">
                          <a:solidFill>
                            <a:srgbClr val="000066"/>
                          </a:solidFill>
                          <a:latin typeface="+mn-lt"/>
                          <a:ea typeface="Times New Roman"/>
                          <a:cs typeface="Times New Roman"/>
                        </a:rPr>
                        <a:t>cell phone is always on – I’m always connected </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00000"/>
                        </a:lnSpc>
                        <a:spcBef>
                          <a:spcPts val="0"/>
                        </a:spcBef>
                        <a:spcAft>
                          <a:spcPts val="0"/>
                        </a:spcAft>
                      </a:pPr>
                      <a:r>
                        <a:rPr lang="en-GB" sz="1400" dirty="0">
                          <a:solidFill>
                            <a:srgbClr val="000066"/>
                          </a:solidFill>
                          <a:latin typeface="+mn-lt"/>
                          <a:ea typeface="Times New Roman"/>
                          <a:cs typeface="Times New Roman"/>
                        </a:rPr>
                        <a:t>0.842</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0000"/>
                        </a:lnSpc>
                      </a:pPr>
                      <a:endParaRPr lang="en-GB" sz="160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0000"/>
                        </a:lnSpc>
                      </a:pP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360040">
                <a:tc>
                  <a:txBody>
                    <a:bodyPr/>
                    <a:lstStyle/>
                    <a:p>
                      <a:pPr marL="0" marR="0" algn="l">
                        <a:lnSpc>
                          <a:spcPct val="100000"/>
                        </a:lnSpc>
                        <a:spcBef>
                          <a:spcPts val="0"/>
                        </a:spcBef>
                        <a:spcAft>
                          <a:spcPts val="0"/>
                        </a:spcAft>
                      </a:pPr>
                      <a:r>
                        <a:rPr lang="en-GB" sz="1400" dirty="0" smtClean="0">
                          <a:solidFill>
                            <a:srgbClr val="000066"/>
                          </a:solidFill>
                          <a:latin typeface="+mn-lt"/>
                          <a:ea typeface="Times New Roman"/>
                          <a:cs typeface="Times New Roman"/>
                        </a:rPr>
                        <a:t>I </a:t>
                      </a:r>
                      <a:r>
                        <a:rPr lang="en-GB" sz="1400" dirty="0">
                          <a:solidFill>
                            <a:srgbClr val="000066"/>
                          </a:solidFill>
                          <a:latin typeface="+mn-lt"/>
                          <a:ea typeface="Times New Roman"/>
                          <a:cs typeface="Times New Roman"/>
                        </a:rPr>
                        <a:t>feel like my cell phone is part of me</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00000"/>
                        </a:lnSpc>
                        <a:spcBef>
                          <a:spcPts val="0"/>
                        </a:spcBef>
                        <a:spcAft>
                          <a:spcPts val="0"/>
                        </a:spcAft>
                      </a:pPr>
                      <a:r>
                        <a:rPr lang="en-GB" sz="1400" dirty="0">
                          <a:solidFill>
                            <a:srgbClr val="000066"/>
                          </a:solidFill>
                          <a:latin typeface="+mn-lt"/>
                          <a:ea typeface="Times New Roman"/>
                          <a:cs typeface="Times New Roman"/>
                        </a:rPr>
                        <a:t>0.787</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00000"/>
                        </a:lnSpc>
                      </a:pP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nSpc>
                          <a:spcPct val="100000"/>
                        </a:lnSpc>
                      </a:pPr>
                      <a:endParaRPr lang="en-GB" sz="160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31163">
                <a:tc>
                  <a:txBody>
                    <a:bodyPr/>
                    <a:lstStyle/>
                    <a:p>
                      <a:pPr marL="0" marR="0" algn="l">
                        <a:lnSpc>
                          <a:spcPct val="100000"/>
                        </a:lnSpc>
                        <a:spcBef>
                          <a:spcPts val="0"/>
                        </a:spcBef>
                        <a:spcAft>
                          <a:spcPts val="0"/>
                        </a:spcAft>
                      </a:pPr>
                      <a:r>
                        <a:rPr lang="en-GB" sz="1400" dirty="0" smtClean="0">
                          <a:solidFill>
                            <a:srgbClr val="000066"/>
                          </a:solidFill>
                          <a:latin typeface="+mn-lt"/>
                          <a:ea typeface="Times New Roman"/>
                          <a:cs typeface="Times New Roman"/>
                        </a:rPr>
                        <a:t>My </a:t>
                      </a:r>
                      <a:r>
                        <a:rPr lang="en-GB" sz="1400" dirty="0">
                          <a:solidFill>
                            <a:srgbClr val="000066"/>
                          </a:solidFill>
                          <a:latin typeface="+mn-lt"/>
                          <a:ea typeface="Times New Roman"/>
                          <a:cs typeface="Times New Roman"/>
                        </a:rPr>
                        <a:t>cell phone is my most important possession</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GB" sz="1400" dirty="0">
                          <a:solidFill>
                            <a:srgbClr val="000066"/>
                          </a:solidFill>
                          <a:latin typeface="+mn-lt"/>
                          <a:ea typeface="Times New Roman"/>
                          <a:cs typeface="Times New Roman"/>
                        </a:rPr>
                        <a:t>0.773</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0000"/>
                        </a:lnSpc>
                      </a:pP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0000"/>
                        </a:lnSpc>
                      </a:pPr>
                      <a:endParaRPr lang="en-GB" sz="160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331163">
                <a:tc>
                  <a:txBody>
                    <a:bodyPr/>
                    <a:lstStyle/>
                    <a:p>
                      <a:pPr marL="0" marR="0" algn="l">
                        <a:lnSpc>
                          <a:spcPct val="100000"/>
                        </a:lnSpc>
                        <a:spcBef>
                          <a:spcPts val="0"/>
                        </a:spcBef>
                        <a:spcAft>
                          <a:spcPts val="0"/>
                        </a:spcAft>
                      </a:pPr>
                      <a:r>
                        <a:rPr lang="en-GB" sz="1400" dirty="0" smtClean="0">
                          <a:solidFill>
                            <a:srgbClr val="000066"/>
                          </a:solidFill>
                          <a:latin typeface="+mn-lt"/>
                          <a:ea typeface="Times New Roman"/>
                          <a:cs typeface="Times New Roman"/>
                        </a:rPr>
                        <a:t>My </a:t>
                      </a:r>
                      <a:r>
                        <a:rPr lang="en-GB" sz="1400" dirty="0">
                          <a:solidFill>
                            <a:srgbClr val="000066"/>
                          </a:solidFill>
                          <a:latin typeface="+mn-lt"/>
                          <a:ea typeface="Times New Roman"/>
                          <a:cs typeface="Times New Roman"/>
                        </a:rPr>
                        <a:t>cell phone enables me to access digital media whenever I chose to</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0000"/>
                        </a:lnSpc>
                      </a:pPr>
                      <a:endParaRPr lang="en-GB" sz="160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00000"/>
                        </a:lnSpc>
                        <a:spcBef>
                          <a:spcPts val="0"/>
                        </a:spcBef>
                        <a:spcAft>
                          <a:spcPts val="0"/>
                        </a:spcAft>
                      </a:pPr>
                      <a:r>
                        <a:rPr lang="en-GB" sz="1400">
                          <a:solidFill>
                            <a:srgbClr val="000066"/>
                          </a:solidFill>
                          <a:latin typeface="+mn-lt"/>
                          <a:ea typeface="Times New Roman"/>
                          <a:cs typeface="Times New Roman"/>
                        </a:rPr>
                        <a:t>0.857</a:t>
                      </a:r>
                      <a:endParaRPr lang="en-GB" sz="160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0000"/>
                        </a:lnSpc>
                      </a:pP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496744">
                <a:tc>
                  <a:txBody>
                    <a:bodyPr/>
                    <a:lstStyle/>
                    <a:p>
                      <a:pPr marL="0" marR="0" algn="l">
                        <a:lnSpc>
                          <a:spcPct val="100000"/>
                        </a:lnSpc>
                        <a:spcBef>
                          <a:spcPts val="0"/>
                        </a:spcBef>
                        <a:spcAft>
                          <a:spcPts val="0"/>
                        </a:spcAft>
                      </a:pPr>
                      <a:r>
                        <a:rPr lang="en-GB" sz="1400" dirty="0" smtClean="0">
                          <a:solidFill>
                            <a:srgbClr val="000066"/>
                          </a:solidFill>
                          <a:latin typeface="+mn-lt"/>
                          <a:ea typeface="Times New Roman"/>
                          <a:cs typeface="Times New Roman"/>
                        </a:rPr>
                        <a:t>I use </a:t>
                      </a:r>
                      <a:r>
                        <a:rPr lang="en-GB" sz="1400" dirty="0">
                          <a:solidFill>
                            <a:srgbClr val="000066"/>
                          </a:solidFill>
                          <a:latin typeface="+mn-lt"/>
                          <a:ea typeface="Times New Roman"/>
                          <a:cs typeface="Times New Roman"/>
                        </a:rPr>
                        <a:t>my cell phone to access digital </a:t>
                      </a:r>
                      <a:r>
                        <a:rPr lang="en-GB" sz="1400" dirty="0" smtClean="0">
                          <a:solidFill>
                            <a:srgbClr val="000066"/>
                          </a:solidFill>
                          <a:latin typeface="+mn-lt"/>
                          <a:ea typeface="Times New Roman"/>
                          <a:cs typeface="Times New Roman"/>
                        </a:rPr>
                        <a:t>content and applications that interest me</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0000"/>
                        </a:lnSpc>
                      </a:pPr>
                      <a:endParaRPr lang="en-GB" sz="160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GB" sz="1400">
                          <a:solidFill>
                            <a:srgbClr val="000066"/>
                          </a:solidFill>
                          <a:latin typeface="+mn-lt"/>
                          <a:ea typeface="Times New Roman"/>
                          <a:cs typeface="Times New Roman"/>
                        </a:rPr>
                        <a:t>0.803</a:t>
                      </a:r>
                      <a:endParaRPr lang="en-GB" sz="160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0000"/>
                        </a:lnSpc>
                      </a:pP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329549">
                <a:tc>
                  <a:txBody>
                    <a:bodyPr/>
                    <a:lstStyle/>
                    <a:p>
                      <a:pPr marL="0" marR="0" algn="l">
                        <a:lnSpc>
                          <a:spcPct val="100000"/>
                        </a:lnSpc>
                        <a:spcBef>
                          <a:spcPts val="0"/>
                        </a:spcBef>
                        <a:spcAft>
                          <a:spcPts val="0"/>
                        </a:spcAft>
                      </a:pPr>
                      <a:r>
                        <a:rPr lang="en-GB" sz="1400" dirty="0" smtClean="0">
                          <a:solidFill>
                            <a:srgbClr val="000066"/>
                          </a:solidFill>
                          <a:latin typeface="+mn-lt"/>
                          <a:ea typeface="Times New Roman"/>
                          <a:cs typeface="Times New Roman"/>
                        </a:rPr>
                        <a:t>I </a:t>
                      </a:r>
                      <a:r>
                        <a:rPr lang="en-GB" sz="1400" dirty="0">
                          <a:solidFill>
                            <a:srgbClr val="000066"/>
                          </a:solidFill>
                          <a:latin typeface="+mn-lt"/>
                          <a:ea typeface="Times New Roman"/>
                          <a:cs typeface="Times New Roman"/>
                        </a:rPr>
                        <a:t>think location based services </a:t>
                      </a:r>
                      <a:r>
                        <a:rPr lang="en-GB" sz="1400" dirty="0" smtClean="0">
                          <a:solidFill>
                            <a:srgbClr val="000066"/>
                          </a:solidFill>
                          <a:latin typeface="+mn-lt"/>
                          <a:ea typeface="Times New Roman"/>
                          <a:cs typeface="Times New Roman"/>
                        </a:rPr>
                        <a:t>on my </a:t>
                      </a:r>
                      <a:r>
                        <a:rPr lang="en-GB" sz="1400" dirty="0">
                          <a:solidFill>
                            <a:srgbClr val="000066"/>
                          </a:solidFill>
                          <a:latin typeface="+mn-lt"/>
                          <a:ea typeface="Times New Roman"/>
                          <a:cs typeface="Times New Roman"/>
                        </a:rPr>
                        <a:t>cell phone </a:t>
                      </a:r>
                      <a:r>
                        <a:rPr lang="en-GB" sz="1400" dirty="0" smtClean="0">
                          <a:solidFill>
                            <a:srgbClr val="000066"/>
                          </a:solidFill>
                          <a:latin typeface="+mn-lt"/>
                          <a:ea typeface="Times New Roman"/>
                          <a:cs typeface="Times New Roman"/>
                        </a:rPr>
                        <a:t> are useful</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0000"/>
                        </a:lnSpc>
                      </a:pPr>
                      <a:endParaRPr lang="en-GB" sz="160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0000"/>
                        </a:lnSpc>
                      </a:pPr>
                      <a:endParaRPr lang="en-GB" sz="160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00000"/>
                        </a:lnSpc>
                        <a:spcBef>
                          <a:spcPts val="0"/>
                        </a:spcBef>
                        <a:spcAft>
                          <a:spcPts val="0"/>
                        </a:spcAft>
                      </a:pPr>
                      <a:r>
                        <a:rPr lang="en-GB" sz="1400" dirty="0">
                          <a:solidFill>
                            <a:srgbClr val="000066"/>
                          </a:solidFill>
                          <a:latin typeface="+mn-lt"/>
                          <a:ea typeface="Times New Roman"/>
                          <a:cs typeface="Times New Roman"/>
                        </a:rPr>
                        <a:t>0.881</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357634">
                <a:tc>
                  <a:txBody>
                    <a:bodyPr/>
                    <a:lstStyle/>
                    <a:p>
                      <a:pPr marL="0" marR="0" algn="l">
                        <a:lnSpc>
                          <a:spcPct val="100000"/>
                        </a:lnSpc>
                        <a:spcBef>
                          <a:spcPts val="0"/>
                        </a:spcBef>
                        <a:spcAft>
                          <a:spcPts val="0"/>
                        </a:spcAft>
                      </a:pPr>
                      <a:r>
                        <a:rPr lang="en-GB" sz="1400" dirty="0" smtClean="0">
                          <a:solidFill>
                            <a:srgbClr val="000066"/>
                          </a:solidFill>
                          <a:latin typeface="+mn-lt"/>
                          <a:ea typeface="Times New Roman"/>
                          <a:cs typeface="Times New Roman"/>
                        </a:rPr>
                        <a:t>My </a:t>
                      </a:r>
                      <a:r>
                        <a:rPr lang="en-GB" sz="1400" dirty="0">
                          <a:solidFill>
                            <a:srgbClr val="000066"/>
                          </a:solidFill>
                          <a:latin typeface="+mn-lt"/>
                          <a:ea typeface="Times New Roman"/>
                          <a:cs typeface="Times New Roman"/>
                        </a:rPr>
                        <a:t>cell phone </a:t>
                      </a:r>
                      <a:r>
                        <a:rPr lang="en-GB" sz="1400" dirty="0" smtClean="0">
                          <a:solidFill>
                            <a:srgbClr val="000066"/>
                          </a:solidFill>
                          <a:latin typeface="+mn-lt"/>
                          <a:ea typeface="Times New Roman"/>
                          <a:cs typeface="Times New Roman"/>
                        </a:rPr>
                        <a:t>also connects </a:t>
                      </a:r>
                      <a:r>
                        <a:rPr lang="en-GB" sz="1400" dirty="0">
                          <a:solidFill>
                            <a:srgbClr val="000066"/>
                          </a:solidFill>
                          <a:latin typeface="+mn-lt"/>
                          <a:ea typeface="Times New Roman"/>
                          <a:cs typeface="Times New Roman"/>
                        </a:rPr>
                        <a:t>me to other </a:t>
                      </a:r>
                      <a:r>
                        <a:rPr lang="en-GB" sz="1400" dirty="0" smtClean="0">
                          <a:solidFill>
                            <a:srgbClr val="000066"/>
                          </a:solidFill>
                          <a:latin typeface="+mn-lt"/>
                          <a:ea typeface="Times New Roman"/>
                          <a:cs typeface="Times New Roman"/>
                        </a:rPr>
                        <a:t>media</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nSpc>
                          <a:spcPct val="100000"/>
                        </a:lnSpc>
                      </a:pP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nSpc>
                          <a:spcPct val="100000"/>
                        </a:lnSpc>
                      </a:pP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GB" sz="1400" dirty="0">
                          <a:solidFill>
                            <a:srgbClr val="000066"/>
                          </a:solidFill>
                          <a:latin typeface="+mn-lt"/>
                          <a:ea typeface="Times New Roman"/>
                          <a:cs typeface="Times New Roman"/>
                        </a:rPr>
                        <a:t>0.714</a:t>
                      </a:r>
                      <a:endParaRPr lang="en-GB" sz="1600" dirty="0">
                        <a:solidFill>
                          <a:srgbClr val="000066"/>
                        </a:solidFill>
                        <a:latin typeface="+mn-lt"/>
                        <a:ea typeface="Times New Roman"/>
                        <a:cs typeface="Times New Roman"/>
                      </a:endParaRPr>
                    </a:p>
                  </a:txBody>
                  <a:tcPr marL="41051" marR="410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r>
              <a:tr h="0">
                <a:tc>
                  <a:txBody>
                    <a:bodyPr/>
                    <a:lstStyle/>
                    <a:p>
                      <a:pPr marL="0" marR="0" algn="l" defTabSz="914400" rtl="0" eaLnBrk="1" latinLnBrk="0" hangingPunct="1">
                        <a:lnSpc>
                          <a:spcPct val="100000"/>
                        </a:lnSpc>
                        <a:spcBef>
                          <a:spcPts val="0"/>
                        </a:spcBef>
                        <a:spcAft>
                          <a:spcPts val="0"/>
                        </a:spcAft>
                      </a:pPr>
                      <a:r>
                        <a:rPr lang="en-GB" sz="1400" b="1" kern="1200" dirty="0">
                          <a:solidFill>
                            <a:srgbClr val="000066"/>
                          </a:solidFill>
                          <a:latin typeface="+mn-lt"/>
                          <a:ea typeface="Times New Roman"/>
                          <a:cs typeface="Times New Roman"/>
                        </a:rPr>
                        <a:t>Cronbach's alpha</a:t>
                      </a:r>
                      <a:endParaRPr lang="en-ZA" sz="1400" b="1" kern="1200" dirty="0">
                        <a:solidFill>
                          <a:srgbClr val="000066"/>
                        </a:solidFill>
                        <a:latin typeface="+mn-lt"/>
                        <a:ea typeface="Times New Roman"/>
                        <a:cs typeface="Times New Roman"/>
                      </a:endParaRPr>
                    </a:p>
                  </a:txBody>
                  <a:tcPr marL="42481" marR="42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latinLnBrk="0" hangingPunct="1">
                        <a:lnSpc>
                          <a:spcPct val="150000"/>
                        </a:lnSpc>
                        <a:spcAft>
                          <a:spcPts val="0"/>
                        </a:spcAft>
                      </a:pPr>
                      <a:r>
                        <a:rPr lang="en-GB" sz="1400" b="1" kern="1200" dirty="0">
                          <a:solidFill>
                            <a:srgbClr val="000066"/>
                          </a:solidFill>
                          <a:latin typeface="+mn-lt"/>
                          <a:ea typeface="Times New Roman"/>
                          <a:cs typeface="Times New Roman"/>
                        </a:rPr>
                        <a:t>0.774</a:t>
                      </a:r>
                      <a:endParaRPr lang="en-ZA" sz="1400" b="1" kern="1200" dirty="0">
                        <a:solidFill>
                          <a:srgbClr val="000066"/>
                        </a:solidFill>
                        <a:latin typeface="+mn-lt"/>
                        <a:ea typeface="Times New Roman"/>
                        <a:cs typeface="Times New Roman"/>
                      </a:endParaRPr>
                    </a:p>
                  </a:txBody>
                  <a:tcPr marL="42481" marR="42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latinLnBrk="0" hangingPunct="1">
                        <a:lnSpc>
                          <a:spcPct val="150000"/>
                        </a:lnSpc>
                        <a:spcAft>
                          <a:spcPts val="0"/>
                        </a:spcAft>
                      </a:pPr>
                      <a:r>
                        <a:rPr lang="en-GB" sz="1400" b="1" kern="1200" dirty="0">
                          <a:solidFill>
                            <a:srgbClr val="000066"/>
                          </a:solidFill>
                          <a:latin typeface="+mn-lt"/>
                          <a:ea typeface="Times New Roman"/>
                          <a:cs typeface="Times New Roman"/>
                        </a:rPr>
                        <a:t>0.724</a:t>
                      </a:r>
                      <a:endParaRPr lang="en-ZA" sz="1400" b="1" kern="1200" dirty="0">
                        <a:solidFill>
                          <a:srgbClr val="000066"/>
                        </a:solidFill>
                        <a:latin typeface="+mn-lt"/>
                        <a:ea typeface="Times New Roman"/>
                        <a:cs typeface="Times New Roman"/>
                      </a:endParaRPr>
                    </a:p>
                  </a:txBody>
                  <a:tcPr marL="42481" marR="42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latinLnBrk="0" hangingPunct="1">
                        <a:lnSpc>
                          <a:spcPct val="150000"/>
                        </a:lnSpc>
                        <a:spcAft>
                          <a:spcPts val="0"/>
                        </a:spcAft>
                      </a:pPr>
                      <a:r>
                        <a:rPr lang="en-GB" sz="1400" b="1" kern="1200" dirty="0">
                          <a:solidFill>
                            <a:srgbClr val="000066"/>
                          </a:solidFill>
                          <a:latin typeface="+mn-lt"/>
                          <a:ea typeface="Times New Roman"/>
                          <a:cs typeface="Times New Roman"/>
                        </a:rPr>
                        <a:t>0.547</a:t>
                      </a:r>
                      <a:endParaRPr lang="en-ZA" sz="1400" b="1" kern="1200" dirty="0">
                        <a:solidFill>
                          <a:srgbClr val="000066"/>
                        </a:solidFill>
                        <a:latin typeface="+mn-lt"/>
                        <a:ea typeface="Times New Roman"/>
                        <a:cs typeface="Times New Roman"/>
                      </a:endParaRPr>
                    </a:p>
                  </a:txBody>
                  <a:tcPr marL="42481" marR="42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ZA" dirty="0" smtClean="0"/>
              <a:t>Mobile Importance Factors</a:t>
            </a:r>
            <a:endParaRPr lang="en-GB" sz="2200" dirty="0" smtClean="0"/>
          </a:p>
        </p:txBody>
      </p:sp>
      <p:sp>
        <p:nvSpPr>
          <p:cNvPr id="15363" name="Content Placeholder 2"/>
          <p:cNvSpPr>
            <a:spLocks noGrp="1"/>
          </p:cNvSpPr>
          <p:nvPr>
            <p:ph idx="1"/>
          </p:nvPr>
        </p:nvSpPr>
        <p:spPr/>
        <p:txBody>
          <a:bodyPr/>
          <a:lstStyle/>
          <a:p>
            <a:pPr>
              <a:spcBef>
                <a:spcPts val="600"/>
              </a:spcBef>
              <a:spcAft>
                <a:spcPts val="600"/>
              </a:spcAft>
            </a:pPr>
            <a:r>
              <a:rPr lang="en-GB" sz="2200" b="1" dirty="0" smtClean="0"/>
              <a:t>Mobile addiction: </a:t>
            </a:r>
            <a:r>
              <a:rPr lang="en-GB" sz="2200" dirty="0" smtClean="0"/>
              <a:t>is</a:t>
            </a:r>
            <a:r>
              <a:rPr lang="en-GB" sz="2200" i="1" dirty="0" smtClean="0"/>
              <a:t> </a:t>
            </a:r>
            <a:r>
              <a:rPr lang="en-GB" sz="2200" dirty="0" smtClean="0"/>
              <a:t>indicative of </a:t>
            </a:r>
            <a:r>
              <a:rPr lang="en-GB" sz="2200" i="1" dirty="0" smtClean="0"/>
              <a:t>de-differentiation</a:t>
            </a:r>
            <a:r>
              <a:rPr lang="en-GB" sz="2200" dirty="0" smtClean="0"/>
              <a:t>, through the reversal roles between subject and object as inferred by the status respondents </a:t>
            </a:r>
            <a:r>
              <a:rPr lang="en-GB" dirty="0" smtClean="0"/>
              <a:t>confer</a:t>
            </a:r>
            <a:r>
              <a:rPr lang="en-GB" sz="2200" dirty="0" smtClean="0"/>
              <a:t> to their mobile phones</a:t>
            </a:r>
          </a:p>
          <a:p>
            <a:pPr>
              <a:spcBef>
                <a:spcPts val="600"/>
              </a:spcBef>
              <a:spcAft>
                <a:spcPts val="600"/>
              </a:spcAft>
            </a:pPr>
            <a:r>
              <a:rPr lang="en-GB" sz="2200" b="1" dirty="0" smtClean="0"/>
              <a:t>Empowered choice:</a:t>
            </a:r>
            <a:r>
              <a:rPr lang="en-GB" sz="2200" dirty="0" smtClean="0"/>
              <a:t> is indicative of respondents’ right to choose media under conditions of abundant choice and therefore suggests of </a:t>
            </a:r>
            <a:r>
              <a:rPr lang="en-GB" sz="2200" i="1" dirty="0" smtClean="0"/>
              <a:t>tolerance of diversity</a:t>
            </a:r>
            <a:endParaRPr lang="en-GB" sz="2200" dirty="0" smtClean="0"/>
          </a:p>
          <a:p>
            <a:pPr>
              <a:spcBef>
                <a:spcPts val="600"/>
              </a:spcBef>
              <a:spcAft>
                <a:spcPts val="600"/>
              </a:spcAft>
            </a:pPr>
            <a:r>
              <a:rPr lang="en-GB" sz="2200" b="1" dirty="0" smtClean="0"/>
              <a:t>Convenient interconnection:</a:t>
            </a:r>
            <a:r>
              <a:rPr lang="en-GB" sz="2200" i="1" dirty="0" smtClean="0"/>
              <a:t> </a:t>
            </a:r>
            <a:r>
              <a:rPr lang="en-GB" sz="2200" dirty="0" smtClean="0"/>
              <a:t>is suggestive of </a:t>
            </a:r>
            <a:r>
              <a:rPr lang="en-GB" sz="2200" i="1" dirty="0" smtClean="0"/>
              <a:t>hyperreality </a:t>
            </a:r>
            <a:r>
              <a:rPr lang="en-GB" sz="2200" dirty="0" smtClean="0"/>
              <a:t>and</a:t>
            </a:r>
            <a:r>
              <a:rPr lang="en-GB" sz="2200" i="1" dirty="0" smtClean="0"/>
              <a:t> de-differentiation, </a:t>
            </a:r>
            <a:r>
              <a:rPr lang="en-GB" sz="2200" dirty="0" smtClean="0"/>
              <a:t>arising from the blurring of boundaries -  mobile phones overcoming boundaries between physical and virtual media</a:t>
            </a:r>
            <a:endParaRPr lang="en-ZA" sz="2200" dirty="0" smtClean="0"/>
          </a:p>
        </p:txBody>
      </p:sp>
      <p:sp>
        <p:nvSpPr>
          <p:cNvPr id="4" name="Rectangle 3"/>
          <p:cNvSpPr/>
          <p:nvPr/>
        </p:nvSpPr>
        <p:spPr>
          <a:xfrm>
            <a:off x="715100" y="5288340"/>
            <a:ext cx="7704856" cy="769441"/>
          </a:xfrm>
          <a:prstGeom prst="rect">
            <a:avLst/>
          </a:prstGeom>
        </p:spPr>
        <p:txBody>
          <a:bodyPr wrap="square">
            <a:spAutoFit/>
          </a:bodyPr>
          <a:lstStyle/>
          <a:p>
            <a:pPr algn="ctr"/>
            <a:r>
              <a:rPr lang="en-GB" sz="2200" dirty="0" smtClean="0">
                <a:solidFill>
                  <a:srgbClr val="FF0000"/>
                </a:solidFill>
                <a:latin typeface="+mn-lt"/>
              </a:rPr>
              <a:t>Postmodern behavioural outcomes in response to opportunities in the environment enabled by mobile phones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smtClean="0"/>
              <a:t>Mobile importance: Factor mean scores by usage segments</a:t>
            </a:r>
          </a:p>
        </p:txBody>
      </p:sp>
      <p:sp>
        <p:nvSpPr>
          <p:cNvPr id="15363" name="Content Placeholder 6"/>
          <p:cNvSpPr>
            <a:spLocks noGrp="1"/>
          </p:cNvSpPr>
          <p:nvPr>
            <p:ph idx="1"/>
          </p:nvPr>
        </p:nvSpPr>
        <p:spPr/>
        <p:txBody>
          <a:bodyPr/>
          <a:lstStyle/>
          <a:p>
            <a:endParaRPr lang="en-GB" i="1" smtClean="0"/>
          </a:p>
          <a:p>
            <a:endParaRPr lang="en-GB" i="1" smtClean="0"/>
          </a:p>
          <a:p>
            <a:endParaRPr lang="en-GB" i="1" smtClean="0"/>
          </a:p>
          <a:p>
            <a:endParaRPr lang="en-GB" i="1" smtClean="0"/>
          </a:p>
          <a:p>
            <a:endParaRPr lang="en-GB" i="1" smtClean="0"/>
          </a:p>
          <a:p>
            <a:endParaRPr lang="en-GB" i="1" smtClean="0"/>
          </a:p>
          <a:p>
            <a:endParaRPr lang="en-GB" i="1" smtClean="0"/>
          </a:p>
          <a:p>
            <a:endParaRPr lang="en-GB" i="1" smtClean="0"/>
          </a:p>
          <a:p>
            <a:endParaRPr lang="en-GB" i="1" smtClean="0"/>
          </a:p>
        </p:txBody>
      </p:sp>
      <p:graphicFrame>
        <p:nvGraphicFramePr>
          <p:cNvPr id="5" name="Chart 4"/>
          <p:cNvGraphicFramePr/>
          <p:nvPr/>
        </p:nvGraphicFramePr>
        <p:xfrm>
          <a:off x="539552" y="1340768"/>
          <a:ext cx="8208912" cy="47525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68313" y="228600"/>
            <a:ext cx="8351837" cy="1143000"/>
          </a:xfrm>
        </p:spPr>
        <p:txBody>
          <a:bodyPr/>
          <a:lstStyle/>
          <a:p>
            <a:r>
              <a:rPr lang="en-GB" dirty="0" smtClean="0"/>
              <a:t>Mobile importance: Factor mean scores by usage segments</a:t>
            </a:r>
          </a:p>
        </p:txBody>
      </p:sp>
      <p:sp>
        <p:nvSpPr>
          <p:cNvPr id="16387" name="Content Placeholder 2"/>
          <p:cNvSpPr>
            <a:spLocks noGrp="1"/>
          </p:cNvSpPr>
          <p:nvPr>
            <p:ph idx="1"/>
          </p:nvPr>
        </p:nvSpPr>
        <p:spPr>
          <a:xfrm>
            <a:off x="468313" y="1524000"/>
            <a:ext cx="8280400" cy="4648200"/>
          </a:xfrm>
        </p:spPr>
        <p:txBody>
          <a:bodyPr/>
          <a:lstStyle/>
          <a:p>
            <a:pPr>
              <a:spcBef>
                <a:spcPts val="600"/>
              </a:spcBef>
              <a:spcAft>
                <a:spcPts val="600"/>
              </a:spcAft>
            </a:pPr>
            <a:r>
              <a:rPr lang="en-GB" sz="1800" dirty="0" smtClean="0"/>
              <a:t>Technoisseurs</a:t>
            </a:r>
            <a:r>
              <a:rPr lang="en-GB" sz="1800" i="1" dirty="0" smtClean="0"/>
              <a:t> </a:t>
            </a:r>
            <a:r>
              <a:rPr lang="en-GB" sz="1800" dirty="0" smtClean="0"/>
              <a:t>obtained the highest mean scores for </a:t>
            </a:r>
            <a:r>
              <a:rPr lang="en-GB" sz="1800" b="1" dirty="0" smtClean="0"/>
              <a:t>Convenient interconnection </a:t>
            </a:r>
            <a:r>
              <a:rPr lang="en-GB" sz="1800" dirty="0" smtClean="0"/>
              <a:t>and</a:t>
            </a:r>
            <a:r>
              <a:rPr lang="en-GB" sz="1800" i="1" dirty="0" smtClean="0"/>
              <a:t> </a:t>
            </a:r>
            <a:r>
              <a:rPr lang="en-GB" sz="1800" b="1" dirty="0" smtClean="0"/>
              <a:t>Empowered choice</a:t>
            </a:r>
            <a:r>
              <a:rPr lang="en-GB" sz="1800" dirty="0" smtClean="0"/>
              <a:t>. This segment predominantly own smartphones; the technological capabilities of their devices facilitate access to and use of a range of media applications and social media platforms</a:t>
            </a:r>
          </a:p>
          <a:p>
            <a:pPr>
              <a:spcBef>
                <a:spcPts val="600"/>
              </a:spcBef>
              <a:spcAft>
                <a:spcPts val="600"/>
              </a:spcAft>
            </a:pPr>
            <a:r>
              <a:rPr lang="en-GB" sz="1800" dirty="0" smtClean="0"/>
              <a:t>Mobilarti had the highest mean score for </a:t>
            </a:r>
            <a:r>
              <a:rPr lang="en-GB" sz="1800" b="1" dirty="0" smtClean="0"/>
              <a:t>Mobile addiction</a:t>
            </a:r>
            <a:r>
              <a:rPr lang="en-GB" sz="1800" dirty="0" smtClean="0"/>
              <a:t>, illustrating their high dependency on mobile phones.</a:t>
            </a:r>
          </a:p>
          <a:p>
            <a:pPr>
              <a:spcBef>
                <a:spcPts val="600"/>
              </a:spcBef>
              <a:spcAft>
                <a:spcPts val="600"/>
              </a:spcAft>
            </a:pPr>
            <a:r>
              <a:rPr lang="en-GB" sz="1800" dirty="0" smtClean="0"/>
              <a:t>Connectors</a:t>
            </a:r>
            <a:r>
              <a:rPr lang="en-GB" sz="1800" i="1" dirty="0" smtClean="0"/>
              <a:t> </a:t>
            </a:r>
            <a:r>
              <a:rPr lang="en-GB" sz="1800" dirty="0" smtClean="0"/>
              <a:t>had slightly higher mean scores than the Mobilarti on </a:t>
            </a:r>
            <a:r>
              <a:rPr lang="en-GB" sz="1800" b="1" dirty="0" smtClean="0"/>
              <a:t>Convenient interconnection </a:t>
            </a:r>
            <a:r>
              <a:rPr lang="en-GB" sz="1800" dirty="0" smtClean="0"/>
              <a:t>and</a:t>
            </a:r>
            <a:r>
              <a:rPr lang="en-GB" sz="1800" i="1" dirty="0" smtClean="0"/>
              <a:t> </a:t>
            </a:r>
            <a:r>
              <a:rPr lang="en-GB" sz="1800" b="1" dirty="0" smtClean="0"/>
              <a:t>Empowered choice</a:t>
            </a:r>
            <a:r>
              <a:rPr lang="en-GB" sz="1800" dirty="0" smtClean="0"/>
              <a:t>; which supports the assumption that this group uses mobile devices for connectivity, and have the choice to choose which mobile phone features or what media content they wish to engage with through their mobile phones. </a:t>
            </a:r>
          </a:p>
          <a:p>
            <a:pPr>
              <a:spcBef>
                <a:spcPts val="600"/>
              </a:spcBef>
              <a:spcAft>
                <a:spcPts val="600"/>
              </a:spcAft>
            </a:pPr>
            <a:r>
              <a:rPr lang="en-GB" sz="1800" dirty="0" smtClean="0"/>
              <a:t>Conventionalists consistently recorded lower scores for each dimension than all other groups, indicating their comparatively lower dependence on mobile devices, despite the fact that their mobile devices are mostly smartphones.</a:t>
            </a:r>
          </a:p>
          <a:p>
            <a:pPr>
              <a:spcBef>
                <a:spcPts val="600"/>
              </a:spcBef>
              <a:spcAft>
                <a:spcPts val="600"/>
              </a:spcAft>
            </a:pPr>
            <a:endParaRPr lang="en-GB" sz="18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Factor loadings: Social transformation </a:t>
            </a:r>
          </a:p>
        </p:txBody>
      </p:sp>
      <p:graphicFrame>
        <p:nvGraphicFramePr>
          <p:cNvPr id="5" name="Table 4"/>
          <p:cNvGraphicFramePr>
            <a:graphicFrameLocks noGrp="1"/>
          </p:cNvGraphicFramePr>
          <p:nvPr/>
        </p:nvGraphicFramePr>
        <p:xfrm>
          <a:off x="251520" y="980728"/>
          <a:ext cx="8712966" cy="4973880"/>
        </p:xfrm>
        <a:graphic>
          <a:graphicData uri="http://schemas.openxmlformats.org/drawingml/2006/table">
            <a:tbl>
              <a:tblPr/>
              <a:tblGrid>
                <a:gridCol w="4680519"/>
                <a:gridCol w="936860"/>
                <a:gridCol w="1031169"/>
                <a:gridCol w="1032209"/>
                <a:gridCol w="1032209"/>
              </a:tblGrid>
              <a:tr h="259622">
                <a:tc rowSpan="2">
                  <a:txBody>
                    <a:bodyPr/>
                    <a:lstStyle/>
                    <a:p>
                      <a:pPr>
                        <a:lnSpc>
                          <a:spcPct val="100000"/>
                        </a:lnSpc>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lnSpc>
                          <a:spcPct val="100000"/>
                        </a:lnSpc>
                        <a:spcBef>
                          <a:spcPts val="0"/>
                        </a:spcBef>
                        <a:spcAft>
                          <a:spcPts val="0"/>
                        </a:spcAft>
                      </a:pPr>
                      <a:r>
                        <a:rPr lang="en-ZA" sz="1400" b="1" kern="1200" dirty="0" smtClean="0">
                          <a:solidFill>
                            <a:srgbClr val="000066"/>
                          </a:solidFill>
                          <a:latin typeface="+mn-lt"/>
                          <a:ea typeface="Times New Roman"/>
                          <a:cs typeface="Times New Roman"/>
                        </a:rPr>
                        <a:t>Component</a:t>
                      </a:r>
                      <a:endParaRPr lang="en-GB" sz="1400" b="1" kern="12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50000"/>
                        </a:lnSpc>
                        <a:spcBef>
                          <a:spcPts val="0"/>
                        </a:spcBef>
                        <a:spcAft>
                          <a:spcPts val="0"/>
                        </a:spcAft>
                      </a:pP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marL="0" marR="0" algn="ctr">
                        <a:lnSpc>
                          <a:spcPct val="150000"/>
                        </a:lnSpc>
                        <a:spcBef>
                          <a:spcPts val="0"/>
                        </a:spcBef>
                        <a:spcAft>
                          <a:spcPts val="0"/>
                        </a:spcAft>
                      </a:pP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marL="0" marR="0" algn="ctr">
                        <a:lnSpc>
                          <a:spcPct val="150000"/>
                        </a:lnSpc>
                        <a:spcBef>
                          <a:spcPts val="0"/>
                        </a:spcBef>
                        <a:spcAft>
                          <a:spcPts val="0"/>
                        </a:spcAft>
                      </a:pP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679180">
                <a:tc vMerge="1">
                  <a:txBody>
                    <a:bodyPr/>
                    <a:lstStyle/>
                    <a:p>
                      <a:pPr>
                        <a:lnSpc>
                          <a:spcPct val="115000"/>
                        </a:lnSpc>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GB" sz="1400" b="1" dirty="0">
                          <a:solidFill>
                            <a:srgbClr val="000066"/>
                          </a:solidFill>
                          <a:latin typeface="+mn-lt"/>
                          <a:ea typeface="Times New Roman"/>
                          <a:cs typeface="Times New Roman"/>
                        </a:rPr>
                        <a:t>Hyperreal cult</a:t>
                      </a:r>
                      <a:endParaRPr lang="en-GB" sz="18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GB" sz="1400" b="1" dirty="0">
                          <a:solidFill>
                            <a:srgbClr val="000066"/>
                          </a:solidFill>
                          <a:latin typeface="+mn-lt"/>
                          <a:ea typeface="Times New Roman"/>
                          <a:cs typeface="Times New Roman"/>
                        </a:rPr>
                        <a:t>Hyperreal escapism</a:t>
                      </a:r>
                      <a:endParaRPr lang="en-GB" sz="18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GB" sz="1400" b="1" dirty="0">
                          <a:solidFill>
                            <a:srgbClr val="000066"/>
                          </a:solidFill>
                          <a:latin typeface="+mn-lt"/>
                          <a:ea typeface="Times New Roman"/>
                          <a:cs typeface="Times New Roman"/>
                        </a:rPr>
                        <a:t>Interactive </a:t>
                      </a:r>
                      <a:r>
                        <a:rPr lang="en-GB" sz="1400" b="1" dirty="0" err="1">
                          <a:solidFill>
                            <a:srgbClr val="000066"/>
                          </a:solidFill>
                          <a:latin typeface="+mn-lt"/>
                          <a:ea typeface="Times New Roman"/>
                          <a:cs typeface="Times New Roman"/>
                        </a:rPr>
                        <a:t>collaborat</a:t>
                      </a:r>
                      <a:r>
                        <a:rPr lang="en-GB" sz="1400" b="1" dirty="0">
                          <a:solidFill>
                            <a:srgbClr val="000066"/>
                          </a:solidFill>
                          <a:latin typeface="+mn-lt"/>
                          <a:ea typeface="Times New Roman"/>
                          <a:cs typeface="Times New Roman"/>
                        </a:rPr>
                        <a:t>-ion</a:t>
                      </a:r>
                      <a:endParaRPr lang="en-GB" sz="18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GB" sz="1400" b="1" dirty="0">
                          <a:solidFill>
                            <a:srgbClr val="000066"/>
                          </a:solidFill>
                          <a:latin typeface="+mn-lt"/>
                          <a:ea typeface="Times New Roman"/>
                          <a:cs typeface="Times New Roman"/>
                        </a:rPr>
                        <a:t>Dissolved boundaries</a:t>
                      </a:r>
                      <a:endParaRPr lang="en-GB" sz="18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916">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I </a:t>
                      </a:r>
                      <a:r>
                        <a:rPr lang="en-GB" sz="1400" dirty="0">
                          <a:solidFill>
                            <a:srgbClr val="000066"/>
                          </a:solidFill>
                          <a:latin typeface="+mn-lt"/>
                          <a:ea typeface="Times New Roman"/>
                          <a:cs typeface="Times New Roman"/>
                        </a:rPr>
                        <a:t>feel </a:t>
                      </a:r>
                      <a:r>
                        <a:rPr lang="en-GB" sz="1400" dirty="0" smtClean="0">
                          <a:solidFill>
                            <a:srgbClr val="000066"/>
                          </a:solidFill>
                          <a:latin typeface="+mn-lt"/>
                          <a:ea typeface="Times New Roman"/>
                          <a:cs typeface="Times New Roman"/>
                        </a:rPr>
                        <a:t>more connected </a:t>
                      </a:r>
                      <a:r>
                        <a:rPr lang="en-GB" sz="1400" dirty="0">
                          <a:solidFill>
                            <a:srgbClr val="000066"/>
                          </a:solidFill>
                          <a:latin typeface="+mn-lt"/>
                          <a:ea typeface="Times New Roman"/>
                          <a:cs typeface="Times New Roman"/>
                        </a:rPr>
                        <a:t>to </a:t>
                      </a:r>
                      <a:r>
                        <a:rPr lang="en-GB" sz="1400" dirty="0" smtClean="0">
                          <a:solidFill>
                            <a:srgbClr val="000066"/>
                          </a:solidFill>
                          <a:latin typeface="+mn-lt"/>
                          <a:ea typeface="Times New Roman"/>
                          <a:cs typeface="Times New Roman"/>
                        </a:rPr>
                        <a:t>friends </a:t>
                      </a:r>
                      <a:r>
                        <a:rPr lang="en-GB" sz="1400" dirty="0">
                          <a:solidFill>
                            <a:srgbClr val="000066"/>
                          </a:solidFill>
                          <a:latin typeface="+mn-lt"/>
                          <a:ea typeface="Times New Roman"/>
                          <a:cs typeface="Times New Roman"/>
                        </a:rPr>
                        <a:t>on social networks sites when they </a:t>
                      </a:r>
                      <a:r>
                        <a:rPr lang="en-GB" sz="1400" dirty="0" smtClean="0">
                          <a:solidFill>
                            <a:srgbClr val="000066"/>
                          </a:solidFill>
                          <a:latin typeface="+mn-lt"/>
                          <a:ea typeface="Times New Roman"/>
                          <a:cs typeface="Times New Roman"/>
                        </a:rPr>
                        <a:t>respond</a:t>
                      </a:r>
                      <a:r>
                        <a:rPr lang="en-GB" sz="1400" baseline="0" dirty="0" smtClean="0">
                          <a:solidFill>
                            <a:srgbClr val="000066"/>
                          </a:solidFill>
                          <a:latin typeface="+mn-lt"/>
                          <a:ea typeface="Times New Roman"/>
                          <a:cs typeface="Times New Roman"/>
                        </a:rPr>
                        <a:t> to my posts</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r">
                        <a:lnSpc>
                          <a:spcPct val="100000"/>
                        </a:lnSpc>
                        <a:spcBef>
                          <a:spcPts val="1200"/>
                        </a:spcBef>
                        <a:spcAft>
                          <a:spcPts val="1200"/>
                        </a:spcAft>
                      </a:pPr>
                      <a:r>
                        <a:rPr lang="en-GB" sz="1400">
                          <a:solidFill>
                            <a:srgbClr val="000066"/>
                          </a:solidFill>
                          <a:latin typeface="+mn-lt"/>
                          <a:ea typeface="Times New Roman"/>
                          <a:cs typeface="Times New Roman"/>
                        </a:rPr>
                        <a:t>0.772</a:t>
                      </a:r>
                      <a:endParaRPr lang="en-GB" sz="16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90662">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Social </a:t>
                      </a:r>
                      <a:r>
                        <a:rPr lang="en-GB" sz="1400" dirty="0">
                          <a:solidFill>
                            <a:srgbClr val="000066"/>
                          </a:solidFill>
                          <a:latin typeface="+mn-lt"/>
                          <a:ea typeface="Times New Roman"/>
                          <a:cs typeface="Times New Roman"/>
                        </a:rPr>
                        <a:t>networks </a:t>
                      </a:r>
                      <a:r>
                        <a:rPr lang="en-GB" sz="1400" dirty="0" smtClean="0">
                          <a:solidFill>
                            <a:srgbClr val="000066"/>
                          </a:solidFill>
                          <a:latin typeface="+mn-lt"/>
                          <a:ea typeface="Times New Roman"/>
                          <a:cs typeface="Times New Roman"/>
                        </a:rPr>
                        <a:t>help</a:t>
                      </a:r>
                      <a:r>
                        <a:rPr lang="en-GB" sz="1400" baseline="0" dirty="0" smtClean="0">
                          <a:solidFill>
                            <a:srgbClr val="000066"/>
                          </a:solidFill>
                          <a:latin typeface="+mn-lt"/>
                          <a:ea typeface="Times New Roman"/>
                          <a:cs typeface="Times New Roman"/>
                        </a:rPr>
                        <a:t> </a:t>
                      </a:r>
                      <a:r>
                        <a:rPr lang="en-GB" sz="1400" dirty="0" smtClean="0">
                          <a:solidFill>
                            <a:srgbClr val="000066"/>
                          </a:solidFill>
                          <a:latin typeface="+mn-lt"/>
                          <a:ea typeface="Times New Roman"/>
                          <a:cs typeface="Times New Roman"/>
                        </a:rPr>
                        <a:t>keep </a:t>
                      </a:r>
                      <a:r>
                        <a:rPr lang="en-GB" sz="1400" dirty="0">
                          <a:solidFill>
                            <a:srgbClr val="000066"/>
                          </a:solidFill>
                          <a:latin typeface="+mn-lt"/>
                          <a:ea typeface="Times New Roman"/>
                          <a:cs typeface="Times New Roman"/>
                        </a:rPr>
                        <a:t>up and form new friendships</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r">
                        <a:lnSpc>
                          <a:spcPct val="100000"/>
                        </a:lnSpc>
                        <a:spcBef>
                          <a:spcPts val="1200"/>
                        </a:spcBef>
                        <a:spcAft>
                          <a:spcPts val="1200"/>
                        </a:spcAft>
                      </a:pPr>
                      <a:r>
                        <a:rPr lang="en-GB" sz="1400" dirty="0">
                          <a:solidFill>
                            <a:srgbClr val="000066"/>
                          </a:solidFill>
                          <a:latin typeface="+mn-lt"/>
                          <a:ea typeface="Times New Roman"/>
                          <a:cs typeface="Times New Roman"/>
                        </a:rPr>
                        <a:t>0.770</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95990">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Online </a:t>
                      </a:r>
                      <a:r>
                        <a:rPr lang="en-GB" sz="1400" dirty="0">
                          <a:solidFill>
                            <a:srgbClr val="000066"/>
                          </a:solidFill>
                          <a:latin typeface="+mn-lt"/>
                          <a:ea typeface="Times New Roman"/>
                          <a:cs typeface="Times New Roman"/>
                        </a:rPr>
                        <a:t>social networking reinforces </a:t>
                      </a:r>
                      <a:r>
                        <a:rPr lang="en-GB" sz="1400" dirty="0" smtClean="0">
                          <a:solidFill>
                            <a:srgbClr val="000066"/>
                          </a:solidFill>
                          <a:latin typeface="+mn-lt"/>
                          <a:ea typeface="Times New Roman"/>
                          <a:cs typeface="Times New Roman"/>
                        </a:rPr>
                        <a:t>offline friendships</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r">
                        <a:lnSpc>
                          <a:spcPct val="100000"/>
                        </a:lnSpc>
                        <a:spcBef>
                          <a:spcPts val="1200"/>
                        </a:spcBef>
                        <a:spcAft>
                          <a:spcPts val="1200"/>
                        </a:spcAft>
                      </a:pPr>
                      <a:r>
                        <a:rPr lang="en-GB" sz="1400">
                          <a:solidFill>
                            <a:srgbClr val="000066"/>
                          </a:solidFill>
                          <a:latin typeface="+mn-lt"/>
                          <a:ea typeface="Times New Roman"/>
                          <a:cs typeface="Times New Roman"/>
                        </a:rPr>
                        <a:t>0.736</a:t>
                      </a:r>
                      <a:endParaRPr lang="en-GB" sz="16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07916">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My popularity increases when I share</a:t>
                      </a:r>
                      <a:r>
                        <a:rPr lang="en-GB" sz="1400" baseline="0" dirty="0" smtClean="0">
                          <a:solidFill>
                            <a:srgbClr val="000066"/>
                          </a:solidFill>
                          <a:latin typeface="+mn-lt"/>
                          <a:ea typeface="Times New Roman"/>
                          <a:cs typeface="Times New Roman"/>
                        </a:rPr>
                        <a:t> interesting posts on social network sites</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r">
                        <a:lnSpc>
                          <a:spcPct val="100000"/>
                        </a:lnSpc>
                        <a:spcBef>
                          <a:spcPts val="1200"/>
                        </a:spcBef>
                        <a:spcAft>
                          <a:spcPts val="1200"/>
                        </a:spcAft>
                      </a:pPr>
                      <a:r>
                        <a:rPr lang="en-GB" sz="1400">
                          <a:solidFill>
                            <a:srgbClr val="000066"/>
                          </a:solidFill>
                          <a:latin typeface="+mn-lt"/>
                          <a:ea typeface="Times New Roman"/>
                          <a:cs typeface="Times New Roman"/>
                        </a:rPr>
                        <a:t>0.702</a:t>
                      </a:r>
                      <a:endParaRPr lang="en-GB" sz="16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r">
                        <a:lnSpc>
                          <a:spcPct val="100000"/>
                        </a:lnSpc>
                        <a:spcBef>
                          <a:spcPts val="1200"/>
                        </a:spcBef>
                        <a:spcAft>
                          <a:spcPts val="1200"/>
                        </a:spcAft>
                      </a:pPr>
                      <a:r>
                        <a:rPr lang="en-GB" sz="1400">
                          <a:solidFill>
                            <a:srgbClr val="000066"/>
                          </a:solidFill>
                          <a:latin typeface="+mn-lt"/>
                          <a:ea typeface="Times New Roman"/>
                          <a:cs typeface="Times New Roman"/>
                        </a:rPr>
                        <a:t>0.371</a:t>
                      </a:r>
                      <a:endParaRPr lang="en-GB" sz="16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5402">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I use various</a:t>
                      </a:r>
                      <a:r>
                        <a:rPr lang="en-GB" sz="1400" baseline="0" dirty="0" smtClean="0">
                          <a:solidFill>
                            <a:srgbClr val="000066"/>
                          </a:solidFill>
                          <a:latin typeface="+mn-lt"/>
                          <a:ea typeface="Times New Roman"/>
                          <a:cs typeface="Times New Roman"/>
                        </a:rPr>
                        <a:t> </a:t>
                      </a:r>
                      <a:r>
                        <a:rPr lang="en-GB" sz="1400" dirty="0" smtClean="0">
                          <a:solidFill>
                            <a:srgbClr val="000066"/>
                          </a:solidFill>
                          <a:latin typeface="+mn-lt"/>
                          <a:ea typeface="Times New Roman"/>
                          <a:cs typeface="Times New Roman"/>
                        </a:rPr>
                        <a:t>social networks</a:t>
                      </a:r>
                      <a:r>
                        <a:rPr lang="en-GB" sz="1400" baseline="0" dirty="0" smtClean="0">
                          <a:solidFill>
                            <a:srgbClr val="000066"/>
                          </a:solidFill>
                          <a:latin typeface="+mn-lt"/>
                          <a:ea typeface="Times New Roman"/>
                          <a:cs typeface="Times New Roman"/>
                        </a:rPr>
                        <a:t> </a:t>
                      </a:r>
                      <a:r>
                        <a:rPr lang="en-GB" sz="1400" dirty="0" smtClean="0">
                          <a:solidFill>
                            <a:srgbClr val="000066"/>
                          </a:solidFill>
                          <a:latin typeface="+mn-lt"/>
                          <a:ea typeface="Times New Roman"/>
                          <a:cs typeface="Times New Roman"/>
                        </a:rPr>
                        <a:t>for different needs</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lnSpc>
                          <a:spcPct val="100000"/>
                        </a:lnSpc>
                        <a:spcBef>
                          <a:spcPts val="1200"/>
                        </a:spcBef>
                        <a:spcAft>
                          <a:spcPts val="1200"/>
                        </a:spcAft>
                      </a:pPr>
                      <a:r>
                        <a:rPr lang="en-GB" sz="1400">
                          <a:solidFill>
                            <a:srgbClr val="000066"/>
                          </a:solidFill>
                          <a:latin typeface="+mn-lt"/>
                          <a:ea typeface="Times New Roman"/>
                          <a:cs typeface="Times New Roman"/>
                        </a:rPr>
                        <a:t>0.687</a:t>
                      </a:r>
                      <a:endParaRPr lang="en-GB" sz="16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88032">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I </a:t>
                      </a:r>
                      <a:r>
                        <a:rPr lang="en-GB" sz="1400" dirty="0">
                          <a:solidFill>
                            <a:srgbClr val="000066"/>
                          </a:solidFill>
                          <a:latin typeface="+mn-lt"/>
                          <a:ea typeface="Times New Roman"/>
                          <a:cs typeface="Times New Roman"/>
                        </a:rPr>
                        <a:t>like to play games on my social networking </a:t>
                      </a:r>
                      <a:r>
                        <a:rPr lang="en-GB" sz="1400" dirty="0" smtClean="0">
                          <a:solidFill>
                            <a:srgbClr val="000066"/>
                          </a:solidFill>
                          <a:latin typeface="+mn-lt"/>
                          <a:ea typeface="Times New Roman"/>
                          <a:cs typeface="Times New Roman"/>
                        </a:rPr>
                        <a:t>sites</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r">
                        <a:lnSpc>
                          <a:spcPct val="100000"/>
                        </a:lnSpc>
                        <a:spcBef>
                          <a:spcPts val="1200"/>
                        </a:spcBef>
                        <a:spcAft>
                          <a:spcPts val="1200"/>
                        </a:spcAft>
                      </a:pPr>
                      <a:r>
                        <a:rPr lang="en-GB" sz="1400">
                          <a:solidFill>
                            <a:srgbClr val="000066"/>
                          </a:solidFill>
                          <a:latin typeface="+mn-lt"/>
                          <a:ea typeface="Times New Roman"/>
                          <a:cs typeface="Times New Roman"/>
                        </a:rPr>
                        <a:t>0.817</a:t>
                      </a:r>
                      <a:endParaRPr lang="en-GB" sz="16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88032">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I </a:t>
                      </a:r>
                      <a:r>
                        <a:rPr lang="en-GB" sz="1400" dirty="0">
                          <a:solidFill>
                            <a:srgbClr val="000066"/>
                          </a:solidFill>
                          <a:latin typeface="+mn-lt"/>
                          <a:ea typeface="Times New Roman"/>
                          <a:cs typeface="Times New Roman"/>
                        </a:rPr>
                        <a:t>participate in virtual reality </a:t>
                      </a:r>
                      <a:r>
                        <a:rPr lang="en-GB" sz="1400" dirty="0" smtClean="0">
                          <a:solidFill>
                            <a:srgbClr val="000066"/>
                          </a:solidFill>
                          <a:latin typeface="+mn-lt"/>
                          <a:ea typeface="Times New Roman"/>
                          <a:cs typeface="Times New Roman"/>
                        </a:rPr>
                        <a:t>sites</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r">
                        <a:lnSpc>
                          <a:spcPct val="100000"/>
                        </a:lnSpc>
                        <a:spcBef>
                          <a:spcPts val="1200"/>
                        </a:spcBef>
                        <a:spcAft>
                          <a:spcPts val="1200"/>
                        </a:spcAft>
                      </a:pPr>
                      <a:r>
                        <a:rPr lang="en-GB" sz="1400">
                          <a:solidFill>
                            <a:srgbClr val="000066"/>
                          </a:solidFill>
                          <a:latin typeface="+mn-lt"/>
                          <a:ea typeface="Times New Roman"/>
                          <a:cs typeface="Times New Roman"/>
                        </a:rPr>
                        <a:t>0.759</a:t>
                      </a:r>
                      <a:endParaRPr lang="en-GB" sz="16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8032">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I </a:t>
                      </a:r>
                      <a:r>
                        <a:rPr lang="en-GB" sz="1400" dirty="0">
                          <a:solidFill>
                            <a:srgbClr val="000066"/>
                          </a:solidFill>
                          <a:latin typeface="+mn-lt"/>
                          <a:ea typeface="Times New Roman"/>
                          <a:cs typeface="Times New Roman"/>
                        </a:rPr>
                        <a:t>like to send and </a:t>
                      </a:r>
                      <a:r>
                        <a:rPr lang="en-GB" sz="1400" dirty="0" smtClean="0">
                          <a:solidFill>
                            <a:srgbClr val="000066"/>
                          </a:solidFill>
                          <a:latin typeface="+mn-lt"/>
                          <a:ea typeface="Times New Roman"/>
                          <a:cs typeface="Times New Roman"/>
                        </a:rPr>
                        <a:t>get virtual </a:t>
                      </a:r>
                      <a:r>
                        <a:rPr lang="en-GB" sz="1400" dirty="0">
                          <a:solidFill>
                            <a:srgbClr val="000066"/>
                          </a:solidFill>
                          <a:latin typeface="+mn-lt"/>
                          <a:ea typeface="Times New Roman"/>
                          <a:cs typeface="Times New Roman"/>
                        </a:rPr>
                        <a:t>gifts on social </a:t>
                      </a:r>
                      <a:r>
                        <a:rPr lang="en-GB" sz="1400" dirty="0" smtClean="0">
                          <a:solidFill>
                            <a:srgbClr val="000066"/>
                          </a:solidFill>
                          <a:latin typeface="+mn-lt"/>
                          <a:ea typeface="Times New Roman"/>
                          <a:cs typeface="Times New Roman"/>
                        </a:rPr>
                        <a:t>networks</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lnSpc>
                          <a:spcPct val="100000"/>
                        </a:lnSpc>
                        <a:spcBef>
                          <a:spcPts val="1200"/>
                        </a:spcBef>
                        <a:spcAft>
                          <a:spcPts val="1200"/>
                        </a:spcAft>
                      </a:pPr>
                      <a:r>
                        <a:rPr lang="en-GB" sz="1400">
                          <a:solidFill>
                            <a:srgbClr val="000066"/>
                          </a:solidFill>
                          <a:latin typeface="+mn-lt"/>
                          <a:ea typeface="Times New Roman"/>
                          <a:cs typeface="Times New Roman"/>
                        </a:rPr>
                        <a:t>0.749</a:t>
                      </a:r>
                      <a:endParaRPr lang="en-GB" sz="16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88032">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I </a:t>
                      </a:r>
                      <a:r>
                        <a:rPr lang="en-GB" sz="1400" dirty="0">
                          <a:solidFill>
                            <a:srgbClr val="000066"/>
                          </a:solidFill>
                          <a:latin typeface="+mn-lt"/>
                          <a:ea typeface="Times New Roman"/>
                          <a:cs typeface="Times New Roman"/>
                        </a:rPr>
                        <a:t>like to interact with </a:t>
                      </a:r>
                      <a:r>
                        <a:rPr lang="en-GB" sz="1400" dirty="0" smtClean="0">
                          <a:solidFill>
                            <a:srgbClr val="000066"/>
                          </a:solidFill>
                          <a:latin typeface="+mn-lt"/>
                          <a:ea typeface="Times New Roman"/>
                          <a:cs typeface="Times New Roman"/>
                        </a:rPr>
                        <a:t>brands </a:t>
                      </a:r>
                      <a:r>
                        <a:rPr lang="en-GB" sz="1400" dirty="0">
                          <a:solidFill>
                            <a:srgbClr val="000066"/>
                          </a:solidFill>
                          <a:latin typeface="+mn-lt"/>
                          <a:ea typeface="Times New Roman"/>
                          <a:cs typeface="Times New Roman"/>
                        </a:rPr>
                        <a:t>on </a:t>
                      </a:r>
                      <a:r>
                        <a:rPr lang="en-GB" sz="1400" dirty="0" smtClean="0">
                          <a:solidFill>
                            <a:srgbClr val="000066"/>
                          </a:solidFill>
                          <a:latin typeface="+mn-lt"/>
                          <a:ea typeface="Times New Roman"/>
                          <a:cs typeface="Times New Roman"/>
                        </a:rPr>
                        <a:t>social </a:t>
                      </a:r>
                      <a:r>
                        <a:rPr lang="en-GB" sz="1400" dirty="0">
                          <a:solidFill>
                            <a:srgbClr val="000066"/>
                          </a:solidFill>
                          <a:latin typeface="+mn-lt"/>
                          <a:ea typeface="Times New Roman"/>
                          <a:cs typeface="Times New Roman"/>
                        </a:rPr>
                        <a:t>network sites</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r">
                        <a:lnSpc>
                          <a:spcPct val="100000"/>
                        </a:lnSpc>
                        <a:spcBef>
                          <a:spcPts val="1200"/>
                        </a:spcBef>
                        <a:spcAft>
                          <a:spcPts val="1200"/>
                        </a:spcAft>
                      </a:pPr>
                      <a:r>
                        <a:rPr lang="en-GB" sz="1400">
                          <a:solidFill>
                            <a:srgbClr val="000066"/>
                          </a:solidFill>
                          <a:latin typeface="+mn-lt"/>
                          <a:ea typeface="Times New Roman"/>
                          <a:cs typeface="Times New Roman"/>
                        </a:rPr>
                        <a:t>0.818</a:t>
                      </a:r>
                      <a:endParaRPr lang="en-GB" sz="16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90696">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I pay </a:t>
                      </a:r>
                      <a:r>
                        <a:rPr lang="en-GB" sz="1400" dirty="0">
                          <a:solidFill>
                            <a:srgbClr val="000066"/>
                          </a:solidFill>
                          <a:latin typeface="+mn-lt"/>
                          <a:ea typeface="Times New Roman"/>
                          <a:cs typeface="Times New Roman"/>
                        </a:rPr>
                        <a:t>attention to </a:t>
                      </a:r>
                      <a:r>
                        <a:rPr lang="en-GB" sz="1400" dirty="0" smtClean="0">
                          <a:solidFill>
                            <a:srgbClr val="000066"/>
                          </a:solidFill>
                          <a:latin typeface="+mn-lt"/>
                          <a:ea typeface="Times New Roman"/>
                          <a:cs typeface="Times New Roman"/>
                        </a:rPr>
                        <a:t>fans</a:t>
                      </a:r>
                      <a:r>
                        <a:rPr lang="en-GB" sz="1400" dirty="0">
                          <a:solidFill>
                            <a:srgbClr val="000066"/>
                          </a:solidFill>
                          <a:latin typeface="+mn-lt"/>
                          <a:ea typeface="Times New Roman"/>
                          <a:cs typeface="Times New Roman"/>
                        </a:rPr>
                        <a:t>’ posts on brand fan pages</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lnSpc>
                          <a:spcPct val="100000"/>
                        </a:lnSpc>
                        <a:spcBef>
                          <a:spcPts val="1200"/>
                        </a:spcBef>
                        <a:spcAft>
                          <a:spcPts val="1200"/>
                        </a:spcAft>
                      </a:pPr>
                      <a:r>
                        <a:rPr lang="en-GB" sz="1400">
                          <a:solidFill>
                            <a:srgbClr val="000066"/>
                          </a:solidFill>
                          <a:latin typeface="+mn-lt"/>
                          <a:ea typeface="Times New Roman"/>
                          <a:cs typeface="Times New Roman"/>
                        </a:rPr>
                        <a:t>0.813</a:t>
                      </a:r>
                      <a:endParaRPr lang="en-GB" sz="16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85368">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Social </a:t>
                      </a:r>
                      <a:r>
                        <a:rPr lang="en-GB" sz="1400" dirty="0">
                          <a:solidFill>
                            <a:srgbClr val="000066"/>
                          </a:solidFill>
                          <a:latin typeface="+mn-lt"/>
                          <a:ea typeface="Times New Roman"/>
                          <a:cs typeface="Times New Roman"/>
                        </a:rPr>
                        <a:t>media </a:t>
                      </a:r>
                      <a:r>
                        <a:rPr lang="en-GB" sz="1400" dirty="0" smtClean="0">
                          <a:solidFill>
                            <a:srgbClr val="000066"/>
                          </a:solidFill>
                          <a:latin typeface="+mn-lt"/>
                          <a:ea typeface="Times New Roman"/>
                          <a:cs typeface="Times New Roman"/>
                        </a:rPr>
                        <a:t>has </a:t>
                      </a:r>
                      <a:r>
                        <a:rPr lang="en-GB" sz="1400" dirty="0">
                          <a:solidFill>
                            <a:srgbClr val="000066"/>
                          </a:solidFill>
                          <a:latin typeface="+mn-lt"/>
                          <a:ea typeface="Times New Roman"/>
                          <a:cs typeface="Times New Roman"/>
                        </a:rPr>
                        <a:t>made the world </a:t>
                      </a:r>
                      <a:r>
                        <a:rPr lang="en-GB" sz="1400" dirty="0" smtClean="0">
                          <a:solidFill>
                            <a:srgbClr val="000066"/>
                          </a:solidFill>
                          <a:latin typeface="+mn-lt"/>
                          <a:ea typeface="Times New Roman"/>
                          <a:cs typeface="Times New Roman"/>
                        </a:rPr>
                        <a:t>more connected</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r">
                        <a:lnSpc>
                          <a:spcPct val="100000"/>
                        </a:lnSpc>
                        <a:spcBef>
                          <a:spcPts val="1200"/>
                        </a:spcBef>
                        <a:spcAft>
                          <a:spcPts val="1200"/>
                        </a:spcAft>
                      </a:pPr>
                      <a:r>
                        <a:rPr lang="en-GB" sz="1400" dirty="0">
                          <a:solidFill>
                            <a:srgbClr val="000066"/>
                          </a:solidFill>
                          <a:latin typeface="+mn-lt"/>
                          <a:ea typeface="Times New Roman"/>
                          <a:cs typeface="Times New Roman"/>
                        </a:rPr>
                        <a:t>0.894</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88032">
                <a:tc>
                  <a:txBody>
                    <a:bodyPr/>
                    <a:lstStyle/>
                    <a:p>
                      <a:pPr marL="0" marR="0" algn="l">
                        <a:lnSpc>
                          <a:spcPct val="100000"/>
                        </a:lnSpc>
                        <a:spcBef>
                          <a:spcPts val="1200"/>
                        </a:spcBef>
                        <a:spcAft>
                          <a:spcPts val="1200"/>
                        </a:spcAft>
                      </a:pPr>
                      <a:r>
                        <a:rPr lang="en-GB" sz="1400" dirty="0" smtClean="0">
                          <a:solidFill>
                            <a:srgbClr val="000066"/>
                          </a:solidFill>
                          <a:latin typeface="+mn-lt"/>
                          <a:ea typeface="Times New Roman"/>
                          <a:cs typeface="Times New Roman"/>
                        </a:rPr>
                        <a:t>Social </a:t>
                      </a:r>
                      <a:r>
                        <a:rPr lang="en-GB" sz="1400" dirty="0">
                          <a:solidFill>
                            <a:srgbClr val="000066"/>
                          </a:solidFill>
                          <a:latin typeface="+mn-lt"/>
                          <a:ea typeface="Times New Roman"/>
                          <a:cs typeface="Times New Roman"/>
                        </a:rPr>
                        <a:t>network sites help me share </a:t>
                      </a:r>
                      <a:r>
                        <a:rPr lang="en-GB" sz="1400" dirty="0" smtClean="0">
                          <a:solidFill>
                            <a:srgbClr val="000066"/>
                          </a:solidFill>
                          <a:latin typeface="+mn-lt"/>
                          <a:ea typeface="Times New Roman"/>
                          <a:cs typeface="Times New Roman"/>
                        </a:rPr>
                        <a:t>things </a:t>
                      </a:r>
                      <a:r>
                        <a:rPr lang="en-GB" sz="1400" dirty="0">
                          <a:solidFill>
                            <a:srgbClr val="000066"/>
                          </a:solidFill>
                          <a:latin typeface="+mn-lt"/>
                          <a:ea typeface="Times New Roman"/>
                          <a:cs typeface="Times New Roman"/>
                        </a:rPr>
                        <a:t>I’ve </a:t>
                      </a:r>
                      <a:r>
                        <a:rPr lang="en-GB" sz="1400" dirty="0" smtClean="0">
                          <a:solidFill>
                            <a:srgbClr val="000066"/>
                          </a:solidFill>
                          <a:latin typeface="+mn-lt"/>
                          <a:ea typeface="Times New Roman"/>
                          <a:cs typeface="Times New Roman"/>
                        </a:rPr>
                        <a:t>done</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gn="r">
                        <a:lnSpc>
                          <a:spcPct val="100000"/>
                        </a:lnSpc>
                        <a:spcBef>
                          <a:spcPts val="1200"/>
                        </a:spcBef>
                        <a:spcAft>
                          <a:spcPts val="1200"/>
                        </a:spcAft>
                      </a:pPr>
                      <a:r>
                        <a:rPr lang="en-GB" sz="1400" dirty="0">
                          <a:solidFill>
                            <a:srgbClr val="000066"/>
                          </a:solidFill>
                          <a:latin typeface="+mn-lt"/>
                          <a:ea typeface="Times New Roman"/>
                          <a:cs typeface="Times New Roman"/>
                        </a:rPr>
                        <a:t>0.411</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nSpc>
                          <a:spcPct val="100000"/>
                        </a:lnSpc>
                        <a:spcBef>
                          <a:spcPts val="1200"/>
                        </a:spcBef>
                        <a:spcAft>
                          <a:spcPts val="1200"/>
                        </a:spcAft>
                      </a:pPr>
                      <a:endParaRPr lang="en-GB" sz="140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gn="r">
                        <a:lnSpc>
                          <a:spcPct val="100000"/>
                        </a:lnSpc>
                        <a:spcBef>
                          <a:spcPts val="1200"/>
                        </a:spcBef>
                        <a:spcAft>
                          <a:spcPts val="1200"/>
                        </a:spcAft>
                      </a:pPr>
                      <a:r>
                        <a:rPr lang="en-GB" sz="1400" dirty="0">
                          <a:solidFill>
                            <a:srgbClr val="000066"/>
                          </a:solidFill>
                          <a:latin typeface="+mn-lt"/>
                          <a:ea typeface="Times New Roman"/>
                          <a:cs typeface="Times New Roman"/>
                        </a:rPr>
                        <a:t>0.662</a:t>
                      </a:r>
                      <a:endParaRPr lang="en-GB" sz="1600" dirty="0">
                        <a:solidFill>
                          <a:srgbClr val="000066"/>
                        </a:solidFill>
                        <a:latin typeface="+mn-lt"/>
                        <a:ea typeface="Times New Roman"/>
                        <a:cs typeface="Times New Roman"/>
                      </a:endParaRPr>
                    </a:p>
                  </a:txBody>
                  <a:tcPr marL="34008" marR="340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293360">
                <a:tc>
                  <a:txBody>
                    <a:bodyPr/>
                    <a:lstStyle/>
                    <a:p>
                      <a:pPr marL="0" marR="0" algn="l" defTabSz="914400" rtl="0" eaLnBrk="1" latinLnBrk="0" hangingPunct="1">
                        <a:lnSpc>
                          <a:spcPct val="100000"/>
                        </a:lnSpc>
                        <a:spcBef>
                          <a:spcPts val="0"/>
                        </a:spcBef>
                        <a:spcAft>
                          <a:spcPts val="0"/>
                        </a:spcAft>
                      </a:pPr>
                      <a:r>
                        <a:rPr lang="en-GB" sz="1400" b="1" kern="1200" dirty="0">
                          <a:solidFill>
                            <a:srgbClr val="000066"/>
                          </a:solidFill>
                          <a:latin typeface="+mn-lt"/>
                          <a:ea typeface="Times New Roman"/>
                          <a:cs typeface="Times New Roman"/>
                        </a:rPr>
                        <a:t>Cronbach's alpha</a:t>
                      </a:r>
                      <a:endParaRPr lang="en-ZA" sz="1400" b="1" kern="1200" dirty="0">
                        <a:solidFill>
                          <a:srgbClr val="000066"/>
                        </a:solidFill>
                        <a:latin typeface="+mn-lt"/>
                        <a:ea typeface="Times New Roman"/>
                        <a:cs typeface="Times New Roman"/>
                      </a:endParaRPr>
                    </a:p>
                  </a:txBody>
                  <a:tcPr marL="42481" marR="42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0000"/>
                        </a:lnSpc>
                        <a:spcBef>
                          <a:spcPts val="0"/>
                        </a:spcBef>
                        <a:spcAft>
                          <a:spcPts val="0"/>
                        </a:spcAft>
                      </a:pPr>
                      <a:r>
                        <a:rPr lang="en-GB" sz="1400" b="1" kern="1200" dirty="0">
                          <a:solidFill>
                            <a:srgbClr val="000066"/>
                          </a:solidFill>
                          <a:latin typeface="+mn-lt"/>
                          <a:ea typeface="Times New Roman"/>
                          <a:cs typeface="Times New Roman"/>
                        </a:rPr>
                        <a:t>0.847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0000"/>
                        </a:lnSpc>
                        <a:spcBef>
                          <a:spcPts val="0"/>
                        </a:spcBef>
                        <a:spcAft>
                          <a:spcPts val="0"/>
                        </a:spcAft>
                      </a:pPr>
                      <a:r>
                        <a:rPr lang="en-GB" sz="1400" b="1" kern="1200" dirty="0">
                          <a:solidFill>
                            <a:srgbClr val="000066"/>
                          </a:solidFill>
                          <a:latin typeface="+mn-lt"/>
                          <a:ea typeface="Times New Roman"/>
                          <a:cs typeface="Times New Roman"/>
                        </a:rPr>
                        <a:t>0.748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0000"/>
                        </a:lnSpc>
                        <a:spcBef>
                          <a:spcPts val="0"/>
                        </a:spcBef>
                        <a:spcAft>
                          <a:spcPts val="0"/>
                        </a:spcAft>
                      </a:pPr>
                      <a:r>
                        <a:rPr lang="en-GB" sz="1400" b="1" kern="1200" dirty="0">
                          <a:solidFill>
                            <a:srgbClr val="000066"/>
                          </a:solidFill>
                          <a:latin typeface="+mn-lt"/>
                          <a:ea typeface="Times New Roman"/>
                          <a:cs typeface="Times New Roman"/>
                        </a:rPr>
                        <a:t>0.794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0000"/>
                        </a:lnSpc>
                        <a:spcBef>
                          <a:spcPts val="0"/>
                        </a:spcBef>
                        <a:spcAft>
                          <a:spcPts val="0"/>
                        </a:spcAft>
                      </a:pPr>
                      <a:r>
                        <a:rPr lang="en-GB" sz="1400" b="1" kern="1200" dirty="0">
                          <a:solidFill>
                            <a:srgbClr val="000066"/>
                          </a:solidFill>
                          <a:latin typeface="+mn-lt"/>
                          <a:ea typeface="Times New Roman"/>
                          <a:cs typeface="Times New Roman"/>
                        </a:rPr>
                        <a:t>0.602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ZA" dirty="0" smtClean="0"/>
              <a:t>Social Transformation</a:t>
            </a:r>
            <a:endParaRPr lang="en-GB" sz="2200" dirty="0" smtClean="0">
              <a:solidFill>
                <a:srgbClr val="FF0000"/>
              </a:solidFill>
            </a:endParaRPr>
          </a:p>
        </p:txBody>
      </p:sp>
      <p:sp>
        <p:nvSpPr>
          <p:cNvPr id="18435" name="Content Placeholder 2"/>
          <p:cNvSpPr>
            <a:spLocks noGrp="1"/>
          </p:cNvSpPr>
          <p:nvPr>
            <p:ph idx="1"/>
          </p:nvPr>
        </p:nvSpPr>
        <p:spPr/>
        <p:txBody>
          <a:bodyPr/>
          <a:lstStyle/>
          <a:p>
            <a:pPr>
              <a:spcBef>
                <a:spcPts val="600"/>
              </a:spcBef>
              <a:spcAft>
                <a:spcPts val="600"/>
              </a:spcAft>
            </a:pPr>
            <a:r>
              <a:rPr lang="en-GB" sz="2200" b="1" dirty="0" smtClean="0"/>
              <a:t>Hyperreal cult:</a:t>
            </a:r>
            <a:r>
              <a:rPr lang="en-GB" sz="2200" dirty="0" smtClean="0"/>
              <a:t> is indicative of the outcome </a:t>
            </a:r>
            <a:r>
              <a:rPr lang="en-GB" sz="2200" i="1" dirty="0" smtClean="0"/>
              <a:t>hyperreality,</a:t>
            </a:r>
            <a:r>
              <a:rPr lang="en-GB" sz="2200" dirty="0" smtClean="0"/>
              <a:t> positioning social media networks as communication platforms, bridging physical and virtual worlds </a:t>
            </a:r>
          </a:p>
          <a:p>
            <a:pPr>
              <a:spcBef>
                <a:spcPts val="600"/>
              </a:spcBef>
              <a:spcAft>
                <a:spcPts val="600"/>
              </a:spcAft>
            </a:pPr>
            <a:r>
              <a:rPr lang="en-GB" sz="2200" b="1" dirty="0" smtClean="0"/>
              <a:t>Hyperreal escapism:</a:t>
            </a:r>
            <a:r>
              <a:rPr lang="en-GB" sz="2200" dirty="0" smtClean="0"/>
              <a:t> dovetails with hyperreality, suggesting escapism</a:t>
            </a:r>
          </a:p>
          <a:p>
            <a:pPr>
              <a:spcBef>
                <a:spcPts val="600"/>
              </a:spcBef>
              <a:spcAft>
                <a:spcPts val="600"/>
              </a:spcAft>
            </a:pPr>
            <a:r>
              <a:rPr lang="en-GB" sz="2200" b="1" dirty="0" smtClean="0"/>
              <a:t>Interactive collaboration:</a:t>
            </a:r>
            <a:r>
              <a:rPr lang="en-GB" sz="2200" i="1" dirty="0" smtClean="0"/>
              <a:t> </a:t>
            </a:r>
            <a:r>
              <a:rPr lang="en-GB" sz="2200" dirty="0" smtClean="0"/>
              <a:t>is suggestive of </a:t>
            </a:r>
            <a:r>
              <a:rPr lang="en-GB" sz="2200" i="1" dirty="0" smtClean="0"/>
              <a:t>collaborative marketing</a:t>
            </a:r>
            <a:endParaRPr lang="en-GB" sz="2200" dirty="0" smtClean="0"/>
          </a:p>
          <a:p>
            <a:pPr>
              <a:spcBef>
                <a:spcPts val="600"/>
              </a:spcBef>
              <a:spcAft>
                <a:spcPts val="600"/>
              </a:spcAft>
            </a:pPr>
            <a:r>
              <a:rPr lang="en-GB" sz="2200" b="1" dirty="0" smtClean="0"/>
              <a:t>Dissolved boundaries: </a:t>
            </a:r>
            <a:r>
              <a:rPr lang="en-GB" sz="2200" dirty="0" smtClean="0"/>
              <a:t>represents </a:t>
            </a:r>
            <a:r>
              <a:rPr lang="en-GB" sz="2200" i="1" dirty="0" smtClean="0"/>
              <a:t>de-differentiation. </a:t>
            </a:r>
            <a:r>
              <a:rPr lang="en-GB" sz="2200" dirty="0" smtClean="0"/>
              <a:t>In this instance it pertains to the </a:t>
            </a:r>
            <a:r>
              <a:rPr lang="en-GB" dirty="0" smtClean="0"/>
              <a:t>fact </a:t>
            </a:r>
            <a:r>
              <a:rPr lang="en-GB" sz="2200" dirty="0" smtClean="0"/>
              <a:t>that using social media networks dissolves boundaries of time, space and place</a:t>
            </a:r>
          </a:p>
        </p:txBody>
      </p:sp>
      <p:sp>
        <p:nvSpPr>
          <p:cNvPr id="4" name="Rectangle 3"/>
          <p:cNvSpPr/>
          <p:nvPr/>
        </p:nvSpPr>
        <p:spPr>
          <a:xfrm>
            <a:off x="611560" y="5301208"/>
            <a:ext cx="7920880" cy="1107996"/>
          </a:xfrm>
          <a:prstGeom prst="rect">
            <a:avLst/>
          </a:prstGeom>
        </p:spPr>
        <p:txBody>
          <a:bodyPr wrap="square">
            <a:spAutoFit/>
          </a:bodyPr>
          <a:lstStyle/>
          <a:p>
            <a:pPr algn="ctr" eaLnBrk="0" hangingPunct="0"/>
            <a:r>
              <a:rPr lang="en-GB" sz="2200" dirty="0" smtClean="0">
                <a:solidFill>
                  <a:srgbClr val="FF0000"/>
                </a:solidFill>
                <a:latin typeface="+mj-lt"/>
                <a:ea typeface="+mj-ea"/>
                <a:cs typeface="+mj-cs"/>
              </a:rPr>
              <a:t>Outcomes of postmodern behaviour are manifested through respondents’ use of social media </a:t>
            </a:r>
          </a:p>
          <a:p>
            <a:pPr algn="ctr" eaLnBrk="0" hangingPunct="0"/>
            <a:r>
              <a:rPr lang="en-GB" sz="2200" dirty="0" smtClean="0">
                <a:solidFill>
                  <a:srgbClr val="FF0000"/>
                </a:solidFill>
                <a:latin typeface="+mj-lt"/>
                <a:ea typeface="+mj-ea"/>
                <a:cs typeface="+mj-cs"/>
              </a:rPr>
              <a:t>The outcomes are significantly different over clusters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smtClean="0"/>
              <a:t>Social transformation: Factor mean scores by usage segments</a:t>
            </a:r>
          </a:p>
        </p:txBody>
      </p:sp>
      <p:graphicFrame>
        <p:nvGraphicFramePr>
          <p:cNvPr id="7" name="Chart 6"/>
          <p:cNvGraphicFramePr/>
          <p:nvPr/>
        </p:nvGraphicFramePr>
        <p:xfrm>
          <a:off x="179512" y="1412776"/>
          <a:ext cx="8712968" cy="47525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ZA" dirty="0" smtClean="0"/>
              <a:t>Introduction</a:t>
            </a:r>
            <a:endParaRPr lang="en-GB" dirty="0" smtClean="0"/>
          </a:p>
        </p:txBody>
      </p:sp>
      <p:sp>
        <p:nvSpPr>
          <p:cNvPr id="3075" name="Content Placeholder 2"/>
          <p:cNvSpPr>
            <a:spLocks noGrp="1"/>
          </p:cNvSpPr>
          <p:nvPr>
            <p:ph idx="1"/>
          </p:nvPr>
        </p:nvSpPr>
        <p:spPr/>
        <p:txBody>
          <a:bodyPr/>
          <a:lstStyle/>
          <a:p>
            <a:pPr>
              <a:spcBef>
                <a:spcPts val="600"/>
              </a:spcBef>
              <a:spcAft>
                <a:spcPts val="600"/>
              </a:spcAft>
            </a:pPr>
            <a:r>
              <a:rPr lang="en-ZA" sz="2200" dirty="0" smtClean="0"/>
              <a:t>Mobile phone penetration in South Africa: 80% of population</a:t>
            </a:r>
          </a:p>
          <a:p>
            <a:pPr>
              <a:spcBef>
                <a:spcPts val="600"/>
              </a:spcBef>
              <a:spcAft>
                <a:spcPts val="600"/>
              </a:spcAft>
            </a:pPr>
            <a:r>
              <a:rPr lang="en-ZA" sz="2200" dirty="0" smtClean="0"/>
              <a:t>High penetration illustrates the importance of mobile technology and its acceptance</a:t>
            </a:r>
          </a:p>
          <a:p>
            <a:pPr>
              <a:spcBef>
                <a:spcPts val="600"/>
              </a:spcBef>
              <a:spcAft>
                <a:spcPts val="600"/>
              </a:spcAft>
            </a:pPr>
            <a:r>
              <a:rPr lang="en-ZA" sz="2200" dirty="0" smtClean="0"/>
              <a:t>The widespread popularity of mobile phones is reason to consider the mobile medium as a viable marketing communication platform</a:t>
            </a:r>
          </a:p>
          <a:p>
            <a:pPr>
              <a:spcBef>
                <a:spcPts val="600"/>
              </a:spcBef>
              <a:spcAft>
                <a:spcPts val="600"/>
              </a:spcAft>
            </a:pPr>
            <a:r>
              <a:rPr lang="en-ZA" sz="2200" dirty="0" smtClean="0"/>
              <a:t>Effective campaigns tapping into specific mobile phone features requires knowledge of:</a:t>
            </a:r>
          </a:p>
          <a:p>
            <a:pPr lvl="1">
              <a:spcBef>
                <a:spcPts val="600"/>
              </a:spcBef>
              <a:spcAft>
                <a:spcPts val="600"/>
              </a:spcAft>
            </a:pPr>
            <a:r>
              <a:rPr lang="en-ZA" sz="2200" dirty="0" smtClean="0"/>
              <a:t>Specific features users have access to</a:t>
            </a:r>
          </a:p>
          <a:p>
            <a:pPr lvl="1">
              <a:spcBef>
                <a:spcPts val="600"/>
              </a:spcBef>
              <a:spcAft>
                <a:spcPts val="600"/>
              </a:spcAft>
            </a:pPr>
            <a:r>
              <a:rPr lang="en-ZA" sz="2200" dirty="0" smtClean="0"/>
              <a:t>Which features people actually utilise</a:t>
            </a:r>
          </a:p>
          <a:p>
            <a:pPr lvl="1">
              <a:spcBef>
                <a:spcPts val="600"/>
              </a:spcBef>
              <a:spcAft>
                <a:spcPts val="600"/>
              </a:spcAft>
            </a:pPr>
            <a:r>
              <a:rPr lang="en-ZA" sz="2200" dirty="0" smtClean="0"/>
              <a:t>How frequently the features are used</a:t>
            </a:r>
          </a:p>
          <a:p>
            <a:pPr>
              <a:spcBef>
                <a:spcPts val="600"/>
              </a:spcBef>
              <a:spcAft>
                <a:spcPts val="600"/>
              </a:spcAft>
              <a:buFontTx/>
              <a:buNone/>
            </a:pPr>
            <a:endParaRPr lang="en-GB" sz="2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68313" y="228600"/>
            <a:ext cx="8351837" cy="1143000"/>
          </a:xfrm>
        </p:spPr>
        <p:txBody>
          <a:bodyPr/>
          <a:lstStyle/>
          <a:p>
            <a:r>
              <a:rPr lang="en-GB" dirty="0" smtClean="0"/>
              <a:t>Social transformation: Factor mean scores by usage segments</a:t>
            </a:r>
          </a:p>
        </p:txBody>
      </p:sp>
      <p:sp>
        <p:nvSpPr>
          <p:cNvPr id="20483" name="Content Placeholder 6"/>
          <p:cNvSpPr>
            <a:spLocks noGrp="1"/>
          </p:cNvSpPr>
          <p:nvPr>
            <p:ph idx="1"/>
          </p:nvPr>
        </p:nvSpPr>
        <p:spPr>
          <a:xfrm>
            <a:off x="468313" y="1524000"/>
            <a:ext cx="8351837" cy="4648200"/>
          </a:xfrm>
        </p:spPr>
        <p:txBody>
          <a:bodyPr/>
          <a:lstStyle/>
          <a:p>
            <a:r>
              <a:rPr lang="en-GB" sz="2000" dirty="0" smtClean="0"/>
              <a:t>Shows a similar pattern for the factors of social transformation to the factors of mobile importance with the </a:t>
            </a:r>
            <a:r>
              <a:rPr lang="en-GB" sz="2000" i="1" dirty="0" smtClean="0"/>
              <a:t>Mobilarti</a:t>
            </a:r>
            <a:r>
              <a:rPr lang="en-GB" sz="2000" dirty="0" smtClean="0"/>
              <a:t> and </a:t>
            </a:r>
            <a:r>
              <a:rPr lang="en-GB" sz="2000" i="1" dirty="0" smtClean="0"/>
              <a:t>Technoisseurs </a:t>
            </a:r>
            <a:r>
              <a:rPr lang="en-GB" sz="2000" dirty="0" smtClean="0"/>
              <a:t>obtaining the highest mean scores followed by </a:t>
            </a:r>
            <a:r>
              <a:rPr lang="en-GB" sz="2000" i="1" dirty="0" smtClean="0"/>
              <a:t>Connectors</a:t>
            </a:r>
            <a:r>
              <a:rPr lang="en-GB" sz="2000" dirty="0" smtClean="0"/>
              <a:t> and finally </a:t>
            </a:r>
            <a:r>
              <a:rPr lang="en-GB" sz="2000" i="1" dirty="0" smtClean="0"/>
              <a:t>Conventionalists</a:t>
            </a:r>
            <a:r>
              <a:rPr lang="en-GB" sz="2000" dirty="0" smtClean="0"/>
              <a:t> for each of the four factors. </a:t>
            </a:r>
          </a:p>
          <a:p>
            <a:r>
              <a:rPr lang="en-GB" sz="2000" dirty="0" smtClean="0"/>
              <a:t>The lack of mobile phone features coupled to financial constraints may limit </a:t>
            </a:r>
            <a:r>
              <a:rPr lang="en-GB" sz="2000" dirty="0" err="1" smtClean="0"/>
              <a:t>Mobilarti’s</a:t>
            </a:r>
            <a:r>
              <a:rPr lang="en-GB" sz="2000" dirty="0" smtClean="0"/>
              <a:t> perspective of social media networks as platforms to overcome boundaries of time, space and place to cultivate global connectivity</a:t>
            </a:r>
          </a:p>
          <a:p>
            <a:pPr>
              <a:spcBef>
                <a:spcPts val="600"/>
              </a:spcBef>
              <a:spcAft>
                <a:spcPts val="600"/>
              </a:spcAft>
            </a:pPr>
            <a:r>
              <a:rPr lang="en-GB" sz="2000" dirty="0" smtClean="0"/>
              <a:t>Mobilarti had the second highest score for</a:t>
            </a:r>
            <a:r>
              <a:rPr lang="en-GB" sz="2000" i="1" dirty="0" smtClean="0"/>
              <a:t> </a:t>
            </a:r>
            <a:r>
              <a:rPr lang="en-GB" sz="2000" b="1" dirty="0" smtClean="0"/>
              <a:t>Dissolved boundaries</a:t>
            </a:r>
            <a:r>
              <a:rPr lang="en-GB" sz="2000" dirty="0" smtClean="0"/>
              <a:t>. This result may be due to a lower incidence of smartphones and possibly fewer financial resources. The lack of mobile phone features coupled to financial constraints may limit Mobilarti’ perspective of social media networks to cultivate global connectivity</a:t>
            </a:r>
          </a:p>
          <a:p>
            <a:endParaRPr lang="en-GB" sz="2000"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ZA" dirty="0" smtClean="0"/>
              <a:t>Managerial Implications</a:t>
            </a:r>
            <a:endParaRPr lang="en-GB" dirty="0" smtClean="0"/>
          </a:p>
        </p:txBody>
      </p:sp>
      <p:sp>
        <p:nvSpPr>
          <p:cNvPr id="20483" name="Content Placeholder 2"/>
          <p:cNvSpPr>
            <a:spLocks noGrp="1"/>
          </p:cNvSpPr>
          <p:nvPr>
            <p:ph idx="1"/>
          </p:nvPr>
        </p:nvSpPr>
        <p:spPr/>
        <p:txBody>
          <a:bodyPr/>
          <a:lstStyle/>
          <a:p>
            <a:pPr>
              <a:spcBef>
                <a:spcPts val="600"/>
              </a:spcBef>
              <a:spcAft>
                <a:spcPts val="600"/>
              </a:spcAft>
            </a:pPr>
            <a:r>
              <a:rPr lang="en-GB" sz="2200" dirty="0" smtClean="0"/>
              <a:t>Hig</a:t>
            </a:r>
            <a:r>
              <a:rPr lang="en-GB" dirty="0" smtClean="0"/>
              <a:t>h use of </a:t>
            </a:r>
            <a:r>
              <a:rPr lang="en-GB" sz="2200" dirty="0" smtClean="0"/>
              <a:t>multiple mobile phone features underlies the value of mobile media for marketing communication</a:t>
            </a:r>
          </a:p>
          <a:p>
            <a:pPr>
              <a:spcBef>
                <a:spcPts val="600"/>
              </a:spcBef>
              <a:spcAft>
                <a:spcPts val="600"/>
              </a:spcAft>
            </a:pPr>
            <a:r>
              <a:rPr lang="en-GB" sz="2200" dirty="0" smtClean="0"/>
              <a:t>Different segments exhibit different usage </a:t>
            </a:r>
            <a:r>
              <a:rPr lang="en-GB" dirty="0" smtClean="0"/>
              <a:t>profiles of mobile phone features</a:t>
            </a:r>
            <a:endParaRPr lang="en-GB" sz="2200" dirty="0" smtClean="0"/>
          </a:p>
          <a:p>
            <a:pPr>
              <a:spcBef>
                <a:spcPts val="600"/>
              </a:spcBef>
              <a:spcAft>
                <a:spcPts val="600"/>
              </a:spcAft>
            </a:pPr>
            <a:r>
              <a:rPr lang="en-GB" sz="2200" dirty="0" smtClean="0"/>
              <a:t>Understanding segments mobile phone usage patterns may enable marketers, mobile phone manufacturers, advertisers, software application developers, and mobile network operators to </a:t>
            </a:r>
            <a:r>
              <a:rPr lang="en-GB" dirty="0" smtClean="0"/>
              <a:t>be </a:t>
            </a:r>
            <a:r>
              <a:rPr lang="en-GB" sz="2200" dirty="0" smtClean="0"/>
              <a:t>more effective in the mobile marketing communication and mobile commerce domains</a:t>
            </a:r>
          </a:p>
          <a:p>
            <a:pPr>
              <a:spcBef>
                <a:spcPts val="600"/>
              </a:spcBef>
              <a:spcAft>
                <a:spcPts val="600"/>
              </a:spcAft>
            </a:pPr>
            <a:r>
              <a:rPr lang="en-GB" dirty="0" smtClean="0"/>
              <a:t>Improve future development </a:t>
            </a:r>
            <a:r>
              <a:rPr lang="en-GB" sz="2200" dirty="0" smtClean="0"/>
              <a:t>of features and applications</a:t>
            </a:r>
          </a:p>
          <a:p>
            <a:pPr>
              <a:spcBef>
                <a:spcPts val="600"/>
              </a:spcBef>
              <a:spcAft>
                <a:spcPts val="600"/>
              </a:spcAft>
            </a:pPr>
            <a:r>
              <a:rPr lang="en-GB" sz="2200" dirty="0" smtClean="0"/>
              <a:t>Overcome limiting factors: user ability and handset functionality </a:t>
            </a:r>
          </a:p>
          <a:p>
            <a:pPr>
              <a:spcBef>
                <a:spcPts val="600"/>
              </a:spcBef>
              <a:spcAft>
                <a:spcPts val="600"/>
              </a:spcAft>
              <a:buNone/>
            </a:pPr>
            <a:r>
              <a:rPr lang="en-GB" sz="2200" dirty="0" smtClean="0"/>
              <a:t> </a:t>
            </a:r>
          </a:p>
          <a:p>
            <a:pPr>
              <a:spcBef>
                <a:spcPts val="600"/>
              </a:spcBef>
              <a:spcAft>
                <a:spcPts val="600"/>
              </a:spcAft>
            </a:pPr>
            <a:endParaRPr lang="en-US" sz="22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Conclusion</a:t>
            </a:r>
          </a:p>
        </p:txBody>
      </p:sp>
      <p:sp>
        <p:nvSpPr>
          <p:cNvPr id="21507" name="Content Placeholder 2"/>
          <p:cNvSpPr>
            <a:spLocks noGrp="1"/>
          </p:cNvSpPr>
          <p:nvPr>
            <p:ph idx="1"/>
          </p:nvPr>
        </p:nvSpPr>
        <p:spPr/>
        <p:txBody>
          <a:bodyPr/>
          <a:lstStyle/>
          <a:p>
            <a:pPr>
              <a:spcBef>
                <a:spcPts val="600"/>
              </a:spcBef>
              <a:spcAft>
                <a:spcPts val="600"/>
              </a:spcAft>
            </a:pPr>
            <a:r>
              <a:rPr lang="en-GB" sz="2200" dirty="0" smtClean="0"/>
              <a:t>Use of mobile phone functions and the nature of use are suggestive of the degree to which mobile phone media are integrated into respondents’ lives </a:t>
            </a:r>
          </a:p>
          <a:p>
            <a:pPr>
              <a:spcBef>
                <a:spcPts val="600"/>
              </a:spcBef>
              <a:spcAft>
                <a:spcPts val="600"/>
              </a:spcAft>
            </a:pPr>
            <a:r>
              <a:rPr lang="en-GB" sz="2200" dirty="0" smtClean="0"/>
              <a:t>Segmentation by mobile phone features used and extent of usage improves understanding of the market’s mobile phone  usage patterns and therefore suggests which mobile phone features marketers should make use of in communication campaigns directed at different market segments</a:t>
            </a:r>
          </a:p>
          <a:p>
            <a:pPr>
              <a:spcBef>
                <a:spcPts val="600"/>
              </a:spcBef>
              <a:spcAft>
                <a:spcPts val="600"/>
              </a:spcAft>
            </a:pPr>
            <a:r>
              <a:rPr lang="en-GB" sz="2200" dirty="0" smtClean="0"/>
              <a:t>Mobile importance and social transformation relate to postmodern traits. Mobile importance recognises mobile phones as important enablers of postmodern behaviour, and social transformation</a:t>
            </a:r>
            <a:r>
              <a:rPr lang="en-GB" sz="2200" i="1" dirty="0" smtClean="0"/>
              <a:t> </a:t>
            </a:r>
            <a:r>
              <a:rPr lang="en-GB" sz="2200" dirty="0" smtClean="0"/>
              <a:t>characterises outcomes of postmodern behaviour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ZA" smtClean="0"/>
              <a:t>Suggestions for further research</a:t>
            </a:r>
            <a:endParaRPr lang="en-GB" smtClean="0"/>
          </a:p>
        </p:txBody>
      </p:sp>
      <p:sp>
        <p:nvSpPr>
          <p:cNvPr id="22531" name="Content Placeholder 2"/>
          <p:cNvSpPr>
            <a:spLocks noGrp="1"/>
          </p:cNvSpPr>
          <p:nvPr>
            <p:ph idx="1"/>
          </p:nvPr>
        </p:nvSpPr>
        <p:spPr/>
        <p:txBody>
          <a:bodyPr/>
          <a:lstStyle/>
          <a:p>
            <a:r>
              <a:rPr lang="en-GB" sz="2200" smtClean="0"/>
              <a:t>Continued advancements in mobile technology will lead to the development of new features and applications that were not previously available. Therefore consumer access to these choices may, in the future, impact on the compositions of the cluster profiles developed in this study. In light of this it is suggested that longitudinal studies be undertaken to detect changes and track trends. </a:t>
            </a:r>
          </a:p>
          <a:p>
            <a:pPr>
              <a:spcBef>
                <a:spcPts val="600"/>
              </a:spcBef>
              <a:spcAft>
                <a:spcPts val="600"/>
              </a:spcAft>
            </a:pPr>
            <a:r>
              <a:rPr lang="en-GB" sz="2200" smtClean="0"/>
              <a:t>The sample used in this research limits the generalisability of the study to the larger Generation Y population. It is recommended that future research should include younger as well as employed members of Generation Y to allow for the generalisability of the results. Alternatively, studies into other generations could be conducted to determine the categories of mobile phone usage segments within these generations.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8313" y="4406900"/>
            <a:ext cx="8026400" cy="1362075"/>
          </a:xfrm>
        </p:spPr>
        <p:txBody>
          <a:bodyPr/>
          <a:lstStyle/>
          <a:p>
            <a:pPr>
              <a:defRPr/>
            </a:pPr>
            <a:r>
              <a:rPr lang="en-ZA" dirty="0" smtClean="0"/>
              <a:t>THANK YOU</a:t>
            </a:r>
            <a:endParaRPr lang="en-GB" dirty="0"/>
          </a:p>
        </p:txBody>
      </p:sp>
      <p:sp>
        <p:nvSpPr>
          <p:cNvPr id="23555" name="Text Placeholder 5"/>
          <p:cNvSpPr>
            <a:spLocks noGrp="1"/>
          </p:cNvSpPr>
          <p:nvPr>
            <p:ph type="body" idx="1"/>
          </p:nvPr>
        </p:nvSpPr>
        <p:spPr>
          <a:xfrm>
            <a:off x="468313" y="2906713"/>
            <a:ext cx="8026400" cy="1500187"/>
          </a:xfrm>
        </p:spPr>
        <p:txBody>
          <a:bodyPr/>
          <a:lstStyle/>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ZA" dirty="0" smtClean="0"/>
              <a:t>Purpose of study</a:t>
            </a:r>
            <a:endParaRPr lang="en-GB" dirty="0" smtClean="0"/>
          </a:p>
        </p:txBody>
      </p:sp>
      <p:sp>
        <p:nvSpPr>
          <p:cNvPr id="4099" name="Content Placeholder 2"/>
          <p:cNvSpPr>
            <a:spLocks noGrp="1"/>
          </p:cNvSpPr>
          <p:nvPr>
            <p:ph idx="1"/>
          </p:nvPr>
        </p:nvSpPr>
        <p:spPr/>
        <p:txBody>
          <a:bodyPr/>
          <a:lstStyle/>
          <a:p>
            <a:pPr>
              <a:spcBef>
                <a:spcPts val="600"/>
              </a:spcBef>
              <a:spcAft>
                <a:spcPts val="600"/>
              </a:spcAft>
            </a:pPr>
            <a:r>
              <a:rPr lang="en-ZA" sz="2200" dirty="0" smtClean="0"/>
              <a:t>To establish segmentation profiles according to mobile phone features used and frequency of use</a:t>
            </a:r>
          </a:p>
          <a:p>
            <a:pPr>
              <a:spcBef>
                <a:spcPts val="600"/>
              </a:spcBef>
              <a:spcAft>
                <a:spcPts val="600"/>
              </a:spcAft>
            </a:pPr>
            <a:r>
              <a:rPr lang="en-ZA" sz="2200" dirty="0" smtClean="0"/>
              <a:t>To conceptualise and develop measures of </a:t>
            </a:r>
            <a:r>
              <a:rPr lang="en-ZA" sz="2200" b="1" dirty="0" smtClean="0"/>
              <a:t>mobile importance</a:t>
            </a:r>
            <a:r>
              <a:rPr lang="en-ZA" sz="2200" dirty="0" smtClean="0"/>
              <a:t> and </a:t>
            </a:r>
            <a:r>
              <a:rPr lang="en-ZA" sz="2200" b="1" dirty="0" smtClean="0"/>
              <a:t>social transformation</a:t>
            </a:r>
            <a:r>
              <a:rPr lang="en-ZA" sz="2200" dirty="0" smtClean="0"/>
              <a:t> within a postmodern perspective</a:t>
            </a:r>
          </a:p>
          <a:p>
            <a:pPr>
              <a:spcBef>
                <a:spcPts val="600"/>
              </a:spcBef>
              <a:spcAft>
                <a:spcPts val="600"/>
              </a:spcAft>
            </a:pPr>
            <a:r>
              <a:rPr lang="en-ZA" sz="2200" dirty="0" smtClean="0"/>
              <a:t>To compare segments </a:t>
            </a:r>
            <a:r>
              <a:rPr lang="en-GB" sz="2200" dirty="0" smtClean="0"/>
              <a:t>on attitudinal and behavioural factors concerning the </a:t>
            </a:r>
            <a:r>
              <a:rPr lang="en-GB" sz="2200" b="1" dirty="0" smtClean="0"/>
              <a:t>importance of mobile phones </a:t>
            </a:r>
            <a:r>
              <a:rPr lang="en-GB" sz="2200" dirty="0" smtClean="0"/>
              <a:t>and how </a:t>
            </a:r>
            <a:r>
              <a:rPr lang="en-GB" sz="2200" b="1" dirty="0" smtClean="0"/>
              <a:t>social transformation</a:t>
            </a:r>
            <a:r>
              <a:rPr lang="en-GB" sz="2200" dirty="0" smtClean="0"/>
              <a:t> is effected within the context of a postmodern environment</a:t>
            </a:r>
          </a:p>
          <a:p>
            <a:pPr>
              <a:spcBef>
                <a:spcPts val="600"/>
              </a:spcBef>
              <a:spcAft>
                <a:spcPts val="600"/>
              </a:spcAft>
            </a:pPr>
            <a:endParaRPr lang="en-ZA" sz="2200" dirty="0" smtClean="0"/>
          </a:p>
          <a:p>
            <a:pPr>
              <a:spcBef>
                <a:spcPts val="600"/>
              </a:spcBef>
              <a:spcAft>
                <a:spcPts val="600"/>
              </a:spcAft>
            </a:pPr>
            <a:endParaRPr lang="en-ZA" sz="2200" dirty="0" smtClean="0"/>
          </a:p>
          <a:p>
            <a:pPr>
              <a:spcBef>
                <a:spcPts val="600"/>
              </a:spcBef>
              <a:spcAft>
                <a:spcPts val="600"/>
              </a:spcAft>
            </a:pPr>
            <a:endParaRPr lang="en-GB" sz="2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ZA" dirty="0" smtClean="0"/>
              <a:t>Definitions</a:t>
            </a:r>
          </a:p>
        </p:txBody>
      </p:sp>
      <p:sp>
        <p:nvSpPr>
          <p:cNvPr id="5123" name="Content Placeholder 2"/>
          <p:cNvSpPr>
            <a:spLocks noGrp="1"/>
          </p:cNvSpPr>
          <p:nvPr>
            <p:ph idx="1"/>
          </p:nvPr>
        </p:nvSpPr>
        <p:spPr/>
        <p:txBody>
          <a:bodyPr/>
          <a:lstStyle/>
          <a:p>
            <a:pPr>
              <a:buNone/>
            </a:pPr>
            <a:r>
              <a:rPr lang="en-ZA" b="1" dirty="0" smtClean="0"/>
              <a:t>Mobile importance</a:t>
            </a:r>
          </a:p>
          <a:p>
            <a:r>
              <a:rPr lang="en-ZA" dirty="0" smtClean="0"/>
              <a:t>Mobile importance is viewed as the degree of dependency individuals attach to mobile phones as a behavioural outcome</a:t>
            </a:r>
          </a:p>
          <a:p>
            <a:endParaRPr lang="en-ZA" dirty="0" smtClean="0"/>
          </a:p>
          <a:p>
            <a:pPr>
              <a:buNone/>
            </a:pPr>
            <a:r>
              <a:rPr lang="en-ZA" b="1" dirty="0" smtClean="0"/>
              <a:t>Social transformation</a:t>
            </a:r>
          </a:p>
          <a:p>
            <a:r>
              <a:rPr lang="en-GB" dirty="0" smtClean="0"/>
              <a:t>Social transformation is a behavioural outcome arising from a postmodern environment, which is enabled by mobile devices and other technological advances in society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ZA" dirty="0" smtClean="0"/>
              <a:t>Background : Segmentation, a marketing strategy</a:t>
            </a:r>
            <a:endParaRPr lang="en-GB" dirty="0" smtClean="0"/>
          </a:p>
        </p:txBody>
      </p:sp>
      <p:sp>
        <p:nvSpPr>
          <p:cNvPr id="6147" name="Content Placeholder 2"/>
          <p:cNvSpPr>
            <a:spLocks noGrp="1"/>
          </p:cNvSpPr>
          <p:nvPr>
            <p:ph idx="1"/>
          </p:nvPr>
        </p:nvSpPr>
        <p:spPr/>
        <p:txBody>
          <a:bodyPr/>
          <a:lstStyle/>
          <a:p>
            <a:pPr>
              <a:spcBef>
                <a:spcPts val="600"/>
              </a:spcBef>
              <a:spcAft>
                <a:spcPts val="600"/>
              </a:spcAft>
            </a:pPr>
            <a:r>
              <a:rPr lang="en-ZA" sz="2200" dirty="0" smtClean="0"/>
              <a:t>Segmentation based on frequency of  mobile features used by consumers, allows marketers to utilise this medium to communicate with multiple market segments more effectively.</a:t>
            </a:r>
          </a:p>
          <a:p>
            <a:pPr>
              <a:spcBef>
                <a:spcPts val="600"/>
              </a:spcBef>
              <a:spcAft>
                <a:spcPts val="600"/>
              </a:spcAft>
            </a:pPr>
            <a:r>
              <a:rPr lang="en-ZA" dirty="0" smtClean="0"/>
              <a:t>The importance that individuals attach to their phones may have implications for the features they are using, and this may result in differential success of the medium for marketing communication</a:t>
            </a:r>
          </a:p>
          <a:p>
            <a:pPr>
              <a:spcBef>
                <a:spcPts val="600"/>
              </a:spcBef>
              <a:spcAft>
                <a:spcPts val="600"/>
              </a:spcAft>
            </a:pPr>
            <a:r>
              <a:rPr lang="en-ZA" dirty="0" smtClean="0"/>
              <a:t>F</a:t>
            </a:r>
            <a:r>
              <a:rPr lang="en-ZA" sz="2200" dirty="0" smtClean="0"/>
              <a:t>requency of different features used may also lead to different behavioural outcomes, in terms of how the medium contributes to the social transformation of users, suggesting different needs within each segment, each presenting unique marketing opportunities</a:t>
            </a:r>
          </a:p>
          <a:p>
            <a:pPr>
              <a:spcBef>
                <a:spcPts val="600"/>
              </a:spcBef>
              <a:spcAft>
                <a:spcPts val="600"/>
              </a:spcAft>
            </a:pPr>
            <a:endParaRPr lang="en-ZA"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ZA" dirty="0" smtClean="0"/>
              <a:t>Background : Mobile phones and marketing communication</a:t>
            </a:r>
            <a:endParaRPr lang="en-GB" dirty="0" smtClean="0"/>
          </a:p>
        </p:txBody>
      </p:sp>
      <p:sp>
        <p:nvSpPr>
          <p:cNvPr id="7171" name="Content Placeholder 2"/>
          <p:cNvSpPr>
            <a:spLocks noGrp="1"/>
          </p:cNvSpPr>
          <p:nvPr>
            <p:ph idx="1"/>
          </p:nvPr>
        </p:nvSpPr>
        <p:spPr/>
        <p:txBody>
          <a:bodyPr/>
          <a:lstStyle/>
          <a:p>
            <a:pPr>
              <a:spcBef>
                <a:spcPts val="600"/>
              </a:spcBef>
              <a:spcAft>
                <a:spcPts val="600"/>
              </a:spcAft>
            </a:pPr>
            <a:r>
              <a:rPr lang="en-GB" sz="2200" dirty="0" smtClean="0"/>
              <a:t>Mobile phones have progressed from voice only mobile telecommunication to smart mobile media devices possessing multi-functional capabilities</a:t>
            </a:r>
          </a:p>
          <a:p>
            <a:pPr>
              <a:spcBef>
                <a:spcPts val="600"/>
              </a:spcBef>
              <a:spcAft>
                <a:spcPts val="600"/>
              </a:spcAft>
            </a:pPr>
            <a:r>
              <a:rPr lang="en-GB" sz="2200" dirty="0" smtClean="0"/>
              <a:t>Mobile phones permit their owners to choose what content or functions these individuals wish to access at their convenience (Groening 2010)</a:t>
            </a:r>
          </a:p>
          <a:p>
            <a:pPr>
              <a:spcBef>
                <a:spcPts val="600"/>
              </a:spcBef>
              <a:spcAft>
                <a:spcPts val="600"/>
              </a:spcAft>
            </a:pPr>
            <a:r>
              <a:rPr lang="en-GB" sz="2200" dirty="0" smtClean="0"/>
              <a:t>The various mobile phone functions present marketing communication opportunities for practitioners to connect with their target audiences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ZA" dirty="0" smtClean="0"/>
              <a:t>Cluster analysis: a method for segmentation research</a:t>
            </a:r>
            <a:endParaRPr lang="en-GB" dirty="0" smtClean="0"/>
          </a:p>
        </p:txBody>
      </p:sp>
      <p:sp>
        <p:nvSpPr>
          <p:cNvPr id="8195" name="Content Placeholder 2"/>
          <p:cNvSpPr>
            <a:spLocks noGrp="1"/>
          </p:cNvSpPr>
          <p:nvPr>
            <p:ph idx="1"/>
          </p:nvPr>
        </p:nvSpPr>
        <p:spPr/>
        <p:txBody>
          <a:bodyPr/>
          <a:lstStyle/>
          <a:p>
            <a:pPr>
              <a:spcBef>
                <a:spcPts val="600"/>
              </a:spcBef>
              <a:spcAft>
                <a:spcPts val="600"/>
              </a:spcAft>
              <a:buFontTx/>
              <a:buNone/>
            </a:pPr>
            <a:r>
              <a:rPr lang="en-ZA" sz="2200" dirty="0" smtClean="0"/>
              <a:t>Prior research has used cluster analysis: </a:t>
            </a:r>
          </a:p>
          <a:p>
            <a:pPr>
              <a:spcBef>
                <a:spcPts val="600"/>
              </a:spcBef>
              <a:spcAft>
                <a:spcPts val="600"/>
              </a:spcAft>
            </a:pPr>
            <a:r>
              <a:rPr lang="en-ZA" sz="2200" dirty="0" smtClean="0"/>
              <a:t>To produce patterns of mobile service usage (Sohn and Kim 2008)</a:t>
            </a:r>
          </a:p>
          <a:p>
            <a:pPr>
              <a:spcBef>
                <a:spcPts val="600"/>
              </a:spcBef>
              <a:spcAft>
                <a:spcPts val="600"/>
              </a:spcAft>
            </a:pPr>
            <a:r>
              <a:rPr lang="en-ZA" sz="2200" dirty="0" smtClean="0"/>
              <a:t>To segment mobile phone users according to their preferences to use certain mobile phone functions (</a:t>
            </a:r>
            <a:r>
              <a:rPr lang="en-ZA" sz="2400" dirty="0" smtClean="0"/>
              <a:t>Head and Ziolkowski, 2010)</a:t>
            </a:r>
          </a:p>
          <a:p>
            <a:pPr>
              <a:spcBef>
                <a:spcPts val="600"/>
              </a:spcBef>
              <a:spcAft>
                <a:spcPts val="600"/>
              </a:spcAft>
            </a:pPr>
            <a:r>
              <a:rPr lang="en-ZA" sz="2200" dirty="0" smtClean="0"/>
              <a:t>To assess consideration factors involved in the purchase of mobile phones (Kimiloğlu, </a:t>
            </a:r>
            <a:r>
              <a:rPr lang="en-ZA" sz="2200" dirty="0" err="1" smtClean="0"/>
              <a:t>Nasir</a:t>
            </a:r>
            <a:r>
              <a:rPr lang="en-ZA" sz="2200" dirty="0" smtClean="0"/>
              <a:t> and </a:t>
            </a:r>
            <a:r>
              <a:rPr lang="en-ZA" sz="2200" dirty="0" err="1" smtClean="0"/>
              <a:t>Nasir</a:t>
            </a:r>
            <a:r>
              <a:rPr lang="en-ZA" sz="2200" dirty="0" smtClean="0"/>
              <a:t> 2010)</a:t>
            </a:r>
          </a:p>
          <a:p>
            <a:pPr>
              <a:spcBef>
                <a:spcPts val="600"/>
              </a:spcBef>
              <a:spcAft>
                <a:spcPts val="600"/>
              </a:spcAft>
            </a:pPr>
            <a:r>
              <a:rPr lang="en-ZA" sz="2200" dirty="0" smtClean="0"/>
              <a:t>To identify mobile Internet adopters (Okazaki, 2006)</a:t>
            </a:r>
          </a:p>
          <a:p>
            <a:pPr>
              <a:spcBef>
                <a:spcPts val="600"/>
              </a:spcBef>
              <a:spcAft>
                <a:spcPts val="600"/>
              </a:spcAft>
            </a:pPr>
            <a:r>
              <a:rPr lang="en-ZA" sz="2200" dirty="0" smtClean="0"/>
              <a:t>To associate different consumer lifestyles with payment of various mobile services (Zhu, Wang, Yan and Wu 2009)</a:t>
            </a:r>
            <a:endParaRPr lang="en-GB" sz="2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ZA" dirty="0" smtClean="0"/>
              <a:t>Segmentation: by mobile phone features</a:t>
            </a:r>
            <a:endParaRPr lang="en-GB" dirty="0" smtClean="0"/>
          </a:p>
        </p:txBody>
      </p:sp>
      <p:sp>
        <p:nvSpPr>
          <p:cNvPr id="9219" name="Content Placeholder 2"/>
          <p:cNvSpPr>
            <a:spLocks noGrp="1"/>
          </p:cNvSpPr>
          <p:nvPr>
            <p:ph idx="1"/>
          </p:nvPr>
        </p:nvSpPr>
        <p:spPr/>
        <p:txBody>
          <a:bodyPr/>
          <a:lstStyle/>
          <a:p>
            <a:pPr>
              <a:spcBef>
                <a:spcPts val="600"/>
              </a:spcBef>
              <a:spcAft>
                <a:spcPts val="600"/>
              </a:spcAft>
            </a:pPr>
            <a:r>
              <a:rPr lang="en-GB" sz="2400" dirty="0" smtClean="0"/>
              <a:t>The proposed profiles segment mobile phone users according to the different mobile phone functions they use and the frequency of usage</a:t>
            </a:r>
          </a:p>
          <a:p>
            <a:pPr>
              <a:spcBef>
                <a:spcPts val="600"/>
              </a:spcBef>
              <a:spcAft>
                <a:spcPts val="600"/>
              </a:spcAft>
            </a:pPr>
            <a:r>
              <a:rPr lang="en-GB" sz="2400" dirty="0" smtClean="0"/>
              <a:t>This provides an indication of suitable mobile applications  for practitioners to communicate with their various target segments</a:t>
            </a:r>
          </a:p>
          <a:p>
            <a:pPr>
              <a:spcBef>
                <a:spcPts val="600"/>
              </a:spcBef>
              <a:spcAft>
                <a:spcPts val="600"/>
              </a:spcAft>
            </a:pPr>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ZA" dirty="0" smtClean="0"/>
              <a:t>Methodology</a:t>
            </a:r>
            <a:endParaRPr lang="en-GB" dirty="0" smtClean="0"/>
          </a:p>
        </p:txBody>
      </p:sp>
      <p:sp>
        <p:nvSpPr>
          <p:cNvPr id="10243" name="Content Placeholder 2"/>
          <p:cNvSpPr>
            <a:spLocks noGrp="1"/>
          </p:cNvSpPr>
          <p:nvPr>
            <p:ph idx="1"/>
          </p:nvPr>
        </p:nvSpPr>
        <p:spPr/>
        <p:txBody>
          <a:bodyPr/>
          <a:lstStyle/>
          <a:p>
            <a:pPr>
              <a:spcBef>
                <a:spcPts val="600"/>
              </a:spcBef>
              <a:spcAft>
                <a:spcPts val="600"/>
              </a:spcAft>
            </a:pPr>
            <a:r>
              <a:rPr lang="en-GB" sz="2200" dirty="0" smtClean="0"/>
              <a:t>Typical features of phones were listed and usage frequency of each feature was measured</a:t>
            </a:r>
          </a:p>
          <a:p>
            <a:pPr>
              <a:spcBef>
                <a:spcPts val="600"/>
              </a:spcBef>
              <a:spcAft>
                <a:spcPts val="600"/>
              </a:spcAft>
            </a:pPr>
            <a:r>
              <a:rPr lang="en-GB" sz="2200" dirty="0" smtClean="0"/>
              <a:t>New scale items were developed for the introduced constructs, </a:t>
            </a:r>
            <a:r>
              <a:rPr lang="en-GB" sz="2200" b="1" dirty="0" smtClean="0"/>
              <a:t>mobile importance </a:t>
            </a:r>
            <a:r>
              <a:rPr lang="en-GB" sz="2200" dirty="0" smtClean="0"/>
              <a:t>and </a:t>
            </a:r>
            <a:r>
              <a:rPr lang="en-GB" sz="2200" b="1" dirty="0" smtClean="0"/>
              <a:t>social transformation</a:t>
            </a:r>
          </a:p>
          <a:p>
            <a:pPr>
              <a:spcBef>
                <a:spcPts val="600"/>
              </a:spcBef>
              <a:spcAft>
                <a:spcPts val="600"/>
              </a:spcAft>
            </a:pPr>
            <a:r>
              <a:rPr lang="en-GB" sz="2200" dirty="0" smtClean="0"/>
              <a:t>A convenience sample comprising of full-time registered students at the University of Pretoria was used. A total of 333 completed usable questionnaires were obtained</a:t>
            </a:r>
          </a:p>
          <a:p>
            <a:pPr>
              <a:spcBef>
                <a:spcPts val="600"/>
              </a:spcBef>
              <a:spcAft>
                <a:spcPts val="600"/>
              </a:spcAft>
            </a:pPr>
            <a:r>
              <a:rPr lang="en-GB" sz="2200" dirty="0" smtClean="0"/>
              <a:t>K-means non-hierarchical clustering method was used to obtain clusters from the data</a:t>
            </a:r>
          </a:p>
          <a:p>
            <a:pPr>
              <a:spcBef>
                <a:spcPts val="600"/>
              </a:spcBef>
              <a:spcAft>
                <a:spcPts val="600"/>
              </a:spcAft>
            </a:pPr>
            <a:r>
              <a:rPr lang="en-GB" dirty="0" smtClean="0"/>
              <a:t>Exploratory</a:t>
            </a:r>
            <a:r>
              <a:rPr lang="en-GB" sz="2200" dirty="0" smtClean="0"/>
              <a:t> factoring analysis (PAF) was applied to explore the dimensionalities of the two newly designed measures, capturing mobile importance and social transformation</a:t>
            </a:r>
            <a:endParaRPr lang="en-US" sz="22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6379</TotalTime>
  <Words>1954</Words>
  <Application>Microsoft Office PowerPoint</Application>
  <PresentationFormat>On-screen Show (4:3)</PresentationFormat>
  <Paragraphs>275</Paragraphs>
  <Slides>24</Slides>
  <Notes>19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Segmentation analysis of mobile phone users based on frequency of feature use </vt:lpstr>
      <vt:lpstr>Introduction</vt:lpstr>
      <vt:lpstr>Purpose of study</vt:lpstr>
      <vt:lpstr>Definitions</vt:lpstr>
      <vt:lpstr>Background : Segmentation, a marketing strategy</vt:lpstr>
      <vt:lpstr>Background : Mobile phones and marketing communication</vt:lpstr>
      <vt:lpstr>Cluster analysis: a method for segmentation research</vt:lpstr>
      <vt:lpstr>Segmentation: by mobile phone features</vt:lpstr>
      <vt:lpstr>Methodology</vt:lpstr>
      <vt:lpstr>Results and discussion</vt:lpstr>
      <vt:lpstr>Segmentation results</vt:lpstr>
      <vt:lpstr>Segments</vt:lpstr>
      <vt:lpstr>Factor loadings: Mobile importance</vt:lpstr>
      <vt:lpstr>Mobile Importance Factors</vt:lpstr>
      <vt:lpstr>Mobile importance: Factor mean scores by usage segments</vt:lpstr>
      <vt:lpstr>Mobile importance: Factor mean scores by usage segments</vt:lpstr>
      <vt:lpstr>Factor loadings: Social transformation </vt:lpstr>
      <vt:lpstr>Social Transformation</vt:lpstr>
      <vt:lpstr>Social transformation: Factor mean scores by usage segments</vt:lpstr>
      <vt:lpstr>Social transformation: Factor mean scores by usage segments</vt:lpstr>
      <vt:lpstr>Managerial Implications</vt:lpstr>
      <vt:lpstr>Conclusion</vt:lpstr>
      <vt:lpstr>Suggestions for further research</vt:lpstr>
      <vt:lpstr>THANK YOU</vt:lpstr>
    </vt:vector>
  </TitlesOfParts>
  <Company>McCarthy Online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dc:creator>
  <cp:lastModifiedBy>AMALEYA GONEOS-MALKA</cp:lastModifiedBy>
  <cp:revision>596</cp:revision>
  <dcterms:created xsi:type="dcterms:W3CDTF">2006-11-21T09:03:46Z</dcterms:created>
  <dcterms:modified xsi:type="dcterms:W3CDTF">2013-02-12T15:55:58Z</dcterms:modified>
</cp:coreProperties>
</file>