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51" r:id="rId2"/>
    <p:sldId id="352" r:id="rId3"/>
    <p:sldId id="364" r:id="rId4"/>
    <p:sldId id="376" r:id="rId5"/>
    <p:sldId id="353" r:id="rId6"/>
    <p:sldId id="390" r:id="rId7"/>
    <p:sldId id="366" r:id="rId8"/>
    <p:sldId id="389" r:id="rId9"/>
    <p:sldId id="386" r:id="rId10"/>
    <p:sldId id="388" r:id="rId11"/>
    <p:sldId id="374" r:id="rId12"/>
    <p:sldId id="362" r:id="rId13"/>
    <p:sldId id="375" r:id="rId14"/>
  </p:sldIdLst>
  <p:sldSz cx="9144000" cy="5143500" type="screen16x9"/>
  <p:notesSz cx="6794500" cy="99314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08E"/>
    <a:srgbClr val="333399"/>
    <a:srgbClr val="000099"/>
    <a:srgbClr val="000066"/>
    <a:srgbClr val="FFFF00"/>
    <a:srgbClr val="4A63E2"/>
    <a:srgbClr val="FF0000"/>
    <a:srgbClr val="FF003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73" autoAdjust="0"/>
    <p:restoredTop sz="67958" autoAdjust="0"/>
  </p:normalViewPr>
  <p:slideViewPr>
    <p:cSldViewPr>
      <p:cViewPr varScale="1">
        <p:scale>
          <a:sx n="61" d="100"/>
          <a:sy n="61" d="100"/>
        </p:scale>
        <p:origin x="-1530" y="-78"/>
      </p:cViewPr>
      <p:guideLst>
        <p:guide orient="horz" pos="1620"/>
        <p:guide pos="2880"/>
      </p:guideLst>
    </p:cSldViewPr>
  </p:slideViewPr>
  <p:outlineViewPr>
    <p:cViewPr>
      <p:scale>
        <a:sx n="33" d="100"/>
        <a:sy n="33" d="100"/>
      </p:scale>
      <p:origin x="0" y="564"/>
    </p:cViewPr>
  </p:outlineViewPr>
  <p:notesTextViewPr>
    <p:cViewPr>
      <p:scale>
        <a:sx n="100" d="100"/>
        <a:sy n="100" d="100"/>
      </p:scale>
      <p:origin x="0" y="0"/>
    </p:cViewPr>
  </p:notesTextViewPr>
  <p:sorterViewPr>
    <p:cViewPr>
      <p:scale>
        <a:sx n="100" d="100"/>
        <a:sy n="100" d="100"/>
      </p:scale>
      <p:origin x="0" y="25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1267" name="Rectangle 3"/>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1268" name="Rectangle 4"/>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1269" name="Rectangle 5"/>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9C5678B-040D-4B16-ADE0-713CE56070D5}"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3"/>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4580"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3" name="Rectangle 7"/>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C03B1A8-519F-492C-B727-BA58108F45B8}"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87313" y="744538"/>
            <a:ext cx="6619875" cy="3724275"/>
          </a:xfrm>
          <a:ln/>
        </p:spPr>
      </p:sp>
      <p:sp>
        <p:nvSpPr>
          <p:cNvPr id="25603" name="Notes Placeholder 2"/>
          <p:cNvSpPr>
            <a:spLocks noGrp="1"/>
          </p:cNvSpPr>
          <p:nvPr>
            <p:ph type="body" idx="1"/>
          </p:nvPr>
        </p:nvSpPr>
        <p:spPr>
          <a:noFill/>
          <a:ln/>
        </p:spPr>
        <p:txBody>
          <a:bodyPr/>
          <a:lstStyle/>
          <a:p>
            <a:endParaRPr lang="en-GB" dirty="0" smtClean="0"/>
          </a:p>
        </p:txBody>
      </p:sp>
      <p:sp>
        <p:nvSpPr>
          <p:cNvPr id="25604" name="Slide Number Placeholder 3"/>
          <p:cNvSpPr>
            <a:spLocks noGrp="1"/>
          </p:cNvSpPr>
          <p:nvPr>
            <p:ph type="sldNum" sz="quarter" idx="5"/>
          </p:nvPr>
        </p:nvSpPr>
        <p:spPr>
          <a:noFill/>
        </p:spPr>
        <p:txBody>
          <a:bodyPr/>
          <a:lstStyle/>
          <a:p>
            <a:fld id="{030AEA35-47E6-4AA4-A060-E495A6D0E45C}" type="slidenum">
              <a:rPr lang="en-GB" smtClean="0"/>
              <a:pPr/>
              <a:t>2</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87313" y="744538"/>
            <a:ext cx="6619875" cy="3724275"/>
          </a:xfrm>
          <a:ln/>
        </p:spPr>
      </p:sp>
      <p:sp>
        <p:nvSpPr>
          <p:cNvPr id="36867" name="Notes Placeholder 2"/>
          <p:cNvSpPr>
            <a:spLocks noGrp="1"/>
          </p:cNvSpPr>
          <p:nvPr>
            <p:ph type="body" idx="1"/>
          </p:nvPr>
        </p:nvSpPr>
        <p:spPr>
          <a:noFill/>
          <a:ln/>
        </p:spPr>
        <p:txBody>
          <a:bodyPr/>
          <a:lstStyle/>
          <a:p>
            <a:pPr>
              <a:buFont typeface="Arial" pitchFamily="34" charset="0"/>
              <a:buChar char="•"/>
            </a:pPr>
            <a:endParaRPr lang="en-GB" dirty="0" smtClean="0"/>
          </a:p>
        </p:txBody>
      </p:sp>
      <p:sp>
        <p:nvSpPr>
          <p:cNvPr id="36868" name="Slide Number Placeholder 3"/>
          <p:cNvSpPr>
            <a:spLocks noGrp="1"/>
          </p:cNvSpPr>
          <p:nvPr>
            <p:ph type="sldNum" sz="quarter" idx="5"/>
          </p:nvPr>
        </p:nvSpPr>
        <p:spPr>
          <a:noFill/>
        </p:spPr>
        <p:txBody>
          <a:bodyPr/>
          <a:lstStyle/>
          <a:p>
            <a:fld id="{19450416-3ADE-477F-98C7-608864169854}" type="slidenum">
              <a:rPr lang="en-GB" smtClean="0"/>
              <a:pPr/>
              <a:t>11</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87313" y="744538"/>
            <a:ext cx="6619875" cy="3724275"/>
          </a:xfrm>
          <a:ln/>
        </p:spPr>
      </p:sp>
      <p:sp>
        <p:nvSpPr>
          <p:cNvPr id="37891" name="Notes Placeholder 2"/>
          <p:cNvSpPr>
            <a:spLocks noGrp="1"/>
          </p:cNvSpPr>
          <p:nvPr>
            <p:ph type="body" idx="1"/>
          </p:nvPr>
        </p:nvSpPr>
        <p:spPr>
          <a:noFill/>
          <a:ln/>
        </p:spPr>
        <p:txBody>
          <a:bodyPr/>
          <a:lstStyle/>
          <a:p>
            <a:endParaRPr lang="en-GB" b="1" dirty="0" smtClean="0"/>
          </a:p>
        </p:txBody>
      </p:sp>
      <p:sp>
        <p:nvSpPr>
          <p:cNvPr id="37892" name="Slide Number Placeholder 3"/>
          <p:cNvSpPr>
            <a:spLocks noGrp="1"/>
          </p:cNvSpPr>
          <p:nvPr>
            <p:ph type="sldNum" sz="quarter" idx="5"/>
          </p:nvPr>
        </p:nvSpPr>
        <p:spPr>
          <a:noFill/>
        </p:spPr>
        <p:txBody>
          <a:bodyPr/>
          <a:lstStyle/>
          <a:p>
            <a:fld id="{821DADE2-3851-46C9-89AE-3617AC1853E6}" type="slidenum">
              <a:rPr lang="en-GB" smtClean="0"/>
              <a:pPr/>
              <a:t>12</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87313" y="744538"/>
            <a:ext cx="6619875" cy="3724275"/>
          </a:xfrm>
          <a:ln/>
        </p:spPr>
      </p:sp>
      <p:sp>
        <p:nvSpPr>
          <p:cNvPr id="26627" name="Notes Placeholder 2"/>
          <p:cNvSpPr>
            <a:spLocks noGrp="1"/>
          </p:cNvSpPr>
          <p:nvPr>
            <p:ph type="body" idx="1"/>
          </p:nvPr>
        </p:nvSpPr>
        <p:spPr>
          <a:noFill/>
          <a:ln/>
        </p:spPr>
        <p:txBody>
          <a:bodyPr/>
          <a:lstStyle/>
          <a:p>
            <a:endParaRPr lang="en-GB" dirty="0" smtClean="0"/>
          </a:p>
        </p:txBody>
      </p:sp>
      <p:sp>
        <p:nvSpPr>
          <p:cNvPr id="26628" name="Slide Number Placeholder 3"/>
          <p:cNvSpPr>
            <a:spLocks noGrp="1"/>
          </p:cNvSpPr>
          <p:nvPr>
            <p:ph type="sldNum" sz="quarter" idx="5"/>
          </p:nvPr>
        </p:nvSpPr>
        <p:spPr>
          <a:noFill/>
        </p:spPr>
        <p:txBody>
          <a:bodyPr/>
          <a:lstStyle/>
          <a:p>
            <a:fld id="{1E506804-0E44-4662-A443-EEDF86F74C5E}" type="slidenum">
              <a:rPr lang="en-GB" smtClean="0"/>
              <a:pPr/>
              <a:t>3</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744538"/>
            <a:ext cx="6619875" cy="3724275"/>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pPr>
              <a:defRPr/>
            </a:pPr>
            <a:fld id="{9C03B1A8-519F-492C-B727-BA58108F45B8}" type="slidenum">
              <a:rPr lang="en-GB" smtClean="0"/>
              <a:pPr>
                <a:defRPr/>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87313" y="744538"/>
            <a:ext cx="6619875" cy="3724275"/>
          </a:xfrm>
          <a:ln/>
        </p:spPr>
      </p:sp>
      <p:sp>
        <p:nvSpPr>
          <p:cNvPr id="2765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sz="1200" kern="1200" dirty="0" smtClean="0">
              <a:solidFill>
                <a:schemeClr val="tx1"/>
              </a:solidFill>
              <a:latin typeface="Times New Roman" pitchFamily="18" charset="0"/>
              <a:ea typeface="+mn-ea"/>
              <a:cs typeface="+mn-cs"/>
            </a:endParaRPr>
          </a:p>
          <a:p>
            <a:pPr>
              <a:buFont typeface="Arial" pitchFamily="34" charset="0"/>
              <a:buChar char="•"/>
            </a:pPr>
            <a:endParaRPr lang="en-GB" dirty="0" smtClean="0"/>
          </a:p>
        </p:txBody>
      </p:sp>
      <p:sp>
        <p:nvSpPr>
          <p:cNvPr id="27652" name="Slide Number Placeholder 3"/>
          <p:cNvSpPr>
            <a:spLocks noGrp="1"/>
          </p:cNvSpPr>
          <p:nvPr>
            <p:ph type="sldNum" sz="quarter" idx="5"/>
          </p:nvPr>
        </p:nvSpPr>
        <p:spPr>
          <a:noFill/>
        </p:spPr>
        <p:txBody>
          <a:bodyPr/>
          <a:lstStyle/>
          <a:p>
            <a:fld id="{68754126-C554-485B-97BB-7CB8E2C7EE47}" type="slidenum">
              <a:rPr lang="en-GB" smtClean="0"/>
              <a:pPr/>
              <a:t>5</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744538"/>
            <a:ext cx="6619875" cy="3724275"/>
          </a:xfrm>
        </p:spPr>
      </p:sp>
      <p:sp>
        <p:nvSpPr>
          <p:cNvPr id="3" name="Notes Placeholder 2"/>
          <p:cNvSpPr>
            <a:spLocks noGrp="1"/>
          </p:cNvSpPr>
          <p:nvPr>
            <p:ph type="body" idx="1"/>
          </p:nvPr>
        </p:nvSpPr>
        <p:spPr/>
        <p:txBody>
          <a:bodyPr>
            <a:normAutofit/>
          </a:bodyPr>
          <a:lstStyle/>
          <a:p>
            <a:pPr>
              <a:spcBef>
                <a:spcPts val="600"/>
              </a:spcBef>
              <a:spcAft>
                <a:spcPts val="600"/>
              </a:spcAft>
              <a:buFont typeface="Arial" pitchFamily="34" charset="0"/>
              <a:buChar char="•"/>
            </a:pPr>
            <a:endParaRPr lang="en-GB" dirty="0" smtClean="0"/>
          </a:p>
        </p:txBody>
      </p:sp>
      <p:sp>
        <p:nvSpPr>
          <p:cNvPr id="4" name="Slide Number Placeholder 3"/>
          <p:cNvSpPr>
            <a:spLocks noGrp="1"/>
          </p:cNvSpPr>
          <p:nvPr>
            <p:ph type="sldNum" sz="quarter" idx="10"/>
          </p:nvPr>
        </p:nvSpPr>
        <p:spPr/>
        <p:txBody>
          <a:bodyPr/>
          <a:lstStyle/>
          <a:p>
            <a:pPr>
              <a:defRPr/>
            </a:pPr>
            <a:fld id="{9C03B1A8-519F-492C-B727-BA58108F45B8}" type="slidenum">
              <a:rPr lang="en-GB" smtClean="0"/>
              <a:pPr>
                <a:defRPr/>
              </a:pPr>
              <a:t>6</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87313" y="744538"/>
            <a:ext cx="6619875" cy="3724275"/>
          </a:xfrm>
          <a:ln/>
        </p:spPr>
      </p:sp>
      <p:sp>
        <p:nvSpPr>
          <p:cNvPr id="30723"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30724" name="Slide Number Placeholder 3"/>
          <p:cNvSpPr>
            <a:spLocks noGrp="1"/>
          </p:cNvSpPr>
          <p:nvPr>
            <p:ph type="sldNum" sz="quarter" idx="5"/>
          </p:nvPr>
        </p:nvSpPr>
        <p:spPr>
          <a:noFill/>
        </p:spPr>
        <p:txBody>
          <a:bodyPr/>
          <a:lstStyle/>
          <a:p>
            <a:fld id="{AF2AE942-58FF-4AD1-A9F1-780C74A49567}" type="slidenum">
              <a:rPr lang="en-GB" smtClean="0"/>
              <a:pPr/>
              <a:t>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baseline="0" dirty="0" smtClean="0"/>
          </a:p>
        </p:txBody>
      </p:sp>
      <p:sp>
        <p:nvSpPr>
          <p:cNvPr id="4" name="Slide Number Placeholder 3"/>
          <p:cNvSpPr>
            <a:spLocks noGrp="1"/>
          </p:cNvSpPr>
          <p:nvPr>
            <p:ph type="sldNum" sz="quarter" idx="10"/>
          </p:nvPr>
        </p:nvSpPr>
        <p:spPr/>
        <p:txBody>
          <a:bodyPr/>
          <a:lstStyle/>
          <a:p>
            <a:pPr>
              <a:defRPr/>
            </a:pPr>
            <a:fld id="{9C03B1A8-519F-492C-B727-BA58108F45B8}" type="slidenum">
              <a:rPr lang="en-GB" smtClean="0"/>
              <a:pPr>
                <a:defRPr/>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87313" y="744538"/>
            <a:ext cx="6619875" cy="3724275"/>
          </a:xfrm>
          <a:ln/>
        </p:spPr>
      </p:sp>
      <p:sp>
        <p:nvSpPr>
          <p:cNvPr id="30723" name="Notes Placeholder 2"/>
          <p:cNvSpPr>
            <a:spLocks noGrp="1"/>
          </p:cNvSpPr>
          <p:nvPr>
            <p:ph type="body" idx="1"/>
          </p:nvPr>
        </p:nvSpPr>
        <p:spPr>
          <a:noFill/>
          <a:ln/>
        </p:spPr>
        <p:txBody>
          <a:bodyPr/>
          <a:lstStyle/>
          <a:p>
            <a:endParaRPr lang="en-GB" sz="1200" kern="1200" dirty="0">
              <a:solidFill>
                <a:schemeClr val="tx1"/>
              </a:solidFill>
              <a:latin typeface="Times New Roman" pitchFamily="18" charset="0"/>
              <a:ea typeface="+mn-ea"/>
              <a:cs typeface="+mn-cs"/>
            </a:endParaRPr>
          </a:p>
        </p:txBody>
      </p:sp>
      <p:sp>
        <p:nvSpPr>
          <p:cNvPr id="30724" name="Slide Number Placeholder 3"/>
          <p:cNvSpPr>
            <a:spLocks noGrp="1"/>
          </p:cNvSpPr>
          <p:nvPr>
            <p:ph type="sldNum" sz="quarter" idx="5"/>
          </p:nvPr>
        </p:nvSpPr>
        <p:spPr>
          <a:noFill/>
        </p:spPr>
        <p:txBody>
          <a:bodyPr/>
          <a:lstStyle/>
          <a:p>
            <a:fld id="{AF2AE942-58FF-4AD1-A9F1-780C74A49567}" type="slidenum">
              <a:rPr lang="en-GB" smtClean="0"/>
              <a:pPr/>
              <a:t>9</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87313" y="744538"/>
            <a:ext cx="6619875" cy="3724275"/>
          </a:xfrm>
          <a:ln/>
        </p:spPr>
      </p:sp>
      <p:sp>
        <p:nvSpPr>
          <p:cNvPr id="30723" name="Notes Placeholder 2"/>
          <p:cNvSpPr>
            <a:spLocks noGrp="1"/>
          </p:cNvSpPr>
          <p:nvPr>
            <p:ph type="body" idx="1"/>
          </p:nvPr>
        </p:nvSpPr>
        <p:spPr>
          <a:noFill/>
          <a:ln/>
        </p:spPr>
        <p:txBody>
          <a:bodyPr/>
          <a:lstStyle/>
          <a:p>
            <a:endParaRPr lang="en-GB" sz="1200" kern="1200" dirty="0">
              <a:solidFill>
                <a:schemeClr val="tx1"/>
              </a:solidFill>
              <a:latin typeface="Times New Roman" pitchFamily="18" charset="0"/>
              <a:ea typeface="+mn-ea"/>
              <a:cs typeface="+mn-cs"/>
            </a:endParaRPr>
          </a:p>
        </p:txBody>
      </p:sp>
      <p:sp>
        <p:nvSpPr>
          <p:cNvPr id="30724" name="Slide Number Placeholder 3"/>
          <p:cNvSpPr>
            <a:spLocks noGrp="1"/>
          </p:cNvSpPr>
          <p:nvPr>
            <p:ph type="sldNum" sz="quarter" idx="5"/>
          </p:nvPr>
        </p:nvSpPr>
        <p:spPr>
          <a:noFill/>
        </p:spPr>
        <p:txBody>
          <a:bodyPr/>
          <a:lstStyle/>
          <a:p>
            <a:fld id="{AF2AE942-58FF-4AD1-A9F1-780C74A49567}" type="slidenum">
              <a:rPr lang="en-GB" smtClean="0"/>
              <a:pPr/>
              <a:t>10</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97819"/>
            <a:ext cx="7990656" cy="1102519"/>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6"/>
          <p:cNvSpPr>
            <a:spLocks noGrp="1" noChangeArrowheads="1"/>
          </p:cNvSpPr>
          <p:nvPr>
            <p:ph type="sldNum" sz="quarter" idx="10"/>
          </p:nvPr>
        </p:nvSpPr>
        <p:spPr>
          <a:ln/>
        </p:spPr>
        <p:txBody>
          <a:bodyPr/>
          <a:lstStyle>
            <a:lvl1pPr>
              <a:defRPr/>
            </a:lvl1pPr>
          </a:lstStyle>
          <a:p>
            <a:pPr>
              <a:defRPr/>
            </a:pPr>
            <a:fld id="{7DB64BF4-A010-4CCE-B0AB-C57917C73A7A}"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6"/>
          <p:cNvSpPr>
            <a:spLocks noGrp="1" noChangeArrowheads="1"/>
          </p:cNvSpPr>
          <p:nvPr>
            <p:ph type="sldNum" sz="quarter" idx="10"/>
          </p:nvPr>
        </p:nvSpPr>
        <p:spPr>
          <a:ln/>
        </p:spPr>
        <p:txBody>
          <a:bodyPr/>
          <a:lstStyle>
            <a:lvl1pPr>
              <a:defRPr/>
            </a:lvl1pPr>
          </a:lstStyle>
          <a:p>
            <a:pPr>
              <a:defRPr/>
            </a:pPr>
            <a:fld id="{85BB8834-85A6-431B-B869-622CD70B3619}"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00750" y="171450"/>
            <a:ext cx="1771650" cy="44577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85800" y="171450"/>
            <a:ext cx="5162550" cy="445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6"/>
          <p:cNvSpPr>
            <a:spLocks noGrp="1" noChangeArrowheads="1"/>
          </p:cNvSpPr>
          <p:nvPr>
            <p:ph type="sldNum" sz="quarter" idx="10"/>
          </p:nvPr>
        </p:nvSpPr>
        <p:spPr>
          <a:ln/>
        </p:spPr>
        <p:txBody>
          <a:bodyPr/>
          <a:lstStyle>
            <a:lvl1pPr>
              <a:defRPr/>
            </a:lvl1pPr>
          </a:lstStyle>
          <a:p>
            <a:pPr>
              <a:defRPr/>
            </a:pPr>
            <a:fld id="{58CEB766-5608-4ED4-90F8-6B47A0341A0C}"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71450"/>
            <a:ext cx="8568952" cy="672108"/>
          </a:xfrm>
        </p:spPr>
        <p:txBody>
          <a:bodyPr/>
          <a:lstStyle>
            <a:lvl1pPr>
              <a:defRPr sz="3000"/>
            </a:lvl1pPr>
          </a:lstStyle>
          <a:p>
            <a:r>
              <a:rPr lang="en-US" dirty="0" smtClean="0"/>
              <a:t>Click to edit Master title style</a:t>
            </a:r>
            <a:endParaRPr lang="en-ZA" dirty="0"/>
          </a:p>
        </p:txBody>
      </p:sp>
      <p:sp>
        <p:nvSpPr>
          <p:cNvPr id="3" name="Content Placeholder 2"/>
          <p:cNvSpPr>
            <a:spLocks noGrp="1"/>
          </p:cNvSpPr>
          <p:nvPr>
            <p:ph idx="1"/>
          </p:nvPr>
        </p:nvSpPr>
        <p:spPr>
          <a:xfrm>
            <a:off x="251520" y="1059582"/>
            <a:ext cx="8640960" cy="3569568"/>
          </a:xfrm>
        </p:spPr>
        <p:txBody>
          <a:bodyPr/>
          <a:lstStyle>
            <a:lvl1pPr>
              <a:defRPr sz="22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Rectangle 6"/>
          <p:cNvSpPr>
            <a:spLocks noGrp="1" noChangeArrowheads="1"/>
          </p:cNvSpPr>
          <p:nvPr>
            <p:ph type="sldNum" sz="quarter" idx="10"/>
          </p:nvPr>
        </p:nvSpPr>
        <p:spPr>
          <a:ln/>
        </p:spPr>
        <p:txBody>
          <a:bodyPr/>
          <a:lstStyle>
            <a:lvl1pPr>
              <a:defRPr/>
            </a:lvl1pPr>
          </a:lstStyle>
          <a:p>
            <a:pPr>
              <a:defRPr/>
            </a:pPr>
            <a:fld id="{F7AEEC11-8BC7-42B6-9658-AEFC83967EF3}"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545" y="3305176"/>
            <a:ext cx="8027169" cy="1021556"/>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467545" y="2180035"/>
            <a:ext cx="8027169"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4AA4F3F-26E0-4FF9-9850-D8BFFCC84726}"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50"/>
            <a:ext cx="8496944" cy="857250"/>
          </a:xfrm>
        </p:spPr>
        <p:txBody>
          <a:bodyPr/>
          <a:lstStyle/>
          <a:p>
            <a:r>
              <a:rPr lang="en-US" smtClean="0"/>
              <a:t>Click to edit Master title style</a:t>
            </a:r>
            <a:endParaRPr lang="en-ZA"/>
          </a:p>
        </p:txBody>
      </p:sp>
      <p:sp>
        <p:nvSpPr>
          <p:cNvPr id="3" name="Content Placeholder 2"/>
          <p:cNvSpPr>
            <a:spLocks noGrp="1"/>
          </p:cNvSpPr>
          <p:nvPr>
            <p:ph sz="half" idx="1"/>
          </p:nvPr>
        </p:nvSpPr>
        <p:spPr>
          <a:xfrm>
            <a:off x="395536" y="1143000"/>
            <a:ext cx="3757364" cy="348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305300" y="1143000"/>
            <a:ext cx="3723084" cy="348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Rectangle 6"/>
          <p:cNvSpPr>
            <a:spLocks noGrp="1" noChangeArrowheads="1"/>
          </p:cNvSpPr>
          <p:nvPr>
            <p:ph type="sldNum" sz="quarter" idx="10"/>
          </p:nvPr>
        </p:nvSpPr>
        <p:spPr>
          <a:ln/>
        </p:spPr>
        <p:txBody>
          <a:bodyPr/>
          <a:lstStyle>
            <a:lvl1pPr>
              <a:defRPr/>
            </a:lvl1pPr>
          </a:lstStyle>
          <a:p>
            <a:pPr>
              <a:defRPr/>
            </a:pPr>
            <a:fld id="{5D67698F-D496-4C39-AD35-5D2E88903347}"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6"/>
          <p:cNvSpPr>
            <a:spLocks noGrp="1" noChangeArrowheads="1"/>
          </p:cNvSpPr>
          <p:nvPr>
            <p:ph type="sldNum" sz="quarter" idx="10"/>
          </p:nvPr>
        </p:nvSpPr>
        <p:spPr>
          <a:ln/>
        </p:spPr>
        <p:txBody>
          <a:bodyPr/>
          <a:lstStyle>
            <a:lvl1pPr>
              <a:defRPr/>
            </a:lvl1pPr>
          </a:lstStyle>
          <a:p>
            <a:pPr>
              <a:defRPr/>
            </a:pPr>
            <a:fld id="{0228EEF4-3733-4C4D-8503-E3C699F16C85}"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6"/>
          <p:cNvSpPr>
            <a:spLocks noGrp="1" noChangeArrowheads="1"/>
          </p:cNvSpPr>
          <p:nvPr>
            <p:ph type="sldNum" sz="quarter" idx="10"/>
          </p:nvPr>
        </p:nvSpPr>
        <p:spPr>
          <a:ln/>
        </p:spPr>
        <p:txBody>
          <a:bodyPr/>
          <a:lstStyle>
            <a:lvl1pPr>
              <a:defRPr/>
            </a:lvl1pPr>
          </a:lstStyle>
          <a:p>
            <a:pPr>
              <a:defRPr/>
            </a:pPr>
            <a:fld id="{8944BE5D-D603-45AE-A712-C82EBBF81C48}"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7C0556-AD6F-4D8C-963A-A7D65C44D567}"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BAF96DD-5330-4A27-A094-3C90757F1D85}"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DEF2E73-8066-4E7F-AE6B-D33DD9E175F5}"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1520" y="171450"/>
            <a:ext cx="8640960" cy="7801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251520" y="1143000"/>
            <a:ext cx="8640960" cy="3486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30" name="Rectangle 6"/>
          <p:cNvSpPr>
            <a:spLocks noGrp="1" noChangeArrowheads="1"/>
          </p:cNvSpPr>
          <p:nvPr>
            <p:ph type="sldNum" sz="quarter" idx="4"/>
          </p:nvPr>
        </p:nvSpPr>
        <p:spPr bwMode="auto">
          <a:xfrm>
            <a:off x="7010400" y="4686300"/>
            <a:ext cx="1828800"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solidFill>
                  <a:srgbClr val="005BAB"/>
                </a:solidFill>
                <a:latin typeface="Verdana" pitchFamily="34" charset="0"/>
              </a:defRPr>
            </a:lvl1pPr>
          </a:lstStyle>
          <a:p>
            <a:pPr>
              <a:defRPr/>
            </a:pPr>
            <a:fld id="{A4396B8E-AEA6-457E-AA68-EFC10758AEE9}"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3000" b="1">
          <a:solidFill>
            <a:srgbClr val="00308E"/>
          </a:solidFill>
          <a:latin typeface="+mj-lt"/>
          <a:ea typeface="+mj-ea"/>
          <a:cs typeface="+mj-cs"/>
        </a:defRPr>
      </a:lvl1pPr>
      <a:lvl2pPr algn="l" rtl="0" eaLnBrk="0" fontAlgn="base" hangingPunct="0">
        <a:spcBef>
          <a:spcPct val="0"/>
        </a:spcBef>
        <a:spcAft>
          <a:spcPct val="0"/>
        </a:spcAft>
        <a:defRPr sz="3200" b="1">
          <a:solidFill>
            <a:srgbClr val="00308E"/>
          </a:solidFill>
          <a:latin typeface="Arial" charset="0"/>
        </a:defRPr>
      </a:lvl2pPr>
      <a:lvl3pPr algn="l" rtl="0" eaLnBrk="0" fontAlgn="base" hangingPunct="0">
        <a:spcBef>
          <a:spcPct val="0"/>
        </a:spcBef>
        <a:spcAft>
          <a:spcPct val="0"/>
        </a:spcAft>
        <a:defRPr sz="3200" b="1">
          <a:solidFill>
            <a:srgbClr val="00308E"/>
          </a:solidFill>
          <a:latin typeface="Arial" charset="0"/>
        </a:defRPr>
      </a:lvl3pPr>
      <a:lvl4pPr algn="l" rtl="0" eaLnBrk="0" fontAlgn="base" hangingPunct="0">
        <a:spcBef>
          <a:spcPct val="0"/>
        </a:spcBef>
        <a:spcAft>
          <a:spcPct val="0"/>
        </a:spcAft>
        <a:defRPr sz="3200" b="1">
          <a:solidFill>
            <a:srgbClr val="00308E"/>
          </a:solidFill>
          <a:latin typeface="Arial" charset="0"/>
        </a:defRPr>
      </a:lvl4pPr>
      <a:lvl5pPr algn="l" rtl="0" eaLnBrk="0" fontAlgn="base" hangingPunct="0">
        <a:spcBef>
          <a:spcPct val="0"/>
        </a:spcBef>
        <a:spcAft>
          <a:spcPct val="0"/>
        </a:spcAft>
        <a:defRPr sz="3200" b="1">
          <a:solidFill>
            <a:srgbClr val="00308E"/>
          </a:solidFill>
          <a:latin typeface="Arial" charset="0"/>
        </a:defRPr>
      </a:lvl5pPr>
      <a:lvl6pPr marL="457200" algn="l" rtl="0" fontAlgn="base">
        <a:spcBef>
          <a:spcPct val="0"/>
        </a:spcBef>
        <a:spcAft>
          <a:spcPct val="0"/>
        </a:spcAft>
        <a:defRPr sz="3200" b="1">
          <a:solidFill>
            <a:srgbClr val="00308E"/>
          </a:solidFill>
          <a:latin typeface="Arial" charset="0"/>
        </a:defRPr>
      </a:lvl6pPr>
      <a:lvl7pPr marL="914400" algn="l" rtl="0" fontAlgn="base">
        <a:spcBef>
          <a:spcPct val="0"/>
        </a:spcBef>
        <a:spcAft>
          <a:spcPct val="0"/>
        </a:spcAft>
        <a:defRPr sz="3200" b="1">
          <a:solidFill>
            <a:srgbClr val="00308E"/>
          </a:solidFill>
          <a:latin typeface="Arial" charset="0"/>
        </a:defRPr>
      </a:lvl7pPr>
      <a:lvl8pPr marL="1371600" algn="l" rtl="0" fontAlgn="base">
        <a:spcBef>
          <a:spcPct val="0"/>
        </a:spcBef>
        <a:spcAft>
          <a:spcPct val="0"/>
        </a:spcAft>
        <a:defRPr sz="3200" b="1">
          <a:solidFill>
            <a:srgbClr val="00308E"/>
          </a:solidFill>
          <a:latin typeface="Arial" charset="0"/>
        </a:defRPr>
      </a:lvl8pPr>
      <a:lvl9pPr marL="1828800" algn="l" rtl="0" fontAlgn="base">
        <a:spcBef>
          <a:spcPct val="0"/>
        </a:spcBef>
        <a:spcAft>
          <a:spcPct val="0"/>
        </a:spcAft>
        <a:defRPr sz="3200" b="1">
          <a:solidFill>
            <a:srgbClr val="00308E"/>
          </a:solidFill>
          <a:latin typeface="Arial" charset="0"/>
        </a:defRPr>
      </a:lvl9pPr>
    </p:titleStyle>
    <p:bodyStyle>
      <a:lvl1pPr marL="342900" indent="-342900" algn="l" rtl="0" eaLnBrk="0" fontAlgn="base" hangingPunct="0">
        <a:spcBef>
          <a:spcPct val="20000"/>
        </a:spcBef>
        <a:spcAft>
          <a:spcPct val="0"/>
        </a:spcAft>
        <a:buChar char="•"/>
        <a:defRPr sz="2200">
          <a:solidFill>
            <a:srgbClr val="00308E"/>
          </a:solidFill>
          <a:latin typeface="+mn-lt"/>
          <a:ea typeface="+mn-ea"/>
          <a:cs typeface="+mn-cs"/>
        </a:defRPr>
      </a:lvl1pPr>
      <a:lvl2pPr marL="742950" indent="-285750" algn="l" rtl="0" eaLnBrk="0" fontAlgn="base" hangingPunct="0">
        <a:spcBef>
          <a:spcPct val="20000"/>
        </a:spcBef>
        <a:spcAft>
          <a:spcPct val="0"/>
        </a:spcAft>
        <a:buChar char="–"/>
        <a:defRPr sz="2000">
          <a:solidFill>
            <a:srgbClr val="00308E"/>
          </a:solidFill>
          <a:latin typeface="+mn-lt"/>
        </a:defRPr>
      </a:lvl2pPr>
      <a:lvl3pPr marL="1143000" indent="-228600" algn="l" rtl="0" eaLnBrk="0" fontAlgn="base" hangingPunct="0">
        <a:spcBef>
          <a:spcPct val="20000"/>
        </a:spcBef>
        <a:spcAft>
          <a:spcPct val="0"/>
        </a:spcAft>
        <a:buChar char="•"/>
        <a:defRPr>
          <a:solidFill>
            <a:srgbClr val="00308E"/>
          </a:solidFill>
          <a:latin typeface="+mn-lt"/>
        </a:defRPr>
      </a:lvl3pPr>
      <a:lvl4pPr marL="1600200" indent="-228600" algn="l" rtl="0" eaLnBrk="0" fontAlgn="base" hangingPunct="0">
        <a:spcBef>
          <a:spcPct val="20000"/>
        </a:spcBef>
        <a:spcAft>
          <a:spcPct val="0"/>
        </a:spcAft>
        <a:buChar char="–"/>
        <a:defRPr>
          <a:solidFill>
            <a:srgbClr val="00308E"/>
          </a:solidFill>
          <a:latin typeface="+mn-lt"/>
        </a:defRPr>
      </a:lvl4pPr>
      <a:lvl5pPr marL="2057400" indent="-228600" algn="l" rtl="0" eaLnBrk="0" fontAlgn="base" hangingPunct="0">
        <a:spcBef>
          <a:spcPct val="20000"/>
        </a:spcBef>
        <a:spcAft>
          <a:spcPct val="0"/>
        </a:spcAft>
        <a:buChar char="»"/>
        <a:defRPr>
          <a:solidFill>
            <a:srgbClr val="00308E"/>
          </a:solidFill>
          <a:latin typeface="+mn-lt"/>
        </a:defRPr>
      </a:lvl5pPr>
      <a:lvl6pPr marL="2514600" indent="-228600" algn="l" rtl="0" fontAlgn="base">
        <a:spcBef>
          <a:spcPct val="20000"/>
        </a:spcBef>
        <a:spcAft>
          <a:spcPct val="0"/>
        </a:spcAft>
        <a:buChar char="»"/>
        <a:defRPr>
          <a:solidFill>
            <a:srgbClr val="00308E"/>
          </a:solidFill>
          <a:latin typeface="+mn-lt"/>
        </a:defRPr>
      </a:lvl6pPr>
      <a:lvl7pPr marL="2971800" indent="-228600" algn="l" rtl="0" fontAlgn="base">
        <a:spcBef>
          <a:spcPct val="20000"/>
        </a:spcBef>
        <a:spcAft>
          <a:spcPct val="0"/>
        </a:spcAft>
        <a:buChar char="»"/>
        <a:defRPr>
          <a:solidFill>
            <a:srgbClr val="00308E"/>
          </a:solidFill>
          <a:latin typeface="+mn-lt"/>
        </a:defRPr>
      </a:lvl7pPr>
      <a:lvl8pPr marL="3429000" indent="-228600" algn="l" rtl="0" fontAlgn="base">
        <a:spcBef>
          <a:spcPct val="20000"/>
        </a:spcBef>
        <a:spcAft>
          <a:spcPct val="0"/>
        </a:spcAft>
        <a:buChar char="»"/>
        <a:defRPr>
          <a:solidFill>
            <a:srgbClr val="00308E"/>
          </a:solidFill>
          <a:latin typeface="+mn-lt"/>
        </a:defRPr>
      </a:lvl8pPr>
      <a:lvl9pPr marL="3886200" indent="-228600" algn="l" rtl="0" fontAlgn="base">
        <a:spcBef>
          <a:spcPct val="20000"/>
        </a:spcBef>
        <a:spcAft>
          <a:spcPct val="0"/>
        </a:spcAft>
        <a:buChar char="»"/>
        <a:defRPr>
          <a:solidFill>
            <a:srgbClr val="00308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a:xfrm>
            <a:off x="468314" y="987574"/>
            <a:ext cx="7989887" cy="1102519"/>
          </a:xfrm>
        </p:spPr>
        <p:txBody>
          <a:bodyPr/>
          <a:lstStyle/>
          <a:p>
            <a:pPr algn="ctr"/>
            <a:r>
              <a:rPr lang="en-GB" dirty="0" smtClean="0"/>
              <a:t>A measure of prosumption behaviour in market-exchange activity</a:t>
            </a:r>
            <a:br>
              <a:rPr lang="en-GB" dirty="0" smtClean="0"/>
            </a:br>
            <a:endParaRPr lang="en-GB" dirty="0" smtClean="0"/>
          </a:p>
        </p:txBody>
      </p:sp>
      <p:sp>
        <p:nvSpPr>
          <p:cNvPr id="2051" name="Subtitle 4"/>
          <p:cNvSpPr>
            <a:spLocks noGrp="1"/>
          </p:cNvSpPr>
          <p:nvPr>
            <p:ph type="subTitle" idx="1"/>
          </p:nvPr>
        </p:nvSpPr>
        <p:spPr>
          <a:xfrm>
            <a:off x="539751" y="2211516"/>
            <a:ext cx="7993063" cy="1584053"/>
          </a:xfrm>
        </p:spPr>
        <p:txBody>
          <a:bodyPr/>
          <a:lstStyle/>
          <a:p>
            <a:r>
              <a:rPr lang="en-ZA" sz="2000" dirty="0" smtClean="0"/>
              <a:t>Dr. Amaleya Goneos-Malka</a:t>
            </a:r>
          </a:p>
          <a:p>
            <a:r>
              <a:rPr lang="en-ZA" sz="2000" dirty="0" smtClean="0"/>
              <a:t>Dr. Arien Strasheim</a:t>
            </a:r>
          </a:p>
          <a:p>
            <a:r>
              <a:rPr lang="en-ZA" sz="2000" dirty="0" smtClean="0"/>
              <a:t>Prof. </a:t>
            </a:r>
            <a:r>
              <a:rPr lang="en-ZA" sz="2000" dirty="0" err="1" smtClean="0"/>
              <a:t>Anské</a:t>
            </a:r>
            <a:r>
              <a:rPr lang="en-ZA" sz="2000" dirty="0" smtClean="0"/>
              <a:t> Grobler</a:t>
            </a:r>
          </a:p>
          <a:p>
            <a:r>
              <a:rPr lang="en-ZA" sz="2000" dirty="0" smtClean="0"/>
              <a:t>05-12-2012</a:t>
            </a:r>
          </a:p>
          <a:p>
            <a:endParaRPr lang="en-ZA" sz="2000" dirty="0" smtClean="0"/>
          </a:p>
          <a:p>
            <a:r>
              <a:rPr lang="en-ZA" sz="2000" i="1" dirty="0" smtClean="0"/>
              <a:t>2012 Australian and New Zealand Marketing Academy Conference</a:t>
            </a:r>
          </a:p>
          <a:p>
            <a:endParaRPr lang="en-GB"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ZA" dirty="0" smtClean="0"/>
              <a:t>Results and discussion</a:t>
            </a:r>
            <a:endParaRPr lang="en-GB" dirty="0" smtClean="0"/>
          </a:p>
        </p:txBody>
      </p:sp>
      <p:sp>
        <p:nvSpPr>
          <p:cNvPr id="6" name="Content Placeholder 5"/>
          <p:cNvSpPr>
            <a:spLocks noGrp="1"/>
          </p:cNvSpPr>
          <p:nvPr>
            <p:ph idx="1"/>
          </p:nvPr>
        </p:nvSpPr>
        <p:spPr>
          <a:xfrm>
            <a:off x="251520" y="1059582"/>
            <a:ext cx="8712968" cy="3569568"/>
          </a:xfrm>
        </p:spPr>
        <p:txBody>
          <a:bodyPr/>
          <a:lstStyle/>
          <a:p>
            <a:endParaRPr lang="en-ZA" sz="1800" dirty="0" smtClean="0"/>
          </a:p>
          <a:p>
            <a:endParaRPr lang="en-ZA" sz="1800" dirty="0" smtClean="0"/>
          </a:p>
          <a:p>
            <a:endParaRPr lang="en-ZA" sz="1800" dirty="0" smtClean="0"/>
          </a:p>
          <a:p>
            <a:endParaRPr lang="en-ZA" sz="1800" dirty="0" smtClean="0"/>
          </a:p>
          <a:p>
            <a:pPr>
              <a:spcBef>
                <a:spcPts val="200"/>
              </a:spcBef>
              <a:spcAft>
                <a:spcPts val="200"/>
              </a:spcAft>
            </a:pPr>
            <a:endParaRPr lang="en-GB" sz="600" b="1" dirty="0" smtClean="0"/>
          </a:p>
          <a:p>
            <a:pPr>
              <a:spcBef>
                <a:spcPts val="200"/>
              </a:spcBef>
              <a:spcAft>
                <a:spcPts val="200"/>
              </a:spcAft>
            </a:pPr>
            <a:endParaRPr lang="en-GB" sz="400" b="1" dirty="0" smtClean="0"/>
          </a:p>
          <a:p>
            <a:pPr>
              <a:spcBef>
                <a:spcPts val="200"/>
              </a:spcBef>
              <a:spcAft>
                <a:spcPts val="200"/>
              </a:spcAft>
            </a:pPr>
            <a:r>
              <a:rPr lang="en-GB" sz="1600" b="1" dirty="0" smtClean="0"/>
              <a:t>Critical assertiveness: </a:t>
            </a:r>
            <a:r>
              <a:rPr lang="en-GB" sz="1600" dirty="0" smtClean="0"/>
              <a:t>like to be involved in the development and improvement of products they use</a:t>
            </a:r>
          </a:p>
          <a:p>
            <a:pPr>
              <a:spcBef>
                <a:spcPts val="200"/>
              </a:spcBef>
              <a:spcAft>
                <a:spcPts val="200"/>
              </a:spcAft>
            </a:pPr>
            <a:r>
              <a:rPr lang="en-GB" sz="1600" b="1" dirty="0" smtClean="0"/>
              <a:t>Resourceful collaboration</a:t>
            </a:r>
            <a:r>
              <a:rPr lang="en-GB" sz="1600" dirty="0" smtClean="0"/>
              <a:t>: value experiences of others</a:t>
            </a:r>
          </a:p>
          <a:p>
            <a:pPr>
              <a:spcBef>
                <a:spcPts val="200"/>
              </a:spcBef>
              <a:spcAft>
                <a:spcPts val="200"/>
              </a:spcAft>
            </a:pPr>
            <a:r>
              <a:rPr lang="en-GB" sz="1600" b="1" dirty="0" smtClean="0"/>
              <a:t>Involved consumerism</a:t>
            </a:r>
            <a:r>
              <a:rPr lang="en-GB" sz="1600" dirty="0" smtClean="0"/>
              <a:t>: ‘average’ behaviour of expressing satisfaction or dissatisfaction of brands in digital social media</a:t>
            </a:r>
          </a:p>
          <a:p>
            <a:pPr>
              <a:spcBef>
                <a:spcPts val="200"/>
              </a:spcBef>
              <a:spcAft>
                <a:spcPts val="200"/>
              </a:spcAft>
            </a:pPr>
            <a:r>
              <a:rPr lang="en-GB" sz="1600" b="1" dirty="0" smtClean="0"/>
              <a:t>Authentic representation</a:t>
            </a:r>
            <a:r>
              <a:rPr lang="en-GB" sz="1600" dirty="0" smtClean="0"/>
              <a:t>: strong agreement for seeking authenticity from brands making up consideration set</a:t>
            </a:r>
          </a:p>
          <a:p>
            <a:endParaRPr lang="en-GB" sz="1800" dirty="0"/>
          </a:p>
        </p:txBody>
      </p:sp>
      <p:sp>
        <p:nvSpPr>
          <p:cNvPr id="59393" name="Rectangle 1"/>
          <p:cNvSpPr>
            <a:spLocks noChangeArrowheads="1"/>
          </p:cNvSpPr>
          <p:nvPr/>
        </p:nvSpPr>
        <p:spPr bwMode="auto">
          <a:xfrm>
            <a:off x="251520" y="731699"/>
            <a:ext cx="514910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r>
              <a:rPr lang="en-GB" sz="1400" b="1" dirty="0" smtClean="0">
                <a:solidFill>
                  <a:srgbClr val="00308E"/>
                </a:solidFill>
                <a:latin typeface="Arial Narrow" pitchFamily="34" charset="0"/>
                <a:ea typeface="+mj-ea"/>
                <a:cs typeface="+mj-cs"/>
              </a:rPr>
              <a:t>Table</a:t>
            </a:r>
            <a:r>
              <a:rPr kumimoji="0" lang="en-GB" sz="1400" b="1"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 </a:t>
            </a:r>
            <a:r>
              <a:rPr kumimoji="0" lang="en-GB" sz="1400" b="1"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3</a:t>
            </a:r>
            <a:r>
              <a:rPr lang="en-GB" sz="1400" b="1" dirty="0" smtClean="0">
                <a:solidFill>
                  <a:srgbClr val="00308E"/>
                </a:solidFill>
                <a:latin typeface="Arial Narrow" pitchFamily="34" charset="0"/>
                <a:ea typeface="+mj-ea"/>
                <a:cs typeface="+mj-cs"/>
              </a:rPr>
              <a:t>: </a:t>
            </a:r>
            <a:r>
              <a:rPr lang="en-GB" sz="1400" b="1" dirty="0" smtClean="0">
                <a:solidFill>
                  <a:srgbClr val="00308E"/>
                </a:solidFill>
                <a:latin typeface="Arial Narrow" pitchFamily="34" charset="0"/>
                <a:ea typeface="+mj-ea"/>
                <a:cs typeface="+mj-cs"/>
              </a:rPr>
              <a:t>Cronbach’s alpha and model implied means of latent variables</a:t>
            </a:r>
          </a:p>
        </p:txBody>
      </p:sp>
      <p:graphicFrame>
        <p:nvGraphicFramePr>
          <p:cNvPr id="5" name="Table 4"/>
          <p:cNvGraphicFramePr>
            <a:graphicFrameLocks noGrp="1"/>
          </p:cNvGraphicFramePr>
          <p:nvPr/>
        </p:nvGraphicFramePr>
        <p:xfrm>
          <a:off x="395536" y="1085096"/>
          <a:ext cx="7992887" cy="1360170"/>
        </p:xfrm>
        <a:graphic>
          <a:graphicData uri="http://schemas.openxmlformats.org/drawingml/2006/table">
            <a:tbl>
              <a:tblPr/>
              <a:tblGrid>
                <a:gridCol w="2317809"/>
                <a:gridCol w="1820340"/>
                <a:gridCol w="1213275"/>
                <a:gridCol w="1232112"/>
                <a:gridCol w="1409351"/>
              </a:tblGrid>
              <a:tr h="230901">
                <a:tc>
                  <a:txBody>
                    <a:bodyPr/>
                    <a:lstStyle/>
                    <a:p>
                      <a:pPr indent="140335" algn="l">
                        <a:lnSpc>
                          <a:spcPct val="100000"/>
                        </a:lnSpc>
                        <a:spcAft>
                          <a:spcPts val="0"/>
                        </a:spcAft>
                      </a:pPr>
                      <a:r>
                        <a:rPr lang="en-ZA" sz="1400" b="1" dirty="0">
                          <a:solidFill>
                            <a:srgbClr val="00308E"/>
                          </a:solidFill>
                          <a:latin typeface="Arial Narrow" pitchFamily="34" charset="0"/>
                          <a:ea typeface="Times New Roman"/>
                          <a:cs typeface="Times New Roman"/>
                        </a:rPr>
                        <a:t> </a:t>
                      </a:r>
                      <a:endParaRPr lang="en-ZA" sz="1400" b="1" dirty="0" smtClean="0">
                        <a:solidFill>
                          <a:srgbClr val="00308E"/>
                        </a:solidFill>
                        <a:latin typeface="Arial Narrow" pitchFamily="34" charset="0"/>
                        <a:ea typeface="Times New Roman"/>
                        <a:cs typeface="Times New Roman"/>
                      </a:endParaRPr>
                    </a:p>
                    <a:p>
                      <a:pPr indent="140335" algn="l">
                        <a:lnSpc>
                          <a:spcPct val="100000"/>
                        </a:lnSpc>
                        <a:spcAft>
                          <a:spcPts val="0"/>
                        </a:spcAft>
                      </a:pP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dirty="0">
                          <a:solidFill>
                            <a:srgbClr val="00308E"/>
                          </a:solidFill>
                          <a:latin typeface="Arial Narrow" pitchFamily="34" charset="0"/>
                          <a:ea typeface="Times New Roman"/>
                          <a:cs typeface="Times New Roman"/>
                        </a:rPr>
                        <a:t>Cronbach’s alpha</a:t>
                      </a:r>
                      <a:endParaRPr lang="en-GB" sz="1400" dirty="0">
                        <a:solidFill>
                          <a:srgbClr val="00308E"/>
                        </a:solidFill>
                        <a:latin typeface="Arial Narrow" pitchFamily="34" charset="0"/>
                        <a:ea typeface="Times New Roman"/>
                        <a:cs typeface="Times New Roman"/>
                      </a:endParaRPr>
                    </a:p>
                    <a:p>
                      <a:pPr algn="ctr">
                        <a:lnSpc>
                          <a:spcPct val="100000"/>
                        </a:lnSpc>
                        <a:spcAft>
                          <a:spcPts val="0"/>
                        </a:spcAft>
                      </a:pPr>
                      <a:r>
                        <a:rPr lang="en-ZA" sz="1400" b="1" dirty="0">
                          <a:solidFill>
                            <a:srgbClr val="00308E"/>
                          </a:solidFill>
                          <a:latin typeface="Arial Narrow" pitchFamily="34" charset="0"/>
                          <a:ea typeface="Times New Roman"/>
                          <a:cs typeface="Times New Roman"/>
                        </a:rPr>
                        <a:t>(Entire sample)</a:t>
                      </a:r>
                      <a:endParaRPr lang="en-GB" sz="1400" dirty="0">
                        <a:solidFill>
                          <a:srgbClr val="00308E"/>
                        </a:solidFill>
                        <a:latin typeface="Arial Narrow"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a:solidFill>
                            <a:srgbClr val="00308E"/>
                          </a:solidFill>
                          <a:latin typeface="Arial Narrow" pitchFamily="34" charset="0"/>
                          <a:ea typeface="Times New Roman"/>
                          <a:cs typeface="Times New Roman"/>
                        </a:rPr>
                        <a:t>Sample 1</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a:solidFill>
                            <a:srgbClr val="00308E"/>
                          </a:solidFill>
                          <a:latin typeface="Arial Narrow" pitchFamily="34" charset="0"/>
                          <a:ea typeface="Times New Roman"/>
                          <a:cs typeface="Times New Roman"/>
                        </a:rPr>
                        <a:t>Sample 2</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dirty="0">
                          <a:solidFill>
                            <a:srgbClr val="00308E"/>
                          </a:solidFill>
                          <a:latin typeface="Arial Narrow" pitchFamily="34" charset="0"/>
                          <a:ea typeface="Times New Roman"/>
                          <a:cs typeface="Times New Roman"/>
                        </a:rPr>
                        <a:t>Entire sample</a:t>
                      </a: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30">
                <a:tc>
                  <a:txBody>
                    <a:bodyPr/>
                    <a:lstStyle/>
                    <a:p>
                      <a:pPr algn="l">
                        <a:lnSpc>
                          <a:spcPct val="100000"/>
                        </a:lnSpc>
                        <a:spcAft>
                          <a:spcPts val="0"/>
                        </a:spcAft>
                      </a:pPr>
                      <a:r>
                        <a:rPr lang="en-ZA" sz="1400">
                          <a:solidFill>
                            <a:srgbClr val="00308E"/>
                          </a:solidFill>
                          <a:latin typeface="Arial Narrow" pitchFamily="34" charset="0"/>
                          <a:ea typeface="Times New Roman"/>
                          <a:cs typeface="Times New Roman"/>
                        </a:rPr>
                        <a:t>Critical Assertiveness</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52400" algn="ctr">
                        <a:lnSpc>
                          <a:spcPct val="100000"/>
                        </a:lnSpc>
                        <a:spcAft>
                          <a:spcPts val="0"/>
                        </a:spcAft>
                      </a:pPr>
                      <a:r>
                        <a:rPr lang="en-ZA" sz="1400">
                          <a:solidFill>
                            <a:srgbClr val="00308E"/>
                          </a:solidFill>
                          <a:latin typeface="Arial Narrow" pitchFamily="34" charset="0"/>
                          <a:ea typeface="Times New Roman"/>
                          <a:cs typeface="Times New Roman"/>
                        </a:rPr>
                        <a:t>0.854</a:t>
                      </a:r>
                      <a:endParaRPr lang="en-GB" sz="1400">
                        <a:solidFill>
                          <a:srgbClr val="00308E"/>
                        </a:solidFill>
                        <a:latin typeface="Arial Narrow"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3.99</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4.00</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4.00</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40030">
                <a:tc>
                  <a:txBody>
                    <a:bodyPr/>
                    <a:lstStyle/>
                    <a:p>
                      <a:pPr algn="l">
                        <a:lnSpc>
                          <a:spcPct val="100000"/>
                        </a:lnSpc>
                        <a:spcAft>
                          <a:spcPts val="0"/>
                        </a:spcAft>
                      </a:pPr>
                      <a:r>
                        <a:rPr lang="en-ZA" sz="1400" dirty="0">
                          <a:solidFill>
                            <a:srgbClr val="00308E"/>
                          </a:solidFill>
                          <a:latin typeface="Arial Narrow" pitchFamily="34" charset="0"/>
                          <a:ea typeface="Times New Roman"/>
                          <a:cs typeface="Times New Roman"/>
                        </a:rPr>
                        <a:t>Resourceful Collaboration</a:t>
                      </a: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52400" algn="ctr">
                        <a:lnSpc>
                          <a:spcPct val="100000"/>
                        </a:lnSpc>
                        <a:spcAft>
                          <a:spcPts val="0"/>
                        </a:spcAft>
                      </a:pPr>
                      <a:r>
                        <a:rPr lang="en-ZA" sz="1400" dirty="0">
                          <a:solidFill>
                            <a:srgbClr val="00308E"/>
                          </a:solidFill>
                          <a:latin typeface="Arial Narrow" pitchFamily="34" charset="0"/>
                          <a:ea typeface="Times New Roman"/>
                          <a:cs typeface="Times New Roman"/>
                        </a:rPr>
                        <a:t>0.733</a:t>
                      </a:r>
                      <a:endParaRPr lang="en-GB" sz="1400" dirty="0">
                        <a:solidFill>
                          <a:srgbClr val="00308E"/>
                        </a:solidFill>
                        <a:latin typeface="Arial Narrow"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3.82</a:t>
                      </a: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3.85</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3.83</a:t>
                      </a: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0030">
                <a:tc>
                  <a:txBody>
                    <a:bodyPr/>
                    <a:lstStyle/>
                    <a:p>
                      <a:pPr algn="l">
                        <a:lnSpc>
                          <a:spcPct val="100000"/>
                        </a:lnSpc>
                        <a:spcAft>
                          <a:spcPts val="0"/>
                        </a:spcAft>
                      </a:pPr>
                      <a:r>
                        <a:rPr lang="en-ZA" sz="1400">
                          <a:solidFill>
                            <a:srgbClr val="00308E"/>
                          </a:solidFill>
                          <a:latin typeface="Arial Narrow" pitchFamily="34" charset="0"/>
                          <a:ea typeface="Times New Roman"/>
                          <a:cs typeface="Times New Roman"/>
                        </a:rPr>
                        <a:t>Involved Consumerism</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52400" algn="ctr">
                        <a:lnSpc>
                          <a:spcPct val="100000"/>
                        </a:lnSpc>
                        <a:spcAft>
                          <a:spcPts val="0"/>
                        </a:spcAft>
                      </a:pPr>
                      <a:r>
                        <a:rPr lang="en-ZA" sz="1400">
                          <a:solidFill>
                            <a:srgbClr val="00308E"/>
                          </a:solidFill>
                          <a:latin typeface="Arial Narrow" pitchFamily="34" charset="0"/>
                          <a:ea typeface="Times New Roman"/>
                          <a:cs typeface="Times New Roman"/>
                        </a:rPr>
                        <a:t>0.705</a:t>
                      </a:r>
                      <a:endParaRPr lang="en-GB" sz="1400">
                        <a:solidFill>
                          <a:srgbClr val="00308E"/>
                        </a:solidFill>
                        <a:latin typeface="Arial Narrow"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3.06</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2.92</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2.99</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996">
                <a:tc>
                  <a:txBody>
                    <a:bodyPr/>
                    <a:lstStyle/>
                    <a:p>
                      <a:pPr algn="l">
                        <a:lnSpc>
                          <a:spcPct val="100000"/>
                        </a:lnSpc>
                        <a:spcAft>
                          <a:spcPts val="0"/>
                        </a:spcAft>
                      </a:pPr>
                      <a:r>
                        <a:rPr lang="en-ZA" sz="1400" dirty="0">
                          <a:solidFill>
                            <a:srgbClr val="00308E"/>
                          </a:solidFill>
                          <a:latin typeface="Arial Narrow" pitchFamily="34" charset="0"/>
                          <a:ea typeface="Times New Roman"/>
                          <a:cs typeface="Times New Roman"/>
                        </a:rPr>
                        <a:t>Authentic Representation</a:t>
                      </a: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52400" algn="ctr">
                        <a:lnSpc>
                          <a:spcPct val="100000"/>
                        </a:lnSpc>
                        <a:spcAft>
                          <a:spcPts val="0"/>
                        </a:spcAft>
                      </a:pPr>
                      <a:r>
                        <a:rPr lang="en-ZA" sz="1400">
                          <a:solidFill>
                            <a:srgbClr val="00308E"/>
                          </a:solidFill>
                          <a:latin typeface="Arial Narrow" pitchFamily="34" charset="0"/>
                          <a:ea typeface="Times New Roman"/>
                          <a:cs typeface="Times New Roman"/>
                        </a:rPr>
                        <a:t>0.711</a:t>
                      </a:r>
                      <a:endParaRPr lang="en-GB" sz="1400">
                        <a:solidFill>
                          <a:srgbClr val="00308E"/>
                        </a:solidFill>
                        <a:latin typeface="Arial Narrow"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4.12</a:t>
                      </a: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4.17</a:t>
                      </a:r>
                      <a:endParaRPr lang="en-GB" sz="14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4.14</a:t>
                      </a:r>
                      <a:endParaRPr lang="en-GB" sz="14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2411760" y="4907538"/>
            <a:ext cx="6732240" cy="235962"/>
          </a:xfrm>
          <a:prstGeom prst="rect">
            <a:avLst/>
          </a:prstGeom>
        </p:spPr>
        <p:txBody>
          <a:bodyPr wrap="square">
            <a:spAutoFit/>
          </a:bodyPr>
          <a:lstStyle/>
          <a:p>
            <a:r>
              <a:rPr lang="en-GB" sz="1400" baseline="30000" dirty="0" smtClean="0">
                <a:solidFill>
                  <a:srgbClr val="00308E"/>
                </a:solidFill>
                <a:latin typeface="Arial Narrow" pitchFamily="34" charset="0"/>
                <a:ea typeface="Times New Roman" pitchFamily="18" charset="0"/>
                <a:cs typeface="Times New Roman" pitchFamily="18" charset="0"/>
              </a:rPr>
              <a:t>* Correlations between latent variables ranged between 0.45 and 0.65, indicating that they do overlap, but also that they are each distinctive factors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ZA" dirty="0" smtClean="0"/>
              <a:t>Managerial Implications</a:t>
            </a:r>
            <a:endParaRPr lang="en-US" dirty="0" smtClean="0"/>
          </a:p>
        </p:txBody>
      </p:sp>
      <p:sp>
        <p:nvSpPr>
          <p:cNvPr id="21507" name="Content Placeholder 2"/>
          <p:cNvSpPr>
            <a:spLocks noGrp="1"/>
          </p:cNvSpPr>
          <p:nvPr>
            <p:ph idx="1"/>
          </p:nvPr>
        </p:nvSpPr>
        <p:spPr/>
        <p:txBody>
          <a:bodyPr/>
          <a:lstStyle/>
          <a:p>
            <a:r>
              <a:rPr lang="en-GB" sz="1800" dirty="0" smtClean="0"/>
              <a:t>The proposed measure of prosumption behaviour is brief and an initial step towards understanding this phenomenon better </a:t>
            </a:r>
          </a:p>
          <a:p>
            <a:r>
              <a:rPr lang="en-GB" sz="1800" dirty="0" smtClean="0"/>
              <a:t>Using this scale in a small student sample, confirmed findings from the literature. Respondents exhibit signs of prosumer behaviour and have positive attitude and behaviour towards embedded marketing practices</a:t>
            </a:r>
          </a:p>
          <a:p>
            <a:r>
              <a:rPr lang="en-GB" sz="1800" dirty="0" smtClean="0"/>
              <a:t>Respondents expressed the desire to contribute to the development of the brands they use. This insight supports the concept of embedded marketing, suggesting that marketers should initiate opportunities for consumers to participate in brand developments</a:t>
            </a:r>
          </a:p>
          <a:p>
            <a:r>
              <a:rPr lang="en-GB" sz="1800" dirty="0" smtClean="0"/>
              <a:t>Marketers should regard consumer generated content as a useful tool to monitor customer experiences and hence enhance the value of future customer experiences</a:t>
            </a:r>
            <a:endParaRPr lang="en-GB"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ZA" dirty="0" smtClean="0"/>
              <a:t>Suggestions for future research</a:t>
            </a:r>
            <a:endParaRPr lang="en-GB" dirty="0" smtClean="0"/>
          </a:p>
        </p:txBody>
      </p:sp>
      <p:sp>
        <p:nvSpPr>
          <p:cNvPr id="22531" name="Content Placeholder 2"/>
          <p:cNvSpPr>
            <a:spLocks noGrp="1"/>
          </p:cNvSpPr>
          <p:nvPr>
            <p:ph idx="1"/>
          </p:nvPr>
        </p:nvSpPr>
        <p:spPr>
          <a:xfrm>
            <a:off x="251520" y="1059582"/>
            <a:ext cx="8568952" cy="3569568"/>
          </a:xfrm>
        </p:spPr>
        <p:txBody>
          <a:bodyPr/>
          <a:lstStyle/>
          <a:p>
            <a:r>
              <a:rPr lang="en-ZA" sz="1800" dirty="0" smtClean="0"/>
              <a:t>Purification of the initial prosumption measure: qualitative research</a:t>
            </a:r>
          </a:p>
          <a:p>
            <a:r>
              <a:rPr lang="en-ZA" sz="1800" dirty="0" smtClean="0"/>
              <a:t>Refining the initial prosumption measure, perhaps through the application of C-OAR-SE procedure  </a:t>
            </a:r>
            <a:r>
              <a:rPr lang="en-ZA" sz="1200" dirty="0" smtClean="0"/>
              <a:t>(</a:t>
            </a:r>
            <a:r>
              <a:rPr lang="en-ZA" sz="1200" dirty="0" err="1" smtClean="0"/>
              <a:t>Rossiter</a:t>
            </a:r>
            <a:r>
              <a:rPr lang="en-ZA" sz="1200" dirty="0" smtClean="0"/>
              <a:t>, 2002)</a:t>
            </a:r>
          </a:p>
          <a:p>
            <a:r>
              <a:rPr lang="en-ZA" sz="1800" dirty="0" smtClean="0"/>
              <a:t>Analysing prosumption behaviour of Web 2.0 platforms confined to specific contexts, i.e. retail, entertainment, service contexts </a:t>
            </a:r>
            <a:endParaRPr lang="en-GB" sz="1800" dirty="0" smtClean="0"/>
          </a:p>
          <a:p>
            <a:r>
              <a:rPr lang="en-GB" sz="1800" dirty="0" smtClean="0"/>
              <a:t>Limitations in this study are that a student sample was involved, and therefore only included young consumers in a South African context</a:t>
            </a:r>
          </a:p>
          <a:p>
            <a:r>
              <a:rPr lang="en-GB" sz="1800" dirty="0" smtClean="0"/>
              <a:t>Further possible avenues with this work could include other attitudinal measures and outcome variables to study whether prosumption behaviour leads to increased brand loyalty and which of the behaviour types can be utilised by marketers</a:t>
            </a:r>
          </a:p>
          <a:p>
            <a:endParaRPr lang="en-GB" sz="18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8313" y="3305176"/>
            <a:ext cx="8026400" cy="1021556"/>
          </a:xfrm>
        </p:spPr>
        <p:txBody>
          <a:bodyPr/>
          <a:lstStyle/>
          <a:p>
            <a:pPr>
              <a:defRPr/>
            </a:pPr>
            <a:r>
              <a:rPr lang="en-ZA" dirty="0" smtClean="0"/>
              <a:t>THANK YOU</a:t>
            </a:r>
            <a:endParaRPr lang="en-GB" dirty="0"/>
          </a:p>
        </p:txBody>
      </p:sp>
      <p:sp>
        <p:nvSpPr>
          <p:cNvPr id="4" name="Text Placeholder 3"/>
          <p:cNvSpPr>
            <a:spLocks noGrp="1"/>
          </p:cNvSpPr>
          <p:nvPr>
            <p:ph type="body" idx="1"/>
          </p:nvPr>
        </p:nvSpPr>
        <p:spPr/>
        <p:txBody>
          <a:bodyP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ZA" dirty="0" smtClean="0"/>
              <a:t>Introduction</a:t>
            </a:r>
            <a:endParaRPr lang="en-GB" dirty="0" smtClean="0"/>
          </a:p>
        </p:txBody>
      </p:sp>
      <p:sp>
        <p:nvSpPr>
          <p:cNvPr id="3075" name="Content Placeholder 2"/>
          <p:cNvSpPr>
            <a:spLocks noGrp="1"/>
          </p:cNvSpPr>
          <p:nvPr>
            <p:ph idx="1"/>
          </p:nvPr>
        </p:nvSpPr>
        <p:spPr>
          <a:xfrm>
            <a:off x="251520" y="1059582"/>
            <a:ext cx="8640960" cy="3569568"/>
          </a:xfrm>
        </p:spPr>
        <p:txBody>
          <a:bodyPr numCol="1"/>
          <a:lstStyle/>
          <a:p>
            <a:pPr>
              <a:spcBef>
                <a:spcPts val="600"/>
              </a:spcBef>
              <a:spcAft>
                <a:spcPts val="600"/>
              </a:spcAft>
            </a:pPr>
            <a:r>
              <a:rPr lang="en-ZA" sz="1800" dirty="0" smtClean="0"/>
              <a:t>Web 2.0 platforms: proliferation, wide scale adoption impacts postmodern society</a:t>
            </a:r>
          </a:p>
          <a:p>
            <a:pPr>
              <a:spcBef>
                <a:spcPts val="600"/>
              </a:spcBef>
              <a:spcAft>
                <a:spcPts val="600"/>
              </a:spcAft>
            </a:pPr>
            <a:r>
              <a:rPr lang="en-GB" sz="1800" dirty="0" smtClean="0"/>
              <a:t>Escalation in prosumer behaviour (</a:t>
            </a:r>
            <a:r>
              <a:rPr lang="en-ZA" sz="1800" dirty="0" err="1" smtClean="0"/>
              <a:t>UGC</a:t>
            </a:r>
            <a:r>
              <a:rPr lang="en-ZA" sz="1800" dirty="0" smtClean="0"/>
              <a:t>, sharing data)</a:t>
            </a:r>
            <a:r>
              <a:rPr lang="en-GB" sz="1800" dirty="0" smtClean="0"/>
              <a:t> </a:t>
            </a:r>
          </a:p>
          <a:p>
            <a:pPr>
              <a:spcBef>
                <a:spcPts val="600"/>
              </a:spcBef>
              <a:spcAft>
                <a:spcPts val="600"/>
              </a:spcAft>
            </a:pPr>
            <a:r>
              <a:rPr lang="en-GB" sz="1800" dirty="0" smtClean="0"/>
              <a:t>Prosumption through digitised social media affects how people interact with stakeholders</a:t>
            </a:r>
          </a:p>
          <a:p>
            <a:pPr>
              <a:spcBef>
                <a:spcPts val="600"/>
              </a:spcBef>
              <a:spcAft>
                <a:spcPts val="600"/>
              </a:spcAft>
            </a:pPr>
            <a:r>
              <a:rPr lang="en-GB" sz="1800" dirty="0" smtClean="0"/>
              <a:t>Embedded marketing is a postmodern marketing concept</a:t>
            </a:r>
          </a:p>
          <a:p>
            <a:pPr>
              <a:spcBef>
                <a:spcPts val="600"/>
              </a:spcBef>
              <a:spcAft>
                <a:spcPts val="600"/>
              </a:spcAft>
              <a:buFontTx/>
              <a:buNone/>
            </a:pPr>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ZA" dirty="0" smtClean="0"/>
              <a:t>Purpose of study</a:t>
            </a:r>
            <a:endParaRPr lang="en-GB" dirty="0" smtClean="0"/>
          </a:p>
        </p:txBody>
      </p:sp>
      <p:sp>
        <p:nvSpPr>
          <p:cNvPr id="4099" name="Content Placeholder 2"/>
          <p:cNvSpPr>
            <a:spLocks noGrp="1"/>
          </p:cNvSpPr>
          <p:nvPr>
            <p:ph idx="1"/>
          </p:nvPr>
        </p:nvSpPr>
        <p:spPr/>
        <p:txBody>
          <a:bodyPr/>
          <a:lstStyle/>
          <a:p>
            <a:pPr>
              <a:spcBef>
                <a:spcPts val="600"/>
              </a:spcBef>
              <a:spcAft>
                <a:spcPts val="600"/>
              </a:spcAft>
            </a:pPr>
            <a:r>
              <a:rPr lang="en-GB" sz="1800" dirty="0" smtClean="0"/>
              <a:t>To develop an initial understanding of the determinants of prosumption behaviour </a:t>
            </a:r>
            <a:r>
              <a:rPr lang="en-ZA" sz="1800" dirty="0" smtClean="0"/>
              <a:t>with respect to Web 2.0 platforms</a:t>
            </a:r>
            <a:endParaRPr lang="en-GB" sz="1800" dirty="0" smtClean="0"/>
          </a:p>
          <a:p>
            <a:pPr>
              <a:spcBef>
                <a:spcPts val="600"/>
              </a:spcBef>
              <a:spcAft>
                <a:spcPts val="600"/>
              </a:spcAft>
            </a:pPr>
            <a:r>
              <a:rPr lang="en-ZA" sz="1800" dirty="0" smtClean="0"/>
              <a:t>To conceptualise and develop a measure of prosumption behaviour with respect to Web 2.0 platforms</a:t>
            </a:r>
          </a:p>
          <a:p>
            <a:pPr>
              <a:spcBef>
                <a:spcPts val="600"/>
              </a:spcBef>
              <a:spcAft>
                <a:spcPts val="600"/>
              </a:spcAft>
            </a:pPr>
            <a:r>
              <a:rPr lang="en-ZA" sz="1800" dirty="0" smtClean="0"/>
              <a:t>To improve understanding of the nature and complexity of the prosumption phenomenon </a:t>
            </a:r>
            <a:endParaRPr lang="en-GB" sz="1800" dirty="0" smtClean="0"/>
          </a:p>
          <a:p>
            <a:pPr>
              <a:spcBef>
                <a:spcPts val="600"/>
              </a:spcBef>
              <a:spcAft>
                <a:spcPts val="600"/>
              </a:spcAft>
            </a:pPr>
            <a:endParaRPr lang="en-ZA" sz="1800" dirty="0" smtClean="0"/>
          </a:p>
          <a:p>
            <a:pPr>
              <a:spcBef>
                <a:spcPts val="600"/>
              </a:spcBef>
              <a:spcAft>
                <a:spcPts val="600"/>
              </a:spcAft>
            </a:pPr>
            <a:endParaRPr lang="en-ZA" sz="1800" dirty="0" smtClean="0"/>
          </a:p>
          <a:p>
            <a:pPr>
              <a:spcBef>
                <a:spcPts val="600"/>
              </a:spcBef>
              <a:spcAft>
                <a:spcPts val="600"/>
              </a:spcAft>
            </a:pPr>
            <a:endParaRPr lang="en-GB"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ZA" dirty="0" smtClean="0"/>
              <a:t>Definitions</a:t>
            </a:r>
          </a:p>
        </p:txBody>
      </p:sp>
      <p:sp>
        <p:nvSpPr>
          <p:cNvPr id="5123" name="Content Placeholder 2"/>
          <p:cNvSpPr>
            <a:spLocks noGrp="1"/>
          </p:cNvSpPr>
          <p:nvPr>
            <p:ph idx="1"/>
          </p:nvPr>
        </p:nvSpPr>
        <p:spPr/>
        <p:txBody>
          <a:bodyPr/>
          <a:lstStyle/>
          <a:p>
            <a:pPr>
              <a:buNone/>
            </a:pPr>
            <a:r>
              <a:rPr lang="en-ZA" sz="1800" b="1" dirty="0" smtClean="0"/>
              <a:t>Web 2.0 activities</a:t>
            </a:r>
          </a:p>
          <a:p>
            <a:r>
              <a:rPr lang="en-ZA" sz="1800" dirty="0" smtClean="0"/>
              <a:t>Web 2.0 activities are orientated around data sharing, </a:t>
            </a:r>
            <a:r>
              <a:rPr lang="en-ZA" sz="1800" dirty="0" err="1" smtClean="0"/>
              <a:t>UGC</a:t>
            </a:r>
            <a:r>
              <a:rPr lang="en-ZA" sz="1800" dirty="0" smtClean="0"/>
              <a:t>, communication, communities and co-production </a:t>
            </a:r>
            <a:r>
              <a:rPr lang="en-ZA" sz="1200" dirty="0" smtClean="0"/>
              <a:t>(Fuchs, 2011)</a:t>
            </a:r>
          </a:p>
          <a:p>
            <a:pPr>
              <a:buNone/>
            </a:pPr>
            <a:r>
              <a:rPr lang="en-ZA" sz="1800" b="1" dirty="0" smtClean="0"/>
              <a:t>Prosumption </a:t>
            </a:r>
          </a:p>
          <a:p>
            <a:r>
              <a:rPr lang="en-GB" sz="1800" dirty="0" smtClean="0"/>
              <a:t>Prosumption: interrelated process of production and consumption </a:t>
            </a:r>
            <a:r>
              <a:rPr lang="en-GB" sz="1200" dirty="0" smtClean="0"/>
              <a:t>(Ritzer et al., 2012) </a:t>
            </a:r>
          </a:p>
          <a:p>
            <a:pPr>
              <a:buNone/>
            </a:pPr>
            <a:r>
              <a:rPr lang="en-ZA" sz="1800" b="1" dirty="0" smtClean="0"/>
              <a:t>Embedded marketing constituents</a:t>
            </a:r>
          </a:p>
          <a:p>
            <a:r>
              <a:rPr lang="en-ZA" sz="1800" dirty="0" smtClean="0"/>
              <a:t>Marketing as an embedded cultural practice, collaborative marketing, diffused marketing, complex marketing </a:t>
            </a:r>
            <a:r>
              <a:rPr lang="en-ZA" sz="1200" dirty="0" smtClean="0"/>
              <a:t>(Firat and Dholakia, 2006)</a:t>
            </a:r>
            <a:endParaRPr lang="en-GB" sz="1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ZA" dirty="0" smtClean="0"/>
              <a:t>Background : Web 2.0 prosumption</a:t>
            </a:r>
            <a:endParaRPr lang="en-GB" dirty="0" smtClean="0"/>
          </a:p>
        </p:txBody>
      </p:sp>
      <p:sp>
        <p:nvSpPr>
          <p:cNvPr id="6147" name="Content Placeholder 2"/>
          <p:cNvSpPr>
            <a:spLocks noGrp="1"/>
          </p:cNvSpPr>
          <p:nvPr>
            <p:ph idx="1"/>
          </p:nvPr>
        </p:nvSpPr>
        <p:spPr/>
        <p:txBody>
          <a:bodyPr/>
          <a:lstStyle/>
          <a:p>
            <a:r>
              <a:rPr lang="en-ZA" sz="1800" dirty="0" smtClean="0"/>
              <a:t>Prosumption receiving attention as a result of changes in consumer behaviour triggered by technology, social and economic influences</a:t>
            </a:r>
          </a:p>
          <a:p>
            <a:pPr lvl="1"/>
            <a:endParaRPr lang="en-ZA" sz="400" dirty="0" smtClean="0"/>
          </a:p>
          <a:p>
            <a:pPr lvl="1"/>
            <a:r>
              <a:rPr lang="en-ZA" sz="1400" dirty="0" smtClean="0"/>
              <a:t>Commemorating events and establishing collective memories online </a:t>
            </a:r>
            <a:r>
              <a:rPr lang="en-ZA" sz="1200" dirty="0" smtClean="0"/>
              <a:t>(</a:t>
            </a:r>
            <a:r>
              <a:rPr lang="en-ZA" sz="1200" dirty="0" err="1" smtClean="0"/>
              <a:t>Recuber</a:t>
            </a:r>
            <a:r>
              <a:rPr lang="en-ZA" sz="1200" dirty="0" smtClean="0"/>
              <a:t>, 2012); </a:t>
            </a:r>
          </a:p>
          <a:p>
            <a:pPr lvl="1"/>
            <a:r>
              <a:rPr lang="en-ZA" sz="1400" dirty="0" smtClean="0"/>
              <a:t>Promulgating grassroots stories in response to media propaganda </a:t>
            </a:r>
            <a:r>
              <a:rPr lang="en-ZA" sz="1200" dirty="0" smtClean="0"/>
              <a:t>(Cheong &amp; </a:t>
            </a:r>
            <a:r>
              <a:rPr lang="en-ZA" sz="1200" dirty="0" err="1" smtClean="0"/>
              <a:t>Lundry</a:t>
            </a:r>
            <a:r>
              <a:rPr lang="en-ZA" sz="1200" dirty="0" smtClean="0"/>
              <a:t>, 2012);</a:t>
            </a:r>
          </a:p>
          <a:p>
            <a:pPr lvl="1"/>
            <a:r>
              <a:rPr lang="en-ZA" sz="1400" dirty="0" smtClean="0"/>
              <a:t>Non-remuneration of prosumer contributions is tantamount to exploitation </a:t>
            </a:r>
            <a:r>
              <a:rPr lang="en-ZA" sz="1200" dirty="0" smtClean="0"/>
              <a:t>(Rey, 2012);</a:t>
            </a:r>
          </a:p>
          <a:p>
            <a:pPr lvl="1"/>
            <a:r>
              <a:rPr lang="en-ZA" sz="1400" dirty="0" smtClean="0"/>
              <a:t>Acknowledging bloggers’ efforts through social rather than monetary exchanges </a:t>
            </a:r>
            <a:r>
              <a:rPr lang="en-ZA" sz="1200" dirty="0" smtClean="0"/>
              <a:t>(</a:t>
            </a:r>
            <a:r>
              <a:rPr lang="en-ZA" sz="1200" dirty="0" err="1" smtClean="0"/>
              <a:t>Chia</a:t>
            </a:r>
            <a:r>
              <a:rPr lang="en-ZA" sz="1200" dirty="0" smtClean="0"/>
              <a:t>, 2012);</a:t>
            </a:r>
          </a:p>
          <a:p>
            <a:pPr lvl="1"/>
            <a:r>
              <a:rPr lang="en-ZA" sz="1400" dirty="0" smtClean="0"/>
              <a:t>Integration of offline and online acts of prosumption </a:t>
            </a:r>
            <a:r>
              <a:rPr lang="en-ZA" sz="1200" dirty="0" smtClean="0"/>
              <a:t>(</a:t>
            </a:r>
            <a:r>
              <a:rPr lang="en-ZA" sz="1200" dirty="0" err="1" smtClean="0"/>
              <a:t>Woermann</a:t>
            </a:r>
            <a:r>
              <a:rPr lang="en-ZA" sz="1200" dirty="0" smtClean="0"/>
              <a:t>, 2012).</a:t>
            </a:r>
          </a:p>
          <a:p>
            <a:r>
              <a:rPr lang="en-GB" sz="1800" dirty="0" smtClean="0"/>
              <a:t>Prosumers outnumber marketers and are generating copious volumes of brand related content</a:t>
            </a:r>
          </a:p>
          <a:p>
            <a:r>
              <a:rPr lang="en-GB" sz="1800" dirty="0" smtClean="0"/>
              <a:t>Overlapping synergies of prosumption &amp; embedded marketing highlight the importance of these concepts to marketing in postmodern society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ZA" dirty="0" smtClean="0"/>
              <a:t>Methodology</a:t>
            </a:r>
            <a:endParaRPr lang="en-GB" dirty="0" smtClean="0"/>
          </a:p>
        </p:txBody>
      </p:sp>
      <p:sp>
        <p:nvSpPr>
          <p:cNvPr id="10243" name="Content Placeholder 2"/>
          <p:cNvSpPr>
            <a:spLocks noGrp="1"/>
          </p:cNvSpPr>
          <p:nvPr>
            <p:ph idx="1"/>
          </p:nvPr>
        </p:nvSpPr>
        <p:spPr/>
        <p:txBody>
          <a:bodyPr/>
          <a:lstStyle/>
          <a:p>
            <a:pPr>
              <a:spcBef>
                <a:spcPts val="600"/>
              </a:spcBef>
              <a:spcAft>
                <a:spcPts val="600"/>
              </a:spcAft>
            </a:pPr>
            <a:r>
              <a:rPr lang="en-ZA" sz="1800" dirty="0" smtClean="0"/>
              <a:t>A new scale (22 items reducing to 16) was developed as </a:t>
            </a:r>
            <a:r>
              <a:rPr lang="en-GB" sz="1800" dirty="0" smtClean="0"/>
              <a:t>a measure of prosumption behaviour in the context of Web 2.0 activities</a:t>
            </a:r>
          </a:p>
          <a:p>
            <a:pPr>
              <a:spcBef>
                <a:spcPts val="600"/>
              </a:spcBef>
              <a:spcAft>
                <a:spcPts val="600"/>
              </a:spcAft>
            </a:pPr>
            <a:r>
              <a:rPr lang="en-GB" sz="1800" dirty="0" smtClean="0"/>
              <a:t>Exploratory factor analysis and item analysis were used to identify factors</a:t>
            </a:r>
          </a:p>
          <a:p>
            <a:pPr>
              <a:spcBef>
                <a:spcPts val="600"/>
              </a:spcBef>
              <a:spcAft>
                <a:spcPts val="600"/>
              </a:spcAft>
            </a:pPr>
            <a:r>
              <a:rPr lang="en-GB" sz="1800" dirty="0" smtClean="0"/>
              <a:t>Convenience sample was used with 333 usable questionnaires</a:t>
            </a:r>
          </a:p>
          <a:p>
            <a:pPr>
              <a:spcBef>
                <a:spcPts val="300"/>
              </a:spcBef>
              <a:spcAft>
                <a:spcPts val="300"/>
              </a:spcAft>
            </a:pPr>
            <a:r>
              <a:rPr lang="en-GB" sz="1800" dirty="0" smtClean="0"/>
              <a:t>The total sample was randomly split into two samples, each with </a:t>
            </a:r>
            <a:r>
              <a:rPr lang="en-GB" sz="1800" dirty="0" smtClean="0">
                <a:sym typeface="Symbol"/>
              </a:rPr>
              <a:t></a:t>
            </a:r>
            <a:r>
              <a:rPr lang="en-GB" sz="1800" dirty="0" smtClean="0"/>
              <a:t> 166 students </a:t>
            </a:r>
          </a:p>
          <a:p>
            <a:pPr lvl="1">
              <a:spcBef>
                <a:spcPts val="300"/>
              </a:spcBef>
              <a:spcAft>
                <a:spcPts val="300"/>
              </a:spcAft>
            </a:pPr>
            <a:r>
              <a:rPr lang="en-GB" sz="1600" dirty="0" smtClean="0"/>
              <a:t>The first sample was subjected to principal component exploratory factor analysis (</a:t>
            </a:r>
            <a:r>
              <a:rPr lang="en-GB" sz="1600" dirty="0" err="1" smtClean="0"/>
              <a:t>EFA</a:t>
            </a:r>
            <a:r>
              <a:rPr lang="en-GB" sz="1600" dirty="0" smtClean="0"/>
              <a:t>) to determine the dimensionality of prosumption behaviour</a:t>
            </a:r>
          </a:p>
          <a:p>
            <a:pPr lvl="1">
              <a:spcBef>
                <a:spcPts val="300"/>
              </a:spcBef>
              <a:spcAft>
                <a:spcPts val="300"/>
              </a:spcAft>
            </a:pPr>
            <a:r>
              <a:rPr lang="en-GB" sz="1600" dirty="0" smtClean="0"/>
              <a:t>On the second sample, confirmatory factor analysis (</a:t>
            </a:r>
            <a:r>
              <a:rPr lang="en-GB" sz="1600" dirty="0" err="1" smtClean="0"/>
              <a:t>CFA</a:t>
            </a:r>
            <a:r>
              <a:rPr lang="en-GB" sz="1600" dirty="0" smtClean="0"/>
              <a:t>) was used to verify whether the factor structure that came out in the first analysis could be reasonably replicated in the holdout sample</a:t>
            </a:r>
          </a:p>
          <a:p>
            <a:pPr>
              <a:spcBef>
                <a:spcPts val="300"/>
              </a:spcBef>
              <a:spcAft>
                <a:spcPts val="300"/>
              </a:spcAft>
            </a:pPr>
            <a:endParaRPr lang="en-GB"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ZA" sz="2400" dirty="0" smtClean="0"/>
              <a:t>Results</a:t>
            </a:r>
            <a:endParaRPr lang="en-GB" sz="2400" dirty="0" smtClean="0"/>
          </a:p>
        </p:txBody>
      </p:sp>
      <p:graphicFrame>
        <p:nvGraphicFramePr>
          <p:cNvPr id="6" name="Table 5"/>
          <p:cNvGraphicFramePr>
            <a:graphicFrameLocks noGrp="1"/>
          </p:cNvGraphicFramePr>
          <p:nvPr/>
        </p:nvGraphicFramePr>
        <p:xfrm>
          <a:off x="107504" y="1003520"/>
          <a:ext cx="8964487" cy="3440438"/>
        </p:xfrm>
        <a:graphic>
          <a:graphicData uri="http://schemas.openxmlformats.org/drawingml/2006/table">
            <a:tbl>
              <a:tblPr/>
              <a:tblGrid>
                <a:gridCol w="5213812"/>
                <a:gridCol w="906750"/>
                <a:gridCol w="982312"/>
                <a:gridCol w="906750"/>
                <a:gridCol w="954863"/>
              </a:tblGrid>
              <a:tr h="2214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rgbClr val="333399"/>
                          </a:solidFill>
                          <a:latin typeface="Arial Narrow" pitchFamily="34" charset="0"/>
                          <a:ea typeface="+mn-ea"/>
                          <a:cs typeface="+mn-cs"/>
                        </a:rPr>
                        <a:t>Table 1: EFA factors loadings</a:t>
                      </a:r>
                      <a:r>
                        <a:rPr lang="en-GB" sz="1400" b="1" kern="1200" baseline="30000" dirty="0" smtClean="0">
                          <a:solidFill>
                            <a:srgbClr val="333399"/>
                          </a:solidFill>
                          <a:latin typeface="Arial Narrow" pitchFamily="34" charset="0"/>
                          <a:ea typeface="+mn-ea"/>
                          <a:cs typeface="+mn-cs"/>
                        </a:rPr>
                        <a:t>1</a:t>
                      </a:r>
                      <a:r>
                        <a:rPr lang="en-GB" sz="1400" b="1" kern="1200" dirty="0" smtClean="0">
                          <a:solidFill>
                            <a:srgbClr val="333399"/>
                          </a:solidFill>
                          <a:latin typeface="Arial Narrow" pitchFamily="34" charset="0"/>
                          <a:ea typeface="+mn-ea"/>
                          <a:cs typeface="+mn-cs"/>
                        </a:rPr>
                        <a:t> on prosumption behaviour factors</a:t>
                      </a:r>
                      <a:endParaRPr lang="en-GB" sz="70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00000"/>
                        </a:lnSpc>
                        <a:spcAft>
                          <a:spcPts val="0"/>
                        </a:spcAft>
                      </a:pPr>
                      <a:r>
                        <a:rPr lang="en-GB" sz="1050" b="1" spc="-30" dirty="0">
                          <a:solidFill>
                            <a:srgbClr val="333399"/>
                          </a:solidFill>
                          <a:latin typeface="Arial Narrow" pitchFamily="34" charset="0"/>
                          <a:ea typeface="Times New Roman"/>
                          <a:cs typeface="Times New Roman"/>
                        </a:rPr>
                        <a:t>Critical assertiveness</a:t>
                      </a:r>
                      <a:endParaRPr lang="en-GB" sz="1050" dirty="0">
                        <a:solidFill>
                          <a:srgbClr val="333399"/>
                        </a:solidFill>
                        <a:latin typeface="Arial Narrow" pitchFamily="34" charset="0"/>
                        <a:ea typeface="Times New Roman"/>
                        <a:cs typeface="Times New Roman"/>
                      </a:endParaRPr>
                    </a:p>
                  </a:txBody>
                  <a:tcPr marL="45118" marR="451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00000"/>
                        </a:lnSpc>
                        <a:spcAft>
                          <a:spcPts val="0"/>
                        </a:spcAft>
                      </a:pPr>
                      <a:r>
                        <a:rPr lang="en-GB" sz="1050" b="1" spc="-30" dirty="0">
                          <a:solidFill>
                            <a:srgbClr val="333399"/>
                          </a:solidFill>
                          <a:latin typeface="Arial Narrow" pitchFamily="34" charset="0"/>
                          <a:ea typeface="Times New Roman"/>
                          <a:cs typeface="Times New Roman"/>
                        </a:rPr>
                        <a:t>Resourceful collaboration</a:t>
                      </a:r>
                      <a:endParaRPr lang="en-GB" sz="1050" dirty="0">
                        <a:solidFill>
                          <a:srgbClr val="333399"/>
                        </a:solidFill>
                        <a:latin typeface="Arial Narrow" pitchFamily="34" charset="0"/>
                        <a:ea typeface="Times New Roman"/>
                        <a:cs typeface="Times New Roman"/>
                      </a:endParaRPr>
                    </a:p>
                  </a:txBody>
                  <a:tcPr marL="45118" marR="451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00000"/>
                        </a:lnSpc>
                        <a:spcAft>
                          <a:spcPts val="0"/>
                        </a:spcAft>
                      </a:pPr>
                      <a:r>
                        <a:rPr lang="en-GB" sz="1050" b="1" spc="-30" dirty="0">
                          <a:solidFill>
                            <a:srgbClr val="333399"/>
                          </a:solidFill>
                          <a:latin typeface="Arial Narrow" pitchFamily="34" charset="0"/>
                          <a:ea typeface="Times New Roman"/>
                          <a:cs typeface="Times New Roman"/>
                        </a:rPr>
                        <a:t>Involved consumerism</a:t>
                      </a:r>
                      <a:endParaRPr lang="en-GB" sz="1050" dirty="0">
                        <a:solidFill>
                          <a:srgbClr val="333399"/>
                        </a:solidFill>
                        <a:latin typeface="Arial Narrow" pitchFamily="34" charset="0"/>
                        <a:ea typeface="Times New Roman"/>
                        <a:cs typeface="Times New Roman"/>
                      </a:endParaRPr>
                    </a:p>
                  </a:txBody>
                  <a:tcPr marL="45118" marR="451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00000"/>
                        </a:lnSpc>
                        <a:spcAft>
                          <a:spcPts val="0"/>
                        </a:spcAft>
                      </a:pPr>
                      <a:r>
                        <a:rPr lang="en-GB" sz="1050" b="1" spc="-30" dirty="0">
                          <a:solidFill>
                            <a:srgbClr val="333399"/>
                          </a:solidFill>
                          <a:latin typeface="Arial Narrow" pitchFamily="34" charset="0"/>
                          <a:ea typeface="Times New Roman"/>
                          <a:cs typeface="Times New Roman"/>
                        </a:rPr>
                        <a:t>Authentic </a:t>
                      </a:r>
                      <a:r>
                        <a:rPr lang="en-GB" sz="1050" b="1" spc="-30" dirty="0" smtClean="0">
                          <a:solidFill>
                            <a:srgbClr val="333399"/>
                          </a:solidFill>
                          <a:latin typeface="Arial Narrow" pitchFamily="34" charset="0"/>
                          <a:ea typeface="Times New Roman"/>
                          <a:cs typeface="Times New Roman"/>
                        </a:rPr>
                        <a:t>representation</a:t>
                      </a:r>
                      <a:endParaRPr lang="en-GB" sz="1050" dirty="0">
                        <a:solidFill>
                          <a:srgbClr val="333399"/>
                        </a:solidFill>
                        <a:latin typeface="Arial Narrow" pitchFamily="34" charset="0"/>
                        <a:ea typeface="Times New Roman"/>
                        <a:cs typeface="Times New Roman"/>
                      </a:endParaRPr>
                    </a:p>
                  </a:txBody>
                  <a:tcPr marL="45118" marR="451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Q10 I </a:t>
                      </a:r>
                      <a:r>
                        <a:rPr lang="en-GB" sz="1050" dirty="0">
                          <a:solidFill>
                            <a:srgbClr val="333399"/>
                          </a:solidFill>
                          <a:latin typeface="Arial Narrow" pitchFamily="34" charset="0"/>
                          <a:ea typeface="Times New Roman"/>
                          <a:cs typeface="Times New Roman"/>
                        </a:rPr>
                        <a:t>would like to tell my brands how to improve their products</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0.870</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Q9 If </a:t>
                      </a:r>
                      <a:r>
                        <a:rPr lang="en-GB" sz="1050" dirty="0">
                          <a:solidFill>
                            <a:srgbClr val="333399"/>
                          </a:solidFill>
                          <a:latin typeface="Arial Narrow" pitchFamily="34" charset="0"/>
                          <a:ea typeface="Times New Roman"/>
                          <a:cs typeface="Times New Roman"/>
                        </a:rPr>
                        <a:t>brands listen to me they will be able to give me what I expect from them</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0.797</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endParaRPr lang="en-GB" sz="105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Q11 I </a:t>
                      </a:r>
                      <a:r>
                        <a:rPr lang="en-GB" sz="1050" dirty="0">
                          <a:solidFill>
                            <a:srgbClr val="333399"/>
                          </a:solidFill>
                          <a:latin typeface="Arial Narrow" pitchFamily="34" charset="0"/>
                          <a:ea typeface="Times New Roman"/>
                          <a:cs typeface="Times New Roman"/>
                        </a:rPr>
                        <a:t>would like to feel part of my products’ development process</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0.771</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endParaRPr lang="en-GB" sz="105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Q13 I </a:t>
                      </a:r>
                      <a:r>
                        <a:rPr lang="en-GB" sz="1050" dirty="0">
                          <a:solidFill>
                            <a:srgbClr val="333399"/>
                          </a:solidFill>
                          <a:latin typeface="Arial Narrow" pitchFamily="34" charset="0"/>
                          <a:ea typeface="Times New Roman"/>
                          <a:cs typeface="Times New Roman"/>
                        </a:rPr>
                        <a:t>think my opinions about products/brands are important</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0.616</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endParaRPr lang="en-GB" sz="105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Q7 I </a:t>
                      </a:r>
                      <a:r>
                        <a:rPr lang="en-GB" sz="1050" dirty="0">
                          <a:solidFill>
                            <a:srgbClr val="333399"/>
                          </a:solidFill>
                          <a:latin typeface="Arial Narrow" pitchFamily="34" charset="0"/>
                          <a:ea typeface="Times New Roman"/>
                          <a:cs typeface="Times New Roman"/>
                        </a:rPr>
                        <a:t>specifically seek out brands that reflect who I am or who I want to be</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0.547</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0.414</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Q8 I </a:t>
                      </a:r>
                      <a:r>
                        <a:rPr lang="en-GB" sz="1050" dirty="0">
                          <a:solidFill>
                            <a:srgbClr val="333399"/>
                          </a:solidFill>
                          <a:latin typeface="Arial Narrow" pitchFamily="34" charset="0"/>
                          <a:ea typeface="Times New Roman"/>
                          <a:cs typeface="Times New Roman"/>
                        </a:rPr>
                        <a:t>like to participate in competitions to win things from my favourite brands</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0.528</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0.463</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Q19 I </a:t>
                      </a:r>
                      <a:r>
                        <a:rPr lang="en-GB" sz="1050" dirty="0">
                          <a:solidFill>
                            <a:srgbClr val="333399"/>
                          </a:solidFill>
                          <a:latin typeface="Arial Narrow" pitchFamily="34" charset="0"/>
                          <a:ea typeface="Times New Roman"/>
                          <a:cs typeface="Times New Roman"/>
                        </a:rPr>
                        <a:t>value other buyers’ reviews when I am interested in a product/brand</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0.826</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Q18 I </a:t>
                      </a:r>
                      <a:r>
                        <a:rPr lang="en-GB" sz="1050" dirty="0">
                          <a:solidFill>
                            <a:srgbClr val="333399"/>
                          </a:solidFill>
                          <a:latin typeface="Arial Narrow" pitchFamily="34" charset="0"/>
                          <a:ea typeface="Times New Roman"/>
                          <a:cs typeface="Times New Roman"/>
                        </a:rPr>
                        <a:t>trust the opinions of members in my social network (off or online)</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a:solidFill>
                            <a:srgbClr val="333399"/>
                          </a:solidFill>
                          <a:latin typeface="Arial Narrow" pitchFamily="34" charset="0"/>
                          <a:ea typeface="Times New Roman"/>
                          <a:cs typeface="Times New Roman"/>
                        </a:rPr>
                        <a:t>0.820</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Q20</a:t>
                      </a:r>
                      <a:r>
                        <a:rPr lang="en-GB" sz="1050" baseline="0" dirty="0" smtClean="0">
                          <a:solidFill>
                            <a:srgbClr val="333399"/>
                          </a:solidFill>
                          <a:latin typeface="Arial Narrow" pitchFamily="34" charset="0"/>
                          <a:ea typeface="Times New Roman"/>
                          <a:cs typeface="Times New Roman"/>
                        </a:rPr>
                        <a:t> </a:t>
                      </a:r>
                      <a:r>
                        <a:rPr lang="en-GB" sz="1050" dirty="0" smtClean="0">
                          <a:solidFill>
                            <a:srgbClr val="333399"/>
                          </a:solidFill>
                          <a:latin typeface="Arial Narrow" pitchFamily="34" charset="0"/>
                          <a:ea typeface="Times New Roman"/>
                          <a:cs typeface="Times New Roman"/>
                        </a:rPr>
                        <a:t>I think </a:t>
                      </a:r>
                      <a:r>
                        <a:rPr lang="en-GB" sz="1050" dirty="0">
                          <a:solidFill>
                            <a:srgbClr val="333399"/>
                          </a:solidFill>
                          <a:latin typeface="Arial Narrow" pitchFamily="34" charset="0"/>
                          <a:ea typeface="Times New Roman"/>
                          <a:cs typeface="Times New Roman"/>
                        </a:rPr>
                        <a:t>user comments about </a:t>
                      </a:r>
                      <a:r>
                        <a:rPr lang="en-GB" sz="1050" dirty="0" smtClean="0">
                          <a:solidFill>
                            <a:srgbClr val="333399"/>
                          </a:solidFill>
                          <a:latin typeface="Arial Narrow" pitchFamily="34" charset="0"/>
                          <a:ea typeface="Times New Roman"/>
                          <a:cs typeface="Times New Roman"/>
                        </a:rPr>
                        <a:t>products </a:t>
                      </a:r>
                      <a:r>
                        <a:rPr lang="en-GB" sz="1050" dirty="0">
                          <a:solidFill>
                            <a:srgbClr val="333399"/>
                          </a:solidFill>
                          <a:latin typeface="Arial Narrow" pitchFamily="34" charset="0"/>
                          <a:ea typeface="Times New Roman"/>
                          <a:cs typeface="Times New Roman"/>
                        </a:rPr>
                        <a:t>are more authentic than professional </a:t>
                      </a:r>
                      <a:r>
                        <a:rPr lang="en-GB" sz="1050" dirty="0" smtClean="0">
                          <a:solidFill>
                            <a:srgbClr val="333399"/>
                          </a:solidFill>
                          <a:latin typeface="Arial Narrow" pitchFamily="34" charset="0"/>
                          <a:ea typeface="Times New Roman"/>
                          <a:cs typeface="Times New Roman"/>
                        </a:rPr>
                        <a:t>articles</a:t>
                      </a: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a:solidFill>
                            <a:srgbClr val="333399"/>
                          </a:solidFill>
                          <a:latin typeface="Arial Narrow" pitchFamily="34" charset="0"/>
                          <a:ea typeface="Times New Roman"/>
                          <a:cs typeface="Times New Roman"/>
                        </a:rPr>
                        <a:t>0.601</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0.375</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Q2 I </a:t>
                      </a:r>
                      <a:r>
                        <a:rPr lang="en-GB" sz="1050" dirty="0">
                          <a:solidFill>
                            <a:srgbClr val="333399"/>
                          </a:solidFill>
                          <a:latin typeface="Arial Narrow" pitchFamily="34" charset="0"/>
                          <a:ea typeface="Times New Roman"/>
                          <a:cs typeface="Times New Roman"/>
                        </a:rPr>
                        <a:t>prefer products and brands that are innovative</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0.372</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050">
                          <a:solidFill>
                            <a:srgbClr val="333399"/>
                          </a:solidFill>
                          <a:latin typeface="Arial Narrow" pitchFamily="34" charset="0"/>
                          <a:ea typeface="Times New Roman"/>
                          <a:cs typeface="Times New Roman"/>
                        </a:rPr>
                        <a:t>0.496</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Q16 When </a:t>
                      </a:r>
                      <a:r>
                        <a:rPr lang="en-GB" sz="1050" dirty="0">
                          <a:solidFill>
                            <a:srgbClr val="333399"/>
                          </a:solidFill>
                          <a:latin typeface="Arial Narrow" pitchFamily="34" charset="0"/>
                          <a:ea typeface="Times New Roman"/>
                          <a:cs typeface="Times New Roman"/>
                        </a:rPr>
                        <a:t>I am DISSATISFIED with brands I express this on blogs, social </a:t>
                      </a:r>
                      <a:r>
                        <a:rPr lang="en-GB" sz="1050" dirty="0" smtClean="0">
                          <a:solidFill>
                            <a:srgbClr val="333399"/>
                          </a:solidFill>
                          <a:latin typeface="Arial Narrow" pitchFamily="34" charset="0"/>
                          <a:ea typeface="Times New Roman"/>
                          <a:cs typeface="Times New Roman"/>
                        </a:rPr>
                        <a:t>networks, </a:t>
                      </a:r>
                      <a:r>
                        <a:rPr lang="en-GB" sz="1050" dirty="0">
                          <a:solidFill>
                            <a:srgbClr val="333399"/>
                          </a:solidFill>
                          <a:latin typeface="Arial Narrow" pitchFamily="34" charset="0"/>
                          <a:ea typeface="Times New Roman"/>
                          <a:cs typeface="Times New Roman"/>
                        </a:rPr>
                        <a:t>forums, email, </a:t>
                      </a:r>
                      <a:r>
                        <a:rPr lang="en-GB" sz="1050" dirty="0" smtClean="0">
                          <a:solidFill>
                            <a:srgbClr val="333399"/>
                          </a:solidFill>
                          <a:latin typeface="Arial Narrow" pitchFamily="34" charset="0"/>
                          <a:ea typeface="Times New Roman"/>
                          <a:cs typeface="Times New Roman"/>
                        </a:rPr>
                        <a:t> IM</a:t>
                      </a: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0.795</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Q15 I </a:t>
                      </a:r>
                      <a:r>
                        <a:rPr lang="en-GB" sz="1050" dirty="0">
                          <a:solidFill>
                            <a:srgbClr val="333399"/>
                          </a:solidFill>
                          <a:latin typeface="Arial Narrow" pitchFamily="34" charset="0"/>
                          <a:ea typeface="Times New Roman"/>
                          <a:cs typeface="Times New Roman"/>
                        </a:rPr>
                        <a:t>chat about brands on blogs, social networks sites, forums, email, </a:t>
                      </a:r>
                      <a:r>
                        <a:rPr lang="en-GB" sz="1050" dirty="0" smtClean="0">
                          <a:solidFill>
                            <a:srgbClr val="333399"/>
                          </a:solidFill>
                          <a:latin typeface="Arial Narrow" pitchFamily="34" charset="0"/>
                          <a:ea typeface="Times New Roman"/>
                          <a:cs typeface="Times New Roman"/>
                        </a:rPr>
                        <a:t>IM when </a:t>
                      </a:r>
                      <a:r>
                        <a:rPr lang="en-GB" sz="1050" dirty="0">
                          <a:solidFill>
                            <a:srgbClr val="333399"/>
                          </a:solidFill>
                          <a:latin typeface="Arial Narrow" pitchFamily="34" charset="0"/>
                          <a:ea typeface="Times New Roman"/>
                          <a:cs typeface="Times New Roman"/>
                        </a:rPr>
                        <a:t>I am HAPPY with them</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0.787</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Q12 I </a:t>
                      </a:r>
                      <a:r>
                        <a:rPr lang="en-GB" sz="1050" dirty="0">
                          <a:solidFill>
                            <a:srgbClr val="333399"/>
                          </a:solidFill>
                          <a:latin typeface="Arial Narrow" pitchFamily="34" charset="0"/>
                          <a:ea typeface="Times New Roman"/>
                          <a:cs typeface="Times New Roman"/>
                        </a:rPr>
                        <a:t>tell my friends about my product/brand experiences</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0.561</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Q4</a:t>
                      </a:r>
                      <a:r>
                        <a:rPr lang="en-GB" sz="1050" baseline="0" dirty="0" smtClean="0">
                          <a:solidFill>
                            <a:srgbClr val="333399"/>
                          </a:solidFill>
                          <a:latin typeface="Arial Narrow" pitchFamily="34" charset="0"/>
                          <a:ea typeface="Times New Roman"/>
                          <a:cs typeface="Times New Roman"/>
                        </a:rPr>
                        <a:t> </a:t>
                      </a:r>
                      <a:r>
                        <a:rPr lang="en-GB" sz="1050" dirty="0" smtClean="0">
                          <a:solidFill>
                            <a:srgbClr val="333399"/>
                          </a:solidFill>
                          <a:latin typeface="Arial Narrow" pitchFamily="34" charset="0"/>
                          <a:ea typeface="Times New Roman"/>
                          <a:cs typeface="Times New Roman"/>
                        </a:rPr>
                        <a:t>Free-stuff</a:t>
                      </a:r>
                      <a:r>
                        <a:rPr lang="en-GB" sz="1050" dirty="0">
                          <a:solidFill>
                            <a:srgbClr val="333399"/>
                          </a:solidFill>
                          <a:latin typeface="Arial Narrow" pitchFamily="34" charset="0"/>
                          <a:ea typeface="Times New Roman"/>
                          <a:cs typeface="Times New Roman"/>
                        </a:rPr>
                        <a:t>, samples, promotions help me decide which brands to choose</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0.658</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Q5 Brands </a:t>
                      </a:r>
                      <a:r>
                        <a:rPr lang="en-GB" sz="1050" dirty="0">
                          <a:solidFill>
                            <a:srgbClr val="333399"/>
                          </a:solidFill>
                          <a:latin typeface="Arial Narrow" pitchFamily="34" charset="0"/>
                          <a:ea typeface="Times New Roman"/>
                          <a:cs typeface="Times New Roman"/>
                        </a:rPr>
                        <a:t>need to have clear value propositions to catch my interest</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pPr>
                      <a:endParaRPr lang="en-GB" sz="105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0.657</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80023">
                <a:tc>
                  <a:txBody>
                    <a:bodyPr/>
                    <a:lstStyle/>
                    <a:p>
                      <a:pPr algn="l">
                        <a:lnSpc>
                          <a:spcPct val="100000"/>
                        </a:lnSpc>
                        <a:spcAft>
                          <a:spcPts val="0"/>
                        </a:spcAft>
                      </a:pPr>
                      <a:r>
                        <a:rPr lang="en-GB" sz="1050" dirty="0" smtClean="0">
                          <a:solidFill>
                            <a:srgbClr val="333399"/>
                          </a:solidFill>
                          <a:latin typeface="Arial Narrow" pitchFamily="34" charset="0"/>
                          <a:ea typeface="Times New Roman"/>
                          <a:cs typeface="Times New Roman"/>
                        </a:rPr>
                        <a:t>Q6 I </a:t>
                      </a:r>
                      <a:r>
                        <a:rPr lang="en-GB" sz="1050" dirty="0">
                          <a:solidFill>
                            <a:srgbClr val="333399"/>
                          </a:solidFill>
                          <a:latin typeface="Arial Narrow" pitchFamily="34" charset="0"/>
                          <a:ea typeface="Times New Roman"/>
                          <a:cs typeface="Times New Roman"/>
                        </a:rPr>
                        <a:t>prefer to use brands that I see as being authentic</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pPr>
                      <a:endParaRPr lang="en-GB" sz="1050" dirty="0">
                        <a:solidFill>
                          <a:srgbClr val="333399"/>
                        </a:solidFill>
                        <a:latin typeface="Arial Narrow" pitchFamily="34" charset="0"/>
                        <a:ea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050" dirty="0">
                          <a:solidFill>
                            <a:srgbClr val="333399"/>
                          </a:solidFill>
                          <a:latin typeface="Arial Narrow" pitchFamily="34" charset="0"/>
                          <a:ea typeface="Times New Roman"/>
                          <a:cs typeface="Times New Roman"/>
                        </a:rPr>
                        <a:t>0.652</a:t>
                      </a: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0023">
                <a:tc>
                  <a:txBody>
                    <a:bodyPr/>
                    <a:lstStyle/>
                    <a:p>
                      <a:pPr algn="l">
                        <a:lnSpc>
                          <a:spcPct val="150000"/>
                        </a:lnSpc>
                        <a:spcAft>
                          <a:spcPts val="0"/>
                        </a:spcAft>
                      </a:pPr>
                      <a:r>
                        <a:rPr lang="en-GB" sz="1050" b="1" dirty="0">
                          <a:solidFill>
                            <a:srgbClr val="333399"/>
                          </a:solidFill>
                          <a:latin typeface="Arial Narrow" pitchFamily="34" charset="0"/>
                          <a:ea typeface="Times New Roman"/>
                          <a:cs typeface="Times New Roman"/>
                        </a:rPr>
                        <a:t>Cumulative % of variance explained</a:t>
                      </a:r>
                      <a:endParaRPr lang="en-GB" sz="1050" dirty="0">
                        <a:solidFill>
                          <a:srgbClr val="333399"/>
                        </a:solidFill>
                        <a:latin typeface="Arial Narrow" pitchFamily="34" charset="0"/>
                        <a:ea typeface="Times New Roman"/>
                        <a:cs typeface="Times New Roman"/>
                      </a:endParaRPr>
                    </a:p>
                  </a:txBody>
                  <a:tcPr marL="45118" marR="45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050" b="1" dirty="0">
                          <a:solidFill>
                            <a:srgbClr val="333399"/>
                          </a:solidFill>
                          <a:latin typeface="Arial Narrow" pitchFamily="34" charset="0"/>
                          <a:ea typeface="Times New Roman"/>
                          <a:cs typeface="Times New Roman"/>
                        </a:rPr>
                        <a:t>37.8</a:t>
                      </a:r>
                      <a:endParaRPr lang="en-GB" sz="1050" dirty="0">
                        <a:solidFill>
                          <a:srgbClr val="333399"/>
                        </a:solidFill>
                        <a:latin typeface="Arial Narrow" pitchFamily="34" charset="0"/>
                        <a:ea typeface="Times New Roman"/>
                        <a:cs typeface="Times New Roman"/>
                      </a:endParaRPr>
                    </a:p>
                  </a:txBody>
                  <a:tcPr marL="45118" marR="451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050" b="1">
                          <a:solidFill>
                            <a:srgbClr val="333399"/>
                          </a:solidFill>
                          <a:latin typeface="Arial Narrow" pitchFamily="34" charset="0"/>
                          <a:ea typeface="Times New Roman"/>
                          <a:cs typeface="Times New Roman"/>
                        </a:rPr>
                        <a:t>48.6</a:t>
                      </a:r>
                      <a:endParaRPr lang="en-GB" sz="1050">
                        <a:solidFill>
                          <a:srgbClr val="333399"/>
                        </a:solidFill>
                        <a:latin typeface="Arial Narrow" pitchFamily="34" charset="0"/>
                        <a:ea typeface="Times New Roman"/>
                        <a:cs typeface="Times New Roman"/>
                      </a:endParaRPr>
                    </a:p>
                  </a:txBody>
                  <a:tcPr marL="45118" marR="451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050" b="1" dirty="0">
                          <a:solidFill>
                            <a:srgbClr val="333399"/>
                          </a:solidFill>
                          <a:latin typeface="Arial Narrow" pitchFamily="34" charset="0"/>
                          <a:ea typeface="Times New Roman"/>
                          <a:cs typeface="Times New Roman"/>
                        </a:rPr>
                        <a:t>56.6</a:t>
                      </a:r>
                      <a:endParaRPr lang="en-GB" sz="1050" dirty="0">
                        <a:solidFill>
                          <a:srgbClr val="333399"/>
                        </a:solidFill>
                        <a:latin typeface="Arial Narrow" pitchFamily="34" charset="0"/>
                        <a:ea typeface="Times New Roman"/>
                        <a:cs typeface="Times New Roman"/>
                      </a:endParaRPr>
                    </a:p>
                  </a:txBody>
                  <a:tcPr marL="45118" marR="451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050" b="1" dirty="0">
                          <a:solidFill>
                            <a:srgbClr val="333399"/>
                          </a:solidFill>
                          <a:latin typeface="Arial Narrow" pitchFamily="34" charset="0"/>
                          <a:ea typeface="Times New Roman"/>
                          <a:cs typeface="Times New Roman"/>
                        </a:rPr>
                        <a:t>62.8</a:t>
                      </a:r>
                      <a:endParaRPr lang="en-GB" sz="1050" dirty="0">
                        <a:solidFill>
                          <a:srgbClr val="333399"/>
                        </a:solidFill>
                        <a:latin typeface="Arial Narrow" pitchFamily="34" charset="0"/>
                        <a:ea typeface="Times New Roman"/>
                        <a:cs typeface="Times New Roman"/>
                      </a:endParaRPr>
                    </a:p>
                  </a:txBody>
                  <a:tcPr marL="45118" marR="451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601" name="Rectangle 1"/>
          <p:cNvSpPr>
            <a:spLocks noChangeArrowheads="1"/>
          </p:cNvSpPr>
          <p:nvPr/>
        </p:nvSpPr>
        <p:spPr bwMode="auto">
          <a:xfrm>
            <a:off x="6325497" y="4659982"/>
            <a:ext cx="2710999"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30000" dirty="0" smtClean="0">
                <a:ln>
                  <a:noFill/>
                </a:ln>
                <a:solidFill>
                  <a:srgbClr val="00308E"/>
                </a:solidFill>
                <a:effectLst/>
                <a:latin typeface="Arial Narrow" pitchFamily="34" charset="0"/>
                <a:ea typeface="Times New Roman" pitchFamily="18" charset="0"/>
                <a:cs typeface="Times New Roman" pitchFamily="18" charset="0"/>
              </a:rPr>
              <a:t>1</a:t>
            </a:r>
            <a:r>
              <a:rPr kumimoji="0" lang="en-GB" sz="1000" b="0" i="0" u="none" strike="noStrike" cap="none" normalizeH="0" baseline="0" dirty="0" smtClean="0">
                <a:ln>
                  <a:noFill/>
                </a:ln>
                <a:solidFill>
                  <a:srgbClr val="00308E"/>
                </a:solidFill>
                <a:effectLst/>
                <a:latin typeface="Arial Narrow" pitchFamily="34" charset="0"/>
                <a:ea typeface="Times New Roman" pitchFamily="18" charset="0"/>
                <a:cs typeface="Times New Roman" pitchFamily="18" charset="0"/>
              </a:rPr>
              <a:t>Note that coefficients smaller than 0.35 are not shown</a:t>
            </a:r>
            <a:endParaRPr kumimoji="0" lang="en-GB" b="0" i="0" u="none" strike="noStrike" cap="none" normalizeH="0" baseline="0" dirty="0" smtClean="0">
              <a:ln>
                <a:noFill/>
              </a:ln>
              <a:solidFill>
                <a:srgbClr val="00308E"/>
              </a:solidFill>
              <a:effectLst/>
              <a:latin typeface="Arial Narrow"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7AEEC11-8BC7-42B6-9658-AEFC83967EF3}" type="slidenum">
              <a:rPr lang="en-GB" smtClean="0"/>
              <a:pPr>
                <a:defRPr/>
              </a:pPr>
              <a:t>8</a:t>
            </a:fld>
            <a:endParaRPr lang="en-GB" dirty="0"/>
          </a:p>
        </p:txBody>
      </p:sp>
      <p:pic>
        <p:nvPicPr>
          <p:cNvPr id="1026" name="Picture 2"/>
          <p:cNvPicPr>
            <a:picLocks noChangeAspect="1" noChangeArrowheads="1"/>
          </p:cNvPicPr>
          <p:nvPr/>
        </p:nvPicPr>
        <p:blipFill>
          <a:blip r:embed="rId3" cstate="print"/>
          <a:srcRect/>
          <a:stretch>
            <a:fillRect/>
          </a:stretch>
        </p:blipFill>
        <p:spPr bwMode="auto">
          <a:xfrm>
            <a:off x="2195736" y="843558"/>
            <a:ext cx="4775200" cy="3975100"/>
          </a:xfrm>
          <a:prstGeom prst="rect">
            <a:avLst/>
          </a:prstGeom>
          <a:noFill/>
          <a:ln w="9525">
            <a:noFill/>
            <a:miter lim="800000"/>
            <a:headEnd/>
            <a:tailEnd/>
          </a:ln>
        </p:spPr>
      </p:pic>
      <p:sp>
        <p:nvSpPr>
          <p:cNvPr id="6" name="Title 1"/>
          <p:cNvSpPr>
            <a:spLocks noGrp="1"/>
          </p:cNvSpPr>
          <p:nvPr>
            <p:ph type="title"/>
          </p:nvPr>
        </p:nvSpPr>
        <p:spPr>
          <a:xfrm>
            <a:off x="251520" y="171450"/>
            <a:ext cx="8568952" cy="672108"/>
          </a:xfrm>
        </p:spPr>
        <p:txBody>
          <a:bodyPr/>
          <a:lstStyle/>
          <a:p>
            <a:r>
              <a:rPr lang="en-ZA" dirty="0" smtClean="0"/>
              <a:t>Results CFA analysis</a:t>
            </a:r>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ZA" dirty="0" smtClean="0"/>
              <a:t>Results and discussion</a:t>
            </a:r>
            <a:endParaRPr lang="en-GB" dirty="0" smtClean="0"/>
          </a:p>
        </p:txBody>
      </p:sp>
      <p:sp>
        <p:nvSpPr>
          <p:cNvPr id="6" name="Content Placeholder 5"/>
          <p:cNvSpPr>
            <a:spLocks noGrp="1"/>
          </p:cNvSpPr>
          <p:nvPr>
            <p:ph idx="1"/>
          </p:nvPr>
        </p:nvSpPr>
        <p:spPr/>
        <p:txBody>
          <a:bodyPr/>
          <a:lstStyle/>
          <a:p>
            <a:endParaRPr lang="en-ZA" dirty="0" smtClean="0"/>
          </a:p>
          <a:p>
            <a:endParaRPr lang="en-ZA" dirty="0" smtClean="0"/>
          </a:p>
          <a:p>
            <a:endParaRPr lang="en-ZA" dirty="0" smtClean="0"/>
          </a:p>
          <a:p>
            <a:endParaRPr lang="en-ZA" dirty="0" smtClean="0"/>
          </a:p>
          <a:p>
            <a:endParaRPr lang="en-ZA" dirty="0" smtClean="0"/>
          </a:p>
          <a:p>
            <a:endParaRPr lang="en-GB" sz="1800" dirty="0" smtClean="0"/>
          </a:p>
          <a:p>
            <a:r>
              <a:rPr lang="en-GB" sz="1800" dirty="0" smtClean="0"/>
              <a:t>The conceptual measurement model for prosumption behaviour from this analysis is a ten item four factor model. This model provided an acceptable fit, with fit measures calculated for the first and the second holdout sample, and lastly for the entire sample.</a:t>
            </a:r>
          </a:p>
          <a:p>
            <a:endParaRPr lang="en-GB" dirty="0"/>
          </a:p>
        </p:txBody>
      </p:sp>
      <p:graphicFrame>
        <p:nvGraphicFramePr>
          <p:cNvPr id="5" name="Table 4"/>
          <p:cNvGraphicFramePr>
            <a:graphicFrameLocks noGrp="1"/>
          </p:cNvGraphicFramePr>
          <p:nvPr/>
        </p:nvGraphicFramePr>
        <p:xfrm>
          <a:off x="395536" y="1070056"/>
          <a:ext cx="8064895" cy="2005750"/>
        </p:xfrm>
        <a:graphic>
          <a:graphicData uri="http://schemas.openxmlformats.org/drawingml/2006/table">
            <a:tbl>
              <a:tblPr/>
              <a:tblGrid>
                <a:gridCol w="2057752"/>
                <a:gridCol w="1974696"/>
                <a:gridCol w="1344149"/>
                <a:gridCol w="1344149"/>
                <a:gridCol w="1344149"/>
              </a:tblGrid>
              <a:tr h="217266">
                <a:tc>
                  <a:txBody>
                    <a:bodyPr/>
                    <a:lstStyle/>
                    <a:p>
                      <a:pPr indent="140335" algn="l">
                        <a:lnSpc>
                          <a:spcPct val="100000"/>
                        </a:lnSpc>
                        <a:spcAft>
                          <a:spcPts val="0"/>
                        </a:spcAft>
                      </a:pPr>
                      <a:r>
                        <a:rPr lang="en-ZA" sz="1400" b="1" dirty="0">
                          <a:solidFill>
                            <a:srgbClr val="00308E"/>
                          </a:solidFill>
                          <a:latin typeface="Arial Narrow" pitchFamily="34" charset="0"/>
                          <a:ea typeface="Times New Roman"/>
                          <a:cs typeface="Times New Roman"/>
                        </a:rPr>
                        <a:t>Model</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dirty="0">
                          <a:solidFill>
                            <a:srgbClr val="00308E"/>
                          </a:solidFill>
                          <a:latin typeface="Arial Narrow" pitchFamily="34" charset="0"/>
                          <a:ea typeface="Times New Roman"/>
                          <a:cs typeface="Times New Roman"/>
                        </a:rPr>
                        <a:t>Criteria for </a:t>
                      </a:r>
                      <a:r>
                        <a:rPr lang="en-ZA" sz="1400" b="1" dirty="0" smtClean="0">
                          <a:solidFill>
                            <a:srgbClr val="00308E"/>
                          </a:solidFill>
                          <a:latin typeface="Arial Narrow" pitchFamily="34" charset="0"/>
                          <a:ea typeface="Times New Roman"/>
                          <a:cs typeface="Times New Roman"/>
                        </a:rPr>
                        <a:t>good/acceptable fit</a:t>
                      </a:r>
                      <a:r>
                        <a:rPr lang="en-ZA" sz="1400" baseline="30000" dirty="0" smtClean="0">
                          <a:solidFill>
                            <a:srgbClr val="00308E"/>
                          </a:solidFill>
                          <a:latin typeface="Arial Narrow" pitchFamily="34" charset="0"/>
                          <a:ea typeface="Times New Roman"/>
                          <a:cs typeface="Times New Roman"/>
                        </a:rPr>
                        <a:t>1</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dirty="0">
                          <a:solidFill>
                            <a:srgbClr val="00308E"/>
                          </a:solidFill>
                          <a:latin typeface="Arial Narrow" pitchFamily="34" charset="0"/>
                          <a:ea typeface="Times New Roman"/>
                          <a:cs typeface="Times New Roman"/>
                        </a:rPr>
                        <a:t>Sample </a:t>
                      </a:r>
                      <a:r>
                        <a:rPr lang="en-ZA" sz="1400" b="1" dirty="0" smtClean="0">
                          <a:solidFill>
                            <a:srgbClr val="00308E"/>
                          </a:solidFill>
                          <a:latin typeface="Arial Narrow" pitchFamily="34" charset="0"/>
                          <a:ea typeface="Times New Roman"/>
                          <a:cs typeface="Times New Roman"/>
                        </a:rPr>
                        <a:t>1</a:t>
                      </a:r>
                    </a:p>
                    <a:p>
                      <a:pPr algn="ctr">
                        <a:lnSpc>
                          <a:spcPct val="100000"/>
                        </a:lnSpc>
                        <a:spcAft>
                          <a:spcPts val="0"/>
                        </a:spcAft>
                      </a:pPr>
                      <a:r>
                        <a:rPr lang="en-ZA" sz="1400" b="1" dirty="0" smtClean="0">
                          <a:solidFill>
                            <a:srgbClr val="00308E"/>
                          </a:solidFill>
                          <a:latin typeface="Arial Narrow" pitchFamily="34" charset="0"/>
                          <a:ea typeface="Times New Roman"/>
                          <a:cs typeface="Times New Roman"/>
                        </a:rPr>
                        <a:t>(EFA)</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dirty="0">
                          <a:solidFill>
                            <a:srgbClr val="00308E"/>
                          </a:solidFill>
                          <a:latin typeface="Arial Narrow" pitchFamily="34" charset="0"/>
                          <a:ea typeface="Times New Roman"/>
                          <a:cs typeface="Times New Roman"/>
                        </a:rPr>
                        <a:t>Sample </a:t>
                      </a:r>
                      <a:r>
                        <a:rPr lang="en-ZA" sz="1400" b="1" dirty="0" smtClean="0">
                          <a:solidFill>
                            <a:srgbClr val="00308E"/>
                          </a:solidFill>
                          <a:latin typeface="Arial Narrow" pitchFamily="34" charset="0"/>
                          <a:ea typeface="Times New Roman"/>
                          <a:cs typeface="Times New Roman"/>
                        </a:rPr>
                        <a:t>2</a:t>
                      </a:r>
                    </a:p>
                    <a:p>
                      <a:pPr algn="ctr">
                        <a:lnSpc>
                          <a:spcPct val="100000"/>
                        </a:lnSpc>
                        <a:spcAft>
                          <a:spcPts val="0"/>
                        </a:spcAft>
                      </a:pPr>
                      <a:r>
                        <a:rPr lang="en-ZA" sz="1400" b="1" dirty="0" smtClean="0">
                          <a:solidFill>
                            <a:srgbClr val="00308E"/>
                          </a:solidFill>
                          <a:latin typeface="Arial Narrow" pitchFamily="34" charset="0"/>
                          <a:ea typeface="Times New Roman"/>
                          <a:cs typeface="Times New Roman"/>
                        </a:rPr>
                        <a:t>(CFA)</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b="1" dirty="0">
                          <a:solidFill>
                            <a:srgbClr val="00308E"/>
                          </a:solidFill>
                          <a:latin typeface="Arial Narrow" pitchFamily="34" charset="0"/>
                          <a:ea typeface="Times New Roman"/>
                          <a:cs typeface="Times New Roman"/>
                        </a:rPr>
                        <a:t>Entire sample</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303">
                <a:tc>
                  <a:txBody>
                    <a:bodyPr/>
                    <a:lstStyle/>
                    <a:p>
                      <a:pPr indent="139700" algn="l">
                        <a:lnSpc>
                          <a:spcPct val="100000"/>
                        </a:lnSpc>
                        <a:spcAft>
                          <a:spcPts val="0"/>
                        </a:spcAft>
                      </a:pPr>
                      <a:r>
                        <a:rPr lang="en-ZA" sz="1400" dirty="0">
                          <a:solidFill>
                            <a:srgbClr val="00308E"/>
                          </a:solidFill>
                          <a:latin typeface="Arial Narrow" pitchFamily="34" charset="0"/>
                          <a:ea typeface="Times New Roman"/>
                          <a:cs typeface="Times New Roman"/>
                        </a:rPr>
                        <a:t>Chi-Square</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endParaRPr lang="en-ZA"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42.7</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40.2</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45.7</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48303">
                <a:tc>
                  <a:txBody>
                    <a:bodyPr/>
                    <a:lstStyle/>
                    <a:p>
                      <a:pPr indent="139700" algn="l">
                        <a:lnSpc>
                          <a:spcPct val="100000"/>
                        </a:lnSpc>
                        <a:spcAft>
                          <a:spcPts val="0"/>
                        </a:spcAft>
                      </a:pPr>
                      <a:r>
                        <a:rPr lang="en-ZA" sz="1400" dirty="0" err="1">
                          <a:solidFill>
                            <a:srgbClr val="00308E"/>
                          </a:solidFill>
                          <a:latin typeface="Arial Narrow" pitchFamily="34" charset="0"/>
                          <a:ea typeface="Times New Roman"/>
                          <a:cs typeface="Times New Roman"/>
                        </a:rPr>
                        <a:t>Df</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endParaRPr lang="en-ZA"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29</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29</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29</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7266">
                <a:tc>
                  <a:txBody>
                    <a:bodyPr/>
                    <a:lstStyle/>
                    <a:p>
                      <a:pPr indent="139700" algn="l">
                        <a:lnSpc>
                          <a:spcPct val="100000"/>
                        </a:lnSpc>
                        <a:spcAft>
                          <a:spcPts val="0"/>
                        </a:spcAft>
                      </a:pPr>
                      <a:r>
                        <a:rPr lang="en-ZA" sz="1400" dirty="0" err="1">
                          <a:solidFill>
                            <a:srgbClr val="00308E"/>
                          </a:solidFill>
                          <a:latin typeface="Arial Narrow" pitchFamily="34" charset="0"/>
                          <a:ea typeface="Times New Roman"/>
                          <a:cs typeface="Times New Roman"/>
                        </a:rPr>
                        <a:t>Prob</a:t>
                      </a:r>
                      <a:r>
                        <a:rPr lang="en-ZA" sz="1400" dirty="0">
                          <a:solidFill>
                            <a:srgbClr val="00308E"/>
                          </a:solidFill>
                          <a:latin typeface="Arial Narrow" pitchFamily="34" charset="0"/>
                          <a:ea typeface="Times New Roman"/>
                          <a:cs typeface="Times New Roman"/>
                        </a:rPr>
                        <a:t>&gt;Chi</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0000"/>
                        </a:lnSpc>
                        <a:spcAft>
                          <a:spcPts val="0"/>
                        </a:spcAft>
                      </a:pPr>
                      <a:r>
                        <a:rPr lang="en-ZA" sz="1400" dirty="0">
                          <a:solidFill>
                            <a:srgbClr val="00308E"/>
                          </a:solidFill>
                          <a:latin typeface="Arial Narrow" pitchFamily="34" charset="0"/>
                          <a:ea typeface="Times New Roman"/>
                          <a:cs typeface="Times New Roman"/>
                        </a:rPr>
                        <a:t>&gt;0.05</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0.048</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0.081</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0.025</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7266">
                <a:tc>
                  <a:txBody>
                    <a:bodyPr/>
                    <a:lstStyle/>
                    <a:p>
                      <a:pPr indent="139700" algn="l">
                        <a:lnSpc>
                          <a:spcPct val="100000"/>
                        </a:lnSpc>
                        <a:spcAft>
                          <a:spcPts val="0"/>
                        </a:spcAft>
                      </a:pPr>
                      <a:r>
                        <a:rPr lang="en-ZA" sz="1400">
                          <a:solidFill>
                            <a:srgbClr val="00308E"/>
                          </a:solidFill>
                          <a:latin typeface="Arial Narrow" pitchFamily="34" charset="0"/>
                          <a:ea typeface="Times New Roman"/>
                          <a:cs typeface="Times New Roman"/>
                        </a:rPr>
                        <a:t>Chi-Square/Df</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dirty="0" smtClean="0">
                          <a:solidFill>
                            <a:srgbClr val="00308E"/>
                          </a:solidFill>
                          <a:latin typeface="Arial Narrow" pitchFamily="34" charset="0"/>
                          <a:ea typeface="Times New Roman"/>
                          <a:cs typeface="Times New Roman"/>
                        </a:rPr>
                        <a:t>3 / 5</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1.474</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1.386</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1.577</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17266">
                <a:tc>
                  <a:txBody>
                    <a:bodyPr/>
                    <a:lstStyle/>
                    <a:p>
                      <a:pPr indent="139700" algn="l">
                        <a:lnSpc>
                          <a:spcPct val="100000"/>
                        </a:lnSpc>
                        <a:spcAft>
                          <a:spcPts val="0"/>
                        </a:spcAft>
                      </a:pPr>
                      <a:r>
                        <a:rPr lang="en-ZA" sz="1400">
                          <a:solidFill>
                            <a:srgbClr val="00308E"/>
                          </a:solidFill>
                          <a:latin typeface="Arial Narrow" pitchFamily="34" charset="0"/>
                          <a:ea typeface="Times New Roman"/>
                          <a:cs typeface="Times New Roman"/>
                        </a:rPr>
                        <a:t>IFI</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ZA" sz="1400" dirty="0" smtClean="0">
                          <a:solidFill>
                            <a:srgbClr val="00308E"/>
                          </a:solidFill>
                          <a:latin typeface="Arial Narrow" pitchFamily="34" charset="0"/>
                          <a:ea typeface="Times New Roman"/>
                          <a:cs typeface="Times New Roman"/>
                        </a:rPr>
                        <a:t>0.95 / 0.90</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0.868</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0.887</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0.929</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7266">
                <a:tc>
                  <a:txBody>
                    <a:bodyPr/>
                    <a:lstStyle/>
                    <a:p>
                      <a:pPr indent="139700" algn="l">
                        <a:lnSpc>
                          <a:spcPct val="100000"/>
                        </a:lnSpc>
                        <a:spcAft>
                          <a:spcPts val="0"/>
                        </a:spcAft>
                      </a:pPr>
                      <a:r>
                        <a:rPr lang="en-ZA" sz="1400" dirty="0">
                          <a:solidFill>
                            <a:srgbClr val="00308E"/>
                          </a:solidFill>
                          <a:latin typeface="Arial Narrow" pitchFamily="34" charset="0"/>
                          <a:ea typeface="Times New Roman"/>
                          <a:cs typeface="Times New Roman"/>
                        </a:rPr>
                        <a:t>TLI</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dirty="0" smtClean="0">
                          <a:solidFill>
                            <a:srgbClr val="00308E"/>
                          </a:solidFill>
                          <a:latin typeface="Arial Narrow" pitchFamily="34" charset="0"/>
                          <a:ea typeface="Times New Roman"/>
                          <a:cs typeface="Times New Roman"/>
                        </a:rPr>
                        <a:t>0.95 / 0.90 </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0.977</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a:solidFill>
                            <a:srgbClr val="00308E"/>
                          </a:solidFill>
                          <a:latin typeface="Arial Narrow" pitchFamily="34" charset="0"/>
                          <a:ea typeface="Times New Roman"/>
                          <a:cs typeface="Times New Roman"/>
                        </a:rPr>
                        <a:t>0.983</a:t>
                      </a:r>
                      <a:endParaRPr lang="en-GB" sz="160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a:solidFill>
                            <a:srgbClr val="00308E"/>
                          </a:solidFill>
                          <a:latin typeface="Arial Narrow" pitchFamily="34" charset="0"/>
                          <a:ea typeface="Times New Roman"/>
                          <a:cs typeface="Times New Roman"/>
                        </a:rPr>
                        <a:t>0.986</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51826">
                <a:tc>
                  <a:txBody>
                    <a:bodyPr/>
                    <a:lstStyle/>
                    <a:p>
                      <a:pPr indent="139700" algn="l">
                        <a:lnSpc>
                          <a:spcPct val="100000"/>
                        </a:lnSpc>
                        <a:spcAft>
                          <a:spcPts val="0"/>
                        </a:spcAft>
                      </a:pPr>
                      <a:r>
                        <a:rPr lang="en-ZA" sz="1400" dirty="0">
                          <a:solidFill>
                            <a:srgbClr val="00308E"/>
                          </a:solidFill>
                          <a:latin typeface="Arial Narrow" pitchFamily="34" charset="0"/>
                          <a:ea typeface="Times New Roman"/>
                          <a:cs typeface="Times New Roman"/>
                        </a:rPr>
                        <a:t>RMSEA</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ZA" sz="1400" dirty="0" smtClean="0">
                          <a:solidFill>
                            <a:srgbClr val="00308E"/>
                          </a:solidFill>
                          <a:latin typeface="Arial Narrow" pitchFamily="34" charset="0"/>
                          <a:ea typeface="Times New Roman"/>
                          <a:cs typeface="Times New Roman"/>
                        </a:rPr>
                        <a:t>0.05 / 0.08</a:t>
                      </a:r>
                      <a:r>
                        <a:rPr lang="en-ZA" sz="1400" baseline="0" dirty="0" smtClean="0">
                          <a:solidFill>
                            <a:srgbClr val="00308E"/>
                          </a:solidFill>
                          <a:latin typeface="Arial Narrow" pitchFamily="34" charset="0"/>
                          <a:ea typeface="Times New Roman"/>
                          <a:cs typeface="Times New Roman"/>
                        </a:rPr>
                        <a:t> </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smtClean="0">
                          <a:solidFill>
                            <a:srgbClr val="00308E"/>
                          </a:solidFill>
                          <a:latin typeface="Arial Narrow" pitchFamily="34" charset="0"/>
                          <a:ea typeface="Times New Roman"/>
                          <a:cs typeface="Times New Roman"/>
                        </a:rPr>
                        <a:t>0.072</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smtClean="0">
                          <a:solidFill>
                            <a:srgbClr val="00308E"/>
                          </a:solidFill>
                          <a:latin typeface="Arial Narrow" pitchFamily="34" charset="0"/>
                          <a:ea typeface="Times New Roman"/>
                          <a:cs typeface="Times New Roman"/>
                        </a:rPr>
                        <a:t>0.085</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700" algn="ctr">
                        <a:lnSpc>
                          <a:spcPct val="100000"/>
                        </a:lnSpc>
                        <a:spcAft>
                          <a:spcPts val="0"/>
                        </a:spcAft>
                      </a:pPr>
                      <a:r>
                        <a:rPr lang="en-ZA" sz="1400" dirty="0" smtClean="0">
                          <a:solidFill>
                            <a:srgbClr val="00308E"/>
                          </a:solidFill>
                          <a:latin typeface="Arial Narrow" pitchFamily="34" charset="0"/>
                          <a:ea typeface="Times New Roman"/>
                          <a:cs typeface="Times New Roman"/>
                        </a:rPr>
                        <a:t>0.073</a:t>
                      </a:r>
                      <a:endParaRPr lang="en-GB" sz="1600" dirty="0">
                        <a:solidFill>
                          <a:srgbClr val="00308E"/>
                        </a:solidFill>
                        <a:latin typeface="Arial Narrow"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9393" name="Rectangle 1"/>
          <p:cNvSpPr>
            <a:spLocks noChangeArrowheads="1"/>
          </p:cNvSpPr>
          <p:nvPr/>
        </p:nvSpPr>
        <p:spPr bwMode="auto">
          <a:xfrm>
            <a:off x="323528" y="731699"/>
            <a:ext cx="3279937"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lang="en-GB" sz="1400" b="1" dirty="0" smtClean="0">
                <a:solidFill>
                  <a:srgbClr val="00308E"/>
                </a:solidFill>
                <a:latin typeface="Arial Narrow" pitchFamily="34" charset="0"/>
                <a:ea typeface="+mj-ea"/>
                <a:cs typeface="+mj-cs"/>
              </a:rPr>
              <a:t>Table</a:t>
            </a:r>
            <a:r>
              <a:rPr kumimoji="0" lang="en-GB" sz="1400" b="1" i="0" u="none" strike="noStrike" cap="none" normalizeH="0" baseline="0" dirty="0" smtClean="0">
                <a:ln>
                  <a:noFill/>
                </a:ln>
                <a:solidFill>
                  <a:srgbClr val="00308E"/>
                </a:solidFill>
                <a:effectLst/>
                <a:latin typeface="Arial Narrow" pitchFamily="34" charset="0"/>
                <a:ea typeface="Times New Roman" pitchFamily="18" charset="0"/>
                <a:cs typeface="Times New Roman" pitchFamily="18" charset="0"/>
              </a:rPr>
              <a:t> </a:t>
            </a:r>
            <a:r>
              <a:rPr lang="en-GB" sz="1400" b="1" dirty="0" smtClean="0">
                <a:solidFill>
                  <a:srgbClr val="00308E"/>
                </a:solidFill>
                <a:latin typeface="Arial Narrow" pitchFamily="34" charset="0"/>
                <a:ea typeface="+mj-ea"/>
                <a:cs typeface="+mj-cs"/>
              </a:rPr>
              <a:t>2: Fit measures of the final </a:t>
            </a:r>
            <a:r>
              <a:rPr lang="en-GB" sz="1400" b="1" dirty="0" err="1" smtClean="0">
                <a:solidFill>
                  <a:srgbClr val="00308E"/>
                </a:solidFill>
                <a:latin typeface="Arial Narrow" pitchFamily="34" charset="0"/>
                <a:ea typeface="+mj-ea"/>
                <a:cs typeface="+mj-cs"/>
              </a:rPr>
              <a:t>CFA</a:t>
            </a:r>
            <a:r>
              <a:rPr lang="en-GB" sz="1400" b="1" dirty="0" smtClean="0">
                <a:solidFill>
                  <a:srgbClr val="00308E"/>
                </a:solidFill>
                <a:latin typeface="Arial Narrow" pitchFamily="34" charset="0"/>
                <a:ea typeface="+mj-ea"/>
                <a:cs typeface="+mj-cs"/>
              </a:rPr>
              <a:t> model</a:t>
            </a:r>
          </a:p>
        </p:txBody>
      </p:sp>
      <p:sp>
        <p:nvSpPr>
          <p:cNvPr id="7" name="Rectangle 1"/>
          <p:cNvSpPr>
            <a:spLocks noChangeArrowheads="1"/>
          </p:cNvSpPr>
          <p:nvPr/>
        </p:nvSpPr>
        <p:spPr bwMode="auto">
          <a:xfrm>
            <a:off x="7313964" y="3147814"/>
            <a:ext cx="1146468"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30000" dirty="0" smtClean="0">
                <a:ln>
                  <a:noFill/>
                </a:ln>
                <a:solidFill>
                  <a:srgbClr val="00308E"/>
                </a:solidFill>
                <a:effectLst/>
                <a:latin typeface="Arial Narrow" pitchFamily="34" charset="0"/>
                <a:ea typeface="Times New Roman" pitchFamily="18" charset="0"/>
                <a:cs typeface="Times New Roman" pitchFamily="18" charset="0"/>
              </a:rPr>
              <a:t>1</a:t>
            </a:r>
            <a:r>
              <a:rPr lang="en-GB" sz="1000" dirty="0" smtClean="0">
                <a:solidFill>
                  <a:srgbClr val="00308E"/>
                </a:solidFill>
                <a:latin typeface="Arial Narrow" pitchFamily="34" charset="0"/>
                <a:ea typeface="Times New Roman" pitchFamily="18" charset="0"/>
                <a:cs typeface="Times New Roman" pitchFamily="18" charset="0"/>
              </a:rPr>
              <a:t>Hu &amp; </a:t>
            </a:r>
            <a:r>
              <a:rPr lang="en-GB" sz="1000" dirty="0" err="1" smtClean="0">
                <a:solidFill>
                  <a:srgbClr val="00308E"/>
                </a:solidFill>
                <a:latin typeface="Arial Narrow" pitchFamily="34" charset="0"/>
                <a:ea typeface="Times New Roman" pitchFamily="18" charset="0"/>
                <a:cs typeface="Times New Roman" pitchFamily="18" charset="0"/>
              </a:rPr>
              <a:t>Bentler</a:t>
            </a:r>
            <a:r>
              <a:rPr lang="en-GB" sz="1000" dirty="0" smtClean="0">
                <a:solidFill>
                  <a:srgbClr val="00308E"/>
                </a:solidFill>
                <a:latin typeface="Arial Narrow" pitchFamily="34" charset="0"/>
                <a:ea typeface="Times New Roman" pitchFamily="18" charset="0"/>
                <a:cs typeface="Times New Roman" pitchFamily="18" charset="0"/>
              </a:rPr>
              <a:t> (1999)</a:t>
            </a:r>
            <a:endParaRPr kumimoji="0" lang="en-GB" b="0" i="0" u="none" strike="noStrike" cap="none" normalizeH="0" baseline="0" dirty="0" smtClean="0">
              <a:ln>
                <a:noFill/>
              </a:ln>
              <a:solidFill>
                <a:srgbClr val="00308E"/>
              </a:solidFill>
              <a:effectLst/>
              <a:latin typeface="Arial Narrow" pitchFamily="34" charset="0"/>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7166</TotalTime>
  <Words>1193</Words>
  <Application>Microsoft Office PowerPoint</Application>
  <PresentationFormat>On-screen Show (16:9)</PresentationFormat>
  <Paragraphs>203</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A measure of prosumption behaviour in market-exchange activity </vt:lpstr>
      <vt:lpstr>Introduction</vt:lpstr>
      <vt:lpstr>Purpose of study</vt:lpstr>
      <vt:lpstr>Definitions</vt:lpstr>
      <vt:lpstr>Background : Web 2.0 prosumption</vt:lpstr>
      <vt:lpstr>Methodology</vt:lpstr>
      <vt:lpstr>Results</vt:lpstr>
      <vt:lpstr>Results CFA analysis</vt:lpstr>
      <vt:lpstr>Results and discussion</vt:lpstr>
      <vt:lpstr>Results and discussion</vt:lpstr>
      <vt:lpstr>Managerial Implications</vt:lpstr>
      <vt:lpstr>Suggestions for future research</vt:lpstr>
      <vt:lpstr>THANK YOU</vt:lpstr>
    </vt:vector>
  </TitlesOfParts>
  <Company>McCarthy Online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dc:creator>
  <cp:lastModifiedBy>AMALEYA GONEOS-MALKA</cp:lastModifiedBy>
  <cp:revision>701</cp:revision>
  <dcterms:created xsi:type="dcterms:W3CDTF">2006-11-21T09:03:46Z</dcterms:created>
  <dcterms:modified xsi:type="dcterms:W3CDTF">2012-12-04T21:50:14Z</dcterms:modified>
</cp:coreProperties>
</file>