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diagrams/layout1.xml" ContentType="application/vnd.openxmlformats-officedocument.drawingml.diagram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7" r:id="rId3"/>
    <p:sldId id="266" r:id="rId4"/>
    <p:sldId id="268" r:id="rId5"/>
    <p:sldId id="269" r:id="rId6"/>
    <p:sldId id="278" r:id="rId7"/>
    <p:sldId id="279" r:id="rId8"/>
    <p:sldId id="270" r:id="rId9"/>
    <p:sldId id="271" r:id="rId10"/>
    <p:sldId id="272" r:id="rId11"/>
    <p:sldId id="275" r:id="rId12"/>
    <p:sldId id="276" r:id="rId1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G:\Financial%20inclusion\final%20table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G:\Financial%20inclusion\final%20table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G:\Financial%20inclusion\final%20table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G:\Financial%20inclusion\final%20table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G:\Financial%20inclusion\final%20tables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G:\Financial%20inclusion\final%20table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ZA"/>
  <c:chart>
    <c:title>
      <c:tx>
        <c:rich>
          <a:bodyPr/>
          <a:lstStyle/>
          <a:p>
            <a:pPr>
              <a:defRPr lang="fr-FR"/>
            </a:pPr>
            <a:r>
              <a:rPr lang="fr-FR"/>
              <a:t>Formal Products</a:t>
            </a:r>
            <a:r>
              <a:rPr lang="fr-FR" baseline="0"/>
              <a:t> by Gender</a:t>
            </a:r>
            <a:endParaRPr lang="fr-FR"/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Feuil2!$A$35</c:f>
              <c:strCache>
                <c:ptCount val="1"/>
                <c:pt idx="0">
                  <c:v>Female</c:v>
                </c:pt>
              </c:strCache>
            </c:strRef>
          </c:tx>
          <c:marker>
            <c:symbol val="none"/>
          </c:marker>
          <c:cat>
            <c:numRef>
              <c:f>Feuil2!$B$34:$D$34</c:f>
              <c:numCache>
                <c:formatCode>General</c:formatCode>
                <c:ptCount val="3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</c:numCache>
            </c:numRef>
          </c:cat>
          <c:val>
            <c:numRef>
              <c:f>Feuil2!$B$35:$D$35</c:f>
              <c:numCache>
                <c:formatCode>####.0%</c:formatCode>
                <c:ptCount val="3"/>
                <c:pt idx="0">
                  <c:v>0.63432908254518861</c:v>
                </c:pt>
                <c:pt idx="1">
                  <c:v>0.64845491557275881</c:v>
                </c:pt>
                <c:pt idx="2">
                  <c:v>0.62801222483722485</c:v>
                </c:pt>
              </c:numCache>
            </c:numRef>
          </c:val>
        </c:ser>
        <c:ser>
          <c:idx val="1"/>
          <c:order val="1"/>
          <c:tx>
            <c:strRef>
              <c:f>Feuil2!$A$36</c:f>
              <c:strCache>
                <c:ptCount val="1"/>
                <c:pt idx="0">
                  <c:v>Male</c:v>
                </c:pt>
              </c:strCache>
            </c:strRef>
          </c:tx>
          <c:marker>
            <c:symbol val="none"/>
          </c:marker>
          <c:cat>
            <c:numRef>
              <c:f>Feuil2!$B$34:$D$34</c:f>
              <c:numCache>
                <c:formatCode>General</c:formatCode>
                <c:ptCount val="3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</c:numCache>
            </c:numRef>
          </c:cat>
          <c:val>
            <c:numRef>
              <c:f>Feuil2!$B$36:$D$36</c:f>
              <c:numCache>
                <c:formatCode>####.0%</c:formatCode>
                <c:ptCount val="3"/>
                <c:pt idx="0">
                  <c:v>0.64770899340743504</c:v>
                </c:pt>
                <c:pt idx="1">
                  <c:v>0.66602814379273512</c:v>
                </c:pt>
                <c:pt idx="2">
                  <c:v>0.64410715422447795</c:v>
                </c:pt>
              </c:numCache>
            </c:numRef>
          </c:val>
        </c:ser>
        <c:marker val="1"/>
        <c:axId val="53406336"/>
        <c:axId val="53936512"/>
      </c:lineChart>
      <c:catAx>
        <c:axId val="5340633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lang="fr-FR"/>
            </a:pPr>
            <a:endParaRPr lang="en-US"/>
          </a:p>
        </c:txPr>
        <c:crossAx val="53936512"/>
        <c:crosses val="autoZero"/>
        <c:auto val="1"/>
        <c:lblAlgn val="ctr"/>
        <c:lblOffset val="100"/>
      </c:catAx>
      <c:valAx>
        <c:axId val="53936512"/>
        <c:scaling>
          <c:orientation val="minMax"/>
          <c:max val="1"/>
          <c:min val="0"/>
        </c:scaling>
        <c:axPos val="l"/>
        <c:majorGridlines/>
        <c:numFmt formatCode="####.0%" sourceLinked="1"/>
        <c:tickLblPos val="nextTo"/>
        <c:txPr>
          <a:bodyPr/>
          <a:lstStyle/>
          <a:p>
            <a:pPr>
              <a:defRPr lang="fr-FR"/>
            </a:pPr>
            <a:endParaRPr lang="en-US"/>
          </a:p>
        </c:txPr>
        <c:crossAx val="53406336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lang="fr-FR"/>
          </a:pPr>
          <a:endParaRPr lang="en-US"/>
        </a:p>
      </c:txPr>
    </c:legend>
    <c:plotVisOnly val="1"/>
  </c:chart>
  <c:spPr>
    <a:ln>
      <a:solidFill>
        <a:srgbClr val="4F81BD"/>
      </a:solidFill>
    </a:ln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ZA"/>
  <c:chart>
    <c:title>
      <c:tx>
        <c:rich>
          <a:bodyPr/>
          <a:lstStyle/>
          <a:p>
            <a:pPr>
              <a:defRPr lang="fr-FR"/>
            </a:pPr>
            <a:r>
              <a:rPr lang="fr-FR"/>
              <a:t>Financial</a:t>
            </a:r>
            <a:r>
              <a:rPr lang="fr-FR" baseline="0"/>
              <a:t> Products by Areas</a:t>
            </a:r>
            <a:endParaRPr lang="fr-FR"/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Feuil2!$A$44</c:f>
              <c:strCache>
                <c:ptCount val="1"/>
                <c:pt idx="0">
                  <c:v>Urban Formal</c:v>
                </c:pt>
              </c:strCache>
            </c:strRef>
          </c:tx>
          <c:marker>
            <c:symbol val="none"/>
          </c:marker>
          <c:cat>
            <c:numRef>
              <c:f>Feuil2!$B$43:$D$43</c:f>
              <c:numCache>
                <c:formatCode>General</c:formatCode>
                <c:ptCount val="3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</c:numCache>
            </c:numRef>
          </c:cat>
          <c:val>
            <c:numRef>
              <c:f>Feuil2!$B$44:$D$44</c:f>
              <c:numCache>
                <c:formatCode>####.0%</c:formatCode>
                <c:ptCount val="3"/>
                <c:pt idx="0">
                  <c:v>0.79147638644853069</c:v>
                </c:pt>
                <c:pt idx="1">
                  <c:v>0.75339124360685561</c:v>
                </c:pt>
                <c:pt idx="2">
                  <c:v>0.71500855893231718</c:v>
                </c:pt>
              </c:numCache>
            </c:numRef>
          </c:val>
        </c:ser>
        <c:ser>
          <c:idx val="1"/>
          <c:order val="1"/>
          <c:tx>
            <c:strRef>
              <c:f>Feuil2!$A$45</c:f>
              <c:strCache>
                <c:ptCount val="1"/>
                <c:pt idx="0">
                  <c:v>Urban Informal</c:v>
                </c:pt>
              </c:strCache>
            </c:strRef>
          </c:tx>
          <c:marker>
            <c:symbol val="none"/>
          </c:marker>
          <c:cat>
            <c:numRef>
              <c:f>Feuil2!$B$43:$D$43</c:f>
              <c:numCache>
                <c:formatCode>General</c:formatCode>
                <c:ptCount val="3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</c:numCache>
            </c:numRef>
          </c:cat>
          <c:val>
            <c:numRef>
              <c:f>Feuil2!$B$45:$D$45</c:f>
              <c:numCache>
                <c:formatCode>####.0%</c:formatCode>
                <c:ptCount val="3"/>
                <c:pt idx="0">
                  <c:v>0.76184231694496163</c:v>
                </c:pt>
                <c:pt idx="1">
                  <c:v>0.61301579265977701</c:v>
                </c:pt>
                <c:pt idx="2">
                  <c:v>0.613606699397379</c:v>
                </c:pt>
              </c:numCache>
            </c:numRef>
          </c:val>
        </c:ser>
        <c:ser>
          <c:idx val="2"/>
          <c:order val="2"/>
          <c:tx>
            <c:strRef>
              <c:f>Feuil2!$A$46</c:f>
              <c:strCache>
                <c:ptCount val="1"/>
                <c:pt idx="0">
                  <c:v>Rural Formal</c:v>
                </c:pt>
              </c:strCache>
            </c:strRef>
          </c:tx>
          <c:marker>
            <c:symbol val="none"/>
          </c:marker>
          <c:cat>
            <c:numRef>
              <c:f>Feuil2!$B$43:$D$43</c:f>
              <c:numCache>
                <c:formatCode>General</c:formatCode>
                <c:ptCount val="3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</c:numCache>
            </c:numRef>
          </c:cat>
          <c:val>
            <c:numRef>
              <c:f>Feuil2!$B$46:$D$46</c:f>
              <c:numCache>
                <c:formatCode>####.0%</c:formatCode>
                <c:ptCount val="3"/>
                <c:pt idx="0">
                  <c:v>0.46103142989851775</c:v>
                </c:pt>
                <c:pt idx="1">
                  <c:v>0.59728110416747249</c:v>
                </c:pt>
                <c:pt idx="2">
                  <c:v>0.54048007427962486</c:v>
                </c:pt>
              </c:numCache>
            </c:numRef>
          </c:val>
        </c:ser>
        <c:ser>
          <c:idx val="3"/>
          <c:order val="3"/>
          <c:tx>
            <c:strRef>
              <c:f>Feuil2!$A$47</c:f>
              <c:strCache>
                <c:ptCount val="1"/>
                <c:pt idx="0">
                  <c:v>Tribal Land</c:v>
                </c:pt>
              </c:strCache>
            </c:strRef>
          </c:tx>
          <c:marker>
            <c:symbol val="none"/>
          </c:marker>
          <c:cat>
            <c:numRef>
              <c:f>Feuil2!$B$43:$D$43</c:f>
              <c:numCache>
                <c:formatCode>General</c:formatCode>
                <c:ptCount val="3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</c:numCache>
            </c:numRef>
          </c:cat>
          <c:val>
            <c:numRef>
              <c:f>Feuil2!$B$47:$D$47</c:f>
              <c:numCache>
                <c:formatCode>####.0%</c:formatCode>
                <c:ptCount val="3"/>
                <c:pt idx="0">
                  <c:v>0.39715442778653182</c:v>
                </c:pt>
                <c:pt idx="1">
                  <c:v>0.50973712484899236</c:v>
                </c:pt>
                <c:pt idx="2">
                  <c:v>0.52433231108781975</c:v>
                </c:pt>
              </c:numCache>
            </c:numRef>
          </c:val>
        </c:ser>
        <c:marker val="1"/>
        <c:axId val="53975296"/>
        <c:axId val="53993472"/>
      </c:lineChart>
      <c:catAx>
        <c:axId val="5397529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lang="fr-FR"/>
            </a:pPr>
            <a:endParaRPr lang="en-US"/>
          </a:p>
        </c:txPr>
        <c:crossAx val="53993472"/>
        <c:crosses val="autoZero"/>
        <c:auto val="1"/>
        <c:lblAlgn val="ctr"/>
        <c:lblOffset val="100"/>
      </c:catAx>
      <c:valAx>
        <c:axId val="53993472"/>
        <c:scaling>
          <c:orientation val="minMax"/>
          <c:max val="1"/>
          <c:min val="0"/>
        </c:scaling>
        <c:axPos val="l"/>
        <c:majorGridlines/>
        <c:numFmt formatCode="####.0%" sourceLinked="1"/>
        <c:tickLblPos val="nextTo"/>
        <c:txPr>
          <a:bodyPr/>
          <a:lstStyle/>
          <a:p>
            <a:pPr>
              <a:defRPr lang="fr-FR"/>
            </a:pPr>
            <a:endParaRPr lang="en-US"/>
          </a:p>
        </c:txPr>
        <c:crossAx val="53975296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lang="fr-FR"/>
          </a:pPr>
          <a:endParaRPr lang="en-US"/>
        </a:p>
      </c:txPr>
    </c:legend>
    <c:plotVisOnly val="1"/>
  </c:chart>
  <c:spPr>
    <a:ln>
      <a:solidFill>
        <a:srgbClr val="4F81BD"/>
      </a:solidFill>
    </a:ln>
  </c:sp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ZA"/>
  <c:chart>
    <c:title>
      <c:tx>
        <c:rich>
          <a:bodyPr/>
          <a:lstStyle/>
          <a:p>
            <a:pPr>
              <a:defRPr lang="fr-FR"/>
            </a:pPr>
            <a:r>
              <a:rPr lang="fr-FR"/>
              <a:t>Formal</a:t>
            </a:r>
            <a:r>
              <a:rPr lang="fr-FR" baseline="0"/>
              <a:t>  Products by FSM</a:t>
            </a:r>
            <a:endParaRPr lang="fr-FR"/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Feuil2!$A$4</c:f>
              <c:strCache>
                <c:ptCount val="1"/>
                <c:pt idx="0">
                  <c:v>Tier 1</c:v>
                </c:pt>
              </c:strCache>
            </c:strRef>
          </c:tx>
          <c:marker>
            <c:symbol val="none"/>
          </c:marker>
          <c:cat>
            <c:numRef>
              <c:f>Feuil2!$B$3:$D$3</c:f>
              <c:numCache>
                <c:formatCode>General</c:formatCode>
                <c:ptCount val="3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</c:numCache>
            </c:numRef>
          </c:cat>
          <c:val>
            <c:numRef>
              <c:f>Feuil2!$B$4:$D$4</c:f>
              <c:numCache>
                <c:formatCode>####.0%</c:formatCode>
                <c:ptCount val="3"/>
                <c:pt idx="0">
                  <c:v>4.5319950757972703E-2</c:v>
                </c:pt>
                <c:pt idx="1">
                  <c:v>5.2240431413519813E-2</c:v>
                </c:pt>
                <c:pt idx="2">
                  <c:v>8.1548836401936317E-2</c:v>
                </c:pt>
              </c:numCache>
            </c:numRef>
          </c:val>
        </c:ser>
        <c:ser>
          <c:idx val="1"/>
          <c:order val="1"/>
          <c:tx>
            <c:strRef>
              <c:f>Feuil2!$A$5</c:f>
              <c:strCache>
                <c:ptCount val="1"/>
                <c:pt idx="0">
                  <c:v>Tier 2</c:v>
                </c:pt>
              </c:strCache>
            </c:strRef>
          </c:tx>
          <c:marker>
            <c:symbol val="none"/>
          </c:marker>
          <c:cat>
            <c:numRef>
              <c:f>Feuil2!$B$3:$D$3</c:f>
              <c:numCache>
                <c:formatCode>General</c:formatCode>
                <c:ptCount val="3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</c:numCache>
            </c:numRef>
          </c:cat>
          <c:val>
            <c:numRef>
              <c:f>Feuil2!$B$5:$D$5</c:f>
              <c:numCache>
                <c:formatCode>####.0%</c:formatCode>
                <c:ptCount val="3"/>
                <c:pt idx="0">
                  <c:v>0.1775660436010579</c:v>
                </c:pt>
                <c:pt idx="1">
                  <c:v>0.19389465487980009</c:v>
                </c:pt>
                <c:pt idx="2">
                  <c:v>0.20013089938853518</c:v>
                </c:pt>
              </c:numCache>
            </c:numRef>
          </c:val>
        </c:ser>
        <c:ser>
          <c:idx val="2"/>
          <c:order val="2"/>
          <c:tx>
            <c:strRef>
              <c:f>Feuil2!$A$6</c:f>
              <c:strCache>
                <c:ptCount val="1"/>
                <c:pt idx="0">
                  <c:v>Tier 3</c:v>
                </c:pt>
              </c:strCache>
            </c:strRef>
          </c:tx>
          <c:marker>
            <c:symbol val="none"/>
          </c:marker>
          <c:cat>
            <c:numRef>
              <c:f>Feuil2!$B$3:$D$3</c:f>
              <c:numCache>
                <c:formatCode>General</c:formatCode>
                <c:ptCount val="3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</c:numCache>
            </c:numRef>
          </c:cat>
          <c:val>
            <c:numRef>
              <c:f>Feuil2!$B$6:$D$6</c:f>
              <c:numCache>
                <c:formatCode>####.0%</c:formatCode>
                <c:ptCount val="3"/>
                <c:pt idx="0">
                  <c:v>0.55528971025767671</c:v>
                </c:pt>
                <c:pt idx="1">
                  <c:v>0.54967613636027834</c:v>
                </c:pt>
                <c:pt idx="2">
                  <c:v>0.5097486153338715</c:v>
                </c:pt>
              </c:numCache>
            </c:numRef>
          </c:val>
        </c:ser>
        <c:ser>
          <c:idx val="3"/>
          <c:order val="3"/>
          <c:tx>
            <c:strRef>
              <c:f>Feuil2!$A$7</c:f>
              <c:strCache>
                <c:ptCount val="1"/>
                <c:pt idx="0">
                  <c:v>Tier 4</c:v>
                </c:pt>
              </c:strCache>
            </c:strRef>
          </c:tx>
          <c:marker>
            <c:symbol val="none"/>
          </c:marker>
          <c:cat>
            <c:numRef>
              <c:f>Feuil2!$B$3:$D$3</c:f>
              <c:numCache>
                <c:formatCode>General</c:formatCode>
                <c:ptCount val="3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</c:numCache>
            </c:numRef>
          </c:cat>
          <c:val>
            <c:numRef>
              <c:f>Feuil2!$B$7:$D$7</c:f>
              <c:numCache>
                <c:formatCode>####.0%</c:formatCode>
                <c:ptCount val="3"/>
                <c:pt idx="0">
                  <c:v>0.8846516071219096</c:v>
                </c:pt>
                <c:pt idx="1">
                  <c:v>0.89713093865901372</c:v>
                </c:pt>
                <c:pt idx="2">
                  <c:v>0.85724271094578564</c:v>
                </c:pt>
              </c:numCache>
            </c:numRef>
          </c:val>
        </c:ser>
        <c:ser>
          <c:idx val="4"/>
          <c:order val="4"/>
          <c:tx>
            <c:strRef>
              <c:f>Feuil2!$A$8</c:f>
              <c:strCache>
                <c:ptCount val="1"/>
                <c:pt idx="0">
                  <c:v>Tier 5</c:v>
                </c:pt>
              </c:strCache>
            </c:strRef>
          </c:tx>
          <c:marker>
            <c:symbol val="none"/>
          </c:marker>
          <c:cat>
            <c:numRef>
              <c:f>Feuil2!$B$3:$D$3</c:f>
              <c:numCache>
                <c:formatCode>General</c:formatCode>
                <c:ptCount val="3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</c:numCache>
            </c:numRef>
          </c:cat>
          <c:val>
            <c:numRef>
              <c:f>Feuil2!$B$8:$D$8</c:f>
              <c:numCache>
                <c:formatCode>####.0%</c:formatCode>
                <c:ptCount val="3"/>
                <c:pt idx="0">
                  <c:v>0.96971357040825334</c:v>
                </c:pt>
                <c:pt idx="1">
                  <c:v>0.98174571034839708</c:v>
                </c:pt>
                <c:pt idx="2">
                  <c:v>0.991036633066671</c:v>
                </c:pt>
              </c:numCache>
            </c:numRef>
          </c:val>
        </c:ser>
        <c:ser>
          <c:idx val="5"/>
          <c:order val="5"/>
          <c:tx>
            <c:strRef>
              <c:f>Feuil2!$A$9</c:f>
              <c:strCache>
                <c:ptCount val="1"/>
                <c:pt idx="0">
                  <c:v>Tier 6</c:v>
                </c:pt>
              </c:strCache>
            </c:strRef>
          </c:tx>
          <c:marker>
            <c:symbol val="none"/>
          </c:marker>
          <c:cat>
            <c:numRef>
              <c:f>Feuil2!$B$3:$D$3</c:f>
              <c:numCache>
                <c:formatCode>General</c:formatCode>
                <c:ptCount val="3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</c:numCache>
            </c:numRef>
          </c:cat>
          <c:val>
            <c:numRef>
              <c:f>Feuil2!$B$9:$D$9</c:f>
              <c:numCache>
                <c:formatCode>####.0%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ser>
          <c:idx val="6"/>
          <c:order val="6"/>
          <c:tx>
            <c:strRef>
              <c:f>Feuil2!$A$10</c:f>
              <c:strCache>
                <c:ptCount val="1"/>
                <c:pt idx="0">
                  <c:v>Tier 7</c:v>
                </c:pt>
              </c:strCache>
            </c:strRef>
          </c:tx>
          <c:marker>
            <c:symbol val="none"/>
          </c:marker>
          <c:cat>
            <c:numRef>
              <c:f>Feuil2!$B$3:$D$3</c:f>
              <c:numCache>
                <c:formatCode>General</c:formatCode>
                <c:ptCount val="3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</c:numCache>
            </c:numRef>
          </c:cat>
          <c:val>
            <c:numRef>
              <c:f>Feuil2!$B$10:$D$10</c:f>
              <c:numCache>
                <c:formatCode>####.0%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ser>
          <c:idx val="7"/>
          <c:order val="7"/>
          <c:tx>
            <c:strRef>
              <c:f>Feuil2!$A$11</c:f>
              <c:strCache>
                <c:ptCount val="1"/>
                <c:pt idx="0">
                  <c:v>Tier 8</c:v>
                </c:pt>
              </c:strCache>
            </c:strRef>
          </c:tx>
          <c:marker>
            <c:symbol val="none"/>
          </c:marker>
          <c:cat>
            <c:numRef>
              <c:f>Feuil2!$B$3:$D$3</c:f>
              <c:numCache>
                <c:formatCode>General</c:formatCode>
                <c:ptCount val="3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</c:numCache>
            </c:numRef>
          </c:cat>
          <c:val>
            <c:numRef>
              <c:f>Feuil2!$B$11:$D$11</c:f>
              <c:numCache>
                <c:formatCode>####.0%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marker val="1"/>
        <c:axId val="54311552"/>
        <c:axId val="54317440"/>
      </c:lineChart>
      <c:catAx>
        <c:axId val="5431155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lang="fr-FR"/>
            </a:pPr>
            <a:endParaRPr lang="en-US"/>
          </a:p>
        </c:txPr>
        <c:crossAx val="54317440"/>
        <c:crosses val="autoZero"/>
        <c:auto val="1"/>
        <c:lblAlgn val="ctr"/>
        <c:lblOffset val="100"/>
      </c:catAx>
      <c:valAx>
        <c:axId val="54317440"/>
        <c:scaling>
          <c:orientation val="minMax"/>
          <c:max val="1"/>
          <c:min val="0"/>
        </c:scaling>
        <c:axPos val="l"/>
        <c:majorGridlines/>
        <c:numFmt formatCode="####.0%" sourceLinked="1"/>
        <c:tickLblPos val="nextTo"/>
        <c:txPr>
          <a:bodyPr/>
          <a:lstStyle/>
          <a:p>
            <a:pPr>
              <a:defRPr lang="fr-FR"/>
            </a:pPr>
            <a:endParaRPr lang="en-US"/>
          </a:p>
        </c:txPr>
        <c:crossAx val="54311552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lang="fr-FR"/>
          </a:pPr>
          <a:endParaRPr lang="en-US"/>
        </a:p>
      </c:txPr>
    </c:legend>
    <c:plotVisOnly val="1"/>
  </c:chart>
  <c:spPr>
    <a:ln>
      <a:solidFill>
        <a:srgbClr val="4F81BD"/>
      </a:solidFill>
    </a:ln>
  </c:sp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ZA"/>
  <c:chart>
    <c:title>
      <c:tx>
        <c:rich>
          <a:bodyPr/>
          <a:lstStyle/>
          <a:p>
            <a:pPr>
              <a:defRPr lang="fr-FR"/>
            </a:pPr>
            <a:r>
              <a:rPr lang="fr-FR"/>
              <a:t>Formal Products</a:t>
            </a:r>
            <a:r>
              <a:rPr lang="fr-FR" baseline="0"/>
              <a:t> by Provinces</a:t>
            </a:r>
            <a:endParaRPr lang="fr-FR"/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Feuil2!$A$16</c:f>
              <c:strCache>
                <c:ptCount val="1"/>
                <c:pt idx="0">
                  <c:v>WC</c:v>
                </c:pt>
              </c:strCache>
            </c:strRef>
          </c:tx>
          <c:marker>
            <c:symbol val="none"/>
          </c:marker>
          <c:cat>
            <c:numRef>
              <c:f>Feuil2!$B$15:$D$15</c:f>
              <c:numCache>
                <c:formatCode>General</c:formatCode>
                <c:ptCount val="3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</c:numCache>
            </c:numRef>
          </c:cat>
          <c:val>
            <c:numRef>
              <c:f>Feuil2!$B$16:$D$16</c:f>
              <c:numCache>
                <c:formatCode>####.0%</c:formatCode>
                <c:ptCount val="3"/>
                <c:pt idx="0">
                  <c:v>0.76910980397468265</c:v>
                </c:pt>
                <c:pt idx="1">
                  <c:v>0.72056985719237543</c:v>
                </c:pt>
                <c:pt idx="2">
                  <c:v>0.73293264413298487</c:v>
                </c:pt>
              </c:numCache>
            </c:numRef>
          </c:val>
        </c:ser>
        <c:ser>
          <c:idx val="1"/>
          <c:order val="1"/>
          <c:tx>
            <c:strRef>
              <c:f>Feuil2!$A$17</c:f>
              <c:strCache>
                <c:ptCount val="1"/>
                <c:pt idx="0">
                  <c:v>EC</c:v>
                </c:pt>
              </c:strCache>
            </c:strRef>
          </c:tx>
          <c:marker>
            <c:symbol val="none"/>
          </c:marker>
          <c:cat>
            <c:numRef>
              <c:f>Feuil2!$B$15:$D$15</c:f>
              <c:numCache>
                <c:formatCode>General</c:formatCode>
                <c:ptCount val="3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</c:numCache>
            </c:numRef>
          </c:cat>
          <c:val>
            <c:numRef>
              <c:f>Feuil2!$B$17:$D$17</c:f>
              <c:numCache>
                <c:formatCode>####.0%</c:formatCode>
                <c:ptCount val="3"/>
                <c:pt idx="0">
                  <c:v>0.58955661014142557</c:v>
                </c:pt>
                <c:pt idx="1">
                  <c:v>0.58152904424495322</c:v>
                </c:pt>
                <c:pt idx="2">
                  <c:v>0.54803878825221275</c:v>
                </c:pt>
              </c:numCache>
            </c:numRef>
          </c:val>
        </c:ser>
        <c:ser>
          <c:idx val="2"/>
          <c:order val="2"/>
          <c:tx>
            <c:strRef>
              <c:f>Feuil2!$A$18</c:f>
              <c:strCache>
                <c:ptCount val="1"/>
                <c:pt idx="0">
                  <c:v>NC</c:v>
                </c:pt>
              </c:strCache>
            </c:strRef>
          </c:tx>
          <c:marker>
            <c:symbol val="none"/>
          </c:marker>
          <c:cat>
            <c:numRef>
              <c:f>Feuil2!$B$15:$D$15</c:f>
              <c:numCache>
                <c:formatCode>General</c:formatCode>
                <c:ptCount val="3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</c:numCache>
            </c:numRef>
          </c:cat>
          <c:val>
            <c:numRef>
              <c:f>Feuil2!$B$18:$D$18</c:f>
              <c:numCache>
                <c:formatCode>####.0%</c:formatCode>
                <c:ptCount val="3"/>
                <c:pt idx="0">
                  <c:v>0.51505616433650458</c:v>
                </c:pt>
                <c:pt idx="1">
                  <c:v>0.6510129275506682</c:v>
                </c:pt>
                <c:pt idx="2">
                  <c:v>0.64461321402073535</c:v>
                </c:pt>
              </c:numCache>
            </c:numRef>
          </c:val>
        </c:ser>
        <c:ser>
          <c:idx val="3"/>
          <c:order val="3"/>
          <c:tx>
            <c:strRef>
              <c:f>Feuil2!$A$19</c:f>
              <c:strCache>
                <c:ptCount val="1"/>
                <c:pt idx="0">
                  <c:v>FS</c:v>
                </c:pt>
              </c:strCache>
            </c:strRef>
          </c:tx>
          <c:marker>
            <c:symbol val="none"/>
          </c:marker>
          <c:cat>
            <c:numRef>
              <c:f>Feuil2!$B$15:$D$15</c:f>
              <c:numCache>
                <c:formatCode>General</c:formatCode>
                <c:ptCount val="3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</c:numCache>
            </c:numRef>
          </c:cat>
          <c:val>
            <c:numRef>
              <c:f>Feuil2!$B$19:$D$19</c:f>
              <c:numCache>
                <c:formatCode>####.0%</c:formatCode>
                <c:ptCount val="3"/>
                <c:pt idx="0">
                  <c:v>0.53979202074492316</c:v>
                </c:pt>
                <c:pt idx="1">
                  <c:v>0.52116010024584158</c:v>
                </c:pt>
                <c:pt idx="2">
                  <c:v>0.43847169118007129</c:v>
                </c:pt>
              </c:numCache>
            </c:numRef>
          </c:val>
        </c:ser>
        <c:ser>
          <c:idx val="4"/>
          <c:order val="4"/>
          <c:tx>
            <c:strRef>
              <c:f>Feuil2!$A$20</c:f>
              <c:strCache>
                <c:ptCount val="1"/>
                <c:pt idx="0">
                  <c:v>KZN</c:v>
                </c:pt>
              </c:strCache>
            </c:strRef>
          </c:tx>
          <c:marker>
            <c:symbol val="none"/>
          </c:marker>
          <c:cat>
            <c:numRef>
              <c:f>Feuil2!$B$15:$D$15</c:f>
              <c:numCache>
                <c:formatCode>General</c:formatCode>
                <c:ptCount val="3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</c:numCache>
            </c:numRef>
          </c:cat>
          <c:val>
            <c:numRef>
              <c:f>Feuil2!$B$20:$D$20</c:f>
              <c:numCache>
                <c:formatCode>####.0%</c:formatCode>
                <c:ptCount val="3"/>
                <c:pt idx="0">
                  <c:v>0.58383855323541844</c:v>
                </c:pt>
                <c:pt idx="1">
                  <c:v>0.59309804987676851</c:v>
                </c:pt>
                <c:pt idx="2">
                  <c:v>0.66753826867227162</c:v>
                </c:pt>
              </c:numCache>
            </c:numRef>
          </c:val>
        </c:ser>
        <c:ser>
          <c:idx val="5"/>
          <c:order val="5"/>
          <c:tx>
            <c:strRef>
              <c:f>Feuil2!$A$21</c:f>
              <c:strCache>
                <c:ptCount val="1"/>
                <c:pt idx="0">
                  <c:v>NW</c:v>
                </c:pt>
              </c:strCache>
            </c:strRef>
          </c:tx>
          <c:marker>
            <c:symbol val="none"/>
          </c:marker>
          <c:cat>
            <c:numRef>
              <c:f>Feuil2!$B$15:$D$15</c:f>
              <c:numCache>
                <c:formatCode>General</c:formatCode>
                <c:ptCount val="3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</c:numCache>
            </c:numRef>
          </c:cat>
          <c:val>
            <c:numRef>
              <c:f>Feuil2!$B$21:$D$21</c:f>
              <c:numCache>
                <c:formatCode>####.0%</c:formatCode>
                <c:ptCount val="3"/>
                <c:pt idx="0">
                  <c:v>0.51056921349744522</c:v>
                </c:pt>
                <c:pt idx="1">
                  <c:v>0.65577296697196752</c:v>
                </c:pt>
                <c:pt idx="2">
                  <c:v>0.63604240406555235</c:v>
                </c:pt>
              </c:numCache>
            </c:numRef>
          </c:val>
        </c:ser>
        <c:ser>
          <c:idx val="6"/>
          <c:order val="6"/>
          <c:tx>
            <c:strRef>
              <c:f>Feuil2!$A$22</c:f>
              <c:strCache>
                <c:ptCount val="1"/>
                <c:pt idx="0">
                  <c:v>GP</c:v>
                </c:pt>
              </c:strCache>
            </c:strRef>
          </c:tx>
          <c:marker>
            <c:symbol val="none"/>
          </c:marker>
          <c:cat>
            <c:numRef>
              <c:f>Feuil2!$B$15:$D$15</c:f>
              <c:numCache>
                <c:formatCode>General</c:formatCode>
                <c:ptCount val="3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</c:numCache>
            </c:numRef>
          </c:cat>
          <c:val>
            <c:numRef>
              <c:f>Feuil2!$B$22:$D$22</c:f>
              <c:numCache>
                <c:formatCode>####.0%</c:formatCode>
                <c:ptCount val="3"/>
                <c:pt idx="0">
                  <c:v>0.88386675963075656</c:v>
                </c:pt>
                <c:pt idx="1">
                  <c:v>0.83410589702109683</c:v>
                </c:pt>
                <c:pt idx="2">
                  <c:v>0.75231993270497965</c:v>
                </c:pt>
              </c:numCache>
            </c:numRef>
          </c:val>
        </c:ser>
        <c:ser>
          <c:idx val="7"/>
          <c:order val="7"/>
          <c:tx>
            <c:strRef>
              <c:f>Feuil2!$A$23</c:f>
              <c:strCache>
                <c:ptCount val="1"/>
                <c:pt idx="0">
                  <c:v>MP</c:v>
                </c:pt>
              </c:strCache>
            </c:strRef>
          </c:tx>
          <c:marker>
            <c:symbol val="none"/>
          </c:marker>
          <c:cat>
            <c:numRef>
              <c:f>Feuil2!$B$15:$D$15</c:f>
              <c:numCache>
                <c:formatCode>General</c:formatCode>
                <c:ptCount val="3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</c:numCache>
            </c:numRef>
          </c:cat>
          <c:val>
            <c:numRef>
              <c:f>Feuil2!$B$23:$D$23</c:f>
              <c:numCache>
                <c:formatCode>####.0%</c:formatCode>
                <c:ptCount val="3"/>
                <c:pt idx="0">
                  <c:v>0.5125962364821316</c:v>
                </c:pt>
                <c:pt idx="1">
                  <c:v>0.65838532002512462</c:v>
                </c:pt>
                <c:pt idx="2">
                  <c:v>0.54713579832884374</c:v>
                </c:pt>
              </c:numCache>
            </c:numRef>
          </c:val>
        </c:ser>
        <c:ser>
          <c:idx val="8"/>
          <c:order val="8"/>
          <c:tx>
            <c:strRef>
              <c:f>Feuil2!$A$24</c:f>
              <c:strCache>
                <c:ptCount val="1"/>
                <c:pt idx="0">
                  <c:v>L</c:v>
                </c:pt>
              </c:strCache>
            </c:strRef>
          </c:tx>
          <c:marker>
            <c:symbol val="none"/>
          </c:marker>
          <c:cat>
            <c:numRef>
              <c:f>Feuil2!$B$15:$D$15</c:f>
              <c:numCache>
                <c:formatCode>General</c:formatCode>
                <c:ptCount val="3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</c:numCache>
            </c:numRef>
          </c:cat>
          <c:val>
            <c:numRef>
              <c:f>Feuil2!$B$24:$D$24</c:f>
              <c:numCache>
                <c:formatCode>####.0%</c:formatCode>
                <c:ptCount val="3"/>
                <c:pt idx="0">
                  <c:v>0.43376907798244013</c:v>
                </c:pt>
                <c:pt idx="1">
                  <c:v>0.52023266942553126</c:v>
                </c:pt>
                <c:pt idx="2">
                  <c:v>0.50762152401458094</c:v>
                </c:pt>
              </c:numCache>
            </c:numRef>
          </c:val>
        </c:ser>
        <c:marker val="1"/>
        <c:axId val="54237440"/>
        <c:axId val="54243328"/>
      </c:lineChart>
      <c:catAx>
        <c:axId val="5423744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lang="fr-FR"/>
            </a:pPr>
            <a:endParaRPr lang="en-US"/>
          </a:p>
        </c:txPr>
        <c:crossAx val="54243328"/>
        <c:crosses val="autoZero"/>
        <c:auto val="1"/>
        <c:lblAlgn val="ctr"/>
        <c:lblOffset val="100"/>
      </c:catAx>
      <c:valAx>
        <c:axId val="54243328"/>
        <c:scaling>
          <c:orientation val="minMax"/>
        </c:scaling>
        <c:axPos val="l"/>
        <c:majorGridlines/>
        <c:numFmt formatCode="####.0%" sourceLinked="1"/>
        <c:tickLblPos val="nextTo"/>
        <c:txPr>
          <a:bodyPr/>
          <a:lstStyle/>
          <a:p>
            <a:pPr>
              <a:defRPr lang="fr-FR"/>
            </a:pPr>
            <a:endParaRPr lang="en-US"/>
          </a:p>
        </c:txPr>
        <c:crossAx val="54237440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lang="fr-FR"/>
          </a:pPr>
          <a:endParaRPr lang="en-US"/>
        </a:p>
      </c:txPr>
    </c:legend>
    <c:plotVisOnly val="1"/>
  </c:chart>
  <c:spPr>
    <a:ln>
      <a:solidFill>
        <a:srgbClr val="4F81BD"/>
      </a:solidFill>
    </a:ln>
  </c:sp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ZA"/>
  <c:chart>
    <c:title>
      <c:tx>
        <c:rich>
          <a:bodyPr/>
          <a:lstStyle/>
          <a:p>
            <a:pPr>
              <a:defRPr lang="fr-FR"/>
            </a:pPr>
            <a:r>
              <a:rPr lang="fr-FR"/>
              <a:t>Formal</a:t>
            </a:r>
            <a:r>
              <a:rPr lang="fr-FR" baseline="0"/>
              <a:t> Products by Employment</a:t>
            </a:r>
            <a:endParaRPr lang="fr-FR"/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Feuil2!$A$51</c:f>
              <c:strCache>
                <c:ptCount val="1"/>
                <c:pt idx="0">
                  <c:v>Informal empl</c:v>
                </c:pt>
              </c:strCache>
            </c:strRef>
          </c:tx>
          <c:marker>
            <c:symbol val="none"/>
          </c:marker>
          <c:cat>
            <c:numRef>
              <c:f>Feuil2!$B$50:$D$50</c:f>
              <c:numCache>
                <c:formatCode>General</c:formatCode>
                <c:ptCount val="3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</c:numCache>
            </c:numRef>
          </c:cat>
          <c:val>
            <c:numRef>
              <c:f>Feuil2!$B$51:$D$51</c:f>
              <c:numCache>
                <c:formatCode>####.0%</c:formatCode>
                <c:ptCount val="3"/>
                <c:pt idx="0">
                  <c:v>0.51409980461007276</c:v>
                </c:pt>
                <c:pt idx="1">
                  <c:v>0.52958331800577951</c:v>
                </c:pt>
                <c:pt idx="2">
                  <c:v>0.50653394287576481</c:v>
                </c:pt>
              </c:numCache>
            </c:numRef>
          </c:val>
        </c:ser>
        <c:ser>
          <c:idx val="1"/>
          <c:order val="1"/>
          <c:tx>
            <c:strRef>
              <c:f>Feuil2!$A$52</c:f>
              <c:strCache>
                <c:ptCount val="1"/>
                <c:pt idx="0">
                  <c:v>Formal empl</c:v>
                </c:pt>
              </c:strCache>
            </c:strRef>
          </c:tx>
          <c:marker>
            <c:symbol val="none"/>
          </c:marker>
          <c:cat>
            <c:numRef>
              <c:f>Feuil2!$B$50:$D$50</c:f>
              <c:numCache>
                <c:formatCode>General</c:formatCode>
                <c:ptCount val="3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</c:numCache>
            </c:numRef>
          </c:cat>
          <c:val>
            <c:numRef>
              <c:f>Feuil2!$B$52:$D$52</c:f>
              <c:numCache>
                <c:formatCode>####.0%</c:formatCode>
                <c:ptCount val="3"/>
                <c:pt idx="0">
                  <c:v>0.95919772727751462</c:v>
                </c:pt>
                <c:pt idx="1">
                  <c:v>0.93771048948974678</c:v>
                </c:pt>
                <c:pt idx="2">
                  <c:v>0.95116780501856013</c:v>
                </c:pt>
              </c:numCache>
            </c:numRef>
          </c:val>
        </c:ser>
        <c:marker val="1"/>
        <c:axId val="54333824"/>
        <c:axId val="54335360"/>
      </c:lineChart>
      <c:catAx>
        <c:axId val="5433382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lang="fr-FR"/>
            </a:pPr>
            <a:endParaRPr lang="en-US"/>
          </a:p>
        </c:txPr>
        <c:crossAx val="54335360"/>
        <c:crosses val="autoZero"/>
        <c:auto val="1"/>
        <c:lblAlgn val="ctr"/>
        <c:lblOffset val="100"/>
      </c:catAx>
      <c:valAx>
        <c:axId val="54335360"/>
        <c:scaling>
          <c:orientation val="minMax"/>
          <c:max val="1"/>
          <c:min val="0"/>
        </c:scaling>
        <c:axPos val="l"/>
        <c:majorGridlines/>
        <c:numFmt formatCode="####.0%" sourceLinked="1"/>
        <c:tickLblPos val="nextTo"/>
        <c:txPr>
          <a:bodyPr/>
          <a:lstStyle/>
          <a:p>
            <a:pPr>
              <a:defRPr lang="fr-FR"/>
            </a:pPr>
            <a:endParaRPr lang="en-US"/>
          </a:p>
        </c:txPr>
        <c:crossAx val="54333824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lang="fr-FR"/>
          </a:pPr>
          <a:endParaRPr lang="en-US"/>
        </a:p>
      </c:txPr>
    </c:legend>
    <c:plotVisOnly val="1"/>
  </c:chart>
  <c:spPr>
    <a:ln>
      <a:solidFill>
        <a:srgbClr val="4F81BD"/>
      </a:solidFill>
    </a:ln>
  </c:sp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ZA"/>
  <c:chart>
    <c:title>
      <c:tx>
        <c:rich>
          <a:bodyPr/>
          <a:lstStyle/>
          <a:p>
            <a:pPr>
              <a:defRPr lang="fr-FR"/>
            </a:pPr>
            <a:r>
              <a:rPr lang="fr-FR" dirty="0" err="1"/>
              <a:t>Formal</a:t>
            </a:r>
            <a:r>
              <a:rPr lang="fr-FR" dirty="0"/>
              <a:t> </a:t>
            </a:r>
            <a:r>
              <a:rPr lang="fr-FR" dirty="0" err="1"/>
              <a:t>Products</a:t>
            </a:r>
            <a:r>
              <a:rPr lang="fr-FR" baseline="0" dirty="0"/>
              <a:t> </a:t>
            </a:r>
            <a:r>
              <a:rPr lang="fr-FR" baseline="0" dirty="0" smtClean="0"/>
              <a:t>by Race</a:t>
            </a:r>
            <a:endParaRPr lang="fr-FR" dirty="0"/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Feuil2!$A$28</c:f>
              <c:strCache>
                <c:ptCount val="1"/>
                <c:pt idx="0">
                  <c:v>Black</c:v>
                </c:pt>
              </c:strCache>
            </c:strRef>
          </c:tx>
          <c:marker>
            <c:symbol val="none"/>
          </c:marker>
          <c:cat>
            <c:numRef>
              <c:f>Feuil2!$B$27:$D$27</c:f>
              <c:numCache>
                <c:formatCode>General</c:formatCode>
                <c:ptCount val="3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</c:numCache>
            </c:numRef>
          </c:cat>
          <c:val>
            <c:numRef>
              <c:f>Feuil2!$B$28:$D$28</c:f>
              <c:numCache>
                <c:formatCode>####.0%</c:formatCode>
                <c:ptCount val="3"/>
                <c:pt idx="0">
                  <c:v>0.58714838540495129</c:v>
                </c:pt>
                <c:pt idx="1">
                  <c:v>0.60366040101466778</c:v>
                </c:pt>
                <c:pt idx="2">
                  <c:v>0.57868162839265069</c:v>
                </c:pt>
              </c:numCache>
            </c:numRef>
          </c:val>
        </c:ser>
        <c:ser>
          <c:idx val="1"/>
          <c:order val="1"/>
          <c:tx>
            <c:strRef>
              <c:f>Feuil2!$A$29</c:f>
              <c:strCache>
                <c:ptCount val="1"/>
                <c:pt idx="0">
                  <c:v>Coloured</c:v>
                </c:pt>
              </c:strCache>
            </c:strRef>
          </c:tx>
          <c:marker>
            <c:symbol val="none"/>
          </c:marker>
          <c:cat>
            <c:numRef>
              <c:f>Feuil2!$B$27:$D$27</c:f>
              <c:numCache>
                <c:formatCode>General</c:formatCode>
                <c:ptCount val="3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</c:numCache>
            </c:numRef>
          </c:cat>
          <c:val>
            <c:numRef>
              <c:f>Feuil2!$B$29:$D$29</c:f>
              <c:numCache>
                <c:formatCode>####.0%</c:formatCode>
                <c:ptCount val="3"/>
                <c:pt idx="0">
                  <c:v>0.64404047940484821</c:v>
                </c:pt>
                <c:pt idx="1">
                  <c:v>0.69026313870214917</c:v>
                </c:pt>
                <c:pt idx="2">
                  <c:v>0.68062523572653655</c:v>
                </c:pt>
              </c:numCache>
            </c:numRef>
          </c:val>
        </c:ser>
        <c:ser>
          <c:idx val="2"/>
          <c:order val="2"/>
          <c:tx>
            <c:strRef>
              <c:f>Feuil2!$A$30</c:f>
              <c:strCache>
                <c:ptCount val="1"/>
                <c:pt idx="0">
                  <c:v>Asian</c:v>
                </c:pt>
              </c:strCache>
            </c:strRef>
          </c:tx>
          <c:marker>
            <c:symbol val="none"/>
          </c:marker>
          <c:cat>
            <c:numRef>
              <c:f>Feuil2!$B$27:$D$27</c:f>
              <c:numCache>
                <c:formatCode>General</c:formatCode>
                <c:ptCount val="3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</c:numCache>
            </c:numRef>
          </c:cat>
          <c:val>
            <c:numRef>
              <c:f>Feuil2!$B$30:$D$30</c:f>
              <c:numCache>
                <c:formatCode>####.0%</c:formatCode>
                <c:ptCount val="3"/>
                <c:pt idx="0">
                  <c:v>0.81874858919226667</c:v>
                </c:pt>
                <c:pt idx="1">
                  <c:v>0.86186520933862365</c:v>
                </c:pt>
                <c:pt idx="2">
                  <c:v>0.83507574847944155</c:v>
                </c:pt>
              </c:numCache>
            </c:numRef>
          </c:val>
        </c:ser>
        <c:ser>
          <c:idx val="3"/>
          <c:order val="3"/>
          <c:tx>
            <c:strRef>
              <c:f>Feuil2!$A$31</c:f>
              <c:strCache>
                <c:ptCount val="1"/>
                <c:pt idx="0">
                  <c:v>White</c:v>
                </c:pt>
              </c:strCache>
            </c:strRef>
          </c:tx>
          <c:marker>
            <c:symbol val="none"/>
          </c:marker>
          <c:cat>
            <c:numRef>
              <c:f>Feuil2!$B$27:$D$27</c:f>
              <c:numCache>
                <c:formatCode>General</c:formatCode>
                <c:ptCount val="3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</c:numCache>
            </c:numRef>
          </c:cat>
          <c:val>
            <c:numRef>
              <c:f>Feuil2!$B$31:$D$31</c:f>
              <c:numCache>
                <c:formatCode>####.0%</c:formatCode>
                <c:ptCount val="3"/>
                <c:pt idx="0">
                  <c:v>0.96822525190757991</c:v>
                </c:pt>
                <c:pt idx="1">
                  <c:v>0.94492994251301943</c:v>
                </c:pt>
                <c:pt idx="2">
                  <c:v>0.94027466589345499</c:v>
                </c:pt>
              </c:numCache>
            </c:numRef>
          </c:val>
        </c:ser>
        <c:marker val="1"/>
        <c:axId val="54366208"/>
        <c:axId val="54367744"/>
      </c:lineChart>
      <c:catAx>
        <c:axId val="54366208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lang="fr-FR"/>
            </a:pPr>
            <a:endParaRPr lang="en-US"/>
          </a:p>
        </c:txPr>
        <c:crossAx val="54367744"/>
        <c:crosses val="autoZero"/>
        <c:auto val="1"/>
        <c:lblAlgn val="ctr"/>
        <c:lblOffset val="100"/>
      </c:catAx>
      <c:valAx>
        <c:axId val="54367744"/>
        <c:scaling>
          <c:orientation val="minMax"/>
          <c:max val="1"/>
          <c:min val="0"/>
        </c:scaling>
        <c:axPos val="l"/>
        <c:majorGridlines/>
        <c:numFmt formatCode="####.0%" sourceLinked="1"/>
        <c:majorTickMark val="none"/>
        <c:tickLblPos val="nextTo"/>
        <c:txPr>
          <a:bodyPr/>
          <a:lstStyle/>
          <a:p>
            <a:pPr>
              <a:defRPr lang="fr-FR"/>
            </a:pPr>
            <a:endParaRPr lang="en-US"/>
          </a:p>
        </c:txPr>
        <c:crossAx val="54366208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lang="fr-FR"/>
          </a:pPr>
          <a:endParaRPr lang="en-US"/>
        </a:p>
      </c:txPr>
    </c:legend>
    <c:plotVisOnly val="1"/>
  </c:chart>
  <c:spPr>
    <a:ln>
      <a:solidFill>
        <a:srgbClr val="4F81BD"/>
      </a:solidFill>
    </a:ln>
  </c:sp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FC2A985-E501-4EA7-B6CC-0729162F0D9B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ZA"/>
        </a:p>
      </dgm:t>
    </dgm:pt>
    <dgm:pt modelId="{8DF3279C-C5C3-4BDD-949F-E691FAFE4012}">
      <dgm:prSet phldrT="[Text]" custT="1"/>
      <dgm:spPr/>
      <dgm:t>
        <a:bodyPr/>
        <a:lstStyle/>
        <a:p>
          <a:r>
            <a:rPr lang="en-ZA" sz="1500" baseline="0" dirty="0" smtClean="0">
              <a:latin typeface="Arial" pitchFamily="34" charset="0"/>
              <a:cs typeface="Arial" pitchFamily="34" charset="0"/>
            </a:rPr>
            <a:t>Dimensions of cost to client</a:t>
          </a:r>
          <a:endParaRPr lang="en-ZA" sz="1500" baseline="0" dirty="0">
            <a:latin typeface="Arial" pitchFamily="34" charset="0"/>
            <a:cs typeface="Arial" pitchFamily="34" charset="0"/>
          </a:endParaRPr>
        </a:p>
      </dgm:t>
    </dgm:pt>
    <dgm:pt modelId="{879446CF-A4FF-40AB-95BE-BF85BD3507AB}" type="parTrans" cxnId="{A8DFF01B-21B1-49FE-A3DC-4A6CD90D67EF}">
      <dgm:prSet/>
      <dgm:spPr/>
      <dgm:t>
        <a:bodyPr/>
        <a:lstStyle/>
        <a:p>
          <a:endParaRPr lang="en-ZA"/>
        </a:p>
      </dgm:t>
    </dgm:pt>
    <dgm:pt modelId="{1F8CDDB3-F611-4CFB-B00C-C67B77033C2C}" type="sibTrans" cxnId="{A8DFF01B-21B1-49FE-A3DC-4A6CD90D67EF}">
      <dgm:prSet/>
      <dgm:spPr/>
      <dgm:t>
        <a:bodyPr/>
        <a:lstStyle/>
        <a:p>
          <a:endParaRPr lang="en-ZA"/>
        </a:p>
      </dgm:t>
    </dgm:pt>
    <dgm:pt modelId="{EDD44069-EED2-4B0B-97DE-E6AC79665050}">
      <dgm:prSet phldrT="[Text]" custT="1"/>
      <dgm:spPr/>
      <dgm:t>
        <a:bodyPr/>
        <a:lstStyle/>
        <a:p>
          <a:r>
            <a:rPr lang="en-ZA" sz="1500" dirty="0" smtClean="0">
              <a:latin typeface="Arial" pitchFamily="34" charset="0"/>
              <a:cs typeface="Arial" pitchFamily="34" charset="0"/>
            </a:rPr>
            <a:t>Enabling environment</a:t>
          </a:r>
          <a:endParaRPr lang="en-ZA" sz="1500" dirty="0">
            <a:latin typeface="Arial" pitchFamily="34" charset="0"/>
            <a:cs typeface="Arial" pitchFamily="34" charset="0"/>
          </a:endParaRPr>
        </a:p>
      </dgm:t>
    </dgm:pt>
    <dgm:pt modelId="{4E8BFDCC-E522-45D5-AE8A-DD0047C3B01D}" type="parTrans" cxnId="{AE2BE83E-FF89-46F5-90A2-97149EFA4AB3}">
      <dgm:prSet/>
      <dgm:spPr/>
      <dgm:t>
        <a:bodyPr/>
        <a:lstStyle/>
        <a:p>
          <a:endParaRPr lang="en-ZA" sz="1500">
            <a:latin typeface="Arial" pitchFamily="34" charset="0"/>
            <a:cs typeface="Arial" pitchFamily="34" charset="0"/>
          </a:endParaRPr>
        </a:p>
      </dgm:t>
    </dgm:pt>
    <dgm:pt modelId="{7AB84690-3820-4984-B67E-FD1468DCF8EC}" type="sibTrans" cxnId="{AE2BE83E-FF89-46F5-90A2-97149EFA4AB3}">
      <dgm:prSet/>
      <dgm:spPr/>
      <dgm:t>
        <a:bodyPr/>
        <a:lstStyle/>
        <a:p>
          <a:endParaRPr lang="en-ZA"/>
        </a:p>
      </dgm:t>
    </dgm:pt>
    <dgm:pt modelId="{F95614A5-E687-4EE0-B1C6-31FC8511BF6F}">
      <dgm:prSet phldrT="[Text]" custT="1"/>
      <dgm:spPr/>
      <dgm:t>
        <a:bodyPr/>
        <a:lstStyle/>
        <a:p>
          <a:r>
            <a:rPr lang="en-ZA" sz="1500" dirty="0" smtClean="0">
              <a:latin typeface="Arial" pitchFamily="34" charset="0"/>
              <a:cs typeface="Arial" pitchFamily="34" charset="0"/>
            </a:rPr>
            <a:t>- Is there a political will to increase financial inclusion?</a:t>
          </a:r>
        </a:p>
        <a:p>
          <a:r>
            <a:rPr lang="en-ZA" sz="1500" dirty="0" smtClean="0">
              <a:latin typeface="Arial" pitchFamily="34" charset="0"/>
              <a:cs typeface="Arial" pitchFamily="34" charset="0"/>
            </a:rPr>
            <a:t>- Enabling environment</a:t>
          </a:r>
          <a:endParaRPr lang="en-ZA" sz="1500" dirty="0">
            <a:latin typeface="Arial" pitchFamily="34" charset="0"/>
            <a:cs typeface="Arial" pitchFamily="34" charset="0"/>
          </a:endParaRPr>
        </a:p>
      </dgm:t>
    </dgm:pt>
    <dgm:pt modelId="{66AC69CC-4AA4-4114-A513-28CC70930146}" type="parTrans" cxnId="{302B7E30-2B91-4534-8ED0-1EF0DB852AD0}">
      <dgm:prSet/>
      <dgm:spPr/>
      <dgm:t>
        <a:bodyPr/>
        <a:lstStyle/>
        <a:p>
          <a:endParaRPr lang="en-ZA" sz="1500">
            <a:latin typeface="Arial" pitchFamily="34" charset="0"/>
            <a:cs typeface="Arial" pitchFamily="34" charset="0"/>
          </a:endParaRPr>
        </a:p>
      </dgm:t>
    </dgm:pt>
    <dgm:pt modelId="{4FC6C528-BAD2-4AFD-9EF7-F1DB3B3BF7AC}" type="sibTrans" cxnId="{302B7E30-2B91-4534-8ED0-1EF0DB852AD0}">
      <dgm:prSet/>
      <dgm:spPr/>
      <dgm:t>
        <a:bodyPr/>
        <a:lstStyle/>
        <a:p>
          <a:endParaRPr lang="en-ZA"/>
        </a:p>
      </dgm:t>
    </dgm:pt>
    <dgm:pt modelId="{E2AE18DE-8120-4080-9C9E-0069763F4FC7}">
      <dgm:prSet phldrT="[Text]" custT="1"/>
      <dgm:spPr/>
      <dgm:t>
        <a:bodyPr/>
        <a:lstStyle/>
        <a:p>
          <a:r>
            <a:rPr lang="en-ZA" sz="1500" dirty="0" smtClean="0">
              <a:latin typeface="Arial" pitchFamily="34" charset="0"/>
              <a:cs typeface="Arial" pitchFamily="34" charset="0"/>
            </a:rPr>
            <a:t>Demand side</a:t>
          </a:r>
          <a:endParaRPr lang="en-ZA" sz="1500" dirty="0">
            <a:latin typeface="Arial" pitchFamily="34" charset="0"/>
            <a:cs typeface="Arial" pitchFamily="34" charset="0"/>
          </a:endParaRPr>
        </a:p>
      </dgm:t>
    </dgm:pt>
    <dgm:pt modelId="{C18B84E4-AF2C-4B5E-B06D-79A50293F037}" type="parTrans" cxnId="{47C266B3-CA44-465D-9F19-F51C6E3EFF0D}">
      <dgm:prSet/>
      <dgm:spPr/>
      <dgm:t>
        <a:bodyPr/>
        <a:lstStyle/>
        <a:p>
          <a:endParaRPr lang="en-ZA" sz="1500">
            <a:latin typeface="Arial" pitchFamily="34" charset="0"/>
            <a:cs typeface="Arial" pitchFamily="34" charset="0"/>
          </a:endParaRPr>
        </a:p>
      </dgm:t>
    </dgm:pt>
    <dgm:pt modelId="{7D474084-E9DC-46DB-81C6-C4F5F8894FB9}" type="sibTrans" cxnId="{47C266B3-CA44-465D-9F19-F51C6E3EFF0D}">
      <dgm:prSet/>
      <dgm:spPr/>
      <dgm:t>
        <a:bodyPr/>
        <a:lstStyle/>
        <a:p>
          <a:endParaRPr lang="en-ZA"/>
        </a:p>
      </dgm:t>
    </dgm:pt>
    <dgm:pt modelId="{1F48A1D7-BF58-450D-9BC8-DBA80DF903AD}">
      <dgm:prSet phldrT="[Text]" custT="1"/>
      <dgm:spPr/>
      <dgm:t>
        <a:bodyPr/>
        <a:lstStyle/>
        <a:p>
          <a:endParaRPr lang="en-ZA" sz="1500" dirty="0" smtClean="0">
            <a:latin typeface="Arial" pitchFamily="34" charset="0"/>
            <a:cs typeface="Arial" pitchFamily="34" charset="0"/>
          </a:endParaRPr>
        </a:p>
        <a:p>
          <a:r>
            <a:rPr lang="en-ZA" sz="1500" dirty="0" smtClean="0">
              <a:latin typeface="Arial" pitchFamily="34" charset="0"/>
              <a:cs typeface="Arial" pitchFamily="34" charset="0"/>
            </a:rPr>
            <a:t>Non- Economic</a:t>
          </a:r>
        </a:p>
        <a:p>
          <a:r>
            <a:rPr lang="en-ZA" sz="1500" dirty="0" smtClean="0">
              <a:latin typeface="Arial" pitchFamily="34" charset="0"/>
              <a:cs typeface="Arial" pitchFamily="34" charset="0"/>
            </a:rPr>
            <a:t>-Social/Cultural</a:t>
          </a:r>
        </a:p>
        <a:p>
          <a:r>
            <a:rPr lang="en-ZA" sz="1500" dirty="0" smtClean="0">
              <a:latin typeface="Arial" pitchFamily="34" charset="0"/>
              <a:cs typeface="Arial" pitchFamily="34" charset="0"/>
            </a:rPr>
            <a:t>- Religion</a:t>
          </a:r>
        </a:p>
        <a:p>
          <a:r>
            <a:rPr lang="en-ZA" sz="1500" dirty="0" smtClean="0">
              <a:latin typeface="Arial" pitchFamily="34" charset="0"/>
              <a:cs typeface="Arial" pitchFamily="34" charset="0"/>
            </a:rPr>
            <a:t>- Age</a:t>
          </a:r>
        </a:p>
        <a:p>
          <a:r>
            <a:rPr lang="en-ZA" sz="1500" dirty="0" smtClean="0">
              <a:latin typeface="Arial" pitchFamily="34" charset="0"/>
              <a:cs typeface="Arial" pitchFamily="34" charset="0"/>
            </a:rPr>
            <a:t>-Race</a:t>
          </a:r>
        </a:p>
        <a:p>
          <a:r>
            <a:rPr lang="en-ZA" sz="1500" dirty="0" smtClean="0">
              <a:latin typeface="Arial" pitchFamily="34" charset="0"/>
              <a:cs typeface="Arial" pitchFamily="34" charset="0"/>
            </a:rPr>
            <a:t>- Gender</a:t>
          </a:r>
          <a:endParaRPr lang="en-ZA" sz="1500" dirty="0">
            <a:latin typeface="Arial" pitchFamily="34" charset="0"/>
            <a:cs typeface="Arial" pitchFamily="34" charset="0"/>
          </a:endParaRPr>
        </a:p>
      </dgm:t>
    </dgm:pt>
    <dgm:pt modelId="{4A1986BD-4A4F-46A6-8206-7DA78CF9C608}" type="parTrans" cxnId="{0E9E16C6-4290-41E8-A5AA-6FE14B0BB14A}">
      <dgm:prSet/>
      <dgm:spPr/>
      <dgm:t>
        <a:bodyPr/>
        <a:lstStyle/>
        <a:p>
          <a:endParaRPr lang="en-ZA" sz="1500">
            <a:latin typeface="Arial" pitchFamily="34" charset="0"/>
            <a:cs typeface="Arial" pitchFamily="34" charset="0"/>
          </a:endParaRPr>
        </a:p>
      </dgm:t>
    </dgm:pt>
    <dgm:pt modelId="{1469F72C-3EBE-4177-83A1-6F2B4CDFD9DF}" type="sibTrans" cxnId="{0E9E16C6-4290-41E8-A5AA-6FE14B0BB14A}">
      <dgm:prSet/>
      <dgm:spPr/>
      <dgm:t>
        <a:bodyPr/>
        <a:lstStyle/>
        <a:p>
          <a:endParaRPr lang="en-ZA"/>
        </a:p>
      </dgm:t>
    </dgm:pt>
    <dgm:pt modelId="{9628A7F0-9234-4A59-BD1B-8B9BB14A841B}">
      <dgm:prSet phldrT="[Text]" custT="1"/>
      <dgm:spPr/>
      <dgm:t>
        <a:bodyPr/>
        <a:lstStyle/>
        <a:p>
          <a:r>
            <a:rPr lang="en-ZA" sz="1500" dirty="0" smtClean="0">
              <a:latin typeface="Arial" pitchFamily="34" charset="0"/>
              <a:cs typeface="Arial" pitchFamily="34" charset="0"/>
            </a:rPr>
            <a:t>Economic</a:t>
          </a:r>
        </a:p>
        <a:p>
          <a:r>
            <a:rPr lang="en-ZA" sz="1500" dirty="0" smtClean="0">
              <a:latin typeface="Arial" pitchFamily="34" charset="0"/>
              <a:cs typeface="Arial" pitchFamily="34" charset="0"/>
            </a:rPr>
            <a:t>- Price (implicit &amp; explicit) </a:t>
          </a:r>
        </a:p>
        <a:p>
          <a:r>
            <a:rPr lang="en-ZA" sz="1500" dirty="0" smtClean="0">
              <a:latin typeface="Arial" pitchFamily="34" charset="0"/>
              <a:cs typeface="Arial" pitchFamily="34" charset="0"/>
            </a:rPr>
            <a:t>- Income</a:t>
          </a:r>
          <a:endParaRPr lang="en-ZA" sz="1500" dirty="0">
            <a:latin typeface="Arial" pitchFamily="34" charset="0"/>
            <a:cs typeface="Arial" pitchFamily="34" charset="0"/>
          </a:endParaRPr>
        </a:p>
      </dgm:t>
    </dgm:pt>
    <dgm:pt modelId="{F5E13BEB-7DD2-484C-B414-5501E83129DC}" type="parTrans" cxnId="{F7DF110C-0A93-413F-9215-3991CF81BA97}">
      <dgm:prSet/>
      <dgm:spPr/>
      <dgm:t>
        <a:bodyPr/>
        <a:lstStyle/>
        <a:p>
          <a:endParaRPr lang="en-ZA" sz="1500">
            <a:latin typeface="Arial" pitchFamily="34" charset="0"/>
            <a:cs typeface="Arial" pitchFamily="34" charset="0"/>
          </a:endParaRPr>
        </a:p>
      </dgm:t>
    </dgm:pt>
    <dgm:pt modelId="{C2E067CD-1F35-4F4C-9BF8-3AFCAC0F46E6}" type="sibTrans" cxnId="{F7DF110C-0A93-413F-9215-3991CF81BA97}">
      <dgm:prSet/>
      <dgm:spPr/>
      <dgm:t>
        <a:bodyPr/>
        <a:lstStyle/>
        <a:p>
          <a:endParaRPr lang="en-ZA"/>
        </a:p>
      </dgm:t>
    </dgm:pt>
    <dgm:pt modelId="{1F37F405-23E9-48C1-A684-3B96C6162F46}">
      <dgm:prSet phldrT="[Text]" custT="1"/>
      <dgm:spPr/>
      <dgm:t>
        <a:bodyPr/>
        <a:lstStyle/>
        <a:p>
          <a:r>
            <a:rPr lang="en-ZA" sz="1500" dirty="0" smtClean="0">
              <a:latin typeface="Arial" pitchFamily="34" charset="0"/>
              <a:cs typeface="Arial" pitchFamily="34" charset="0"/>
            </a:rPr>
            <a:t>Supply side</a:t>
          </a:r>
          <a:endParaRPr lang="en-ZA" sz="1500" dirty="0">
            <a:latin typeface="Arial" pitchFamily="34" charset="0"/>
            <a:cs typeface="Arial" pitchFamily="34" charset="0"/>
          </a:endParaRPr>
        </a:p>
      </dgm:t>
    </dgm:pt>
    <dgm:pt modelId="{FEBB9136-E0A6-403F-83D0-C60542DB2025}" type="parTrans" cxnId="{306A9134-8428-4855-8A08-5BC2B7529554}">
      <dgm:prSet/>
      <dgm:spPr/>
      <dgm:t>
        <a:bodyPr/>
        <a:lstStyle/>
        <a:p>
          <a:endParaRPr lang="en-ZA" sz="1500">
            <a:latin typeface="Arial" pitchFamily="34" charset="0"/>
            <a:cs typeface="Arial" pitchFamily="34" charset="0"/>
          </a:endParaRPr>
        </a:p>
      </dgm:t>
    </dgm:pt>
    <dgm:pt modelId="{C396B648-B765-4143-BBF5-063B9F92CBD8}" type="sibTrans" cxnId="{306A9134-8428-4855-8A08-5BC2B7529554}">
      <dgm:prSet/>
      <dgm:spPr/>
      <dgm:t>
        <a:bodyPr/>
        <a:lstStyle/>
        <a:p>
          <a:endParaRPr lang="en-ZA"/>
        </a:p>
      </dgm:t>
    </dgm:pt>
    <dgm:pt modelId="{F246A90E-2D3D-4212-A878-21F4A41DBCD5}">
      <dgm:prSet phldrT="[Text]" custT="1"/>
      <dgm:spPr/>
      <dgm:t>
        <a:bodyPr/>
        <a:lstStyle/>
        <a:p>
          <a:r>
            <a:rPr lang="en-ZA" sz="1500" dirty="0" smtClean="0">
              <a:latin typeface="Arial" pitchFamily="34" charset="0"/>
              <a:cs typeface="Arial" pitchFamily="34" charset="0"/>
            </a:rPr>
            <a:t>Fixed costs</a:t>
          </a:r>
        </a:p>
        <a:p>
          <a:r>
            <a:rPr lang="en-ZA" sz="1500" dirty="0" smtClean="0">
              <a:latin typeface="Arial" pitchFamily="34" charset="0"/>
              <a:cs typeface="Arial" pitchFamily="34" charset="0"/>
            </a:rPr>
            <a:t>Variable costs</a:t>
          </a:r>
        </a:p>
        <a:p>
          <a:r>
            <a:rPr lang="en-ZA" sz="1500" dirty="0" smtClean="0">
              <a:latin typeface="Arial" pitchFamily="34" charset="0"/>
              <a:cs typeface="Arial" pitchFamily="34" charset="0"/>
            </a:rPr>
            <a:t>Competition</a:t>
          </a:r>
        </a:p>
        <a:p>
          <a:endParaRPr lang="en-ZA" sz="1500" dirty="0">
            <a:latin typeface="Arial" pitchFamily="34" charset="0"/>
            <a:cs typeface="Arial" pitchFamily="34" charset="0"/>
          </a:endParaRPr>
        </a:p>
      </dgm:t>
    </dgm:pt>
    <dgm:pt modelId="{99B3E13D-DA6E-495F-90B0-6A23CD584E72}" type="parTrans" cxnId="{08D84E90-8DDC-47A4-A230-FE53F3BB3D82}">
      <dgm:prSet/>
      <dgm:spPr/>
      <dgm:t>
        <a:bodyPr/>
        <a:lstStyle/>
        <a:p>
          <a:endParaRPr lang="en-ZA" sz="1500">
            <a:latin typeface="Arial" pitchFamily="34" charset="0"/>
            <a:cs typeface="Arial" pitchFamily="34" charset="0"/>
          </a:endParaRPr>
        </a:p>
      </dgm:t>
    </dgm:pt>
    <dgm:pt modelId="{B8087648-2C05-406E-A733-6C908ADDE832}" type="sibTrans" cxnId="{08D84E90-8DDC-47A4-A230-FE53F3BB3D82}">
      <dgm:prSet/>
      <dgm:spPr/>
      <dgm:t>
        <a:bodyPr/>
        <a:lstStyle/>
        <a:p>
          <a:endParaRPr lang="en-ZA"/>
        </a:p>
      </dgm:t>
    </dgm:pt>
    <dgm:pt modelId="{22658F40-03C2-4C75-B7A8-B0DCAE1DA8A4}" type="pres">
      <dgm:prSet presAssocID="{1FC2A985-E501-4EA7-B6CC-0729162F0D9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ZA"/>
        </a:p>
      </dgm:t>
    </dgm:pt>
    <dgm:pt modelId="{82E0B4AA-2E28-4CF7-85CB-95F37FB34011}" type="pres">
      <dgm:prSet presAssocID="{8DF3279C-C5C3-4BDD-949F-E691FAFE4012}" presName="hierRoot1" presStyleCnt="0"/>
      <dgm:spPr/>
    </dgm:pt>
    <dgm:pt modelId="{76D0E386-8500-4A69-80B3-E83F403ABB92}" type="pres">
      <dgm:prSet presAssocID="{8DF3279C-C5C3-4BDD-949F-E691FAFE4012}" presName="composite" presStyleCnt="0"/>
      <dgm:spPr/>
    </dgm:pt>
    <dgm:pt modelId="{1AB61900-5FD0-446D-BC53-ED80B4C19AD3}" type="pres">
      <dgm:prSet presAssocID="{8DF3279C-C5C3-4BDD-949F-E691FAFE4012}" presName="background" presStyleLbl="node0" presStyleIdx="0" presStyleCnt="1"/>
      <dgm:spPr/>
      <dgm:t>
        <a:bodyPr/>
        <a:lstStyle/>
        <a:p>
          <a:endParaRPr lang="en-ZA"/>
        </a:p>
      </dgm:t>
    </dgm:pt>
    <dgm:pt modelId="{C1D0B543-7131-4546-99FA-C104EF931A4D}" type="pres">
      <dgm:prSet presAssocID="{8DF3279C-C5C3-4BDD-949F-E691FAFE4012}" presName="text" presStyleLbl="fgAcc0" presStyleIdx="0" presStyleCnt="1" custLinFactNeighborX="757" custLinFactNeighborY="-1413">
        <dgm:presLayoutVars>
          <dgm:chPref val="3"/>
        </dgm:presLayoutVars>
      </dgm:prSet>
      <dgm:spPr/>
      <dgm:t>
        <a:bodyPr/>
        <a:lstStyle/>
        <a:p>
          <a:endParaRPr lang="en-ZA"/>
        </a:p>
      </dgm:t>
    </dgm:pt>
    <dgm:pt modelId="{7C36AD11-3676-4795-B375-1050D6638B9A}" type="pres">
      <dgm:prSet presAssocID="{8DF3279C-C5C3-4BDD-949F-E691FAFE4012}" presName="hierChild2" presStyleCnt="0"/>
      <dgm:spPr/>
    </dgm:pt>
    <dgm:pt modelId="{51264CC7-48F0-47CE-B6E2-127CFB9BF15F}" type="pres">
      <dgm:prSet presAssocID="{4E8BFDCC-E522-45D5-AE8A-DD0047C3B01D}" presName="Name10" presStyleLbl="parChTrans1D2" presStyleIdx="0" presStyleCnt="3"/>
      <dgm:spPr/>
      <dgm:t>
        <a:bodyPr/>
        <a:lstStyle/>
        <a:p>
          <a:endParaRPr lang="en-ZA"/>
        </a:p>
      </dgm:t>
    </dgm:pt>
    <dgm:pt modelId="{AE60BE7E-65A5-4606-9615-3172853246D2}" type="pres">
      <dgm:prSet presAssocID="{EDD44069-EED2-4B0B-97DE-E6AC79665050}" presName="hierRoot2" presStyleCnt="0"/>
      <dgm:spPr/>
    </dgm:pt>
    <dgm:pt modelId="{28ED88BB-04C6-4FAB-A3C6-2D2C952E0C75}" type="pres">
      <dgm:prSet presAssocID="{EDD44069-EED2-4B0B-97DE-E6AC79665050}" presName="composite2" presStyleCnt="0"/>
      <dgm:spPr/>
    </dgm:pt>
    <dgm:pt modelId="{431C6A2F-8086-4ECB-A11D-15067C1308A5}" type="pres">
      <dgm:prSet presAssocID="{EDD44069-EED2-4B0B-97DE-E6AC79665050}" presName="background2" presStyleLbl="node2" presStyleIdx="0" presStyleCnt="3"/>
      <dgm:spPr/>
    </dgm:pt>
    <dgm:pt modelId="{96B9BA8E-5830-4C7D-987B-30640698FFC0}" type="pres">
      <dgm:prSet presAssocID="{EDD44069-EED2-4B0B-97DE-E6AC79665050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en-ZA"/>
        </a:p>
      </dgm:t>
    </dgm:pt>
    <dgm:pt modelId="{EF15A887-588D-4613-AEF7-CAABB3233C54}" type="pres">
      <dgm:prSet presAssocID="{EDD44069-EED2-4B0B-97DE-E6AC79665050}" presName="hierChild3" presStyleCnt="0"/>
      <dgm:spPr/>
    </dgm:pt>
    <dgm:pt modelId="{8B765133-7A26-437D-AC1B-1C08CA89783C}" type="pres">
      <dgm:prSet presAssocID="{66AC69CC-4AA4-4114-A513-28CC70930146}" presName="Name17" presStyleLbl="parChTrans1D3" presStyleIdx="0" presStyleCnt="4"/>
      <dgm:spPr/>
      <dgm:t>
        <a:bodyPr/>
        <a:lstStyle/>
        <a:p>
          <a:endParaRPr lang="en-ZA"/>
        </a:p>
      </dgm:t>
    </dgm:pt>
    <dgm:pt modelId="{79138A03-6C7A-4F0B-8735-4485700C1CE2}" type="pres">
      <dgm:prSet presAssocID="{F95614A5-E687-4EE0-B1C6-31FC8511BF6F}" presName="hierRoot3" presStyleCnt="0"/>
      <dgm:spPr/>
    </dgm:pt>
    <dgm:pt modelId="{2EFD1E78-A221-4829-81A2-12D19D9B2A2B}" type="pres">
      <dgm:prSet presAssocID="{F95614A5-E687-4EE0-B1C6-31FC8511BF6F}" presName="composite3" presStyleCnt="0"/>
      <dgm:spPr/>
    </dgm:pt>
    <dgm:pt modelId="{B524E652-D4AF-478F-A131-15CE8E48415A}" type="pres">
      <dgm:prSet presAssocID="{F95614A5-E687-4EE0-B1C6-31FC8511BF6F}" presName="background3" presStyleLbl="node3" presStyleIdx="0" presStyleCnt="4"/>
      <dgm:spPr/>
    </dgm:pt>
    <dgm:pt modelId="{B9763CFB-15A2-4BE3-B548-F8C9D66F2930}" type="pres">
      <dgm:prSet presAssocID="{F95614A5-E687-4EE0-B1C6-31FC8511BF6F}" presName="text3" presStyleLbl="fgAcc3" presStyleIdx="0" presStyleCnt="4" custScaleX="122541" custScaleY="145238">
        <dgm:presLayoutVars>
          <dgm:chPref val="3"/>
        </dgm:presLayoutVars>
      </dgm:prSet>
      <dgm:spPr/>
      <dgm:t>
        <a:bodyPr/>
        <a:lstStyle/>
        <a:p>
          <a:endParaRPr lang="en-ZA"/>
        </a:p>
      </dgm:t>
    </dgm:pt>
    <dgm:pt modelId="{C1A65E16-109C-40B1-9D3D-0474D5341138}" type="pres">
      <dgm:prSet presAssocID="{F95614A5-E687-4EE0-B1C6-31FC8511BF6F}" presName="hierChild4" presStyleCnt="0"/>
      <dgm:spPr/>
    </dgm:pt>
    <dgm:pt modelId="{8ED49ED9-2DB9-403D-86B1-E522A72B2347}" type="pres">
      <dgm:prSet presAssocID="{C18B84E4-AF2C-4B5E-B06D-79A50293F037}" presName="Name10" presStyleLbl="parChTrans1D2" presStyleIdx="1" presStyleCnt="3"/>
      <dgm:spPr/>
      <dgm:t>
        <a:bodyPr/>
        <a:lstStyle/>
        <a:p>
          <a:endParaRPr lang="en-ZA"/>
        </a:p>
      </dgm:t>
    </dgm:pt>
    <dgm:pt modelId="{7109CB64-B757-4C5E-8E1E-825806D8CD2A}" type="pres">
      <dgm:prSet presAssocID="{E2AE18DE-8120-4080-9C9E-0069763F4FC7}" presName="hierRoot2" presStyleCnt="0"/>
      <dgm:spPr/>
    </dgm:pt>
    <dgm:pt modelId="{62682E95-0D82-4563-B632-7530F4B6A423}" type="pres">
      <dgm:prSet presAssocID="{E2AE18DE-8120-4080-9C9E-0069763F4FC7}" presName="composite2" presStyleCnt="0"/>
      <dgm:spPr/>
    </dgm:pt>
    <dgm:pt modelId="{3596EAEB-F11A-4249-B574-754FC1CED8B5}" type="pres">
      <dgm:prSet presAssocID="{E2AE18DE-8120-4080-9C9E-0069763F4FC7}" presName="background2" presStyleLbl="node2" presStyleIdx="1" presStyleCnt="3"/>
      <dgm:spPr/>
    </dgm:pt>
    <dgm:pt modelId="{D9DDC0F0-D203-4CC7-9294-226EB329B0C8}" type="pres">
      <dgm:prSet presAssocID="{E2AE18DE-8120-4080-9C9E-0069763F4FC7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en-ZA"/>
        </a:p>
      </dgm:t>
    </dgm:pt>
    <dgm:pt modelId="{D4DD4E2E-43FD-443B-898E-9D6F92DC155D}" type="pres">
      <dgm:prSet presAssocID="{E2AE18DE-8120-4080-9C9E-0069763F4FC7}" presName="hierChild3" presStyleCnt="0"/>
      <dgm:spPr/>
    </dgm:pt>
    <dgm:pt modelId="{ED78203C-9E40-4F4F-8510-FEBEED3F0275}" type="pres">
      <dgm:prSet presAssocID="{F5E13BEB-7DD2-484C-B414-5501E83129DC}" presName="Name17" presStyleLbl="parChTrans1D3" presStyleIdx="1" presStyleCnt="4"/>
      <dgm:spPr/>
      <dgm:t>
        <a:bodyPr/>
        <a:lstStyle/>
        <a:p>
          <a:endParaRPr lang="en-ZA"/>
        </a:p>
      </dgm:t>
    </dgm:pt>
    <dgm:pt modelId="{1FA2926B-8602-4E18-A2C9-EF743F9F4AFA}" type="pres">
      <dgm:prSet presAssocID="{9628A7F0-9234-4A59-BD1B-8B9BB14A841B}" presName="hierRoot3" presStyleCnt="0"/>
      <dgm:spPr/>
    </dgm:pt>
    <dgm:pt modelId="{F86D88A9-329A-4846-8A9B-852D54CF17A5}" type="pres">
      <dgm:prSet presAssocID="{9628A7F0-9234-4A59-BD1B-8B9BB14A841B}" presName="composite3" presStyleCnt="0"/>
      <dgm:spPr/>
    </dgm:pt>
    <dgm:pt modelId="{B092D122-1924-4056-B3FE-E322B93FEB00}" type="pres">
      <dgm:prSet presAssocID="{9628A7F0-9234-4A59-BD1B-8B9BB14A841B}" presName="background3" presStyleLbl="node3" presStyleIdx="1" presStyleCnt="4"/>
      <dgm:spPr/>
    </dgm:pt>
    <dgm:pt modelId="{64668BD6-1526-4B46-90DF-52CF13097DB8}" type="pres">
      <dgm:prSet presAssocID="{9628A7F0-9234-4A59-BD1B-8B9BB14A841B}" presName="text3" presStyleLbl="fgAcc3" presStyleIdx="1" presStyleCnt="4">
        <dgm:presLayoutVars>
          <dgm:chPref val="3"/>
        </dgm:presLayoutVars>
      </dgm:prSet>
      <dgm:spPr/>
      <dgm:t>
        <a:bodyPr/>
        <a:lstStyle/>
        <a:p>
          <a:endParaRPr lang="en-ZA"/>
        </a:p>
      </dgm:t>
    </dgm:pt>
    <dgm:pt modelId="{611531B3-1743-4B97-84B2-63BAC73708F7}" type="pres">
      <dgm:prSet presAssocID="{9628A7F0-9234-4A59-BD1B-8B9BB14A841B}" presName="hierChild4" presStyleCnt="0"/>
      <dgm:spPr/>
    </dgm:pt>
    <dgm:pt modelId="{F2E9FBB2-81B3-40B2-831D-2B89D4424199}" type="pres">
      <dgm:prSet presAssocID="{4A1986BD-4A4F-46A6-8206-7DA78CF9C608}" presName="Name17" presStyleLbl="parChTrans1D3" presStyleIdx="2" presStyleCnt="4"/>
      <dgm:spPr/>
      <dgm:t>
        <a:bodyPr/>
        <a:lstStyle/>
        <a:p>
          <a:endParaRPr lang="en-ZA"/>
        </a:p>
      </dgm:t>
    </dgm:pt>
    <dgm:pt modelId="{76887699-7C16-4DC1-AD67-AE880C95F72F}" type="pres">
      <dgm:prSet presAssocID="{1F48A1D7-BF58-450D-9BC8-DBA80DF903AD}" presName="hierRoot3" presStyleCnt="0"/>
      <dgm:spPr/>
    </dgm:pt>
    <dgm:pt modelId="{88389D94-589D-4AF3-AAA6-A837E88BDBE6}" type="pres">
      <dgm:prSet presAssocID="{1F48A1D7-BF58-450D-9BC8-DBA80DF903AD}" presName="composite3" presStyleCnt="0"/>
      <dgm:spPr/>
    </dgm:pt>
    <dgm:pt modelId="{F66E4CF0-109E-4237-AE22-B5267F5ECC98}" type="pres">
      <dgm:prSet presAssocID="{1F48A1D7-BF58-450D-9BC8-DBA80DF903AD}" presName="background3" presStyleLbl="node3" presStyleIdx="2" presStyleCnt="4"/>
      <dgm:spPr/>
    </dgm:pt>
    <dgm:pt modelId="{6DF4FCA8-ACA2-4A90-8853-36DB12E16F53}" type="pres">
      <dgm:prSet presAssocID="{1F48A1D7-BF58-450D-9BC8-DBA80DF903AD}" presName="text3" presStyleLbl="fgAcc3" presStyleIdx="2" presStyleCnt="4" custScaleX="110745" custScaleY="191249">
        <dgm:presLayoutVars>
          <dgm:chPref val="3"/>
        </dgm:presLayoutVars>
      </dgm:prSet>
      <dgm:spPr/>
      <dgm:t>
        <a:bodyPr/>
        <a:lstStyle/>
        <a:p>
          <a:endParaRPr lang="en-ZA"/>
        </a:p>
      </dgm:t>
    </dgm:pt>
    <dgm:pt modelId="{CEE8C0A7-52BD-4961-BC7E-6C22159E9AC9}" type="pres">
      <dgm:prSet presAssocID="{1F48A1D7-BF58-450D-9BC8-DBA80DF903AD}" presName="hierChild4" presStyleCnt="0"/>
      <dgm:spPr/>
    </dgm:pt>
    <dgm:pt modelId="{614B946E-C9E8-42E1-8670-FAA666DBA671}" type="pres">
      <dgm:prSet presAssocID="{FEBB9136-E0A6-403F-83D0-C60542DB2025}" presName="Name10" presStyleLbl="parChTrans1D2" presStyleIdx="2" presStyleCnt="3"/>
      <dgm:spPr/>
      <dgm:t>
        <a:bodyPr/>
        <a:lstStyle/>
        <a:p>
          <a:endParaRPr lang="en-ZA"/>
        </a:p>
      </dgm:t>
    </dgm:pt>
    <dgm:pt modelId="{331CAF35-723B-4137-B36B-2C86E8D26957}" type="pres">
      <dgm:prSet presAssocID="{1F37F405-23E9-48C1-A684-3B96C6162F46}" presName="hierRoot2" presStyleCnt="0"/>
      <dgm:spPr/>
    </dgm:pt>
    <dgm:pt modelId="{2C849804-CF16-44B5-B85A-FBA0D46CB472}" type="pres">
      <dgm:prSet presAssocID="{1F37F405-23E9-48C1-A684-3B96C6162F46}" presName="composite2" presStyleCnt="0"/>
      <dgm:spPr/>
    </dgm:pt>
    <dgm:pt modelId="{299F1FDE-0220-475E-ADEC-CFB08D03CA8C}" type="pres">
      <dgm:prSet presAssocID="{1F37F405-23E9-48C1-A684-3B96C6162F46}" presName="background2" presStyleLbl="node2" presStyleIdx="2" presStyleCnt="3"/>
      <dgm:spPr/>
    </dgm:pt>
    <dgm:pt modelId="{6F57CE7F-CD47-4A30-A50B-5B7E7BAB4289}" type="pres">
      <dgm:prSet presAssocID="{1F37F405-23E9-48C1-A684-3B96C6162F46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en-ZA"/>
        </a:p>
      </dgm:t>
    </dgm:pt>
    <dgm:pt modelId="{00BFD93B-4E31-42EC-9CB1-62147AAA44DE}" type="pres">
      <dgm:prSet presAssocID="{1F37F405-23E9-48C1-A684-3B96C6162F46}" presName="hierChild3" presStyleCnt="0"/>
      <dgm:spPr/>
    </dgm:pt>
    <dgm:pt modelId="{1E14AAC7-5506-42A9-98C9-FC0B8BED3613}" type="pres">
      <dgm:prSet presAssocID="{99B3E13D-DA6E-495F-90B0-6A23CD584E72}" presName="Name17" presStyleLbl="parChTrans1D3" presStyleIdx="3" presStyleCnt="4"/>
      <dgm:spPr/>
      <dgm:t>
        <a:bodyPr/>
        <a:lstStyle/>
        <a:p>
          <a:endParaRPr lang="en-ZA"/>
        </a:p>
      </dgm:t>
    </dgm:pt>
    <dgm:pt modelId="{7DFC87C9-881C-4283-BC64-8F6805DA965F}" type="pres">
      <dgm:prSet presAssocID="{F246A90E-2D3D-4212-A878-21F4A41DBCD5}" presName="hierRoot3" presStyleCnt="0"/>
      <dgm:spPr/>
    </dgm:pt>
    <dgm:pt modelId="{7ACA5118-0CB3-4D12-A0A5-5DFB1AC78CAD}" type="pres">
      <dgm:prSet presAssocID="{F246A90E-2D3D-4212-A878-21F4A41DBCD5}" presName="composite3" presStyleCnt="0"/>
      <dgm:spPr/>
    </dgm:pt>
    <dgm:pt modelId="{08E740C7-06AE-4A7B-B0C8-4AC84E0E22A9}" type="pres">
      <dgm:prSet presAssocID="{F246A90E-2D3D-4212-A878-21F4A41DBCD5}" presName="background3" presStyleLbl="node3" presStyleIdx="3" presStyleCnt="4"/>
      <dgm:spPr/>
    </dgm:pt>
    <dgm:pt modelId="{6FAB83DA-0A40-4BD0-8362-821C795CE08B}" type="pres">
      <dgm:prSet presAssocID="{F246A90E-2D3D-4212-A878-21F4A41DBCD5}" presName="text3" presStyleLbl="fgAcc3" presStyleIdx="3" presStyleCnt="4" custScaleX="113072" custScaleY="153347">
        <dgm:presLayoutVars>
          <dgm:chPref val="3"/>
        </dgm:presLayoutVars>
      </dgm:prSet>
      <dgm:spPr/>
      <dgm:t>
        <a:bodyPr/>
        <a:lstStyle/>
        <a:p>
          <a:endParaRPr lang="en-ZA"/>
        </a:p>
      </dgm:t>
    </dgm:pt>
    <dgm:pt modelId="{69C5C66A-CDA3-4500-AA02-58A983FB56D8}" type="pres">
      <dgm:prSet presAssocID="{F246A90E-2D3D-4212-A878-21F4A41DBCD5}" presName="hierChild4" presStyleCnt="0"/>
      <dgm:spPr/>
    </dgm:pt>
  </dgm:ptLst>
  <dgm:cxnLst>
    <dgm:cxn modelId="{379EB7DD-BE05-463B-AFCC-E3E9FC455473}" type="presOf" srcId="{F246A90E-2D3D-4212-A878-21F4A41DBCD5}" destId="{6FAB83DA-0A40-4BD0-8362-821C795CE08B}" srcOrd="0" destOrd="0" presId="urn:microsoft.com/office/officeart/2005/8/layout/hierarchy1"/>
    <dgm:cxn modelId="{08D84E90-8DDC-47A4-A230-FE53F3BB3D82}" srcId="{1F37F405-23E9-48C1-A684-3B96C6162F46}" destId="{F246A90E-2D3D-4212-A878-21F4A41DBCD5}" srcOrd="0" destOrd="0" parTransId="{99B3E13D-DA6E-495F-90B0-6A23CD584E72}" sibTransId="{B8087648-2C05-406E-A733-6C908ADDE832}"/>
    <dgm:cxn modelId="{0D4E21F8-DE78-4D88-9BFF-079B03EF5866}" type="presOf" srcId="{66AC69CC-4AA4-4114-A513-28CC70930146}" destId="{8B765133-7A26-437D-AC1B-1C08CA89783C}" srcOrd="0" destOrd="0" presId="urn:microsoft.com/office/officeart/2005/8/layout/hierarchy1"/>
    <dgm:cxn modelId="{AE2BE83E-FF89-46F5-90A2-97149EFA4AB3}" srcId="{8DF3279C-C5C3-4BDD-949F-E691FAFE4012}" destId="{EDD44069-EED2-4B0B-97DE-E6AC79665050}" srcOrd="0" destOrd="0" parTransId="{4E8BFDCC-E522-45D5-AE8A-DD0047C3B01D}" sibTransId="{7AB84690-3820-4984-B67E-FD1468DCF8EC}"/>
    <dgm:cxn modelId="{C9C558CA-7103-4C66-A243-763A417A4FCC}" type="presOf" srcId="{4A1986BD-4A4F-46A6-8206-7DA78CF9C608}" destId="{F2E9FBB2-81B3-40B2-831D-2B89D4424199}" srcOrd="0" destOrd="0" presId="urn:microsoft.com/office/officeart/2005/8/layout/hierarchy1"/>
    <dgm:cxn modelId="{A8DFF01B-21B1-49FE-A3DC-4A6CD90D67EF}" srcId="{1FC2A985-E501-4EA7-B6CC-0729162F0D9B}" destId="{8DF3279C-C5C3-4BDD-949F-E691FAFE4012}" srcOrd="0" destOrd="0" parTransId="{879446CF-A4FF-40AB-95BE-BF85BD3507AB}" sibTransId="{1F8CDDB3-F611-4CFB-B00C-C67B77033C2C}"/>
    <dgm:cxn modelId="{0E9E16C6-4290-41E8-A5AA-6FE14B0BB14A}" srcId="{E2AE18DE-8120-4080-9C9E-0069763F4FC7}" destId="{1F48A1D7-BF58-450D-9BC8-DBA80DF903AD}" srcOrd="1" destOrd="0" parTransId="{4A1986BD-4A4F-46A6-8206-7DA78CF9C608}" sibTransId="{1469F72C-3EBE-4177-83A1-6F2B4CDFD9DF}"/>
    <dgm:cxn modelId="{F5CF7F18-1EF7-459A-8C22-42745ECA32ED}" type="presOf" srcId="{99B3E13D-DA6E-495F-90B0-6A23CD584E72}" destId="{1E14AAC7-5506-42A9-98C9-FC0B8BED3613}" srcOrd="0" destOrd="0" presId="urn:microsoft.com/office/officeart/2005/8/layout/hierarchy1"/>
    <dgm:cxn modelId="{585934D8-DAF6-4E28-8D7C-D6A4A2EAB459}" type="presOf" srcId="{E2AE18DE-8120-4080-9C9E-0069763F4FC7}" destId="{D9DDC0F0-D203-4CC7-9294-226EB329B0C8}" srcOrd="0" destOrd="0" presId="urn:microsoft.com/office/officeart/2005/8/layout/hierarchy1"/>
    <dgm:cxn modelId="{B8248E18-4E7E-4634-B0CA-56B2E3C7CB0C}" type="presOf" srcId="{4E8BFDCC-E522-45D5-AE8A-DD0047C3B01D}" destId="{51264CC7-48F0-47CE-B6E2-127CFB9BF15F}" srcOrd="0" destOrd="0" presId="urn:microsoft.com/office/officeart/2005/8/layout/hierarchy1"/>
    <dgm:cxn modelId="{306A9134-8428-4855-8A08-5BC2B7529554}" srcId="{8DF3279C-C5C3-4BDD-949F-E691FAFE4012}" destId="{1F37F405-23E9-48C1-A684-3B96C6162F46}" srcOrd="2" destOrd="0" parTransId="{FEBB9136-E0A6-403F-83D0-C60542DB2025}" sibTransId="{C396B648-B765-4143-BBF5-063B9F92CBD8}"/>
    <dgm:cxn modelId="{F7DF110C-0A93-413F-9215-3991CF81BA97}" srcId="{E2AE18DE-8120-4080-9C9E-0069763F4FC7}" destId="{9628A7F0-9234-4A59-BD1B-8B9BB14A841B}" srcOrd="0" destOrd="0" parTransId="{F5E13BEB-7DD2-484C-B414-5501E83129DC}" sibTransId="{C2E067CD-1F35-4F4C-9BF8-3AFCAC0F46E6}"/>
    <dgm:cxn modelId="{A6EA7173-57DE-4C13-A97F-1D1B34F27D45}" type="presOf" srcId="{FEBB9136-E0A6-403F-83D0-C60542DB2025}" destId="{614B946E-C9E8-42E1-8670-FAA666DBA671}" srcOrd="0" destOrd="0" presId="urn:microsoft.com/office/officeart/2005/8/layout/hierarchy1"/>
    <dgm:cxn modelId="{DDCD0766-5485-4896-921A-EA76FB434EBB}" type="presOf" srcId="{C18B84E4-AF2C-4B5E-B06D-79A50293F037}" destId="{8ED49ED9-2DB9-403D-86B1-E522A72B2347}" srcOrd="0" destOrd="0" presId="urn:microsoft.com/office/officeart/2005/8/layout/hierarchy1"/>
    <dgm:cxn modelId="{D364557E-0AC7-4484-BB29-5879725968CB}" type="presOf" srcId="{EDD44069-EED2-4B0B-97DE-E6AC79665050}" destId="{96B9BA8E-5830-4C7D-987B-30640698FFC0}" srcOrd="0" destOrd="0" presId="urn:microsoft.com/office/officeart/2005/8/layout/hierarchy1"/>
    <dgm:cxn modelId="{BCCE7485-DDB2-463A-BA8C-25161B189625}" type="presOf" srcId="{8DF3279C-C5C3-4BDD-949F-E691FAFE4012}" destId="{C1D0B543-7131-4546-99FA-C104EF931A4D}" srcOrd="0" destOrd="0" presId="urn:microsoft.com/office/officeart/2005/8/layout/hierarchy1"/>
    <dgm:cxn modelId="{0315E824-AFCD-4B69-8E51-35F157AC6BA9}" type="presOf" srcId="{1FC2A985-E501-4EA7-B6CC-0729162F0D9B}" destId="{22658F40-03C2-4C75-B7A8-B0DCAE1DA8A4}" srcOrd="0" destOrd="0" presId="urn:microsoft.com/office/officeart/2005/8/layout/hierarchy1"/>
    <dgm:cxn modelId="{47C266B3-CA44-465D-9F19-F51C6E3EFF0D}" srcId="{8DF3279C-C5C3-4BDD-949F-E691FAFE4012}" destId="{E2AE18DE-8120-4080-9C9E-0069763F4FC7}" srcOrd="1" destOrd="0" parTransId="{C18B84E4-AF2C-4B5E-B06D-79A50293F037}" sibTransId="{7D474084-E9DC-46DB-81C6-C4F5F8894FB9}"/>
    <dgm:cxn modelId="{AEC145A1-613C-4A69-AA73-7880D5E50B8E}" type="presOf" srcId="{9628A7F0-9234-4A59-BD1B-8B9BB14A841B}" destId="{64668BD6-1526-4B46-90DF-52CF13097DB8}" srcOrd="0" destOrd="0" presId="urn:microsoft.com/office/officeart/2005/8/layout/hierarchy1"/>
    <dgm:cxn modelId="{8E7D455F-538B-4DF2-9A54-86AE0230CA34}" type="presOf" srcId="{1F48A1D7-BF58-450D-9BC8-DBA80DF903AD}" destId="{6DF4FCA8-ACA2-4A90-8853-36DB12E16F53}" srcOrd="0" destOrd="0" presId="urn:microsoft.com/office/officeart/2005/8/layout/hierarchy1"/>
    <dgm:cxn modelId="{8C2BD8B1-6C68-45A8-A6C5-4BB6DBD6D313}" type="presOf" srcId="{F95614A5-E687-4EE0-B1C6-31FC8511BF6F}" destId="{B9763CFB-15A2-4BE3-B548-F8C9D66F2930}" srcOrd="0" destOrd="0" presId="urn:microsoft.com/office/officeart/2005/8/layout/hierarchy1"/>
    <dgm:cxn modelId="{EC205F82-1145-43C7-BD76-C24670B74551}" type="presOf" srcId="{F5E13BEB-7DD2-484C-B414-5501E83129DC}" destId="{ED78203C-9E40-4F4F-8510-FEBEED3F0275}" srcOrd="0" destOrd="0" presId="urn:microsoft.com/office/officeart/2005/8/layout/hierarchy1"/>
    <dgm:cxn modelId="{302B7E30-2B91-4534-8ED0-1EF0DB852AD0}" srcId="{EDD44069-EED2-4B0B-97DE-E6AC79665050}" destId="{F95614A5-E687-4EE0-B1C6-31FC8511BF6F}" srcOrd="0" destOrd="0" parTransId="{66AC69CC-4AA4-4114-A513-28CC70930146}" sibTransId="{4FC6C528-BAD2-4AFD-9EF7-F1DB3B3BF7AC}"/>
    <dgm:cxn modelId="{E8C1AB9B-BB2E-4E13-A081-E124A97AE2C1}" type="presOf" srcId="{1F37F405-23E9-48C1-A684-3B96C6162F46}" destId="{6F57CE7F-CD47-4A30-A50B-5B7E7BAB4289}" srcOrd="0" destOrd="0" presId="urn:microsoft.com/office/officeart/2005/8/layout/hierarchy1"/>
    <dgm:cxn modelId="{16DD283B-511A-4FB7-9E50-60641C81C47A}" type="presParOf" srcId="{22658F40-03C2-4C75-B7A8-B0DCAE1DA8A4}" destId="{82E0B4AA-2E28-4CF7-85CB-95F37FB34011}" srcOrd="0" destOrd="0" presId="urn:microsoft.com/office/officeart/2005/8/layout/hierarchy1"/>
    <dgm:cxn modelId="{B2308798-4AC8-4E01-B12F-C9D9865625CC}" type="presParOf" srcId="{82E0B4AA-2E28-4CF7-85CB-95F37FB34011}" destId="{76D0E386-8500-4A69-80B3-E83F403ABB92}" srcOrd="0" destOrd="0" presId="urn:microsoft.com/office/officeart/2005/8/layout/hierarchy1"/>
    <dgm:cxn modelId="{45CDB1D2-241F-4B6B-BBD9-1C42EFB55DC9}" type="presParOf" srcId="{76D0E386-8500-4A69-80B3-E83F403ABB92}" destId="{1AB61900-5FD0-446D-BC53-ED80B4C19AD3}" srcOrd="0" destOrd="0" presId="urn:microsoft.com/office/officeart/2005/8/layout/hierarchy1"/>
    <dgm:cxn modelId="{DADA7AA7-0878-4CBD-8B91-FDCF51A2937F}" type="presParOf" srcId="{76D0E386-8500-4A69-80B3-E83F403ABB92}" destId="{C1D0B543-7131-4546-99FA-C104EF931A4D}" srcOrd="1" destOrd="0" presId="urn:microsoft.com/office/officeart/2005/8/layout/hierarchy1"/>
    <dgm:cxn modelId="{400E9262-4985-4108-80B4-D1A4FA0C10AA}" type="presParOf" srcId="{82E0B4AA-2E28-4CF7-85CB-95F37FB34011}" destId="{7C36AD11-3676-4795-B375-1050D6638B9A}" srcOrd="1" destOrd="0" presId="urn:microsoft.com/office/officeart/2005/8/layout/hierarchy1"/>
    <dgm:cxn modelId="{0CAB33D3-B28E-4C8A-B5C0-ACA6A8A3A652}" type="presParOf" srcId="{7C36AD11-3676-4795-B375-1050D6638B9A}" destId="{51264CC7-48F0-47CE-B6E2-127CFB9BF15F}" srcOrd="0" destOrd="0" presId="urn:microsoft.com/office/officeart/2005/8/layout/hierarchy1"/>
    <dgm:cxn modelId="{C52436D1-A28C-494D-B99C-8F8BC37444C6}" type="presParOf" srcId="{7C36AD11-3676-4795-B375-1050D6638B9A}" destId="{AE60BE7E-65A5-4606-9615-3172853246D2}" srcOrd="1" destOrd="0" presId="urn:microsoft.com/office/officeart/2005/8/layout/hierarchy1"/>
    <dgm:cxn modelId="{317CBEB3-E380-45E4-A6BD-34462413307F}" type="presParOf" srcId="{AE60BE7E-65A5-4606-9615-3172853246D2}" destId="{28ED88BB-04C6-4FAB-A3C6-2D2C952E0C75}" srcOrd="0" destOrd="0" presId="urn:microsoft.com/office/officeart/2005/8/layout/hierarchy1"/>
    <dgm:cxn modelId="{542B645B-5A9F-48ED-8474-6AB7994BBBAC}" type="presParOf" srcId="{28ED88BB-04C6-4FAB-A3C6-2D2C952E0C75}" destId="{431C6A2F-8086-4ECB-A11D-15067C1308A5}" srcOrd="0" destOrd="0" presId="urn:microsoft.com/office/officeart/2005/8/layout/hierarchy1"/>
    <dgm:cxn modelId="{DDB53FE4-4DD0-4DD9-98D1-E9E0DAF9399B}" type="presParOf" srcId="{28ED88BB-04C6-4FAB-A3C6-2D2C952E0C75}" destId="{96B9BA8E-5830-4C7D-987B-30640698FFC0}" srcOrd="1" destOrd="0" presId="urn:microsoft.com/office/officeart/2005/8/layout/hierarchy1"/>
    <dgm:cxn modelId="{44894E54-F2C8-45E7-A63B-B56A7A4EA249}" type="presParOf" srcId="{AE60BE7E-65A5-4606-9615-3172853246D2}" destId="{EF15A887-588D-4613-AEF7-CAABB3233C54}" srcOrd="1" destOrd="0" presId="urn:microsoft.com/office/officeart/2005/8/layout/hierarchy1"/>
    <dgm:cxn modelId="{3CCF8ECF-843E-4AA1-8AF2-6A41F352D962}" type="presParOf" srcId="{EF15A887-588D-4613-AEF7-CAABB3233C54}" destId="{8B765133-7A26-437D-AC1B-1C08CA89783C}" srcOrd="0" destOrd="0" presId="urn:microsoft.com/office/officeart/2005/8/layout/hierarchy1"/>
    <dgm:cxn modelId="{828DC746-2DE8-4553-BA01-543489BAF395}" type="presParOf" srcId="{EF15A887-588D-4613-AEF7-CAABB3233C54}" destId="{79138A03-6C7A-4F0B-8735-4485700C1CE2}" srcOrd="1" destOrd="0" presId="urn:microsoft.com/office/officeart/2005/8/layout/hierarchy1"/>
    <dgm:cxn modelId="{FA79571B-14AD-43F7-8CF3-49DBD7DA740B}" type="presParOf" srcId="{79138A03-6C7A-4F0B-8735-4485700C1CE2}" destId="{2EFD1E78-A221-4829-81A2-12D19D9B2A2B}" srcOrd="0" destOrd="0" presId="urn:microsoft.com/office/officeart/2005/8/layout/hierarchy1"/>
    <dgm:cxn modelId="{D63E9792-F0E8-47A6-8E43-920EB2CECB45}" type="presParOf" srcId="{2EFD1E78-A221-4829-81A2-12D19D9B2A2B}" destId="{B524E652-D4AF-478F-A131-15CE8E48415A}" srcOrd="0" destOrd="0" presId="urn:microsoft.com/office/officeart/2005/8/layout/hierarchy1"/>
    <dgm:cxn modelId="{615EB8E1-718E-4771-9D5A-8943D2DB6F62}" type="presParOf" srcId="{2EFD1E78-A221-4829-81A2-12D19D9B2A2B}" destId="{B9763CFB-15A2-4BE3-B548-F8C9D66F2930}" srcOrd="1" destOrd="0" presId="urn:microsoft.com/office/officeart/2005/8/layout/hierarchy1"/>
    <dgm:cxn modelId="{6C22DE95-7E24-41AE-80CB-D15181172B5B}" type="presParOf" srcId="{79138A03-6C7A-4F0B-8735-4485700C1CE2}" destId="{C1A65E16-109C-40B1-9D3D-0474D5341138}" srcOrd="1" destOrd="0" presId="urn:microsoft.com/office/officeart/2005/8/layout/hierarchy1"/>
    <dgm:cxn modelId="{4EFD943E-3B7D-4D76-8C4F-CE5ADCFFB829}" type="presParOf" srcId="{7C36AD11-3676-4795-B375-1050D6638B9A}" destId="{8ED49ED9-2DB9-403D-86B1-E522A72B2347}" srcOrd="2" destOrd="0" presId="urn:microsoft.com/office/officeart/2005/8/layout/hierarchy1"/>
    <dgm:cxn modelId="{6703056F-81E0-4902-83E1-BD727CE8BDAF}" type="presParOf" srcId="{7C36AD11-3676-4795-B375-1050D6638B9A}" destId="{7109CB64-B757-4C5E-8E1E-825806D8CD2A}" srcOrd="3" destOrd="0" presId="urn:microsoft.com/office/officeart/2005/8/layout/hierarchy1"/>
    <dgm:cxn modelId="{1402A413-E883-4003-9E5C-01D0A6FF3E73}" type="presParOf" srcId="{7109CB64-B757-4C5E-8E1E-825806D8CD2A}" destId="{62682E95-0D82-4563-B632-7530F4B6A423}" srcOrd="0" destOrd="0" presId="urn:microsoft.com/office/officeart/2005/8/layout/hierarchy1"/>
    <dgm:cxn modelId="{1D80923C-EA88-457B-B9F3-2C453B860F4E}" type="presParOf" srcId="{62682E95-0D82-4563-B632-7530F4B6A423}" destId="{3596EAEB-F11A-4249-B574-754FC1CED8B5}" srcOrd="0" destOrd="0" presId="urn:microsoft.com/office/officeart/2005/8/layout/hierarchy1"/>
    <dgm:cxn modelId="{4584A40D-78E6-440C-BBD8-EA7AB4F40700}" type="presParOf" srcId="{62682E95-0D82-4563-B632-7530F4B6A423}" destId="{D9DDC0F0-D203-4CC7-9294-226EB329B0C8}" srcOrd="1" destOrd="0" presId="urn:microsoft.com/office/officeart/2005/8/layout/hierarchy1"/>
    <dgm:cxn modelId="{78E603B7-06DA-4F00-AF4E-62A9351763A4}" type="presParOf" srcId="{7109CB64-B757-4C5E-8E1E-825806D8CD2A}" destId="{D4DD4E2E-43FD-443B-898E-9D6F92DC155D}" srcOrd="1" destOrd="0" presId="urn:microsoft.com/office/officeart/2005/8/layout/hierarchy1"/>
    <dgm:cxn modelId="{C6C628FC-A891-4E77-9403-9FD7C9EBA18E}" type="presParOf" srcId="{D4DD4E2E-43FD-443B-898E-9D6F92DC155D}" destId="{ED78203C-9E40-4F4F-8510-FEBEED3F0275}" srcOrd="0" destOrd="0" presId="urn:microsoft.com/office/officeart/2005/8/layout/hierarchy1"/>
    <dgm:cxn modelId="{218DEA9A-31D4-4D6B-B30D-5B470419B976}" type="presParOf" srcId="{D4DD4E2E-43FD-443B-898E-9D6F92DC155D}" destId="{1FA2926B-8602-4E18-A2C9-EF743F9F4AFA}" srcOrd="1" destOrd="0" presId="urn:microsoft.com/office/officeart/2005/8/layout/hierarchy1"/>
    <dgm:cxn modelId="{5EC8F8D7-6003-40CB-ACFD-C633401F4A65}" type="presParOf" srcId="{1FA2926B-8602-4E18-A2C9-EF743F9F4AFA}" destId="{F86D88A9-329A-4846-8A9B-852D54CF17A5}" srcOrd="0" destOrd="0" presId="urn:microsoft.com/office/officeart/2005/8/layout/hierarchy1"/>
    <dgm:cxn modelId="{61E27D24-9898-4B01-AA40-0C6B8C0EE6DC}" type="presParOf" srcId="{F86D88A9-329A-4846-8A9B-852D54CF17A5}" destId="{B092D122-1924-4056-B3FE-E322B93FEB00}" srcOrd="0" destOrd="0" presId="urn:microsoft.com/office/officeart/2005/8/layout/hierarchy1"/>
    <dgm:cxn modelId="{DE5B4022-BFBD-4BD5-81C4-94F4C32CB3C6}" type="presParOf" srcId="{F86D88A9-329A-4846-8A9B-852D54CF17A5}" destId="{64668BD6-1526-4B46-90DF-52CF13097DB8}" srcOrd="1" destOrd="0" presId="urn:microsoft.com/office/officeart/2005/8/layout/hierarchy1"/>
    <dgm:cxn modelId="{F5842F35-6890-49DD-AA69-D6177DD3D4A8}" type="presParOf" srcId="{1FA2926B-8602-4E18-A2C9-EF743F9F4AFA}" destId="{611531B3-1743-4B97-84B2-63BAC73708F7}" srcOrd="1" destOrd="0" presId="urn:microsoft.com/office/officeart/2005/8/layout/hierarchy1"/>
    <dgm:cxn modelId="{5BC79323-761C-492D-9DF9-5E696DFF4A43}" type="presParOf" srcId="{D4DD4E2E-43FD-443B-898E-9D6F92DC155D}" destId="{F2E9FBB2-81B3-40B2-831D-2B89D4424199}" srcOrd="2" destOrd="0" presId="urn:microsoft.com/office/officeart/2005/8/layout/hierarchy1"/>
    <dgm:cxn modelId="{12B4B0EE-39C4-450A-A173-8D9C9C6F4EF3}" type="presParOf" srcId="{D4DD4E2E-43FD-443B-898E-9D6F92DC155D}" destId="{76887699-7C16-4DC1-AD67-AE880C95F72F}" srcOrd="3" destOrd="0" presId="urn:microsoft.com/office/officeart/2005/8/layout/hierarchy1"/>
    <dgm:cxn modelId="{3F2F3C2F-706A-4FE8-BC26-F7E97DDEC55F}" type="presParOf" srcId="{76887699-7C16-4DC1-AD67-AE880C95F72F}" destId="{88389D94-589D-4AF3-AAA6-A837E88BDBE6}" srcOrd="0" destOrd="0" presId="urn:microsoft.com/office/officeart/2005/8/layout/hierarchy1"/>
    <dgm:cxn modelId="{C15116C9-DF96-41BB-BD68-20B2875D116E}" type="presParOf" srcId="{88389D94-589D-4AF3-AAA6-A837E88BDBE6}" destId="{F66E4CF0-109E-4237-AE22-B5267F5ECC98}" srcOrd="0" destOrd="0" presId="urn:microsoft.com/office/officeart/2005/8/layout/hierarchy1"/>
    <dgm:cxn modelId="{951C187A-1D26-48AB-86A5-83DF1283AE10}" type="presParOf" srcId="{88389D94-589D-4AF3-AAA6-A837E88BDBE6}" destId="{6DF4FCA8-ACA2-4A90-8853-36DB12E16F53}" srcOrd="1" destOrd="0" presId="urn:microsoft.com/office/officeart/2005/8/layout/hierarchy1"/>
    <dgm:cxn modelId="{20F58A08-D52C-4C0C-B9CB-E94331423877}" type="presParOf" srcId="{76887699-7C16-4DC1-AD67-AE880C95F72F}" destId="{CEE8C0A7-52BD-4961-BC7E-6C22159E9AC9}" srcOrd="1" destOrd="0" presId="urn:microsoft.com/office/officeart/2005/8/layout/hierarchy1"/>
    <dgm:cxn modelId="{0D36DFE2-6BD6-435D-A2D8-87ECB31B2DB4}" type="presParOf" srcId="{7C36AD11-3676-4795-B375-1050D6638B9A}" destId="{614B946E-C9E8-42E1-8670-FAA666DBA671}" srcOrd="4" destOrd="0" presId="urn:microsoft.com/office/officeart/2005/8/layout/hierarchy1"/>
    <dgm:cxn modelId="{A467B4E0-7916-4B5A-AE13-CE7BC4134EE4}" type="presParOf" srcId="{7C36AD11-3676-4795-B375-1050D6638B9A}" destId="{331CAF35-723B-4137-B36B-2C86E8D26957}" srcOrd="5" destOrd="0" presId="urn:microsoft.com/office/officeart/2005/8/layout/hierarchy1"/>
    <dgm:cxn modelId="{001E0BC0-61BC-4BE1-B753-B42B611A4DFD}" type="presParOf" srcId="{331CAF35-723B-4137-B36B-2C86E8D26957}" destId="{2C849804-CF16-44B5-B85A-FBA0D46CB472}" srcOrd="0" destOrd="0" presId="urn:microsoft.com/office/officeart/2005/8/layout/hierarchy1"/>
    <dgm:cxn modelId="{084D411B-BE0C-4D2C-832A-67F40494BB54}" type="presParOf" srcId="{2C849804-CF16-44B5-B85A-FBA0D46CB472}" destId="{299F1FDE-0220-475E-ADEC-CFB08D03CA8C}" srcOrd="0" destOrd="0" presId="urn:microsoft.com/office/officeart/2005/8/layout/hierarchy1"/>
    <dgm:cxn modelId="{CA5BFF4D-1B7B-414E-A1E2-C6021ED2159F}" type="presParOf" srcId="{2C849804-CF16-44B5-B85A-FBA0D46CB472}" destId="{6F57CE7F-CD47-4A30-A50B-5B7E7BAB4289}" srcOrd="1" destOrd="0" presId="urn:microsoft.com/office/officeart/2005/8/layout/hierarchy1"/>
    <dgm:cxn modelId="{E002E8CB-C5CA-4700-8C62-C827E42389D4}" type="presParOf" srcId="{331CAF35-723B-4137-B36B-2C86E8D26957}" destId="{00BFD93B-4E31-42EC-9CB1-62147AAA44DE}" srcOrd="1" destOrd="0" presId="urn:microsoft.com/office/officeart/2005/8/layout/hierarchy1"/>
    <dgm:cxn modelId="{B8D0A627-6733-441F-8F6D-0C5B0BAEB30F}" type="presParOf" srcId="{00BFD93B-4E31-42EC-9CB1-62147AAA44DE}" destId="{1E14AAC7-5506-42A9-98C9-FC0B8BED3613}" srcOrd="0" destOrd="0" presId="urn:microsoft.com/office/officeart/2005/8/layout/hierarchy1"/>
    <dgm:cxn modelId="{9F83F70F-EDB2-4898-A6B3-FEE2392725BF}" type="presParOf" srcId="{00BFD93B-4E31-42EC-9CB1-62147AAA44DE}" destId="{7DFC87C9-881C-4283-BC64-8F6805DA965F}" srcOrd="1" destOrd="0" presId="urn:microsoft.com/office/officeart/2005/8/layout/hierarchy1"/>
    <dgm:cxn modelId="{889D2F06-7912-4017-BF0E-DA48098FEFC4}" type="presParOf" srcId="{7DFC87C9-881C-4283-BC64-8F6805DA965F}" destId="{7ACA5118-0CB3-4D12-A0A5-5DFB1AC78CAD}" srcOrd="0" destOrd="0" presId="urn:microsoft.com/office/officeart/2005/8/layout/hierarchy1"/>
    <dgm:cxn modelId="{1B03AD17-3198-46E6-B994-D73B13DC4C47}" type="presParOf" srcId="{7ACA5118-0CB3-4D12-A0A5-5DFB1AC78CAD}" destId="{08E740C7-06AE-4A7B-B0C8-4AC84E0E22A9}" srcOrd="0" destOrd="0" presId="urn:microsoft.com/office/officeart/2005/8/layout/hierarchy1"/>
    <dgm:cxn modelId="{6B348CC5-A7F8-43B5-9871-59CA66646416}" type="presParOf" srcId="{7ACA5118-0CB3-4D12-A0A5-5DFB1AC78CAD}" destId="{6FAB83DA-0A40-4BD0-8362-821C795CE08B}" srcOrd="1" destOrd="0" presId="urn:microsoft.com/office/officeart/2005/8/layout/hierarchy1"/>
    <dgm:cxn modelId="{4A86CB5E-E604-4482-B9CE-A8B97B86537C}" type="presParOf" srcId="{7DFC87C9-881C-4283-BC64-8F6805DA965F}" destId="{69C5C66A-CDA3-4500-AA02-58A983FB56D8}" srcOrd="1" destOrd="0" presId="urn:microsoft.com/office/officeart/2005/8/layout/hierarchy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827F17-4D37-4CA0-ACA2-617C40D3C2F8}" type="datetimeFigureOut">
              <a:rPr lang="en-US" smtClean="0"/>
              <a:pPr/>
              <a:t>9/30/2010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D293A6-A48D-4701-A5B3-C67268FEFB03}" type="slidenum">
              <a:rPr lang="en-ZA" smtClean="0"/>
              <a:pPr/>
              <a:t>‹#›</a:t>
            </a:fld>
            <a:endParaRPr lang="en-Z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ZA" dirty="0" smtClean="0"/>
              <a:t>“Meaningful” refers to significance</a:t>
            </a:r>
          </a:p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77B203-66BD-44FE-80B8-D770654A7FDE}" type="slidenum">
              <a:rPr lang="en-ZA" smtClean="0"/>
              <a:pPr/>
              <a:t>2</a:t>
            </a:fld>
            <a:endParaRPr lang="en-Z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77B203-66BD-44FE-80B8-D770654A7FDE}" type="slidenum">
              <a:rPr lang="en-ZA" smtClean="0"/>
              <a:pPr/>
              <a:t>3</a:t>
            </a:fld>
            <a:endParaRPr lang="en-Z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2077A-01E3-4EA2-B68A-735EB777D4FB}" type="datetime1">
              <a:rPr lang="en-US" smtClean="0"/>
              <a:pPr/>
              <a:t>9/30/2010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B1129-E4E1-40ED-B724-F1163A6DE131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51397-4D94-4F05-B279-3B3946D149AD}" type="datetime1">
              <a:rPr lang="en-US" smtClean="0"/>
              <a:pPr/>
              <a:t>9/30/2010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B1129-E4E1-40ED-B724-F1163A6DE131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0AF9D-6B6D-4F3A-9270-36F1610B40D7}" type="datetime1">
              <a:rPr lang="en-US" smtClean="0"/>
              <a:pPr/>
              <a:t>9/30/2010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B1129-E4E1-40ED-B724-F1163A6DE131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ECD44-A34D-47F0-A635-A25E4212BAB6}" type="datetime1">
              <a:rPr lang="en-US" smtClean="0"/>
              <a:pPr/>
              <a:t>9/30/2010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B1129-E4E1-40ED-B724-F1163A6DE131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99953-FCAB-4461-AC46-19D7BB4BE532}" type="datetime1">
              <a:rPr lang="en-US" smtClean="0"/>
              <a:pPr/>
              <a:t>9/30/2010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B1129-E4E1-40ED-B724-F1163A6DE131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8FE76-255E-41D6-91A8-DD4DFE5F0D36}" type="datetime1">
              <a:rPr lang="en-US" smtClean="0"/>
              <a:pPr/>
              <a:t>9/30/2010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B1129-E4E1-40ED-B724-F1163A6DE131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78D03-B91B-44EA-83FE-D43CCDD58344}" type="datetime1">
              <a:rPr lang="en-US" smtClean="0"/>
              <a:pPr/>
              <a:t>9/30/2010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B1129-E4E1-40ED-B724-F1163A6DE131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EA63F-9A75-4380-8F17-2E171F753A4D}" type="datetime1">
              <a:rPr lang="en-US" smtClean="0"/>
              <a:pPr/>
              <a:t>9/30/2010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B1129-E4E1-40ED-B724-F1163A6DE131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4DC0-34CB-4748-BFCD-51F4F254C6F5}" type="datetime1">
              <a:rPr lang="en-US" smtClean="0"/>
              <a:pPr/>
              <a:t>9/30/2010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B1129-E4E1-40ED-B724-F1163A6DE131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93340-FFDA-4D76-B19A-1E2EE471106B}" type="datetime1">
              <a:rPr lang="en-US" smtClean="0"/>
              <a:pPr/>
              <a:t>9/30/2010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B1129-E4E1-40ED-B724-F1163A6DE131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2C73D-554F-4412-B19A-CF3C7EBE3797}" type="datetime1">
              <a:rPr lang="en-US" smtClean="0"/>
              <a:pPr/>
              <a:t>9/30/2010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B1129-E4E1-40ED-B724-F1163A6DE131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Z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A6348-DFD4-47BE-8272-677387318FCE}" type="datetime1">
              <a:rPr lang="en-US" smtClean="0"/>
              <a:pPr/>
              <a:t>9/30/2010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4B1129-E4E1-40ED-B724-F1163A6DE131}" type="slidenum">
              <a:rPr lang="en-ZA" smtClean="0"/>
              <a:pPr/>
              <a:t>‹#›</a:t>
            </a:fld>
            <a:endParaRPr lang="en-ZA"/>
          </a:p>
        </p:txBody>
      </p:sp>
      <p:pic>
        <p:nvPicPr>
          <p:cNvPr id="7" name="Picture 6" descr="C:\Documents and Settings\Blaine\Local Settings\Temporary Internet Files\Content.Word\One.jpg"/>
          <p:cNvPicPr/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4857752" cy="1285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C:\Documents and Settings\Blaine\Local Settings\Temporary Internet Files\Content.Word\One.jpg"/>
          <p:cNvPicPr/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4857752" y="0"/>
            <a:ext cx="4286248" cy="1285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858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Z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6">
              <a:lumMod val="20000"/>
              <a:lumOff val="8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286256"/>
            <a:ext cx="9144000" cy="2571744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ZA" dirty="0" smtClean="0"/>
              <a:t>Financial Inclusion: </a:t>
            </a:r>
            <a:br>
              <a:rPr lang="en-ZA" dirty="0" smtClean="0"/>
            </a:br>
            <a:r>
              <a:rPr lang="en-ZA" dirty="0" smtClean="0"/>
              <a:t>Identifying cost to clients</a:t>
            </a:r>
            <a:br>
              <a:rPr lang="en-ZA" dirty="0" smtClean="0"/>
            </a:br>
            <a:r>
              <a:rPr lang="en-ZA" sz="2800" dirty="0" smtClean="0"/>
              <a:t>Damola Owolade, Christian Tipoy and Gerhard Coetzee</a:t>
            </a:r>
            <a:br>
              <a:rPr lang="en-ZA" sz="2800" dirty="0" smtClean="0"/>
            </a:br>
            <a:r>
              <a:rPr lang="en-ZA" sz="2800" i="1" dirty="0" smtClean="0"/>
              <a:t>Centre for Inclusive Banking in Africa</a:t>
            </a:r>
            <a:endParaRPr lang="en-ZA" i="1" dirty="0"/>
          </a:p>
        </p:txBody>
      </p:sp>
      <p:pic>
        <p:nvPicPr>
          <p:cNvPr id="5" name="Picture 4" descr="3taleUPLOGO17APRIL07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57422" y="2857496"/>
            <a:ext cx="4071966" cy="1036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C:\Documents and Settings\Blaine\Local Settings\Temporary Internet Files\Content.Word\One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2643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B1129-E4E1-40ED-B724-F1163A6DE131}" type="slidenum">
              <a:rPr lang="en-ZA" smtClean="0"/>
              <a:pPr/>
              <a:t>1</a:t>
            </a:fld>
            <a:endParaRPr lang="en-Z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Recommendations</a:t>
            </a:r>
            <a:endParaRPr lang="en-Z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743076"/>
            <a:ext cx="8229600" cy="4614882"/>
          </a:xfrm>
        </p:spPr>
        <p:txBody>
          <a:bodyPr>
            <a:normAutofit fontScale="92500" lnSpcReduction="20000"/>
          </a:bodyPr>
          <a:lstStyle/>
          <a:p>
            <a:r>
              <a:rPr lang="en-ZA" dirty="0" smtClean="0"/>
              <a:t>Livelihood strategies support</a:t>
            </a:r>
          </a:p>
          <a:p>
            <a:r>
              <a:rPr lang="en-ZA" dirty="0" smtClean="0"/>
              <a:t>Social grants have to be maintained to leverage livelihoods</a:t>
            </a:r>
          </a:p>
          <a:p>
            <a:r>
              <a:rPr lang="en-ZA" dirty="0" smtClean="0"/>
              <a:t>Electronic disbursement of social grants – role of branchless banking</a:t>
            </a:r>
          </a:p>
          <a:p>
            <a:r>
              <a:rPr lang="en-ZA" dirty="0" smtClean="0"/>
              <a:t>Education and also financial education</a:t>
            </a:r>
          </a:p>
          <a:p>
            <a:r>
              <a:rPr lang="en-ZA" dirty="0" smtClean="0"/>
              <a:t>The enabling environment for fostering innovation and technological advancement.</a:t>
            </a:r>
          </a:p>
          <a:p>
            <a:r>
              <a:rPr lang="en-ZA" dirty="0" smtClean="0"/>
              <a:t>Improved competition</a:t>
            </a:r>
          </a:p>
          <a:p>
            <a:r>
              <a:rPr lang="en-ZA" dirty="0" smtClean="0"/>
              <a:t>Addressing the “Regulators Dilemma” </a:t>
            </a:r>
          </a:p>
          <a:p>
            <a:endParaRPr lang="en-ZA" dirty="0" smtClean="0"/>
          </a:p>
          <a:p>
            <a:endParaRPr lang="en-ZA" dirty="0" smtClean="0"/>
          </a:p>
          <a:p>
            <a:endParaRPr lang="en-Z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B1129-E4E1-40ED-B724-F1163A6DE131}" type="slidenum">
              <a:rPr lang="en-ZA" smtClean="0"/>
              <a:pPr/>
              <a:t>10</a:t>
            </a:fld>
            <a:endParaRPr lang="en-Z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Concluding remarks</a:t>
            </a:r>
            <a:endParaRPr lang="en-Z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ZA" dirty="0" smtClean="0"/>
              <a:t>South Africans use more than one financial product at a given time which is often a mix of formal and informal supplied financial products (see also Portfolios)</a:t>
            </a:r>
          </a:p>
          <a:p>
            <a:r>
              <a:rPr lang="en-ZA" dirty="0" smtClean="0"/>
              <a:t>More technically, perhaps look into the joint determinants of being served in the formal and the informal financial sectors</a:t>
            </a:r>
          </a:p>
          <a:p>
            <a:r>
              <a:rPr lang="en-ZA" dirty="0" smtClean="0"/>
              <a:t>That would help to explain the ebb and flow between banked and unbanked as the economy changes</a:t>
            </a:r>
          </a:p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B1129-E4E1-40ED-B724-F1163A6DE131}" type="slidenum">
              <a:rPr lang="en-ZA" smtClean="0"/>
              <a:pPr/>
              <a:t>11</a:t>
            </a:fld>
            <a:endParaRPr lang="en-Z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smtClean="0"/>
              <a:t>Thank you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B1129-E4E1-40ED-B724-F1163A6DE131}" type="slidenum">
              <a:rPr lang="en-ZA" smtClean="0"/>
              <a:pPr/>
              <a:t>12</a:t>
            </a:fld>
            <a:endParaRPr lang="en-Z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Z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Outline</a:t>
            </a:r>
            <a:endParaRPr lang="en-Z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8596" y="1785926"/>
            <a:ext cx="8229600" cy="4929222"/>
          </a:xfrm>
        </p:spPr>
        <p:txBody>
          <a:bodyPr>
            <a:normAutofit/>
          </a:bodyPr>
          <a:lstStyle/>
          <a:p>
            <a:r>
              <a:rPr lang="en-ZA" dirty="0" smtClean="0"/>
              <a:t>Dimensions of cost to client</a:t>
            </a:r>
          </a:p>
          <a:p>
            <a:r>
              <a:rPr lang="en-ZA" dirty="0" smtClean="0"/>
              <a:t>Empirical demand side analysis using FinScope data 2007, 2008 &amp; 2009 (to assess consistency in results and robustness)</a:t>
            </a:r>
          </a:p>
          <a:p>
            <a:pPr lvl="1"/>
            <a:r>
              <a:rPr lang="en-ZA" dirty="0" smtClean="0"/>
              <a:t> Modelling access to formal financial products in terms of income, price and non-economic variables given data availability</a:t>
            </a:r>
          </a:p>
          <a:p>
            <a:pPr lvl="1"/>
            <a:r>
              <a:rPr lang="en-ZA" dirty="0" smtClean="0"/>
              <a:t> Discussion of statistically “meaningful” results</a:t>
            </a:r>
          </a:p>
          <a:p>
            <a:r>
              <a:rPr lang="en-ZA" dirty="0" smtClean="0"/>
              <a:t>Policy recommendations and conclusions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B1129-E4E1-40ED-B724-F1163A6DE131}" type="slidenum">
              <a:rPr lang="en-ZA" smtClean="0"/>
              <a:pPr/>
              <a:t>2</a:t>
            </a:fld>
            <a:endParaRPr lang="en-Z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142844" y="1214398"/>
          <a:ext cx="8572528" cy="56436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B1129-E4E1-40ED-B724-F1163A6DE131}" type="slidenum">
              <a:rPr lang="en-ZA" smtClean="0"/>
              <a:pPr/>
              <a:t>3</a:t>
            </a:fld>
            <a:endParaRPr lang="en-Z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>
            <a:normAutofit fontScale="90000"/>
          </a:bodyPr>
          <a:lstStyle/>
          <a:p>
            <a:r>
              <a:rPr lang="en-ZA" dirty="0" smtClean="0"/>
              <a:t/>
            </a:r>
            <a:br>
              <a:rPr lang="en-ZA" dirty="0" smtClean="0"/>
            </a:br>
            <a:endParaRPr lang="en-ZA" dirty="0"/>
          </a:p>
        </p:txBody>
      </p:sp>
      <p:pic>
        <p:nvPicPr>
          <p:cNvPr id="4" name="Content Placeholder 3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1428736"/>
            <a:ext cx="6357982" cy="5429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B1129-E4E1-40ED-B724-F1163A6DE131}" type="slidenum">
              <a:rPr lang="en-ZA" smtClean="0"/>
              <a:pPr/>
              <a:t>4</a:t>
            </a:fld>
            <a:endParaRPr lang="en-Z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Descriptors of access used in analysis</a:t>
            </a:r>
            <a:endParaRPr lang="en-Z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ZA" sz="2400" dirty="0" smtClean="0"/>
              <a:t>Components of FSM</a:t>
            </a:r>
          </a:p>
          <a:p>
            <a:pPr lvl="1">
              <a:spcBef>
                <a:spcPts val="0"/>
              </a:spcBef>
            </a:pPr>
            <a:r>
              <a:rPr lang="en-ZA" sz="2400" dirty="0" smtClean="0"/>
              <a:t>Physical Access Index</a:t>
            </a:r>
          </a:p>
          <a:p>
            <a:pPr lvl="1">
              <a:spcBef>
                <a:spcPts val="0"/>
              </a:spcBef>
            </a:pPr>
            <a:r>
              <a:rPr lang="en-ZA" sz="2400" dirty="0" smtClean="0"/>
              <a:t>Financial Knowledge &amp; Control Index</a:t>
            </a:r>
          </a:p>
          <a:p>
            <a:pPr lvl="1">
              <a:spcBef>
                <a:spcPts val="0"/>
              </a:spcBef>
            </a:pPr>
            <a:r>
              <a:rPr lang="en-ZA" sz="2400" dirty="0" smtClean="0"/>
              <a:t>Financial Discipline Index</a:t>
            </a:r>
          </a:p>
          <a:p>
            <a:pPr lvl="1">
              <a:spcBef>
                <a:spcPts val="0"/>
              </a:spcBef>
            </a:pPr>
            <a:r>
              <a:rPr lang="en-ZA" sz="2400" dirty="0" smtClean="0"/>
              <a:t>Connectedness and Optimism Index</a:t>
            </a:r>
          </a:p>
          <a:p>
            <a:pPr>
              <a:spcBef>
                <a:spcPts val="0"/>
              </a:spcBef>
            </a:pPr>
            <a:r>
              <a:rPr lang="en-ZA" sz="2400" dirty="0" smtClean="0"/>
              <a:t>Education</a:t>
            </a:r>
          </a:p>
          <a:p>
            <a:pPr>
              <a:spcBef>
                <a:spcPts val="0"/>
              </a:spcBef>
            </a:pPr>
            <a:r>
              <a:rPr lang="en-ZA" sz="2400" dirty="0" smtClean="0"/>
              <a:t>Income</a:t>
            </a:r>
          </a:p>
          <a:p>
            <a:pPr>
              <a:spcBef>
                <a:spcPts val="0"/>
              </a:spcBef>
            </a:pPr>
            <a:r>
              <a:rPr lang="en-ZA" sz="2400" dirty="0" smtClean="0"/>
              <a:t>Formal Employment</a:t>
            </a:r>
          </a:p>
          <a:p>
            <a:pPr>
              <a:spcBef>
                <a:spcPts val="0"/>
              </a:spcBef>
            </a:pPr>
            <a:r>
              <a:rPr lang="en-ZA" sz="2400" dirty="0" smtClean="0"/>
              <a:t>Gender</a:t>
            </a:r>
          </a:p>
          <a:p>
            <a:pPr>
              <a:spcBef>
                <a:spcPts val="0"/>
              </a:spcBef>
            </a:pPr>
            <a:r>
              <a:rPr lang="en-ZA" sz="2400" dirty="0" smtClean="0"/>
              <a:t>Age</a:t>
            </a:r>
          </a:p>
          <a:p>
            <a:pPr>
              <a:spcBef>
                <a:spcPts val="0"/>
              </a:spcBef>
            </a:pPr>
            <a:r>
              <a:rPr lang="en-ZA" sz="2400" dirty="0" smtClean="0"/>
              <a:t>Race</a:t>
            </a:r>
          </a:p>
          <a:p>
            <a:pPr>
              <a:spcBef>
                <a:spcPts val="0"/>
              </a:spcBef>
            </a:pPr>
            <a:r>
              <a:rPr lang="en-ZA" sz="2400" dirty="0" smtClean="0"/>
              <a:t>Provinces</a:t>
            </a:r>
          </a:p>
          <a:p>
            <a:pPr>
              <a:spcBef>
                <a:spcPts val="0"/>
              </a:spcBef>
            </a:pPr>
            <a:r>
              <a:rPr lang="en-ZA" sz="2400" dirty="0" smtClean="0"/>
              <a:t>Geographical Area </a:t>
            </a:r>
            <a:endParaRPr lang="en-ZA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B1129-E4E1-40ED-B724-F1163A6DE131}" type="slidenum">
              <a:rPr lang="en-ZA" smtClean="0"/>
              <a:pPr/>
              <a:t>5</a:t>
            </a:fld>
            <a:endParaRPr lang="en-Z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phique 1"/>
          <p:cNvGraphicFramePr/>
          <p:nvPr/>
        </p:nvGraphicFramePr>
        <p:xfrm>
          <a:off x="214282" y="3643314"/>
          <a:ext cx="4357718" cy="2714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aphique 3"/>
          <p:cNvGraphicFramePr/>
          <p:nvPr/>
        </p:nvGraphicFramePr>
        <p:xfrm>
          <a:off x="4643438" y="3643314"/>
          <a:ext cx="4357718" cy="2714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1785918" y="1357298"/>
          <a:ext cx="5214973" cy="2214580"/>
        </p:xfrm>
        <a:graphic>
          <a:graphicData uri="http://schemas.openxmlformats.org/drawingml/2006/table">
            <a:tbl>
              <a:tblPr/>
              <a:tblGrid>
                <a:gridCol w="1801537"/>
                <a:gridCol w="1137812"/>
                <a:gridCol w="1137812"/>
                <a:gridCol w="1137812"/>
              </a:tblGrid>
              <a:tr h="442916"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Banking Usage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42916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latin typeface="Arial Bold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2007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2009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916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Currently </a:t>
                      </a:r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banked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60.28%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62.65%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59.83%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916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Previously banked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9.60%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7.52%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8.93%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916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Never banked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30.13%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29.83%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31.25%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9144000" cy="128586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Salient aspects</a:t>
            </a:r>
            <a:endParaRPr kumimoji="0" lang="en-ZA" sz="44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B1129-E4E1-40ED-B724-F1163A6DE131}" type="slidenum">
              <a:rPr lang="en-ZA" smtClean="0"/>
              <a:pPr/>
              <a:t>6</a:t>
            </a:fld>
            <a:endParaRPr lang="en-ZA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phique 1"/>
          <p:cNvGraphicFramePr/>
          <p:nvPr/>
        </p:nvGraphicFramePr>
        <p:xfrm>
          <a:off x="428596" y="1500174"/>
          <a:ext cx="3929090" cy="25717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Graphique 2"/>
          <p:cNvGraphicFramePr/>
          <p:nvPr/>
        </p:nvGraphicFramePr>
        <p:xfrm>
          <a:off x="428596" y="4214818"/>
          <a:ext cx="3929090" cy="25003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Graphique 10"/>
          <p:cNvGraphicFramePr/>
          <p:nvPr/>
        </p:nvGraphicFramePr>
        <p:xfrm>
          <a:off x="4786314" y="1500174"/>
          <a:ext cx="3929090" cy="25717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Graphique 11"/>
          <p:cNvGraphicFramePr/>
          <p:nvPr/>
        </p:nvGraphicFramePr>
        <p:xfrm>
          <a:off x="4786314" y="4286256"/>
          <a:ext cx="3857684" cy="23574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B1129-E4E1-40ED-B724-F1163A6DE131}" type="slidenum">
              <a:rPr lang="en-ZA" smtClean="0"/>
              <a:pPr/>
              <a:t>7</a:t>
            </a:fld>
            <a:endParaRPr lang="en-ZA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3084" y="1285860"/>
            <a:ext cx="8300948" cy="5857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B1129-E4E1-40ED-B724-F1163A6DE131}" type="slidenum">
              <a:rPr lang="en-ZA" smtClean="0"/>
              <a:pPr/>
              <a:t>8</a:t>
            </a:fld>
            <a:endParaRPr lang="en-Z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Discussion of results</a:t>
            </a:r>
            <a:endParaRPr lang="en-Z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ZA" dirty="0" smtClean="0"/>
              <a:t>PAI, FKCI and FDI will affect the price paid and are consistent over the years</a:t>
            </a:r>
          </a:p>
          <a:p>
            <a:r>
              <a:rPr lang="en-ZA" dirty="0" smtClean="0"/>
              <a:t>Education at tertiary level is also consistently relevant over the years</a:t>
            </a:r>
          </a:p>
          <a:p>
            <a:r>
              <a:rPr lang="en-ZA" dirty="0" smtClean="0"/>
              <a:t>Formally employed, income, race, age category between 16 and 24</a:t>
            </a:r>
          </a:p>
          <a:p>
            <a:r>
              <a:rPr lang="en-ZA" dirty="0" smtClean="0"/>
              <a:t>Variables likely to affect cost to client not empirically proven (supply side factors)</a:t>
            </a:r>
          </a:p>
          <a:p>
            <a:pPr lvl="1"/>
            <a:r>
              <a:rPr lang="en-ZA" dirty="0" smtClean="0"/>
              <a:t>Level of competition</a:t>
            </a:r>
          </a:p>
          <a:p>
            <a:pPr lvl="1"/>
            <a:r>
              <a:rPr lang="en-ZA" dirty="0" smtClean="0"/>
              <a:t>Compliance/Regulatory costs</a:t>
            </a:r>
          </a:p>
          <a:p>
            <a:pPr lvl="1"/>
            <a:r>
              <a:rPr lang="en-ZA" dirty="0" smtClean="0"/>
              <a:t>Enabling environment </a:t>
            </a:r>
          </a:p>
          <a:p>
            <a:endParaRPr lang="en-Z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B1129-E4E1-40ED-B724-F1163A6DE131}" type="slidenum">
              <a:rPr lang="en-ZA" smtClean="0"/>
              <a:pPr/>
              <a:t>9</a:t>
            </a:fld>
            <a:endParaRPr lang="en-Z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501</TotalTime>
  <Words>403</Words>
  <Application>Microsoft Office PowerPoint</Application>
  <PresentationFormat>On-screen Show (4:3)</PresentationFormat>
  <Paragraphs>102</Paragraphs>
  <Slides>12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Financial Inclusion:  Identifying cost to clients Damola Owolade, Christian Tipoy and Gerhard Coetzee Centre for Inclusive Banking in Africa</vt:lpstr>
      <vt:lpstr>Outline</vt:lpstr>
      <vt:lpstr>Slide 3</vt:lpstr>
      <vt:lpstr> </vt:lpstr>
      <vt:lpstr>Descriptors of access used in analysis</vt:lpstr>
      <vt:lpstr>Slide 6</vt:lpstr>
      <vt:lpstr>Slide 7</vt:lpstr>
      <vt:lpstr>Slide 8</vt:lpstr>
      <vt:lpstr>Discussion of results</vt:lpstr>
      <vt:lpstr>Recommendations</vt:lpstr>
      <vt:lpstr>Concluding remarks</vt:lpstr>
      <vt:lpstr>Thank you</vt:lpstr>
    </vt:vector>
  </TitlesOfParts>
  <Company>ABSA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Gerhard Coetzee (gerhardcoe@absa.co.za)</dc:creator>
  <cp:lastModifiedBy>user</cp:lastModifiedBy>
  <cp:revision>59</cp:revision>
  <dcterms:created xsi:type="dcterms:W3CDTF">2010-09-28T20:50:41Z</dcterms:created>
  <dcterms:modified xsi:type="dcterms:W3CDTF">2010-09-30T12:04:11Z</dcterms:modified>
</cp:coreProperties>
</file>