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99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57197-D396-4BE4-B6C5-59E499718C55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A12C40B6-A5ED-4388-B6BA-C4AE9AE28C9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ZA" dirty="0" smtClean="0"/>
            <a:t>Transactions</a:t>
          </a:r>
          <a:endParaRPr lang="en-ZA" dirty="0"/>
        </a:p>
      </dgm:t>
    </dgm:pt>
    <dgm:pt modelId="{D958043F-F023-46A3-B562-581E4BABBF81}" type="parTrans" cxnId="{407D5647-8C3C-496C-B0BB-FFD40B1C69BB}">
      <dgm:prSet/>
      <dgm:spPr/>
      <dgm:t>
        <a:bodyPr/>
        <a:lstStyle/>
        <a:p>
          <a:endParaRPr lang="en-ZA"/>
        </a:p>
      </dgm:t>
    </dgm:pt>
    <dgm:pt modelId="{995AB4F5-F6C6-4857-A97C-82969EEEC3F9}" type="sibTrans" cxnId="{407D5647-8C3C-496C-B0BB-FFD40B1C69BB}">
      <dgm:prSet/>
      <dgm:spPr/>
      <dgm:t>
        <a:bodyPr/>
        <a:lstStyle/>
        <a:p>
          <a:endParaRPr lang="en-ZA"/>
        </a:p>
      </dgm:t>
    </dgm:pt>
    <dgm:pt modelId="{E139D3B0-BE80-44B9-995D-75340D3B6AB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ZA" dirty="0" smtClean="0"/>
            <a:t>Savings</a:t>
          </a:r>
          <a:endParaRPr lang="en-ZA" dirty="0"/>
        </a:p>
      </dgm:t>
    </dgm:pt>
    <dgm:pt modelId="{32C5566D-3053-4047-8E4D-5467DB86363E}" type="parTrans" cxnId="{01E38522-0C92-4974-851E-A148F15D3935}">
      <dgm:prSet/>
      <dgm:spPr/>
      <dgm:t>
        <a:bodyPr/>
        <a:lstStyle/>
        <a:p>
          <a:endParaRPr lang="en-ZA"/>
        </a:p>
      </dgm:t>
    </dgm:pt>
    <dgm:pt modelId="{AECCAA9C-1B8D-430A-B618-285D1E19D53B}" type="sibTrans" cxnId="{01E38522-0C92-4974-851E-A148F15D3935}">
      <dgm:prSet/>
      <dgm:spPr/>
      <dgm:t>
        <a:bodyPr/>
        <a:lstStyle/>
        <a:p>
          <a:endParaRPr lang="en-ZA"/>
        </a:p>
      </dgm:t>
    </dgm:pt>
    <dgm:pt modelId="{F9B4D07C-B512-4F11-BC5F-5FBB3AAC3E9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accent2">
                  <a:lumMod val="50000"/>
                </a:schemeClr>
              </a:solidFill>
            </a:rPr>
            <a:t>Credit</a:t>
          </a:r>
          <a:endParaRPr lang="en-ZA" b="1" dirty="0">
            <a:solidFill>
              <a:schemeClr val="accent2">
                <a:lumMod val="50000"/>
              </a:schemeClr>
            </a:solidFill>
          </a:endParaRPr>
        </a:p>
      </dgm:t>
    </dgm:pt>
    <dgm:pt modelId="{B5B4BCC4-88ED-4DED-9E50-87560F94461D}" type="parTrans" cxnId="{83126A2B-1B20-4EC7-9F8A-0D3246658DB1}">
      <dgm:prSet/>
      <dgm:spPr/>
      <dgm:t>
        <a:bodyPr/>
        <a:lstStyle/>
        <a:p>
          <a:endParaRPr lang="en-ZA"/>
        </a:p>
      </dgm:t>
    </dgm:pt>
    <dgm:pt modelId="{ACED614C-831C-47A3-B13F-11E392D272D5}" type="sibTrans" cxnId="{83126A2B-1B20-4EC7-9F8A-0D3246658DB1}">
      <dgm:prSet/>
      <dgm:spPr/>
      <dgm:t>
        <a:bodyPr/>
        <a:lstStyle/>
        <a:p>
          <a:endParaRPr lang="en-ZA"/>
        </a:p>
      </dgm:t>
    </dgm:pt>
    <dgm:pt modelId="{21A6101E-DB5F-493A-A94A-65DB0FD8A12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accent2">
                  <a:lumMod val="50000"/>
                </a:schemeClr>
              </a:solidFill>
            </a:rPr>
            <a:t>Insurance</a:t>
          </a:r>
          <a:endParaRPr lang="en-ZA" b="1" dirty="0">
            <a:solidFill>
              <a:schemeClr val="accent2">
                <a:lumMod val="50000"/>
              </a:schemeClr>
            </a:solidFill>
          </a:endParaRPr>
        </a:p>
      </dgm:t>
    </dgm:pt>
    <dgm:pt modelId="{CCEBDA1E-DC75-4173-94A7-27B57E2A54AF}" type="parTrans" cxnId="{BEFE152B-74B5-4DDB-AE05-9000338E8239}">
      <dgm:prSet/>
      <dgm:spPr/>
      <dgm:t>
        <a:bodyPr/>
        <a:lstStyle/>
        <a:p>
          <a:endParaRPr lang="en-ZA"/>
        </a:p>
      </dgm:t>
    </dgm:pt>
    <dgm:pt modelId="{6FE852BC-C926-4C82-9D01-C4015AC4F370}" type="sibTrans" cxnId="{BEFE152B-74B5-4DDB-AE05-9000338E8239}">
      <dgm:prSet/>
      <dgm:spPr/>
      <dgm:t>
        <a:bodyPr/>
        <a:lstStyle/>
        <a:p>
          <a:endParaRPr lang="en-ZA"/>
        </a:p>
      </dgm:t>
    </dgm:pt>
    <dgm:pt modelId="{5AC36E5E-50C4-4BBA-9385-3FAFF62931B2}" type="pres">
      <dgm:prSet presAssocID="{75F57197-D396-4BE4-B6C5-59E499718C55}" presName="Name0" presStyleCnt="0">
        <dgm:presLayoutVars>
          <dgm:dir/>
          <dgm:resizeHandles val="exact"/>
        </dgm:presLayoutVars>
      </dgm:prSet>
      <dgm:spPr/>
    </dgm:pt>
    <dgm:pt modelId="{4B3AD921-A668-42D5-8D02-FE8D012E8731}" type="pres">
      <dgm:prSet presAssocID="{75F57197-D396-4BE4-B6C5-59E499718C55}" presName="fgShape" presStyleLbl="fgShp" presStyleIdx="0" presStyleCnt="1" custLinFactNeighborX="-574" custLinFactNeighborY="-58757"/>
      <dgm:spPr>
        <a:solidFill>
          <a:schemeClr val="bg2">
            <a:lumMod val="25000"/>
          </a:schemeClr>
        </a:solidFill>
      </dgm:spPr>
    </dgm:pt>
    <dgm:pt modelId="{6642E166-034F-4799-B18D-655F102BB855}" type="pres">
      <dgm:prSet presAssocID="{75F57197-D396-4BE4-B6C5-59E499718C55}" presName="linComp" presStyleCnt="0"/>
      <dgm:spPr/>
    </dgm:pt>
    <dgm:pt modelId="{4DAB21BB-4D4A-4E22-8FB4-355905DD1FA1}" type="pres">
      <dgm:prSet presAssocID="{A12C40B6-A5ED-4388-B6BA-C4AE9AE28C9C}" presName="compNode" presStyleCnt="0"/>
      <dgm:spPr/>
    </dgm:pt>
    <dgm:pt modelId="{04D05B40-0568-4FDD-8877-C06F956495DE}" type="pres">
      <dgm:prSet presAssocID="{A12C40B6-A5ED-4388-B6BA-C4AE9AE28C9C}" presName="bkgdShape" presStyleLbl="node1" presStyleIdx="0" presStyleCnt="4" custLinFactNeighborX="2914"/>
      <dgm:spPr/>
      <dgm:t>
        <a:bodyPr/>
        <a:lstStyle/>
        <a:p>
          <a:endParaRPr lang="en-ZA"/>
        </a:p>
      </dgm:t>
    </dgm:pt>
    <dgm:pt modelId="{1898AC9C-D66B-49B5-BC14-FDE3BEC46481}" type="pres">
      <dgm:prSet presAssocID="{A12C40B6-A5ED-4388-B6BA-C4AE9AE28C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7942278-D3F5-43B1-BF5C-AE7B36F0204A}" type="pres">
      <dgm:prSet presAssocID="{A12C40B6-A5ED-4388-B6BA-C4AE9AE28C9C}" presName="invisiNode" presStyleLbl="node1" presStyleIdx="0" presStyleCnt="4"/>
      <dgm:spPr/>
    </dgm:pt>
    <dgm:pt modelId="{1249E5E2-CB1F-4E15-A315-AF603492938F}" type="pres">
      <dgm:prSet presAssocID="{A12C40B6-A5ED-4388-B6BA-C4AE9AE28C9C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ECF887-FAC3-40CA-96BE-74F12423B1DD}" type="pres">
      <dgm:prSet presAssocID="{995AB4F5-F6C6-4857-A97C-82969EEEC3F9}" presName="sibTrans" presStyleLbl="sibTrans2D1" presStyleIdx="0" presStyleCnt="0"/>
      <dgm:spPr/>
      <dgm:t>
        <a:bodyPr/>
        <a:lstStyle/>
        <a:p>
          <a:endParaRPr lang="en-ZA"/>
        </a:p>
      </dgm:t>
    </dgm:pt>
    <dgm:pt modelId="{74E4E253-947E-4D1D-879A-91A51D1CEF31}" type="pres">
      <dgm:prSet presAssocID="{E139D3B0-BE80-44B9-995D-75340D3B6ABD}" presName="compNode" presStyleCnt="0"/>
      <dgm:spPr/>
    </dgm:pt>
    <dgm:pt modelId="{2174E9BA-7B27-4B5B-B73B-8CB95EB0176F}" type="pres">
      <dgm:prSet presAssocID="{E139D3B0-BE80-44B9-995D-75340D3B6ABD}" presName="bkgdShape" presStyleLbl="node1" presStyleIdx="1" presStyleCnt="4" custLinFactNeighborX="2043" custLinFactNeighborY="-632"/>
      <dgm:spPr/>
      <dgm:t>
        <a:bodyPr/>
        <a:lstStyle/>
        <a:p>
          <a:endParaRPr lang="en-ZA"/>
        </a:p>
      </dgm:t>
    </dgm:pt>
    <dgm:pt modelId="{1B1C5FBF-EBEE-4BB9-9337-4B0A0B90AEB3}" type="pres">
      <dgm:prSet presAssocID="{E139D3B0-BE80-44B9-995D-75340D3B6AB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A5C88C-2D09-41CE-92EC-D30DD46C0615}" type="pres">
      <dgm:prSet presAssocID="{E139D3B0-BE80-44B9-995D-75340D3B6ABD}" presName="invisiNode" presStyleLbl="node1" presStyleIdx="1" presStyleCnt="4"/>
      <dgm:spPr/>
    </dgm:pt>
    <dgm:pt modelId="{711DB54F-B7F9-442E-B48F-86799A3ED65C}" type="pres">
      <dgm:prSet presAssocID="{E139D3B0-BE80-44B9-995D-75340D3B6ABD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04D595-DC9E-4095-A815-55FC208B145D}" type="pres">
      <dgm:prSet presAssocID="{AECCAA9C-1B8D-430A-B618-285D1E19D53B}" presName="sibTrans" presStyleLbl="sibTrans2D1" presStyleIdx="0" presStyleCnt="0"/>
      <dgm:spPr/>
      <dgm:t>
        <a:bodyPr/>
        <a:lstStyle/>
        <a:p>
          <a:endParaRPr lang="en-ZA"/>
        </a:p>
      </dgm:t>
    </dgm:pt>
    <dgm:pt modelId="{8F6D3CD8-9B23-4E79-9850-BA25C52E9E31}" type="pres">
      <dgm:prSet presAssocID="{F9B4D07C-B512-4F11-BC5F-5FBB3AAC3E96}" presName="compNode" presStyleCnt="0"/>
      <dgm:spPr/>
    </dgm:pt>
    <dgm:pt modelId="{A206C62D-EC5A-4FCA-A355-227D39E879B5}" type="pres">
      <dgm:prSet presAssocID="{F9B4D07C-B512-4F11-BC5F-5FBB3AAC3E96}" presName="bkgdShape" presStyleLbl="node1" presStyleIdx="2" presStyleCnt="4" custScaleX="100155"/>
      <dgm:spPr/>
      <dgm:t>
        <a:bodyPr/>
        <a:lstStyle/>
        <a:p>
          <a:endParaRPr lang="en-ZA"/>
        </a:p>
      </dgm:t>
    </dgm:pt>
    <dgm:pt modelId="{5B0DBF2E-F1DB-4B83-A020-2CD5360FBA75}" type="pres">
      <dgm:prSet presAssocID="{F9B4D07C-B512-4F11-BC5F-5FBB3AAC3E9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526C8C-09AC-4CF4-AB9C-45285E303343}" type="pres">
      <dgm:prSet presAssocID="{F9B4D07C-B512-4F11-BC5F-5FBB3AAC3E96}" presName="invisiNode" presStyleLbl="node1" presStyleIdx="2" presStyleCnt="4"/>
      <dgm:spPr/>
    </dgm:pt>
    <dgm:pt modelId="{C685031C-86E9-4113-BC94-02C4EABE4BE2}" type="pres">
      <dgm:prSet presAssocID="{F9B4D07C-B512-4F11-BC5F-5FBB3AAC3E96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740539-FCE6-4AE4-98B1-86C443D421A6}" type="pres">
      <dgm:prSet presAssocID="{ACED614C-831C-47A3-B13F-11E392D272D5}" presName="sibTrans" presStyleLbl="sibTrans2D1" presStyleIdx="0" presStyleCnt="0"/>
      <dgm:spPr/>
      <dgm:t>
        <a:bodyPr/>
        <a:lstStyle/>
        <a:p>
          <a:endParaRPr lang="en-ZA"/>
        </a:p>
      </dgm:t>
    </dgm:pt>
    <dgm:pt modelId="{07C4BF6D-D962-4DAF-A61F-8949DD207C50}" type="pres">
      <dgm:prSet presAssocID="{21A6101E-DB5F-493A-A94A-65DB0FD8A12C}" presName="compNode" presStyleCnt="0"/>
      <dgm:spPr/>
    </dgm:pt>
    <dgm:pt modelId="{9D0714C8-6679-47DC-8AE5-DFD5B1578950}" type="pres">
      <dgm:prSet presAssocID="{21A6101E-DB5F-493A-A94A-65DB0FD8A12C}" presName="bkgdShape" presStyleLbl="node1" presStyleIdx="3" presStyleCnt="4"/>
      <dgm:spPr/>
      <dgm:t>
        <a:bodyPr/>
        <a:lstStyle/>
        <a:p>
          <a:endParaRPr lang="en-ZA"/>
        </a:p>
      </dgm:t>
    </dgm:pt>
    <dgm:pt modelId="{D41E4BBA-A3DE-4AA7-AC70-A8BE848DBAE7}" type="pres">
      <dgm:prSet presAssocID="{21A6101E-DB5F-493A-A94A-65DB0FD8A12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0F6268D-4001-422F-A38A-E430B5744DA5}" type="pres">
      <dgm:prSet presAssocID="{21A6101E-DB5F-493A-A94A-65DB0FD8A12C}" presName="invisiNode" presStyleLbl="node1" presStyleIdx="3" presStyleCnt="4"/>
      <dgm:spPr/>
    </dgm:pt>
    <dgm:pt modelId="{E34E2614-0558-4796-914C-66A9F066AD6F}" type="pres">
      <dgm:prSet presAssocID="{21A6101E-DB5F-493A-A94A-65DB0FD8A12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9D4CBEA-039C-47A6-AD36-6969AAB5CC36}" type="presOf" srcId="{995AB4F5-F6C6-4857-A97C-82969EEEC3F9}" destId="{07ECF887-FAC3-40CA-96BE-74F12423B1DD}" srcOrd="0" destOrd="0" presId="urn:microsoft.com/office/officeart/2005/8/layout/hList7#1"/>
    <dgm:cxn modelId="{0C48C0A1-1664-495E-BE0F-E6A1661F0C0E}" type="presOf" srcId="{A12C40B6-A5ED-4388-B6BA-C4AE9AE28C9C}" destId="{04D05B40-0568-4FDD-8877-C06F956495DE}" srcOrd="0" destOrd="0" presId="urn:microsoft.com/office/officeart/2005/8/layout/hList7#1"/>
    <dgm:cxn modelId="{5F016E98-5E2C-40E3-A2B0-AB99A1CA6666}" type="presOf" srcId="{E139D3B0-BE80-44B9-995D-75340D3B6ABD}" destId="{1B1C5FBF-EBEE-4BB9-9337-4B0A0B90AEB3}" srcOrd="1" destOrd="0" presId="urn:microsoft.com/office/officeart/2005/8/layout/hList7#1"/>
    <dgm:cxn modelId="{6F83C201-B244-480A-83E1-B234E4F113F4}" type="presOf" srcId="{A12C40B6-A5ED-4388-B6BA-C4AE9AE28C9C}" destId="{1898AC9C-D66B-49B5-BC14-FDE3BEC46481}" srcOrd="1" destOrd="0" presId="urn:microsoft.com/office/officeart/2005/8/layout/hList7#1"/>
    <dgm:cxn modelId="{469D7A86-B0DB-4040-AB12-61AE7EA08F8B}" type="presOf" srcId="{E139D3B0-BE80-44B9-995D-75340D3B6ABD}" destId="{2174E9BA-7B27-4B5B-B73B-8CB95EB0176F}" srcOrd="0" destOrd="0" presId="urn:microsoft.com/office/officeart/2005/8/layout/hList7#1"/>
    <dgm:cxn modelId="{01E38522-0C92-4974-851E-A148F15D3935}" srcId="{75F57197-D396-4BE4-B6C5-59E499718C55}" destId="{E139D3B0-BE80-44B9-995D-75340D3B6ABD}" srcOrd="1" destOrd="0" parTransId="{32C5566D-3053-4047-8E4D-5467DB86363E}" sibTransId="{AECCAA9C-1B8D-430A-B618-285D1E19D53B}"/>
    <dgm:cxn modelId="{6C58BE10-9814-4550-83EA-09E9DC42E8D3}" type="presOf" srcId="{21A6101E-DB5F-493A-A94A-65DB0FD8A12C}" destId="{9D0714C8-6679-47DC-8AE5-DFD5B1578950}" srcOrd="0" destOrd="0" presId="urn:microsoft.com/office/officeart/2005/8/layout/hList7#1"/>
    <dgm:cxn modelId="{407D5647-8C3C-496C-B0BB-FFD40B1C69BB}" srcId="{75F57197-D396-4BE4-B6C5-59E499718C55}" destId="{A12C40B6-A5ED-4388-B6BA-C4AE9AE28C9C}" srcOrd="0" destOrd="0" parTransId="{D958043F-F023-46A3-B562-581E4BABBF81}" sibTransId="{995AB4F5-F6C6-4857-A97C-82969EEEC3F9}"/>
    <dgm:cxn modelId="{6A7517D9-C494-4EFC-8ABF-2F3AD1B83B6B}" type="presOf" srcId="{21A6101E-DB5F-493A-A94A-65DB0FD8A12C}" destId="{D41E4BBA-A3DE-4AA7-AC70-A8BE848DBAE7}" srcOrd="1" destOrd="0" presId="urn:microsoft.com/office/officeart/2005/8/layout/hList7#1"/>
    <dgm:cxn modelId="{15DA3B8A-2542-4F67-A335-2F84BC105EEA}" type="presOf" srcId="{AECCAA9C-1B8D-430A-B618-285D1E19D53B}" destId="{8704D595-DC9E-4095-A815-55FC208B145D}" srcOrd="0" destOrd="0" presId="urn:microsoft.com/office/officeart/2005/8/layout/hList7#1"/>
    <dgm:cxn modelId="{A7428181-5644-4A7F-BF6A-64C3B4988D5C}" type="presOf" srcId="{F9B4D07C-B512-4F11-BC5F-5FBB3AAC3E96}" destId="{A206C62D-EC5A-4FCA-A355-227D39E879B5}" srcOrd="0" destOrd="0" presId="urn:microsoft.com/office/officeart/2005/8/layout/hList7#1"/>
    <dgm:cxn modelId="{E3F66B80-AAD8-4BA9-BF3D-5A23B76F8EE8}" type="presOf" srcId="{F9B4D07C-B512-4F11-BC5F-5FBB3AAC3E96}" destId="{5B0DBF2E-F1DB-4B83-A020-2CD5360FBA75}" srcOrd="1" destOrd="0" presId="urn:microsoft.com/office/officeart/2005/8/layout/hList7#1"/>
    <dgm:cxn modelId="{BEFE152B-74B5-4DDB-AE05-9000338E8239}" srcId="{75F57197-D396-4BE4-B6C5-59E499718C55}" destId="{21A6101E-DB5F-493A-A94A-65DB0FD8A12C}" srcOrd="3" destOrd="0" parTransId="{CCEBDA1E-DC75-4173-94A7-27B57E2A54AF}" sibTransId="{6FE852BC-C926-4C82-9D01-C4015AC4F370}"/>
    <dgm:cxn modelId="{2841D4A4-FDE3-42B9-B3B1-0CA5ABEBD93D}" type="presOf" srcId="{ACED614C-831C-47A3-B13F-11E392D272D5}" destId="{5F740539-FCE6-4AE4-98B1-86C443D421A6}" srcOrd="0" destOrd="0" presId="urn:microsoft.com/office/officeart/2005/8/layout/hList7#1"/>
    <dgm:cxn modelId="{83126A2B-1B20-4EC7-9F8A-0D3246658DB1}" srcId="{75F57197-D396-4BE4-B6C5-59E499718C55}" destId="{F9B4D07C-B512-4F11-BC5F-5FBB3AAC3E96}" srcOrd="2" destOrd="0" parTransId="{B5B4BCC4-88ED-4DED-9E50-87560F94461D}" sibTransId="{ACED614C-831C-47A3-B13F-11E392D272D5}"/>
    <dgm:cxn modelId="{2098657F-9399-4FF8-8245-D48F0B07442F}" type="presOf" srcId="{75F57197-D396-4BE4-B6C5-59E499718C55}" destId="{5AC36E5E-50C4-4BBA-9385-3FAFF62931B2}" srcOrd="0" destOrd="0" presId="urn:microsoft.com/office/officeart/2005/8/layout/hList7#1"/>
    <dgm:cxn modelId="{D206D8CE-A4D2-4C03-8D5D-9E9047C0F124}" type="presParOf" srcId="{5AC36E5E-50C4-4BBA-9385-3FAFF62931B2}" destId="{4B3AD921-A668-42D5-8D02-FE8D012E8731}" srcOrd="0" destOrd="0" presId="urn:microsoft.com/office/officeart/2005/8/layout/hList7#1"/>
    <dgm:cxn modelId="{56E43E49-603F-45D5-A842-CFF1E9325D6F}" type="presParOf" srcId="{5AC36E5E-50C4-4BBA-9385-3FAFF62931B2}" destId="{6642E166-034F-4799-B18D-655F102BB855}" srcOrd="1" destOrd="0" presId="urn:microsoft.com/office/officeart/2005/8/layout/hList7#1"/>
    <dgm:cxn modelId="{E34DDE08-2379-43BC-9469-799674C9CDA8}" type="presParOf" srcId="{6642E166-034F-4799-B18D-655F102BB855}" destId="{4DAB21BB-4D4A-4E22-8FB4-355905DD1FA1}" srcOrd="0" destOrd="0" presId="urn:microsoft.com/office/officeart/2005/8/layout/hList7#1"/>
    <dgm:cxn modelId="{385DA4F7-00FE-4796-AE54-B5C44E856DD9}" type="presParOf" srcId="{4DAB21BB-4D4A-4E22-8FB4-355905DD1FA1}" destId="{04D05B40-0568-4FDD-8877-C06F956495DE}" srcOrd="0" destOrd="0" presId="urn:microsoft.com/office/officeart/2005/8/layout/hList7#1"/>
    <dgm:cxn modelId="{9CE0CD8F-817E-4170-B6F1-259D7651956D}" type="presParOf" srcId="{4DAB21BB-4D4A-4E22-8FB4-355905DD1FA1}" destId="{1898AC9C-D66B-49B5-BC14-FDE3BEC46481}" srcOrd="1" destOrd="0" presId="urn:microsoft.com/office/officeart/2005/8/layout/hList7#1"/>
    <dgm:cxn modelId="{35C8684C-869B-40C9-991B-00A1D5C9A98D}" type="presParOf" srcId="{4DAB21BB-4D4A-4E22-8FB4-355905DD1FA1}" destId="{17942278-D3F5-43B1-BF5C-AE7B36F0204A}" srcOrd="2" destOrd="0" presId="urn:microsoft.com/office/officeart/2005/8/layout/hList7#1"/>
    <dgm:cxn modelId="{A6956D9F-19FD-4D9B-9748-7A40C23A3786}" type="presParOf" srcId="{4DAB21BB-4D4A-4E22-8FB4-355905DD1FA1}" destId="{1249E5E2-CB1F-4E15-A315-AF603492938F}" srcOrd="3" destOrd="0" presId="urn:microsoft.com/office/officeart/2005/8/layout/hList7#1"/>
    <dgm:cxn modelId="{3E47A7EF-E3AD-430D-8C01-EB70A0B66032}" type="presParOf" srcId="{6642E166-034F-4799-B18D-655F102BB855}" destId="{07ECF887-FAC3-40CA-96BE-74F12423B1DD}" srcOrd="1" destOrd="0" presId="urn:microsoft.com/office/officeart/2005/8/layout/hList7#1"/>
    <dgm:cxn modelId="{4E398608-1444-4F2F-8A0A-5045D817D3A7}" type="presParOf" srcId="{6642E166-034F-4799-B18D-655F102BB855}" destId="{74E4E253-947E-4D1D-879A-91A51D1CEF31}" srcOrd="2" destOrd="0" presId="urn:microsoft.com/office/officeart/2005/8/layout/hList7#1"/>
    <dgm:cxn modelId="{57CDC7AA-A760-443B-B448-99A1FFCE30E3}" type="presParOf" srcId="{74E4E253-947E-4D1D-879A-91A51D1CEF31}" destId="{2174E9BA-7B27-4B5B-B73B-8CB95EB0176F}" srcOrd="0" destOrd="0" presId="urn:microsoft.com/office/officeart/2005/8/layout/hList7#1"/>
    <dgm:cxn modelId="{37B4F45A-A05E-4352-A7D0-48C29B41E940}" type="presParOf" srcId="{74E4E253-947E-4D1D-879A-91A51D1CEF31}" destId="{1B1C5FBF-EBEE-4BB9-9337-4B0A0B90AEB3}" srcOrd="1" destOrd="0" presId="urn:microsoft.com/office/officeart/2005/8/layout/hList7#1"/>
    <dgm:cxn modelId="{95FB7C54-F89E-4732-81E6-02B893292F0A}" type="presParOf" srcId="{74E4E253-947E-4D1D-879A-91A51D1CEF31}" destId="{C9A5C88C-2D09-41CE-92EC-D30DD46C0615}" srcOrd="2" destOrd="0" presId="urn:microsoft.com/office/officeart/2005/8/layout/hList7#1"/>
    <dgm:cxn modelId="{9AB94C3D-0AC8-418A-A4F5-A91BA2A32EA8}" type="presParOf" srcId="{74E4E253-947E-4D1D-879A-91A51D1CEF31}" destId="{711DB54F-B7F9-442E-B48F-86799A3ED65C}" srcOrd="3" destOrd="0" presId="urn:microsoft.com/office/officeart/2005/8/layout/hList7#1"/>
    <dgm:cxn modelId="{D715448A-904C-40AD-AED2-C175FEDD24A5}" type="presParOf" srcId="{6642E166-034F-4799-B18D-655F102BB855}" destId="{8704D595-DC9E-4095-A815-55FC208B145D}" srcOrd="3" destOrd="0" presId="urn:microsoft.com/office/officeart/2005/8/layout/hList7#1"/>
    <dgm:cxn modelId="{1765800F-9E7E-4007-A720-ACAE1911B616}" type="presParOf" srcId="{6642E166-034F-4799-B18D-655F102BB855}" destId="{8F6D3CD8-9B23-4E79-9850-BA25C52E9E31}" srcOrd="4" destOrd="0" presId="urn:microsoft.com/office/officeart/2005/8/layout/hList7#1"/>
    <dgm:cxn modelId="{FADC32BD-85A4-43DC-9658-03179CE00AA3}" type="presParOf" srcId="{8F6D3CD8-9B23-4E79-9850-BA25C52E9E31}" destId="{A206C62D-EC5A-4FCA-A355-227D39E879B5}" srcOrd="0" destOrd="0" presId="urn:microsoft.com/office/officeart/2005/8/layout/hList7#1"/>
    <dgm:cxn modelId="{9C702D4A-6435-43FF-8386-3E43D8CF7240}" type="presParOf" srcId="{8F6D3CD8-9B23-4E79-9850-BA25C52E9E31}" destId="{5B0DBF2E-F1DB-4B83-A020-2CD5360FBA75}" srcOrd="1" destOrd="0" presId="urn:microsoft.com/office/officeart/2005/8/layout/hList7#1"/>
    <dgm:cxn modelId="{A0A23697-CE47-4B2E-9B0F-B969C3F76FB4}" type="presParOf" srcId="{8F6D3CD8-9B23-4E79-9850-BA25C52E9E31}" destId="{B7526C8C-09AC-4CF4-AB9C-45285E303343}" srcOrd="2" destOrd="0" presId="urn:microsoft.com/office/officeart/2005/8/layout/hList7#1"/>
    <dgm:cxn modelId="{F80CE024-F184-479A-A0ED-D0233C2396A3}" type="presParOf" srcId="{8F6D3CD8-9B23-4E79-9850-BA25C52E9E31}" destId="{C685031C-86E9-4113-BC94-02C4EABE4BE2}" srcOrd="3" destOrd="0" presId="urn:microsoft.com/office/officeart/2005/8/layout/hList7#1"/>
    <dgm:cxn modelId="{9EFBA57E-80F3-4838-9BA3-5E103A5D0246}" type="presParOf" srcId="{6642E166-034F-4799-B18D-655F102BB855}" destId="{5F740539-FCE6-4AE4-98B1-86C443D421A6}" srcOrd="5" destOrd="0" presId="urn:microsoft.com/office/officeart/2005/8/layout/hList7#1"/>
    <dgm:cxn modelId="{BC340FFD-5C85-43BF-9788-95059DFCA674}" type="presParOf" srcId="{6642E166-034F-4799-B18D-655F102BB855}" destId="{07C4BF6D-D962-4DAF-A61F-8949DD207C50}" srcOrd="6" destOrd="0" presId="urn:microsoft.com/office/officeart/2005/8/layout/hList7#1"/>
    <dgm:cxn modelId="{93AD06C3-F611-46FB-9757-CEF86CC991FF}" type="presParOf" srcId="{07C4BF6D-D962-4DAF-A61F-8949DD207C50}" destId="{9D0714C8-6679-47DC-8AE5-DFD5B1578950}" srcOrd="0" destOrd="0" presId="urn:microsoft.com/office/officeart/2005/8/layout/hList7#1"/>
    <dgm:cxn modelId="{9BA3D641-30A5-45A4-89CB-1E2CFE58C876}" type="presParOf" srcId="{07C4BF6D-D962-4DAF-A61F-8949DD207C50}" destId="{D41E4BBA-A3DE-4AA7-AC70-A8BE848DBAE7}" srcOrd="1" destOrd="0" presId="urn:microsoft.com/office/officeart/2005/8/layout/hList7#1"/>
    <dgm:cxn modelId="{EF207693-D93D-44E9-900E-790F126915F1}" type="presParOf" srcId="{07C4BF6D-D962-4DAF-A61F-8949DD207C50}" destId="{10F6268D-4001-422F-A38A-E430B5744DA5}" srcOrd="2" destOrd="0" presId="urn:microsoft.com/office/officeart/2005/8/layout/hList7#1"/>
    <dgm:cxn modelId="{47EF79A8-99BD-4883-8782-80C6DC8319FF}" type="presParOf" srcId="{07C4BF6D-D962-4DAF-A61F-8949DD207C50}" destId="{E34E2614-0558-4796-914C-66A9F066AD6F}" srcOrd="3" destOrd="0" presId="urn:microsoft.com/office/officeart/2005/8/layout/hList7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1B12F-9AE8-4A89-8712-8E2631793DD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BA088E4-6791-40C5-82B1-94CB03A36D7C}">
      <dgm:prSet phldrT="[Text]"/>
      <dgm:spPr/>
      <dgm:t>
        <a:bodyPr/>
        <a:lstStyle/>
        <a:p>
          <a:r>
            <a:rPr lang="en-ZA" dirty="0" smtClean="0"/>
            <a:t>Taking up a service</a:t>
          </a:r>
          <a:endParaRPr lang="en-ZA" dirty="0"/>
        </a:p>
      </dgm:t>
    </dgm:pt>
    <dgm:pt modelId="{E60114BA-5B29-4914-B280-4A67E5A08E74}" type="parTrans" cxnId="{9A6307F6-AE9E-4848-8CE1-8ED66C06EE0E}">
      <dgm:prSet/>
      <dgm:spPr/>
      <dgm:t>
        <a:bodyPr/>
        <a:lstStyle/>
        <a:p>
          <a:endParaRPr lang="en-ZA"/>
        </a:p>
      </dgm:t>
    </dgm:pt>
    <dgm:pt modelId="{AADA993C-31BD-47E6-8F3A-6E5A6CA035AD}" type="sibTrans" cxnId="{9A6307F6-AE9E-4848-8CE1-8ED66C06EE0E}">
      <dgm:prSet/>
      <dgm:spPr/>
      <dgm:t>
        <a:bodyPr/>
        <a:lstStyle/>
        <a:p>
          <a:endParaRPr lang="en-ZA"/>
        </a:p>
      </dgm:t>
    </dgm:pt>
    <dgm:pt modelId="{F21BB7DF-9EF9-4059-BF5E-596B03264EAB}">
      <dgm:prSet phldrT="[Text]"/>
      <dgm:spPr/>
      <dgm:t>
        <a:bodyPr/>
        <a:lstStyle/>
        <a:p>
          <a:r>
            <a:rPr lang="en-ZA" dirty="0" smtClean="0"/>
            <a:t>Cost of the service</a:t>
          </a:r>
          <a:endParaRPr lang="en-ZA" dirty="0"/>
        </a:p>
      </dgm:t>
    </dgm:pt>
    <dgm:pt modelId="{A640CAB4-8DEC-4911-BE6E-A80BC90021F2}" type="parTrans" cxnId="{B0AA77EE-4025-463E-B054-3EC5C894EADD}">
      <dgm:prSet/>
      <dgm:spPr/>
      <dgm:t>
        <a:bodyPr/>
        <a:lstStyle/>
        <a:p>
          <a:endParaRPr lang="en-ZA"/>
        </a:p>
      </dgm:t>
    </dgm:pt>
    <dgm:pt modelId="{EAB60E96-C1A0-4C05-9A26-5515017C4092}" type="sibTrans" cxnId="{B0AA77EE-4025-463E-B054-3EC5C894EADD}">
      <dgm:prSet/>
      <dgm:spPr/>
      <dgm:t>
        <a:bodyPr/>
        <a:lstStyle/>
        <a:p>
          <a:endParaRPr lang="en-ZA"/>
        </a:p>
      </dgm:t>
    </dgm:pt>
    <dgm:pt modelId="{03F80E71-1B55-4080-95B3-54DB315B395E}" type="pres">
      <dgm:prSet presAssocID="{4341B12F-9AE8-4A89-8712-8E2631793DD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A3345A8-1313-4A17-A02A-A9D52AFC3A41}" type="pres">
      <dgm:prSet presAssocID="{4341B12F-9AE8-4A89-8712-8E2631793DDD}" presName="divider" presStyleLbl="fgShp" presStyleIdx="0" presStyleCnt="1"/>
      <dgm:spPr/>
    </dgm:pt>
    <dgm:pt modelId="{B8E043DD-8E1B-4DE5-8793-1AA6620DABE7}" type="pres">
      <dgm:prSet presAssocID="{3BA088E4-6791-40C5-82B1-94CB03A36D7C}" presName="downArrow" presStyleLbl="node1" presStyleIdx="0" presStyleCnt="2"/>
      <dgm:spPr>
        <a:solidFill>
          <a:srgbClr val="00B050"/>
        </a:solidFill>
      </dgm:spPr>
    </dgm:pt>
    <dgm:pt modelId="{5DAACE59-8FDE-4814-8AC9-07DF7BDFCEA7}" type="pres">
      <dgm:prSet presAssocID="{3BA088E4-6791-40C5-82B1-94CB03A36D7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371F2F3-FEEF-4D7C-9336-5DDF66E694A6}" type="pres">
      <dgm:prSet presAssocID="{F21BB7DF-9EF9-4059-BF5E-596B03264EAB}" presName="upArrow" presStyleLbl="node1" presStyleIdx="1" presStyleCnt="2"/>
      <dgm:spPr>
        <a:solidFill>
          <a:srgbClr val="FF0000"/>
        </a:solidFill>
      </dgm:spPr>
    </dgm:pt>
    <dgm:pt modelId="{2F6A23CE-3CB3-47E1-9B0A-53E45089124A}" type="pres">
      <dgm:prSet presAssocID="{F21BB7DF-9EF9-4059-BF5E-596B03264EA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0AA77EE-4025-463E-B054-3EC5C894EADD}" srcId="{4341B12F-9AE8-4A89-8712-8E2631793DDD}" destId="{F21BB7DF-9EF9-4059-BF5E-596B03264EAB}" srcOrd="1" destOrd="0" parTransId="{A640CAB4-8DEC-4911-BE6E-A80BC90021F2}" sibTransId="{EAB60E96-C1A0-4C05-9A26-5515017C4092}"/>
    <dgm:cxn modelId="{DE65E221-F22F-4975-8014-B5E695C05D81}" type="presOf" srcId="{4341B12F-9AE8-4A89-8712-8E2631793DDD}" destId="{03F80E71-1B55-4080-95B3-54DB315B395E}" srcOrd="0" destOrd="0" presId="urn:microsoft.com/office/officeart/2005/8/layout/arrow3"/>
    <dgm:cxn modelId="{9A6307F6-AE9E-4848-8CE1-8ED66C06EE0E}" srcId="{4341B12F-9AE8-4A89-8712-8E2631793DDD}" destId="{3BA088E4-6791-40C5-82B1-94CB03A36D7C}" srcOrd="0" destOrd="0" parTransId="{E60114BA-5B29-4914-B280-4A67E5A08E74}" sibTransId="{AADA993C-31BD-47E6-8F3A-6E5A6CA035AD}"/>
    <dgm:cxn modelId="{98344F8C-6969-4715-A511-B8475050A7F2}" type="presOf" srcId="{3BA088E4-6791-40C5-82B1-94CB03A36D7C}" destId="{5DAACE59-8FDE-4814-8AC9-07DF7BDFCEA7}" srcOrd="0" destOrd="0" presId="urn:microsoft.com/office/officeart/2005/8/layout/arrow3"/>
    <dgm:cxn modelId="{2958D1AC-5AB4-45BA-8CBE-95DAAF3BC066}" type="presOf" srcId="{F21BB7DF-9EF9-4059-BF5E-596B03264EAB}" destId="{2F6A23CE-3CB3-47E1-9B0A-53E45089124A}" srcOrd="0" destOrd="0" presId="urn:microsoft.com/office/officeart/2005/8/layout/arrow3"/>
    <dgm:cxn modelId="{ED7B1B62-57E3-4E78-BAA5-6EC50114BD2E}" type="presParOf" srcId="{03F80E71-1B55-4080-95B3-54DB315B395E}" destId="{EA3345A8-1313-4A17-A02A-A9D52AFC3A41}" srcOrd="0" destOrd="0" presId="urn:microsoft.com/office/officeart/2005/8/layout/arrow3"/>
    <dgm:cxn modelId="{4777EDF0-2799-45FE-B840-44DEDADFDA35}" type="presParOf" srcId="{03F80E71-1B55-4080-95B3-54DB315B395E}" destId="{B8E043DD-8E1B-4DE5-8793-1AA6620DABE7}" srcOrd="1" destOrd="0" presId="urn:microsoft.com/office/officeart/2005/8/layout/arrow3"/>
    <dgm:cxn modelId="{52B0D2FF-53BC-434A-BACB-7E8D027D580C}" type="presParOf" srcId="{03F80E71-1B55-4080-95B3-54DB315B395E}" destId="{5DAACE59-8FDE-4814-8AC9-07DF7BDFCEA7}" srcOrd="2" destOrd="0" presId="urn:microsoft.com/office/officeart/2005/8/layout/arrow3"/>
    <dgm:cxn modelId="{9A467C8B-EBD2-463C-A571-9B81AA9E87F3}" type="presParOf" srcId="{03F80E71-1B55-4080-95B3-54DB315B395E}" destId="{9371F2F3-FEEF-4D7C-9336-5DDF66E694A6}" srcOrd="3" destOrd="0" presId="urn:microsoft.com/office/officeart/2005/8/layout/arrow3"/>
    <dgm:cxn modelId="{22924394-71BF-47D6-A75D-12AC4D20604A}" type="presParOf" srcId="{03F80E71-1B55-4080-95B3-54DB315B395E}" destId="{2F6A23CE-3CB3-47E1-9B0A-53E45089124A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ED44A1-48CB-4E40-A19A-D3A5A243D09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F4146EB-75EC-4450-BA2F-8C95643BEBAB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ZA" sz="2000" dirty="0" smtClean="0"/>
            <a:t>Cost to Client Components</a:t>
          </a:r>
          <a:endParaRPr lang="en-ZA" sz="2000" dirty="0"/>
        </a:p>
      </dgm:t>
    </dgm:pt>
    <dgm:pt modelId="{602CAD39-86F6-411D-AF52-6A1F6A3514DE}" type="parTrans" cxnId="{2CE1CB40-21C9-4DB3-8660-B09F7EDC2EAC}">
      <dgm:prSet/>
      <dgm:spPr/>
      <dgm:t>
        <a:bodyPr/>
        <a:lstStyle/>
        <a:p>
          <a:endParaRPr lang="en-ZA" sz="1600"/>
        </a:p>
      </dgm:t>
    </dgm:pt>
    <dgm:pt modelId="{25122A84-9DF2-4220-8BB1-716795AFECD1}" type="sibTrans" cxnId="{2CE1CB40-21C9-4DB3-8660-B09F7EDC2EAC}">
      <dgm:prSet/>
      <dgm:spPr/>
      <dgm:t>
        <a:bodyPr/>
        <a:lstStyle/>
        <a:p>
          <a:endParaRPr lang="en-ZA" sz="1600"/>
        </a:p>
      </dgm:t>
    </dgm:pt>
    <dgm:pt modelId="{A555D202-6DEE-473F-B2D3-5976B3204A0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ZA" sz="2000" dirty="0" smtClean="0"/>
            <a:t>Financial</a:t>
          </a:r>
        </a:p>
        <a:p>
          <a:r>
            <a:rPr lang="en-ZA" sz="1600" dirty="0" smtClean="0"/>
            <a:t>Interest, fees, transport, savings</a:t>
          </a:r>
          <a:endParaRPr lang="en-ZA" sz="1600" dirty="0"/>
        </a:p>
      </dgm:t>
    </dgm:pt>
    <dgm:pt modelId="{0764E9EB-0F0E-4434-A114-B6FF6411B5EA}" type="parTrans" cxnId="{9FA56CD2-5D1B-4F9F-AAB5-3F9E18BF1F8C}">
      <dgm:prSet/>
      <dgm:spPr/>
      <dgm:t>
        <a:bodyPr/>
        <a:lstStyle/>
        <a:p>
          <a:endParaRPr lang="en-ZA" sz="1600"/>
        </a:p>
      </dgm:t>
    </dgm:pt>
    <dgm:pt modelId="{CC1D0A39-40E0-4687-9D31-88BEF9F0E9F3}" type="sibTrans" cxnId="{9FA56CD2-5D1B-4F9F-AAB5-3F9E18BF1F8C}">
      <dgm:prSet/>
      <dgm:spPr/>
      <dgm:t>
        <a:bodyPr/>
        <a:lstStyle/>
        <a:p>
          <a:endParaRPr lang="en-ZA" sz="1600"/>
        </a:p>
      </dgm:t>
    </dgm:pt>
    <dgm:pt modelId="{462F0866-4797-4007-AD30-0F02D66CF278}">
      <dgm:prSet phldrT="[Text]" custT="1"/>
      <dgm:spPr/>
      <dgm:t>
        <a:bodyPr/>
        <a:lstStyle/>
        <a:p>
          <a:r>
            <a:rPr lang="en-ZA" sz="2000" dirty="0" smtClean="0"/>
            <a:t>Economic</a:t>
          </a:r>
        </a:p>
        <a:p>
          <a:r>
            <a:rPr lang="en-ZA" sz="1600" dirty="0" smtClean="0"/>
            <a:t>Opportunity Costs: travelling, queuing, meeting,    </a:t>
          </a:r>
        </a:p>
        <a:p>
          <a:r>
            <a:rPr lang="en-ZA" sz="1600" dirty="0" err="1" smtClean="0"/>
            <a:t>Assymetric</a:t>
          </a:r>
          <a:r>
            <a:rPr lang="en-ZA" sz="1600" dirty="0" smtClean="0"/>
            <a:t> Info: </a:t>
          </a:r>
          <a:r>
            <a:rPr lang="en-ZA" sz="1600" dirty="0" smtClean="0"/>
            <a:t>qualifying criteria</a:t>
          </a:r>
          <a:endParaRPr lang="en-ZA" sz="1600" dirty="0"/>
        </a:p>
      </dgm:t>
    </dgm:pt>
    <dgm:pt modelId="{D7D63907-8F69-4316-BFFE-AD0D55B4ADD1}" type="parTrans" cxnId="{7C9E434D-13F9-416B-B2AF-A953AB5C1B67}">
      <dgm:prSet/>
      <dgm:spPr/>
      <dgm:t>
        <a:bodyPr/>
        <a:lstStyle/>
        <a:p>
          <a:endParaRPr lang="en-ZA" sz="1600"/>
        </a:p>
      </dgm:t>
    </dgm:pt>
    <dgm:pt modelId="{8D8A7ACA-58B1-48CF-A2B8-8F7B0CFA0B8A}" type="sibTrans" cxnId="{7C9E434D-13F9-416B-B2AF-A953AB5C1B67}">
      <dgm:prSet/>
      <dgm:spPr/>
      <dgm:t>
        <a:bodyPr/>
        <a:lstStyle/>
        <a:p>
          <a:endParaRPr lang="en-ZA" sz="1600"/>
        </a:p>
      </dgm:t>
    </dgm:pt>
    <dgm:pt modelId="{BD112A52-7301-4B0E-9869-8D8599062F5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ZA" sz="2000" dirty="0" smtClean="0"/>
            <a:t>Social and Cultural</a:t>
          </a:r>
        </a:p>
        <a:p>
          <a:r>
            <a:rPr lang="en-US" sz="1600" dirty="0" smtClean="0"/>
            <a:t>Power Arrangements: women; </a:t>
          </a:r>
          <a:r>
            <a:rPr lang="en-US" sz="1600" dirty="0" err="1" smtClean="0"/>
            <a:t>stokvels</a:t>
          </a:r>
          <a:r>
            <a:rPr lang="en-US" sz="1600" dirty="0" smtClean="0"/>
            <a:t>, moneylenders; chiefs</a:t>
          </a:r>
          <a:endParaRPr lang="en-ZA" sz="1600" dirty="0"/>
        </a:p>
      </dgm:t>
    </dgm:pt>
    <dgm:pt modelId="{72F95397-80EB-41CE-AEDA-1F6ADB8EDFE4}" type="parTrans" cxnId="{D758A4B3-C282-4855-A53C-430F907502B4}">
      <dgm:prSet/>
      <dgm:spPr/>
      <dgm:t>
        <a:bodyPr/>
        <a:lstStyle/>
        <a:p>
          <a:endParaRPr lang="en-ZA" sz="1600"/>
        </a:p>
      </dgm:t>
    </dgm:pt>
    <dgm:pt modelId="{5DFA6E86-DFFA-4A59-8DB9-0462077CE80F}" type="sibTrans" cxnId="{D758A4B3-C282-4855-A53C-430F907502B4}">
      <dgm:prSet/>
      <dgm:spPr/>
      <dgm:t>
        <a:bodyPr/>
        <a:lstStyle/>
        <a:p>
          <a:endParaRPr lang="en-ZA" sz="1600"/>
        </a:p>
      </dgm:t>
    </dgm:pt>
    <dgm:pt modelId="{EFB511EF-26AF-440C-B64F-95202FF20DE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2000" dirty="0" smtClean="0"/>
            <a:t>Regulatory Compliance</a:t>
          </a:r>
        </a:p>
        <a:p>
          <a:r>
            <a:rPr lang="en-US" sz="1600" dirty="0" smtClean="0"/>
            <a:t>KYC, Business Registrations</a:t>
          </a:r>
          <a:endParaRPr lang="en-ZA" sz="2000" dirty="0"/>
        </a:p>
      </dgm:t>
    </dgm:pt>
    <dgm:pt modelId="{96744926-CD74-4AE9-B634-7DBE5E88808D}" type="parTrans" cxnId="{9377E3B2-7679-4E4F-8332-AB5E5EC3E507}">
      <dgm:prSet/>
      <dgm:spPr/>
      <dgm:t>
        <a:bodyPr/>
        <a:lstStyle/>
        <a:p>
          <a:endParaRPr lang="en-ZA" sz="1600"/>
        </a:p>
      </dgm:t>
    </dgm:pt>
    <dgm:pt modelId="{CE273915-83A4-4ED6-8E11-56C833766F27}" type="sibTrans" cxnId="{9377E3B2-7679-4E4F-8332-AB5E5EC3E507}">
      <dgm:prSet/>
      <dgm:spPr/>
      <dgm:t>
        <a:bodyPr/>
        <a:lstStyle/>
        <a:p>
          <a:endParaRPr lang="en-ZA" sz="1600"/>
        </a:p>
      </dgm:t>
    </dgm:pt>
    <dgm:pt modelId="{08A48345-934C-4F7D-8169-C3AC3E2AD70E}">
      <dgm:prSet phldrT="[Text]" custT="1"/>
      <dgm:spPr>
        <a:solidFill>
          <a:schemeClr val="accent6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ZA" sz="2000" dirty="0" smtClean="0"/>
            <a:t>Psychological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ZA" sz="1600" dirty="0" smtClean="0"/>
            <a:t>Stress &amp; Fear: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Bank branches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Default consequences</a:t>
          </a:r>
          <a:endParaRPr lang="en-ZA" sz="1600" dirty="0"/>
        </a:p>
      </dgm:t>
    </dgm:pt>
    <dgm:pt modelId="{4F8B6FF3-97C7-4815-B0EE-406A63FDAEC2}" type="parTrans" cxnId="{D08CF590-1A91-4CCB-A9AF-32307CB4339E}">
      <dgm:prSet/>
      <dgm:spPr/>
      <dgm:t>
        <a:bodyPr/>
        <a:lstStyle/>
        <a:p>
          <a:endParaRPr lang="en-ZA" sz="1600"/>
        </a:p>
      </dgm:t>
    </dgm:pt>
    <dgm:pt modelId="{6561E1DC-23E6-49C4-ADCD-55A8975DD7E9}" type="sibTrans" cxnId="{D08CF590-1A91-4CCB-A9AF-32307CB4339E}">
      <dgm:prSet/>
      <dgm:spPr/>
      <dgm:t>
        <a:bodyPr/>
        <a:lstStyle/>
        <a:p>
          <a:endParaRPr lang="en-ZA" sz="1600"/>
        </a:p>
      </dgm:t>
    </dgm:pt>
    <dgm:pt modelId="{5D83F43C-B5F2-4E1E-BC83-BE42AB1086D0}" type="pres">
      <dgm:prSet presAssocID="{04ED44A1-48CB-4E40-A19A-D3A5A243D0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1130430-5281-42E7-8BE2-45030E4873EF}" type="pres">
      <dgm:prSet presAssocID="{0F4146EB-75EC-4450-BA2F-8C95643BEBAB}" presName="centerShape" presStyleLbl="node0" presStyleIdx="0" presStyleCnt="1"/>
      <dgm:spPr/>
      <dgm:t>
        <a:bodyPr/>
        <a:lstStyle/>
        <a:p>
          <a:endParaRPr lang="en-ZA"/>
        </a:p>
      </dgm:t>
    </dgm:pt>
    <dgm:pt modelId="{7214E233-C2F6-46CE-B316-E6A05C52DD31}" type="pres">
      <dgm:prSet presAssocID="{0764E9EB-0F0E-4434-A114-B6FF6411B5EA}" presName="parTrans" presStyleLbl="bgSibTrans2D1" presStyleIdx="0" presStyleCnt="5"/>
      <dgm:spPr/>
      <dgm:t>
        <a:bodyPr/>
        <a:lstStyle/>
        <a:p>
          <a:endParaRPr lang="en-ZA"/>
        </a:p>
      </dgm:t>
    </dgm:pt>
    <dgm:pt modelId="{70284E3F-D325-4734-81DB-8350630BA822}" type="pres">
      <dgm:prSet presAssocID="{A555D202-6DEE-473F-B2D3-5976B3204A01}" presName="node" presStyleLbl="node1" presStyleIdx="0" presStyleCnt="5" custScaleX="115776" custScaleY="12430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34F2E36-1EC7-4E91-87F2-5EBB0A28A008}" type="pres">
      <dgm:prSet presAssocID="{D7D63907-8F69-4316-BFFE-AD0D55B4ADD1}" presName="parTrans" presStyleLbl="bgSibTrans2D1" presStyleIdx="1" presStyleCnt="5"/>
      <dgm:spPr/>
      <dgm:t>
        <a:bodyPr/>
        <a:lstStyle/>
        <a:p>
          <a:endParaRPr lang="en-ZA"/>
        </a:p>
      </dgm:t>
    </dgm:pt>
    <dgm:pt modelId="{9673607F-019D-44E6-BCDF-76AD4BFC49C7}" type="pres">
      <dgm:prSet presAssocID="{462F0866-4797-4007-AD30-0F02D66CF278}" presName="node" presStyleLbl="node1" presStyleIdx="1" presStyleCnt="5" custScaleX="124871" custScaleY="145053" custRadScaleRad="112677" custRadScaleInc="-393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B3D670-A88A-4216-A53C-7C0A5365E33D}" type="pres">
      <dgm:prSet presAssocID="{96744926-CD74-4AE9-B634-7DBE5E88808D}" presName="parTrans" presStyleLbl="bgSibTrans2D1" presStyleIdx="2" presStyleCnt="5"/>
      <dgm:spPr/>
      <dgm:t>
        <a:bodyPr/>
        <a:lstStyle/>
        <a:p>
          <a:endParaRPr lang="en-ZA"/>
        </a:p>
      </dgm:t>
    </dgm:pt>
    <dgm:pt modelId="{231C0B4B-A145-4555-A8D1-A402135E6747}" type="pres">
      <dgm:prSet presAssocID="{EFB511EF-26AF-440C-B64F-95202FF20DEA}" presName="node" presStyleLbl="node1" presStyleIdx="2" presStyleCnt="5" custScaleX="117287" custScaleY="12040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E5EA8A7-3120-4ACD-ADED-63ADBE34AF4A}" type="pres">
      <dgm:prSet presAssocID="{72F95397-80EB-41CE-AEDA-1F6ADB8EDFE4}" presName="parTrans" presStyleLbl="bgSibTrans2D1" presStyleIdx="3" presStyleCnt="5"/>
      <dgm:spPr/>
      <dgm:t>
        <a:bodyPr/>
        <a:lstStyle/>
        <a:p>
          <a:endParaRPr lang="en-ZA"/>
        </a:p>
      </dgm:t>
    </dgm:pt>
    <dgm:pt modelId="{9666B7C0-B62C-4D16-A15D-987EAA643021}" type="pres">
      <dgm:prSet presAssocID="{BD112A52-7301-4B0E-9869-8D8599062F57}" presName="node" presStyleLbl="node1" presStyleIdx="3" presStyleCnt="5" custScaleX="117088" custScaleY="139106" custRadScaleRad="113807" custRadScaleInc="757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38C663-80C3-46BB-9DF0-08AB4B57ECC8}" type="pres">
      <dgm:prSet presAssocID="{4F8B6FF3-97C7-4815-B0EE-406A63FDAEC2}" presName="parTrans" presStyleLbl="bgSibTrans2D1" presStyleIdx="4" presStyleCnt="5"/>
      <dgm:spPr/>
      <dgm:t>
        <a:bodyPr/>
        <a:lstStyle/>
        <a:p>
          <a:endParaRPr lang="en-ZA"/>
        </a:p>
      </dgm:t>
    </dgm:pt>
    <dgm:pt modelId="{571BFFD4-1812-403B-A341-6349A69C66CC}" type="pres">
      <dgm:prSet presAssocID="{08A48345-934C-4F7D-8169-C3AC3E2AD70E}" presName="node" presStyleLbl="node1" presStyleIdx="4" presStyleCnt="5" custScaleX="112394" custScaleY="11960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CE1CB40-21C9-4DB3-8660-B09F7EDC2EAC}" srcId="{04ED44A1-48CB-4E40-A19A-D3A5A243D095}" destId="{0F4146EB-75EC-4450-BA2F-8C95643BEBAB}" srcOrd="0" destOrd="0" parTransId="{602CAD39-86F6-411D-AF52-6A1F6A3514DE}" sibTransId="{25122A84-9DF2-4220-8BB1-716795AFECD1}"/>
    <dgm:cxn modelId="{BB00DE4F-AD76-4C38-B129-2CE309A08C1C}" type="presOf" srcId="{0F4146EB-75EC-4450-BA2F-8C95643BEBAB}" destId="{91130430-5281-42E7-8BE2-45030E4873EF}" srcOrd="0" destOrd="0" presId="urn:microsoft.com/office/officeart/2005/8/layout/radial4"/>
    <dgm:cxn modelId="{327B2B2E-1015-40A9-BA96-823F627A2ED9}" type="presOf" srcId="{96744926-CD74-4AE9-B634-7DBE5E88808D}" destId="{B1B3D670-A88A-4216-A53C-7C0A5365E33D}" srcOrd="0" destOrd="0" presId="urn:microsoft.com/office/officeart/2005/8/layout/radial4"/>
    <dgm:cxn modelId="{FC2C670F-B5B0-4B3E-A09A-E8CC749EA6AC}" type="presOf" srcId="{04ED44A1-48CB-4E40-A19A-D3A5A243D095}" destId="{5D83F43C-B5F2-4E1E-BC83-BE42AB1086D0}" srcOrd="0" destOrd="0" presId="urn:microsoft.com/office/officeart/2005/8/layout/radial4"/>
    <dgm:cxn modelId="{2E83890B-40BF-4C07-BE0F-076FF625E177}" type="presOf" srcId="{08A48345-934C-4F7D-8169-C3AC3E2AD70E}" destId="{571BFFD4-1812-403B-A341-6349A69C66CC}" srcOrd="0" destOrd="0" presId="urn:microsoft.com/office/officeart/2005/8/layout/radial4"/>
    <dgm:cxn modelId="{72D3C88A-FC0D-413D-ADC1-5839A30B4C9A}" type="presOf" srcId="{72F95397-80EB-41CE-AEDA-1F6ADB8EDFE4}" destId="{4E5EA8A7-3120-4ACD-ADED-63ADBE34AF4A}" srcOrd="0" destOrd="0" presId="urn:microsoft.com/office/officeart/2005/8/layout/radial4"/>
    <dgm:cxn modelId="{9377E3B2-7679-4E4F-8332-AB5E5EC3E507}" srcId="{0F4146EB-75EC-4450-BA2F-8C95643BEBAB}" destId="{EFB511EF-26AF-440C-B64F-95202FF20DEA}" srcOrd="2" destOrd="0" parTransId="{96744926-CD74-4AE9-B634-7DBE5E88808D}" sibTransId="{CE273915-83A4-4ED6-8E11-56C833766F27}"/>
    <dgm:cxn modelId="{BF8799AD-433B-4898-8F15-99497A2D3E1E}" type="presOf" srcId="{A555D202-6DEE-473F-B2D3-5976B3204A01}" destId="{70284E3F-D325-4734-81DB-8350630BA822}" srcOrd="0" destOrd="0" presId="urn:microsoft.com/office/officeart/2005/8/layout/radial4"/>
    <dgm:cxn modelId="{BE76D5B6-8294-482C-8B12-EE6D557B4B50}" type="presOf" srcId="{BD112A52-7301-4B0E-9869-8D8599062F57}" destId="{9666B7C0-B62C-4D16-A15D-987EAA643021}" srcOrd="0" destOrd="0" presId="urn:microsoft.com/office/officeart/2005/8/layout/radial4"/>
    <dgm:cxn modelId="{7432D466-ED21-4A8C-94B3-2F1FA10F9233}" type="presOf" srcId="{D7D63907-8F69-4316-BFFE-AD0D55B4ADD1}" destId="{D34F2E36-1EC7-4E91-87F2-5EBB0A28A008}" srcOrd="0" destOrd="0" presId="urn:microsoft.com/office/officeart/2005/8/layout/radial4"/>
    <dgm:cxn modelId="{6012A95A-D7E6-40A3-9440-839BF652C427}" type="presOf" srcId="{0764E9EB-0F0E-4434-A114-B6FF6411B5EA}" destId="{7214E233-C2F6-46CE-B316-E6A05C52DD31}" srcOrd="0" destOrd="0" presId="urn:microsoft.com/office/officeart/2005/8/layout/radial4"/>
    <dgm:cxn modelId="{EE2CB13B-20BE-4ECE-ACB9-B87B04B6DFA8}" type="presOf" srcId="{462F0866-4797-4007-AD30-0F02D66CF278}" destId="{9673607F-019D-44E6-BCDF-76AD4BFC49C7}" srcOrd="0" destOrd="0" presId="urn:microsoft.com/office/officeart/2005/8/layout/radial4"/>
    <dgm:cxn modelId="{6E25BADB-8A97-43D8-867B-1C0D132BDE02}" type="presOf" srcId="{4F8B6FF3-97C7-4815-B0EE-406A63FDAEC2}" destId="{CE38C663-80C3-46BB-9DF0-08AB4B57ECC8}" srcOrd="0" destOrd="0" presId="urn:microsoft.com/office/officeart/2005/8/layout/radial4"/>
    <dgm:cxn modelId="{D758A4B3-C282-4855-A53C-430F907502B4}" srcId="{0F4146EB-75EC-4450-BA2F-8C95643BEBAB}" destId="{BD112A52-7301-4B0E-9869-8D8599062F57}" srcOrd="3" destOrd="0" parTransId="{72F95397-80EB-41CE-AEDA-1F6ADB8EDFE4}" sibTransId="{5DFA6E86-DFFA-4A59-8DB9-0462077CE80F}"/>
    <dgm:cxn modelId="{D08CF590-1A91-4CCB-A9AF-32307CB4339E}" srcId="{0F4146EB-75EC-4450-BA2F-8C95643BEBAB}" destId="{08A48345-934C-4F7D-8169-C3AC3E2AD70E}" srcOrd="4" destOrd="0" parTransId="{4F8B6FF3-97C7-4815-B0EE-406A63FDAEC2}" sibTransId="{6561E1DC-23E6-49C4-ADCD-55A8975DD7E9}"/>
    <dgm:cxn modelId="{9FA56CD2-5D1B-4F9F-AAB5-3F9E18BF1F8C}" srcId="{0F4146EB-75EC-4450-BA2F-8C95643BEBAB}" destId="{A555D202-6DEE-473F-B2D3-5976B3204A01}" srcOrd="0" destOrd="0" parTransId="{0764E9EB-0F0E-4434-A114-B6FF6411B5EA}" sibTransId="{CC1D0A39-40E0-4687-9D31-88BEF9F0E9F3}"/>
    <dgm:cxn modelId="{56DC2616-85F8-41AA-B4DF-17DB7DA8BA16}" type="presOf" srcId="{EFB511EF-26AF-440C-B64F-95202FF20DEA}" destId="{231C0B4B-A145-4555-A8D1-A402135E6747}" srcOrd="0" destOrd="0" presId="urn:microsoft.com/office/officeart/2005/8/layout/radial4"/>
    <dgm:cxn modelId="{7C9E434D-13F9-416B-B2AF-A953AB5C1B67}" srcId="{0F4146EB-75EC-4450-BA2F-8C95643BEBAB}" destId="{462F0866-4797-4007-AD30-0F02D66CF278}" srcOrd="1" destOrd="0" parTransId="{D7D63907-8F69-4316-BFFE-AD0D55B4ADD1}" sibTransId="{8D8A7ACA-58B1-48CF-A2B8-8F7B0CFA0B8A}"/>
    <dgm:cxn modelId="{0BFCA27A-DD88-4350-8022-4B0F4A53843B}" type="presParOf" srcId="{5D83F43C-B5F2-4E1E-BC83-BE42AB1086D0}" destId="{91130430-5281-42E7-8BE2-45030E4873EF}" srcOrd="0" destOrd="0" presId="urn:microsoft.com/office/officeart/2005/8/layout/radial4"/>
    <dgm:cxn modelId="{C3D8A185-C2BB-40E4-A5BF-1739E1CD0CDF}" type="presParOf" srcId="{5D83F43C-B5F2-4E1E-BC83-BE42AB1086D0}" destId="{7214E233-C2F6-46CE-B316-E6A05C52DD31}" srcOrd="1" destOrd="0" presId="urn:microsoft.com/office/officeart/2005/8/layout/radial4"/>
    <dgm:cxn modelId="{2EB5B0E2-B675-42A6-82EC-D017B3EE1A37}" type="presParOf" srcId="{5D83F43C-B5F2-4E1E-BC83-BE42AB1086D0}" destId="{70284E3F-D325-4734-81DB-8350630BA822}" srcOrd="2" destOrd="0" presId="urn:microsoft.com/office/officeart/2005/8/layout/radial4"/>
    <dgm:cxn modelId="{FB957732-DCA6-4D00-B25C-E1999DCFF992}" type="presParOf" srcId="{5D83F43C-B5F2-4E1E-BC83-BE42AB1086D0}" destId="{D34F2E36-1EC7-4E91-87F2-5EBB0A28A008}" srcOrd="3" destOrd="0" presId="urn:microsoft.com/office/officeart/2005/8/layout/radial4"/>
    <dgm:cxn modelId="{E5735D89-C4C0-4121-8693-866F8FA6628C}" type="presParOf" srcId="{5D83F43C-B5F2-4E1E-BC83-BE42AB1086D0}" destId="{9673607F-019D-44E6-BCDF-76AD4BFC49C7}" srcOrd="4" destOrd="0" presId="urn:microsoft.com/office/officeart/2005/8/layout/radial4"/>
    <dgm:cxn modelId="{601E41AC-F132-4B61-9B4E-FC64FAD47536}" type="presParOf" srcId="{5D83F43C-B5F2-4E1E-BC83-BE42AB1086D0}" destId="{B1B3D670-A88A-4216-A53C-7C0A5365E33D}" srcOrd="5" destOrd="0" presId="urn:microsoft.com/office/officeart/2005/8/layout/radial4"/>
    <dgm:cxn modelId="{AD6AB5C3-7B48-414E-AA8E-878E2C3AF370}" type="presParOf" srcId="{5D83F43C-B5F2-4E1E-BC83-BE42AB1086D0}" destId="{231C0B4B-A145-4555-A8D1-A402135E6747}" srcOrd="6" destOrd="0" presId="urn:microsoft.com/office/officeart/2005/8/layout/radial4"/>
    <dgm:cxn modelId="{DF58B480-8A28-4D61-9808-0E190570040D}" type="presParOf" srcId="{5D83F43C-B5F2-4E1E-BC83-BE42AB1086D0}" destId="{4E5EA8A7-3120-4ACD-ADED-63ADBE34AF4A}" srcOrd="7" destOrd="0" presId="urn:microsoft.com/office/officeart/2005/8/layout/radial4"/>
    <dgm:cxn modelId="{F9F48FAA-13E3-4B0C-855C-BFC0E9280108}" type="presParOf" srcId="{5D83F43C-B5F2-4E1E-BC83-BE42AB1086D0}" destId="{9666B7C0-B62C-4D16-A15D-987EAA643021}" srcOrd="8" destOrd="0" presId="urn:microsoft.com/office/officeart/2005/8/layout/radial4"/>
    <dgm:cxn modelId="{CB1331C0-E81A-467D-B806-43D5164C353C}" type="presParOf" srcId="{5D83F43C-B5F2-4E1E-BC83-BE42AB1086D0}" destId="{CE38C663-80C3-46BB-9DF0-08AB4B57ECC8}" srcOrd="9" destOrd="0" presId="urn:microsoft.com/office/officeart/2005/8/layout/radial4"/>
    <dgm:cxn modelId="{D4081E0B-8A0F-48CB-AD34-404FEC842385}" type="presParOf" srcId="{5D83F43C-B5F2-4E1E-BC83-BE42AB1086D0}" destId="{571BFFD4-1812-403B-A341-6349A69C66CC}" srcOrd="10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ED44A1-48CB-4E40-A19A-D3A5A243D09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F4146EB-75EC-4450-BA2F-8C95643BEBAB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ZA" dirty="0" smtClean="0"/>
            <a:t>Cost to Client Determinants</a:t>
          </a:r>
          <a:endParaRPr lang="en-ZA" dirty="0"/>
        </a:p>
      </dgm:t>
    </dgm:pt>
    <dgm:pt modelId="{602CAD39-86F6-411D-AF52-6A1F6A3514DE}" type="parTrans" cxnId="{2CE1CB40-21C9-4DB3-8660-B09F7EDC2EAC}">
      <dgm:prSet/>
      <dgm:spPr/>
      <dgm:t>
        <a:bodyPr/>
        <a:lstStyle/>
        <a:p>
          <a:endParaRPr lang="en-ZA"/>
        </a:p>
      </dgm:t>
    </dgm:pt>
    <dgm:pt modelId="{25122A84-9DF2-4220-8BB1-716795AFECD1}" type="sibTrans" cxnId="{2CE1CB40-21C9-4DB3-8660-B09F7EDC2EAC}">
      <dgm:prSet/>
      <dgm:spPr/>
      <dgm:t>
        <a:bodyPr/>
        <a:lstStyle/>
        <a:p>
          <a:endParaRPr lang="en-ZA"/>
        </a:p>
      </dgm:t>
    </dgm:pt>
    <dgm:pt modelId="{A555D202-6DEE-473F-B2D3-5976B3204A0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ZA" sz="2400" b="1" dirty="0" smtClean="0"/>
            <a:t>Industry Context</a:t>
          </a:r>
        </a:p>
        <a:p>
          <a:r>
            <a:rPr lang="en-ZA" sz="2400" b="1" dirty="0" smtClean="0"/>
            <a:t>Meso Level</a:t>
          </a:r>
        </a:p>
        <a:p>
          <a:r>
            <a:rPr lang="en-ZA" sz="2000" b="1" dirty="0" smtClean="0"/>
            <a:t>IT, Sources of Capital, Credit Bureaux</a:t>
          </a:r>
        </a:p>
      </dgm:t>
    </dgm:pt>
    <dgm:pt modelId="{0764E9EB-0F0E-4434-A114-B6FF6411B5EA}" type="parTrans" cxnId="{9FA56CD2-5D1B-4F9F-AAB5-3F9E18BF1F8C}">
      <dgm:prSet/>
      <dgm:spPr/>
      <dgm:t>
        <a:bodyPr/>
        <a:lstStyle/>
        <a:p>
          <a:endParaRPr lang="en-ZA"/>
        </a:p>
      </dgm:t>
    </dgm:pt>
    <dgm:pt modelId="{CC1D0A39-40E0-4687-9D31-88BEF9F0E9F3}" type="sibTrans" cxnId="{9FA56CD2-5D1B-4F9F-AAB5-3F9E18BF1F8C}">
      <dgm:prSet/>
      <dgm:spPr/>
      <dgm:t>
        <a:bodyPr/>
        <a:lstStyle/>
        <a:p>
          <a:endParaRPr lang="en-ZA"/>
        </a:p>
      </dgm:t>
    </dgm:pt>
    <dgm:pt modelId="{EFB511EF-26AF-440C-B64F-95202FF20DE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2400" b="1" dirty="0" smtClean="0"/>
            <a:t>Enabling Environment</a:t>
          </a:r>
        </a:p>
        <a:p>
          <a:r>
            <a:rPr lang="en-ZA" sz="2400" b="1" dirty="0" smtClean="0"/>
            <a:t>Macro Level</a:t>
          </a:r>
        </a:p>
        <a:p>
          <a:r>
            <a:rPr lang="en-ZA" sz="2000" b="1" dirty="0" smtClean="0"/>
            <a:t>Political, Economic, Legislation, Other</a:t>
          </a:r>
          <a:endParaRPr lang="en-ZA" sz="2000" b="1" dirty="0"/>
        </a:p>
      </dgm:t>
    </dgm:pt>
    <dgm:pt modelId="{96744926-CD74-4AE9-B634-7DBE5E88808D}" type="parTrans" cxnId="{9377E3B2-7679-4E4F-8332-AB5E5EC3E507}">
      <dgm:prSet/>
      <dgm:spPr/>
      <dgm:t>
        <a:bodyPr/>
        <a:lstStyle/>
        <a:p>
          <a:endParaRPr lang="en-ZA"/>
        </a:p>
      </dgm:t>
    </dgm:pt>
    <dgm:pt modelId="{CE273915-83A4-4ED6-8E11-56C833766F27}" type="sibTrans" cxnId="{9377E3B2-7679-4E4F-8332-AB5E5EC3E507}">
      <dgm:prSet/>
      <dgm:spPr/>
      <dgm:t>
        <a:bodyPr/>
        <a:lstStyle/>
        <a:p>
          <a:endParaRPr lang="en-ZA"/>
        </a:p>
      </dgm:t>
    </dgm:pt>
    <dgm:pt modelId="{08A48345-934C-4F7D-8169-C3AC3E2AD70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ZA" sz="2400" b="1" dirty="0" smtClean="0"/>
            <a:t>Service Providers</a:t>
          </a:r>
        </a:p>
        <a:p>
          <a:r>
            <a:rPr lang="en-ZA" sz="2400" b="1" dirty="0" smtClean="0"/>
            <a:t>Micro Level</a:t>
          </a:r>
        </a:p>
        <a:p>
          <a:r>
            <a:rPr lang="en-ZA" sz="2000" b="1" dirty="0" smtClean="0"/>
            <a:t>Diversity of Providers,</a:t>
          </a:r>
        </a:p>
        <a:p>
          <a:r>
            <a:rPr lang="en-ZA" sz="2000" b="1" dirty="0" smtClean="0"/>
            <a:t>Healthy Level of Competition </a:t>
          </a:r>
          <a:endParaRPr lang="en-ZA" sz="2000" b="1" dirty="0"/>
        </a:p>
      </dgm:t>
    </dgm:pt>
    <dgm:pt modelId="{4F8B6FF3-97C7-4815-B0EE-406A63FDAEC2}" type="parTrans" cxnId="{D08CF590-1A91-4CCB-A9AF-32307CB4339E}">
      <dgm:prSet/>
      <dgm:spPr/>
      <dgm:t>
        <a:bodyPr/>
        <a:lstStyle/>
        <a:p>
          <a:endParaRPr lang="en-ZA"/>
        </a:p>
      </dgm:t>
    </dgm:pt>
    <dgm:pt modelId="{6561E1DC-23E6-49C4-ADCD-55A8975DD7E9}" type="sibTrans" cxnId="{D08CF590-1A91-4CCB-A9AF-32307CB4339E}">
      <dgm:prSet/>
      <dgm:spPr/>
      <dgm:t>
        <a:bodyPr/>
        <a:lstStyle/>
        <a:p>
          <a:endParaRPr lang="en-ZA"/>
        </a:p>
      </dgm:t>
    </dgm:pt>
    <dgm:pt modelId="{5D83F43C-B5F2-4E1E-BC83-BE42AB1086D0}" type="pres">
      <dgm:prSet presAssocID="{04ED44A1-48CB-4E40-A19A-D3A5A243D0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1130430-5281-42E7-8BE2-45030E4873EF}" type="pres">
      <dgm:prSet presAssocID="{0F4146EB-75EC-4450-BA2F-8C95643BEBAB}" presName="centerShape" presStyleLbl="node0" presStyleIdx="0" presStyleCnt="1" custScaleY="91652" custLinFactNeighborX="860" custLinFactNeighborY="-1814"/>
      <dgm:spPr/>
      <dgm:t>
        <a:bodyPr/>
        <a:lstStyle/>
        <a:p>
          <a:endParaRPr lang="en-ZA"/>
        </a:p>
      </dgm:t>
    </dgm:pt>
    <dgm:pt modelId="{7214E233-C2F6-46CE-B316-E6A05C52DD31}" type="pres">
      <dgm:prSet presAssocID="{0764E9EB-0F0E-4434-A114-B6FF6411B5EA}" presName="parTrans" presStyleLbl="bgSibTrans2D1" presStyleIdx="0" presStyleCnt="3" custLinFactNeighborX="5517" custLinFactNeighborY="-13192"/>
      <dgm:spPr/>
      <dgm:t>
        <a:bodyPr/>
        <a:lstStyle/>
        <a:p>
          <a:endParaRPr lang="en-ZA"/>
        </a:p>
      </dgm:t>
    </dgm:pt>
    <dgm:pt modelId="{70284E3F-D325-4734-81DB-8350630BA822}" type="pres">
      <dgm:prSet presAssocID="{A555D202-6DEE-473F-B2D3-5976B3204A01}" presName="node" presStyleLbl="node1" presStyleIdx="0" presStyleCnt="3" custScaleX="99413" custScaleY="161099" custRadScaleRad="96500" custRadScaleInc="-2828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B3D670-A88A-4216-A53C-7C0A5365E33D}" type="pres">
      <dgm:prSet presAssocID="{96744926-CD74-4AE9-B634-7DBE5E88808D}" presName="parTrans" presStyleLbl="bgSibTrans2D1" presStyleIdx="1" presStyleCnt="3" custLinFactNeighborX="-2718" custLinFactNeighborY="9814"/>
      <dgm:spPr/>
      <dgm:t>
        <a:bodyPr/>
        <a:lstStyle/>
        <a:p>
          <a:endParaRPr lang="en-ZA"/>
        </a:p>
      </dgm:t>
    </dgm:pt>
    <dgm:pt modelId="{231C0B4B-A145-4555-A8D1-A402135E6747}" type="pres">
      <dgm:prSet presAssocID="{EFB511EF-26AF-440C-B64F-95202FF20DEA}" presName="node" presStyleLbl="node1" presStyleIdx="1" presStyleCnt="3" custScaleX="112337" custScaleY="130924" custRadScaleRad="99484" custRadScaleInc="-8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38C663-80C3-46BB-9DF0-08AB4B57ECC8}" type="pres">
      <dgm:prSet presAssocID="{4F8B6FF3-97C7-4815-B0EE-406A63FDAEC2}" presName="parTrans" presStyleLbl="bgSibTrans2D1" presStyleIdx="2" presStyleCnt="3" custLinFactNeighborX="-1178" custLinFactNeighborY="-16014"/>
      <dgm:spPr/>
      <dgm:t>
        <a:bodyPr/>
        <a:lstStyle/>
        <a:p>
          <a:endParaRPr lang="en-ZA"/>
        </a:p>
      </dgm:t>
    </dgm:pt>
    <dgm:pt modelId="{571BFFD4-1812-403B-A341-6349A69C66CC}" type="pres">
      <dgm:prSet presAssocID="{08A48345-934C-4F7D-8169-C3AC3E2AD70E}" presName="node" presStyleLbl="node1" presStyleIdx="2" presStyleCnt="3" custScaleX="95023" custScaleY="162082" custRadScaleRad="99754" custRadScaleInc="2989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43AA2B3-84F3-4BC8-82AD-8C17CC757CE0}" type="presOf" srcId="{0764E9EB-0F0E-4434-A114-B6FF6411B5EA}" destId="{7214E233-C2F6-46CE-B316-E6A05C52DD31}" srcOrd="0" destOrd="0" presId="urn:microsoft.com/office/officeart/2005/8/layout/radial4"/>
    <dgm:cxn modelId="{D08CF590-1A91-4CCB-A9AF-32307CB4339E}" srcId="{0F4146EB-75EC-4450-BA2F-8C95643BEBAB}" destId="{08A48345-934C-4F7D-8169-C3AC3E2AD70E}" srcOrd="2" destOrd="0" parTransId="{4F8B6FF3-97C7-4815-B0EE-406A63FDAEC2}" sibTransId="{6561E1DC-23E6-49C4-ADCD-55A8975DD7E9}"/>
    <dgm:cxn modelId="{01978E81-A84E-4A77-841D-BC3BDFA0F9AD}" type="presOf" srcId="{EFB511EF-26AF-440C-B64F-95202FF20DEA}" destId="{231C0B4B-A145-4555-A8D1-A402135E6747}" srcOrd="0" destOrd="0" presId="urn:microsoft.com/office/officeart/2005/8/layout/radial4"/>
    <dgm:cxn modelId="{9FA56CD2-5D1B-4F9F-AAB5-3F9E18BF1F8C}" srcId="{0F4146EB-75EC-4450-BA2F-8C95643BEBAB}" destId="{A555D202-6DEE-473F-B2D3-5976B3204A01}" srcOrd="0" destOrd="0" parTransId="{0764E9EB-0F0E-4434-A114-B6FF6411B5EA}" sibTransId="{CC1D0A39-40E0-4687-9D31-88BEF9F0E9F3}"/>
    <dgm:cxn modelId="{9377E3B2-7679-4E4F-8332-AB5E5EC3E507}" srcId="{0F4146EB-75EC-4450-BA2F-8C95643BEBAB}" destId="{EFB511EF-26AF-440C-B64F-95202FF20DEA}" srcOrd="1" destOrd="0" parTransId="{96744926-CD74-4AE9-B634-7DBE5E88808D}" sibTransId="{CE273915-83A4-4ED6-8E11-56C833766F27}"/>
    <dgm:cxn modelId="{2FD6013A-E82D-4672-AAFC-1B79DC53F9EC}" type="presOf" srcId="{08A48345-934C-4F7D-8169-C3AC3E2AD70E}" destId="{571BFFD4-1812-403B-A341-6349A69C66CC}" srcOrd="0" destOrd="0" presId="urn:microsoft.com/office/officeart/2005/8/layout/radial4"/>
    <dgm:cxn modelId="{2E44624B-E778-4679-A9F7-9C75472DF828}" type="presOf" srcId="{4F8B6FF3-97C7-4815-B0EE-406A63FDAEC2}" destId="{CE38C663-80C3-46BB-9DF0-08AB4B57ECC8}" srcOrd="0" destOrd="0" presId="urn:microsoft.com/office/officeart/2005/8/layout/radial4"/>
    <dgm:cxn modelId="{B47ACAA9-CEF3-43D6-B1CE-4413635AC69B}" type="presOf" srcId="{96744926-CD74-4AE9-B634-7DBE5E88808D}" destId="{B1B3D670-A88A-4216-A53C-7C0A5365E33D}" srcOrd="0" destOrd="0" presId="urn:microsoft.com/office/officeart/2005/8/layout/radial4"/>
    <dgm:cxn modelId="{E08E84E7-13D6-4DE7-8F5F-6554FF1AE4F0}" type="presOf" srcId="{A555D202-6DEE-473F-B2D3-5976B3204A01}" destId="{70284E3F-D325-4734-81DB-8350630BA822}" srcOrd="0" destOrd="0" presId="urn:microsoft.com/office/officeart/2005/8/layout/radial4"/>
    <dgm:cxn modelId="{D71F212F-A379-4AAA-9A1C-0AF18530CDFB}" type="presOf" srcId="{04ED44A1-48CB-4E40-A19A-D3A5A243D095}" destId="{5D83F43C-B5F2-4E1E-BC83-BE42AB1086D0}" srcOrd="0" destOrd="0" presId="urn:microsoft.com/office/officeart/2005/8/layout/radial4"/>
    <dgm:cxn modelId="{51918B72-DD71-4BB1-AB37-6D897F99DA55}" type="presOf" srcId="{0F4146EB-75EC-4450-BA2F-8C95643BEBAB}" destId="{91130430-5281-42E7-8BE2-45030E4873EF}" srcOrd="0" destOrd="0" presId="urn:microsoft.com/office/officeart/2005/8/layout/radial4"/>
    <dgm:cxn modelId="{2CE1CB40-21C9-4DB3-8660-B09F7EDC2EAC}" srcId="{04ED44A1-48CB-4E40-A19A-D3A5A243D095}" destId="{0F4146EB-75EC-4450-BA2F-8C95643BEBAB}" srcOrd="0" destOrd="0" parTransId="{602CAD39-86F6-411D-AF52-6A1F6A3514DE}" sibTransId="{25122A84-9DF2-4220-8BB1-716795AFECD1}"/>
    <dgm:cxn modelId="{949E627C-4EDF-4B19-8EF1-DA9D63F1A5DC}" type="presParOf" srcId="{5D83F43C-B5F2-4E1E-BC83-BE42AB1086D0}" destId="{91130430-5281-42E7-8BE2-45030E4873EF}" srcOrd="0" destOrd="0" presId="urn:microsoft.com/office/officeart/2005/8/layout/radial4"/>
    <dgm:cxn modelId="{DAC2B5FA-DDBA-474A-B486-4581406ACAC4}" type="presParOf" srcId="{5D83F43C-B5F2-4E1E-BC83-BE42AB1086D0}" destId="{7214E233-C2F6-46CE-B316-E6A05C52DD31}" srcOrd="1" destOrd="0" presId="urn:microsoft.com/office/officeart/2005/8/layout/radial4"/>
    <dgm:cxn modelId="{E7063F70-A3AE-4551-AF3A-2117D6DE52BD}" type="presParOf" srcId="{5D83F43C-B5F2-4E1E-BC83-BE42AB1086D0}" destId="{70284E3F-D325-4734-81DB-8350630BA822}" srcOrd="2" destOrd="0" presId="urn:microsoft.com/office/officeart/2005/8/layout/radial4"/>
    <dgm:cxn modelId="{8CE8CAC6-2E2F-4976-A12A-543C5B2240AF}" type="presParOf" srcId="{5D83F43C-B5F2-4E1E-BC83-BE42AB1086D0}" destId="{B1B3D670-A88A-4216-A53C-7C0A5365E33D}" srcOrd="3" destOrd="0" presId="urn:microsoft.com/office/officeart/2005/8/layout/radial4"/>
    <dgm:cxn modelId="{493A578B-6AEA-4873-8518-0C5B6F8CE349}" type="presParOf" srcId="{5D83F43C-B5F2-4E1E-BC83-BE42AB1086D0}" destId="{231C0B4B-A145-4555-A8D1-A402135E6747}" srcOrd="4" destOrd="0" presId="urn:microsoft.com/office/officeart/2005/8/layout/radial4"/>
    <dgm:cxn modelId="{1C43E933-B5B7-4461-87D4-B084D3B4950A}" type="presParOf" srcId="{5D83F43C-B5F2-4E1E-BC83-BE42AB1086D0}" destId="{CE38C663-80C3-46BB-9DF0-08AB4B57ECC8}" srcOrd="5" destOrd="0" presId="urn:microsoft.com/office/officeart/2005/8/layout/radial4"/>
    <dgm:cxn modelId="{86189DA6-1BEC-4BA7-8202-B6F261CCB091}" type="presParOf" srcId="{5D83F43C-B5F2-4E1E-BC83-BE42AB1086D0}" destId="{571BFFD4-1812-403B-A341-6349A69C66CC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E9958-231B-45B4-A0B2-8B3A89EEC9FA}" type="datetimeFigureOut">
              <a:rPr lang="en-US" smtClean="0"/>
              <a:pPr/>
              <a:t>9/19/2011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5329-CBED-496B-BD3C-7600999DFFCD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93A6-A48D-4701-A5B3-C67268FEFB03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55216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93A6-A48D-4701-A5B3-C67268FEFB03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55216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10091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2011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8A6-5D8A-44FF-A676-DB60D20C901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2011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8A6-5D8A-44FF-A676-DB60D20C901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56350"/>
            <a:ext cx="542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C00000"/>
                </a:solidFill>
                <a:latin typeface="Berlin Sans FB" pitchFamily="34" charset="0"/>
              </a:defRPr>
            </a:lvl1pPr>
          </a:lstStyle>
          <a:p>
            <a:r>
              <a:rPr lang="en-ZA" smtClean="0"/>
              <a:t>Centre for Inclusive Banking in Africa</a:t>
            </a:r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00948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34290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3424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2011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8A6-5D8A-44FF-A676-DB60D20C901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56350"/>
            <a:ext cx="542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C00000"/>
                </a:solidFill>
                <a:latin typeface="Berlin Sans FB" pitchFamily="34" charset="0"/>
              </a:defRPr>
            </a:lvl1pPr>
          </a:lstStyle>
          <a:p>
            <a:r>
              <a:rPr lang="en-ZA" smtClean="0"/>
              <a:t>Centre for Inclusive Banking in Africa</a:t>
            </a:r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2011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8A6-5D8A-44FF-A676-DB60D20C901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56350"/>
            <a:ext cx="542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C00000"/>
                </a:solidFill>
                <a:latin typeface="Berlin Sans FB" pitchFamily="34" charset="0"/>
              </a:defRPr>
            </a:lvl1pPr>
          </a:lstStyle>
          <a:p>
            <a:r>
              <a:rPr lang="en-ZA" smtClean="0"/>
              <a:t>Centre for Inclusive Banking in Africa</a:t>
            </a:r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2011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D8A6-5D8A-44FF-A676-DB60D20C901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56350"/>
            <a:ext cx="542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C00000"/>
                </a:solidFill>
                <a:latin typeface="Berlin Sans FB" pitchFamily="34" charset="0"/>
              </a:defRPr>
            </a:lvl1pPr>
          </a:lstStyle>
          <a:p>
            <a:r>
              <a:rPr lang="en-ZA" smtClean="0"/>
              <a:t>Centre for Inclusive Banking in Africa</a:t>
            </a:r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C9F6-8AFE-4D3A-8DDF-553BA73EF3E6}" type="datetimeFigureOut">
              <a:rPr lang="en-US" smtClean="0"/>
              <a:pPr/>
              <a:t>9/19/2011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129-E4E1-40ED-B724-F1163A6DE13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50099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600200"/>
            <a:ext cx="75009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5720" y="6356350"/>
            <a:ext cx="161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 September 2011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5984" y="6356350"/>
            <a:ext cx="4572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C00000"/>
                </a:solidFill>
                <a:latin typeface="Berlin Sans FB" pitchFamily="34" charset="0"/>
              </a:defRPr>
            </a:lvl1pPr>
          </a:lstStyle>
          <a:p>
            <a:r>
              <a:rPr lang="en-ZA" smtClean="0"/>
              <a:t>Centre for Inclusive Banking in Africa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2330" y="6356350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D8A6-5D8A-44FF-A676-DB60D20C9016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 descr="IMG_1651 small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039808" y="0"/>
            <a:ext cx="1103968" cy="922848"/>
          </a:xfrm>
          <a:prstGeom prst="rect">
            <a:avLst/>
          </a:prstGeom>
        </p:spPr>
      </p:pic>
      <p:pic>
        <p:nvPicPr>
          <p:cNvPr id="8" name="Picture 7" descr="2010 Kenya Visit 043 small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9936" y="928670"/>
            <a:ext cx="1103968" cy="1471957"/>
          </a:xfrm>
          <a:prstGeom prst="rect">
            <a:avLst/>
          </a:prstGeom>
        </p:spPr>
      </p:pic>
      <p:pic>
        <p:nvPicPr>
          <p:cNvPr id="9" name="Picture 8" descr="2010 Kenya Visit 021small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40160" y="1743840"/>
            <a:ext cx="1103872" cy="827904"/>
          </a:xfrm>
          <a:prstGeom prst="rect">
            <a:avLst/>
          </a:prstGeom>
        </p:spPr>
      </p:pic>
      <p:pic>
        <p:nvPicPr>
          <p:cNvPr id="11" name="Picture 10" descr="kaross093 small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040032" y="2558818"/>
            <a:ext cx="1104000" cy="1656000"/>
          </a:xfrm>
          <a:prstGeom prst="rect">
            <a:avLst/>
          </a:prstGeom>
        </p:spPr>
      </p:pic>
      <p:pic>
        <p:nvPicPr>
          <p:cNvPr id="12" name="Picture 11" descr="Absa Instore Banking adjusted small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40160" y="5033195"/>
            <a:ext cx="1103615" cy="1110449"/>
          </a:xfrm>
          <a:prstGeom prst="rect">
            <a:avLst/>
          </a:prstGeom>
        </p:spPr>
      </p:pic>
      <p:pic>
        <p:nvPicPr>
          <p:cNvPr id="13" name="Picture 12" descr="Coetzees 2010 076 smal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39808" y="4214818"/>
            <a:ext cx="1104096" cy="828073"/>
          </a:xfrm>
          <a:prstGeom prst="rect">
            <a:avLst/>
          </a:prstGeom>
        </p:spPr>
      </p:pic>
      <p:pic>
        <p:nvPicPr>
          <p:cNvPr id="10" name="Picture 9" descr="IMG_2605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40032" y="5974429"/>
            <a:ext cx="1104000" cy="883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aleUPLOGO17APRIL0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143512"/>
            <a:ext cx="50720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00100" y="642918"/>
            <a:ext cx="6072230" cy="242889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ZA" sz="4000" dirty="0" smtClean="0"/>
              <a:t>Cost to Clients to Access Financial Services</a:t>
            </a:r>
            <a:br>
              <a:rPr lang="en-ZA" sz="4000" dirty="0" smtClean="0"/>
            </a:br>
            <a:r>
              <a:rPr lang="en-ZA" sz="3600" dirty="0" smtClean="0"/>
              <a:t>A Framework and Lessons from South Africa</a:t>
            </a:r>
            <a:endParaRPr lang="en-Z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Environment - Legislation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Legislation - Deposit side</a:t>
            </a:r>
          </a:p>
          <a:p>
            <a:r>
              <a:rPr lang="en-US" dirty="0" smtClean="0"/>
              <a:t>Financial institution legislation and regulations</a:t>
            </a:r>
          </a:p>
          <a:p>
            <a:r>
              <a:rPr lang="en-US" dirty="0" smtClean="0"/>
              <a:t>Basel II &amp; III and KYC</a:t>
            </a:r>
          </a:p>
          <a:p>
            <a:pPr>
              <a:spcBef>
                <a:spcPts val="2400"/>
              </a:spcBef>
              <a:buNone/>
            </a:pPr>
            <a:r>
              <a:rPr lang="en-US" b="1" dirty="0" smtClean="0"/>
              <a:t>Legislation - Credit side</a:t>
            </a:r>
          </a:p>
          <a:p>
            <a:r>
              <a:rPr lang="en-US" dirty="0" smtClean="0"/>
              <a:t>Consumer protection legislation*</a:t>
            </a:r>
          </a:p>
          <a:p>
            <a:r>
              <a:rPr lang="en-US" dirty="0" smtClean="0"/>
              <a:t>Collateral environment</a:t>
            </a:r>
          </a:p>
          <a:p>
            <a:r>
              <a:rPr lang="en-US" dirty="0" smtClean="0"/>
              <a:t>Credit bureau legislation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7188221" cy="1225550"/>
          </a:xfrm>
        </p:spPr>
        <p:txBody>
          <a:bodyPr rtlCol="0"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ZA" sz="3600" b="1" dirty="0" smtClean="0">
                <a:latin typeface="Tahoma" pitchFamily="34" charset="0"/>
              </a:rPr>
              <a:t>The </a:t>
            </a:r>
            <a:r>
              <a:rPr lang="en-ZA" sz="3600" b="1" dirty="0" smtClean="0">
                <a:latin typeface="Tahoma" pitchFamily="34" charset="0"/>
              </a:rPr>
              <a:t>National Credit Act,</a:t>
            </a:r>
            <a:br>
              <a:rPr lang="en-ZA" sz="3600" b="1" dirty="0" smtClean="0">
                <a:latin typeface="Tahoma" pitchFamily="34" charset="0"/>
              </a:rPr>
            </a:br>
            <a:r>
              <a:rPr lang="en-ZA" sz="3600" b="1" dirty="0" smtClean="0">
                <a:latin typeface="Tahoma" pitchFamily="34" charset="0"/>
              </a:rPr>
              <a:t> No. 34 of 2005</a:t>
            </a:r>
            <a:br>
              <a:rPr lang="en-ZA" sz="3600" b="1" dirty="0" smtClean="0">
                <a:latin typeface="Tahoma" pitchFamily="34" charset="0"/>
              </a:rPr>
            </a:b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428750"/>
            <a:ext cx="6973907" cy="5024438"/>
          </a:xfrm>
        </p:spPr>
        <p:txBody>
          <a:bodyPr>
            <a:normAutofit/>
          </a:bodyPr>
          <a:lstStyle/>
          <a:p>
            <a:pPr marL="631825" indent="-368300" eaLnBrk="1" hangingPunct="1">
              <a:lnSpc>
                <a:spcPct val="90000"/>
              </a:lnSpc>
              <a:spcBef>
                <a:spcPts val="1200"/>
              </a:spcBef>
              <a:buClr>
                <a:srgbClr val="451E74"/>
              </a:buClr>
              <a:buFont typeface="Arial" charset="0"/>
              <a:buNone/>
              <a:defRPr/>
            </a:pPr>
            <a:r>
              <a:rPr lang="en-US" sz="2400" dirty="0" smtClean="0">
                <a:latin typeface="Tahoma" pitchFamily="34" charset="0"/>
              </a:rPr>
              <a:t>Enacted in 2005; fully effective June 1, 2007</a:t>
            </a:r>
          </a:p>
          <a:p>
            <a:pPr marL="631825" indent="-368300" eaLnBrk="1" hangingPunct="1">
              <a:lnSpc>
                <a:spcPct val="90000"/>
              </a:lnSpc>
              <a:spcBef>
                <a:spcPts val="1200"/>
              </a:spcBef>
              <a:buClr>
                <a:srgbClr val="451E74"/>
              </a:buClr>
              <a:buFont typeface="Arial" charset="0"/>
              <a:buNone/>
              <a:defRPr/>
            </a:pPr>
            <a:r>
              <a:rPr lang="en-US" sz="2400" dirty="0" smtClean="0">
                <a:latin typeface="Tahoma" pitchFamily="34" charset="0"/>
              </a:rPr>
              <a:t>Established the National Credit Regulator</a:t>
            </a:r>
            <a:endParaRPr lang="en-ZA" sz="2400" dirty="0" smtClean="0">
              <a:latin typeface="Tahoma" pitchFamily="34" charset="0"/>
            </a:endParaRPr>
          </a:p>
          <a:p>
            <a:pPr marL="631825" indent="-368300" eaLnBrk="1" hangingPunct="1">
              <a:lnSpc>
                <a:spcPct val="90000"/>
              </a:lnSpc>
              <a:spcBef>
                <a:spcPts val="1200"/>
              </a:spcBef>
              <a:buClr>
                <a:srgbClr val="451E74"/>
              </a:buClr>
              <a:buFont typeface="Arial" charset="0"/>
              <a:buNone/>
              <a:defRPr/>
            </a:pPr>
            <a:r>
              <a:rPr lang="en-ZA" sz="2400" dirty="0" smtClean="0">
                <a:latin typeface="Tahoma" pitchFamily="34" charset="0"/>
              </a:rPr>
              <a:t>Purpose to: </a:t>
            </a:r>
          </a:p>
          <a:p>
            <a:pPr marL="906463" indent="-542925" eaLnBrk="1" hangingPunct="1">
              <a:lnSpc>
                <a:spcPct val="90000"/>
              </a:lnSpc>
              <a:spcBef>
                <a:spcPts val="1200"/>
              </a:spcBef>
              <a:buClr>
                <a:srgbClr val="451E74"/>
              </a:buClr>
              <a:defRPr/>
            </a:pPr>
            <a:r>
              <a:rPr lang="en-ZA" sz="2400" dirty="0" smtClean="0">
                <a:latin typeface="Tahoma" pitchFamily="34" charset="0"/>
              </a:rPr>
              <a:t>	Enhance social and economic welfare of </a:t>
            </a:r>
            <a:r>
              <a:rPr lang="en-ZA" sz="2400" dirty="0" smtClean="0">
                <a:latin typeface="Tahoma" pitchFamily="34" charset="0"/>
              </a:rPr>
              <a:t>   South </a:t>
            </a:r>
            <a:r>
              <a:rPr lang="en-ZA" sz="2400" dirty="0" smtClean="0">
                <a:latin typeface="Tahoma" pitchFamily="34" charset="0"/>
              </a:rPr>
              <a:t>Africans</a:t>
            </a:r>
          </a:p>
          <a:p>
            <a:pPr marL="631825" indent="-368300" eaLnBrk="1" hangingPunct="1">
              <a:lnSpc>
                <a:spcPct val="90000"/>
              </a:lnSpc>
              <a:spcBef>
                <a:spcPts val="1200"/>
              </a:spcBef>
              <a:buClr>
                <a:srgbClr val="451E74"/>
              </a:buClr>
              <a:defRPr/>
            </a:pPr>
            <a:r>
              <a:rPr lang="en-ZA" sz="2400" dirty="0" smtClean="0">
                <a:latin typeface="Tahoma" pitchFamily="34" charset="0"/>
              </a:rPr>
              <a:t>   Promote a credit industry which is:</a:t>
            </a:r>
          </a:p>
          <a:p>
            <a:pPr marL="631825" indent="-368300" eaLnBrk="1" hangingPunct="1">
              <a:lnSpc>
                <a:spcPct val="90000"/>
              </a:lnSpc>
              <a:spcBef>
                <a:spcPts val="1200"/>
              </a:spcBef>
              <a:buClr>
                <a:srgbClr val="451E74"/>
              </a:buClr>
              <a:buFontTx/>
              <a:buNone/>
              <a:defRPr/>
            </a:pPr>
            <a:r>
              <a:rPr lang="en-ZA" sz="2400" dirty="0" smtClean="0">
                <a:latin typeface="Tahoma" pitchFamily="34" charset="0"/>
              </a:rPr>
              <a:t>   </a:t>
            </a:r>
            <a:r>
              <a:rPr lang="en-ZA" sz="2400" dirty="0" smtClean="0">
                <a:latin typeface="Tahoma" pitchFamily="34" charset="0"/>
              </a:rPr>
              <a:t> Fair</a:t>
            </a:r>
            <a:r>
              <a:rPr lang="en-ZA" sz="2400" dirty="0" smtClean="0">
                <a:latin typeface="Tahoma" pitchFamily="34" charset="0"/>
              </a:rPr>
              <a:t>, Transparent, Competitive, Sustainable , Responsible, Efficient, Effective, Accessible</a:t>
            </a:r>
          </a:p>
          <a:p>
            <a:pPr marL="631825" indent="-368300" eaLnBrk="1" hangingPunct="1">
              <a:lnSpc>
                <a:spcPct val="90000"/>
              </a:lnSpc>
              <a:spcBef>
                <a:spcPts val="2400"/>
              </a:spcBef>
              <a:buClr>
                <a:srgbClr val="451E74"/>
              </a:buClr>
              <a:buFontTx/>
              <a:buNone/>
              <a:defRPr/>
            </a:pPr>
            <a:r>
              <a:rPr lang="en-US" sz="2400" dirty="0" smtClean="0">
                <a:latin typeface="Tahoma" pitchFamily="34" charset="0"/>
              </a:rPr>
              <a:t>A reaction to undesirable practices</a:t>
            </a:r>
          </a:p>
          <a:p>
            <a:pPr marL="631825" indent="-368300" eaLnBrk="1" hangingPunct="1">
              <a:lnSpc>
                <a:spcPct val="90000"/>
              </a:lnSpc>
              <a:spcBef>
                <a:spcPts val="1200"/>
              </a:spcBef>
              <a:buClr>
                <a:srgbClr val="451E74"/>
              </a:buClr>
              <a:buFontTx/>
              <a:buNone/>
              <a:defRPr/>
            </a:pPr>
            <a:r>
              <a:rPr lang="en-ZA" sz="2400" dirty="0" smtClean="0">
                <a:latin typeface="Tahoma" pitchFamily="34" charset="0"/>
              </a:rPr>
              <a:t>Providing </a:t>
            </a:r>
            <a:r>
              <a:rPr lang="en-ZA" sz="2400" dirty="0" smtClean="0">
                <a:latin typeface="Tahoma" pitchFamily="34" charset="0"/>
              </a:rPr>
              <a:t>mechanisms for resolving over-indebtedness</a:t>
            </a:r>
            <a:endParaRPr lang="en-GB" sz="24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451E74"/>
              </a:buClr>
              <a:buFontTx/>
              <a:buNone/>
              <a:defRPr/>
            </a:pP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6831031" cy="7064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 smtClean="0"/>
              <a:t>The NCA, SA </a:t>
            </a:r>
            <a:endParaRPr lang="en-GB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57298"/>
            <a:ext cx="7331097" cy="509589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ZA" sz="2600" b="1" dirty="0" smtClean="0">
                <a:latin typeface="Tahoma" pitchFamily="34" charset="0"/>
              </a:rPr>
              <a:t>Application of the Act – General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51E74"/>
              </a:buClr>
              <a:buFont typeface="Arial" charset="0"/>
              <a:buNone/>
              <a:defRPr/>
            </a:pPr>
            <a:r>
              <a:rPr lang="en-ZA" sz="2600" i="1" dirty="0" smtClean="0">
                <a:latin typeface="Tahoma" pitchFamily="34" charset="0"/>
              </a:rPr>
              <a:t>Institutions</a:t>
            </a:r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en-ZA" sz="2600" dirty="0" smtClean="0">
                <a:latin typeface="Tahoma" pitchFamily="34" charset="0"/>
              </a:rPr>
              <a:t>All Credit Providers with 100+ disbursed loans or R500,000+ ($70,000) loan portfolio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en-ZA" sz="2600" i="1" dirty="0" smtClean="0">
                <a:latin typeface="Tahoma" pitchFamily="34" charset="0"/>
              </a:rPr>
              <a:t>Consumers</a:t>
            </a:r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ZA" sz="2600" dirty="0" smtClean="0">
                <a:latin typeface="Tahoma" pitchFamily="34" charset="0"/>
              </a:rPr>
              <a:t>All natural entities (Consumers)</a:t>
            </a:r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ZA" sz="2600" dirty="0" smtClean="0">
                <a:latin typeface="Tahoma" pitchFamily="34" charset="0"/>
              </a:rPr>
              <a:t>Juristic entities with turnover or net worth of less than R1 million ($140,000)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ZA" sz="2600" b="1" dirty="0" smtClean="0">
                <a:latin typeface="Tahoma" pitchFamily="34" charset="0"/>
              </a:rPr>
              <a:t>Primary Compliance Provisions</a:t>
            </a:r>
          </a:p>
          <a:p>
            <a:pPr eaLnBrk="1" hangingPunct="1">
              <a:buFontTx/>
              <a:buNone/>
              <a:defRPr/>
            </a:pPr>
            <a:r>
              <a:rPr lang="en-ZA" sz="2600" dirty="0" smtClean="0">
                <a:latin typeface="Tahoma" pitchFamily="34" charset="0"/>
              </a:rPr>
              <a:t>Chapter 4: Consumer Credit Policy</a:t>
            </a:r>
          </a:p>
          <a:p>
            <a:pPr eaLnBrk="1" hangingPunct="1">
              <a:buFontTx/>
              <a:buNone/>
              <a:defRPr/>
            </a:pPr>
            <a:r>
              <a:rPr lang="en-ZA" sz="2600" dirty="0" smtClean="0">
                <a:latin typeface="Tahoma" pitchFamily="34" charset="0"/>
              </a:rPr>
              <a:t>Chapter 5: Consumer Credit Agreements</a:t>
            </a:r>
          </a:p>
          <a:p>
            <a:pPr eaLnBrk="1" hangingPunct="1">
              <a:buFontTx/>
              <a:buNone/>
              <a:defRPr/>
            </a:pPr>
            <a:r>
              <a:rPr lang="en-US" sz="2600" dirty="0" smtClean="0">
                <a:latin typeface="Tahoma" pitchFamily="34" charset="0"/>
              </a:rPr>
              <a:t>Chapter 6: Collection, Repayment, Surrender, and Debt Enforcement</a:t>
            </a:r>
            <a:endParaRPr lang="en-ZA" sz="2600" dirty="0" smtClean="0"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n-GB" sz="2800" dirty="0" smtClean="0"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NCA Provisions Affecting Financial Costs</a:t>
            </a:r>
            <a:br>
              <a:rPr lang="en-US" sz="3200" dirty="0" smtClean="0"/>
            </a:br>
            <a:r>
              <a:rPr lang="en-US" sz="3200" dirty="0" smtClean="0"/>
              <a:t>Maximum Rates and Fees</a:t>
            </a:r>
            <a:endParaRPr lang="en-ZA" sz="32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685925"/>
          <a:ext cx="7643867" cy="445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6"/>
                <a:gridCol w="1940718"/>
                <a:gridCol w="3155193"/>
              </a:tblGrid>
              <a:tr h="493859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Rate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Initiation Fee</a:t>
                      </a:r>
                      <a:endParaRPr lang="en-ZA" dirty="0"/>
                    </a:p>
                  </a:txBody>
                  <a:tcPr/>
                </a:tc>
              </a:tr>
              <a:tr h="815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Unsecured Credit Transactions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latin typeface="+mn-lt"/>
                          <a:ea typeface="Calibri"/>
                          <a:cs typeface="Times New Roman"/>
                        </a:rPr>
                        <a:t>(RR x 2.2) + 20%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R150 plus 10% of the amount in excess of R1,000, </a:t>
                      </a:r>
                    </a:p>
                  </a:txBody>
                  <a:tcPr marL="68580" marR="68580" marT="0" marB="0"/>
                </a:tc>
              </a:tr>
              <a:tr h="1302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Short term Credit </a:t>
                      </a:r>
                      <a:r>
                        <a:rPr lang="en-ZA" sz="2000" dirty="0" smtClean="0">
                          <a:latin typeface="+mn-lt"/>
                          <a:ea typeface="Calibri"/>
                          <a:cs typeface="Times New Roman"/>
                        </a:rPr>
                        <a:t>Transactions (Up </a:t>
                      </a: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to R 8 000, term </a:t>
                      </a:r>
                      <a:r>
                        <a:rPr lang="en-ZA" sz="2000" dirty="0" smtClean="0">
                          <a:latin typeface="+mn-lt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to 6 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5% per month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R150 plus 10% of the amount in excess of R1,000, </a:t>
                      </a:r>
                    </a:p>
                  </a:txBody>
                  <a:tcPr marL="68580" marR="68580" marT="0" marB="0"/>
                </a:tc>
              </a:tr>
              <a:tr h="815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Developmental Credit for Small Business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latin typeface="+mn-lt"/>
                          <a:ea typeface="Calibri"/>
                          <a:cs typeface="Times New Roman"/>
                        </a:rPr>
                        <a:t>(RR x 2.2) + 20%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latin typeface="+mn-lt"/>
                          <a:ea typeface="Calibri"/>
                          <a:cs typeface="Times New Roman"/>
                        </a:rPr>
                        <a:t>R250 plus 10% of the amount in excess of R1,000, </a:t>
                      </a:r>
                    </a:p>
                  </a:txBody>
                  <a:tcPr marL="68580" marR="68580" marT="0" marB="0"/>
                </a:tc>
              </a:tr>
              <a:tr h="815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Developmental Credit for low Income Housing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(RR x 2.2) + 20%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+mn-lt"/>
                          <a:ea typeface="Calibri"/>
                          <a:cs typeface="Times New Roman"/>
                        </a:rPr>
                        <a:t>R500 plus 10% of the amount in excess of R1,000,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NCA Provisions Affecting Financial Costs</a:t>
            </a:r>
            <a:br>
              <a:rPr lang="en-US" sz="3200" smtClean="0"/>
            </a:br>
            <a:r>
              <a:rPr lang="en-US" sz="3200" smtClean="0"/>
              <a:t>Maximum Rates and Fees</a:t>
            </a:r>
            <a:endParaRPr lang="en-ZA" sz="320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Annualized Percentage Rates for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Small </a:t>
            </a:r>
            <a:r>
              <a:rPr lang="en-US" sz="2800" dirty="0" smtClean="0"/>
              <a:t>Business Credit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Z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3000371"/>
          <a:ext cx="7048528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32"/>
                <a:gridCol w="1762132"/>
                <a:gridCol w="1762132"/>
                <a:gridCol w="1762132"/>
              </a:tblGrid>
              <a:tr h="785818"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r>
                        <a:rPr lang="en-US" sz="2400" baseline="0" dirty="0" smtClean="0"/>
                        <a:t> months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9 months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r>
                        <a:rPr lang="en-US" sz="2400" baseline="0" dirty="0" smtClean="0"/>
                        <a:t> months</a:t>
                      </a:r>
                      <a:endParaRPr lang="en-ZA" sz="2400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 500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290%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273%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265%</a:t>
                      </a:r>
                      <a:endParaRPr lang="en-ZA" sz="2400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 4 000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120%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82%</a:t>
                      </a:r>
                      <a:endParaRPr lang="en-ZA" sz="2400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 10 000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95%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62%</a:t>
                      </a:r>
                      <a:endParaRPr lang="en-Z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NCA </a:t>
            </a:r>
            <a:r>
              <a:rPr lang="en-US" sz="3600" dirty="0" smtClean="0"/>
              <a:t>Provisions Affecting Financial Costs</a:t>
            </a:r>
            <a:r>
              <a:rPr lang="en-US" dirty="0" smtClean="0"/>
              <a:t/>
            </a:r>
            <a:br>
              <a:rPr lang="en-US" dirty="0" smtClean="0"/>
            </a:br>
            <a:endParaRPr lang="en-Z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400" dirty="0" smtClean="0">
                <a:latin typeface="Tahoma" pitchFamily="34" charset="0"/>
              </a:rPr>
              <a:t>Interest and fee disclosure– </a:t>
            </a:r>
            <a:r>
              <a:rPr lang="en-ZA" sz="2400" b="1" dirty="0" smtClean="0">
                <a:latin typeface="Tahoma" pitchFamily="34" charset="0"/>
              </a:rPr>
              <a:t>declining balance </a:t>
            </a:r>
            <a:r>
              <a:rPr lang="en-ZA" sz="2400" dirty="0" smtClean="0">
                <a:latin typeface="Tahoma" pitchFamily="34" charset="0"/>
              </a:rPr>
              <a:t>basis; </a:t>
            </a:r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ahoma" pitchFamily="34" charset="0"/>
              </a:rPr>
              <a:t>Interest calculated daily; full </a:t>
            </a:r>
            <a:r>
              <a:rPr lang="en-US" sz="2400" b="1" dirty="0" smtClean="0">
                <a:latin typeface="Tahoma" pitchFamily="34" charset="0"/>
              </a:rPr>
              <a:t>rebate of interest </a:t>
            </a:r>
            <a:r>
              <a:rPr lang="en-US" sz="2400" dirty="0" smtClean="0">
                <a:latin typeface="Tahoma" pitchFamily="34" charset="0"/>
              </a:rPr>
              <a:t>with any early settlement or pre-payment of an </a:t>
            </a:r>
            <a:r>
              <a:rPr lang="en-US" sz="2400" dirty="0" err="1" smtClean="0">
                <a:latin typeface="Tahoma" pitchFamily="34" charset="0"/>
              </a:rPr>
              <a:t>instalment</a:t>
            </a:r>
            <a:endParaRPr lang="en-US" sz="24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400" b="1" dirty="0" smtClean="0">
                <a:latin typeface="Tahoma" pitchFamily="34" charset="0"/>
              </a:rPr>
              <a:t>No fee or commission </a:t>
            </a:r>
            <a:r>
              <a:rPr lang="en-ZA" sz="2400" dirty="0" smtClean="0">
                <a:latin typeface="Tahoma" pitchFamily="34" charset="0"/>
              </a:rPr>
              <a:t>may be paid to an employer or trade union for facilitating a credit arrangement</a:t>
            </a:r>
          </a:p>
          <a:p>
            <a:pPr marL="457200" indent="-457200" eaLnBrk="1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en-US" sz="2400" dirty="0" smtClean="0">
                <a:latin typeface="Tahoma" pitchFamily="34" charset="0"/>
              </a:rPr>
              <a:t>Limits on </a:t>
            </a:r>
            <a:r>
              <a:rPr lang="en-US" sz="2400" b="1" dirty="0" smtClean="0">
                <a:latin typeface="Tahoma" pitchFamily="34" charset="0"/>
              </a:rPr>
              <a:t>statement fees</a:t>
            </a:r>
            <a:endParaRPr lang="en-ZA" sz="2400" b="1" dirty="0" smtClean="0">
              <a:latin typeface="Tahoma" pitchFamily="34" charset="0"/>
            </a:endParaRPr>
          </a:p>
          <a:p>
            <a:pPr marL="457200" indent="-457200" eaLnBrk="1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en-ZA" sz="2400" b="1" dirty="0" smtClean="0">
                <a:latin typeface="Tahoma" pitchFamily="34" charset="0"/>
              </a:rPr>
              <a:t>Default interest </a:t>
            </a:r>
            <a:r>
              <a:rPr lang="en-ZA" sz="2400" dirty="0" smtClean="0">
                <a:latin typeface="Tahoma" pitchFamily="34" charset="0"/>
              </a:rPr>
              <a:t>may not exceed the highest interest rate applicable to the principal debt.</a:t>
            </a:r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ZA" sz="2400" dirty="0" smtClean="0"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dirty="0" smtClean="0"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NCA Provisions Affecting Economic Costs</a:t>
            </a:r>
            <a:endParaRPr lang="en-ZA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7500990" cy="4483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Regulation of Credit Bureau Sector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All entities selling credit information must be registered as a credit bureau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Allowable consumer credit </a:t>
            </a:r>
            <a:r>
              <a:rPr lang="en-US" dirty="0" smtClean="0"/>
              <a:t>information: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Identity</a:t>
            </a:r>
            <a:r>
              <a:rPr lang="en-US" dirty="0" smtClean="0"/>
              <a:t>; education and employment </a:t>
            </a:r>
            <a:r>
              <a:rPr lang="en-US" dirty="0" smtClean="0"/>
              <a:t>history; c</a:t>
            </a:r>
            <a:r>
              <a:rPr lang="en-US" dirty="0" smtClean="0"/>
              <a:t>redit history; financial history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NCA Provisions Affecting Economic Costs</a:t>
            </a:r>
            <a:endParaRPr lang="en-ZA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7500990" cy="4829196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ZA" sz="2800" b="1" dirty="0" smtClean="0">
                <a:latin typeface="Tahoma" pitchFamily="34" charset="0"/>
              </a:rPr>
              <a:t>Reckless Lending Provisions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Tahoma" pitchFamily="34" charset="0"/>
              </a:rPr>
              <a:t>A contract is considered reckless if :</a:t>
            </a:r>
            <a:endParaRPr lang="en-ZA" sz="2400" dirty="0" smtClean="0">
              <a:latin typeface="Tahoma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sz="2400" dirty="0" smtClean="0">
                <a:latin typeface="Tahoma" pitchFamily="34" charset="0"/>
              </a:rPr>
              <a:t>The CP failed to conduct an adequate assessment, or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sz="2400" dirty="0" smtClean="0">
                <a:latin typeface="Tahoma" pitchFamily="34" charset="0"/>
              </a:rPr>
              <a:t>The CP conducted an assessment and entered into an agreement which would push the consumer into an over-indebted position.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Tx/>
              <a:buNone/>
              <a:defRPr/>
            </a:pPr>
            <a:r>
              <a:rPr lang="en-ZA" sz="2400" dirty="0" smtClean="0">
                <a:latin typeface="Tahoma" pitchFamily="34" charset="0"/>
              </a:rPr>
              <a:t>Four items identified for an adequate assessment: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ZA" sz="2000" dirty="0" smtClean="0">
                <a:latin typeface="Tahoma" pitchFamily="34" charset="0"/>
              </a:rPr>
              <a:t>The consumer’s understanding of the risks and costs of the credit agreement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ZA" sz="2000" dirty="0" smtClean="0">
                <a:latin typeface="Tahoma" pitchFamily="34" charset="0"/>
              </a:rPr>
              <a:t>The debt repayment history of the consumer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ZA" sz="2000" dirty="0" smtClean="0">
                <a:latin typeface="Tahoma" pitchFamily="34" charset="0"/>
              </a:rPr>
              <a:t>Existing financial means, prospects, and obligations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ZA" sz="2000" dirty="0" smtClean="0">
                <a:latin typeface="Tahoma" pitchFamily="34" charset="0"/>
              </a:rPr>
              <a:t>Expected level of success of any commercial purpose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 smtClean="0">
              <a:latin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NCA Provisions Affecting Psychological Costs</a:t>
            </a:r>
            <a:endParaRPr lang="en-ZA" sz="32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451E74"/>
              </a:buClr>
              <a:buFont typeface="Arial" charset="0"/>
              <a:buNone/>
            </a:pPr>
            <a:r>
              <a:rPr lang="en-ZA" sz="2400" smtClean="0">
                <a:latin typeface="Tahoma" pitchFamily="34" charset="0"/>
                <a:cs typeface="Tahoma" pitchFamily="34" charset="0"/>
              </a:rPr>
              <a:t>If the reason for a decline is a credit bureau report, the CP must provide the contact particulars of that credit bureau.</a:t>
            </a:r>
          </a:p>
          <a:p>
            <a:pPr eaLnBrk="1" hangingPunct="1">
              <a:spcBef>
                <a:spcPts val="1200"/>
              </a:spcBef>
              <a:buClr>
                <a:srgbClr val="451E74"/>
              </a:buClr>
              <a:buFont typeface="Arial" charset="0"/>
              <a:buNone/>
            </a:pPr>
            <a:r>
              <a:rPr lang="en-ZA" sz="2400" smtClean="0">
                <a:latin typeface="Tahoma" pitchFamily="34" charset="0"/>
                <a:cs typeface="Tahoma" pitchFamily="34" charset="0"/>
              </a:rPr>
              <a:t>Contracts must be written in plain &amp; understandable language </a:t>
            </a:r>
          </a:p>
          <a:p>
            <a:pPr eaLnBrk="1" hangingPunct="1">
              <a:spcBef>
                <a:spcPts val="1200"/>
              </a:spcBef>
              <a:buClr>
                <a:srgbClr val="451E74"/>
              </a:buClr>
              <a:buFont typeface="Arial" charset="0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Agents may not visit individuals at their home or place of work unless previously arranged with the consumer.</a:t>
            </a:r>
          </a:p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ZA" sz="2400" smtClean="0">
                <a:latin typeface="Tahoma" pitchFamily="34" charset="0"/>
                <a:cs typeface="Tahoma" pitchFamily="34" charset="0"/>
              </a:rPr>
              <a:t>CP must give consumers 20 days notice before negative information is reported to a credit bureau; consumer has a right to receive a copy of the information.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NCA Provisions Affecting Psychological Costs</a:t>
            </a:r>
            <a:endParaRPr lang="en-ZA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ZA" sz="2400" dirty="0" smtClean="0">
                <a:latin typeface="Tahoma" pitchFamily="34" charset="0"/>
              </a:rPr>
              <a:t>Once in default, the CP must notify the consumer and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lphaLcParenBoth"/>
              <a:defRPr/>
            </a:pPr>
            <a:r>
              <a:rPr lang="en-ZA" sz="2400" dirty="0" smtClean="0">
                <a:latin typeface="Tahoma" pitchFamily="34" charset="0"/>
              </a:rPr>
              <a:t>agree on a plan to bring the payments up to date, or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lphaLcParenBoth"/>
              <a:defRPr/>
            </a:pPr>
            <a:r>
              <a:rPr lang="en-ZA" sz="2400" dirty="0" smtClean="0">
                <a:latin typeface="Tahoma" pitchFamily="34" charset="0"/>
              </a:rPr>
              <a:t>Propose that the consumer refer the agreement to a debt counsellor or dispute resolution agent.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ZA" sz="2400" dirty="0" smtClean="0">
              <a:latin typeface="Tahoma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A" sz="2400" dirty="0" smtClean="0">
                <a:latin typeface="Tahoma" pitchFamily="34" charset="0"/>
              </a:rPr>
              <a:t>No legal action may be taken prior to notifying the customer.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ZA" sz="2400" dirty="0" smtClean="0">
              <a:latin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Framework for </a:t>
            </a:r>
            <a:r>
              <a:rPr lang="en-US" dirty="0" err="1" smtClean="0"/>
              <a:t>Analysing</a:t>
            </a:r>
            <a:r>
              <a:rPr lang="en-US" dirty="0" smtClean="0"/>
              <a:t> and Managing Cost to Clients to Access Financial </a:t>
            </a:r>
            <a:r>
              <a:rPr lang="en-US" dirty="0" smtClean="0"/>
              <a:t>Services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Conference September 2010</a:t>
            </a:r>
            <a:endParaRPr lang="en-US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Managing Cost </a:t>
            </a:r>
            <a:r>
              <a:rPr lang="en-US" dirty="0" smtClean="0"/>
              <a:t>to Clients of </a:t>
            </a:r>
            <a:r>
              <a:rPr lang="en-US" dirty="0" smtClean="0"/>
              <a:t>Credit: Example of the National Credit Act, S.A.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Managing Cost </a:t>
            </a:r>
            <a:r>
              <a:rPr lang="en-US" dirty="0" smtClean="0"/>
              <a:t>to Clients of </a:t>
            </a:r>
            <a:r>
              <a:rPr lang="en-US" dirty="0" smtClean="0"/>
              <a:t>Deposits: Lessons from the SA Banking Industry </a:t>
            </a:r>
            <a:endParaRPr lang="en-US" dirty="0" smtClean="0"/>
          </a:p>
          <a:p>
            <a:pPr marL="514350" indent="-514350">
              <a:spcBef>
                <a:spcPts val="2400"/>
              </a:spcBef>
              <a:buNone/>
            </a:pPr>
            <a:r>
              <a:rPr lang="en-US" sz="2600" dirty="0" smtClean="0"/>
              <a:t>      [Photos from Alexandra, Most dense township in S.A.]</a:t>
            </a:r>
            <a:endParaRPr lang="en-Z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919182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5" name="Picture Placeholder 4" descr="IMGP06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1142984"/>
            <a:ext cx="5486400" cy="49292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Placeholder 4" descr="IMGP06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4"/>
            <a:ext cx="5486400" cy="56737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Environment - Other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4488"/>
            <a:ext cx="7829576" cy="44116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Government Policy</a:t>
            </a:r>
          </a:p>
          <a:p>
            <a:r>
              <a:rPr lang="en-US" dirty="0" smtClean="0"/>
              <a:t>Willingness to support the sector</a:t>
            </a:r>
          </a:p>
          <a:p>
            <a:r>
              <a:rPr lang="en-US" dirty="0" smtClean="0"/>
              <a:t>Knowledgeable in inclusive banking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Moralsuasion</a:t>
            </a:r>
            <a:r>
              <a:rPr lang="en-US" dirty="0" smtClean="0"/>
              <a:t>” with commercial banks *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Apex Organizations</a:t>
            </a:r>
          </a:p>
          <a:p>
            <a:r>
              <a:rPr lang="en-US" dirty="0" smtClean="0"/>
              <a:t>Wholesale capital</a:t>
            </a:r>
          </a:p>
          <a:p>
            <a:r>
              <a:rPr lang="en-US" dirty="0" smtClean="0"/>
              <a:t>Capacity building and other support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DFIs</a:t>
            </a:r>
          </a:p>
          <a:p>
            <a:r>
              <a:rPr lang="en-US" dirty="0" smtClean="0"/>
              <a:t>Fill Gaps left by private sector</a:t>
            </a:r>
          </a:p>
          <a:p>
            <a:r>
              <a:rPr lang="en-US" dirty="0" smtClean="0"/>
              <a:t>Do not crowd out the private sector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Financial Sector Charter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Banking Sector led the way with a Financial Sector Charter, 2004 – 2014</a:t>
            </a:r>
          </a:p>
          <a:p>
            <a:pPr>
              <a:buNone/>
            </a:pPr>
            <a:r>
              <a:rPr lang="en-US" dirty="0" smtClean="0"/>
              <a:t>Scorecard in Six areas; one was Access to Financial Services for low income market</a:t>
            </a:r>
          </a:p>
          <a:p>
            <a:pPr>
              <a:buNone/>
            </a:pPr>
            <a:r>
              <a:rPr lang="en-US" dirty="0" smtClean="0"/>
              <a:t>Primary initiative: introduction of the </a:t>
            </a:r>
            <a:r>
              <a:rPr lang="en-US" dirty="0" err="1" smtClean="0"/>
              <a:t>Mzansi</a:t>
            </a:r>
            <a:r>
              <a:rPr lang="en-US" dirty="0" smtClean="0"/>
              <a:t> Savings Account </a:t>
            </a:r>
          </a:p>
          <a:p>
            <a:pPr>
              <a:buNone/>
            </a:pPr>
            <a:r>
              <a:rPr lang="en-US" dirty="0" smtClean="0"/>
              <a:t>Participants: four big commercial banks and the post bank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</a:t>
            </a:r>
            <a:r>
              <a:rPr lang="en-US" dirty="0" err="1" smtClean="0"/>
              <a:t>Mzansi</a:t>
            </a:r>
            <a:r>
              <a:rPr lang="en-US" dirty="0" smtClean="0"/>
              <a:t> Account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KYC exemptions if transaction levels &lt; R25 000 monthly and &lt; R5 000 daily.</a:t>
            </a:r>
          </a:p>
          <a:p>
            <a:r>
              <a:rPr lang="en-US" dirty="0" smtClean="0"/>
              <a:t>Launched October 2004</a:t>
            </a:r>
          </a:p>
          <a:p>
            <a:r>
              <a:rPr lang="en-US" dirty="0" smtClean="0"/>
              <a:t>6 million accounts opened by 2008 (with adult </a:t>
            </a:r>
            <a:r>
              <a:rPr lang="en-US" dirty="0" err="1" smtClean="0"/>
              <a:t>pop’n</a:t>
            </a:r>
            <a:r>
              <a:rPr lang="en-US" dirty="0" smtClean="0"/>
              <a:t> of 32 million)</a:t>
            </a:r>
          </a:p>
          <a:p>
            <a:r>
              <a:rPr lang="en-US" dirty="0" smtClean="0"/>
              <a:t>Features: debit card; no monthly fee; same pricing for own and other ATM; low fees for initial transactions</a:t>
            </a:r>
          </a:p>
          <a:p>
            <a:r>
              <a:rPr lang="en-US" dirty="0" smtClean="0"/>
              <a:t>Most popular among FSM 3 to 6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2071678"/>
          <a:ext cx="7000924" cy="3357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343"/>
                <a:gridCol w="1610211"/>
                <a:gridCol w="1470193"/>
                <a:gridCol w="1330177"/>
              </a:tblGrid>
              <a:tr h="671517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/>
                        <a:t>2005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/>
                        <a:t>2008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/>
                        <a:t>2009</a:t>
                      </a:r>
                      <a:endParaRPr lang="en-ZA" sz="2400" b="1" dirty="0"/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Banked (Millions)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14.3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20.0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19.6</a:t>
                      </a:r>
                      <a:endParaRPr lang="en-ZA" sz="2400" dirty="0"/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Banked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46.6%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62.7%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59.8%</a:t>
                      </a:r>
                      <a:endParaRPr lang="en-ZA" sz="2400" dirty="0"/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Previously banked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12.3%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7.5%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8.9%</a:t>
                      </a:r>
                      <a:endParaRPr lang="en-ZA" sz="2400" dirty="0"/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Never banked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41.1%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29.8%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31.2%</a:t>
                      </a:r>
                      <a:endParaRPr lang="en-Z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57214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Source: FinScope data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3" y="1714491"/>
          <a:ext cx="6286545" cy="4543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15"/>
                <a:gridCol w="2095515"/>
                <a:gridCol w="2095515"/>
              </a:tblGrid>
              <a:tr h="504825"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FSM Segment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Banked 2006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Banked 2009</a:t>
                      </a:r>
                      <a:endParaRPr lang="en-ZA" sz="2400" b="1" dirty="0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1.5%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1.6%</a:t>
                      </a:r>
                      <a:endParaRPr lang="en-ZA" sz="2400" dirty="0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5.9%</a:t>
                      </a:r>
                      <a:endParaRPr lang="en-Z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11.7%</a:t>
                      </a:r>
                      <a:endParaRPr lang="en-Z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35.2%</a:t>
                      </a:r>
                      <a:endParaRPr lang="en-Z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44.6%</a:t>
                      </a:r>
                      <a:endParaRPr lang="en-Z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4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83.3%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84.1%</a:t>
                      </a:r>
                      <a:endParaRPr lang="en-ZA" sz="2400" dirty="0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96.9%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98.3%</a:t>
                      </a:r>
                      <a:endParaRPr lang="en-ZA" sz="2400" dirty="0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6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100%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100%</a:t>
                      </a:r>
                      <a:endParaRPr lang="en-ZA" sz="2400" dirty="0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100%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100%</a:t>
                      </a:r>
                      <a:endParaRPr lang="en-ZA" sz="2400" dirty="0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8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100%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100%</a:t>
                      </a:r>
                      <a:endParaRPr lang="en-Z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500990" cy="1154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Entry </a:t>
            </a:r>
            <a:r>
              <a:rPr lang="en-US" dirty="0" smtClean="0"/>
              <a:t>Level Bank Accounts </a:t>
            </a:r>
            <a:r>
              <a:rPr lang="en-US" dirty="0" smtClean="0"/>
              <a:t>Comparison </a:t>
            </a:r>
            <a:r>
              <a:rPr lang="en-US" dirty="0" smtClean="0"/>
              <a:t>of Fees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Monthly Transaction Assumptions</a:t>
            </a:r>
          </a:p>
          <a:p>
            <a:pPr>
              <a:buNone/>
            </a:pPr>
            <a:r>
              <a:rPr lang="en-US" sz="2800" b="1" dirty="0" smtClean="0"/>
              <a:t>Mid-Level Microenterprise Owner </a:t>
            </a:r>
          </a:p>
          <a:p>
            <a:r>
              <a:rPr lang="en-US" sz="2800" dirty="0" smtClean="0"/>
              <a:t>Cash deposits of R1000 each - 3</a:t>
            </a:r>
          </a:p>
          <a:p>
            <a:r>
              <a:rPr lang="en-US" sz="2800" dirty="0" smtClean="0"/>
              <a:t>Cash withdrawals of up to R500 each - 3</a:t>
            </a:r>
          </a:p>
          <a:p>
            <a:r>
              <a:rPr lang="en-US" sz="2800" dirty="0" smtClean="0"/>
              <a:t>POS purchases of up to R500 each – 3 </a:t>
            </a:r>
          </a:p>
          <a:p>
            <a:r>
              <a:rPr lang="en-US" sz="2800" dirty="0" err="1" smtClean="0"/>
              <a:t>Cellphone</a:t>
            </a:r>
            <a:r>
              <a:rPr lang="en-US" sz="2800" dirty="0" smtClean="0"/>
              <a:t> payment of R500 - 1</a:t>
            </a:r>
          </a:p>
          <a:p>
            <a:r>
              <a:rPr lang="en-US" sz="2800" dirty="0" smtClean="0"/>
              <a:t>Balance enquiries – 3 </a:t>
            </a:r>
          </a:p>
          <a:p>
            <a:r>
              <a:rPr lang="en-US" sz="2800" dirty="0" smtClean="0"/>
              <a:t>Statement – 1</a:t>
            </a:r>
          </a:p>
          <a:p>
            <a:r>
              <a:rPr lang="en-US" sz="2800" dirty="0" smtClean="0"/>
              <a:t>Airtime purchases - 2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1" y="500044"/>
          <a:ext cx="7358113" cy="6000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19"/>
                <a:gridCol w="2027280"/>
                <a:gridCol w="2473314"/>
              </a:tblGrid>
              <a:tr h="94749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/>
                        <a:t>Monthly</a:t>
                      </a:r>
                      <a:r>
                        <a:rPr lang="en-ZA" sz="2400" b="1" baseline="0" dirty="0" smtClean="0"/>
                        <a:t> Fee</a:t>
                      </a:r>
                    </a:p>
                    <a:p>
                      <a:pPr algn="ctr"/>
                      <a:r>
                        <a:rPr lang="en-US" sz="2400" b="1" baseline="0" dirty="0" err="1" smtClean="0"/>
                        <a:t>Rands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/>
                        <a:t>Share of R2500 monthly income</a:t>
                      </a:r>
                      <a:endParaRPr lang="en-ZA" sz="2400" b="1" dirty="0"/>
                    </a:p>
                  </a:txBody>
                  <a:tcPr/>
                </a:tc>
              </a:tr>
              <a:tr h="947493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ABSA Pre-paid Debit Card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73.50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2.94%</a:t>
                      </a:r>
                      <a:endParaRPr lang="en-ZA" sz="2400" dirty="0"/>
                    </a:p>
                  </a:txBody>
                  <a:tcPr/>
                </a:tc>
              </a:tr>
              <a:tr h="52638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ABSA Flexi-account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91.45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3.66%</a:t>
                      </a:r>
                      <a:endParaRPr lang="en-ZA" sz="2400" dirty="0"/>
                    </a:p>
                  </a:txBody>
                  <a:tcPr/>
                </a:tc>
              </a:tr>
              <a:tr h="52638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FNB </a:t>
                      </a:r>
                      <a:r>
                        <a:rPr lang="en-ZA" sz="2400" dirty="0" err="1" smtClean="0"/>
                        <a:t>Mzansi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41.50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1.66%</a:t>
                      </a:r>
                      <a:endParaRPr lang="en-ZA" sz="2400" dirty="0"/>
                    </a:p>
                  </a:txBody>
                  <a:tcPr/>
                </a:tc>
              </a:tr>
              <a:tr h="52638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FNB Smart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64.00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2.56%</a:t>
                      </a:r>
                      <a:endParaRPr lang="en-ZA" sz="2400" dirty="0"/>
                    </a:p>
                  </a:txBody>
                  <a:tcPr/>
                </a:tc>
              </a:tr>
              <a:tr h="52638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Nedbank </a:t>
                      </a:r>
                      <a:r>
                        <a:rPr lang="en-ZA" sz="2400" dirty="0" err="1" smtClean="0"/>
                        <a:t>Mzansi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42.60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1.70%</a:t>
                      </a:r>
                      <a:endParaRPr lang="en-ZA" sz="2400" dirty="0"/>
                    </a:p>
                  </a:txBody>
                  <a:tcPr/>
                </a:tc>
              </a:tr>
              <a:tr h="947493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Nedbank </a:t>
                      </a:r>
                      <a:r>
                        <a:rPr lang="en-ZA" sz="2400" dirty="0" err="1" smtClean="0"/>
                        <a:t>Transactor</a:t>
                      </a:r>
                      <a:r>
                        <a:rPr lang="en-ZA" sz="2400" baseline="0" dirty="0" smtClean="0"/>
                        <a:t> plus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73.15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2.93%</a:t>
                      </a:r>
                      <a:endParaRPr lang="en-ZA" sz="2400" dirty="0"/>
                    </a:p>
                  </a:txBody>
                  <a:tcPr/>
                </a:tc>
              </a:tr>
              <a:tr h="52638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Standard </a:t>
                      </a:r>
                      <a:r>
                        <a:rPr lang="en-ZA" sz="2400" dirty="0" err="1" smtClean="0"/>
                        <a:t>Mzansi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63.15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2.53%</a:t>
                      </a:r>
                      <a:endParaRPr lang="en-ZA" sz="2400" dirty="0"/>
                    </a:p>
                  </a:txBody>
                  <a:tcPr/>
                </a:tc>
              </a:tr>
              <a:tr h="526385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Standard e-plan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87.95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3.52%</a:t>
                      </a:r>
                      <a:endParaRPr lang="en-Z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Placeholder 4" descr="MBL Laundry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792288" y="642918"/>
            <a:ext cx="5486400" cy="55721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of Financial Services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285861"/>
          <a:ext cx="735811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57158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 of Clients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7500990" cy="46974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assessing cost to clients, there are many components other than rates and fees</a:t>
            </a:r>
          </a:p>
          <a:p>
            <a:r>
              <a:rPr lang="en-US" dirty="0" smtClean="0"/>
              <a:t>It is in the interest of service providers to manage all determinants of cost, even if this requires collaboration with policy makers and competitors</a:t>
            </a:r>
          </a:p>
          <a:p>
            <a:r>
              <a:rPr lang="en-US" dirty="0" smtClean="0"/>
              <a:t>There is an important role for government in establishing an environment which will lower the costs to access financial services</a:t>
            </a:r>
          </a:p>
          <a:p>
            <a:pPr algn="ctr">
              <a:spcBef>
                <a:spcPts val="2400"/>
              </a:spcBef>
              <a:buNone/>
            </a:pPr>
            <a:r>
              <a:rPr lang="en-US" b="1" dirty="0" smtClean="0"/>
              <a:t>THANK YOU!</a:t>
            </a:r>
          </a:p>
          <a:p>
            <a:endParaRPr lang="en-ZA" b="1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of Up-take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75724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Mitigating Cost to Clients</a:t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697427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ZA" sz="2400" b="1" dirty="0" smtClean="0"/>
              <a:t>Cost to Client Components</a:t>
            </a:r>
            <a:endParaRPr lang="en-Z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150017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Cost to Client Determinants</a:t>
            </a:r>
            <a:endParaRPr lang="en-ZA" sz="2400" b="1" dirty="0"/>
          </a:p>
        </p:txBody>
      </p:sp>
      <p:sp>
        <p:nvSpPr>
          <p:cNvPr id="10" name="Left Arrow 9"/>
          <p:cNvSpPr/>
          <p:nvPr/>
        </p:nvSpPr>
        <p:spPr>
          <a:xfrm>
            <a:off x="3357554" y="3357562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357158" y="2214554"/>
            <a:ext cx="2857520" cy="35004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Financial</a:t>
            </a:r>
          </a:p>
          <a:p>
            <a:pPr algn="ctr">
              <a:spcBef>
                <a:spcPts val="1200"/>
              </a:spcBef>
            </a:pPr>
            <a:r>
              <a:rPr lang="en-ZA" sz="2400" dirty="0" smtClean="0">
                <a:solidFill>
                  <a:schemeClr val="tx1"/>
                </a:solidFill>
              </a:rPr>
              <a:t>Economic</a:t>
            </a:r>
          </a:p>
          <a:p>
            <a:pPr algn="ctr">
              <a:spcBef>
                <a:spcPts val="1200"/>
              </a:spcBef>
            </a:pPr>
            <a:r>
              <a:rPr lang="en-ZA" sz="2400" dirty="0" smtClean="0">
                <a:solidFill>
                  <a:schemeClr val="tx1"/>
                </a:solidFill>
              </a:rPr>
              <a:t>Regulatory and Compliance</a:t>
            </a:r>
          </a:p>
          <a:p>
            <a:pPr algn="ctr">
              <a:spcBef>
                <a:spcPts val="1200"/>
              </a:spcBef>
            </a:pPr>
            <a:r>
              <a:rPr lang="en-ZA" sz="2400" dirty="0" smtClean="0">
                <a:solidFill>
                  <a:schemeClr val="tx1"/>
                </a:solidFill>
              </a:rPr>
              <a:t>Social and Cultural</a:t>
            </a:r>
          </a:p>
          <a:p>
            <a:pPr algn="ctr">
              <a:spcBef>
                <a:spcPts val="1200"/>
              </a:spcBef>
            </a:pPr>
            <a:r>
              <a:rPr lang="en-ZA" sz="2400" dirty="0" smtClean="0">
                <a:solidFill>
                  <a:schemeClr val="tx1"/>
                </a:solidFill>
              </a:rPr>
              <a:t>Psychological</a:t>
            </a:r>
          </a:p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29190" y="2214554"/>
            <a:ext cx="2857520" cy="35004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Enabling Environment</a:t>
            </a: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Macro Level</a:t>
            </a:r>
            <a:endParaRPr lang="en-ZA" sz="2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ZA" sz="2400" dirty="0" smtClean="0">
              <a:solidFill>
                <a:schemeClr val="tx1"/>
              </a:solidFill>
            </a:endParaRPr>
          </a:p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Industry Context</a:t>
            </a:r>
          </a:p>
          <a:p>
            <a:pPr algn="ctr">
              <a:buFontTx/>
              <a:buChar char="-"/>
            </a:pPr>
            <a:r>
              <a:rPr lang="en-ZA" sz="2400" dirty="0" err="1" smtClean="0">
                <a:solidFill>
                  <a:schemeClr val="tx1"/>
                </a:solidFill>
              </a:rPr>
              <a:t>Meso</a:t>
            </a:r>
            <a:r>
              <a:rPr lang="en-ZA" sz="2400" dirty="0" smtClean="0">
                <a:solidFill>
                  <a:schemeClr val="tx1"/>
                </a:solidFill>
              </a:rPr>
              <a:t> Level</a:t>
            </a:r>
          </a:p>
          <a:p>
            <a:pPr algn="ctr">
              <a:buFontTx/>
              <a:buChar char="-"/>
            </a:pPr>
            <a:endParaRPr lang="en-ZA" sz="2400" dirty="0" smtClean="0">
              <a:solidFill>
                <a:schemeClr val="tx1"/>
              </a:solidFill>
            </a:endParaRPr>
          </a:p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Service Providers</a:t>
            </a:r>
          </a:p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- Micro Level</a:t>
            </a:r>
          </a:p>
          <a:p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4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6339215"/>
              </p:ext>
            </p:extLst>
          </p:nvPr>
        </p:nvGraphicFramePr>
        <p:xfrm>
          <a:off x="457200" y="1357298"/>
          <a:ext cx="7400948" cy="428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Determinants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6339215"/>
              </p:ext>
            </p:extLst>
          </p:nvPr>
        </p:nvGraphicFramePr>
        <p:xfrm>
          <a:off x="-214346" y="1571612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Placeholder 4" descr="MBL Spaz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857232"/>
            <a:ext cx="6135712" cy="5357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57150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C9F6-8AFE-4D3A-8DDF-553BA73EF3E6}" type="datetimeFigureOut">
              <a:rPr lang="en-US" smtClean="0"/>
              <a:pPr/>
              <a:t>9/19/2011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129-E4E1-40ED-B724-F1163A6DE131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10" name="Picture Placeholder 9" descr="MBL ALEX Traffi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684" b="12684"/>
          <a:stretch>
            <a:fillRect/>
          </a:stretch>
        </p:blipFill>
        <p:spPr>
          <a:xfrm>
            <a:off x="1792288" y="612775"/>
            <a:ext cx="5486400" cy="54594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1216</Words>
  <Application>Microsoft Office PowerPoint</Application>
  <PresentationFormat>On-screen Show (4:3)</PresentationFormat>
  <Paragraphs>272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Cost to Clients to Access Financial Services A Framework and Lessons from South Africa</vt:lpstr>
      <vt:lpstr>Outline</vt:lpstr>
      <vt:lpstr>Range of Financial Services</vt:lpstr>
      <vt:lpstr>Cost a Driver of Up-take</vt:lpstr>
      <vt:lpstr>    Mitigating Cost to Clients    </vt:lpstr>
      <vt:lpstr>Components</vt:lpstr>
      <vt:lpstr>Determinants</vt:lpstr>
      <vt:lpstr>Slide 8</vt:lpstr>
      <vt:lpstr>Slide 9</vt:lpstr>
      <vt:lpstr>Enabling Environment - Legislation</vt:lpstr>
      <vt:lpstr>The National Credit Act,  No. 34 of 2005 </vt:lpstr>
      <vt:lpstr>The NCA, SA </vt:lpstr>
      <vt:lpstr>NCA Provisions Affecting Financial Costs Maximum Rates and Fees</vt:lpstr>
      <vt:lpstr>NCA Provisions Affecting Financial Costs Maximum Rates and Fees</vt:lpstr>
      <vt:lpstr> NCA Provisions Affecting Financial Costs </vt:lpstr>
      <vt:lpstr>NCA Provisions Affecting Economic Costs</vt:lpstr>
      <vt:lpstr>NCA Provisions Affecting Economic Costs</vt:lpstr>
      <vt:lpstr>NCA Provisions Affecting Psychological Costs</vt:lpstr>
      <vt:lpstr>NCA Provisions Affecting Psychological Costs</vt:lpstr>
      <vt:lpstr>Slide 20</vt:lpstr>
      <vt:lpstr>Slide 21</vt:lpstr>
      <vt:lpstr>Enabling Environment - Other</vt:lpstr>
      <vt:lpstr>SA Financial Sector Charter</vt:lpstr>
      <vt:lpstr>SA Mzansi Account</vt:lpstr>
      <vt:lpstr>Slide 25</vt:lpstr>
      <vt:lpstr>Slide 26</vt:lpstr>
      <vt:lpstr>New Entry Level Bank Accounts Comparison of Fees</vt:lpstr>
      <vt:lpstr>Slide 28</vt:lpstr>
      <vt:lpstr>Slide 29</vt:lpstr>
      <vt:lpstr>In Conclusion</vt:lpstr>
    </vt:vector>
  </TitlesOfParts>
  <Company>Absa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abgc149</dc:creator>
  <cp:lastModifiedBy>Admin</cp:lastModifiedBy>
  <cp:revision>52</cp:revision>
  <dcterms:created xsi:type="dcterms:W3CDTF">2011-09-18T08:25:47Z</dcterms:created>
  <dcterms:modified xsi:type="dcterms:W3CDTF">2011-09-19T03:56:49Z</dcterms:modified>
</cp:coreProperties>
</file>