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3" r:id="rId2"/>
    <p:sldId id="322" r:id="rId3"/>
    <p:sldId id="323" r:id="rId4"/>
    <p:sldId id="324" r:id="rId5"/>
    <p:sldId id="325" r:id="rId6"/>
    <p:sldId id="326" r:id="rId7"/>
    <p:sldId id="321" r:id="rId8"/>
    <p:sldId id="298" r:id="rId9"/>
    <p:sldId id="299" r:id="rId10"/>
    <p:sldId id="315" r:id="rId11"/>
    <p:sldId id="320" r:id="rId12"/>
    <p:sldId id="327" r:id="rId13"/>
    <p:sldId id="328" r:id="rId14"/>
    <p:sldId id="316" r:id="rId15"/>
    <p:sldId id="31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A2C"/>
    <a:srgbClr val="B16E30"/>
    <a:srgbClr val="002F87"/>
    <a:srgbClr val="009CAB"/>
    <a:srgbClr val="00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48" autoAdjust="0"/>
  </p:normalViewPr>
  <p:slideViewPr>
    <p:cSldViewPr snapToGrid="0" snapToObjects="1"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E45B-CD45-DB43-B9CA-B0EA5A1A9A5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522AD-C32C-EC45-89BD-90F6C8C95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8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B6C66-2845-874B-8756-D93FA2E4F942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8E049-3220-D446-94AA-4A1DA0AFD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53719" t="8729" r="16595"/>
          <a:stretch/>
        </p:blipFill>
        <p:spPr>
          <a:xfrm>
            <a:off x="3744000" y="720000"/>
            <a:ext cx="5400000" cy="5400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082858" y="2864229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8" y="3944228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8" y="5024228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1883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 userDrawn="1"/>
        </p:nvSpPr>
        <p:spPr>
          <a:xfrm>
            <a:off x="6119998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-2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9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C44BD-34CF-224C-9AE2-7A5FB49F90E7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5020-D592-B34E-9782-CD9202969B83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5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FE2A-F5BE-674D-95FE-BB7ADE71197D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8EBB8-C98C-504A-9C3D-878D01D381BF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E992-212A-B845-A7EB-03D4C50A5179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99AC9-9A25-4F41-93A3-4E06429C4C8C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F652-230A-6A42-8A93-E2E7F6BBEDBC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58F2-DBCC-7F42-A5C1-116B351766B9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69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49218" t="10830" r="15250"/>
          <a:stretch/>
        </p:blipFill>
        <p:spPr>
          <a:xfrm>
            <a:off x="5301128" y="720000"/>
            <a:ext cx="3842872" cy="3842872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6138000" cy="613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2160000" cy="216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82858" y="2864229"/>
            <a:ext cx="5412284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8" y="3944229"/>
            <a:ext cx="5412284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8" y="5024228"/>
            <a:ext cx="5412284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350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76121" t="2707" r="29950"/>
          <a:stretch/>
        </p:blipFill>
        <p:spPr>
          <a:xfrm>
            <a:off x="3780000" y="360000"/>
            <a:ext cx="5364000" cy="5364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360000" y="360000"/>
            <a:ext cx="6498000" cy="649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0" y="36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504228"/>
            <a:ext cx="5775142" cy="1440000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3944229"/>
            <a:ext cx="5775142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024228"/>
            <a:ext cx="5775142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8159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846A-9309-4A41-B20A-184D76E0AAB7}" type="datetime3">
              <a:rPr lang="en-ZA" smtClean="0"/>
              <a:pPr/>
              <a:t>23 February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5198" y="6356350"/>
            <a:ext cx="42119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0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31E1-B842-9C4F-A6D8-9B7ABC64A32E}" type="datetime3">
              <a:rPr lang="en-ZA" smtClean="0"/>
              <a:pPr/>
              <a:t>23 February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l">
              <a:buNone/>
              <a:defRPr>
                <a:solidFill>
                  <a:srgbClr val="002F87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6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876000" cy="685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5973618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876000" y="6066000"/>
            <a:ext cx="792000" cy="792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AA035-BA17-BD43-8724-D882D270EEA1}" type="datetime3">
              <a:rPr lang="en-ZA" smtClean="0"/>
              <a:pPr/>
              <a:t>23 February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8229600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6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 userDrawn="1"/>
        </p:nvSpPr>
        <p:spPr>
          <a:xfrm>
            <a:off x="6119998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-2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429004"/>
            <a:ext cx="5205596" cy="1800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52255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200" y="6356350"/>
            <a:ext cx="1259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210F8E0-B6CA-FF4A-9EF4-08F185FB4BAC}" type="datetime3">
              <a:rPr lang="en-ZA" smtClean="0"/>
              <a:pPr/>
              <a:t>23 February 2021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5198" y="6356350"/>
            <a:ext cx="421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64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7" r:id="rId3"/>
    <p:sldLayoutId id="2147483650" r:id="rId4"/>
    <p:sldLayoutId id="2147483654" r:id="rId5"/>
    <p:sldLayoutId id="2147483665" r:id="rId6"/>
    <p:sldLayoutId id="2147483660" r:id="rId7"/>
    <p:sldLayoutId id="2147483664" r:id="rId8"/>
    <p:sldLayoutId id="2147483662" r:id="rId9"/>
    <p:sldLayoutId id="2147483663" r:id="rId10"/>
    <p:sldLayoutId id="2147483661" r:id="rId11"/>
    <p:sldLayoutId id="2147483655" r:id="rId12"/>
    <p:sldLayoutId id="2147483651" r:id="rId13"/>
    <p:sldLayoutId id="2147483652" r:id="rId14"/>
    <p:sldLayoutId id="2147483653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2F87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71550" y="2357611"/>
            <a:ext cx="5132070" cy="4111769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Department of Ancient and Modern languages and cultures</a:t>
            </a:r>
            <a:r>
              <a:rPr lang="en-ZA" sz="4400" dirty="0"/>
              <a:t/>
            </a:r>
            <a:br>
              <a:rPr lang="en-ZA" sz="4400" dirty="0"/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 err="1" smtClean="0"/>
              <a:t>Koos</a:t>
            </a:r>
            <a:r>
              <a:rPr lang="en-ZA" b="1" dirty="0" smtClean="0"/>
              <a:t> Kritzinger</a:t>
            </a:r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8" y="4288876"/>
            <a:ext cx="1175746" cy="1743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6"/>
    </mc:Choice>
    <mc:Fallback>
      <p:transition spd="slow" advTm="1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839" y="769756"/>
            <a:ext cx="54516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• </a:t>
            </a:r>
            <a:r>
              <a:rPr lang="en-ZA" sz="3200" b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an introduction to the literature, religion, mythology, art, </a:t>
            </a:r>
            <a:r>
              <a:rPr lang="en-ZA" sz="3200" b="1" dirty="0" smtClean="0">
                <a:solidFill>
                  <a:prstClr val="white"/>
                </a:solidFill>
                <a:latin typeface="Arial"/>
                <a:ea typeface="+mj-ea"/>
                <a:cs typeface="Arial"/>
              </a:rPr>
              <a:t>daily </a:t>
            </a:r>
            <a:r>
              <a:rPr lang="en-ZA" sz="3200" b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life </a:t>
            </a:r>
            <a:endParaRPr lang="en-ZA" sz="3200" b="1" dirty="0" smtClean="0">
              <a:solidFill>
                <a:prstClr val="white"/>
              </a:solidFill>
              <a:latin typeface="Arial"/>
              <a:ea typeface="+mj-ea"/>
              <a:cs typeface="Arial"/>
            </a:endParaRPr>
          </a:p>
          <a:p>
            <a:endParaRPr lang="en-ZA" sz="3200" b="1" dirty="0">
              <a:solidFill>
                <a:prstClr val="white"/>
              </a:solidFill>
              <a:latin typeface="Arial"/>
              <a:ea typeface="+mj-ea"/>
              <a:cs typeface="Arial"/>
            </a:endParaRPr>
          </a:p>
          <a:p>
            <a:r>
              <a:rPr lang="en-ZA" sz="3200" dirty="0" smtClean="0">
                <a:solidFill>
                  <a:prstClr val="white"/>
                </a:solidFill>
                <a:latin typeface="Arial"/>
                <a:ea typeface="+mj-ea"/>
                <a:cs typeface="Arial"/>
              </a:rPr>
              <a:t>and </a:t>
            </a:r>
            <a:r>
              <a:rPr lang="en-ZA" sz="3200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other cultural aspects of the different ancient peoples who lived in the Mediterranean world.</a:t>
            </a: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021" y="1924213"/>
            <a:ext cx="2287775" cy="22877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4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3"/>
    </mc:Choice>
    <mc:Fallback>
      <p:transition spd="slow" advTm="1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7159"/>
            <a:ext cx="5205596" cy="4826643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744" y="362216"/>
            <a:ext cx="6083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ZA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67159"/>
            <a:ext cx="520559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 the first year (LAT 110 and 120) we do the </a:t>
            </a:r>
            <a:r>
              <a:rPr lang="en-ZA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basic Latin grammar</a:t>
            </a:r>
            <a:r>
              <a:rPr lang="en-Z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ZA" sz="2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ZA" sz="2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ZA" sz="2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We </a:t>
            </a:r>
            <a:r>
              <a:rPr lang="en-Z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use the </a:t>
            </a:r>
            <a:r>
              <a:rPr lang="en-ZA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Oxford Latin Course</a:t>
            </a:r>
            <a:r>
              <a:rPr lang="en-Z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and we learn Latin by reading Latin</a:t>
            </a:r>
            <a:r>
              <a:rPr lang="en-ZA" sz="2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en-ZA" sz="2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ZA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Socio-historical background</a:t>
            </a:r>
            <a:r>
              <a:rPr lang="en-ZA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which introduces you to </a:t>
            </a:r>
            <a:r>
              <a:rPr lang="en-ZA" sz="2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</a:t>
            </a:r>
            <a:r>
              <a:rPr lang="en-ZA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world of the Ancient Romans</a:t>
            </a:r>
            <a:endParaRPr lang="en-ZA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https://images-na.ssl-images-amazon.com/images/I/51g0o5b1fFL._SX385_BO1,204,203,200_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34" y="1936167"/>
            <a:ext cx="204597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2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84"/>
    </mc:Choice>
    <mc:Fallback>
      <p:transition spd="slow" advTm="2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744" y="61274"/>
            <a:ext cx="608356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Example of word building:</a:t>
            </a:r>
          </a:p>
          <a:p>
            <a:pPr lvl="0"/>
            <a:endParaRPr lang="en-ZA" sz="280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caedo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, 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caedere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caesi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caesum</a:t>
            </a:r>
            <a:endParaRPr lang="en-ZA" sz="280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cut, 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kill (</a:t>
            </a:r>
            <a:r>
              <a:rPr lang="en-ZA" sz="2800" dirty="0">
                <a:solidFill>
                  <a:prstClr val="white"/>
                </a:solidFill>
                <a:latin typeface="Arial"/>
                <a:cs typeface="Arial"/>
              </a:rPr>
              <a:t>word root: </a:t>
            </a:r>
            <a:r>
              <a:rPr lang="en-ZA" sz="2800" dirty="0" err="1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>
                <a:solidFill>
                  <a:prstClr val="white"/>
                </a:solidFill>
                <a:latin typeface="Arial"/>
                <a:cs typeface="Arial"/>
              </a:rPr>
              <a:t>-) </a:t>
            </a:r>
            <a:endParaRPr lang="en-ZA" sz="28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endParaRPr lang="en-ZA" sz="2800" dirty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Homi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(</a:t>
            </a:r>
            <a:r>
              <a:rPr lang="en-ZA" sz="2800" i="1" dirty="0">
                <a:solidFill>
                  <a:prstClr val="white"/>
                </a:solidFill>
                <a:latin typeface="Arial"/>
                <a:cs typeface="Arial"/>
              </a:rPr>
              <a:t>h</a:t>
            </a:r>
            <a:r>
              <a:rPr lang="en-ZA" sz="2800" i="1" dirty="0" smtClean="0">
                <a:solidFill>
                  <a:prstClr val="white"/>
                </a:solidFill>
                <a:latin typeface="Arial"/>
                <a:cs typeface="Arial"/>
              </a:rPr>
              <a:t>omo </a:t>
            </a:r>
            <a:r>
              <a:rPr lang="en-ZA" sz="2800" i="1" dirty="0" smtClean="0">
                <a:solidFill>
                  <a:prstClr val="white"/>
                </a:solidFill>
                <a:latin typeface="Arial"/>
                <a:cs typeface="Arial"/>
              </a:rPr>
              <a:t>sapiens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Sui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</a:t>
            </a:r>
            <a:r>
              <a:rPr lang="en-ZA" sz="2800" i="1" dirty="0" smtClean="0">
                <a:solidFill>
                  <a:prstClr val="white"/>
                </a:solidFill>
                <a:latin typeface="Arial"/>
                <a:cs typeface="Arial"/>
              </a:rPr>
              <a:t>sui generis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Patri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(patrimony)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Matri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(matrix, matriarchy)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Fratri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de (fraternity)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Infanti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(infancy)</a:t>
            </a:r>
          </a:p>
          <a:p>
            <a:pPr lvl="0"/>
            <a:endParaRPr lang="en-ZA" sz="28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Cf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. also insecti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e; fungi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e, germi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e, </a:t>
            </a:r>
            <a:r>
              <a:rPr lang="en-ZA" sz="2800" dirty="0" err="1" smtClean="0">
                <a:solidFill>
                  <a:prstClr val="white"/>
                </a:solidFill>
                <a:latin typeface="Arial"/>
                <a:cs typeface="Arial"/>
              </a:rPr>
              <a:t>tyranni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err="1" smtClean="0">
                <a:solidFill>
                  <a:prstClr val="white"/>
                </a:solidFill>
                <a:latin typeface="Arial"/>
                <a:cs typeface="Arial"/>
              </a:rPr>
              <a:t>e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.</a:t>
            </a:r>
            <a:endParaRPr lang="en-ZA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760" y="1868528"/>
            <a:ext cx="2030547" cy="25821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9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56"/>
    </mc:Choice>
    <mc:Fallback>
      <p:transition spd="slow" advTm="4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4009" y="709456"/>
            <a:ext cx="49423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3200" b="1" dirty="0">
                <a:solidFill>
                  <a:schemeClr val="bg1"/>
                </a:solidFill>
              </a:rPr>
              <a:t>Latin</a:t>
            </a:r>
            <a:r>
              <a:rPr lang="en-ZA" sz="3200" dirty="0">
                <a:solidFill>
                  <a:schemeClr val="bg1"/>
                </a:solidFill>
              </a:rPr>
              <a:t> is for </a:t>
            </a:r>
            <a:r>
              <a:rPr lang="en-ZA" sz="3200" dirty="0" smtClean="0">
                <a:solidFill>
                  <a:schemeClr val="bg1"/>
                </a:solidFill>
              </a:rPr>
              <a:t>students </a:t>
            </a:r>
            <a:r>
              <a:rPr lang="en-ZA" sz="3200" dirty="0">
                <a:solidFill>
                  <a:schemeClr val="bg1"/>
                </a:solidFill>
              </a:rPr>
              <a:t>who </a:t>
            </a:r>
            <a:r>
              <a:rPr lang="en-ZA" sz="3200" b="1" dirty="0">
                <a:solidFill>
                  <a:schemeClr val="bg1"/>
                </a:solidFill>
              </a:rPr>
              <a:t>want to do something extra</a:t>
            </a:r>
            <a:r>
              <a:rPr lang="en-ZA" sz="3200" dirty="0">
                <a:solidFill>
                  <a:schemeClr val="bg1"/>
                </a:solidFill>
              </a:rPr>
              <a:t> to </a:t>
            </a:r>
            <a:r>
              <a:rPr lang="en-ZA" sz="3200" b="1" dirty="0">
                <a:solidFill>
                  <a:schemeClr val="bg1"/>
                </a:solidFill>
              </a:rPr>
              <a:t>equip themselves better</a:t>
            </a:r>
            <a:r>
              <a:rPr lang="en-ZA" sz="3200" dirty="0">
                <a:solidFill>
                  <a:schemeClr val="bg1"/>
                </a:solidFill>
              </a:rPr>
              <a:t> for their professional career. </a:t>
            </a:r>
            <a:endParaRPr lang="en-ZA" sz="3200" dirty="0" smtClean="0">
              <a:solidFill>
                <a:schemeClr val="bg1"/>
              </a:solidFill>
            </a:endParaRPr>
          </a:p>
          <a:p>
            <a:pPr lvl="0"/>
            <a:endParaRPr lang="en-ZA" sz="3200" dirty="0">
              <a:solidFill>
                <a:schemeClr val="bg1"/>
              </a:solidFill>
            </a:endParaRPr>
          </a:p>
          <a:p>
            <a:pPr lvl="0"/>
            <a:r>
              <a:rPr lang="en-ZA" sz="3200" dirty="0" smtClean="0">
                <a:solidFill>
                  <a:schemeClr val="bg1"/>
                </a:solidFill>
              </a:rPr>
              <a:t>Small </a:t>
            </a:r>
            <a:r>
              <a:rPr lang="en-ZA" sz="3200" dirty="0">
                <a:solidFill>
                  <a:schemeClr val="bg1"/>
                </a:solidFill>
              </a:rPr>
              <a:t>groups ensure that you’ll receive individual attention.</a:t>
            </a:r>
            <a:endParaRPr lang="en-ZA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122" name="Picture 2" descr="Happy Graduate Student Holding A Diploma Isolated On White Background.  Stock Image - Image of degree, joyful: 1043759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86" y="1889787"/>
            <a:ext cx="3021813" cy="29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7"/>
    </mc:Choice>
    <mc:Fallback>
      <p:transition spd="slow" advTm="1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027" y="184358"/>
            <a:ext cx="6232849" cy="5900405"/>
          </a:xfrm>
        </p:spPr>
        <p:txBody>
          <a:bodyPr>
            <a:normAutofit/>
          </a:bodyPr>
          <a:lstStyle/>
          <a:p>
            <a:r>
              <a:rPr lang="en-ZA" sz="2400" b="1" dirty="0"/>
              <a:t>M</a:t>
            </a:r>
            <a:r>
              <a:rPr lang="en-ZA" sz="2400" b="1" dirty="0" smtClean="0"/>
              <a:t>ODULE </a:t>
            </a:r>
            <a:r>
              <a:rPr lang="en-ZA" sz="2400" b="1" dirty="0" smtClean="0"/>
              <a:t>CODES</a:t>
            </a:r>
            <a:br>
              <a:rPr lang="en-ZA" sz="2400" b="1" dirty="0" smtClean="0"/>
            </a:br>
            <a:r>
              <a:rPr lang="en-ZA" sz="2400" b="1" dirty="0"/>
              <a:t/>
            </a:r>
            <a:br>
              <a:rPr lang="en-ZA" sz="2400" b="1" dirty="0"/>
            </a:br>
            <a:r>
              <a:rPr lang="en-ZA" sz="2400" b="1" dirty="0" smtClean="0">
                <a:solidFill>
                  <a:srgbClr val="FFFF00"/>
                </a:solidFill>
              </a:rPr>
              <a:t>AKG</a:t>
            </a:r>
            <a:r>
              <a:rPr lang="en-ZA" sz="2400" dirty="0" smtClean="0">
                <a:solidFill>
                  <a:srgbClr val="FFFF00"/>
                </a:solidFill>
              </a:rPr>
              <a:t> </a:t>
            </a:r>
            <a:r>
              <a:rPr lang="en-ZA" sz="2400" b="1" dirty="0" smtClean="0">
                <a:solidFill>
                  <a:srgbClr val="FFFF00"/>
                </a:solidFill>
              </a:rPr>
              <a:t>110/120 </a:t>
            </a:r>
            <a:r>
              <a:rPr lang="en-ZA" sz="2400" dirty="0" smtClean="0">
                <a:solidFill>
                  <a:srgbClr val="FFFF00"/>
                </a:solidFill>
              </a:rPr>
              <a:t>- </a:t>
            </a:r>
            <a:r>
              <a:rPr lang="en-ZA" sz="2000" b="1" dirty="0" smtClean="0">
                <a:solidFill>
                  <a:srgbClr val="FFFF00"/>
                </a:solidFill>
              </a:rPr>
              <a:t>ANCIENT CULTURE STUDIES </a:t>
            </a:r>
            <a:r>
              <a:rPr lang="en-ZA" sz="2200" dirty="0" smtClean="0"/>
              <a:t/>
            </a:r>
            <a:br>
              <a:rPr lang="en-ZA" sz="2200" dirty="0" smtClean="0"/>
            </a:br>
            <a:r>
              <a:rPr lang="en-ZA" sz="2200" dirty="0" smtClean="0"/>
              <a:t/>
            </a:r>
            <a:br>
              <a:rPr lang="en-ZA" sz="2200" dirty="0" smtClean="0"/>
            </a:br>
            <a:r>
              <a:rPr lang="en-ZA" sz="2400" b="1" dirty="0" smtClean="0"/>
              <a:t>HEB</a:t>
            </a:r>
            <a:r>
              <a:rPr lang="en-ZA" sz="2400" dirty="0" smtClean="0"/>
              <a:t> </a:t>
            </a:r>
            <a:r>
              <a:rPr lang="en-ZA" sz="2400" b="1" dirty="0" smtClean="0"/>
              <a:t>110/120</a:t>
            </a:r>
            <a:r>
              <a:rPr lang="en-ZA" sz="2400" dirty="0" smtClean="0"/>
              <a:t> </a:t>
            </a:r>
            <a:r>
              <a:rPr lang="en-ZA" sz="2400" dirty="0" smtClean="0"/>
              <a:t>- HEBREW</a:t>
            </a:r>
            <a:br>
              <a:rPr lang="en-ZA" sz="2400" dirty="0" smtClean="0"/>
            </a:br>
            <a:r>
              <a:rPr lang="en-ZA" sz="2400" dirty="0" smtClean="0"/>
              <a:t/>
            </a:r>
            <a:br>
              <a:rPr lang="en-ZA" sz="2400" dirty="0" smtClean="0"/>
            </a:br>
            <a:r>
              <a:rPr lang="en-ZA" sz="2400" b="1" dirty="0" smtClean="0"/>
              <a:t>GRK</a:t>
            </a:r>
            <a:r>
              <a:rPr lang="en-ZA" sz="2400" dirty="0" smtClean="0"/>
              <a:t> </a:t>
            </a:r>
            <a:r>
              <a:rPr lang="en-ZA" sz="2400" b="1" dirty="0" smtClean="0"/>
              <a:t>110/120</a:t>
            </a:r>
            <a:r>
              <a:rPr lang="en-ZA" sz="2400" dirty="0" smtClean="0"/>
              <a:t> </a:t>
            </a:r>
            <a:r>
              <a:rPr lang="en-ZA" sz="2400" dirty="0" smtClean="0"/>
              <a:t>- GREEK</a:t>
            </a:r>
            <a:br>
              <a:rPr lang="en-ZA" sz="2400" dirty="0" smtClean="0"/>
            </a:br>
            <a:r>
              <a:rPr lang="en-ZA" sz="2400" dirty="0" smtClean="0"/>
              <a:t/>
            </a:r>
            <a:br>
              <a:rPr lang="en-ZA" sz="2400" dirty="0" smtClean="0"/>
            </a:br>
            <a:r>
              <a:rPr lang="en-ZA" sz="2400" b="1" dirty="0" smtClean="0">
                <a:solidFill>
                  <a:srgbClr val="FFFF00"/>
                </a:solidFill>
              </a:rPr>
              <a:t>LAT </a:t>
            </a:r>
            <a:r>
              <a:rPr lang="en-ZA" sz="2400" b="1" dirty="0" smtClean="0">
                <a:solidFill>
                  <a:srgbClr val="FFFF00"/>
                </a:solidFill>
              </a:rPr>
              <a:t>110/120</a:t>
            </a:r>
            <a:r>
              <a:rPr lang="en-ZA" sz="2400" dirty="0" smtClean="0">
                <a:solidFill>
                  <a:srgbClr val="FFFF00"/>
                </a:solidFill>
              </a:rPr>
              <a:t> - </a:t>
            </a:r>
            <a:r>
              <a:rPr lang="en-ZA" sz="2400" b="1" dirty="0" smtClean="0">
                <a:solidFill>
                  <a:srgbClr val="FFFF00"/>
                </a:solidFill>
              </a:rPr>
              <a:t>LATIN</a:t>
            </a:r>
            <a:r>
              <a:rPr lang="en-ZA" sz="2400" dirty="0" smtClean="0">
                <a:solidFill>
                  <a:srgbClr val="FFFF00"/>
                </a:solidFill>
              </a:rPr>
              <a:t/>
            </a:r>
            <a:br>
              <a:rPr lang="en-ZA" sz="2400" dirty="0" smtClean="0">
                <a:solidFill>
                  <a:srgbClr val="FFFF00"/>
                </a:solidFill>
              </a:rPr>
            </a:br>
            <a:r>
              <a:rPr lang="en-ZA" sz="2400" dirty="0" smtClean="0">
                <a:solidFill>
                  <a:srgbClr val="FFFF00"/>
                </a:solidFill>
              </a:rPr>
              <a:t/>
            </a:r>
            <a:br>
              <a:rPr lang="en-ZA" sz="2400" dirty="0" smtClean="0">
                <a:solidFill>
                  <a:srgbClr val="FFFF00"/>
                </a:solidFill>
              </a:rPr>
            </a:br>
            <a:r>
              <a:rPr lang="en-ZA" sz="2400" b="1" dirty="0" smtClean="0"/>
              <a:t>MTL</a:t>
            </a:r>
            <a:r>
              <a:rPr lang="en-ZA" sz="2400" dirty="0" smtClean="0"/>
              <a:t> </a:t>
            </a:r>
            <a:r>
              <a:rPr lang="en-ZA" sz="2400" b="1" dirty="0" smtClean="0"/>
              <a:t>180</a:t>
            </a:r>
            <a:r>
              <a:rPr lang="en-ZA" sz="2400" dirty="0" smtClean="0"/>
              <a:t> - MEDICAL TERMINOLOGY </a:t>
            </a:r>
            <a:br>
              <a:rPr lang="en-ZA" sz="2400" dirty="0" smtClean="0"/>
            </a:br>
            <a:r>
              <a:rPr lang="en-ZA" sz="2400" dirty="0" smtClean="0"/>
              <a:t/>
            </a:r>
            <a:br>
              <a:rPr lang="en-ZA" sz="2400" dirty="0" smtClean="0"/>
            </a:br>
            <a:r>
              <a:rPr lang="en-ZA" sz="2400" dirty="0" smtClean="0"/>
              <a:t/>
            </a:r>
            <a:br>
              <a:rPr lang="en-ZA" sz="2400" dirty="0" smtClean="0"/>
            </a:br>
            <a:r>
              <a:rPr lang="en-ZA" sz="2400" dirty="0" smtClean="0"/>
              <a:t>For </a:t>
            </a:r>
            <a:r>
              <a:rPr lang="en-ZA" sz="2400" dirty="0"/>
              <a:t>more information please contact me at </a:t>
            </a:r>
            <a:r>
              <a:rPr lang="en-ZA" sz="3200" dirty="0"/>
              <a:t>koos.kritzinger@up.ac.za</a:t>
            </a:r>
            <a:endParaRPr lang="en-Z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054" y="357809"/>
            <a:ext cx="911535" cy="1132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846" y="1490623"/>
            <a:ext cx="1369949" cy="1643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541" y="2695285"/>
            <a:ext cx="1712595" cy="1712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6641" y="4432245"/>
            <a:ext cx="1369950" cy="136995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8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4800" dirty="0" smtClean="0"/>
              <a:t>FINIS</a:t>
            </a:r>
            <a:br>
              <a:rPr lang="en-ZA" sz="4800" dirty="0" smtClean="0"/>
            </a:br>
            <a:r>
              <a:rPr lang="en-ZA" sz="2800" dirty="0" smtClean="0"/>
              <a:t>THE END</a:t>
            </a:r>
            <a:r>
              <a:rPr lang="en-ZA" sz="4800" dirty="0" smtClean="0"/>
              <a:t/>
            </a:r>
            <a:br>
              <a:rPr lang="en-ZA" sz="4800" dirty="0" smtClean="0"/>
            </a:br>
            <a:r>
              <a:rPr lang="en-ZA" sz="4800" dirty="0"/>
              <a:t/>
            </a:r>
            <a:br>
              <a:rPr lang="en-ZA" sz="4800" dirty="0"/>
            </a:br>
            <a:r>
              <a:rPr lang="en-ZA" sz="4800" dirty="0" smtClean="0"/>
              <a:t>GRATIAS MAXIMAS</a:t>
            </a:r>
            <a:br>
              <a:rPr lang="en-ZA" sz="4800" dirty="0" smtClean="0"/>
            </a:br>
            <a:r>
              <a:rPr lang="en-ZA" sz="3600" dirty="0" smtClean="0"/>
              <a:t>THANK YOU VERY MUCH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/>
            </a:r>
            <a:br>
              <a:rPr lang="en-ZA" dirty="0" smtClean="0"/>
            </a:br>
            <a:endParaRPr lang="en-ZA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394713" y="742122"/>
            <a:ext cx="121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r>
              <a:rPr lang="en-ZA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r>
              <a:rPr lang="en-ZA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r>
              <a:rPr lang="en-ZA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r>
              <a:rPr lang="en-ZA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endParaRPr lang="en-ZA" sz="48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5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3"/>
    </mc:Choice>
    <mc:Fallback>
      <p:transition spd="slow" advTm="1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26" y="740781"/>
            <a:ext cx="5205596" cy="5046132"/>
          </a:xfrm>
        </p:spPr>
        <p:txBody>
          <a:bodyPr>
            <a:normAutofit fontScale="90000"/>
          </a:bodyPr>
          <a:lstStyle/>
          <a:p>
            <a:r>
              <a:rPr lang="en-ZA" b="1" dirty="0" err="1"/>
              <a:t>Salvete</a:t>
            </a:r>
            <a:r>
              <a:rPr lang="en-ZA" b="1" dirty="0"/>
              <a:t> </a:t>
            </a:r>
            <a:r>
              <a:rPr lang="en-ZA" b="1" dirty="0" smtClean="0"/>
              <a:t>Amici </a:t>
            </a:r>
            <a:r>
              <a:rPr lang="en-ZA" b="1" dirty="0"/>
              <a:t>– Greetings Friends!</a:t>
            </a:r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This </a:t>
            </a:r>
            <a:r>
              <a:rPr lang="en-ZA" dirty="0"/>
              <a:t>is how </a:t>
            </a:r>
            <a:r>
              <a:rPr lang="en-ZA" b="1" dirty="0"/>
              <a:t>Marcus Cicero</a:t>
            </a:r>
            <a:r>
              <a:rPr lang="en-ZA" dirty="0"/>
              <a:t> would have greeted and welcomed you</a:t>
            </a:r>
            <a:r>
              <a:rPr lang="en-ZA" dirty="0" smtClean="0"/>
              <a:t>.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674" y="2025281"/>
            <a:ext cx="2095500" cy="31432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8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4"/>
    </mc:Choice>
    <mc:Fallback>
      <p:transition spd="slow" advTm="1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922" y="439838"/>
            <a:ext cx="5205596" cy="4861367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dirty="0"/>
              <a:t/>
            </a:r>
            <a:br>
              <a:rPr lang="en-ZA" dirty="0"/>
            </a:br>
            <a:r>
              <a:rPr lang="en-ZA" sz="4000" dirty="0" smtClean="0"/>
              <a:t>Latin </a:t>
            </a:r>
            <a:r>
              <a:rPr lang="en-ZA" sz="4000" dirty="0"/>
              <a:t>is a </a:t>
            </a:r>
            <a:r>
              <a:rPr lang="en-ZA" sz="4000" b="1" dirty="0"/>
              <a:t>classical language</a:t>
            </a:r>
            <a:r>
              <a:rPr lang="en-ZA" sz="4000" dirty="0"/>
              <a:t> - the language which </a:t>
            </a:r>
            <a:r>
              <a:rPr lang="en-ZA" sz="4000" dirty="0" smtClean="0"/>
              <a:t>Cicero</a:t>
            </a:r>
            <a:r>
              <a:rPr lang="en-ZA" sz="4000" dirty="0"/>
              <a:t>, Vergil, </a:t>
            </a:r>
            <a:r>
              <a:rPr lang="en-ZA" sz="4000" b="1" dirty="0" smtClean="0"/>
              <a:t>Julius</a:t>
            </a:r>
            <a:r>
              <a:rPr lang="en-ZA" sz="4000" dirty="0" smtClean="0"/>
              <a:t> </a:t>
            </a:r>
            <a:r>
              <a:rPr lang="en-ZA" sz="4000" b="1" dirty="0" smtClean="0"/>
              <a:t>Caesar</a:t>
            </a:r>
            <a:r>
              <a:rPr lang="en-ZA" sz="4000" dirty="0"/>
              <a:t>, Horace and Ovid used when they wrote their masterpieces.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3" name="AutoShape 2" descr="Wall sticker Veni Vidi Vici | MuralDecal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6377651" y="2037144"/>
            <a:ext cx="21181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VENI</a:t>
            </a:r>
          </a:p>
          <a:p>
            <a:pPr algn="ctr"/>
            <a:r>
              <a:rPr lang="en-ZA" dirty="0" smtClean="0"/>
              <a:t>I came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VIDI</a:t>
            </a:r>
          </a:p>
          <a:p>
            <a:pPr algn="ctr"/>
            <a:r>
              <a:rPr lang="en-ZA" dirty="0" smtClean="0"/>
              <a:t>I saw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VICI</a:t>
            </a:r>
          </a:p>
          <a:p>
            <a:pPr algn="ctr"/>
            <a:r>
              <a:rPr lang="en-ZA" dirty="0" smtClean="0"/>
              <a:t>I conquered</a:t>
            </a:r>
            <a:endParaRPr lang="en-ZA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6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92"/>
    </mc:Choice>
    <mc:Fallback>
      <p:transition spd="slow" advTm="3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76" y="428263"/>
            <a:ext cx="5205596" cy="5532699"/>
          </a:xfrm>
        </p:spPr>
        <p:txBody>
          <a:bodyPr>
            <a:normAutofit fontScale="90000"/>
          </a:bodyPr>
          <a:lstStyle/>
          <a:p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>Latin played a very  </a:t>
            </a:r>
            <a:r>
              <a:rPr lang="en-ZA" sz="3100" dirty="0"/>
              <a:t>important role in the </a:t>
            </a:r>
            <a:r>
              <a:rPr lang="en-ZA" sz="3100" b="1" dirty="0"/>
              <a:t>formation of scientific </a:t>
            </a:r>
            <a:r>
              <a:rPr lang="en-ZA" sz="3100" b="1" dirty="0" smtClean="0"/>
              <a:t>vocabularies</a:t>
            </a:r>
            <a:r>
              <a:rPr lang="en-ZA" sz="3100" dirty="0" smtClean="0"/>
              <a:t>, </a:t>
            </a:r>
            <a:br>
              <a:rPr lang="en-ZA" sz="3100" dirty="0" smtClean="0"/>
            </a:br>
            <a:r>
              <a:rPr lang="en-ZA" sz="3100" dirty="0" smtClean="0"/>
              <a:t>not</a:t>
            </a:r>
            <a:r>
              <a:rPr lang="en-ZA" sz="3100" b="1" dirty="0" smtClean="0"/>
              <a:t> </a:t>
            </a:r>
            <a:r>
              <a:rPr lang="en-ZA" sz="3100" dirty="0"/>
              <a:t>only </a:t>
            </a:r>
            <a:r>
              <a:rPr lang="en-ZA" sz="3100" dirty="0" smtClean="0"/>
              <a:t>of </a:t>
            </a:r>
            <a:r>
              <a:rPr lang="en-ZA" sz="3100" b="1" dirty="0" smtClean="0"/>
              <a:t>Law</a:t>
            </a:r>
            <a:r>
              <a:rPr lang="en-ZA" sz="3100" b="1" dirty="0"/>
              <a:t>, </a:t>
            </a:r>
            <a:r>
              <a:rPr lang="en-ZA" sz="3100" dirty="0"/>
              <a:t>but also </a:t>
            </a:r>
            <a:r>
              <a:rPr lang="en-ZA" sz="3100" dirty="0" smtClean="0"/>
              <a:t>of </a:t>
            </a:r>
            <a:r>
              <a:rPr lang="en-ZA" sz="3100" b="1" dirty="0" smtClean="0"/>
              <a:t>Medicine</a:t>
            </a:r>
            <a:r>
              <a:rPr lang="en-ZA" sz="3100" b="1" dirty="0"/>
              <a:t>, Biology, Theology</a:t>
            </a:r>
            <a:r>
              <a:rPr lang="en-ZA" sz="3100" dirty="0"/>
              <a:t>, et cetera. </a:t>
            </a:r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>It </a:t>
            </a:r>
            <a:r>
              <a:rPr lang="en-ZA" sz="3100" dirty="0"/>
              <a:t>was the </a:t>
            </a:r>
            <a:r>
              <a:rPr lang="en-ZA" sz="3100" b="1" dirty="0"/>
              <a:t>language of scholarship</a:t>
            </a:r>
            <a:r>
              <a:rPr lang="en-ZA" sz="3100" dirty="0"/>
              <a:t> and it established a </a:t>
            </a:r>
            <a:r>
              <a:rPr lang="en-ZA" sz="3100" b="1" dirty="0"/>
              <a:t>scientific language </a:t>
            </a:r>
            <a:r>
              <a:rPr lang="en-ZA" sz="3100" dirty="0"/>
              <a:t>which is still used today</a:t>
            </a:r>
            <a:r>
              <a:rPr lang="en-ZA" sz="3100" dirty="0" smtClean="0"/>
              <a:t>.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6389225" y="2002420"/>
            <a:ext cx="21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 smtClean="0"/>
          </a:p>
          <a:p>
            <a:endParaRPr lang="en-ZA" dirty="0"/>
          </a:p>
        </p:txBody>
      </p:sp>
      <p:pic>
        <p:nvPicPr>
          <p:cNvPr id="2054" name="Picture 6" descr="Carolus Linnaeus | Biography, Education, Classification System, &amp; Facts | 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81" y="1886674"/>
            <a:ext cx="2256879" cy="36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9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32"/>
    </mc:Choice>
    <mc:Fallback>
      <p:transition spd="slow" advTm="2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46" y="925974"/>
            <a:ext cx="5205596" cy="3559431"/>
          </a:xfrm>
        </p:spPr>
        <p:txBody>
          <a:bodyPr>
            <a:normAutofit fontScale="90000"/>
          </a:bodyPr>
          <a:lstStyle/>
          <a:p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4000" dirty="0" smtClean="0"/>
              <a:t>The </a:t>
            </a:r>
            <a:r>
              <a:rPr lang="en-ZA" sz="4000" dirty="0"/>
              <a:t>words </a:t>
            </a:r>
            <a:r>
              <a:rPr lang="en-ZA" sz="4000" b="1" dirty="0"/>
              <a:t>university</a:t>
            </a:r>
            <a:r>
              <a:rPr lang="en-ZA" sz="4000" dirty="0"/>
              <a:t>, </a:t>
            </a:r>
            <a:r>
              <a:rPr lang="en-ZA" sz="4000" b="1" dirty="0"/>
              <a:t>faculty</a:t>
            </a:r>
            <a:r>
              <a:rPr lang="en-ZA" sz="4000" dirty="0"/>
              <a:t>, </a:t>
            </a:r>
            <a:r>
              <a:rPr lang="en-ZA" sz="4000" b="1" dirty="0"/>
              <a:t>humanities</a:t>
            </a:r>
            <a:r>
              <a:rPr lang="en-ZA" sz="4000" dirty="0"/>
              <a:t>, </a:t>
            </a:r>
            <a:r>
              <a:rPr lang="en-ZA" sz="4000" b="1" dirty="0"/>
              <a:t>professor</a:t>
            </a:r>
            <a:r>
              <a:rPr lang="en-ZA" sz="4000" dirty="0"/>
              <a:t>, </a:t>
            </a:r>
            <a:r>
              <a:rPr lang="en-ZA" sz="4000" b="1" dirty="0"/>
              <a:t>doctor</a:t>
            </a:r>
            <a:r>
              <a:rPr lang="en-ZA" sz="4000" dirty="0"/>
              <a:t>, </a:t>
            </a:r>
            <a:r>
              <a:rPr lang="en-ZA" sz="4000" b="1" dirty="0"/>
              <a:t>lecturer</a:t>
            </a:r>
            <a:r>
              <a:rPr lang="en-ZA" sz="4000" dirty="0"/>
              <a:t>, </a:t>
            </a:r>
            <a:r>
              <a:rPr lang="en-ZA" sz="4000" b="1" dirty="0"/>
              <a:t>student</a:t>
            </a:r>
            <a:r>
              <a:rPr lang="en-ZA" sz="4000" dirty="0"/>
              <a:t>, </a:t>
            </a:r>
            <a:r>
              <a:rPr lang="en-ZA" sz="4000" b="1" dirty="0" smtClean="0"/>
              <a:t>library</a:t>
            </a:r>
            <a:r>
              <a:rPr lang="en-ZA" sz="4000" dirty="0"/>
              <a:t> </a:t>
            </a:r>
            <a:r>
              <a:rPr lang="en-ZA" sz="4000" dirty="0" smtClean="0"/>
              <a:t>and </a:t>
            </a:r>
            <a:r>
              <a:rPr lang="en-ZA" sz="4000" b="1" dirty="0" smtClean="0"/>
              <a:t>campus</a:t>
            </a:r>
            <a:r>
              <a:rPr lang="en-ZA" sz="4000" dirty="0" smtClean="0"/>
              <a:t> all </a:t>
            </a:r>
            <a:r>
              <a:rPr lang="en-ZA" sz="4000" dirty="0"/>
              <a:t>derive from Latin</a:t>
            </a:r>
            <a:endParaRPr lang="en-ZA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435524" y="1840374"/>
            <a:ext cx="21760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LINGUA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LATINA 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VIVIT</a:t>
            </a:r>
          </a:p>
          <a:p>
            <a:pPr algn="ctr"/>
            <a:endParaRPr lang="en-ZA" sz="4000" dirty="0" smtClean="0">
              <a:latin typeface="Algerian" panose="04020705040A02060702" pitchFamily="82" charset="0"/>
            </a:endParaRPr>
          </a:p>
          <a:p>
            <a:pPr algn="ctr"/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atin </a:t>
            </a:r>
          </a:p>
          <a:p>
            <a:pPr algn="ctr"/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language is </a:t>
            </a:r>
          </a:p>
          <a:p>
            <a:pPr algn="ctr"/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alive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2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3"/>
    </mc:Choice>
    <mc:Fallback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65" y="839382"/>
            <a:ext cx="5544272" cy="4444678"/>
          </a:xfrm>
        </p:spPr>
        <p:txBody>
          <a:bodyPr>
            <a:normAutofit fontScale="90000"/>
          </a:bodyPr>
          <a:lstStyle/>
          <a:p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600" dirty="0" smtClean="0"/>
              <a:t>Words </a:t>
            </a:r>
            <a:r>
              <a:rPr lang="en-ZA" sz="3600" dirty="0"/>
              <a:t>like </a:t>
            </a:r>
            <a:r>
              <a:rPr lang="en-ZA" sz="3600" b="1" dirty="0"/>
              <a:t>philosophy</a:t>
            </a:r>
            <a:r>
              <a:rPr lang="en-ZA" sz="3600" dirty="0"/>
              <a:t> and </a:t>
            </a:r>
            <a:r>
              <a:rPr lang="en-ZA" sz="3600" b="1" dirty="0" smtClean="0"/>
              <a:t>psychology</a:t>
            </a:r>
            <a:r>
              <a:rPr lang="en-ZA" sz="3600" dirty="0" smtClean="0"/>
              <a:t> derive </a:t>
            </a:r>
            <a:r>
              <a:rPr lang="en-ZA" sz="3600" dirty="0"/>
              <a:t>from </a:t>
            </a:r>
            <a:r>
              <a:rPr lang="en-ZA" sz="3600" dirty="0" smtClean="0"/>
              <a:t>Greek.</a:t>
            </a:r>
            <a:br>
              <a:rPr lang="en-ZA" sz="3600" dirty="0" smtClean="0"/>
            </a:br>
            <a:r>
              <a:rPr lang="en-ZA" sz="3600" dirty="0" smtClean="0"/>
              <a:t/>
            </a:r>
            <a:br>
              <a:rPr lang="en-ZA" sz="3600" dirty="0" smtClean="0"/>
            </a:br>
            <a:r>
              <a:rPr lang="en-ZA" sz="3600" dirty="0" smtClean="0"/>
              <a:t>Others </a:t>
            </a:r>
            <a:r>
              <a:rPr lang="en-ZA" sz="3600" dirty="0"/>
              <a:t>are hybrid forms, </a:t>
            </a:r>
            <a:r>
              <a:rPr lang="en-ZA" sz="3600" dirty="0" smtClean="0"/>
              <a:t>having </a:t>
            </a:r>
            <a:r>
              <a:rPr lang="en-ZA" sz="3600" dirty="0"/>
              <a:t>Greek and Latin stems, like </a:t>
            </a:r>
            <a:r>
              <a:rPr lang="en-ZA" sz="3600" b="1" dirty="0"/>
              <a:t>sociology</a:t>
            </a:r>
            <a:r>
              <a:rPr lang="en-ZA" sz="3600" dirty="0"/>
              <a:t>, </a:t>
            </a:r>
            <a:r>
              <a:rPr lang="en-ZA" sz="3600" b="1" dirty="0"/>
              <a:t>criminology</a:t>
            </a:r>
            <a:r>
              <a:rPr lang="en-ZA" sz="3600" dirty="0"/>
              <a:t> and </a:t>
            </a:r>
            <a:r>
              <a:rPr lang="en-ZA" sz="3600" b="1" dirty="0"/>
              <a:t>political </a:t>
            </a:r>
            <a:r>
              <a:rPr lang="en-ZA" sz="3600" b="1" dirty="0" smtClean="0"/>
              <a:t>science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539696" y="1828799"/>
            <a:ext cx="1898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PHILOSOPHY</a:t>
            </a:r>
          </a:p>
          <a:p>
            <a:r>
              <a:rPr lang="en-ZA" dirty="0" smtClean="0"/>
              <a:t>Love of wisdom</a:t>
            </a:r>
          </a:p>
          <a:p>
            <a:endParaRPr lang="en-ZA" dirty="0" smtClean="0"/>
          </a:p>
          <a:p>
            <a:r>
              <a:rPr lang="en-ZA" b="1" dirty="0" smtClean="0"/>
              <a:t>PSYCHOLOGY</a:t>
            </a:r>
          </a:p>
          <a:p>
            <a:r>
              <a:rPr lang="en-ZA" dirty="0" smtClean="0"/>
              <a:t>Study of the soul</a:t>
            </a:r>
          </a:p>
          <a:p>
            <a:endParaRPr lang="en-ZA" dirty="0" smtClean="0"/>
          </a:p>
          <a:p>
            <a:r>
              <a:rPr lang="en-ZA" b="1" dirty="0" smtClean="0"/>
              <a:t>SOCIOLOGY</a:t>
            </a:r>
          </a:p>
          <a:p>
            <a:r>
              <a:rPr lang="en-ZA" dirty="0" smtClean="0"/>
              <a:t>Study of society</a:t>
            </a:r>
          </a:p>
          <a:p>
            <a:endParaRPr lang="en-ZA" dirty="0" smtClean="0"/>
          </a:p>
          <a:p>
            <a:r>
              <a:rPr lang="en-ZA" b="1" dirty="0" smtClean="0"/>
              <a:t>CRIMINOLOGY</a:t>
            </a:r>
          </a:p>
          <a:p>
            <a:r>
              <a:rPr lang="en-ZA" dirty="0" smtClean="0"/>
              <a:t>Study of crimes</a:t>
            </a:r>
            <a:endParaRPr lang="en-Z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14"/>
    </mc:Choice>
    <mc:Fallback>
      <p:transition spd="slow" advTm="3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" y="1520190"/>
            <a:ext cx="5205596" cy="3086104"/>
          </a:xfrm>
        </p:spPr>
        <p:txBody>
          <a:bodyPr>
            <a:normAutofit fontScale="90000"/>
          </a:bodyPr>
          <a:lstStyle/>
          <a:p>
            <a:r>
              <a:rPr lang="en-ZA" sz="4000" b="1" dirty="0"/>
              <a:t>Study </a:t>
            </a:r>
            <a:r>
              <a:rPr lang="en-ZA" sz="4000" b="1" dirty="0" smtClean="0"/>
              <a:t>of </a:t>
            </a:r>
            <a:r>
              <a:rPr lang="en-ZA" sz="4000" b="1" dirty="0"/>
              <a:t>ancient languages </a:t>
            </a:r>
            <a:br>
              <a:rPr lang="en-ZA" sz="4000" b="1" dirty="0"/>
            </a:br>
            <a:r>
              <a:rPr lang="en-ZA" sz="4000" b="1" dirty="0"/>
              <a:t>and cultures offers </a:t>
            </a:r>
            <a:br>
              <a:rPr lang="en-ZA" sz="4000" b="1" dirty="0"/>
            </a:br>
            <a:r>
              <a:rPr lang="en-ZA" sz="4000" b="1" i="1" dirty="0"/>
              <a:t>inter alia</a:t>
            </a:r>
            <a:r>
              <a:rPr lang="en-ZA" sz="4000" b="1" dirty="0"/>
              <a:t>: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109" y="1920242"/>
            <a:ext cx="2286000" cy="2286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8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7"/>
    </mc:Choice>
    <mc:Fallback>
      <p:transition spd="slow"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45" y="191278"/>
            <a:ext cx="5205596" cy="5593706"/>
          </a:xfrm>
        </p:spPr>
        <p:txBody>
          <a:bodyPr>
            <a:normAutofit/>
          </a:bodyPr>
          <a:lstStyle/>
          <a:p>
            <a:r>
              <a:rPr lang="en-ZA" sz="3200" dirty="0"/>
              <a:t>• </a:t>
            </a:r>
            <a:r>
              <a:rPr lang="en-ZA" sz="3200" b="1" dirty="0"/>
              <a:t>critical reading and </a:t>
            </a:r>
            <a:r>
              <a:rPr lang="en-ZA" sz="3200" b="1" dirty="0" smtClean="0"/>
              <a:t>       </a:t>
            </a:r>
            <a:br>
              <a:rPr lang="en-ZA" sz="3200" b="1" dirty="0" smtClean="0"/>
            </a:br>
            <a:r>
              <a:rPr lang="en-ZA" sz="3200" b="1" dirty="0"/>
              <a:t> </a:t>
            </a:r>
            <a:r>
              <a:rPr lang="en-ZA" sz="3200" b="1" dirty="0" smtClean="0"/>
              <a:t> </a:t>
            </a:r>
            <a:r>
              <a:rPr lang="en-ZA" sz="3200" b="1" dirty="0" smtClean="0"/>
              <a:t>writing </a:t>
            </a:r>
            <a:r>
              <a:rPr lang="en-ZA" sz="3200" b="1" dirty="0"/>
              <a:t>skills</a:t>
            </a:r>
            <a:r>
              <a:rPr lang="en-ZA" sz="3200" dirty="0" smtClean="0"/>
              <a:t>:</a:t>
            </a:r>
            <a:br>
              <a:rPr lang="en-ZA" sz="3200" dirty="0" smtClean="0"/>
            </a:br>
            <a:r>
              <a:rPr lang="en-ZA" sz="3200" dirty="0" smtClean="0"/>
              <a:t> </a:t>
            </a:r>
            <a:br>
              <a:rPr lang="en-ZA" sz="3200" dirty="0" smtClean="0"/>
            </a:br>
            <a:r>
              <a:rPr lang="en-ZA" sz="3200" dirty="0" smtClean="0"/>
              <a:t>indispensable </a:t>
            </a:r>
            <a:r>
              <a:rPr lang="en-ZA" sz="3200" dirty="0"/>
              <a:t>for professionals, language and law practitioners, politicians, preachers and professors;</a:t>
            </a:r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sp>
        <p:nvSpPr>
          <p:cNvPr id="3" name="AutoShape 2" descr="Father of the Catholic Church St. Augustine was an African and this is why  you must know - Face2Face Af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4104" name="Picture 8" descr="st-august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10" y="1808351"/>
            <a:ext cx="2438290" cy="284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8"/>
    </mc:Choice>
    <mc:Fallback>
      <p:transition spd="slow" advTm="1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539" y="782894"/>
            <a:ext cx="55610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kumimoji="0" lang="en-Z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insight in the grammar and syntax </a:t>
            </a:r>
            <a:r>
              <a:rPr kumimoji="0" lang="en-Z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kumimoji="0" lang="en-Z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ancient</a:t>
            </a:r>
            <a:r>
              <a:rPr kumimoji="0" lang="en-Z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Z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modern languages</a:t>
            </a:r>
            <a:r>
              <a:rPr kumimoji="0" lang="en-Z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which provides an excellent basis for learning other foreign languages; </a:t>
            </a:r>
            <a:r>
              <a:rPr lang="en-ZA" sz="3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 French, Spanish, Portuguese and </a:t>
            </a:r>
            <a:r>
              <a:rPr lang="en-ZA" sz="3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endParaRPr kumimoji="0" lang="en-ZA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350" y="1977683"/>
            <a:ext cx="2133600" cy="32004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7"/>
    </mc:Choice>
    <mc:Fallback>
      <p:transition spd="slow" advTm="18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4646</TotalTime>
  <Words>257</Words>
  <Application>Microsoft Office PowerPoint</Application>
  <PresentationFormat>On-screen Show (4:3)</PresentationFormat>
  <Paragraphs>69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Algerian</vt:lpstr>
      <vt:lpstr>Arial</vt:lpstr>
      <vt:lpstr>Calibri</vt:lpstr>
      <vt:lpstr>Office Theme</vt:lpstr>
      <vt:lpstr>Department of Ancient and Modern languages and cultures  Koos Kritzinger </vt:lpstr>
      <vt:lpstr>Salvete Amici – Greetings Friends!  This is how Marcus Cicero would have greeted and welcomed you. </vt:lpstr>
      <vt:lpstr>    Latin is a classical language - the language which Cicero, Vergil, Julius Caesar, Horace and Ovid used when they wrote their masterpieces. </vt:lpstr>
      <vt:lpstr>    Latin played a very  important role in the formation of scientific vocabularies,  not only of Law, but also of Medicine, Biology, Theology, et cetera.   It was the language of scholarship and it established a scientific language which is still used today. </vt:lpstr>
      <vt:lpstr> The words university, faculty, humanities, professor, doctor, lecturer, student, library and campus all derive from Latin</vt:lpstr>
      <vt:lpstr>   Words like philosophy and psychology derive from Greek.  Others are hybrid forms, having Greek and Latin stems, like sociology, criminology and political science.</vt:lpstr>
      <vt:lpstr>Study of ancient languages  and cultures offers  inter alia: </vt:lpstr>
      <vt:lpstr>• critical reading and           writing skills:   indispensable for professionals, language and law practitioners, politicians, preachers and professors; </vt:lpstr>
      <vt:lpstr>PowerPoint Presentation</vt:lpstr>
      <vt:lpstr>PowerPoint Presentation</vt:lpstr>
      <vt:lpstr> </vt:lpstr>
      <vt:lpstr> </vt:lpstr>
      <vt:lpstr> </vt:lpstr>
      <vt:lpstr>MODULE CODES  AKG 110/120 - ANCIENT CULTURE STUDIES   HEB 110/120 - HEBREW  GRK 110/120 - GREEK  LAT 110/120 - LATIN  MTL 180 - MEDICAL TERMINOLOGY    For more information please contact me at koos.kritzinger@up.ac.za</vt:lpstr>
      <vt:lpstr>FINIS THE END  GRATIAS MAXIMAS THANK YOU VERY MUCH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Dr. JPK Kritzinger</cp:lastModifiedBy>
  <cp:revision>141</cp:revision>
  <dcterms:created xsi:type="dcterms:W3CDTF">2014-04-24T12:24:18Z</dcterms:created>
  <dcterms:modified xsi:type="dcterms:W3CDTF">2021-02-25T12:46:35Z</dcterms:modified>
</cp:coreProperties>
</file>