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8" r:id="rId2"/>
    <p:sldId id="316" r:id="rId3"/>
    <p:sldId id="318" r:id="rId4"/>
    <p:sldId id="319" r:id="rId5"/>
    <p:sldId id="321" r:id="rId6"/>
    <p:sldId id="322" r:id="rId7"/>
    <p:sldId id="323" r:id="rId8"/>
    <p:sldId id="324" r:id="rId9"/>
    <p:sldId id="329" r:id="rId10"/>
    <p:sldId id="325" r:id="rId11"/>
    <p:sldId id="330" r:id="rId12"/>
    <p:sldId id="326" r:id="rId13"/>
    <p:sldId id="327" r:id="rId14"/>
    <p:sldId id="268" r:id="rId15"/>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9">
          <p15:clr>
            <a:srgbClr val="A4A3A4"/>
          </p15:clr>
        </p15:guide>
        <p15:guide id="2" orient="horz">
          <p15:clr>
            <a:srgbClr val="A4A3A4"/>
          </p15:clr>
        </p15:guide>
        <p15:guide id="3" orient="horz" pos="288">
          <p15:clr>
            <a:srgbClr val="A4A3A4"/>
          </p15:clr>
        </p15:guide>
        <p15:guide id="4" orient="horz" pos="3239">
          <p15:clr>
            <a:srgbClr val="A4A3A4"/>
          </p15:clr>
        </p15:guide>
        <p15:guide id="5" pos="234">
          <p15:clr>
            <a:srgbClr val="A4A3A4"/>
          </p15:clr>
        </p15:guide>
        <p15:guide id="6" pos="5526">
          <p15:clr>
            <a:srgbClr val="A4A3A4"/>
          </p15:clr>
        </p15:guide>
        <p15:guide id="7">
          <p15:clr>
            <a:srgbClr val="A4A3A4"/>
          </p15:clr>
        </p15:guide>
        <p15:guide id="8" pos="575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s. S Swanepoel" initials="SS" lastIdx="89" clrIdx="0"/>
  <p:cmAuthor id="1"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C33"/>
    <a:srgbClr val="0068A2"/>
    <a:srgbClr val="FCAF17"/>
    <a:srgbClr val="F2AF17"/>
    <a:srgbClr val="005BAA"/>
    <a:srgbClr val="595959"/>
    <a:srgbClr val="969696"/>
    <a:srgbClr val="6D9D31"/>
    <a:srgbClr val="C48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4" autoAdjust="0"/>
    <p:restoredTop sz="72647" autoAdjust="0"/>
  </p:normalViewPr>
  <p:slideViewPr>
    <p:cSldViewPr snapToGrid="0" snapToObjects="1" showGuides="1">
      <p:cViewPr varScale="1">
        <p:scale>
          <a:sx n="83" d="100"/>
          <a:sy n="83" d="100"/>
        </p:scale>
        <p:origin x="1498" y="77"/>
      </p:cViewPr>
      <p:guideLst>
        <p:guide orient="horz" pos="3089"/>
        <p:guide orient="horz"/>
        <p:guide orient="horz" pos="288"/>
        <p:guide orient="horz" pos="3239"/>
        <p:guide pos="234"/>
        <p:guide pos="5526"/>
        <p:guide/>
        <p:guide pos="5759"/>
      </p:guideLst>
    </p:cSldViewPr>
  </p:slideViewPr>
  <p:notesTextViewPr>
    <p:cViewPr>
      <p:scale>
        <a:sx n="100" d="100"/>
        <a:sy n="100" d="100"/>
      </p:scale>
      <p:origin x="0" y="0"/>
    </p:cViewPr>
  </p:notesTextViewPr>
  <p:notesViewPr>
    <p:cSldViewPr snapToGrid="0" snapToObjects="1" showGuides="1">
      <p:cViewPr varScale="1">
        <p:scale>
          <a:sx n="80" d="100"/>
          <a:sy n="80" d="100"/>
        </p:scale>
        <p:origin x="-1974" y="-78"/>
      </p:cViewPr>
      <p:guideLst>
        <p:guide orient="horz" pos="3024"/>
        <p:guide pos="2304"/>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D4E0284D-7CB5-4C6D-BF0D-6EB14B03661C}" type="datetimeFigureOut">
              <a:rPr lang="en-ZA" smtClean="0"/>
              <a:t>2023/08/02</a:t>
            </a:fld>
            <a:endParaRPr lang="en-ZA"/>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62502703-C8E1-4ADE-B8DB-0EE3D92C806B}" type="slidenum">
              <a:rPr lang="en-ZA" smtClean="0"/>
              <a:t>‹#›</a:t>
            </a:fld>
            <a:endParaRPr lang="en-ZA"/>
          </a:p>
        </p:txBody>
      </p:sp>
    </p:spTree>
    <p:extLst>
      <p:ext uri="{BB962C8B-B14F-4D97-AF65-F5344CB8AC3E}">
        <p14:creationId xmlns:p14="http://schemas.microsoft.com/office/powerpoint/2010/main" val="163203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Before embarking on a study that investigates issues of gender and taxation, it is submitted that researchers in the field would be well advised to consider exactly what is meant by these terms for purposes of their work. Without due consideration of the nuanced and complex meanings around issues of gender equality and tax equality, researchers in the area would be stumbling around in the dark without a clear end goal in mind. This paper hopes to assist researchers in gender and tax by helping them to </a:t>
            </a:r>
            <a:r>
              <a:rPr lang="en-US" sz="1200" b="0" i="0" u="none" strike="noStrike" kern="1200" baseline="0" dirty="0" err="1">
                <a:solidFill>
                  <a:schemeClr val="tx1"/>
                </a:solidFill>
                <a:latin typeface="+mn-lt"/>
                <a:ea typeface="+mn-ea"/>
                <a:cs typeface="+mn-cs"/>
              </a:rPr>
              <a:t>crystallise</a:t>
            </a:r>
            <a:r>
              <a:rPr lang="en-US" sz="1200" b="0" i="0" u="none" strike="noStrike" kern="1200" baseline="0" dirty="0">
                <a:solidFill>
                  <a:schemeClr val="tx1"/>
                </a:solidFill>
                <a:latin typeface="+mn-lt"/>
                <a:ea typeface="+mn-ea"/>
                <a:cs typeface="+mn-cs"/>
              </a:rPr>
              <a:t> their thinking and clarify the ultimate goal of their research. </a:t>
            </a:r>
            <a:endParaRPr lang="en-ZA"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2</a:t>
            </a:fld>
            <a:endParaRPr lang="en-ZA"/>
          </a:p>
        </p:txBody>
      </p:sp>
    </p:spTree>
    <p:extLst>
      <p:ext uri="{BB962C8B-B14F-4D97-AF65-F5344CB8AC3E}">
        <p14:creationId xmlns:p14="http://schemas.microsoft.com/office/powerpoint/2010/main" val="51088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11</a:t>
            </a:fld>
            <a:endParaRPr lang="en-ZA"/>
          </a:p>
        </p:txBody>
      </p:sp>
    </p:spTree>
    <p:extLst>
      <p:ext uri="{BB962C8B-B14F-4D97-AF65-F5344CB8AC3E}">
        <p14:creationId xmlns:p14="http://schemas.microsoft.com/office/powerpoint/2010/main" val="207019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12</a:t>
            </a:fld>
            <a:endParaRPr lang="en-ZA"/>
          </a:p>
        </p:txBody>
      </p:sp>
    </p:spTree>
    <p:extLst>
      <p:ext uri="{BB962C8B-B14F-4D97-AF65-F5344CB8AC3E}">
        <p14:creationId xmlns:p14="http://schemas.microsoft.com/office/powerpoint/2010/main" val="2129435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Studies on gender on tax do not generally deliberate on the exact meaning of what gender equality in tax would entail. Researchers in the field can thus find themselves trying to reach a destination without a road map. Consciously deliberating on these concepts will help researchers in gender and tax (as well as their readers) navigate and signpost their work. </a:t>
            </a:r>
          </a:p>
          <a:p>
            <a:r>
              <a:rPr lang="en-US" sz="1200" b="0" i="0" u="none" strike="noStrike" kern="1200" baseline="0" dirty="0">
                <a:solidFill>
                  <a:schemeClr val="tx1"/>
                </a:solidFill>
                <a:latin typeface="+mn-lt"/>
                <a:ea typeface="+mn-ea"/>
                <a:cs typeface="+mn-cs"/>
              </a:rPr>
              <a:t>This type of intentional reflection will also, arguably, allow for more robust and transformative suggestions for change to flow from research on gender and taxation. This is especially so where issues of equality are interrogated. </a:t>
            </a:r>
          </a:p>
          <a:p>
            <a:r>
              <a:rPr lang="en-US" sz="1200" b="0" i="0" u="none" strike="noStrike" kern="1200" baseline="0" dirty="0">
                <a:solidFill>
                  <a:schemeClr val="tx1"/>
                </a:solidFill>
                <a:latin typeface="+mn-lt"/>
                <a:ea typeface="+mn-ea"/>
                <a:cs typeface="+mn-cs"/>
              </a:rPr>
              <a:t>In South Africa researchers are constitutionally empowered to take a radical and progressive stance when it comes to issues of equality within gender and tax. Taking the time to consider what is meant by these terms could be a catalyst for meaningful evolution and change, not only in this field of research but ultimately in tax policy and legislative reform. </a:t>
            </a: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13</a:t>
            </a:fld>
            <a:endParaRPr lang="en-ZA"/>
          </a:p>
        </p:txBody>
      </p:sp>
    </p:spTree>
    <p:extLst>
      <p:ext uri="{BB962C8B-B14F-4D97-AF65-F5344CB8AC3E}">
        <p14:creationId xmlns:p14="http://schemas.microsoft.com/office/powerpoint/2010/main" val="118892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14</a:t>
            </a:fld>
            <a:endParaRPr lang="en-ZA"/>
          </a:p>
        </p:txBody>
      </p:sp>
    </p:spTree>
    <p:extLst>
      <p:ext uri="{BB962C8B-B14F-4D97-AF65-F5344CB8AC3E}">
        <p14:creationId xmlns:p14="http://schemas.microsoft.com/office/powerpoint/2010/main" val="282130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definition affirms that gender informs not only issues of identity at the individual level, (Council of Europe, 2022; Ridgeway, 2009, p. 152) but also the attainability of access to resources and rights at a more global level (Tamale, 2004, p. 51; United Nations, 2016, p. 9). The concept of gender has ramifications on both a social relational level and a more systemic impact on institutions and policies. Studies on gender and tax generally operate at the macro level of tax policy and legislation, rather than at the micro-level of individual rights. It is therefore important that gender, as a key term in these studies, has application at a global level. </a:t>
            </a:r>
          </a:p>
          <a:p>
            <a:r>
              <a:rPr lang="en-US" sz="1200" b="0" i="0" u="none" strike="noStrike" kern="1200" baseline="0" dirty="0">
                <a:solidFill>
                  <a:schemeClr val="tx1"/>
                </a:solidFill>
                <a:latin typeface="+mn-lt"/>
                <a:ea typeface="+mn-ea"/>
                <a:cs typeface="+mn-cs"/>
              </a:rPr>
              <a:t>However, this global view of gender may be considered problematic because it reduces women to one monolithic entity and, to an extent, erases the intersectionality of gender issues. Views of gender as a binary can similarly be considered problematic because it leads to the erasure of genders that do not conform to strict male or female roles. Nevertheless, a panoramic view is sometimes necessary, particularly at the macro level of tax policy and legislation. </a:t>
            </a:r>
          </a:p>
          <a:p>
            <a:r>
              <a:rPr lang="en-US" sz="1200" b="0" i="0" u="none" strike="noStrike" kern="1200" baseline="0" dirty="0">
                <a:solidFill>
                  <a:schemeClr val="tx1"/>
                </a:solidFill>
                <a:latin typeface="+mn-lt"/>
                <a:ea typeface="+mn-ea"/>
                <a:cs typeface="+mn-cs"/>
              </a:rPr>
              <a:t>It is accepted that a tax system cannot operate individually and therefore, for the purpose of research on gender and tax, it is submitted that gender is best viewed as a social construct that inherently informs the expectations of certain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or roles in society, mostly attributed to either men or women, where women are necessarily seen as a legitimate grouping and a single gender, even though their circumstances may vary when compared individually. Understanding gender in these terms clarifies that the differing roles and expectations attached to a gender may become a source of bias or even inequality. It is thus important to understand bias in non-gender terms as well as in terms of the gender bias it could create within tax. The meaning of bias is discussed below. </a:t>
            </a: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3</a:t>
            </a:fld>
            <a:endParaRPr lang="en-ZA"/>
          </a:p>
        </p:txBody>
      </p:sp>
    </p:spTree>
    <p:extLst>
      <p:ext uri="{BB962C8B-B14F-4D97-AF65-F5344CB8AC3E}">
        <p14:creationId xmlns:p14="http://schemas.microsoft.com/office/powerpoint/2010/main" val="222589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rPr>
              <a:t>Equality as a broader societal goal can come at the cost of individual liberty </a:t>
            </a:r>
          </a:p>
          <a:p>
            <a:r>
              <a:rPr lang="en-US" sz="1800" dirty="0">
                <a:solidFill>
                  <a:schemeClr val="tx1"/>
                </a:solidFill>
              </a:rPr>
              <a:t>Changing tax legislation to correct inequality between the genders may lead to a change in the (</a:t>
            </a:r>
            <a:r>
              <a:rPr lang="en-US" sz="1800" dirty="0" err="1">
                <a:solidFill>
                  <a:schemeClr val="tx1"/>
                </a:solidFill>
              </a:rPr>
              <a:t>favourable</a:t>
            </a:r>
            <a:r>
              <a:rPr lang="en-US" sz="1800" dirty="0">
                <a:solidFill>
                  <a:schemeClr val="tx1"/>
                </a:solidFill>
              </a:rPr>
              <a:t>) status quo for the counter party.</a:t>
            </a:r>
          </a:p>
          <a:p>
            <a:r>
              <a:rPr lang="en-US" sz="1800" dirty="0">
                <a:solidFill>
                  <a:schemeClr val="tx1"/>
                </a:solidFill>
              </a:rPr>
              <a:t>The specifics of each country’s past and social context along with their current political landscape naturally influences the overarching, country-wide views on the issue of equality</a:t>
            </a:r>
          </a:p>
          <a:p>
            <a:pPr lvl="1"/>
            <a:r>
              <a:rPr lang="en-US" sz="1800" dirty="0">
                <a:solidFill>
                  <a:schemeClr val="tx1"/>
                </a:solidFill>
              </a:rPr>
              <a:t>South Africa shifted from a focus on individual freedom to a more redistributive equality </a:t>
            </a:r>
          </a:p>
          <a:p>
            <a:pPr lvl="1"/>
            <a:endParaRPr lang="en-US" sz="1800" dirty="0">
              <a:solidFill>
                <a:schemeClr val="tx1"/>
              </a:solidFill>
            </a:endParaRPr>
          </a:p>
          <a:p>
            <a:pPr lvl="1"/>
            <a:r>
              <a:rPr lang="en-US" sz="1800" dirty="0">
                <a:solidFill>
                  <a:schemeClr val="tx1"/>
                </a:solidFill>
              </a:rPr>
              <a:t>https://oecd-development-matters.org/2022/05/30/what-is-transformative-change-for-gender-equality-and-how-do-we-achieve-it/</a:t>
            </a:r>
          </a:p>
          <a:p>
            <a:pPr lvl="1"/>
            <a:endParaRPr lang="en-US" sz="1800" dirty="0">
              <a:solidFill>
                <a:schemeClr val="tx1"/>
              </a:solidFill>
            </a:endParaRPr>
          </a:p>
          <a:p>
            <a:pPr lvl="1"/>
            <a:r>
              <a:rPr lang="en-US" sz="1800" dirty="0">
                <a:solidFill>
                  <a:schemeClr val="tx1"/>
                </a:solidFill>
              </a:rPr>
              <a:t>LE-deduction for child care </a:t>
            </a:r>
          </a:p>
          <a:p>
            <a:pPr lvl="1"/>
            <a:r>
              <a:rPr lang="en-US" sz="1800" dirty="0">
                <a:solidFill>
                  <a:schemeClr val="tx1"/>
                </a:solidFill>
              </a:rPr>
              <a:t>Transformative-</a:t>
            </a:r>
            <a:r>
              <a:rPr lang="en-US" sz="1800" dirty="0" err="1">
                <a:solidFill>
                  <a:schemeClr val="tx1"/>
                </a:solidFill>
              </a:rPr>
              <a:t>incentivise</a:t>
            </a:r>
            <a:r>
              <a:rPr lang="en-US" sz="1800" dirty="0">
                <a:solidFill>
                  <a:schemeClr val="tx1"/>
                </a:solidFill>
              </a:rPr>
              <a:t> employment of women with a credit like the ETI  </a:t>
            </a:r>
          </a:p>
          <a:p>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4</a:t>
            </a:fld>
            <a:endParaRPr lang="en-ZA"/>
          </a:p>
        </p:txBody>
      </p:sp>
    </p:spTree>
    <p:extLst>
      <p:ext uri="{BB962C8B-B14F-4D97-AF65-F5344CB8AC3E}">
        <p14:creationId xmlns:p14="http://schemas.microsoft.com/office/powerpoint/2010/main" val="14344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While formal equality is typically all that is sought from a legal perspective (</a:t>
            </a:r>
            <a:r>
              <a:rPr lang="en-US" sz="1200" b="0" i="0" u="none" strike="noStrike" kern="1200" baseline="0" dirty="0" err="1">
                <a:solidFill>
                  <a:schemeClr val="tx1"/>
                </a:solidFill>
                <a:latin typeface="+mn-lt"/>
                <a:ea typeface="+mn-ea"/>
                <a:cs typeface="+mn-cs"/>
              </a:rPr>
              <a:t>Nousiainen</a:t>
            </a:r>
            <a:r>
              <a:rPr lang="en-US" sz="1200" b="0" i="0" u="none" strike="noStrike" kern="1200" baseline="0" dirty="0">
                <a:solidFill>
                  <a:schemeClr val="tx1"/>
                </a:solidFill>
                <a:latin typeface="+mn-lt"/>
                <a:ea typeface="+mn-ea"/>
                <a:cs typeface="+mn-cs"/>
              </a:rPr>
              <a:t> et al., 2013, p. 44), South Africa appears to have envisioned more than that from the outset of its Constitution. It is clear that aspects of the Constitution, such as section 9(2) and section 9(5), speak to a more active type of equality and suggest that equality should be dynamic and progressive. If nothing else it suggests that equality should be widely interpreted and that it should include ideas of moral, socio-economic and legal equality (Vice, 2015, p. 140). This type of equality is consistent with substantive equality, as discussed in 3.4.1. Therefore, it is submitted that the South African Constitution not only creates legislative precedent for the notion of substantive equality but makes it a constitutional imperative. </a:t>
            </a:r>
          </a:p>
          <a:p>
            <a:r>
              <a:rPr lang="en-US" sz="1200" b="0" i="0" u="none" strike="noStrike" kern="1200" baseline="0" dirty="0">
                <a:solidFill>
                  <a:schemeClr val="tx1"/>
                </a:solidFill>
                <a:latin typeface="+mn-lt"/>
                <a:ea typeface="+mn-ea"/>
                <a:cs typeface="+mn-cs"/>
              </a:rPr>
              <a:t>Davis (2010, p. 86) argues that an even more radical approach to substantive equality is inherent in the South African Constitution and that the Constitution is designed to reimagine the legal landscape of South Africa. In other words, substantive equality is about more than considering power imbalances, it is about changing them. This pioneering spirit is taken also espoused by </a:t>
            </a:r>
            <a:r>
              <a:rPr lang="en-US" sz="1200" b="0" i="0" u="none" strike="noStrike" kern="1200" baseline="0" dirty="0" err="1">
                <a:solidFill>
                  <a:schemeClr val="tx1"/>
                </a:solidFill>
                <a:latin typeface="+mn-lt"/>
                <a:ea typeface="+mn-ea"/>
                <a:cs typeface="+mn-cs"/>
              </a:rPr>
              <a:t>Albertyn</a:t>
            </a:r>
            <a:r>
              <a:rPr lang="en-US" sz="1200" b="0" i="0" u="none" strike="noStrike" kern="1200" baseline="0" dirty="0">
                <a:solidFill>
                  <a:schemeClr val="tx1"/>
                </a:solidFill>
                <a:latin typeface="+mn-lt"/>
                <a:ea typeface="+mn-ea"/>
                <a:cs typeface="+mn-cs"/>
              </a:rPr>
              <a:t> (2018, p. 462) who argues that equality should be metamorphic. Yet, she laments that although the potential for it is evident in the Constitution, a more transformative substantive equality is yet to be seen in South Africa (</a:t>
            </a:r>
            <a:r>
              <a:rPr lang="en-US" sz="1200" b="0" i="0" u="none" strike="noStrike" kern="1200" baseline="0" dirty="0" err="1">
                <a:solidFill>
                  <a:schemeClr val="tx1"/>
                </a:solidFill>
                <a:latin typeface="+mn-lt"/>
                <a:ea typeface="+mn-ea"/>
                <a:cs typeface="+mn-cs"/>
              </a:rPr>
              <a:t>Albertyn</a:t>
            </a:r>
            <a:r>
              <a:rPr lang="en-US" sz="1200" b="0" i="0" u="none" strike="noStrike" kern="1200" baseline="0" dirty="0">
                <a:solidFill>
                  <a:schemeClr val="tx1"/>
                </a:solidFill>
                <a:latin typeface="+mn-lt"/>
                <a:ea typeface="+mn-ea"/>
                <a:cs typeface="+mn-cs"/>
              </a:rPr>
              <a:t>, 2018). </a:t>
            </a:r>
          </a:p>
          <a:p>
            <a:r>
              <a:rPr lang="en-US" sz="1200" b="0" i="0" u="none" strike="noStrike" kern="1200" baseline="0" dirty="0">
                <a:solidFill>
                  <a:schemeClr val="tx1"/>
                </a:solidFill>
                <a:latin typeface="+mn-lt"/>
                <a:ea typeface="+mn-ea"/>
                <a:cs typeface="+mn-cs"/>
              </a:rPr>
              <a:t>Therefore, whilst South Africans are fortunate to have a constitution that welcomes notions of substantive equality (</a:t>
            </a:r>
            <a:r>
              <a:rPr lang="en-US" sz="1200" b="0" i="0" u="none" strike="noStrike" kern="1200" baseline="0" dirty="0" err="1">
                <a:solidFill>
                  <a:schemeClr val="tx1"/>
                </a:solidFill>
                <a:latin typeface="+mn-lt"/>
                <a:ea typeface="+mn-ea"/>
                <a:cs typeface="+mn-cs"/>
              </a:rPr>
              <a:t>Fredman</a:t>
            </a:r>
            <a:r>
              <a:rPr lang="en-US" sz="1200" b="0" i="0" u="none" strike="noStrike" kern="1200" baseline="0" dirty="0">
                <a:solidFill>
                  <a:schemeClr val="tx1"/>
                </a:solidFill>
                <a:latin typeface="+mn-lt"/>
                <a:ea typeface="+mn-ea"/>
                <a:cs typeface="+mn-cs"/>
              </a:rPr>
              <a:t>, 2016, p. 713) it may fall short of being transformative, if not in wording or potential, then at least in execution when social transformation decisions are made (</a:t>
            </a:r>
            <a:r>
              <a:rPr lang="en-US" sz="1200" b="0" i="0" u="none" strike="noStrike" kern="1200" baseline="0" dirty="0" err="1">
                <a:solidFill>
                  <a:schemeClr val="tx1"/>
                </a:solidFill>
                <a:latin typeface="+mn-lt"/>
                <a:ea typeface="+mn-ea"/>
                <a:cs typeface="+mn-cs"/>
              </a:rPr>
              <a:t>Albertyn</a:t>
            </a:r>
            <a:r>
              <a:rPr lang="en-US" sz="1200" b="0" i="0" u="none" strike="noStrike" kern="1200" baseline="0" dirty="0">
                <a:solidFill>
                  <a:schemeClr val="tx1"/>
                </a:solidFill>
                <a:latin typeface="+mn-lt"/>
                <a:ea typeface="+mn-ea"/>
                <a:cs typeface="+mn-cs"/>
              </a:rPr>
              <a:t>, 2007, p. 253). The fact that the capacity and constitutional backing is there is, however, heartening because this more substantive and dynamic approach to equality that envisions active social and legislative change aligns well with studies on gender and taxation. </a:t>
            </a: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5</a:t>
            </a:fld>
            <a:endParaRPr lang="en-ZA"/>
          </a:p>
        </p:txBody>
      </p:sp>
    </p:spTree>
    <p:extLst>
      <p:ext uri="{BB962C8B-B14F-4D97-AF65-F5344CB8AC3E}">
        <p14:creationId xmlns:p14="http://schemas.microsoft.com/office/powerpoint/2010/main" val="422411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6</a:t>
            </a:fld>
            <a:endParaRPr lang="en-ZA"/>
          </a:p>
        </p:txBody>
      </p:sp>
    </p:spTree>
    <p:extLst>
      <p:ext uri="{BB962C8B-B14F-4D97-AF65-F5344CB8AC3E}">
        <p14:creationId xmlns:p14="http://schemas.microsoft.com/office/powerpoint/2010/main" val="58370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 is their view that this communal approach to equality gives it more impetus in that the goal of equality is met by the inclusion of all parties involved and hearing everyone’s voice (</a:t>
            </a:r>
            <a:r>
              <a:rPr lang="en-US" sz="1200" b="0" i="0" u="none" strike="noStrike" kern="1200" baseline="0" dirty="0" err="1">
                <a:solidFill>
                  <a:schemeClr val="tx1"/>
                </a:solidFill>
                <a:latin typeface="+mn-lt"/>
                <a:ea typeface="+mn-ea"/>
                <a:cs typeface="+mn-cs"/>
              </a:rPr>
              <a:t>Nousiainen</a:t>
            </a:r>
            <a:r>
              <a:rPr lang="en-US" sz="1200" b="0" i="0" u="none" strike="noStrike" kern="1200" baseline="0" dirty="0">
                <a:solidFill>
                  <a:schemeClr val="tx1"/>
                </a:solidFill>
                <a:latin typeface="+mn-lt"/>
                <a:ea typeface="+mn-ea"/>
                <a:cs typeface="+mn-cs"/>
              </a:rPr>
              <a:t> et al., 2013, p. 7). The downfall of this approach is that it can fall short of a radical transformation toward gender equality (Luke &amp; Cajetan, 2015, p. 15). </a:t>
            </a: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7</a:t>
            </a:fld>
            <a:endParaRPr lang="en-ZA"/>
          </a:p>
        </p:txBody>
      </p:sp>
    </p:spTree>
    <p:extLst>
      <p:ext uri="{BB962C8B-B14F-4D97-AF65-F5344CB8AC3E}">
        <p14:creationId xmlns:p14="http://schemas.microsoft.com/office/powerpoint/2010/main" val="133384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8</a:t>
            </a:fld>
            <a:endParaRPr lang="en-ZA"/>
          </a:p>
        </p:txBody>
      </p:sp>
    </p:spTree>
    <p:extLst>
      <p:ext uri="{BB962C8B-B14F-4D97-AF65-F5344CB8AC3E}">
        <p14:creationId xmlns:p14="http://schemas.microsoft.com/office/powerpoint/2010/main" val="372208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9</a:t>
            </a:fld>
            <a:endParaRPr lang="en-ZA"/>
          </a:p>
        </p:txBody>
      </p:sp>
    </p:spTree>
    <p:extLst>
      <p:ext uri="{BB962C8B-B14F-4D97-AF65-F5344CB8AC3E}">
        <p14:creationId xmlns:p14="http://schemas.microsoft.com/office/powerpoint/2010/main" val="50411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62502703-C8E1-4ADE-B8DB-0EE3D92C806B}" type="slidenum">
              <a:rPr lang="en-ZA" smtClean="0"/>
              <a:t>10</a:t>
            </a:fld>
            <a:endParaRPr lang="en-ZA"/>
          </a:p>
        </p:txBody>
      </p:sp>
    </p:spTree>
    <p:extLst>
      <p:ext uri="{BB962C8B-B14F-4D97-AF65-F5344CB8AC3E}">
        <p14:creationId xmlns:p14="http://schemas.microsoft.com/office/powerpoint/2010/main" val="27033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6" name="Rectangle 15"/>
          <p:cNvSpPr/>
          <p:nvPr userDrawn="1"/>
        </p:nvSpPr>
        <p:spPr>
          <a:xfrm>
            <a:off x="2520363" y="-14205"/>
            <a:ext cx="3864527" cy="2625726"/>
          </a:xfrm>
          <a:prstGeom prst="rect">
            <a:avLst/>
          </a:prstGeom>
          <a:solidFill>
            <a:srgbClr val="006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userDrawn="1"/>
        </p:nvSpPr>
        <p:spPr>
          <a:xfrm>
            <a:off x="0" y="1289050"/>
            <a:ext cx="3822111" cy="385445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3" name="Straight Connector 42"/>
          <p:cNvCxnSpPr/>
          <p:nvPr userDrawn="1"/>
        </p:nvCxnSpPr>
        <p:spPr>
          <a:xfrm>
            <a:off x="4169774" y="1274183"/>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872" y="4702914"/>
            <a:ext cx="2141491" cy="241319"/>
          </a:xfrm>
          <a:prstGeom prst="rect">
            <a:avLst/>
          </a:prstGeom>
        </p:spPr>
      </p:pic>
      <p:sp>
        <p:nvSpPr>
          <p:cNvPr id="45" name="Text Placeholder 4"/>
          <p:cNvSpPr>
            <a:spLocks noGrp="1"/>
          </p:cNvSpPr>
          <p:nvPr>
            <p:ph type="body" sz="quarter" idx="16" hasCustomPrompt="1"/>
          </p:nvPr>
        </p:nvSpPr>
        <p:spPr>
          <a:xfrm>
            <a:off x="346316" y="2963764"/>
            <a:ext cx="3471885"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a:t>Heading</a:t>
            </a:r>
          </a:p>
        </p:txBody>
      </p:sp>
      <p:sp>
        <p:nvSpPr>
          <p:cNvPr id="46" name="Text Placeholder 4"/>
          <p:cNvSpPr>
            <a:spLocks noGrp="1"/>
          </p:cNvSpPr>
          <p:nvPr>
            <p:ph type="body" sz="quarter" idx="18" hasCustomPrompt="1"/>
          </p:nvPr>
        </p:nvSpPr>
        <p:spPr>
          <a:xfrm>
            <a:off x="366122" y="4083638"/>
            <a:ext cx="3452079"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a:t>Date</a:t>
            </a:r>
            <a:endParaRPr lang="en-ZA" dirty="0"/>
          </a:p>
        </p:txBody>
      </p:sp>
      <p:sp>
        <p:nvSpPr>
          <p:cNvPr id="47" name="Picture Placeholder 3"/>
          <p:cNvSpPr>
            <a:spLocks noGrp="1"/>
          </p:cNvSpPr>
          <p:nvPr>
            <p:ph type="pic" sz="quarter" idx="14" hasCustomPrompt="1"/>
          </p:nvPr>
        </p:nvSpPr>
        <p:spPr>
          <a:xfrm>
            <a:off x="3815315" y="-23196"/>
            <a:ext cx="5344071" cy="5170742"/>
          </a:xfrm>
          <a:custGeom>
            <a:avLst/>
            <a:gdLst>
              <a:gd name="connsiteX0" fmla="*/ 0 w 5329237"/>
              <a:gd name="connsiteY0" fmla="*/ 0 h 5143500"/>
              <a:gd name="connsiteX1" fmla="*/ 5329237 w 5329237"/>
              <a:gd name="connsiteY1" fmla="*/ 0 h 5143500"/>
              <a:gd name="connsiteX2" fmla="*/ 5329237 w 5329237"/>
              <a:gd name="connsiteY2" fmla="*/ 5143500 h 5143500"/>
              <a:gd name="connsiteX3" fmla="*/ 0 w 5329237"/>
              <a:gd name="connsiteY3" fmla="*/ 5143500 h 5143500"/>
              <a:gd name="connsiteX4" fmla="*/ 0 w 5329237"/>
              <a:gd name="connsiteY4" fmla="*/ 0 h 5143500"/>
              <a:gd name="connsiteX0" fmla="*/ 0 w 5329237"/>
              <a:gd name="connsiteY0" fmla="*/ 10048 h 5153548"/>
              <a:gd name="connsiteX1" fmla="*/ 1872604 w 5329237"/>
              <a:gd name="connsiteY1" fmla="*/ 0 h 5153548"/>
              <a:gd name="connsiteX2" fmla="*/ 5329237 w 5329237"/>
              <a:gd name="connsiteY2" fmla="*/ 10048 h 5153548"/>
              <a:gd name="connsiteX3" fmla="*/ 5329237 w 5329237"/>
              <a:gd name="connsiteY3" fmla="*/ 5153548 h 5153548"/>
              <a:gd name="connsiteX4" fmla="*/ 0 w 5329237"/>
              <a:gd name="connsiteY4" fmla="*/ 5153548 h 5153548"/>
              <a:gd name="connsiteX5" fmla="*/ 0 w 5329237"/>
              <a:gd name="connsiteY5" fmla="*/ 10048 h 5153548"/>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0 w 5329237"/>
              <a:gd name="connsiteY5" fmla="*/ 0 h 5143500"/>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0 w 5329237"/>
              <a:gd name="connsiteY6" fmla="*/ 0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44093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44093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1900237 w 5329237"/>
              <a:gd name="connsiteY7" fmla="*/ 1909763 h 5143500"/>
              <a:gd name="connsiteX8" fmla="*/ 2558091 w 5329237"/>
              <a:gd name="connsiteY8"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900237 w 5329237"/>
              <a:gd name="connsiteY6" fmla="*/ 1909763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5051 w 5329237"/>
              <a:gd name="connsiteY5" fmla="*/ 2000627 h 5143500"/>
              <a:gd name="connsiteX0" fmla="*/ 2585614 w 5356760"/>
              <a:gd name="connsiteY0" fmla="*/ 1920280 h 5143500"/>
              <a:gd name="connsiteX1" fmla="*/ 2583415 w 5356760"/>
              <a:gd name="connsiteY1" fmla="*/ 0 h 5143500"/>
              <a:gd name="connsiteX2" fmla="*/ 5356760 w 5356760"/>
              <a:gd name="connsiteY2" fmla="*/ 0 h 5143500"/>
              <a:gd name="connsiteX3" fmla="*/ 5356760 w 5356760"/>
              <a:gd name="connsiteY3" fmla="*/ 5143500 h 5143500"/>
              <a:gd name="connsiteX4" fmla="*/ 27523 w 5356760"/>
              <a:gd name="connsiteY4" fmla="*/ 5143500 h 5143500"/>
              <a:gd name="connsiteX5" fmla="*/ 46374 w 5356760"/>
              <a:gd name="connsiteY5" fmla="*/ 1914902 h 5143500"/>
              <a:gd name="connsiteX0" fmla="*/ 2573744 w 5344890"/>
              <a:gd name="connsiteY0" fmla="*/ 1920280 h 5143500"/>
              <a:gd name="connsiteX1" fmla="*/ 2571545 w 5344890"/>
              <a:gd name="connsiteY1" fmla="*/ 0 h 5143500"/>
              <a:gd name="connsiteX2" fmla="*/ 5344890 w 5344890"/>
              <a:gd name="connsiteY2" fmla="*/ 0 h 5143500"/>
              <a:gd name="connsiteX3" fmla="*/ 5344890 w 5344890"/>
              <a:gd name="connsiteY3" fmla="*/ 5143500 h 5143500"/>
              <a:gd name="connsiteX4" fmla="*/ 15653 w 5344890"/>
              <a:gd name="connsiteY4" fmla="*/ 5143500 h 5143500"/>
              <a:gd name="connsiteX5" fmla="*/ 53554 w 5344890"/>
              <a:gd name="connsiteY5" fmla="*/ 2033964 h 5143500"/>
              <a:gd name="connsiteX0" fmla="*/ 2588865 w 5360011"/>
              <a:gd name="connsiteY0" fmla="*/ 19202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603153 w 5360011"/>
              <a:gd name="connsiteY0" fmla="*/ 18821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05992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92210 w 5363356"/>
              <a:gd name="connsiteY0" fmla="*/ 190599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92210 w 5363356"/>
              <a:gd name="connsiteY0" fmla="*/ 1896467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2504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01229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326 w 5329237"/>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4564 w 5329237"/>
              <a:gd name="connsiteY5" fmla="*/ 1914901 h 5143500"/>
              <a:gd name="connsiteX0" fmla="*/ 2554401 w 5330310"/>
              <a:gd name="connsiteY0" fmla="*/ 1901229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2266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0361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5516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3135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7847 w 5330310"/>
              <a:gd name="connsiteY0" fmla="*/ 1890657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6774 w 5329237"/>
              <a:gd name="connsiteY0" fmla="*/ 1890657 h 5143500"/>
              <a:gd name="connsiteX1" fmla="*/ 2756859 w 5329237"/>
              <a:gd name="connsiteY1" fmla="*/ 10049 h 5143500"/>
              <a:gd name="connsiteX2" fmla="*/ 5329237 w 5329237"/>
              <a:gd name="connsiteY2" fmla="*/ 0 h 5143500"/>
              <a:gd name="connsiteX3" fmla="*/ 5329237 w 5329237"/>
              <a:gd name="connsiteY3" fmla="*/ 5143500 h 5143500"/>
              <a:gd name="connsiteX4" fmla="*/ 0 w 5329237"/>
              <a:gd name="connsiteY4" fmla="*/ 5143500 h 5143500"/>
              <a:gd name="connsiteX5" fmla="*/ 2743002 w 5329237"/>
              <a:gd name="connsiteY5" fmla="*/ 3779131 h 5143500"/>
              <a:gd name="connsiteX0" fmla="*/ 3022355 w 5574818"/>
              <a:gd name="connsiteY0" fmla="*/ 1890657 h 5143500"/>
              <a:gd name="connsiteX1" fmla="*/ 3002440 w 5574818"/>
              <a:gd name="connsiteY1" fmla="*/ 10049 h 5143500"/>
              <a:gd name="connsiteX2" fmla="*/ 5574818 w 5574818"/>
              <a:gd name="connsiteY2" fmla="*/ 0 h 5143500"/>
              <a:gd name="connsiteX3" fmla="*/ 5574818 w 5574818"/>
              <a:gd name="connsiteY3" fmla="*/ 5143500 h 5143500"/>
              <a:gd name="connsiteX4" fmla="*/ 245581 w 5574818"/>
              <a:gd name="connsiteY4" fmla="*/ 5143500 h 5143500"/>
              <a:gd name="connsiteX5" fmla="*/ 1103303 w 5574818"/>
              <a:gd name="connsiteY5" fmla="*/ 4531807 h 5143500"/>
              <a:gd name="connsiteX6" fmla="*/ 2988583 w 5574818"/>
              <a:gd name="connsiteY6" fmla="*/ 3779131 h 5143500"/>
              <a:gd name="connsiteX0" fmla="*/ 5750189 w 8302652"/>
              <a:gd name="connsiteY0" fmla="*/ 1890657 h 5143500"/>
              <a:gd name="connsiteX1" fmla="*/ 5730274 w 8302652"/>
              <a:gd name="connsiteY1" fmla="*/ 10049 h 5143500"/>
              <a:gd name="connsiteX2" fmla="*/ 8302652 w 8302652"/>
              <a:gd name="connsiteY2" fmla="*/ 0 h 5143500"/>
              <a:gd name="connsiteX3" fmla="*/ 8302652 w 8302652"/>
              <a:gd name="connsiteY3" fmla="*/ 5143500 h 5143500"/>
              <a:gd name="connsiteX4" fmla="*/ 2973415 w 8302652"/>
              <a:gd name="connsiteY4" fmla="*/ 5143500 h 5143500"/>
              <a:gd name="connsiteX5" fmla="*/ 52956 w 8302652"/>
              <a:gd name="connsiteY5" fmla="*/ 3888712 h 5143500"/>
              <a:gd name="connsiteX6" fmla="*/ 5716417 w 8302652"/>
              <a:gd name="connsiteY6" fmla="*/ 3779131 h 5143500"/>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622652 w 9175115"/>
              <a:gd name="connsiteY0" fmla="*/ 1890657 h 5571456"/>
              <a:gd name="connsiteX1" fmla="*/ 6602737 w 9175115"/>
              <a:gd name="connsiteY1" fmla="*/ 10049 h 5571456"/>
              <a:gd name="connsiteX2" fmla="*/ 9175115 w 9175115"/>
              <a:gd name="connsiteY2" fmla="*/ 0 h 5571456"/>
              <a:gd name="connsiteX3" fmla="*/ 9175115 w 9175115"/>
              <a:gd name="connsiteY3" fmla="*/ 5143500 h 5571456"/>
              <a:gd name="connsiteX4" fmla="*/ 278713 w 9175115"/>
              <a:gd name="connsiteY4" fmla="*/ 5133452 h 5571456"/>
              <a:gd name="connsiteX5" fmla="*/ 925419 w 9175115"/>
              <a:gd name="connsiteY5" fmla="*/ 3888712 h 5571456"/>
              <a:gd name="connsiteX6" fmla="*/ 6588880 w 9175115"/>
              <a:gd name="connsiteY6" fmla="*/ 3779131 h 5571456"/>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57765 w 9144000"/>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67813 w 9144000"/>
              <a:gd name="connsiteY6" fmla="*/ 3829373 h 5143500"/>
              <a:gd name="connsiteX0" fmla="*/ 6595147 w 9147610"/>
              <a:gd name="connsiteY0" fmla="*/ 1890657 h 5153548"/>
              <a:gd name="connsiteX1" fmla="*/ 6575232 w 9147610"/>
              <a:gd name="connsiteY1" fmla="*/ 10049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890657 h 5153548"/>
              <a:gd name="connsiteX1" fmla="*/ 7348955 w 9147610"/>
              <a:gd name="connsiteY1" fmla="*/ 1939333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981726 h 5244617"/>
              <a:gd name="connsiteX1" fmla="*/ 9147610 w 9147610"/>
              <a:gd name="connsiteY1" fmla="*/ 91069 h 5244617"/>
              <a:gd name="connsiteX2" fmla="*/ 9147610 w 9147610"/>
              <a:gd name="connsiteY2" fmla="*/ 5234569 h 5244617"/>
              <a:gd name="connsiteX3" fmla="*/ 0 w 9147610"/>
              <a:gd name="connsiteY3" fmla="*/ 5244617 h 5244617"/>
              <a:gd name="connsiteX4" fmla="*/ 3610 w 9147610"/>
              <a:gd name="connsiteY4" fmla="*/ 3899395 h 5244617"/>
              <a:gd name="connsiteX5" fmla="*/ 6571423 w 9147610"/>
              <a:gd name="connsiteY5" fmla="*/ 3920442 h 5244617"/>
              <a:gd name="connsiteX0" fmla="*/ 6595147 w 9147610"/>
              <a:gd name="connsiteY0" fmla="*/ 1890657 h 5153548"/>
              <a:gd name="connsiteX1" fmla="*/ 9147610 w 9147610"/>
              <a:gd name="connsiteY1" fmla="*/ 0 h 5153548"/>
              <a:gd name="connsiteX2" fmla="*/ 9147610 w 9147610"/>
              <a:gd name="connsiteY2" fmla="*/ 5143500 h 5153548"/>
              <a:gd name="connsiteX3" fmla="*/ 0 w 9147610"/>
              <a:gd name="connsiteY3" fmla="*/ 5153548 h 5153548"/>
              <a:gd name="connsiteX4" fmla="*/ 3610 w 9147610"/>
              <a:gd name="connsiteY4" fmla="*/ 3808326 h 5153548"/>
              <a:gd name="connsiteX5" fmla="*/ 6571423 w 9147610"/>
              <a:gd name="connsiteY5" fmla="*/ 3829373 h 5153548"/>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71423 w 9167706"/>
              <a:gd name="connsiteY5" fmla="*/ 1938716 h 3262891"/>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95283 w 9167706"/>
              <a:gd name="connsiteY5" fmla="*/ 1933940 h 3262891"/>
              <a:gd name="connsiteX0" fmla="*/ 6676269 w 9167706"/>
              <a:gd name="connsiteY0" fmla="*/ 42585 h 3224264"/>
              <a:gd name="connsiteX1" fmla="*/ 9167706 w 9167706"/>
              <a:gd name="connsiteY1" fmla="*/ 0 h 3224264"/>
              <a:gd name="connsiteX2" fmla="*/ 9147610 w 9167706"/>
              <a:gd name="connsiteY2" fmla="*/ 3214216 h 3224264"/>
              <a:gd name="connsiteX3" fmla="*/ 0 w 9167706"/>
              <a:gd name="connsiteY3" fmla="*/ 3224264 h 3224264"/>
              <a:gd name="connsiteX4" fmla="*/ 3610 w 9167706"/>
              <a:gd name="connsiteY4" fmla="*/ 1879042 h 3224264"/>
              <a:gd name="connsiteX5" fmla="*/ 6595283 w 9167706"/>
              <a:gd name="connsiteY5" fmla="*/ 1895313 h 3224264"/>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601200 w 9173759"/>
              <a:gd name="connsiteY0" fmla="*/ 0 h 3248560"/>
              <a:gd name="connsiteX1" fmla="*/ 9173759 w 9173759"/>
              <a:gd name="connsiteY1" fmla="*/ 24296 h 3248560"/>
              <a:gd name="connsiteX2" fmla="*/ 9153663 w 9173759"/>
              <a:gd name="connsiteY2" fmla="*/ 3238512 h 3248560"/>
              <a:gd name="connsiteX3" fmla="*/ 6053 w 9173759"/>
              <a:gd name="connsiteY3" fmla="*/ 3248560 h 3248560"/>
              <a:gd name="connsiteX4" fmla="*/ 119 w 9173759"/>
              <a:gd name="connsiteY4" fmla="*/ 1927225 h 3248560"/>
              <a:gd name="connsiteX5" fmla="*/ 6601336 w 9173759"/>
              <a:gd name="connsiteY5" fmla="*/ 1919609 h 3248560"/>
              <a:gd name="connsiteX0" fmla="*/ 6596560 w 9169119"/>
              <a:gd name="connsiteY0" fmla="*/ 0 h 3248560"/>
              <a:gd name="connsiteX1" fmla="*/ 9169119 w 9169119"/>
              <a:gd name="connsiteY1" fmla="*/ 24296 h 3248560"/>
              <a:gd name="connsiteX2" fmla="*/ 9149023 w 9169119"/>
              <a:gd name="connsiteY2" fmla="*/ 3238512 h 3248560"/>
              <a:gd name="connsiteX3" fmla="*/ 1413 w 9169119"/>
              <a:gd name="connsiteY3" fmla="*/ 3248560 h 3248560"/>
              <a:gd name="connsiteX4" fmla="*/ 252 w 9169119"/>
              <a:gd name="connsiteY4" fmla="*/ 1922447 h 3248560"/>
              <a:gd name="connsiteX5" fmla="*/ 6596696 w 9169119"/>
              <a:gd name="connsiteY5" fmla="*/ 1919609 h 3248560"/>
              <a:gd name="connsiteX0" fmla="*/ 6596560 w 9177654"/>
              <a:gd name="connsiteY0" fmla="*/ 0 h 3248560"/>
              <a:gd name="connsiteX1" fmla="*/ 9169119 w 9177654"/>
              <a:gd name="connsiteY1" fmla="*/ 24296 h 3248560"/>
              <a:gd name="connsiteX2" fmla="*/ 9177654 w 9177654"/>
              <a:gd name="connsiteY2" fmla="*/ 3248066 h 3248560"/>
              <a:gd name="connsiteX3" fmla="*/ 1413 w 9177654"/>
              <a:gd name="connsiteY3" fmla="*/ 3248560 h 3248560"/>
              <a:gd name="connsiteX4" fmla="*/ 252 w 9177654"/>
              <a:gd name="connsiteY4" fmla="*/ 1922447 h 3248560"/>
              <a:gd name="connsiteX5" fmla="*/ 6596696 w 9177654"/>
              <a:gd name="connsiteY5" fmla="*/ 1919609 h 3248560"/>
              <a:gd name="connsiteX0" fmla="*/ 6596560 w 9178663"/>
              <a:gd name="connsiteY0" fmla="*/ 0 h 3248560"/>
              <a:gd name="connsiteX1" fmla="*/ 9178663 w 9178663"/>
              <a:gd name="connsiteY1" fmla="*/ 9964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6560 w 9178663"/>
              <a:gd name="connsiteY0" fmla="*/ 0 h 3248560"/>
              <a:gd name="connsiteX1" fmla="*/ 9178663 w 9178663"/>
              <a:gd name="connsiteY1" fmla="*/ 409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8854 w 9180957"/>
              <a:gd name="connsiteY0" fmla="*/ 0 h 3248560"/>
              <a:gd name="connsiteX1" fmla="*/ 9180957 w 9180957"/>
              <a:gd name="connsiteY1" fmla="*/ 409 h 3248560"/>
              <a:gd name="connsiteX2" fmla="*/ 9179948 w 9180957"/>
              <a:gd name="connsiteY2" fmla="*/ 3248066 h 3248560"/>
              <a:gd name="connsiteX3" fmla="*/ 3707 w 9180957"/>
              <a:gd name="connsiteY3" fmla="*/ 3248560 h 3248560"/>
              <a:gd name="connsiteX4" fmla="*/ 161 w 9180957"/>
              <a:gd name="connsiteY4" fmla="*/ 1920059 h 3248560"/>
              <a:gd name="connsiteX5" fmla="*/ 6598990 w 9180957"/>
              <a:gd name="connsiteY5" fmla="*/ 1919609 h 3248560"/>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598990 w 9180957"/>
              <a:gd name="connsiteY5" fmla="*/ 1924386 h 3253337"/>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618078 w 9180957"/>
              <a:gd name="connsiteY5" fmla="*/ 1924386 h 3253337"/>
              <a:gd name="connsiteX0" fmla="*/ 6632257 w 9180957"/>
              <a:gd name="connsiteY0" fmla="*/ 744836 h 3248151"/>
              <a:gd name="connsiteX1" fmla="*/ 9180957 w 9180957"/>
              <a:gd name="connsiteY1" fmla="*/ 0 h 3248151"/>
              <a:gd name="connsiteX2" fmla="*/ 9179948 w 9180957"/>
              <a:gd name="connsiteY2" fmla="*/ 3247657 h 3248151"/>
              <a:gd name="connsiteX3" fmla="*/ 3707 w 9180957"/>
              <a:gd name="connsiteY3" fmla="*/ 3248151 h 3248151"/>
              <a:gd name="connsiteX4" fmla="*/ 161 w 9180957"/>
              <a:gd name="connsiteY4" fmla="*/ 1919650 h 3248151"/>
              <a:gd name="connsiteX5" fmla="*/ 6618078 w 9180957"/>
              <a:gd name="connsiteY5" fmla="*/ 1919200 h 3248151"/>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18078 w 9195273"/>
              <a:gd name="connsiteY5" fmla="*/ 1212173 h 2541124"/>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24441 w 9195273"/>
              <a:gd name="connsiteY5" fmla="*/ 1221728 h 2541124"/>
              <a:gd name="connsiteX0" fmla="*/ 6613169 w 9195273"/>
              <a:gd name="connsiteY0" fmla="*/ 0 h 2544717"/>
              <a:gd name="connsiteX1" fmla="*/ 9195273 w 9195273"/>
              <a:gd name="connsiteY1" fmla="*/ 3593 h 2544717"/>
              <a:gd name="connsiteX2" fmla="*/ 9179948 w 9195273"/>
              <a:gd name="connsiteY2" fmla="*/ 2544223 h 2544717"/>
              <a:gd name="connsiteX3" fmla="*/ 3707 w 9195273"/>
              <a:gd name="connsiteY3" fmla="*/ 2544717 h 2544717"/>
              <a:gd name="connsiteX4" fmla="*/ 161 w 9195273"/>
              <a:gd name="connsiteY4" fmla="*/ 1216216 h 2544717"/>
              <a:gd name="connsiteX5" fmla="*/ 6624441 w 9195273"/>
              <a:gd name="connsiteY5" fmla="*/ 1225321 h 2544717"/>
              <a:gd name="connsiteX0" fmla="*/ 6613169 w 9179966"/>
              <a:gd name="connsiteY0" fmla="*/ 0 h 2544717"/>
              <a:gd name="connsiteX1" fmla="*/ 9176185 w 9179966"/>
              <a:gd name="connsiteY1" fmla="*/ 19517 h 2544717"/>
              <a:gd name="connsiteX2" fmla="*/ 9179948 w 9179966"/>
              <a:gd name="connsiteY2" fmla="*/ 2544223 h 2544717"/>
              <a:gd name="connsiteX3" fmla="*/ 3707 w 9179966"/>
              <a:gd name="connsiteY3" fmla="*/ 2544717 h 2544717"/>
              <a:gd name="connsiteX4" fmla="*/ 161 w 9179966"/>
              <a:gd name="connsiteY4" fmla="*/ 1216216 h 2544717"/>
              <a:gd name="connsiteX5" fmla="*/ 6624441 w 9179966"/>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16216 h 2544717"/>
              <a:gd name="connsiteX5" fmla="*/ 6624441 w 9182547"/>
              <a:gd name="connsiteY5" fmla="*/ 1225321 h 2544717"/>
              <a:gd name="connsiteX0" fmla="*/ 6609462 w 9178840"/>
              <a:gd name="connsiteY0" fmla="*/ 0 h 2544717"/>
              <a:gd name="connsiteX1" fmla="*/ 9178840 w 9178840"/>
              <a:gd name="connsiteY1" fmla="*/ 3593 h 2544717"/>
              <a:gd name="connsiteX2" fmla="*/ 9176241 w 9178840"/>
              <a:gd name="connsiteY2" fmla="*/ 2544223 h 2544717"/>
              <a:gd name="connsiteX3" fmla="*/ 0 w 9178840"/>
              <a:gd name="connsiteY3" fmla="*/ 2544717 h 2544717"/>
              <a:gd name="connsiteX4" fmla="*/ 5998 w 9178840"/>
              <a:gd name="connsiteY4" fmla="*/ 1222585 h 2544717"/>
              <a:gd name="connsiteX5" fmla="*/ 6620734 w 9178840"/>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24441 w 9182547"/>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1717 w 9182547"/>
              <a:gd name="connsiteY5" fmla="*/ 1222136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37168 w 9182547"/>
              <a:gd name="connsiteY5" fmla="*/ 121895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4900 w 9182547"/>
              <a:gd name="connsiteY5" fmla="*/ 1222136 h 2544717"/>
              <a:gd name="connsiteX0" fmla="*/ 6613169 w 9192616"/>
              <a:gd name="connsiteY0" fmla="*/ 2617050 h 5161767"/>
              <a:gd name="connsiteX1" fmla="*/ 9192616 w 9192616"/>
              <a:gd name="connsiteY1" fmla="*/ 0 h 5161767"/>
              <a:gd name="connsiteX2" fmla="*/ 9179948 w 9192616"/>
              <a:gd name="connsiteY2" fmla="*/ 5161273 h 5161767"/>
              <a:gd name="connsiteX3" fmla="*/ 3707 w 9192616"/>
              <a:gd name="connsiteY3" fmla="*/ 5161767 h 5161767"/>
              <a:gd name="connsiteX4" fmla="*/ 161 w 9192616"/>
              <a:gd name="connsiteY4" fmla="*/ 3839635 h 5161767"/>
              <a:gd name="connsiteX5" fmla="*/ 6614900 w 9192616"/>
              <a:gd name="connsiteY5" fmla="*/ 3839186 h 5161767"/>
              <a:gd name="connsiteX0" fmla="*/ 6613169 w 9192616"/>
              <a:gd name="connsiteY0" fmla="*/ 2617050 h 5161767"/>
              <a:gd name="connsiteX1" fmla="*/ 9192616 w 9192616"/>
              <a:gd name="connsiteY1" fmla="*/ 0 h 5161767"/>
              <a:gd name="connsiteX2" fmla="*/ 9179948 w 9192616"/>
              <a:gd name="connsiteY2" fmla="*/ 5161273 h 5161767"/>
              <a:gd name="connsiteX3" fmla="*/ 3707 w 9192616"/>
              <a:gd name="connsiteY3" fmla="*/ 5161767 h 5161767"/>
              <a:gd name="connsiteX4" fmla="*/ 161 w 9192616"/>
              <a:gd name="connsiteY4" fmla="*/ 3839635 h 5161767"/>
              <a:gd name="connsiteX5" fmla="*/ 6614900 w 9192616"/>
              <a:gd name="connsiteY5" fmla="*/ 3839186 h 5161767"/>
              <a:gd name="connsiteX0" fmla="*/ 6421876 w 9192616"/>
              <a:gd name="connsiteY0" fmla="*/ 0 h 5185518"/>
              <a:gd name="connsiteX1" fmla="*/ 9192616 w 9192616"/>
              <a:gd name="connsiteY1" fmla="*/ 23751 h 5185518"/>
              <a:gd name="connsiteX2" fmla="*/ 9179948 w 9192616"/>
              <a:gd name="connsiteY2" fmla="*/ 5185024 h 5185518"/>
              <a:gd name="connsiteX3" fmla="*/ 3707 w 9192616"/>
              <a:gd name="connsiteY3" fmla="*/ 5185518 h 5185518"/>
              <a:gd name="connsiteX4" fmla="*/ 161 w 9192616"/>
              <a:gd name="connsiteY4" fmla="*/ 3863386 h 5185518"/>
              <a:gd name="connsiteX5" fmla="*/ 6614900 w 9192616"/>
              <a:gd name="connsiteY5" fmla="*/ 3862937 h 5185518"/>
              <a:gd name="connsiteX0" fmla="*/ 6421876 w 9192616"/>
              <a:gd name="connsiteY0" fmla="*/ 0 h 5185518"/>
              <a:gd name="connsiteX1" fmla="*/ 9192616 w 9192616"/>
              <a:gd name="connsiteY1" fmla="*/ 23751 h 5185518"/>
              <a:gd name="connsiteX2" fmla="*/ 9179948 w 9192616"/>
              <a:gd name="connsiteY2" fmla="*/ 5185024 h 5185518"/>
              <a:gd name="connsiteX3" fmla="*/ 3707 w 9192616"/>
              <a:gd name="connsiteY3" fmla="*/ 5185518 h 5185518"/>
              <a:gd name="connsiteX4" fmla="*/ 161 w 9192616"/>
              <a:gd name="connsiteY4" fmla="*/ 3863386 h 5185518"/>
              <a:gd name="connsiteX5" fmla="*/ 6393401 w 9192616"/>
              <a:gd name="connsiteY5" fmla="*/ 3852858 h 5185518"/>
              <a:gd name="connsiteX0" fmla="*/ 6418169 w 9188909"/>
              <a:gd name="connsiteY0" fmla="*/ 0 h 5185518"/>
              <a:gd name="connsiteX1" fmla="*/ 9188909 w 9188909"/>
              <a:gd name="connsiteY1" fmla="*/ 23751 h 5185518"/>
              <a:gd name="connsiteX2" fmla="*/ 9176241 w 9188909"/>
              <a:gd name="connsiteY2" fmla="*/ 5185024 h 5185518"/>
              <a:gd name="connsiteX3" fmla="*/ 0 w 9188909"/>
              <a:gd name="connsiteY3" fmla="*/ 5185518 h 5185518"/>
              <a:gd name="connsiteX4" fmla="*/ 4124393 w 9188909"/>
              <a:gd name="connsiteY4" fmla="*/ 2815129 h 5185518"/>
              <a:gd name="connsiteX5" fmla="*/ 6389694 w 9188909"/>
              <a:gd name="connsiteY5" fmla="*/ 3852858 h 5185518"/>
              <a:gd name="connsiteX0" fmla="*/ 2471457 w 5242197"/>
              <a:gd name="connsiteY0" fmla="*/ 0 h 5185024"/>
              <a:gd name="connsiteX1" fmla="*/ 5242197 w 5242197"/>
              <a:gd name="connsiteY1" fmla="*/ 23751 h 5185024"/>
              <a:gd name="connsiteX2" fmla="*/ 5229529 w 5242197"/>
              <a:gd name="connsiteY2" fmla="*/ 5185024 h 5185024"/>
              <a:gd name="connsiteX3" fmla="*/ 0 w 5242197"/>
              <a:gd name="connsiteY3" fmla="*/ 4923454 h 5185024"/>
              <a:gd name="connsiteX4" fmla="*/ 177681 w 5242197"/>
              <a:gd name="connsiteY4" fmla="*/ 2815129 h 5185024"/>
              <a:gd name="connsiteX5" fmla="*/ 2442982 w 5242197"/>
              <a:gd name="connsiteY5" fmla="*/ 3852858 h 5185024"/>
              <a:gd name="connsiteX0" fmla="*/ 2471457 w 5242197"/>
              <a:gd name="connsiteY0" fmla="*/ 0 h 5185024"/>
              <a:gd name="connsiteX1" fmla="*/ 5242197 w 5242197"/>
              <a:gd name="connsiteY1" fmla="*/ 23751 h 5185024"/>
              <a:gd name="connsiteX2" fmla="*/ 5229529 w 5242197"/>
              <a:gd name="connsiteY2" fmla="*/ 5185024 h 5185024"/>
              <a:gd name="connsiteX3" fmla="*/ 0 w 5242197"/>
              <a:gd name="connsiteY3" fmla="*/ 4923454 h 5185024"/>
              <a:gd name="connsiteX4" fmla="*/ 177681 w 5242197"/>
              <a:gd name="connsiteY4" fmla="*/ 2815129 h 5185024"/>
              <a:gd name="connsiteX5" fmla="*/ 2442982 w 5242197"/>
              <a:gd name="connsiteY5" fmla="*/ 3852858 h 5185024"/>
              <a:gd name="connsiteX0" fmla="*/ 2582207 w 5352947"/>
              <a:gd name="connsiteY0" fmla="*/ 0 h 5205678"/>
              <a:gd name="connsiteX1" fmla="*/ 5352947 w 5352947"/>
              <a:gd name="connsiteY1" fmla="*/ 23751 h 5205678"/>
              <a:gd name="connsiteX2" fmla="*/ 5340279 w 5352947"/>
              <a:gd name="connsiteY2" fmla="*/ 5185024 h 5205678"/>
              <a:gd name="connsiteX3" fmla="*/ 0 w 5352947"/>
              <a:gd name="connsiteY3" fmla="*/ 5205678 h 5205678"/>
              <a:gd name="connsiteX4" fmla="*/ 288431 w 5352947"/>
              <a:gd name="connsiteY4" fmla="*/ 2815129 h 5205678"/>
              <a:gd name="connsiteX5" fmla="*/ 2553732 w 5352947"/>
              <a:gd name="connsiteY5" fmla="*/ 3852858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63792 w 5363007"/>
              <a:gd name="connsiteY5" fmla="*/ 3852858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497461 w 5363007"/>
              <a:gd name="connsiteY5" fmla="*/ 2587004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497461 w 5363007"/>
              <a:gd name="connsiteY5" fmla="*/ 2587004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43063 w 5363007"/>
              <a:gd name="connsiteY5" fmla="*/ 2699063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59646 w 5363007"/>
              <a:gd name="connsiteY5" fmla="*/ 2640959 h 5205678"/>
              <a:gd name="connsiteX0" fmla="*/ 2542519 w 5363007"/>
              <a:gd name="connsiteY0" fmla="*/ 5301 h 5181927"/>
              <a:gd name="connsiteX1" fmla="*/ 5363007 w 5363007"/>
              <a:gd name="connsiteY1" fmla="*/ 0 h 5181927"/>
              <a:gd name="connsiteX2" fmla="*/ 5350339 w 5363007"/>
              <a:gd name="connsiteY2" fmla="*/ 516127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1927"/>
              <a:gd name="connsiteX1" fmla="*/ 5363007 w 5363007"/>
              <a:gd name="connsiteY1" fmla="*/ 0 h 5181927"/>
              <a:gd name="connsiteX2" fmla="*/ 5350339 w 5363007"/>
              <a:gd name="connsiteY2" fmla="*/ 516127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1927"/>
              <a:gd name="connsiteX1" fmla="*/ 5363007 w 5363007"/>
              <a:gd name="connsiteY1" fmla="*/ 0 h 5181927"/>
              <a:gd name="connsiteX2" fmla="*/ 5354484 w 5363007"/>
              <a:gd name="connsiteY2" fmla="*/ 516542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6078"/>
              <a:gd name="connsiteX1" fmla="*/ 5363007 w 5363007"/>
              <a:gd name="connsiteY1" fmla="*/ 0 h 5186078"/>
              <a:gd name="connsiteX2" fmla="*/ 5354484 w 5363007"/>
              <a:gd name="connsiteY2" fmla="*/ 5165423 h 5186078"/>
              <a:gd name="connsiteX3" fmla="*/ 5915 w 5363007"/>
              <a:gd name="connsiteY3" fmla="*/ 5186078 h 5186078"/>
              <a:gd name="connsiteX4" fmla="*/ 0 w 5363007"/>
              <a:gd name="connsiteY4" fmla="*/ 2621214 h 5186078"/>
              <a:gd name="connsiteX5" fmla="*/ 2559646 w 5363007"/>
              <a:gd name="connsiteY5" fmla="*/ 2617208 h 5186078"/>
              <a:gd name="connsiteX0" fmla="*/ 2562236 w 5366140"/>
              <a:gd name="connsiteY0" fmla="*/ 5301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76551 w 5366140"/>
              <a:gd name="connsiteY0" fmla="*/ 524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33604 w 5366140"/>
              <a:gd name="connsiteY0" fmla="*/ 524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52692 w 5366140"/>
              <a:gd name="connsiteY0" fmla="*/ 0 h 5177880"/>
              <a:gd name="connsiteX1" fmla="*/ 5366140 w 5366140"/>
              <a:gd name="connsiteY1" fmla="*/ 4253 h 5177880"/>
              <a:gd name="connsiteX2" fmla="*/ 5357617 w 5366140"/>
              <a:gd name="connsiteY2" fmla="*/ 5169676 h 5177880"/>
              <a:gd name="connsiteX3" fmla="*/ 756 w 5366140"/>
              <a:gd name="connsiteY3" fmla="*/ 5177880 h 5177880"/>
              <a:gd name="connsiteX4" fmla="*/ 3133 w 5366140"/>
              <a:gd name="connsiteY4" fmla="*/ 2625467 h 5177880"/>
              <a:gd name="connsiteX5" fmla="*/ 2562779 w 5366140"/>
              <a:gd name="connsiteY5" fmla="*/ 2621461 h 5177880"/>
              <a:gd name="connsiteX0" fmla="*/ 2576551 w 5366140"/>
              <a:gd name="connsiteY0" fmla="*/ 0 h 5187435"/>
              <a:gd name="connsiteX1" fmla="*/ 5366140 w 5366140"/>
              <a:gd name="connsiteY1" fmla="*/ 13808 h 5187435"/>
              <a:gd name="connsiteX2" fmla="*/ 5357617 w 5366140"/>
              <a:gd name="connsiteY2" fmla="*/ 5179231 h 5187435"/>
              <a:gd name="connsiteX3" fmla="*/ 756 w 5366140"/>
              <a:gd name="connsiteY3" fmla="*/ 5187435 h 5187435"/>
              <a:gd name="connsiteX4" fmla="*/ 3133 w 5366140"/>
              <a:gd name="connsiteY4" fmla="*/ 2635022 h 5187435"/>
              <a:gd name="connsiteX5" fmla="*/ 2562779 w 5366140"/>
              <a:gd name="connsiteY5" fmla="*/ 2631016 h 5187435"/>
              <a:gd name="connsiteX0" fmla="*/ 2562235 w 5366140"/>
              <a:gd name="connsiteY0" fmla="*/ 0 h 5192213"/>
              <a:gd name="connsiteX1" fmla="*/ 5366140 w 5366140"/>
              <a:gd name="connsiteY1" fmla="*/ 18586 h 5192213"/>
              <a:gd name="connsiteX2" fmla="*/ 5357617 w 5366140"/>
              <a:gd name="connsiteY2" fmla="*/ 5184009 h 5192213"/>
              <a:gd name="connsiteX3" fmla="*/ 756 w 5366140"/>
              <a:gd name="connsiteY3" fmla="*/ 5192213 h 5192213"/>
              <a:gd name="connsiteX4" fmla="*/ 3133 w 5366140"/>
              <a:gd name="connsiteY4" fmla="*/ 2639800 h 5192213"/>
              <a:gd name="connsiteX5" fmla="*/ 2562779 w 5366140"/>
              <a:gd name="connsiteY5" fmla="*/ 2635794 h 5192213"/>
              <a:gd name="connsiteX0" fmla="*/ 2562235 w 5366140"/>
              <a:gd name="connsiteY0" fmla="*/ 30 h 5192243"/>
              <a:gd name="connsiteX1" fmla="*/ 2575169 w 5366140"/>
              <a:gd name="connsiteY1" fmla="*/ 20995 h 5192243"/>
              <a:gd name="connsiteX2" fmla="*/ 5366140 w 5366140"/>
              <a:gd name="connsiteY2" fmla="*/ 18616 h 5192243"/>
              <a:gd name="connsiteX3" fmla="*/ 5357617 w 5366140"/>
              <a:gd name="connsiteY3" fmla="*/ 5184039 h 5192243"/>
              <a:gd name="connsiteX4" fmla="*/ 756 w 5366140"/>
              <a:gd name="connsiteY4" fmla="*/ 5192243 h 5192243"/>
              <a:gd name="connsiteX5" fmla="*/ 3133 w 5366140"/>
              <a:gd name="connsiteY5" fmla="*/ 2639830 h 5192243"/>
              <a:gd name="connsiteX6" fmla="*/ 2562779 w 5366140"/>
              <a:gd name="connsiteY6" fmla="*/ 2635824 h 5192243"/>
              <a:gd name="connsiteX0" fmla="*/ 2559102 w 5363007"/>
              <a:gd name="connsiteY0" fmla="*/ 30 h 5189855"/>
              <a:gd name="connsiteX1" fmla="*/ 2572036 w 5363007"/>
              <a:gd name="connsiteY1" fmla="*/ 20995 h 5189855"/>
              <a:gd name="connsiteX2" fmla="*/ 5363007 w 5363007"/>
              <a:gd name="connsiteY2" fmla="*/ 18616 h 5189855"/>
              <a:gd name="connsiteX3" fmla="*/ 5354484 w 5363007"/>
              <a:gd name="connsiteY3" fmla="*/ 5184039 h 5189855"/>
              <a:gd name="connsiteX4" fmla="*/ 4782 w 5363007"/>
              <a:gd name="connsiteY4" fmla="*/ 5189855 h 5189855"/>
              <a:gd name="connsiteX5" fmla="*/ 0 w 5363007"/>
              <a:gd name="connsiteY5" fmla="*/ 2639830 h 5189855"/>
              <a:gd name="connsiteX6" fmla="*/ 2559646 w 5363007"/>
              <a:gd name="connsiteY6" fmla="*/ 2635824 h 5189855"/>
              <a:gd name="connsiteX0" fmla="*/ 2559102 w 5363007"/>
              <a:gd name="connsiteY0" fmla="*/ 30 h 5185078"/>
              <a:gd name="connsiteX1" fmla="*/ 2572036 w 5363007"/>
              <a:gd name="connsiteY1" fmla="*/ 20995 h 5185078"/>
              <a:gd name="connsiteX2" fmla="*/ 5363007 w 5363007"/>
              <a:gd name="connsiteY2" fmla="*/ 18616 h 5185078"/>
              <a:gd name="connsiteX3" fmla="*/ 5354484 w 5363007"/>
              <a:gd name="connsiteY3" fmla="*/ 5184039 h 5185078"/>
              <a:gd name="connsiteX4" fmla="*/ 2397 w 5363007"/>
              <a:gd name="connsiteY4" fmla="*/ 5185078 h 5185078"/>
              <a:gd name="connsiteX5" fmla="*/ 0 w 5363007"/>
              <a:gd name="connsiteY5" fmla="*/ 2639830 h 5185078"/>
              <a:gd name="connsiteX6" fmla="*/ 2559646 w 5363007"/>
              <a:gd name="connsiteY6" fmla="*/ 2635824 h 5185078"/>
              <a:gd name="connsiteX0" fmla="*/ 2557327 w 5361232"/>
              <a:gd name="connsiteY0" fmla="*/ 30 h 5185078"/>
              <a:gd name="connsiteX1" fmla="*/ 2570261 w 5361232"/>
              <a:gd name="connsiteY1" fmla="*/ 20995 h 5185078"/>
              <a:gd name="connsiteX2" fmla="*/ 5361232 w 5361232"/>
              <a:gd name="connsiteY2" fmla="*/ 18616 h 5185078"/>
              <a:gd name="connsiteX3" fmla="*/ 5352709 w 5361232"/>
              <a:gd name="connsiteY3" fmla="*/ 5184039 h 5185078"/>
              <a:gd name="connsiteX4" fmla="*/ 622 w 5361232"/>
              <a:gd name="connsiteY4" fmla="*/ 5185078 h 5185078"/>
              <a:gd name="connsiteX5" fmla="*/ 5382 w 5361232"/>
              <a:gd name="connsiteY5" fmla="*/ 2639830 h 5185078"/>
              <a:gd name="connsiteX6" fmla="*/ 2557871 w 5361232"/>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37442 h 5185078"/>
              <a:gd name="connsiteX6" fmla="*/ 2559647 w 5363008"/>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49385 h 5185078"/>
              <a:gd name="connsiteX6" fmla="*/ 2559647 w 5363008"/>
              <a:gd name="connsiteY6" fmla="*/ 2635824 h 5185078"/>
              <a:gd name="connsiteX0" fmla="*/ 2557111 w 5361016"/>
              <a:gd name="connsiteY0" fmla="*/ 30 h 5185078"/>
              <a:gd name="connsiteX1" fmla="*/ 2570045 w 5361016"/>
              <a:gd name="connsiteY1" fmla="*/ 20995 h 5185078"/>
              <a:gd name="connsiteX2" fmla="*/ 5361016 w 5361016"/>
              <a:gd name="connsiteY2" fmla="*/ 18616 h 5185078"/>
              <a:gd name="connsiteX3" fmla="*/ 5352493 w 5361016"/>
              <a:gd name="connsiteY3" fmla="*/ 5184039 h 5185078"/>
              <a:gd name="connsiteX4" fmla="*/ 406 w 5361016"/>
              <a:gd name="connsiteY4" fmla="*/ 5185078 h 5185078"/>
              <a:gd name="connsiteX5" fmla="*/ 12324 w 5361016"/>
              <a:gd name="connsiteY5" fmla="*/ 2642221 h 5185078"/>
              <a:gd name="connsiteX6" fmla="*/ 2557655 w 5361016"/>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39833 h 5185078"/>
              <a:gd name="connsiteX6" fmla="*/ 2559647 w 5363008"/>
              <a:gd name="connsiteY6" fmla="*/ 2635824 h 5185078"/>
              <a:gd name="connsiteX0" fmla="*/ 2557462 w 5361367"/>
              <a:gd name="connsiteY0" fmla="*/ 30 h 5185078"/>
              <a:gd name="connsiteX1" fmla="*/ 2570396 w 5361367"/>
              <a:gd name="connsiteY1" fmla="*/ 20995 h 5185078"/>
              <a:gd name="connsiteX2" fmla="*/ 5361367 w 5361367"/>
              <a:gd name="connsiteY2" fmla="*/ 18616 h 5185078"/>
              <a:gd name="connsiteX3" fmla="*/ 5352844 w 5361367"/>
              <a:gd name="connsiteY3" fmla="*/ 5184039 h 5185078"/>
              <a:gd name="connsiteX4" fmla="*/ 757 w 5361367"/>
              <a:gd name="connsiteY4" fmla="*/ 5185078 h 5185078"/>
              <a:gd name="connsiteX5" fmla="*/ 3130 w 5361367"/>
              <a:gd name="connsiteY5" fmla="*/ 2637445 h 5185078"/>
              <a:gd name="connsiteX6" fmla="*/ 2558006 w 5361367"/>
              <a:gd name="connsiteY6" fmla="*/ 2635824 h 5185078"/>
              <a:gd name="connsiteX0" fmla="*/ 2557462 w 5361367"/>
              <a:gd name="connsiteY0" fmla="*/ 10 h 5185058"/>
              <a:gd name="connsiteX1" fmla="*/ 2837622 w 5361367"/>
              <a:gd name="connsiteY1" fmla="*/ 75913 h 5185058"/>
              <a:gd name="connsiteX2" fmla="*/ 5361367 w 5361367"/>
              <a:gd name="connsiteY2" fmla="*/ 18596 h 5185058"/>
              <a:gd name="connsiteX3" fmla="*/ 5352844 w 5361367"/>
              <a:gd name="connsiteY3" fmla="*/ 5184019 h 5185058"/>
              <a:gd name="connsiteX4" fmla="*/ 757 w 5361367"/>
              <a:gd name="connsiteY4" fmla="*/ 5185058 h 5185058"/>
              <a:gd name="connsiteX5" fmla="*/ 3130 w 5361367"/>
              <a:gd name="connsiteY5" fmla="*/ 2637425 h 5185058"/>
              <a:gd name="connsiteX6" fmla="*/ 2558006 w 5361367"/>
              <a:gd name="connsiteY6" fmla="*/ 2635804 h 5185058"/>
              <a:gd name="connsiteX0" fmla="*/ 2557462 w 5361367"/>
              <a:gd name="connsiteY0" fmla="*/ 369415 h 5554463"/>
              <a:gd name="connsiteX1" fmla="*/ 5361367 w 5361367"/>
              <a:gd name="connsiteY1" fmla="*/ 388001 h 5554463"/>
              <a:gd name="connsiteX2" fmla="*/ 5352844 w 5361367"/>
              <a:gd name="connsiteY2" fmla="*/ 5553424 h 5554463"/>
              <a:gd name="connsiteX3" fmla="*/ 757 w 5361367"/>
              <a:gd name="connsiteY3" fmla="*/ 5554463 h 5554463"/>
              <a:gd name="connsiteX4" fmla="*/ 3130 w 5361367"/>
              <a:gd name="connsiteY4" fmla="*/ 3006830 h 5554463"/>
              <a:gd name="connsiteX5" fmla="*/ 2558006 w 5361367"/>
              <a:gd name="connsiteY5" fmla="*/ 3005209 h 5554463"/>
              <a:gd name="connsiteX0" fmla="*/ 2667216 w 5361367"/>
              <a:gd name="connsiteY0" fmla="*/ 455883 h 5526277"/>
              <a:gd name="connsiteX1" fmla="*/ 5361367 w 5361367"/>
              <a:gd name="connsiteY1" fmla="*/ 359815 h 5526277"/>
              <a:gd name="connsiteX2" fmla="*/ 5352844 w 5361367"/>
              <a:gd name="connsiteY2" fmla="*/ 5525238 h 5526277"/>
              <a:gd name="connsiteX3" fmla="*/ 757 w 5361367"/>
              <a:gd name="connsiteY3" fmla="*/ 5526277 h 5526277"/>
              <a:gd name="connsiteX4" fmla="*/ 3130 w 5361367"/>
              <a:gd name="connsiteY4" fmla="*/ 2978644 h 5526277"/>
              <a:gd name="connsiteX5" fmla="*/ 2558006 w 5361367"/>
              <a:gd name="connsiteY5" fmla="*/ 2977023 h 5526277"/>
              <a:gd name="connsiteX0" fmla="*/ 2667216 w 5361367"/>
              <a:gd name="connsiteY0" fmla="*/ 96068 h 5166462"/>
              <a:gd name="connsiteX1" fmla="*/ 5361367 w 5361367"/>
              <a:gd name="connsiteY1" fmla="*/ 0 h 5166462"/>
              <a:gd name="connsiteX2" fmla="*/ 5352844 w 5361367"/>
              <a:gd name="connsiteY2" fmla="*/ 5165423 h 5166462"/>
              <a:gd name="connsiteX3" fmla="*/ 757 w 5361367"/>
              <a:gd name="connsiteY3" fmla="*/ 5166462 h 5166462"/>
              <a:gd name="connsiteX4" fmla="*/ 3130 w 5361367"/>
              <a:gd name="connsiteY4" fmla="*/ 2618829 h 5166462"/>
              <a:gd name="connsiteX5" fmla="*/ 2558006 w 5361367"/>
              <a:gd name="connsiteY5" fmla="*/ 2617208 h 5166462"/>
              <a:gd name="connsiteX0" fmla="*/ 2574165 w 5361367"/>
              <a:gd name="connsiteY0" fmla="*/ 0 h 5168327"/>
              <a:gd name="connsiteX1" fmla="*/ 5361367 w 5361367"/>
              <a:gd name="connsiteY1" fmla="*/ 1865 h 5168327"/>
              <a:gd name="connsiteX2" fmla="*/ 5352844 w 5361367"/>
              <a:gd name="connsiteY2" fmla="*/ 5167288 h 5168327"/>
              <a:gd name="connsiteX3" fmla="*/ 757 w 5361367"/>
              <a:gd name="connsiteY3" fmla="*/ 5168327 h 5168327"/>
              <a:gd name="connsiteX4" fmla="*/ 3130 w 5361367"/>
              <a:gd name="connsiteY4" fmla="*/ 2620694 h 5168327"/>
              <a:gd name="connsiteX5" fmla="*/ 2558006 w 5361367"/>
              <a:gd name="connsiteY5" fmla="*/ 2619073 h 5168327"/>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58006 w 5361367"/>
              <a:gd name="connsiteY5" fmla="*/ 2621461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9935 w 5361367"/>
              <a:gd name="connsiteY5" fmla="*/ 2623850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7550 w 5361367"/>
              <a:gd name="connsiteY5" fmla="*/ 2628628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72321 w 5361367"/>
              <a:gd name="connsiteY5" fmla="*/ 2623850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0392 w 5361367"/>
              <a:gd name="connsiteY5" fmla="*/ 2626238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5165 w 5361367"/>
              <a:gd name="connsiteY5" fmla="*/ 2623850 h 5170715"/>
              <a:gd name="connsiteX0" fmla="*/ 2564621 w 5371436"/>
              <a:gd name="connsiteY0" fmla="*/ 5826 h 5176541"/>
              <a:gd name="connsiteX1" fmla="*/ 5371436 w 5371436"/>
              <a:gd name="connsiteY1" fmla="*/ 0 h 5176541"/>
              <a:gd name="connsiteX2" fmla="*/ 5352844 w 5371436"/>
              <a:gd name="connsiteY2" fmla="*/ 5175502 h 5176541"/>
              <a:gd name="connsiteX3" fmla="*/ 757 w 5371436"/>
              <a:gd name="connsiteY3" fmla="*/ 5176541 h 5176541"/>
              <a:gd name="connsiteX4" fmla="*/ 3130 w 5371436"/>
              <a:gd name="connsiteY4" fmla="*/ 2628908 h 5176541"/>
              <a:gd name="connsiteX5" fmla="*/ 2565165 w 5371436"/>
              <a:gd name="connsiteY5" fmla="*/ 2629676 h 5176541"/>
              <a:gd name="connsiteX0" fmla="*/ 2564621 w 5371436"/>
              <a:gd name="connsiteY0" fmla="*/ 0 h 5170715"/>
              <a:gd name="connsiteX1" fmla="*/ 5371436 w 5371436"/>
              <a:gd name="connsiteY1" fmla="*/ 14333 h 5170715"/>
              <a:gd name="connsiteX2" fmla="*/ 5352844 w 5371436"/>
              <a:gd name="connsiteY2" fmla="*/ 5169676 h 5170715"/>
              <a:gd name="connsiteX3" fmla="*/ 757 w 5371436"/>
              <a:gd name="connsiteY3" fmla="*/ 5170715 h 5170715"/>
              <a:gd name="connsiteX4" fmla="*/ 3130 w 5371436"/>
              <a:gd name="connsiteY4" fmla="*/ 2623082 h 5170715"/>
              <a:gd name="connsiteX5" fmla="*/ 2565165 w 5371436"/>
              <a:gd name="connsiteY5" fmla="*/ 2623850 h 5170715"/>
              <a:gd name="connsiteX0" fmla="*/ 2564621 w 5352857"/>
              <a:gd name="connsiteY0" fmla="*/ 0 h 5170715"/>
              <a:gd name="connsiteX1" fmla="*/ 5347576 w 5352857"/>
              <a:gd name="connsiteY1" fmla="*/ 4779 h 5170715"/>
              <a:gd name="connsiteX2" fmla="*/ 5352844 w 5352857"/>
              <a:gd name="connsiteY2" fmla="*/ 5169676 h 5170715"/>
              <a:gd name="connsiteX3" fmla="*/ 757 w 5352857"/>
              <a:gd name="connsiteY3" fmla="*/ 5170715 h 5170715"/>
              <a:gd name="connsiteX4" fmla="*/ 3130 w 5352857"/>
              <a:gd name="connsiteY4" fmla="*/ 2623082 h 5170715"/>
              <a:gd name="connsiteX5" fmla="*/ 2565165 w 5352857"/>
              <a:gd name="connsiteY5" fmla="*/ 2623850 h 5170715"/>
              <a:gd name="connsiteX0" fmla="*/ 2561491 w 5349727"/>
              <a:gd name="connsiteY0" fmla="*/ 0 h 5170715"/>
              <a:gd name="connsiteX1" fmla="*/ 5344446 w 5349727"/>
              <a:gd name="connsiteY1" fmla="*/ 4779 h 5170715"/>
              <a:gd name="connsiteX2" fmla="*/ 5349714 w 5349727"/>
              <a:gd name="connsiteY2" fmla="*/ 5169676 h 5170715"/>
              <a:gd name="connsiteX3" fmla="*/ 4786 w 5349727"/>
              <a:gd name="connsiteY3" fmla="*/ 5170715 h 5170715"/>
              <a:gd name="connsiteX4" fmla="*/ 0 w 5349727"/>
              <a:gd name="connsiteY4" fmla="*/ 2623082 h 5170715"/>
              <a:gd name="connsiteX5" fmla="*/ 2562035 w 5349727"/>
              <a:gd name="connsiteY5" fmla="*/ 2623850 h 5170715"/>
              <a:gd name="connsiteX0" fmla="*/ 2561491 w 5349727"/>
              <a:gd name="connsiteY0" fmla="*/ 0 h 5174455"/>
              <a:gd name="connsiteX1" fmla="*/ 5344446 w 5349727"/>
              <a:gd name="connsiteY1" fmla="*/ 4779 h 5174455"/>
              <a:gd name="connsiteX2" fmla="*/ 5349714 w 5349727"/>
              <a:gd name="connsiteY2" fmla="*/ 5174455 h 5174455"/>
              <a:gd name="connsiteX3" fmla="*/ 4786 w 5349727"/>
              <a:gd name="connsiteY3" fmla="*/ 5170715 h 5174455"/>
              <a:gd name="connsiteX4" fmla="*/ 0 w 5349727"/>
              <a:gd name="connsiteY4" fmla="*/ 2623082 h 5174455"/>
              <a:gd name="connsiteX5" fmla="*/ 2562035 w 5349727"/>
              <a:gd name="connsiteY5" fmla="*/ 2623850 h 5174455"/>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23082 h 5175493"/>
              <a:gd name="connsiteX5" fmla="*/ 2565163 w 5352855"/>
              <a:gd name="connsiteY5" fmla="*/ 2623850 h 5175493"/>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23082 h 5175493"/>
              <a:gd name="connsiteX5" fmla="*/ 2569934 w 5352855"/>
              <a:gd name="connsiteY5" fmla="*/ 2638182 h 5175493"/>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39802 h 5175493"/>
              <a:gd name="connsiteX5" fmla="*/ 2569934 w 5352855"/>
              <a:gd name="connsiteY5" fmla="*/ 2638182 h 5175493"/>
              <a:gd name="connsiteX0" fmla="*/ 2564832 w 5353068"/>
              <a:gd name="connsiteY0" fmla="*/ 0 h 5175493"/>
              <a:gd name="connsiteX1" fmla="*/ 5347787 w 5353068"/>
              <a:gd name="connsiteY1" fmla="*/ 4779 h 5175493"/>
              <a:gd name="connsiteX2" fmla="*/ 5353055 w 5353068"/>
              <a:gd name="connsiteY2" fmla="*/ 5174455 h 5175493"/>
              <a:gd name="connsiteX3" fmla="*/ 969 w 5353068"/>
              <a:gd name="connsiteY3" fmla="*/ 5175493 h 5175493"/>
              <a:gd name="connsiteX4" fmla="*/ 955 w 5353068"/>
              <a:gd name="connsiteY4" fmla="*/ 2639802 h 5175493"/>
              <a:gd name="connsiteX5" fmla="*/ 2570147 w 5353068"/>
              <a:gd name="connsiteY5" fmla="*/ 2638182 h 5175493"/>
              <a:gd name="connsiteX0" fmla="*/ 2564832 w 5353068"/>
              <a:gd name="connsiteY0" fmla="*/ 0 h 5175493"/>
              <a:gd name="connsiteX1" fmla="*/ 5347787 w 5353068"/>
              <a:gd name="connsiteY1" fmla="*/ 4779 h 5175493"/>
              <a:gd name="connsiteX2" fmla="*/ 5353055 w 5353068"/>
              <a:gd name="connsiteY2" fmla="*/ 5174455 h 5175493"/>
              <a:gd name="connsiteX3" fmla="*/ 969 w 5353068"/>
              <a:gd name="connsiteY3" fmla="*/ 5175493 h 5175493"/>
              <a:gd name="connsiteX4" fmla="*/ 955 w 5353068"/>
              <a:gd name="connsiteY4" fmla="*/ 2639802 h 5175493"/>
              <a:gd name="connsiteX5" fmla="*/ 2562989 w 5353068"/>
              <a:gd name="connsiteY5" fmla="*/ 2638182 h 5175493"/>
              <a:gd name="connsiteX0" fmla="*/ 2571035 w 5359271"/>
              <a:gd name="connsiteY0" fmla="*/ 0 h 5175493"/>
              <a:gd name="connsiteX1" fmla="*/ 5353990 w 5359271"/>
              <a:gd name="connsiteY1" fmla="*/ 4779 h 5175493"/>
              <a:gd name="connsiteX2" fmla="*/ 5359258 w 5359271"/>
              <a:gd name="connsiteY2" fmla="*/ 5174455 h 5175493"/>
              <a:gd name="connsiteX3" fmla="*/ 7172 w 5359271"/>
              <a:gd name="connsiteY3" fmla="*/ 5175493 h 5175493"/>
              <a:gd name="connsiteX4" fmla="*/ 0 w 5359271"/>
              <a:gd name="connsiteY4" fmla="*/ 2639802 h 5175493"/>
              <a:gd name="connsiteX5" fmla="*/ 2569192 w 5359271"/>
              <a:gd name="connsiteY5" fmla="*/ 2638182 h 5175493"/>
              <a:gd name="connsiteX0" fmla="*/ 2571035 w 5359271"/>
              <a:gd name="connsiteY0" fmla="*/ 0 h 5177881"/>
              <a:gd name="connsiteX1" fmla="*/ 5353990 w 5359271"/>
              <a:gd name="connsiteY1" fmla="*/ 4779 h 5177881"/>
              <a:gd name="connsiteX2" fmla="*/ 5359258 w 5359271"/>
              <a:gd name="connsiteY2" fmla="*/ 5174455 h 5177881"/>
              <a:gd name="connsiteX3" fmla="*/ 4785 w 5359271"/>
              <a:gd name="connsiteY3" fmla="*/ 5177881 h 5177881"/>
              <a:gd name="connsiteX4" fmla="*/ 0 w 5359271"/>
              <a:gd name="connsiteY4" fmla="*/ 2639802 h 5177881"/>
              <a:gd name="connsiteX5" fmla="*/ 2569192 w 5359271"/>
              <a:gd name="connsiteY5" fmla="*/ 2638182 h 5177881"/>
              <a:gd name="connsiteX0" fmla="*/ 2571035 w 5359271"/>
              <a:gd name="connsiteY0" fmla="*/ 0 h 5175493"/>
              <a:gd name="connsiteX1" fmla="*/ 5353990 w 5359271"/>
              <a:gd name="connsiteY1" fmla="*/ 4779 h 5175493"/>
              <a:gd name="connsiteX2" fmla="*/ 5359258 w 5359271"/>
              <a:gd name="connsiteY2" fmla="*/ 5174455 h 5175493"/>
              <a:gd name="connsiteX3" fmla="*/ 4785 w 5359271"/>
              <a:gd name="connsiteY3" fmla="*/ 5175493 h 5175493"/>
              <a:gd name="connsiteX4" fmla="*/ 0 w 5359271"/>
              <a:gd name="connsiteY4" fmla="*/ 2639802 h 5175493"/>
              <a:gd name="connsiteX5" fmla="*/ 2569192 w 5359271"/>
              <a:gd name="connsiteY5" fmla="*/ 2638182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7414 h 5175493"/>
              <a:gd name="connsiteX5" fmla="*/ 2566806 w 5356885"/>
              <a:gd name="connsiteY5" fmla="*/ 2638182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7414 h 5175493"/>
              <a:gd name="connsiteX5" fmla="*/ 2569193 w 5356885"/>
              <a:gd name="connsiteY5" fmla="*/ 2633406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9803 h 5175493"/>
              <a:gd name="connsiteX5" fmla="*/ 2569193 w 5356885"/>
              <a:gd name="connsiteY5" fmla="*/ 2633406 h 5175493"/>
              <a:gd name="connsiteX0" fmla="*/ 2566872 w 5355108"/>
              <a:gd name="connsiteY0" fmla="*/ 0 h 5175493"/>
              <a:gd name="connsiteX1" fmla="*/ 5349827 w 5355108"/>
              <a:gd name="connsiteY1" fmla="*/ 4779 h 5175493"/>
              <a:gd name="connsiteX2" fmla="*/ 5355095 w 5355108"/>
              <a:gd name="connsiteY2" fmla="*/ 5174455 h 5175493"/>
              <a:gd name="connsiteX3" fmla="*/ 622 w 5355108"/>
              <a:gd name="connsiteY3" fmla="*/ 5175493 h 5175493"/>
              <a:gd name="connsiteX4" fmla="*/ 5380 w 5355108"/>
              <a:gd name="connsiteY4" fmla="*/ 2637415 h 5175493"/>
              <a:gd name="connsiteX5" fmla="*/ 2567416 w 5355108"/>
              <a:gd name="connsiteY5" fmla="*/ 2633406 h 5175493"/>
              <a:gd name="connsiteX0" fmla="*/ 2571036 w 5359272"/>
              <a:gd name="connsiteY0" fmla="*/ 0 h 5175493"/>
              <a:gd name="connsiteX1" fmla="*/ 5353991 w 5359272"/>
              <a:gd name="connsiteY1" fmla="*/ 4779 h 5175493"/>
              <a:gd name="connsiteX2" fmla="*/ 5359259 w 5359272"/>
              <a:gd name="connsiteY2" fmla="*/ 5174455 h 5175493"/>
              <a:gd name="connsiteX3" fmla="*/ 4786 w 5359272"/>
              <a:gd name="connsiteY3" fmla="*/ 5175493 h 5175493"/>
              <a:gd name="connsiteX4" fmla="*/ 0 w 5359272"/>
              <a:gd name="connsiteY4" fmla="*/ 2635027 h 5175493"/>
              <a:gd name="connsiteX5" fmla="*/ 2571580 w 5359272"/>
              <a:gd name="connsiteY5" fmla="*/ 2633406 h 5175493"/>
              <a:gd name="connsiteX0" fmla="*/ 2571990 w 5360226"/>
              <a:gd name="connsiteY0" fmla="*/ 0 h 5182659"/>
              <a:gd name="connsiteX1" fmla="*/ 5354945 w 5360226"/>
              <a:gd name="connsiteY1" fmla="*/ 4779 h 5182659"/>
              <a:gd name="connsiteX2" fmla="*/ 5360213 w 5360226"/>
              <a:gd name="connsiteY2" fmla="*/ 5174455 h 5182659"/>
              <a:gd name="connsiteX3" fmla="*/ 969 w 5360226"/>
              <a:gd name="connsiteY3" fmla="*/ 5182659 h 5182659"/>
              <a:gd name="connsiteX4" fmla="*/ 954 w 5360226"/>
              <a:gd name="connsiteY4" fmla="*/ 2635027 h 5182659"/>
              <a:gd name="connsiteX5" fmla="*/ 2572534 w 5360226"/>
              <a:gd name="connsiteY5" fmla="*/ 2633406 h 5182659"/>
              <a:gd name="connsiteX0" fmla="*/ 2571778 w 5360014"/>
              <a:gd name="connsiteY0" fmla="*/ 0 h 5182659"/>
              <a:gd name="connsiteX1" fmla="*/ 5354733 w 5360014"/>
              <a:gd name="connsiteY1" fmla="*/ 4779 h 5182659"/>
              <a:gd name="connsiteX2" fmla="*/ 5360001 w 5360014"/>
              <a:gd name="connsiteY2" fmla="*/ 5174455 h 5182659"/>
              <a:gd name="connsiteX3" fmla="*/ 757 w 5360014"/>
              <a:gd name="connsiteY3" fmla="*/ 5182659 h 5182659"/>
              <a:gd name="connsiteX4" fmla="*/ 3128 w 5360014"/>
              <a:gd name="connsiteY4" fmla="*/ 2639805 h 5182659"/>
              <a:gd name="connsiteX5" fmla="*/ 2572322 w 5360014"/>
              <a:gd name="connsiteY5" fmla="*/ 2633406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2187 w 5359879"/>
              <a:gd name="connsiteY5" fmla="*/ 2633406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84117 w 5359879"/>
              <a:gd name="connsiteY5" fmla="*/ 2640573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6959 w 5359879"/>
              <a:gd name="connsiteY5" fmla="*/ 2642962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4573 w 5359879"/>
              <a:gd name="connsiteY5" fmla="*/ 2645351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65030 w 5359879"/>
              <a:gd name="connsiteY5" fmla="*/ 2642963 h 5182659"/>
              <a:gd name="connsiteX0" fmla="*/ 2571643 w 5354598"/>
              <a:gd name="connsiteY0" fmla="*/ 0 h 5186716"/>
              <a:gd name="connsiteX1" fmla="*/ 5354598 w 5354598"/>
              <a:gd name="connsiteY1" fmla="*/ 4779 h 5186716"/>
              <a:gd name="connsiteX2" fmla="*/ 5352518 w 5354598"/>
              <a:gd name="connsiteY2" fmla="*/ 5186716 h 5186716"/>
              <a:gd name="connsiteX3" fmla="*/ 622 w 5354598"/>
              <a:gd name="connsiteY3" fmla="*/ 5182659 h 5186716"/>
              <a:gd name="connsiteX4" fmla="*/ 5379 w 5354598"/>
              <a:gd name="connsiteY4" fmla="*/ 2642195 h 5186716"/>
              <a:gd name="connsiteX5" fmla="*/ 2565030 w 5354598"/>
              <a:gd name="connsiteY5" fmla="*/ 2642963 h 518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4598" h="5186716">
                <a:moveTo>
                  <a:pt x="2571643" y="0"/>
                </a:moveTo>
                <a:lnTo>
                  <a:pt x="5354598" y="4779"/>
                </a:lnTo>
                <a:cubicBezTo>
                  <a:pt x="5354262" y="1084146"/>
                  <a:pt x="5352854" y="4107349"/>
                  <a:pt x="5352518" y="5186716"/>
                </a:cubicBezTo>
                <a:lnTo>
                  <a:pt x="622" y="5182659"/>
                </a:lnTo>
                <a:cubicBezTo>
                  <a:pt x="-2731" y="4329088"/>
                  <a:pt x="8732" y="3495766"/>
                  <a:pt x="5379" y="2642195"/>
                </a:cubicBezTo>
                <a:lnTo>
                  <a:pt x="2565030" y="2642963"/>
                </a:lnTo>
              </a:path>
            </a:pathLst>
          </a:custGeom>
          <a:noFill/>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80">
                <a:solidFill>
                  <a:srgbClr val="FFFF00"/>
                </a:solidFill>
                <a:latin typeface="Arial" panose="020B0604020202020204" pitchFamily="34" charset="0"/>
                <a:cs typeface="Arial" panose="020B0604020202020204" pitchFamily="34" charset="0"/>
              </a:defRPr>
            </a:lvl1pPr>
          </a:lstStyle>
          <a:p>
            <a:r>
              <a:rPr lang="en-ZA" dirty="0"/>
              <a:t>Click on icon to add picture</a:t>
            </a:r>
          </a:p>
          <a:p>
            <a:endParaRPr lang="en-ZA" dirty="0"/>
          </a:p>
        </p:txBody>
      </p:sp>
      <p:grpSp>
        <p:nvGrpSpPr>
          <p:cNvPr id="48" name="Group 47"/>
          <p:cNvGrpSpPr/>
          <p:nvPr userDrawn="1"/>
        </p:nvGrpSpPr>
        <p:grpSpPr>
          <a:xfrm>
            <a:off x="2349705" y="1129858"/>
            <a:ext cx="1640922" cy="1648028"/>
            <a:chOff x="6435591" y="1113939"/>
            <a:chExt cx="1601874" cy="1608810"/>
          </a:xfrm>
        </p:grpSpPr>
        <p:sp>
          <p:nvSpPr>
            <p:cNvPr id="49" name="Rectangle 48"/>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50" name="Rectangle 49"/>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51" name="Picture 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pic>
        <p:nvPicPr>
          <p:cNvPr id="53" name="Picture 5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5390" y="1419211"/>
            <a:ext cx="2394797" cy="1197399"/>
          </a:xfrm>
          <a:prstGeom prst="rect">
            <a:avLst/>
          </a:prstGeom>
        </p:spPr>
      </p:pic>
    </p:spTree>
    <p:extLst>
      <p:ext uri="{BB962C8B-B14F-4D97-AF65-F5344CB8AC3E}">
        <p14:creationId xmlns:p14="http://schemas.microsoft.com/office/powerpoint/2010/main" val="58838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407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8" name="Rectangle 47"/>
          <p:cNvSpPr/>
          <p:nvPr userDrawn="1"/>
        </p:nvSpPr>
        <p:spPr>
          <a:xfrm>
            <a:off x="0" y="1304924"/>
            <a:ext cx="6589500" cy="2524125"/>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9" name="Picture 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34" y="3404618"/>
            <a:ext cx="2141491" cy="241319"/>
          </a:xfrm>
          <a:prstGeom prst="rect">
            <a:avLst/>
          </a:prstGeom>
        </p:spPr>
      </p:pic>
      <p:sp>
        <p:nvSpPr>
          <p:cNvPr id="50" name="Rectangle 49"/>
          <p:cNvSpPr/>
          <p:nvPr userDrawn="1"/>
        </p:nvSpPr>
        <p:spPr>
          <a:xfrm>
            <a:off x="5306886" y="-28"/>
            <a:ext cx="3844472" cy="2606703"/>
          </a:xfrm>
          <a:prstGeom prst="rect">
            <a:avLst/>
          </a:prstGeom>
          <a:solidFill>
            <a:srgbClr val="006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1" name="Straight Connector 50"/>
          <p:cNvCxnSpPr/>
          <p:nvPr userDrawn="1"/>
        </p:nvCxnSpPr>
        <p:spPr>
          <a:xfrm>
            <a:off x="6939370" y="1288359"/>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 Placeholder 4"/>
          <p:cNvSpPr>
            <a:spLocks noGrp="1"/>
          </p:cNvSpPr>
          <p:nvPr>
            <p:ph type="body" sz="quarter" idx="17" hasCustomPrompt="1"/>
          </p:nvPr>
        </p:nvSpPr>
        <p:spPr>
          <a:xfrm>
            <a:off x="331830" y="1488201"/>
            <a:ext cx="4783976"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a:t>Heading</a:t>
            </a:r>
          </a:p>
        </p:txBody>
      </p:sp>
      <p:sp>
        <p:nvSpPr>
          <p:cNvPr id="53" name="Text Placeholder 4"/>
          <p:cNvSpPr>
            <a:spLocks noGrp="1"/>
          </p:cNvSpPr>
          <p:nvPr>
            <p:ph type="body" sz="quarter" idx="18" hasCustomPrompt="1"/>
          </p:nvPr>
        </p:nvSpPr>
        <p:spPr>
          <a:xfrm>
            <a:off x="357186" y="2750888"/>
            <a:ext cx="4756152"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a:t>Date</a:t>
            </a:r>
            <a:endParaRPr lang="en-ZA" dirty="0"/>
          </a:p>
        </p:txBody>
      </p:sp>
      <p:grpSp>
        <p:nvGrpSpPr>
          <p:cNvPr id="55" name="Group 54"/>
          <p:cNvGrpSpPr/>
          <p:nvPr userDrawn="1"/>
        </p:nvGrpSpPr>
        <p:grpSpPr>
          <a:xfrm>
            <a:off x="5141457" y="1147110"/>
            <a:ext cx="1614360" cy="1621351"/>
            <a:chOff x="6435591" y="1113939"/>
            <a:chExt cx="1601874" cy="1608810"/>
          </a:xfrm>
        </p:grpSpPr>
        <p:sp>
          <p:nvSpPr>
            <p:cNvPr id="57" name="Rectangle 56"/>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58" name="Rectangle 57"/>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sp>
        <p:nvSpPr>
          <p:cNvPr id="60" name="Picture Placeholder 3"/>
          <p:cNvSpPr>
            <a:spLocks noGrp="1"/>
          </p:cNvSpPr>
          <p:nvPr userDrawn="1">
            <p:ph type="pic" sz="quarter" idx="14" hasCustomPrompt="1"/>
          </p:nvPr>
        </p:nvSpPr>
        <p:spPr>
          <a:xfrm>
            <a:off x="-7311" y="2603058"/>
            <a:ext cx="9161918" cy="2540441"/>
          </a:xfrm>
          <a:custGeom>
            <a:avLst/>
            <a:gdLst>
              <a:gd name="connsiteX0" fmla="*/ 0 w 5329237"/>
              <a:gd name="connsiteY0" fmla="*/ 0 h 5143500"/>
              <a:gd name="connsiteX1" fmla="*/ 5329237 w 5329237"/>
              <a:gd name="connsiteY1" fmla="*/ 0 h 5143500"/>
              <a:gd name="connsiteX2" fmla="*/ 5329237 w 5329237"/>
              <a:gd name="connsiteY2" fmla="*/ 5143500 h 5143500"/>
              <a:gd name="connsiteX3" fmla="*/ 0 w 5329237"/>
              <a:gd name="connsiteY3" fmla="*/ 5143500 h 5143500"/>
              <a:gd name="connsiteX4" fmla="*/ 0 w 5329237"/>
              <a:gd name="connsiteY4" fmla="*/ 0 h 5143500"/>
              <a:gd name="connsiteX0" fmla="*/ 0 w 5329237"/>
              <a:gd name="connsiteY0" fmla="*/ 10048 h 5153548"/>
              <a:gd name="connsiteX1" fmla="*/ 1872604 w 5329237"/>
              <a:gd name="connsiteY1" fmla="*/ 0 h 5153548"/>
              <a:gd name="connsiteX2" fmla="*/ 5329237 w 5329237"/>
              <a:gd name="connsiteY2" fmla="*/ 10048 h 5153548"/>
              <a:gd name="connsiteX3" fmla="*/ 5329237 w 5329237"/>
              <a:gd name="connsiteY3" fmla="*/ 5153548 h 5153548"/>
              <a:gd name="connsiteX4" fmla="*/ 0 w 5329237"/>
              <a:gd name="connsiteY4" fmla="*/ 5153548 h 5153548"/>
              <a:gd name="connsiteX5" fmla="*/ 0 w 5329237"/>
              <a:gd name="connsiteY5" fmla="*/ 10048 h 5153548"/>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0 w 5329237"/>
              <a:gd name="connsiteY5" fmla="*/ 0 h 5143500"/>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0 w 5329237"/>
              <a:gd name="connsiteY6" fmla="*/ 0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44093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44093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1900237 w 5329237"/>
              <a:gd name="connsiteY7" fmla="*/ 1909763 h 5143500"/>
              <a:gd name="connsiteX8" fmla="*/ 2558091 w 5329237"/>
              <a:gd name="connsiteY8"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900237 w 5329237"/>
              <a:gd name="connsiteY6" fmla="*/ 1909763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5051 w 5329237"/>
              <a:gd name="connsiteY5" fmla="*/ 2000627 h 5143500"/>
              <a:gd name="connsiteX0" fmla="*/ 2585614 w 5356760"/>
              <a:gd name="connsiteY0" fmla="*/ 1920280 h 5143500"/>
              <a:gd name="connsiteX1" fmla="*/ 2583415 w 5356760"/>
              <a:gd name="connsiteY1" fmla="*/ 0 h 5143500"/>
              <a:gd name="connsiteX2" fmla="*/ 5356760 w 5356760"/>
              <a:gd name="connsiteY2" fmla="*/ 0 h 5143500"/>
              <a:gd name="connsiteX3" fmla="*/ 5356760 w 5356760"/>
              <a:gd name="connsiteY3" fmla="*/ 5143500 h 5143500"/>
              <a:gd name="connsiteX4" fmla="*/ 27523 w 5356760"/>
              <a:gd name="connsiteY4" fmla="*/ 5143500 h 5143500"/>
              <a:gd name="connsiteX5" fmla="*/ 46374 w 5356760"/>
              <a:gd name="connsiteY5" fmla="*/ 1914902 h 5143500"/>
              <a:gd name="connsiteX0" fmla="*/ 2573744 w 5344890"/>
              <a:gd name="connsiteY0" fmla="*/ 1920280 h 5143500"/>
              <a:gd name="connsiteX1" fmla="*/ 2571545 w 5344890"/>
              <a:gd name="connsiteY1" fmla="*/ 0 h 5143500"/>
              <a:gd name="connsiteX2" fmla="*/ 5344890 w 5344890"/>
              <a:gd name="connsiteY2" fmla="*/ 0 h 5143500"/>
              <a:gd name="connsiteX3" fmla="*/ 5344890 w 5344890"/>
              <a:gd name="connsiteY3" fmla="*/ 5143500 h 5143500"/>
              <a:gd name="connsiteX4" fmla="*/ 15653 w 5344890"/>
              <a:gd name="connsiteY4" fmla="*/ 5143500 h 5143500"/>
              <a:gd name="connsiteX5" fmla="*/ 53554 w 5344890"/>
              <a:gd name="connsiteY5" fmla="*/ 2033964 h 5143500"/>
              <a:gd name="connsiteX0" fmla="*/ 2588865 w 5360011"/>
              <a:gd name="connsiteY0" fmla="*/ 19202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603153 w 5360011"/>
              <a:gd name="connsiteY0" fmla="*/ 18821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05992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92210 w 5363356"/>
              <a:gd name="connsiteY0" fmla="*/ 190599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92210 w 5363356"/>
              <a:gd name="connsiteY0" fmla="*/ 1896467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2504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01229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326 w 5329237"/>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4564 w 5329237"/>
              <a:gd name="connsiteY5" fmla="*/ 1914901 h 5143500"/>
              <a:gd name="connsiteX0" fmla="*/ 2554401 w 5330310"/>
              <a:gd name="connsiteY0" fmla="*/ 1901229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2266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0361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5516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3135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7847 w 5330310"/>
              <a:gd name="connsiteY0" fmla="*/ 1890657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6774 w 5329237"/>
              <a:gd name="connsiteY0" fmla="*/ 1890657 h 5143500"/>
              <a:gd name="connsiteX1" fmla="*/ 2756859 w 5329237"/>
              <a:gd name="connsiteY1" fmla="*/ 10049 h 5143500"/>
              <a:gd name="connsiteX2" fmla="*/ 5329237 w 5329237"/>
              <a:gd name="connsiteY2" fmla="*/ 0 h 5143500"/>
              <a:gd name="connsiteX3" fmla="*/ 5329237 w 5329237"/>
              <a:gd name="connsiteY3" fmla="*/ 5143500 h 5143500"/>
              <a:gd name="connsiteX4" fmla="*/ 0 w 5329237"/>
              <a:gd name="connsiteY4" fmla="*/ 5143500 h 5143500"/>
              <a:gd name="connsiteX5" fmla="*/ 2743002 w 5329237"/>
              <a:gd name="connsiteY5" fmla="*/ 3779131 h 5143500"/>
              <a:gd name="connsiteX0" fmla="*/ 3022355 w 5574818"/>
              <a:gd name="connsiteY0" fmla="*/ 1890657 h 5143500"/>
              <a:gd name="connsiteX1" fmla="*/ 3002440 w 5574818"/>
              <a:gd name="connsiteY1" fmla="*/ 10049 h 5143500"/>
              <a:gd name="connsiteX2" fmla="*/ 5574818 w 5574818"/>
              <a:gd name="connsiteY2" fmla="*/ 0 h 5143500"/>
              <a:gd name="connsiteX3" fmla="*/ 5574818 w 5574818"/>
              <a:gd name="connsiteY3" fmla="*/ 5143500 h 5143500"/>
              <a:gd name="connsiteX4" fmla="*/ 245581 w 5574818"/>
              <a:gd name="connsiteY4" fmla="*/ 5143500 h 5143500"/>
              <a:gd name="connsiteX5" fmla="*/ 1103303 w 5574818"/>
              <a:gd name="connsiteY5" fmla="*/ 4531807 h 5143500"/>
              <a:gd name="connsiteX6" fmla="*/ 2988583 w 5574818"/>
              <a:gd name="connsiteY6" fmla="*/ 3779131 h 5143500"/>
              <a:gd name="connsiteX0" fmla="*/ 5750189 w 8302652"/>
              <a:gd name="connsiteY0" fmla="*/ 1890657 h 5143500"/>
              <a:gd name="connsiteX1" fmla="*/ 5730274 w 8302652"/>
              <a:gd name="connsiteY1" fmla="*/ 10049 h 5143500"/>
              <a:gd name="connsiteX2" fmla="*/ 8302652 w 8302652"/>
              <a:gd name="connsiteY2" fmla="*/ 0 h 5143500"/>
              <a:gd name="connsiteX3" fmla="*/ 8302652 w 8302652"/>
              <a:gd name="connsiteY3" fmla="*/ 5143500 h 5143500"/>
              <a:gd name="connsiteX4" fmla="*/ 2973415 w 8302652"/>
              <a:gd name="connsiteY4" fmla="*/ 5143500 h 5143500"/>
              <a:gd name="connsiteX5" fmla="*/ 52956 w 8302652"/>
              <a:gd name="connsiteY5" fmla="*/ 3888712 h 5143500"/>
              <a:gd name="connsiteX6" fmla="*/ 5716417 w 8302652"/>
              <a:gd name="connsiteY6" fmla="*/ 3779131 h 5143500"/>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622652 w 9175115"/>
              <a:gd name="connsiteY0" fmla="*/ 1890657 h 5571456"/>
              <a:gd name="connsiteX1" fmla="*/ 6602737 w 9175115"/>
              <a:gd name="connsiteY1" fmla="*/ 10049 h 5571456"/>
              <a:gd name="connsiteX2" fmla="*/ 9175115 w 9175115"/>
              <a:gd name="connsiteY2" fmla="*/ 0 h 5571456"/>
              <a:gd name="connsiteX3" fmla="*/ 9175115 w 9175115"/>
              <a:gd name="connsiteY3" fmla="*/ 5143500 h 5571456"/>
              <a:gd name="connsiteX4" fmla="*/ 278713 w 9175115"/>
              <a:gd name="connsiteY4" fmla="*/ 5133452 h 5571456"/>
              <a:gd name="connsiteX5" fmla="*/ 925419 w 9175115"/>
              <a:gd name="connsiteY5" fmla="*/ 3888712 h 5571456"/>
              <a:gd name="connsiteX6" fmla="*/ 6588880 w 9175115"/>
              <a:gd name="connsiteY6" fmla="*/ 3779131 h 5571456"/>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57765 w 9144000"/>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67813 w 9144000"/>
              <a:gd name="connsiteY6" fmla="*/ 3829373 h 5143500"/>
              <a:gd name="connsiteX0" fmla="*/ 6595147 w 9147610"/>
              <a:gd name="connsiteY0" fmla="*/ 1890657 h 5153548"/>
              <a:gd name="connsiteX1" fmla="*/ 6575232 w 9147610"/>
              <a:gd name="connsiteY1" fmla="*/ 10049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890657 h 5153548"/>
              <a:gd name="connsiteX1" fmla="*/ 7348955 w 9147610"/>
              <a:gd name="connsiteY1" fmla="*/ 1939333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981726 h 5244617"/>
              <a:gd name="connsiteX1" fmla="*/ 9147610 w 9147610"/>
              <a:gd name="connsiteY1" fmla="*/ 91069 h 5244617"/>
              <a:gd name="connsiteX2" fmla="*/ 9147610 w 9147610"/>
              <a:gd name="connsiteY2" fmla="*/ 5234569 h 5244617"/>
              <a:gd name="connsiteX3" fmla="*/ 0 w 9147610"/>
              <a:gd name="connsiteY3" fmla="*/ 5244617 h 5244617"/>
              <a:gd name="connsiteX4" fmla="*/ 3610 w 9147610"/>
              <a:gd name="connsiteY4" fmla="*/ 3899395 h 5244617"/>
              <a:gd name="connsiteX5" fmla="*/ 6571423 w 9147610"/>
              <a:gd name="connsiteY5" fmla="*/ 3920442 h 5244617"/>
              <a:gd name="connsiteX0" fmla="*/ 6595147 w 9147610"/>
              <a:gd name="connsiteY0" fmla="*/ 1890657 h 5153548"/>
              <a:gd name="connsiteX1" fmla="*/ 9147610 w 9147610"/>
              <a:gd name="connsiteY1" fmla="*/ 0 h 5153548"/>
              <a:gd name="connsiteX2" fmla="*/ 9147610 w 9147610"/>
              <a:gd name="connsiteY2" fmla="*/ 5143500 h 5153548"/>
              <a:gd name="connsiteX3" fmla="*/ 0 w 9147610"/>
              <a:gd name="connsiteY3" fmla="*/ 5153548 h 5153548"/>
              <a:gd name="connsiteX4" fmla="*/ 3610 w 9147610"/>
              <a:gd name="connsiteY4" fmla="*/ 3808326 h 5153548"/>
              <a:gd name="connsiteX5" fmla="*/ 6571423 w 9147610"/>
              <a:gd name="connsiteY5" fmla="*/ 3829373 h 5153548"/>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71423 w 9167706"/>
              <a:gd name="connsiteY5" fmla="*/ 1938716 h 3262891"/>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95283 w 9167706"/>
              <a:gd name="connsiteY5" fmla="*/ 1933940 h 3262891"/>
              <a:gd name="connsiteX0" fmla="*/ 6676269 w 9167706"/>
              <a:gd name="connsiteY0" fmla="*/ 42585 h 3224264"/>
              <a:gd name="connsiteX1" fmla="*/ 9167706 w 9167706"/>
              <a:gd name="connsiteY1" fmla="*/ 0 h 3224264"/>
              <a:gd name="connsiteX2" fmla="*/ 9147610 w 9167706"/>
              <a:gd name="connsiteY2" fmla="*/ 3214216 h 3224264"/>
              <a:gd name="connsiteX3" fmla="*/ 0 w 9167706"/>
              <a:gd name="connsiteY3" fmla="*/ 3224264 h 3224264"/>
              <a:gd name="connsiteX4" fmla="*/ 3610 w 9167706"/>
              <a:gd name="connsiteY4" fmla="*/ 1879042 h 3224264"/>
              <a:gd name="connsiteX5" fmla="*/ 6595283 w 9167706"/>
              <a:gd name="connsiteY5" fmla="*/ 1895313 h 3224264"/>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601200 w 9173759"/>
              <a:gd name="connsiteY0" fmla="*/ 0 h 3248560"/>
              <a:gd name="connsiteX1" fmla="*/ 9173759 w 9173759"/>
              <a:gd name="connsiteY1" fmla="*/ 24296 h 3248560"/>
              <a:gd name="connsiteX2" fmla="*/ 9153663 w 9173759"/>
              <a:gd name="connsiteY2" fmla="*/ 3238512 h 3248560"/>
              <a:gd name="connsiteX3" fmla="*/ 6053 w 9173759"/>
              <a:gd name="connsiteY3" fmla="*/ 3248560 h 3248560"/>
              <a:gd name="connsiteX4" fmla="*/ 119 w 9173759"/>
              <a:gd name="connsiteY4" fmla="*/ 1927225 h 3248560"/>
              <a:gd name="connsiteX5" fmla="*/ 6601336 w 9173759"/>
              <a:gd name="connsiteY5" fmla="*/ 1919609 h 3248560"/>
              <a:gd name="connsiteX0" fmla="*/ 6596560 w 9169119"/>
              <a:gd name="connsiteY0" fmla="*/ 0 h 3248560"/>
              <a:gd name="connsiteX1" fmla="*/ 9169119 w 9169119"/>
              <a:gd name="connsiteY1" fmla="*/ 24296 h 3248560"/>
              <a:gd name="connsiteX2" fmla="*/ 9149023 w 9169119"/>
              <a:gd name="connsiteY2" fmla="*/ 3238512 h 3248560"/>
              <a:gd name="connsiteX3" fmla="*/ 1413 w 9169119"/>
              <a:gd name="connsiteY3" fmla="*/ 3248560 h 3248560"/>
              <a:gd name="connsiteX4" fmla="*/ 252 w 9169119"/>
              <a:gd name="connsiteY4" fmla="*/ 1922447 h 3248560"/>
              <a:gd name="connsiteX5" fmla="*/ 6596696 w 9169119"/>
              <a:gd name="connsiteY5" fmla="*/ 1919609 h 3248560"/>
              <a:gd name="connsiteX0" fmla="*/ 6596560 w 9177654"/>
              <a:gd name="connsiteY0" fmla="*/ 0 h 3248560"/>
              <a:gd name="connsiteX1" fmla="*/ 9169119 w 9177654"/>
              <a:gd name="connsiteY1" fmla="*/ 24296 h 3248560"/>
              <a:gd name="connsiteX2" fmla="*/ 9177654 w 9177654"/>
              <a:gd name="connsiteY2" fmla="*/ 3248066 h 3248560"/>
              <a:gd name="connsiteX3" fmla="*/ 1413 w 9177654"/>
              <a:gd name="connsiteY3" fmla="*/ 3248560 h 3248560"/>
              <a:gd name="connsiteX4" fmla="*/ 252 w 9177654"/>
              <a:gd name="connsiteY4" fmla="*/ 1922447 h 3248560"/>
              <a:gd name="connsiteX5" fmla="*/ 6596696 w 9177654"/>
              <a:gd name="connsiteY5" fmla="*/ 1919609 h 3248560"/>
              <a:gd name="connsiteX0" fmla="*/ 6596560 w 9178663"/>
              <a:gd name="connsiteY0" fmla="*/ 0 h 3248560"/>
              <a:gd name="connsiteX1" fmla="*/ 9178663 w 9178663"/>
              <a:gd name="connsiteY1" fmla="*/ 9964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6560 w 9178663"/>
              <a:gd name="connsiteY0" fmla="*/ 0 h 3248560"/>
              <a:gd name="connsiteX1" fmla="*/ 9178663 w 9178663"/>
              <a:gd name="connsiteY1" fmla="*/ 409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8854 w 9180957"/>
              <a:gd name="connsiteY0" fmla="*/ 0 h 3248560"/>
              <a:gd name="connsiteX1" fmla="*/ 9180957 w 9180957"/>
              <a:gd name="connsiteY1" fmla="*/ 409 h 3248560"/>
              <a:gd name="connsiteX2" fmla="*/ 9179948 w 9180957"/>
              <a:gd name="connsiteY2" fmla="*/ 3248066 h 3248560"/>
              <a:gd name="connsiteX3" fmla="*/ 3707 w 9180957"/>
              <a:gd name="connsiteY3" fmla="*/ 3248560 h 3248560"/>
              <a:gd name="connsiteX4" fmla="*/ 161 w 9180957"/>
              <a:gd name="connsiteY4" fmla="*/ 1920059 h 3248560"/>
              <a:gd name="connsiteX5" fmla="*/ 6598990 w 9180957"/>
              <a:gd name="connsiteY5" fmla="*/ 1919609 h 3248560"/>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598990 w 9180957"/>
              <a:gd name="connsiteY5" fmla="*/ 1924386 h 3253337"/>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618078 w 9180957"/>
              <a:gd name="connsiteY5" fmla="*/ 1924386 h 3253337"/>
              <a:gd name="connsiteX0" fmla="*/ 6632257 w 9180957"/>
              <a:gd name="connsiteY0" fmla="*/ 744836 h 3248151"/>
              <a:gd name="connsiteX1" fmla="*/ 9180957 w 9180957"/>
              <a:gd name="connsiteY1" fmla="*/ 0 h 3248151"/>
              <a:gd name="connsiteX2" fmla="*/ 9179948 w 9180957"/>
              <a:gd name="connsiteY2" fmla="*/ 3247657 h 3248151"/>
              <a:gd name="connsiteX3" fmla="*/ 3707 w 9180957"/>
              <a:gd name="connsiteY3" fmla="*/ 3248151 h 3248151"/>
              <a:gd name="connsiteX4" fmla="*/ 161 w 9180957"/>
              <a:gd name="connsiteY4" fmla="*/ 1919650 h 3248151"/>
              <a:gd name="connsiteX5" fmla="*/ 6618078 w 9180957"/>
              <a:gd name="connsiteY5" fmla="*/ 1919200 h 3248151"/>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18078 w 9195273"/>
              <a:gd name="connsiteY5" fmla="*/ 1212173 h 2541124"/>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24441 w 9195273"/>
              <a:gd name="connsiteY5" fmla="*/ 1221728 h 2541124"/>
              <a:gd name="connsiteX0" fmla="*/ 6613169 w 9195273"/>
              <a:gd name="connsiteY0" fmla="*/ 0 h 2544717"/>
              <a:gd name="connsiteX1" fmla="*/ 9195273 w 9195273"/>
              <a:gd name="connsiteY1" fmla="*/ 3593 h 2544717"/>
              <a:gd name="connsiteX2" fmla="*/ 9179948 w 9195273"/>
              <a:gd name="connsiteY2" fmla="*/ 2544223 h 2544717"/>
              <a:gd name="connsiteX3" fmla="*/ 3707 w 9195273"/>
              <a:gd name="connsiteY3" fmla="*/ 2544717 h 2544717"/>
              <a:gd name="connsiteX4" fmla="*/ 161 w 9195273"/>
              <a:gd name="connsiteY4" fmla="*/ 1216216 h 2544717"/>
              <a:gd name="connsiteX5" fmla="*/ 6624441 w 9195273"/>
              <a:gd name="connsiteY5" fmla="*/ 1225321 h 2544717"/>
              <a:gd name="connsiteX0" fmla="*/ 6613169 w 9179966"/>
              <a:gd name="connsiteY0" fmla="*/ 0 h 2544717"/>
              <a:gd name="connsiteX1" fmla="*/ 9176185 w 9179966"/>
              <a:gd name="connsiteY1" fmla="*/ 19517 h 2544717"/>
              <a:gd name="connsiteX2" fmla="*/ 9179948 w 9179966"/>
              <a:gd name="connsiteY2" fmla="*/ 2544223 h 2544717"/>
              <a:gd name="connsiteX3" fmla="*/ 3707 w 9179966"/>
              <a:gd name="connsiteY3" fmla="*/ 2544717 h 2544717"/>
              <a:gd name="connsiteX4" fmla="*/ 161 w 9179966"/>
              <a:gd name="connsiteY4" fmla="*/ 1216216 h 2544717"/>
              <a:gd name="connsiteX5" fmla="*/ 6624441 w 9179966"/>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16216 h 2544717"/>
              <a:gd name="connsiteX5" fmla="*/ 6624441 w 9182547"/>
              <a:gd name="connsiteY5" fmla="*/ 1225321 h 2544717"/>
              <a:gd name="connsiteX0" fmla="*/ 6609462 w 9178840"/>
              <a:gd name="connsiteY0" fmla="*/ 0 h 2544717"/>
              <a:gd name="connsiteX1" fmla="*/ 9178840 w 9178840"/>
              <a:gd name="connsiteY1" fmla="*/ 3593 h 2544717"/>
              <a:gd name="connsiteX2" fmla="*/ 9176241 w 9178840"/>
              <a:gd name="connsiteY2" fmla="*/ 2544223 h 2544717"/>
              <a:gd name="connsiteX3" fmla="*/ 0 w 9178840"/>
              <a:gd name="connsiteY3" fmla="*/ 2544717 h 2544717"/>
              <a:gd name="connsiteX4" fmla="*/ 5998 w 9178840"/>
              <a:gd name="connsiteY4" fmla="*/ 1222585 h 2544717"/>
              <a:gd name="connsiteX5" fmla="*/ 6620734 w 9178840"/>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24441 w 9182547"/>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1717 w 9182547"/>
              <a:gd name="connsiteY5" fmla="*/ 1222136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37168 w 9182547"/>
              <a:gd name="connsiteY5" fmla="*/ 121895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4900 w 9182547"/>
              <a:gd name="connsiteY5" fmla="*/ 1222136 h 2544717"/>
              <a:gd name="connsiteX0" fmla="*/ 6613169 w 9179954"/>
              <a:gd name="connsiteY0" fmla="*/ 0 h 2544717"/>
              <a:gd name="connsiteX1" fmla="*/ 9168232 w 9179954"/>
              <a:gd name="connsiteY1" fmla="*/ 3593 h 2544717"/>
              <a:gd name="connsiteX2" fmla="*/ 9179948 w 9179954"/>
              <a:gd name="connsiteY2" fmla="*/ 2544223 h 2544717"/>
              <a:gd name="connsiteX3" fmla="*/ 3707 w 9179954"/>
              <a:gd name="connsiteY3" fmla="*/ 2544717 h 2544717"/>
              <a:gd name="connsiteX4" fmla="*/ 161 w 9179954"/>
              <a:gd name="connsiteY4" fmla="*/ 1222585 h 2544717"/>
              <a:gd name="connsiteX5" fmla="*/ 6614900 w 9179954"/>
              <a:gd name="connsiteY5" fmla="*/ 1222136 h 2544717"/>
              <a:gd name="connsiteX0" fmla="*/ 6613169 w 9179963"/>
              <a:gd name="connsiteY0" fmla="*/ 3572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14900 w 9179963"/>
              <a:gd name="connsiteY5" fmla="*/ 1225708 h 2548289"/>
              <a:gd name="connsiteX0" fmla="*/ 6601240 w 9179963"/>
              <a:gd name="connsiteY0" fmla="*/ 8350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14900 w 9179963"/>
              <a:gd name="connsiteY5" fmla="*/ 1225708 h 2548289"/>
              <a:gd name="connsiteX0" fmla="*/ 6610784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14900 w 9179963"/>
              <a:gd name="connsiteY5" fmla="*/ 1225708 h 2548289"/>
              <a:gd name="connsiteX0" fmla="*/ 6610784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87134 w 9179963"/>
              <a:gd name="connsiteY0" fmla="*/ 107875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07603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07604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20330 w 9179963"/>
              <a:gd name="connsiteY0" fmla="*/ 2777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04424 w 9179963"/>
              <a:gd name="connsiteY0" fmla="*/ 2777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9963" h="2548289">
                <a:moveTo>
                  <a:pt x="6604424" y="2777"/>
                </a:moveTo>
                <a:lnTo>
                  <a:pt x="9175390" y="0"/>
                </a:lnTo>
                <a:cubicBezTo>
                  <a:pt x="9175054" y="1079367"/>
                  <a:pt x="9180284" y="1468428"/>
                  <a:pt x="9179948" y="2547795"/>
                </a:cubicBezTo>
                <a:lnTo>
                  <a:pt x="3707" y="2548289"/>
                </a:lnTo>
                <a:cubicBezTo>
                  <a:pt x="4910" y="2099882"/>
                  <a:pt x="-1042" y="1674564"/>
                  <a:pt x="161" y="1226157"/>
                </a:cubicBezTo>
                <a:lnTo>
                  <a:pt x="6605356" y="1225708"/>
                </a:lnTo>
              </a:path>
            </a:pathLst>
          </a:custGeom>
          <a:noFill/>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80">
                <a:solidFill>
                  <a:srgbClr val="FFFF00"/>
                </a:solidFill>
                <a:latin typeface="Arial" panose="020B0604020202020204" pitchFamily="34" charset="0"/>
                <a:cs typeface="Arial" panose="020B0604020202020204" pitchFamily="34" charset="0"/>
              </a:defRPr>
            </a:lvl1pPr>
          </a:lstStyle>
          <a:p>
            <a:r>
              <a:rPr lang="en-ZA" dirty="0"/>
              <a:t>Click on icon to add picture</a:t>
            </a:r>
          </a:p>
          <a:p>
            <a:endParaRPr lang="en-ZA" dirty="0"/>
          </a:p>
        </p:txBody>
      </p:sp>
      <p:pic>
        <p:nvPicPr>
          <p:cNvPr id="63" name="Picture 6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1324" y="1400896"/>
            <a:ext cx="2394797" cy="1197399"/>
          </a:xfrm>
          <a:prstGeom prst="rect">
            <a:avLst/>
          </a:prstGeom>
        </p:spPr>
      </p:pic>
    </p:spTree>
    <p:extLst>
      <p:ext uri="{BB962C8B-B14F-4D97-AF65-F5344CB8AC3E}">
        <p14:creationId xmlns:p14="http://schemas.microsoft.com/office/powerpoint/2010/main" val="239117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29" name="Rectangle 28"/>
          <p:cNvSpPr/>
          <p:nvPr userDrawn="1"/>
        </p:nvSpPr>
        <p:spPr>
          <a:xfrm>
            <a:off x="2" y="1304924"/>
            <a:ext cx="6589497" cy="3838575"/>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Picture Placeholder 14"/>
          <p:cNvSpPr>
            <a:spLocks noGrp="1"/>
          </p:cNvSpPr>
          <p:nvPr>
            <p:ph type="pic" sz="quarter" idx="10" hasCustomPrompt="1"/>
          </p:nvPr>
        </p:nvSpPr>
        <p:spPr>
          <a:xfrm>
            <a:off x="6589500" y="2605569"/>
            <a:ext cx="2561860" cy="2537931"/>
          </a:xfrm>
          <a:prstGeom prst="rect">
            <a:avLst/>
          </a:prstGeom>
          <a:noFill/>
        </p:spPr>
        <p:txBody>
          <a:bodyPr/>
          <a:lstStyle>
            <a:lvl1pPr marL="0" indent="0">
              <a:buNone/>
              <a:defRPr sz="1380" baseline="0">
                <a:solidFill>
                  <a:srgbClr val="595959"/>
                </a:solidFill>
                <a:latin typeface="Arial" panose="020B0604020202020204" pitchFamily="34" charset="0"/>
                <a:cs typeface="Arial" panose="020B0604020202020204" pitchFamily="34" charset="0"/>
              </a:defRPr>
            </a:lvl1pPr>
          </a:lstStyle>
          <a:p>
            <a:r>
              <a:rPr lang="en-ZA" dirty="0"/>
              <a:t>Click on icon to add picture</a:t>
            </a:r>
          </a:p>
        </p:txBody>
      </p:sp>
      <p:sp>
        <p:nvSpPr>
          <p:cNvPr id="30" name="Text Placeholder 4"/>
          <p:cNvSpPr>
            <a:spLocks noGrp="1"/>
          </p:cNvSpPr>
          <p:nvPr userDrawn="1">
            <p:ph type="body" sz="quarter" idx="17" hasCustomPrompt="1"/>
          </p:nvPr>
        </p:nvSpPr>
        <p:spPr>
          <a:xfrm>
            <a:off x="331830" y="1518345"/>
            <a:ext cx="4783976"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a:t>Heading</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35" y="4717118"/>
            <a:ext cx="2141491" cy="241319"/>
          </a:xfrm>
          <a:prstGeom prst="rect">
            <a:avLst/>
          </a:prstGeom>
        </p:spPr>
      </p:pic>
      <p:sp>
        <p:nvSpPr>
          <p:cNvPr id="16" name="Text Placeholder 4"/>
          <p:cNvSpPr>
            <a:spLocks noGrp="1"/>
          </p:cNvSpPr>
          <p:nvPr>
            <p:ph type="body" sz="quarter" idx="18" hasCustomPrompt="1"/>
          </p:nvPr>
        </p:nvSpPr>
        <p:spPr>
          <a:xfrm>
            <a:off x="357185" y="4097842"/>
            <a:ext cx="3457577"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a:t>Date</a:t>
            </a:r>
            <a:endParaRPr lang="en-ZA" dirty="0"/>
          </a:p>
        </p:txBody>
      </p:sp>
      <p:sp>
        <p:nvSpPr>
          <p:cNvPr id="17" name="Rectangle 16"/>
          <p:cNvSpPr/>
          <p:nvPr userDrawn="1"/>
        </p:nvSpPr>
        <p:spPr>
          <a:xfrm>
            <a:off x="5306886" y="-28"/>
            <a:ext cx="3844472" cy="2606703"/>
          </a:xfrm>
          <a:prstGeom prst="rect">
            <a:avLst/>
          </a:prstGeom>
          <a:solidFill>
            <a:srgbClr val="006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9" name="Straight Connector 18"/>
          <p:cNvCxnSpPr/>
          <p:nvPr userDrawn="1"/>
        </p:nvCxnSpPr>
        <p:spPr>
          <a:xfrm>
            <a:off x="6939370" y="1288359"/>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5141457" y="1147110"/>
            <a:ext cx="1614360" cy="1621351"/>
            <a:chOff x="6435591" y="1113939"/>
            <a:chExt cx="1601874" cy="1608810"/>
          </a:xfrm>
        </p:grpSpPr>
        <p:sp>
          <p:nvSpPr>
            <p:cNvPr id="21" name="Rectangle 20"/>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22" name="Rectangle 21"/>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1324" y="1400896"/>
            <a:ext cx="2394797" cy="1197399"/>
          </a:xfrm>
          <a:prstGeom prst="rect">
            <a:avLst/>
          </a:prstGeom>
        </p:spPr>
      </p:pic>
    </p:spTree>
    <p:extLst>
      <p:ext uri="{BB962C8B-B14F-4D97-AF65-F5344CB8AC3E}">
        <p14:creationId xmlns:p14="http://schemas.microsoft.com/office/powerpoint/2010/main" val="6170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grpSp>
        <p:nvGrpSpPr>
          <p:cNvPr id="2" name="Group 1"/>
          <p:cNvGrpSpPr/>
          <p:nvPr userDrawn="1"/>
        </p:nvGrpSpPr>
        <p:grpSpPr>
          <a:xfrm>
            <a:off x="374650" y="4439794"/>
            <a:ext cx="8394070" cy="412340"/>
            <a:chOff x="374650" y="4439794"/>
            <a:chExt cx="8394070" cy="412340"/>
          </a:xfrm>
        </p:grpSpPr>
        <p:cxnSp>
          <p:nvCxnSpPr>
            <p:cNvPr id="10" name="Straight Connector 9"/>
            <p:cNvCxnSpPr/>
            <p:nvPr userDrawn="1"/>
          </p:nvCxnSpPr>
          <p:spPr>
            <a:xfrm flipV="1">
              <a:off x="374650" y="4617399"/>
              <a:ext cx="6931406" cy="1154"/>
            </a:xfrm>
            <a:prstGeom prst="line">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pic>
          <p:nvPicPr>
            <p:cNvPr id="11" name="Content Placeholder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9794"/>
              <a:ext cx="1272164" cy="412340"/>
            </a:xfrm>
            <a:prstGeom prst="rect">
              <a:avLst/>
            </a:prstGeom>
            <a:noFill/>
          </p:spPr>
        </p:pic>
      </p:grpSp>
      <p:sp>
        <p:nvSpPr>
          <p:cNvPr id="6"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a:t>Heading</a:t>
            </a:r>
            <a:endParaRPr lang="en-GB" altLang="en-US" dirty="0"/>
          </a:p>
        </p:txBody>
      </p:sp>
      <p:sp>
        <p:nvSpPr>
          <p:cNvPr id="7"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Sub heading</a:t>
            </a:r>
          </a:p>
        </p:txBody>
      </p:sp>
      <p:sp>
        <p:nvSpPr>
          <p:cNvPr id="17" name="Text Placeholder 7"/>
          <p:cNvSpPr>
            <a:spLocks noGrp="1"/>
          </p:cNvSpPr>
          <p:nvPr>
            <p:ph type="body" sz="quarter" idx="10" hasCustomPrompt="1"/>
          </p:nvPr>
        </p:nvSpPr>
        <p:spPr>
          <a:xfrm>
            <a:off x="374650" y="1352550"/>
            <a:ext cx="8393113" cy="2963418"/>
          </a:xfrm>
          <a:prstGeom prst="rect">
            <a:avLst/>
          </a:prstGeom>
        </p:spPr>
        <p:txBody>
          <a:bodyPr lIns="0">
            <a:normAutofit/>
          </a:bodyPr>
          <a:lstStyle>
            <a:lvl1pPr marL="342891" indent="-342891">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2pPr>
            <a:lvl3pPr marL="1257269" indent="-342891">
              <a:buSzPct val="80000"/>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3pPr>
            <a:lvl4pPr marL="1714457" indent="-342891">
              <a:buSzPct val="70000"/>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sp>
        <p:nvSpPr>
          <p:cNvPr id="12" name="Text Placeholder 4"/>
          <p:cNvSpPr>
            <a:spLocks noGrp="1"/>
          </p:cNvSpPr>
          <p:nvPr>
            <p:ph type="body" sz="quarter" idx="12"/>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endParaRPr lang="en-US" dirty="0"/>
          </a:p>
        </p:txBody>
      </p:sp>
    </p:spTree>
    <p:extLst>
      <p:ext uri="{BB962C8B-B14F-4D97-AF65-F5344CB8AC3E}">
        <p14:creationId xmlns:p14="http://schemas.microsoft.com/office/powerpoint/2010/main" val="213532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2">
    <p:bg>
      <p:bgPr>
        <a:solidFill>
          <a:srgbClr val="005BAA"/>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74650" y="4436773"/>
            <a:ext cx="8390732" cy="419665"/>
            <a:chOff x="374650" y="4436773"/>
            <a:chExt cx="8390732" cy="419665"/>
          </a:xfrm>
        </p:grpSpPr>
        <p:cxnSp>
          <p:nvCxnSpPr>
            <p:cNvPr id="6" name="Straight Connector 5"/>
            <p:cNvCxnSpPr/>
            <p:nvPr userDrawn="1"/>
          </p:nvCxnSpPr>
          <p:spPr>
            <a:xfrm flipV="1">
              <a:off x="374650" y="4617399"/>
              <a:ext cx="6931406" cy="11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6773"/>
              <a:ext cx="1268826" cy="419665"/>
            </a:xfrm>
            <a:prstGeom prst="rect">
              <a:avLst/>
            </a:prstGeom>
            <a:noFill/>
            <a:ln>
              <a:noFill/>
            </a:ln>
          </p:spPr>
        </p:pic>
      </p:grpSp>
      <p:sp>
        <p:nvSpPr>
          <p:cNvPr id="9"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a:t>Heading</a:t>
            </a:r>
            <a:endParaRPr lang="en-GB" altLang="en-US" dirty="0"/>
          </a:p>
        </p:txBody>
      </p:sp>
      <p:sp>
        <p:nvSpPr>
          <p:cNvPr id="11" name="Text Placeholder 7"/>
          <p:cNvSpPr>
            <a:spLocks noGrp="1"/>
          </p:cNvSpPr>
          <p:nvPr>
            <p:ph type="body" sz="quarter" idx="10" hasCustomPrompt="1"/>
          </p:nvPr>
        </p:nvSpPr>
        <p:spPr>
          <a:xfrm>
            <a:off x="374650" y="1352550"/>
            <a:ext cx="8393113" cy="2963418"/>
          </a:xfrm>
          <a:prstGeom prst="rect">
            <a:avLst/>
          </a:prstGeom>
        </p:spPr>
        <p:txBody>
          <a:bodyPr lIns="0">
            <a:normAutofit/>
          </a:bodyPr>
          <a:lstStyle>
            <a:lvl1pPr marL="342891" indent="-342891">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257269" indent="-342891">
              <a:buSzPct val="8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714457" indent="-342891">
              <a:buSzPct val="7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sp>
        <p:nvSpPr>
          <p:cNvPr id="15"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Sub heading</a:t>
            </a:r>
          </a:p>
        </p:txBody>
      </p:sp>
      <p:sp>
        <p:nvSpPr>
          <p:cNvPr id="10"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372007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3">
    <p:bg>
      <p:bgPr>
        <a:solidFill>
          <a:srgbClr val="005BAA"/>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74650" y="4436773"/>
            <a:ext cx="8390732" cy="419665"/>
            <a:chOff x="374650" y="4436773"/>
            <a:chExt cx="8390732" cy="419665"/>
          </a:xfrm>
        </p:grpSpPr>
        <p:cxnSp>
          <p:nvCxnSpPr>
            <p:cNvPr id="8" name="Straight Connector 7"/>
            <p:cNvCxnSpPr/>
            <p:nvPr userDrawn="1"/>
          </p:nvCxnSpPr>
          <p:spPr>
            <a:xfrm flipV="1">
              <a:off x="374650" y="4617399"/>
              <a:ext cx="6931406" cy="11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6773"/>
              <a:ext cx="1268826" cy="419665"/>
            </a:xfrm>
            <a:prstGeom prst="rect">
              <a:avLst/>
            </a:prstGeom>
            <a:noFill/>
            <a:ln>
              <a:noFill/>
            </a:ln>
          </p:spPr>
        </p:pic>
      </p:grpSp>
      <p:sp>
        <p:nvSpPr>
          <p:cNvPr id="6"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a:t>Heading</a:t>
            </a:r>
            <a:endParaRPr lang="en-GB" altLang="en-US" dirty="0"/>
          </a:p>
        </p:txBody>
      </p:sp>
      <p:sp>
        <p:nvSpPr>
          <p:cNvPr id="7" name="Text Placeholder 7"/>
          <p:cNvSpPr>
            <a:spLocks noGrp="1"/>
          </p:cNvSpPr>
          <p:nvPr>
            <p:ph type="body" sz="quarter" idx="10" hasCustomPrompt="1"/>
          </p:nvPr>
        </p:nvSpPr>
        <p:spPr>
          <a:xfrm>
            <a:off x="374650" y="1352550"/>
            <a:ext cx="8393113" cy="2963418"/>
          </a:xfrm>
          <a:prstGeom prst="rect">
            <a:avLst/>
          </a:prstGeom>
        </p:spPr>
        <p:txBody>
          <a:bodyPr lIns="0">
            <a:normAutofit/>
          </a:bodyPr>
          <a:lstStyle>
            <a:lvl1pPr marL="342891" indent="-342891">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257269" indent="-342891">
              <a:buSzPct val="8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714457" indent="-342891">
              <a:buSzPct val="7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cxnSp>
        <p:nvCxnSpPr>
          <p:cNvPr id="9" name="Straight Connector 8"/>
          <p:cNvCxnSpPr/>
          <p:nvPr userDrawn="1"/>
        </p:nvCxnSpPr>
        <p:spPr>
          <a:xfrm>
            <a:off x="374650" y="971603"/>
            <a:ext cx="83940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153240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s Page with Heading">
    <p:spTree>
      <p:nvGrpSpPr>
        <p:cNvPr id="1" name=""/>
        <p:cNvGrpSpPr/>
        <p:nvPr/>
      </p:nvGrpSpPr>
      <p:grpSpPr>
        <a:xfrm>
          <a:off x="0" y="0"/>
          <a:ext cx="0" cy="0"/>
          <a:chOff x="0" y="0"/>
          <a:chExt cx="0" cy="0"/>
        </a:xfrm>
      </p:grpSpPr>
      <p:grpSp>
        <p:nvGrpSpPr>
          <p:cNvPr id="2" name="Group 1"/>
          <p:cNvGrpSpPr/>
          <p:nvPr userDrawn="1"/>
        </p:nvGrpSpPr>
        <p:grpSpPr>
          <a:xfrm>
            <a:off x="374650" y="4439794"/>
            <a:ext cx="8394070" cy="412340"/>
            <a:chOff x="374650" y="4439794"/>
            <a:chExt cx="8394070" cy="412340"/>
          </a:xfrm>
        </p:grpSpPr>
        <p:cxnSp>
          <p:nvCxnSpPr>
            <p:cNvPr id="10" name="Straight Connector 9"/>
            <p:cNvCxnSpPr/>
            <p:nvPr userDrawn="1"/>
          </p:nvCxnSpPr>
          <p:spPr>
            <a:xfrm flipV="1">
              <a:off x="374650" y="4617399"/>
              <a:ext cx="6931406" cy="1154"/>
            </a:xfrm>
            <a:prstGeom prst="line">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pic>
          <p:nvPicPr>
            <p:cNvPr id="11" name="Content Placeholder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9794"/>
              <a:ext cx="1272164" cy="412340"/>
            </a:xfrm>
            <a:prstGeom prst="rect">
              <a:avLst/>
            </a:prstGeom>
            <a:noFill/>
          </p:spPr>
        </p:pic>
      </p:grpSp>
      <p:sp>
        <p:nvSpPr>
          <p:cNvPr id="12" name="Rectangle 3"/>
          <p:cNvSpPr>
            <a:spLocks noGrp="1" noChangeArrowheads="1"/>
          </p:cNvSpPr>
          <p:nvPr>
            <p:ph idx="1" hasCustomPrompt="1"/>
          </p:nvPr>
        </p:nvSpPr>
        <p:spPr bwMode="auto">
          <a:xfrm>
            <a:off x="376238" y="1344168"/>
            <a:ext cx="8391525" cy="309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t" anchorCtr="0" compatLnSpc="1">
            <a:prstTxWarp prst="textNoShape">
              <a:avLst/>
            </a:prstTxWarp>
            <a:normAutofit/>
          </a:bodyPr>
          <a:lstStyle>
            <a:lvl1pPr marL="0" indent="0">
              <a:buFont typeface="Wingdings" panose="05000000000000000000" pitchFamily="2" charset="2"/>
              <a:buNone/>
              <a:defRPr sz="1380" baseline="0">
                <a:solidFill>
                  <a:srgbClr val="595959"/>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2pPr>
            <a:lvl3pPr marL="1257269" indent="-342891">
              <a:buSzPct val="8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3pPr>
            <a:lvl4pPr marL="1714457" indent="-342891">
              <a:buSzPct val="7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4pPr>
          </a:lstStyle>
          <a:p>
            <a:r>
              <a:rPr lang="en-ZA" dirty="0"/>
              <a:t>Click on icons to add picture or graphic</a:t>
            </a:r>
          </a:p>
        </p:txBody>
      </p:sp>
      <p:sp>
        <p:nvSpPr>
          <p:cNvPr id="13"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Sub heading</a:t>
            </a:r>
          </a:p>
        </p:txBody>
      </p:sp>
      <p:sp>
        <p:nvSpPr>
          <p:cNvPr id="14"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a:t>Heading</a:t>
            </a:r>
            <a:endParaRPr lang="en-GB" altLang="en-US" dirty="0"/>
          </a:p>
        </p:txBody>
      </p:sp>
      <p:sp>
        <p:nvSpPr>
          <p:cNvPr id="17"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125090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s Page">
    <p:spTree>
      <p:nvGrpSpPr>
        <p:cNvPr id="1" name=""/>
        <p:cNvGrpSpPr/>
        <p:nvPr/>
      </p:nvGrpSpPr>
      <p:grpSpPr>
        <a:xfrm>
          <a:off x="0" y="0"/>
          <a:ext cx="0" cy="0"/>
          <a:chOff x="0" y="0"/>
          <a:chExt cx="0" cy="0"/>
        </a:xfrm>
      </p:grpSpPr>
      <p:grpSp>
        <p:nvGrpSpPr>
          <p:cNvPr id="11" name="Group 10"/>
          <p:cNvGrpSpPr/>
          <p:nvPr userDrawn="1"/>
        </p:nvGrpSpPr>
        <p:grpSpPr>
          <a:xfrm>
            <a:off x="374650" y="4439794"/>
            <a:ext cx="8394070" cy="412340"/>
            <a:chOff x="374650" y="4439794"/>
            <a:chExt cx="8394070" cy="412340"/>
          </a:xfrm>
        </p:grpSpPr>
        <p:cxnSp>
          <p:nvCxnSpPr>
            <p:cNvPr id="8" name="Straight Connector 7"/>
            <p:cNvCxnSpPr/>
            <p:nvPr userDrawn="1"/>
          </p:nvCxnSpPr>
          <p:spPr>
            <a:xfrm flipV="1">
              <a:off x="374650" y="4617399"/>
              <a:ext cx="6931406" cy="1154"/>
            </a:xfrm>
            <a:prstGeom prst="line">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pic>
          <p:nvPicPr>
            <p:cNvPr id="9" name="Content Placeholder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9794"/>
              <a:ext cx="1272164" cy="412340"/>
            </a:xfrm>
            <a:prstGeom prst="rect">
              <a:avLst/>
            </a:prstGeom>
            <a:noFill/>
          </p:spPr>
        </p:pic>
      </p:grpSp>
      <p:sp>
        <p:nvSpPr>
          <p:cNvPr id="10" name="Rectangle 3"/>
          <p:cNvSpPr>
            <a:spLocks noGrp="1" noChangeArrowheads="1"/>
          </p:cNvSpPr>
          <p:nvPr>
            <p:ph idx="1" hasCustomPrompt="1"/>
          </p:nvPr>
        </p:nvSpPr>
        <p:spPr bwMode="auto">
          <a:xfrm>
            <a:off x="376238" y="170822"/>
            <a:ext cx="8391525" cy="42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t" anchorCtr="0" compatLnSpc="1">
            <a:prstTxWarp prst="textNoShape">
              <a:avLst/>
            </a:prstTxWarp>
            <a:normAutofit/>
          </a:bodyPr>
          <a:lstStyle>
            <a:lvl1pPr marL="0" indent="0">
              <a:buFont typeface="Wingdings" panose="05000000000000000000" pitchFamily="2" charset="2"/>
              <a:buNone/>
              <a:defRPr sz="1380" baseline="0">
                <a:solidFill>
                  <a:srgbClr val="595959"/>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2pPr>
            <a:lvl3pPr marL="1257269" indent="-342891">
              <a:buSzPct val="8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3pPr>
            <a:lvl4pPr marL="1714457" indent="-342891">
              <a:buSzPct val="7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4pPr>
          </a:lstStyle>
          <a:p>
            <a:r>
              <a:rPr lang="en-ZA" dirty="0"/>
              <a:t>Click on icons to add picture or graphic</a:t>
            </a:r>
          </a:p>
        </p:txBody>
      </p:sp>
      <p:sp>
        <p:nvSpPr>
          <p:cNvPr id="14"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167735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5BAA"/>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74650" y="4436773"/>
            <a:ext cx="8390732" cy="419665"/>
            <a:chOff x="374650" y="4436773"/>
            <a:chExt cx="8390732" cy="419665"/>
          </a:xfrm>
        </p:grpSpPr>
        <p:cxnSp>
          <p:nvCxnSpPr>
            <p:cNvPr id="5" name="Straight Connector 4"/>
            <p:cNvCxnSpPr/>
            <p:nvPr userDrawn="1"/>
          </p:nvCxnSpPr>
          <p:spPr>
            <a:xfrm flipV="1">
              <a:off x="374650" y="4617399"/>
              <a:ext cx="6931406" cy="11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6773"/>
              <a:ext cx="1268826" cy="419665"/>
            </a:xfrm>
            <a:prstGeom prst="rect">
              <a:avLst/>
            </a:prstGeom>
            <a:noFill/>
            <a:ln>
              <a:noFill/>
            </a:ln>
          </p:spPr>
        </p:pic>
      </p:grpSp>
      <p:sp>
        <p:nvSpPr>
          <p:cNvPr id="12" name="TextBox 11"/>
          <p:cNvSpPr txBox="1"/>
          <p:nvPr userDrawn="1"/>
        </p:nvSpPr>
        <p:spPr>
          <a:xfrm>
            <a:off x="374650" y="1869035"/>
            <a:ext cx="8393113" cy="769441"/>
          </a:xfrm>
          <a:prstGeom prst="rect">
            <a:avLst/>
          </a:prstGeom>
          <a:noFill/>
        </p:spPr>
        <p:txBody>
          <a:bodyPr wrap="square" rtlCol="0">
            <a:spAutoFit/>
          </a:bodyPr>
          <a:lstStyle/>
          <a:p>
            <a:pPr algn="ctr"/>
            <a:r>
              <a:rPr lang="en-ZA" sz="4400" b="1" dirty="0">
                <a:solidFill>
                  <a:schemeClr val="bg1"/>
                </a:solidFill>
                <a:latin typeface="Arial" panose="020B0604020202020204" pitchFamily="34" charset="0"/>
                <a:ea typeface="Open Sans" panose="020B0606030504020204" pitchFamily="34" charset="0"/>
                <a:cs typeface="Arial" panose="020B0604020202020204" pitchFamily="34" charset="0"/>
              </a:rPr>
              <a:t>Thank You</a:t>
            </a:r>
          </a:p>
        </p:txBody>
      </p:sp>
      <p:sp>
        <p:nvSpPr>
          <p:cNvPr id="10"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238811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66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5" r:id="rId6"/>
    <p:sldLayoutId id="2147483653" r:id="rId7"/>
    <p:sldLayoutId id="2147483654"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513" b="-30819"/>
            </a:stretch>
          </a:blipFill>
        </p:spPr>
      </p:sp>
      <p:sp>
        <p:nvSpPr>
          <p:cNvPr id="3" name="Freeform 3"/>
          <p:cNvSpPr/>
          <p:nvPr/>
        </p:nvSpPr>
        <p:spPr>
          <a:xfrm>
            <a:off x="514350" y="514350"/>
            <a:ext cx="3126882" cy="820807"/>
          </a:xfrm>
          <a:custGeom>
            <a:avLst/>
            <a:gdLst/>
            <a:ahLst/>
            <a:cxnLst/>
            <a:rect l="l" t="t" r="r" b="b"/>
            <a:pathLst>
              <a:path w="6253763" h="1641613">
                <a:moveTo>
                  <a:pt x="0" y="0"/>
                </a:moveTo>
                <a:lnTo>
                  <a:pt x="6253763" y="0"/>
                </a:lnTo>
                <a:lnTo>
                  <a:pt x="6253763" y="1641613"/>
                </a:lnTo>
                <a:lnTo>
                  <a:pt x="0" y="1641613"/>
                </a:lnTo>
                <a:lnTo>
                  <a:pt x="0" y="0"/>
                </a:lnTo>
                <a:close/>
              </a:path>
            </a:pathLst>
          </a:custGeom>
          <a:blipFill>
            <a:blip r:embed="rId3"/>
            <a:stretch>
              <a:fillRect/>
            </a:stretch>
          </a:blipFill>
        </p:spPr>
      </p:sp>
      <p:sp>
        <p:nvSpPr>
          <p:cNvPr id="4" name="Freeform 4"/>
          <p:cNvSpPr/>
          <p:nvPr/>
        </p:nvSpPr>
        <p:spPr>
          <a:xfrm>
            <a:off x="7429950" y="514350"/>
            <a:ext cx="1199700" cy="1796182"/>
          </a:xfrm>
          <a:custGeom>
            <a:avLst/>
            <a:gdLst/>
            <a:ahLst/>
            <a:cxnLst/>
            <a:rect l="l" t="t" r="r" b="b"/>
            <a:pathLst>
              <a:path w="2399400" h="3592364">
                <a:moveTo>
                  <a:pt x="0" y="0"/>
                </a:moveTo>
                <a:lnTo>
                  <a:pt x="2399400" y="0"/>
                </a:lnTo>
                <a:lnTo>
                  <a:pt x="2399400" y="3592364"/>
                </a:lnTo>
                <a:lnTo>
                  <a:pt x="0" y="3592364"/>
                </a:lnTo>
                <a:lnTo>
                  <a:pt x="0" y="0"/>
                </a:lnTo>
                <a:close/>
              </a:path>
            </a:pathLst>
          </a:custGeom>
          <a:blipFill>
            <a:blip r:embed="rId4"/>
            <a:stretch>
              <a:fillRect/>
            </a:stretch>
          </a:blipFill>
        </p:spPr>
      </p:sp>
      <p:pic>
        <p:nvPicPr>
          <p:cNvPr id="7" name="Picture 6">
            <a:extLst>
              <a:ext uri="{FF2B5EF4-FFF2-40B4-BE49-F238E27FC236}">
                <a16:creationId xmlns:a16="http://schemas.microsoft.com/office/drawing/2014/main" id="{9216C6E1-F387-4967-8590-BF4608CE76E6}"/>
              </a:ext>
            </a:extLst>
          </p:cNvPr>
          <p:cNvPicPr>
            <a:picLocks noChangeAspect="1"/>
          </p:cNvPicPr>
          <p:nvPr/>
        </p:nvPicPr>
        <p:blipFill>
          <a:blip r:embed="rId5"/>
          <a:stretch>
            <a:fillRect/>
          </a:stretch>
        </p:blipFill>
        <p:spPr>
          <a:xfrm>
            <a:off x="384538" y="1581997"/>
            <a:ext cx="3627434" cy="1457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Tax equality</a:t>
            </a:r>
          </a:p>
        </p:txBody>
      </p:sp>
      <p:sp>
        <p:nvSpPr>
          <p:cNvPr id="8" name="Text Placeholder 7"/>
          <p:cNvSpPr>
            <a:spLocks noGrp="1"/>
          </p:cNvSpPr>
          <p:nvPr>
            <p:ph type="body" sz="quarter" idx="10"/>
          </p:nvPr>
        </p:nvSpPr>
        <p:spPr>
          <a:xfrm>
            <a:off x="353373" y="965594"/>
            <a:ext cx="8393113" cy="2963418"/>
          </a:xfrm>
        </p:spPr>
        <p:txBody>
          <a:bodyPr>
            <a:noAutofit/>
          </a:bodyPr>
          <a:lstStyle/>
          <a:p>
            <a:endParaRPr lang="en-US" sz="2400" baseline="30000" dirty="0">
              <a:solidFill>
                <a:schemeClr val="tx1"/>
              </a:solidFill>
            </a:endParaRPr>
          </a:p>
          <a:p>
            <a:r>
              <a:rPr lang="en-US" sz="1800" dirty="0">
                <a:solidFill>
                  <a:schemeClr val="tx1"/>
                </a:solidFill>
              </a:rPr>
              <a:t>Seminal cemented ideas </a:t>
            </a:r>
          </a:p>
          <a:p>
            <a:pPr marL="800080" lvl="2"/>
            <a:r>
              <a:rPr lang="en-US" sz="1800" dirty="0">
                <a:solidFill>
                  <a:schemeClr val="tx1"/>
                </a:solidFill>
              </a:rPr>
              <a:t>Tend to only factor in differences of income and not class, race, gender </a:t>
            </a:r>
          </a:p>
          <a:p>
            <a:pPr marL="800080" lvl="2"/>
            <a:r>
              <a:rPr lang="en-US" sz="1800" dirty="0">
                <a:solidFill>
                  <a:schemeClr val="tx1"/>
                </a:solidFill>
              </a:rPr>
              <a:t>Infanti</a:t>
            </a:r>
            <a:r>
              <a:rPr lang="en-US" sz="1800" baseline="30000" dirty="0">
                <a:solidFill>
                  <a:schemeClr val="tx1"/>
                </a:solidFill>
              </a:rPr>
              <a:t>1</a:t>
            </a:r>
            <a:r>
              <a:rPr lang="en-US" sz="1800" dirty="0">
                <a:solidFill>
                  <a:schemeClr val="tx1"/>
                </a:solidFill>
              </a:rPr>
              <a:t> calls this the “Sanitizing effect” of tax equity </a:t>
            </a:r>
          </a:p>
          <a:p>
            <a:pPr marL="800080" lvl="2"/>
            <a:endParaRPr lang="en-US" sz="1800" dirty="0">
              <a:solidFill>
                <a:schemeClr val="tx1"/>
              </a:solidFill>
            </a:endParaRPr>
          </a:p>
          <a:p>
            <a:endParaRPr lang="en-US" sz="1800" dirty="0">
              <a:solidFill>
                <a:schemeClr val="tx1"/>
              </a:solidFill>
            </a:endParaRPr>
          </a:p>
          <a:p>
            <a:r>
              <a:rPr lang="en-US" sz="1800" dirty="0">
                <a:solidFill>
                  <a:schemeClr val="tx1"/>
                </a:solidFill>
              </a:rPr>
              <a:t>In a sense the field of tax’s canonical concepts of equity are not compatible with gender equality </a:t>
            </a:r>
          </a:p>
          <a:p>
            <a:endParaRPr lang="en-US" sz="1800" dirty="0">
              <a:solidFill>
                <a:schemeClr val="tx1"/>
              </a:solidFill>
            </a:endParaRPr>
          </a:p>
          <a:p>
            <a:pPr marL="0" indent="0">
              <a:buNone/>
            </a:pPr>
            <a:endParaRPr lang="en-US" sz="1800" baseline="30000" dirty="0">
              <a:solidFill>
                <a:schemeClr val="tx1"/>
              </a:solidFill>
            </a:endParaRPr>
          </a:p>
          <a:p>
            <a:endParaRPr lang="en-ZA" sz="1800" baseline="300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a:xfrm>
            <a:off x="274370" y="4588412"/>
            <a:ext cx="7031685" cy="401200"/>
          </a:xfrm>
        </p:spPr>
        <p:txBody>
          <a:bodyPr/>
          <a:lstStyle/>
          <a:p>
            <a:r>
              <a:rPr lang="en-US" baseline="30000" dirty="0"/>
              <a:t>1</a:t>
            </a:r>
            <a:r>
              <a:rPr lang="en-US" dirty="0"/>
              <a:t>Infanti, A. C. (2007). Tax Equity. </a:t>
            </a:r>
            <a:r>
              <a:rPr lang="en-US" i="1" dirty="0"/>
              <a:t>Buffalo Law Review</a:t>
            </a:r>
            <a:r>
              <a:rPr lang="en-US" dirty="0"/>
              <a:t>, </a:t>
            </a:r>
            <a:r>
              <a:rPr lang="en-US" i="1" dirty="0"/>
              <a:t>55</a:t>
            </a:r>
            <a:r>
              <a:rPr lang="en-US" dirty="0"/>
              <a:t>(4), 1191–1260. https://heinonline.org/HOL/P?h=hein.journals/buflr55&amp;i=1199 </a:t>
            </a:r>
            <a:endParaRPr lang="en-ZA" dirty="0"/>
          </a:p>
        </p:txBody>
      </p:sp>
      <p:pic>
        <p:nvPicPr>
          <p:cNvPr id="6" name="Picture 2" descr="Free Hands Team photo and picture">
            <a:extLst>
              <a:ext uri="{FF2B5EF4-FFF2-40B4-BE49-F238E27FC236}">
                <a16:creationId xmlns:a16="http://schemas.microsoft.com/office/drawing/2014/main" id="{E004EC80-EC9F-4CA0-85C6-A8C67B9D09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4600" y="0"/>
            <a:ext cx="1699400" cy="127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53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Tax equality</a:t>
            </a:r>
          </a:p>
        </p:txBody>
      </p:sp>
      <p:sp>
        <p:nvSpPr>
          <p:cNvPr id="8" name="Text Placeholder 7"/>
          <p:cNvSpPr>
            <a:spLocks noGrp="1"/>
          </p:cNvSpPr>
          <p:nvPr>
            <p:ph type="body" sz="quarter" idx="10"/>
          </p:nvPr>
        </p:nvSpPr>
        <p:spPr>
          <a:xfrm>
            <a:off x="1560945" y="762394"/>
            <a:ext cx="7409440" cy="2963418"/>
          </a:xfrm>
        </p:spPr>
        <p:txBody>
          <a:bodyPr>
            <a:noAutofit/>
          </a:bodyPr>
          <a:lstStyle/>
          <a:p>
            <a:r>
              <a:rPr lang="en-US" sz="1800" dirty="0">
                <a:solidFill>
                  <a:schemeClr val="tx1"/>
                </a:solidFill>
              </a:rPr>
              <a:t>Interchangeable use at times of tax equality, tax equity, tax fairness and tax justice  </a:t>
            </a:r>
          </a:p>
          <a:p>
            <a:endParaRPr lang="en-US" sz="1800" dirty="0">
              <a:solidFill>
                <a:schemeClr val="tx1"/>
              </a:solidFill>
            </a:endParaRPr>
          </a:p>
          <a:p>
            <a:r>
              <a:rPr lang="en-US" sz="1800" dirty="0">
                <a:solidFill>
                  <a:schemeClr val="tx1"/>
                </a:solidFill>
              </a:rPr>
              <a:t>“Tax justice is a central concern for anyone working for social justice. We believe in genuinely progressive taxation: that is, tax systems that generate sufficient public revenue, while ensuring that this revenue is fairly redistributed and focused on rebalancing economic and gender inequalities.”(ActionAid International)</a:t>
            </a:r>
          </a:p>
          <a:p>
            <a:endParaRPr lang="en-US" sz="1800" dirty="0">
              <a:solidFill>
                <a:schemeClr val="tx1"/>
              </a:solidFill>
            </a:endParaRPr>
          </a:p>
          <a:p>
            <a:r>
              <a:rPr lang="en-US" sz="1800" dirty="0">
                <a:solidFill>
                  <a:schemeClr val="tx1"/>
                </a:solidFill>
              </a:rPr>
              <a:t>Tax justice aligns better with the ideals of gender equality </a:t>
            </a:r>
          </a:p>
          <a:p>
            <a:pPr marL="0" indent="0">
              <a:buNone/>
            </a:pPr>
            <a:endParaRPr lang="en-US" sz="1800" baseline="30000" dirty="0">
              <a:solidFill>
                <a:schemeClr val="tx1"/>
              </a:solidFill>
            </a:endParaRPr>
          </a:p>
          <a:p>
            <a:endParaRPr lang="en-ZA" sz="1800" baseline="300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a:xfrm>
            <a:off x="274370" y="4588412"/>
            <a:ext cx="7031685" cy="247312"/>
          </a:xfrm>
        </p:spPr>
        <p:txBody>
          <a:bodyPr/>
          <a:lstStyle/>
          <a:p>
            <a:endParaRPr lang="en-ZA" dirty="0"/>
          </a:p>
        </p:txBody>
      </p:sp>
      <p:pic>
        <p:nvPicPr>
          <p:cNvPr id="15362" name="Picture 2" descr="Free Justitia Goddess photo and picture">
            <a:extLst>
              <a:ext uri="{FF2B5EF4-FFF2-40B4-BE49-F238E27FC236}">
                <a16:creationId xmlns:a16="http://schemas.microsoft.com/office/drawing/2014/main" id="{DC5DF87B-C99A-4A2E-A46A-5150CC267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510" y="2579499"/>
            <a:ext cx="3851564" cy="256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6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Tax and gender equality</a:t>
            </a:r>
          </a:p>
        </p:txBody>
      </p:sp>
      <p:sp>
        <p:nvSpPr>
          <p:cNvPr id="8" name="Text Placeholder 7"/>
          <p:cNvSpPr>
            <a:spLocks noGrp="1"/>
          </p:cNvSpPr>
          <p:nvPr>
            <p:ph type="body" sz="quarter" idx="10"/>
          </p:nvPr>
        </p:nvSpPr>
        <p:spPr>
          <a:xfrm>
            <a:off x="274370" y="1547485"/>
            <a:ext cx="8393113" cy="2963418"/>
          </a:xfrm>
        </p:spPr>
        <p:txBody>
          <a:bodyPr>
            <a:noAutofit/>
          </a:bodyPr>
          <a:lstStyle/>
          <a:p>
            <a:pPr marL="342891" lvl="1"/>
            <a:r>
              <a:rPr lang="en-US" sz="1800" dirty="0">
                <a:solidFill>
                  <a:schemeClr val="tx1"/>
                </a:solidFill>
              </a:rPr>
              <a:t>Interrogate tax policy and law from the viewpoint of an identified gender, namely women</a:t>
            </a:r>
          </a:p>
          <a:p>
            <a:pPr marL="342891" lvl="1"/>
            <a:endParaRPr lang="en-US" sz="1800" dirty="0">
              <a:solidFill>
                <a:schemeClr val="tx1"/>
              </a:solidFill>
            </a:endParaRPr>
          </a:p>
          <a:p>
            <a:pPr marL="342891" lvl="1"/>
            <a:r>
              <a:rPr lang="en-US" sz="1800" dirty="0">
                <a:solidFill>
                  <a:schemeClr val="tx1"/>
                </a:solidFill>
              </a:rPr>
              <a:t>Question and address their exclusion from it </a:t>
            </a:r>
          </a:p>
          <a:p>
            <a:pPr marL="342891" lvl="1"/>
            <a:endParaRPr lang="en-US" sz="1800" dirty="0">
              <a:solidFill>
                <a:schemeClr val="tx1"/>
              </a:solidFill>
            </a:endParaRPr>
          </a:p>
          <a:p>
            <a:pPr marL="342891" lvl="1"/>
            <a:r>
              <a:rPr lang="en-US" sz="1800" dirty="0">
                <a:solidFill>
                  <a:schemeClr val="tx1"/>
                </a:solidFill>
              </a:rPr>
              <a:t>Uproot the systemic causes to the extent possible </a:t>
            </a:r>
          </a:p>
          <a:p>
            <a:pPr marL="342891" lvl="1"/>
            <a:endParaRPr lang="en-US" sz="1800" dirty="0">
              <a:solidFill>
                <a:schemeClr val="tx1"/>
              </a:solidFill>
            </a:endParaRPr>
          </a:p>
          <a:p>
            <a:r>
              <a:rPr lang="en-US" sz="1800" dirty="0">
                <a:solidFill>
                  <a:schemeClr val="tx1"/>
                </a:solidFill>
              </a:rPr>
              <a:t>Tax as a tool for transformative substantive equality </a:t>
            </a:r>
          </a:p>
          <a:p>
            <a:pPr marL="800080" lvl="2"/>
            <a:r>
              <a:rPr lang="en-US" sz="1800" dirty="0">
                <a:solidFill>
                  <a:schemeClr val="tx1"/>
                </a:solidFill>
              </a:rPr>
              <a:t>e.g. credit system to encourage entry into the </a:t>
            </a:r>
            <a:r>
              <a:rPr lang="en-US" sz="1800" dirty="0" err="1">
                <a:solidFill>
                  <a:schemeClr val="tx1"/>
                </a:solidFill>
              </a:rPr>
              <a:t>labour</a:t>
            </a:r>
            <a:r>
              <a:rPr lang="en-US" sz="1800" dirty="0">
                <a:solidFill>
                  <a:schemeClr val="tx1"/>
                </a:solidFill>
              </a:rPr>
              <a:t> market </a:t>
            </a:r>
          </a:p>
          <a:p>
            <a:pPr marL="342891" lvl="1"/>
            <a:endParaRPr lang="en-US" sz="1800" dirty="0">
              <a:solidFill>
                <a:schemeClr val="tx1"/>
              </a:solidFill>
            </a:endParaRPr>
          </a:p>
          <a:p>
            <a:pPr marL="0" lvl="1" indent="0">
              <a:buNone/>
            </a:pPr>
            <a:endParaRPr lang="en-US" sz="1800" baseline="30000" dirty="0">
              <a:solidFill>
                <a:schemeClr val="tx1"/>
              </a:solidFill>
            </a:endParaRPr>
          </a:p>
          <a:p>
            <a:endParaRPr lang="en-ZA" sz="1800" baseline="300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a:xfrm>
            <a:off x="274370" y="4588412"/>
            <a:ext cx="7031685" cy="247312"/>
          </a:xfrm>
        </p:spPr>
        <p:txBody>
          <a:bodyPr/>
          <a:lstStyle/>
          <a:p>
            <a:endParaRPr lang="en-ZA" dirty="0"/>
          </a:p>
        </p:txBody>
      </p:sp>
      <p:pic>
        <p:nvPicPr>
          <p:cNvPr id="8194" name="Picture 2" descr="Free Arrow Change illustration and picture">
            <a:extLst>
              <a:ext uri="{FF2B5EF4-FFF2-40B4-BE49-F238E27FC236}">
                <a16:creationId xmlns:a16="http://schemas.microsoft.com/office/drawing/2014/main" id="{0BB64D9F-E859-46CB-84D2-420DF64ED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089" y="-79931"/>
            <a:ext cx="3243911" cy="229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8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Conclusion</a:t>
            </a:r>
          </a:p>
        </p:txBody>
      </p:sp>
      <p:sp>
        <p:nvSpPr>
          <p:cNvPr id="8" name="Text Placeholder 7"/>
          <p:cNvSpPr>
            <a:spLocks noGrp="1"/>
          </p:cNvSpPr>
          <p:nvPr>
            <p:ph type="body" sz="quarter" idx="10"/>
          </p:nvPr>
        </p:nvSpPr>
        <p:spPr>
          <a:xfrm>
            <a:off x="353374" y="577667"/>
            <a:ext cx="5613318" cy="2534988"/>
          </a:xfrm>
        </p:spPr>
        <p:txBody>
          <a:bodyPr>
            <a:noAutofit/>
          </a:bodyPr>
          <a:lstStyle/>
          <a:p>
            <a:r>
              <a:rPr lang="en-US" sz="1800" dirty="0">
                <a:solidFill>
                  <a:schemeClr val="tx1"/>
                </a:solidFill>
              </a:rPr>
              <a:t>Not considering these terms is like trying to reach a destination without a roadmap </a:t>
            </a:r>
          </a:p>
          <a:p>
            <a:endParaRPr lang="en-US" sz="1800" dirty="0">
              <a:solidFill>
                <a:schemeClr val="tx1"/>
              </a:solidFill>
            </a:endParaRPr>
          </a:p>
          <a:p>
            <a:r>
              <a:rPr lang="en-US" sz="1800" dirty="0">
                <a:solidFill>
                  <a:schemeClr val="tx1"/>
                </a:solidFill>
              </a:rPr>
              <a:t>Considering them can be powerful in terms of signposting and navigating your work</a:t>
            </a:r>
          </a:p>
          <a:p>
            <a:endParaRPr lang="en-US" sz="1800" dirty="0">
              <a:solidFill>
                <a:schemeClr val="tx1"/>
              </a:solidFill>
            </a:endParaRPr>
          </a:p>
          <a:p>
            <a:r>
              <a:rPr lang="en-US" sz="1800" dirty="0">
                <a:solidFill>
                  <a:schemeClr val="tx1"/>
                </a:solidFill>
              </a:rPr>
              <a:t>Intentional reflection can allow for more robust and transformative suggestions for change </a:t>
            </a:r>
          </a:p>
          <a:p>
            <a:endParaRPr lang="en-US" sz="1800" dirty="0">
              <a:solidFill>
                <a:schemeClr val="tx1"/>
              </a:solidFill>
            </a:endParaRPr>
          </a:p>
          <a:p>
            <a:r>
              <a:rPr lang="en-US" sz="1800" dirty="0">
                <a:solidFill>
                  <a:schemeClr val="tx1"/>
                </a:solidFill>
              </a:rPr>
              <a:t>In South Africa researchers are constitutionally empowered (maybe even mandated!) to take a radical and progressive stance when it comes to issues of equality within gender and tax</a:t>
            </a:r>
          </a:p>
          <a:p>
            <a:pPr marL="0" indent="0">
              <a:buNone/>
            </a:pPr>
            <a:endParaRPr lang="en-US" sz="1800" baseline="30000" dirty="0">
              <a:solidFill>
                <a:schemeClr val="tx1"/>
              </a:solidFill>
            </a:endParaRPr>
          </a:p>
          <a:p>
            <a:endParaRPr lang="en-ZA" sz="1800" baseline="300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a:xfrm>
            <a:off x="274370" y="4588412"/>
            <a:ext cx="7031685" cy="247312"/>
          </a:xfrm>
        </p:spPr>
        <p:txBody>
          <a:bodyPr/>
          <a:lstStyle/>
          <a:p>
            <a:endParaRPr lang="en-ZA" dirty="0"/>
          </a:p>
        </p:txBody>
      </p:sp>
      <p:pic>
        <p:nvPicPr>
          <p:cNvPr id="7170" name="Picture 2" descr="Free Compass Orientation photo and picture">
            <a:extLst>
              <a:ext uri="{FF2B5EF4-FFF2-40B4-BE49-F238E27FC236}">
                <a16:creationId xmlns:a16="http://schemas.microsoft.com/office/drawing/2014/main" id="{344F1551-D277-461B-8C9E-38F4AEDB0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540" y="1466360"/>
            <a:ext cx="2782592" cy="185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5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B32269-07BB-4342-90EC-719D4D57A80C}"/>
              </a:ext>
            </a:extLst>
          </p:cNvPr>
          <p:cNvSpPr>
            <a:spLocks noGrp="1"/>
          </p:cNvSpPr>
          <p:nvPr>
            <p:ph type="body" sz="quarter" idx="12"/>
          </p:nvPr>
        </p:nvSpPr>
        <p:spPr/>
        <p:txBody>
          <a:bodyPr/>
          <a:lstStyle/>
          <a:p>
            <a:endParaRPr lang="en-ZA"/>
          </a:p>
        </p:txBody>
      </p:sp>
    </p:spTree>
    <p:extLst>
      <p:ext uri="{BB962C8B-B14F-4D97-AF65-F5344CB8AC3E}">
        <p14:creationId xmlns:p14="http://schemas.microsoft.com/office/powerpoint/2010/main" val="412166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What do we mean by gender equality in tax?</a:t>
            </a:r>
          </a:p>
        </p:txBody>
      </p:sp>
      <p:sp>
        <p:nvSpPr>
          <p:cNvPr id="8" name="Text Placeholder 7"/>
          <p:cNvSpPr>
            <a:spLocks noGrp="1"/>
          </p:cNvSpPr>
          <p:nvPr>
            <p:ph type="body" sz="quarter" idx="10"/>
          </p:nvPr>
        </p:nvSpPr>
        <p:spPr>
          <a:xfrm>
            <a:off x="357275" y="873132"/>
            <a:ext cx="8393113" cy="2963418"/>
          </a:xfrm>
        </p:spPr>
        <p:txBody>
          <a:bodyPr>
            <a:noAutofit/>
          </a:bodyPr>
          <a:lstStyle/>
          <a:p>
            <a:r>
              <a:rPr lang="en-US" sz="1800" dirty="0">
                <a:solidFill>
                  <a:schemeClr val="tx1"/>
                </a:solidFill>
              </a:rPr>
              <a:t>Complex terms </a:t>
            </a:r>
          </a:p>
          <a:p>
            <a:pPr marL="0" indent="0">
              <a:buNone/>
            </a:pPr>
            <a:endParaRPr lang="en-US" sz="1800" dirty="0">
              <a:solidFill>
                <a:schemeClr val="tx1"/>
              </a:solidFill>
            </a:endParaRPr>
          </a:p>
          <a:p>
            <a:r>
              <a:rPr lang="en-ZA" sz="1800" dirty="0">
                <a:solidFill>
                  <a:schemeClr val="tx1"/>
                </a:solidFill>
              </a:rPr>
              <a:t>Crystallising</a:t>
            </a:r>
            <a:r>
              <a:rPr lang="en-US" sz="1800" dirty="0">
                <a:solidFill>
                  <a:schemeClr val="tx1"/>
                </a:solidFill>
              </a:rPr>
              <a:t> them can create a navigation tool for researchers in the area</a:t>
            </a:r>
            <a:r>
              <a:rPr lang="en-ZA" sz="1800" dirty="0">
                <a:solidFill>
                  <a:schemeClr val="tx1"/>
                </a:solidFill>
              </a:rPr>
              <a:t> and clarify research goals </a:t>
            </a:r>
            <a:endParaRPr lang="en-US" sz="18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p:txBody>
          <a:bodyPr/>
          <a:lstStyle/>
          <a:p>
            <a:endParaRPr lang="en-ZA"/>
          </a:p>
        </p:txBody>
      </p:sp>
      <p:pic>
        <p:nvPicPr>
          <p:cNvPr id="2050" name="Picture 2" descr="Free Pendulum Map photo and picture">
            <a:extLst>
              <a:ext uri="{FF2B5EF4-FFF2-40B4-BE49-F238E27FC236}">
                <a16:creationId xmlns:a16="http://schemas.microsoft.com/office/drawing/2014/main" id="{99FB7763-9D2B-47C1-AC47-C8F4DFCCE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903" y="2382982"/>
            <a:ext cx="3356193" cy="205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8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Gender </a:t>
            </a:r>
          </a:p>
        </p:txBody>
      </p:sp>
      <p:sp>
        <p:nvSpPr>
          <p:cNvPr id="8" name="Text Placeholder 7"/>
          <p:cNvSpPr>
            <a:spLocks noGrp="1"/>
          </p:cNvSpPr>
          <p:nvPr>
            <p:ph type="body" sz="quarter" idx="10"/>
          </p:nvPr>
        </p:nvSpPr>
        <p:spPr>
          <a:xfrm>
            <a:off x="317037" y="1289611"/>
            <a:ext cx="8393113" cy="2963418"/>
          </a:xfrm>
        </p:spPr>
        <p:txBody>
          <a:bodyPr>
            <a:noAutofit/>
          </a:bodyPr>
          <a:lstStyle/>
          <a:p>
            <a:r>
              <a:rPr lang="en-US" sz="1800" dirty="0">
                <a:solidFill>
                  <a:schemeClr val="tx1"/>
                </a:solidFill>
              </a:rPr>
              <a:t>Tax operates at a macro level</a:t>
            </a:r>
          </a:p>
          <a:p>
            <a:pPr lvl="1"/>
            <a:r>
              <a:rPr lang="en-US" sz="1800" dirty="0">
                <a:solidFill>
                  <a:schemeClr val="tx1"/>
                </a:solidFill>
              </a:rPr>
              <a:t>This can lead to erasure of genders and force a binary </a:t>
            </a:r>
          </a:p>
          <a:p>
            <a:pPr lvl="1"/>
            <a:r>
              <a:rPr lang="en-US" sz="1800" dirty="0">
                <a:solidFill>
                  <a:schemeClr val="tx1"/>
                </a:solidFill>
              </a:rPr>
              <a:t>It can also force a view of women as one monolithic entity </a:t>
            </a:r>
          </a:p>
          <a:p>
            <a:pPr lvl="1"/>
            <a:endParaRPr lang="en-US" sz="1800" dirty="0">
              <a:solidFill>
                <a:schemeClr val="tx1"/>
              </a:solidFill>
            </a:endParaRPr>
          </a:p>
          <a:p>
            <a:r>
              <a:rPr lang="en-US" sz="1800" dirty="0">
                <a:solidFill>
                  <a:schemeClr val="tx1"/>
                </a:solidFill>
              </a:rPr>
              <a:t>Gender as a social construct that inherently informs the expectations of certain </a:t>
            </a:r>
            <a:r>
              <a:rPr lang="en-US" sz="1800" dirty="0" err="1">
                <a:solidFill>
                  <a:schemeClr val="tx1"/>
                </a:solidFill>
              </a:rPr>
              <a:t>behaviours</a:t>
            </a:r>
            <a:r>
              <a:rPr lang="en-US" sz="1800" dirty="0">
                <a:solidFill>
                  <a:schemeClr val="tx1"/>
                </a:solidFill>
              </a:rPr>
              <a:t> or roles in society, mostly attributed to either men or women, where women are necessarily seen as a legitimate grouping and a single gender, even though their circumstances may vary when compared individually. </a:t>
            </a: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p:txBody>
          <a:bodyPr/>
          <a:lstStyle/>
          <a:p>
            <a:endParaRPr lang="en-ZA"/>
          </a:p>
        </p:txBody>
      </p:sp>
      <p:pic>
        <p:nvPicPr>
          <p:cNvPr id="9" name="Picture 4" descr="Free Social Media People illustration and picture">
            <a:extLst>
              <a:ext uri="{FF2B5EF4-FFF2-40B4-BE49-F238E27FC236}">
                <a16:creationId xmlns:a16="http://schemas.microsoft.com/office/drawing/2014/main" id="{341F5FEF-6070-4120-B5E2-C203E58C6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273" y="0"/>
            <a:ext cx="3067945" cy="204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4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Justice Scales illustration and picture">
            <a:extLst>
              <a:ext uri="{FF2B5EF4-FFF2-40B4-BE49-F238E27FC236}">
                <a16:creationId xmlns:a16="http://schemas.microsoft.com/office/drawing/2014/main" id="{AB98D3E2-4706-4084-AF61-F8E5F5CCF4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267" y="1175966"/>
            <a:ext cx="1760439" cy="22806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317037" y="121999"/>
            <a:ext cx="8473590" cy="461665"/>
          </a:xfrm>
        </p:spPr>
        <p:txBody>
          <a:bodyPr/>
          <a:lstStyle/>
          <a:p>
            <a:r>
              <a:rPr lang="en-US" dirty="0"/>
              <a:t>Equality </a:t>
            </a:r>
          </a:p>
        </p:txBody>
      </p:sp>
      <p:sp>
        <p:nvSpPr>
          <p:cNvPr id="8" name="Text Placeholder 7"/>
          <p:cNvSpPr>
            <a:spLocks noGrp="1"/>
          </p:cNvSpPr>
          <p:nvPr>
            <p:ph type="body" sz="quarter" idx="10"/>
          </p:nvPr>
        </p:nvSpPr>
        <p:spPr>
          <a:xfrm>
            <a:off x="432263" y="1175966"/>
            <a:ext cx="8393113" cy="2963418"/>
          </a:xfrm>
        </p:spPr>
        <p:txBody>
          <a:bodyPr>
            <a:noAutofit/>
          </a:bodyPr>
          <a:lstStyle/>
          <a:p>
            <a:r>
              <a:rPr lang="en-US" sz="1800" dirty="0">
                <a:solidFill>
                  <a:schemeClr val="tx1"/>
                </a:solidFill>
              </a:rPr>
              <a:t>Substantive equality </a:t>
            </a:r>
          </a:p>
          <a:p>
            <a:pPr lvl="1"/>
            <a:r>
              <a:rPr lang="en-US" sz="1800" dirty="0">
                <a:solidFill>
                  <a:schemeClr val="tx1"/>
                </a:solidFill>
              </a:rPr>
              <a:t>Liberal egalitarian </a:t>
            </a:r>
          </a:p>
          <a:p>
            <a:pPr lvl="1"/>
            <a:r>
              <a:rPr lang="en-US" sz="1800" dirty="0">
                <a:solidFill>
                  <a:schemeClr val="tx1"/>
                </a:solidFill>
              </a:rPr>
              <a:t>Transformative </a:t>
            </a:r>
          </a:p>
          <a:p>
            <a:pPr marL="457189" lvl="1" indent="0">
              <a:buNone/>
            </a:pPr>
            <a:endParaRPr lang="en-US" sz="1800" dirty="0">
              <a:solidFill>
                <a:schemeClr val="tx1"/>
              </a:solidFill>
            </a:endParaRPr>
          </a:p>
          <a:p>
            <a:pPr marL="342891" lvl="2"/>
            <a:r>
              <a:rPr lang="en-US" sz="1800" dirty="0">
                <a:solidFill>
                  <a:schemeClr val="tx1"/>
                </a:solidFill>
              </a:rPr>
              <a:t>What does this mean for tax?</a:t>
            </a:r>
          </a:p>
          <a:p>
            <a:pPr lvl="1"/>
            <a:r>
              <a:rPr lang="en-US" sz="1800" dirty="0">
                <a:solidFill>
                  <a:schemeClr val="tx1"/>
                </a:solidFill>
              </a:rPr>
              <a:t>Liberal egalitarian</a:t>
            </a:r>
          </a:p>
          <a:p>
            <a:pPr marL="1257268" lvl="4"/>
            <a:r>
              <a:rPr lang="en-US" sz="1800" dirty="0">
                <a:solidFill>
                  <a:schemeClr val="tx1"/>
                </a:solidFill>
                <a:latin typeface="Arial" panose="020B0604020202020204" pitchFamily="34" charset="0"/>
                <a:cs typeface="Arial" panose="020B0604020202020204" pitchFamily="34" charset="0"/>
              </a:rPr>
              <a:t>Reforms to legislation and policy</a:t>
            </a:r>
            <a:r>
              <a:rPr lang="en-US" sz="1900" dirty="0">
                <a:solidFill>
                  <a:schemeClr val="tx1"/>
                </a:solidFill>
              </a:rPr>
              <a:t> </a:t>
            </a:r>
          </a:p>
          <a:p>
            <a:pPr lvl="1"/>
            <a:r>
              <a:rPr lang="en-US" sz="1800" dirty="0">
                <a:solidFill>
                  <a:schemeClr val="tx1"/>
                </a:solidFill>
              </a:rPr>
              <a:t>Transformative</a:t>
            </a:r>
          </a:p>
          <a:p>
            <a:pPr lvl="2"/>
            <a:r>
              <a:rPr lang="en-US" sz="1800" dirty="0">
                <a:solidFill>
                  <a:schemeClr val="tx1"/>
                </a:solidFill>
              </a:rPr>
              <a:t>What could actively be introduced into legislation to create equality?</a:t>
            </a:r>
          </a:p>
          <a:p>
            <a:pPr marL="914378" lvl="2" indent="0">
              <a:buNone/>
            </a:pPr>
            <a:r>
              <a:rPr lang="en-US" sz="1800" dirty="0">
                <a:solidFill>
                  <a:schemeClr val="tx1"/>
                </a:solidFill>
              </a:rPr>
              <a:t> </a:t>
            </a:r>
          </a:p>
          <a:p>
            <a:pPr lvl="2"/>
            <a:endParaRPr lang="en-US" sz="18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p:txBody>
          <a:bodyPr/>
          <a:lstStyle/>
          <a:p>
            <a:endParaRPr lang="en-ZA"/>
          </a:p>
        </p:txBody>
      </p:sp>
    </p:spTree>
    <p:extLst>
      <p:ext uri="{BB962C8B-B14F-4D97-AF65-F5344CB8AC3E}">
        <p14:creationId xmlns:p14="http://schemas.microsoft.com/office/powerpoint/2010/main" val="125169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b="0" dirty="0"/>
              <a:t>The South African Constitution Section 9</a:t>
            </a:r>
            <a:endParaRPr lang="en-US" dirty="0"/>
          </a:p>
        </p:txBody>
      </p:sp>
      <p:sp>
        <p:nvSpPr>
          <p:cNvPr id="8" name="Text Placeholder 7"/>
          <p:cNvSpPr>
            <a:spLocks noGrp="1"/>
          </p:cNvSpPr>
          <p:nvPr>
            <p:ph type="body" sz="quarter" idx="10"/>
          </p:nvPr>
        </p:nvSpPr>
        <p:spPr>
          <a:xfrm>
            <a:off x="274370" y="583664"/>
            <a:ext cx="8393113" cy="2963418"/>
          </a:xfrm>
        </p:spPr>
        <p:txBody>
          <a:bodyPr>
            <a:noAutofit/>
          </a:bodyPr>
          <a:lstStyle/>
          <a:p>
            <a:pPr marL="342900" indent="-342900">
              <a:buAutoNum type="arabicParenBoth"/>
            </a:pPr>
            <a:r>
              <a:rPr lang="en-US" dirty="0">
                <a:solidFill>
                  <a:schemeClr val="tx1"/>
                </a:solidFill>
              </a:rPr>
              <a:t>Everyone is equal before the law and has the right to equal protection and benefit of the law.</a:t>
            </a:r>
          </a:p>
          <a:p>
            <a:pPr marL="0" indent="0">
              <a:buNone/>
            </a:pPr>
            <a:endParaRPr lang="en-US" dirty="0">
              <a:solidFill>
                <a:schemeClr val="tx1"/>
              </a:solidFill>
            </a:endParaRPr>
          </a:p>
          <a:p>
            <a:pPr marL="0" indent="0">
              <a:buNone/>
            </a:pPr>
            <a:r>
              <a:rPr lang="en-US" b="1" dirty="0">
                <a:solidFill>
                  <a:schemeClr val="tx1"/>
                </a:solidFill>
              </a:rPr>
              <a:t>(2) Equality includes the full and equal enjoyment of all rights and freedoms. To promote the achievement of equality, legislative and other measures designed to protect or advance persons, or categories of persons, disadvantaged by unfair discrimination may be taken.</a:t>
            </a:r>
          </a:p>
          <a:p>
            <a:pPr marL="0" indent="0">
              <a:buNone/>
            </a:pPr>
            <a:endParaRPr lang="en-US" b="1" dirty="0">
              <a:solidFill>
                <a:schemeClr val="tx1"/>
              </a:solidFill>
            </a:endParaRPr>
          </a:p>
          <a:p>
            <a:pPr marL="0" indent="0">
              <a:buNone/>
            </a:pPr>
            <a:r>
              <a:rPr lang="en-US" dirty="0">
                <a:solidFill>
                  <a:schemeClr val="tx1"/>
                </a:solidFill>
              </a:rPr>
              <a:t>(3) The state may not unfairly discriminate directly or indirectly against anyone on one or more grounds, including race, gender, sex, pregnancy, marital status, ethnic or social origin, </a:t>
            </a:r>
            <a:r>
              <a:rPr lang="en-US" dirty="0" err="1">
                <a:solidFill>
                  <a:schemeClr val="tx1"/>
                </a:solidFill>
              </a:rPr>
              <a:t>colour</a:t>
            </a:r>
            <a:r>
              <a:rPr lang="en-US" dirty="0">
                <a:solidFill>
                  <a:schemeClr val="tx1"/>
                </a:solidFill>
              </a:rPr>
              <a:t>, sexual orientation, age, disability, religion, conscience, belief, culture, language and birth.</a:t>
            </a:r>
          </a:p>
          <a:p>
            <a:pPr marL="0" indent="0">
              <a:buNone/>
            </a:pPr>
            <a:endParaRPr lang="en-US" dirty="0">
              <a:solidFill>
                <a:schemeClr val="tx1"/>
              </a:solidFill>
            </a:endParaRPr>
          </a:p>
          <a:p>
            <a:pPr marL="0" indent="0">
              <a:buNone/>
            </a:pPr>
            <a:r>
              <a:rPr lang="en-US" dirty="0">
                <a:solidFill>
                  <a:schemeClr val="tx1"/>
                </a:solidFill>
              </a:rPr>
              <a:t>(4) No person may unfairly discriminate directly or indirectly against anyone on one or more grounds in terms of subsection (3). National legislation must be enacted to prevent or prohibit unfair discrimination.</a:t>
            </a:r>
          </a:p>
          <a:p>
            <a:pPr marL="0" indent="0">
              <a:buNone/>
            </a:pPr>
            <a:endParaRPr lang="en-US" dirty="0">
              <a:solidFill>
                <a:schemeClr val="tx1"/>
              </a:solidFill>
            </a:endParaRPr>
          </a:p>
          <a:p>
            <a:pPr marL="0" indent="0">
              <a:buNone/>
            </a:pPr>
            <a:r>
              <a:rPr lang="en-US" b="1" dirty="0">
                <a:solidFill>
                  <a:schemeClr val="tx1"/>
                </a:solidFill>
              </a:rPr>
              <a:t>(5) Discrimination on one or more of the grounds listed in subsection (3) is unfair unless it is established that the discrimination is fair.</a:t>
            </a: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p:txBody>
          <a:bodyPr/>
          <a:lstStyle/>
          <a:p>
            <a:endParaRPr lang="en-ZA" dirty="0"/>
          </a:p>
        </p:txBody>
      </p:sp>
    </p:spTree>
    <p:extLst>
      <p:ext uri="{BB962C8B-B14F-4D97-AF65-F5344CB8AC3E}">
        <p14:creationId xmlns:p14="http://schemas.microsoft.com/office/powerpoint/2010/main" val="128859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Gender equality </a:t>
            </a:r>
          </a:p>
        </p:txBody>
      </p:sp>
      <p:sp>
        <p:nvSpPr>
          <p:cNvPr id="8" name="Text Placeholder 7"/>
          <p:cNvSpPr>
            <a:spLocks noGrp="1"/>
          </p:cNvSpPr>
          <p:nvPr>
            <p:ph type="body" sz="quarter" idx="10"/>
          </p:nvPr>
        </p:nvSpPr>
        <p:spPr>
          <a:xfrm>
            <a:off x="353373" y="577667"/>
            <a:ext cx="8393113" cy="2963418"/>
          </a:xfrm>
        </p:spPr>
        <p:txBody>
          <a:bodyPr>
            <a:noAutofit/>
          </a:bodyPr>
          <a:lstStyle/>
          <a:p>
            <a:r>
              <a:rPr lang="en-US" sz="1700" dirty="0">
                <a:solidFill>
                  <a:schemeClr val="tx1"/>
                </a:solidFill>
              </a:rPr>
              <a:t>Quantitative</a:t>
            </a:r>
          </a:p>
          <a:p>
            <a:pPr lvl="1"/>
            <a:r>
              <a:rPr lang="en-US" sz="1700" dirty="0">
                <a:solidFill>
                  <a:schemeClr val="tx1"/>
                </a:solidFill>
              </a:rPr>
              <a:t>Gender development index </a:t>
            </a:r>
          </a:p>
          <a:p>
            <a:pPr lvl="1"/>
            <a:r>
              <a:rPr lang="en-US" sz="1700" dirty="0">
                <a:solidFill>
                  <a:schemeClr val="tx1"/>
                </a:solidFill>
              </a:rPr>
              <a:t>Gender Gap Index </a:t>
            </a:r>
          </a:p>
          <a:p>
            <a:pPr lvl="1"/>
            <a:r>
              <a:rPr lang="en-US" sz="1700" dirty="0">
                <a:solidFill>
                  <a:schemeClr val="tx1"/>
                </a:solidFill>
              </a:rPr>
              <a:t>Gender Equity Indices </a:t>
            </a:r>
          </a:p>
          <a:p>
            <a:pPr marL="342891" lvl="1"/>
            <a:r>
              <a:rPr lang="en-US" sz="1700" dirty="0">
                <a:solidFill>
                  <a:schemeClr val="tx1"/>
                </a:solidFill>
              </a:rPr>
              <a:t>Qualitative</a:t>
            </a:r>
          </a:p>
          <a:p>
            <a:pPr lvl="1"/>
            <a:r>
              <a:rPr lang="en-US" sz="1700" dirty="0">
                <a:solidFill>
                  <a:schemeClr val="tx1"/>
                </a:solidFill>
              </a:rPr>
              <a:t>Social change and transformation </a:t>
            </a:r>
          </a:p>
          <a:p>
            <a:pPr lvl="1"/>
            <a:r>
              <a:rPr lang="en-US" sz="1700" dirty="0">
                <a:solidFill>
                  <a:schemeClr val="tx1"/>
                </a:solidFill>
              </a:rPr>
              <a:t>Taking into account differences </a:t>
            </a:r>
          </a:p>
          <a:p>
            <a:pPr lvl="1"/>
            <a:r>
              <a:rPr lang="en-US" sz="1700" dirty="0">
                <a:solidFill>
                  <a:schemeClr val="tx1"/>
                </a:solidFill>
              </a:rPr>
              <a:t>Many of the UN definitions (CEDAW, SDG) are quite conservative and vague</a:t>
            </a:r>
          </a:p>
          <a:p>
            <a:pPr lvl="1"/>
            <a:endParaRPr lang="en-US" sz="1700" dirty="0">
              <a:solidFill>
                <a:schemeClr val="tx1"/>
              </a:solidFill>
            </a:endParaRPr>
          </a:p>
          <a:p>
            <a:pPr marL="342891" lvl="1"/>
            <a:r>
              <a:rPr lang="en-US" sz="1700" dirty="0">
                <a:solidFill>
                  <a:schemeClr val="tx1"/>
                </a:solidFill>
              </a:rPr>
              <a:t>Tax?</a:t>
            </a:r>
          </a:p>
          <a:p>
            <a:pPr lvl="1"/>
            <a:r>
              <a:rPr lang="en-US" sz="1700" dirty="0">
                <a:solidFill>
                  <a:schemeClr val="tx1"/>
                </a:solidFill>
              </a:rPr>
              <a:t>Intentional legislative and policy change which takes into account gender differences  </a:t>
            </a:r>
          </a:p>
          <a:p>
            <a:pPr lvl="1"/>
            <a:r>
              <a:rPr lang="en-US" sz="1700" dirty="0">
                <a:solidFill>
                  <a:schemeClr val="tx1"/>
                </a:solidFill>
              </a:rPr>
              <a:t>In a sense leans more toward gender equity than equality </a:t>
            </a:r>
            <a:endParaRPr lang="en-ZA" sz="1700" dirty="0">
              <a:solidFill>
                <a:schemeClr val="tx1"/>
              </a:solidFill>
            </a:endParaRPr>
          </a:p>
          <a:p>
            <a:endParaRPr lang="en-ZA" sz="18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p:txBody>
          <a:bodyPr/>
          <a:lstStyle/>
          <a:p>
            <a:endParaRPr lang="en-ZA"/>
          </a:p>
        </p:txBody>
      </p:sp>
      <p:pic>
        <p:nvPicPr>
          <p:cNvPr id="12290" name="Picture 2" descr="Free Equal Lgbt photo and picture">
            <a:extLst>
              <a:ext uri="{FF2B5EF4-FFF2-40B4-BE49-F238E27FC236}">
                <a16:creationId xmlns:a16="http://schemas.microsoft.com/office/drawing/2014/main" id="{E337A178-0F5C-4A7E-90D1-74E2695E09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145" y="646249"/>
            <a:ext cx="2458777" cy="164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05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Gender equality in Africa  </a:t>
            </a:r>
          </a:p>
        </p:txBody>
      </p:sp>
      <p:sp>
        <p:nvSpPr>
          <p:cNvPr id="8" name="Text Placeholder 7"/>
          <p:cNvSpPr>
            <a:spLocks noGrp="1"/>
          </p:cNvSpPr>
          <p:nvPr>
            <p:ph type="body" sz="quarter" idx="10"/>
          </p:nvPr>
        </p:nvSpPr>
        <p:spPr>
          <a:xfrm>
            <a:off x="157018" y="1481320"/>
            <a:ext cx="8393113" cy="2963418"/>
          </a:xfrm>
        </p:spPr>
        <p:txBody>
          <a:bodyPr>
            <a:noAutofit/>
          </a:bodyPr>
          <a:lstStyle/>
          <a:p>
            <a:r>
              <a:rPr lang="en-US" sz="1700" dirty="0">
                <a:solidFill>
                  <a:schemeClr val="tx1"/>
                </a:solidFill>
              </a:rPr>
              <a:t>There is no homogenous Africa </a:t>
            </a:r>
          </a:p>
          <a:p>
            <a:endParaRPr lang="en-US" sz="1700" dirty="0">
              <a:solidFill>
                <a:schemeClr val="tx1"/>
              </a:solidFill>
            </a:endParaRPr>
          </a:p>
          <a:p>
            <a:r>
              <a:rPr lang="en-US" sz="1700" dirty="0">
                <a:solidFill>
                  <a:schemeClr val="tx1"/>
                </a:solidFill>
              </a:rPr>
              <a:t>There are some universalities </a:t>
            </a:r>
          </a:p>
          <a:p>
            <a:pPr lvl="1"/>
            <a:r>
              <a:rPr lang="en-US" sz="1700" dirty="0">
                <a:solidFill>
                  <a:schemeClr val="tx1"/>
                </a:solidFill>
              </a:rPr>
              <a:t>Gender equality as a Western notion </a:t>
            </a:r>
          </a:p>
          <a:p>
            <a:pPr lvl="1"/>
            <a:r>
              <a:rPr lang="en-US" sz="1700" dirty="0">
                <a:solidFill>
                  <a:schemeClr val="tx1"/>
                </a:solidFill>
              </a:rPr>
              <a:t>Culturally inherent to the extent that questioning it disrespectful</a:t>
            </a:r>
          </a:p>
          <a:p>
            <a:pPr marL="457189" lvl="1" indent="0">
              <a:buNone/>
            </a:pPr>
            <a:r>
              <a:rPr lang="en-US" sz="1700" dirty="0">
                <a:solidFill>
                  <a:schemeClr val="tx1"/>
                </a:solidFill>
              </a:rPr>
              <a:t> </a:t>
            </a:r>
          </a:p>
          <a:p>
            <a:pPr marL="342891" lvl="1"/>
            <a:r>
              <a:rPr lang="en-US" sz="1700" dirty="0">
                <a:solidFill>
                  <a:schemeClr val="tx1"/>
                </a:solidFill>
              </a:rPr>
              <a:t>In South Africa the Constitution protects gender equality from cultural claims </a:t>
            </a:r>
          </a:p>
          <a:p>
            <a:pPr lvl="1"/>
            <a:r>
              <a:rPr lang="en-US" sz="1700" dirty="0">
                <a:solidFill>
                  <a:schemeClr val="tx1"/>
                </a:solidFill>
              </a:rPr>
              <a:t>Perhaps only in theory though </a:t>
            </a:r>
            <a:endParaRPr lang="en-ZA" sz="17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a:xfrm>
            <a:off x="274370" y="4588412"/>
            <a:ext cx="7031685" cy="247312"/>
          </a:xfrm>
        </p:spPr>
        <p:txBody>
          <a:bodyPr/>
          <a:lstStyle/>
          <a:p>
            <a:endParaRPr lang="en-ZA" dirty="0"/>
          </a:p>
        </p:txBody>
      </p:sp>
      <p:pic>
        <p:nvPicPr>
          <p:cNvPr id="11266" name="Picture 2" descr="Free Africa Continent photo and picture">
            <a:extLst>
              <a:ext uri="{FF2B5EF4-FFF2-40B4-BE49-F238E27FC236}">
                <a16:creationId xmlns:a16="http://schemas.microsoft.com/office/drawing/2014/main" id="{70991CAB-2874-449F-B8C5-3B22D0E027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384" y="121999"/>
            <a:ext cx="2147598" cy="208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8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Gender equality in Africa  </a:t>
            </a:r>
          </a:p>
        </p:txBody>
      </p:sp>
      <p:sp>
        <p:nvSpPr>
          <p:cNvPr id="8" name="Text Placeholder 7"/>
          <p:cNvSpPr>
            <a:spLocks noGrp="1"/>
          </p:cNvSpPr>
          <p:nvPr>
            <p:ph type="body" sz="quarter" idx="10"/>
          </p:nvPr>
        </p:nvSpPr>
        <p:spPr>
          <a:xfrm>
            <a:off x="353373" y="577667"/>
            <a:ext cx="8393113" cy="2963418"/>
          </a:xfrm>
        </p:spPr>
        <p:txBody>
          <a:bodyPr>
            <a:noAutofit/>
          </a:bodyPr>
          <a:lstStyle/>
          <a:p>
            <a:r>
              <a:rPr lang="en-US" sz="1800" dirty="0">
                <a:solidFill>
                  <a:schemeClr val="tx1"/>
                </a:solidFill>
              </a:rPr>
              <a:t>Ubuntu </a:t>
            </a:r>
          </a:p>
          <a:p>
            <a:pPr lvl="1"/>
            <a:r>
              <a:rPr lang="en-US" sz="1800" dirty="0">
                <a:solidFill>
                  <a:schemeClr val="tx1"/>
                </a:solidFill>
              </a:rPr>
              <a:t>Critics call it window dressing </a:t>
            </a:r>
          </a:p>
          <a:p>
            <a:pPr lvl="1"/>
            <a:r>
              <a:rPr lang="en-US" sz="1800" dirty="0">
                <a:solidFill>
                  <a:schemeClr val="tx1"/>
                </a:solidFill>
              </a:rPr>
              <a:t>But in Finland this interesting quote emerges:</a:t>
            </a:r>
          </a:p>
          <a:p>
            <a:pPr lvl="2"/>
            <a:r>
              <a:rPr lang="en-US" sz="1800" dirty="0">
                <a:solidFill>
                  <a:schemeClr val="tx1"/>
                </a:solidFill>
              </a:rPr>
              <a:t>“Legitimacy will be regained by communicative action between rational agents, capable of deliberating on issues on an equal footing and </a:t>
            </a:r>
            <a:r>
              <a:rPr lang="en-US" sz="1800" b="1" dirty="0">
                <a:solidFill>
                  <a:schemeClr val="tx1"/>
                </a:solidFill>
              </a:rPr>
              <a:t>motivated by the common good</a:t>
            </a:r>
            <a:r>
              <a:rPr lang="en-US" sz="1800" dirty="0">
                <a:solidFill>
                  <a:schemeClr val="tx1"/>
                </a:solidFill>
              </a:rPr>
              <a:t>.”</a:t>
            </a:r>
            <a:r>
              <a:rPr lang="en-US" sz="1800" baseline="30000" dirty="0">
                <a:solidFill>
                  <a:schemeClr val="tx1"/>
                </a:solidFill>
              </a:rPr>
              <a:t>1</a:t>
            </a:r>
            <a:endParaRPr lang="en-ZA" sz="1800" baseline="300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a:xfrm>
            <a:off x="274370" y="4588412"/>
            <a:ext cx="7031685" cy="708977"/>
          </a:xfrm>
        </p:spPr>
        <p:txBody>
          <a:bodyPr/>
          <a:lstStyle/>
          <a:p>
            <a:r>
              <a:rPr lang="en-ZA" baseline="30000" dirty="0"/>
              <a:t>1</a:t>
            </a:r>
            <a:r>
              <a:rPr lang="en-ZA" dirty="0"/>
              <a:t>Nousiainen, K., Holli, A. M., </a:t>
            </a:r>
            <a:r>
              <a:rPr lang="en-ZA" dirty="0" err="1"/>
              <a:t>Kantola</a:t>
            </a:r>
            <a:r>
              <a:rPr lang="en-ZA" dirty="0"/>
              <a:t>, J., </a:t>
            </a:r>
            <a:r>
              <a:rPr lang="en-ZA" dirty="0" err="1"/>
              <a:t>Saari</a:t>
            </a:r>
            <a:r>
              <a:rPr lang="en-ZA" dirty="0"/>
              <a:t>, M., &amp; Hart, L. (2013). Theorizing gender equality: Perspectives on power and legitimacy. </a:t>
            </a:r>
            <a:r>
              <a:rPr lang="en-ZA" i="1" dirty="0"/>
              <a:t>Social Politics: International Studies in Gender, State &amp; Society</a:t>
            </a:r>
            <a:r>
              <a:rPr lang="en-ZA" dirty="0"/>
              <a:t>, </a:t>
            </a:r>
            <a:r>
              <a:rPr lang="en-ZA" i="1" dirty="0"/>
              <a:t>20</a:t>
            </a:r>
            <a:r>
              <a:rPr lang="en-ZA" dirty="0"/>
              <a:t>(1), 41–64. https://doi.org/10.1093/sp/jxs026 </a:t>
            </a:r>
          </a:p>
          <a:p>
            <a:endParaRPr lang="en-ZA" dirty="0"/>
          </a:p>
        </p:txBody>
      </p:sp>
      <p:pic>
        <p:nvPicPr>
          <p:cNvPr id="10242" name="Picture 2" descr="Free Migration Integration photo and picture">
            <a:extLst>
              <a:ext uri="{FF2B5EF4-FFF2-40B4-BE49-F238E27FC236}">
                <a16:creationId xmlns:a16="http://schemas.microsoft.com/office/drawing/2014/main" id="{9F9D7A2F-302B-4564-B092-7995E194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71750"/>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89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037" y="121999"/>
            <a:ext cx="8473590" cy="461665"/>
          </a:xfrm>
        </p:spPr>
        <p:txBody>
          <a:bodyPr/>
          <a:lstStyle/>
          <a:p>
            <a:r>
              <a:rPr lang="en-US" dirty="0"/>
              <a:t>Gender equality in Africa  </a:t>
            </a:r>
          </a:p>
        </p:txBody>
      </p:sp>
      <p:sp>
        <p:nvSpPr>
          <p:cNvPr id="8" name="Text Placeholder 7"/>
          <p:cNvSpPr>
            <a:spLocks noGrp="1"/>
          </p:cNvSpPr>
          <p:nvPr>
            <p:ph type="body" sz="quarter" idx="10"/>
          </p:nvPr>
        </p:nvSpPr>
        <p:spPr>
          <a:xfrm>
            <a:off x="138545" y="905164"/>
            <a:ext cx="5661891" cy="3340622"/>
          </a:xfrm>
        </p:spPr>
        <p:txBody>
          <a:bodyPr>
            <a:noAutofit/>
          </a:bodyPr>
          <a:lstStyle/>
          <a:p>
            <a:r>
              <a:rPr lang="en-US" sz="1800" dirty="0">
                <a:solidFill>
                  <a:schemeClr val="tx1"/>
                </a:solidFill>
              </a:rPr>
              <a:t>Universal gender equality can get in the way of true substantive equality and intersectionality </a:t>
            </a:r>
          </a:p>
          <a:p>
            <a:endParaRPr lang="en-US" sz="1800" dirty="0">
              <a:solidFill>
                <a:schemeClr val="tx1"/>
              </a:solidFill>
            </a:endParaRPr>
          </a:p>
          <a:p>
            <a:r>
              <a:rPr lang="en-US" sz="1800" dirty="0">
                <a:solidFill>
                  <a:schemeClr val="tx1"/>
                </a:solidFill>
              </a:rPr>
              <a:t>What does this mean for tax?</a:t>
            </a:r>
          </a:p>
          <a:p>
            <a:pPr lvl="1"/>
            <a:r>
              <a:rPr lang="en-US" sz="1800" dirty="0">
                <a:solidFill>
                  <a:schemeClr val="tx1"/>
                </a:solidFill>
              </a:rPr>
              <a:t>To the extent possible at the macro level of tax take an intersectional approach</a:t>
            </a:r>
          </a:p>
          <a:p>
            <a:pPr lvl="1"/>
            <a:r>
              <a:rPr lang="en-US" sz="1800" dirty="0">
                <a:solidFill>
                  <a:schemeClr val="tx1"/>
                </a:solidFill>
              </a:rPr>
              <a:t>Consider diversity within the homogenous group that is “women” </a:t>
            </a:r>
          </a:p>
          <a:p>
            <a:pPr lvl="1"/>
            <a:r>
              <a:rPr lang="en-US" sz="1800" dirty="0">
                <a:solidFill>
                  <a:schemeClr val="tx1"/>
                </a:solidFill>
              </a:rPr>
              <a:t>The greater good should not detract from addressing equality where intervention is needed </a:t>
            </a:r>
            <a:endParaRPr lang="en-ZA" sz="1800" dirty="0">
              <a:solidFill>
                <a:schemeClr val="tx1"/>
              </a:solidFill>
            </a:endParaRPr>
          </a:p>
        </p:txBody>
      </p:sp>
      <p:sp>
        <p:nvSpPr>
          <p:cNvPr id="4" name="Text Placeholder 3">
            <a:extLst>
              <a:ext uri="{FF2B5EF4-FFF2-40B4-BE49-F238E27FC236}">
                <a16:creationId xmlns:a16="http://schemas.microsoft.com/office/drawing/2014/main" id="{40A8E03F-92B6-4416-B344-6D19B3B4C246}"/>
              </a:ext>
            </a:extLst>
          </p:cNvPr>
          <p:cNvSpPr>
            <a:spLocks noGrp="1"/>
          </p:cNvSpPr>
          <p:nvPr>
            <p:ph type="body" sz="quarter" idx="12"/>
          </p:nvPr>
        </p:nvSpPr>
        <p:spPr>
          <a:xfrm>
            <a:off x="274370" y="4588412"/>
            <a:ext cx="7031685" cy="247312"/>
          </a:xfrm>
        </p:spPr>
        <p:txBody>
          <a:bodyPr/>
          <a:lstStyle/>
          <a:p>
            <a:endParaRPr lang="en-ZA" dirty="0"/>
          </a:p>
        </p:txBody>
      </p:sp>
      <p:pic>
        <p:nvPicPr>
          <p:cNvPr id="6" name="Picture 2" descr="Free Individual People illustration and picture">
            <a:extLst>
              <a:ext uri="{FF2B5EF4-FFF2-40B4-BE49-F238E27FC236}">
                <a16:creationId xmlns:a16="http://schemas.microsoft.com/office/drawing/2014/main" id="{685EA26C-25F8-4C67-84ED-B9B6F402AD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8553" y="1471558"/>
            <a:ext cx="3055003" cy="203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963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22245</TotalTime>
  <Words>2095</Words>
  <Application>Microsoft Office PowerPoint</Application>
  <PresentationFormat>On-screen Show (16:9)</PresentationFormat>
  <Paragraphs>133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Open Sans</vt:lpstr>
      <vt:lpstr>Wingdings</vt:lpstr>
      <vt:lpstr>Office Theme</vt:lpstr>
      <vt:lpstr>PowerPoint Presentation</vt:lpstr>
      <vt:lpstr>What do we mean by gender equality in tax?</vt:lpstr>
      <vt:lpstr>Gender </vt:lpstr>
      <vt:lpstr>Equality </vt:lpstr>
      <vt:lpstr>The South African Constitution Section 9</vt:lpstr>
      <vt:lpstr>Gender equality </vt:lpstr>
      <vt:lpstr>Gender equality in Africa  </vt:lpstr>
      <vt:lpstr>Gender equality in Africa  </vt:lpstr>
      <vt:lpstr>Gender equality in Africa  </vt:lpstr>
      <vt:lpstr>Tax equality</vt:lpstr>
      <vt:lpstr>Tax equality</vt:lpstr>
      <vt:lpstr>Tax and gender equality</vt:lpstr>
      <vt:lpstr>Conclusion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Muller</dc:creator>
  <cp:lastModifiedBy>Ms. S Swanepoel</cp:lastModifiedBy>
  <cp:revision>462</cp:revision>
  <cp:lastPrinted>2022-08-23T08:26:15Z</cp:lastPrinted>
  <dcterms:created xsi:type="dcterms:W3CDTF">2016-06-09T09:54:49Z</dcterms:created>
  <dcterms:modified xsi:type="dcterms:W3CDTF">2023-08-02T11:56:26Z</dcterms:modified>
</cp:coreProperties>
</file>