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3" r:id="rId2"/>
    <p:sldId id="340" r:id="rId3"/>
    <p:sldId id="353" r:id="rId4"/>
    <p:sldId id="328" r:id="rId5"/>
    <p:sldId id="256" r:id="rId6"/>
    <p:sldId id="314" r:id="rId7"/>
    <p:sldId id="318" r:id="rId8"/>
    <p:sldId id="307" r:id="rId9"/>
    <p:sldId id="281" r:id="rId10"/>
    <p:sldId id="342" r:id="rId11"/>
    <p:sldId id="352" r:id="rId12"/>
    <p:sldId id="343" r:id="rId13"/>
    <p:sldId id="325" r:id="rId14"/>
    <p:sldId id="330" r:id="rId15"/>
    <p:sldId id="331" r:id="rId16"/>
    <p:sldId id="333" r:id="rId17"/>
    <p:sldId id="348" r:id="rId18"/>
    <p:sldId id="357" r:id="rId19"/>
    <p:sldId id="336" r:id="rId20"/>
    <p:sldId id="347" r:id="rId21"/>
    <p:sldId id="349" r:id="rId22"/>
    <p:sldId id="354" r:id="rId23"/>
    <p:sldId id="335" r:id="rId24"/>
    <p:sldId id="337" r:id="rId25"/>
    <p:sldId id="350" r:id="rId26"/>
    <p:sldId id="339" r:id="rId27"/>
    <p:sldId id="327" r:id="rId28"/>
    <p:sldId id="358" r:id="rId29"/>
    <p:sldId id="28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7030A0"/>
    <a:srgbClr val="EBEBEB"/>
    <a:srgbClr val="CCCCFF"/>
    <a:srgbClr val="0099FF"/>
    <a:srgbClr val="7300E6"/>
    <a:srgbClr val="E6E6E6"/>
    <a:srgbClr val="CC99FF"/>
    <a:srgbClr val="9966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564" autoAdjust="0"/>
  </p:normalViewPr>
  <p:slideViewPr>
    <p:cSldViewPr>
      <p:cViewPr varScale="1">
        <p:scale>
          <a:sx n="55" d="100"/>
          <a:sy n="55" d="100"/>
        </p:scale>
        <p:origin x="1267"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938" y="1"/>
            <a:ext cx="3037840" cy="466434"/>
          </a:xfrm>
          <a:prstGeom prst="rect">
            <a:avLst/>
          </a:prstGeom>
        </p:spPr>
        <p:txBody>
          <a:bodyPr vert="horz" lIns="91440" tIns="45720" rIns="91440" bIns="45720" rtlCol="0"/>
          <a:lstStyle>
            <a:lvl1pPr algn="r">
              <a:defRPr sz="1200"/>
            </a:lvl1pPr>
          </a:lstStyle>
          <a:p>
            <a:fld id="{7B12635C-8EBD-4DB2-A465-62215658F1FC}" type="datetimeFigureOut">
              <a:rPr lang="en-ZA" smtClean="0"/>
              <a:t>2023/08/02</a:t>
            </a:fld>
            <a:endParaRPr lang="en-ZA"/>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83C2387D-79B1-4375-A1B7-378ADB20C54D}" type="slidenum">
              <a:rPr lang="en-ZA" smtClean="0"/>
              <a:t>‹#›</a:t>
            </a:fld>
            <a:endParaRPr lang="en-ZA"/>
          </a:p>
        </p:txBody>
      </p:sp>
    </p:spTree>
    <p:extLst>
      <p:ext uri="{BB962C8B-B14F-4D97-AF65-F5344CB8AC3E}">
        <p14:creationId xmlns:p14="http://schemas.microsoft.com/office/powerpoint/2010/main" val="2516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1D4A702-E2CF-4473-B6AA-5B3B7229C0DA}" type="datetimeFigureOut">
              <a:rPr lang="en-ZA" smtClean="0"/>
              <a:t>2023/08/02</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36EF34B-655F-4134-B910-61DEA390DB7A}" type="slidenum">
              <a:rPr lang="en-ZA" smtClean="0"/>
              <a:t>‹#›</a:t>
            </a:fld>
            <a:endParaRPr lang="en-ZA"/>
          </a:p>
        </p:txBody>
      </p:sp>
    </p:spTree>
    <p:extLst>
      <p:ext uri="{BB962C8B-B14F-4D97-AF65-F5344CB8AC3E}">
        <p14:creationId xmlns:p14="http://schemas.microsoft.com/office/powerpoint/2010/main" val="421149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36EF34B-655F-4134-B910-61DEA390DB7A}" type="slidenum">
              <a:rPr lang="en-ZA" smtClean="0"/>
              <a:t>8</a:t>
            </a:fld>
            <a:endParaRPr lang="en-ZA"/>
          </a:p>
        </p:txBody>
      </p:sp>
    </p:spTree>
    <p:extLst>
      <p:ext uri="{BB962C8B-B14F-4D97-AF65-F5344CB8AC3E}">
        <p14:creationId xmlns:p14="http://schemas.microsoft.com/office/powerpoint/2010/main" val="304749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09704AF-B44A-4DAE-88A2-5DF3F4958220}" type="datetimeFigureOut">
              <a:rPr lang="en-ZA" smtClean="0"/>
              <a:t>2023/08/02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180500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09704AF-B44A-4DAE-88A2-5DF3F4958220}" type="datetimeFigureOut">
              <a:rPr lang="en-ZA" smtClean="0"/>
              <a:t>2023/08/02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36846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09704AF-B44A-4DAE-88A2-5DF3F4958220}" type="datetimeFigureOut">
              <a:rPr lang="en-ZA" smtClean="0"/>
              <a:t>2023/08/02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147603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09704AF-B44A-4DAE-88A2-5DF3F4958220}" type="datetimeFigureOut">
              <a:rPr lang="en-ZA" smtClean="0"/>
              <a:t>2023/08/02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72384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704AF-B44A-4DAE-88A2-5DF3F4958220}" type="datetimeFigureOut">
              <a:rPr lang="en-ZA" smtClean="0"/>
              <a:t>2023/08/02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303693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809704AF-B44A-4DAE-88A2-5DF3F4958220}" type="datetimeFigureOut">
              <a:rPr lang="en-ZA" smtClean="0"/>
              <a:t>2023/08/02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178782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09704AF-B44A-4DAE-88A2-5DF3F4958220}" type="datetimeFigureOut">
              <a:rPr lang="en-ZA" smtClean="0"/>
              <a:t>2023/08/02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24722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09704AF-B44A-4DAE-88A2-5DF3F4958220}" type="datetimeFigureOut">
              <a:rPr lang="en-ZA" smtClean="0"/>
              <a:t>2023/08/02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192141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704AF-B44A-4DAE-88A2-5DF3F4958220}" type="datetimeFigureOut">
              <a:rPr lang="en-ZA" smtClean="0"/>
              <a:t>2023/08/02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29380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9704AF-B44A-4DAE-88A2-5DF3F4958220}" type="datetimeFigureOut">
              <a:rPr lang="en-ZA" smtClean="0"/>
              <a:t>2023/08/02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333139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9704AF-B44A-4DAE-88A2-5DF3F4958220}" type="datetimeFigureOut">
              <a:rPr lang="en-ZA" smtClean="0"/>
              <a:t>2023/08/02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49A34F5-57D6-4463-AF5D-AE4D7BFE492D}" type="slidenum">
              <a:rPr lang="en-ZA" smtClean="0"/>
              <a:t>‹#›</a:t>
            </a:fld>
            <a:endParaRPr lang="en-ZA"/>
          </a:p>
        </p:txBody>
      </p:sp>
    </p:spTree>
    <p:extLst>
      <p:ext uri="{BB962C8B-B14F-4D97-AF65-F5344CB8AC3E}">
        <p14:creationId xmlns:p14="http://schemas.microsoft.com/office/powerpoint/2010/main" val="126839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704AF-B44A-4DAE-88A2-5DF3F4958220}" type="datetimeFigureOut">
              <a:rPr lang="en-ZA" smtClean="0"/>
              <a:t>2023/08/02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A34F5-57D6-4463-AF5D-AE4D7BFE492D}" type="slidenum">
              <a:rPr lang="en-ZA" smtClean="0"/>
              <a:t>‹#›</a:t>
            </a:fld>
            <a:endParaRPr lang="en-ZA"/>
          </a:p>
        </p:txBody>
      </p:sp>
    </p:spTree>
    <p:extLst>
      <p:ext uri="{BB962C8B-B14F-4D97-AF65-F5344CB8AC3E}">
        <p14:creationId xmlns:p14="http://schemas.microsoft.com/office/powerpoint/2010/main" val="50224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za/url?sa=i&amp;rct=j&amp;q=&amp;esrc=s&amp;source=images&amp;cd=&amp;cad=rja&amp;uact=8&amp;ved=0ahUKEwjRgeLvyq7MAhVjF8AKHWzTADcQjRwIBw&amp;url=http://reviewbestbinoculars.com/best-binoculars-online/review-best-binoculars/&amp;psig=AFQjCNGkJ8kdVevKyWFZqjCO1kYsfqlR6Q&amp;ust=1461838454854352"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64"/>
            <a:ext cx="9144000" cy="5143500"/>
          </a:xfrm>
          <a:prstGeom prst="rect">
            <a:avLst/>
          </a:prstGeom>
        </p:spPr>
      </p:pic>
      <p:sp>
        <p:nvSpPr>
          <p:cNvPr id="5" name="Text Box 2"/>
          <p:cNvSpPr txBox="1">
            <a:spLocks noChangeArrowheads="1"/>
          </p:cNvSpPr>
          <p:nvPr/>
        </p:nvSpPr>
        <p:spPr bwMode="auto">
          <a:xfrm>
            <a:off x="-36512" y="3738841"/>
            <a:ext cx="9180512" cy="523220"/>
          </a:xfrm>
          <a:prstGeom prst="rect">
            <a:avLst/>
          </a:prstGeom>
          <a:solidFill>
            <a:schemeClr val="accent4">
              <a:lumMod val="20000"/>
              <a:lumOff val="80000"/>
            </a:schemeClr>
          </a:solidFill>
          <a:ln w="9525">
            <a:noFill/>
            <a:miter lim="800000"/>
            <a:headEnd/>
            <a:tailEnd/>
          </a:ln>
          <a:effectLst/>
        </p:spPr>
        <p:txBody>
          <a:bodyPr wrap="square" anchor="t">
            <a:spAutoFit/>
          </a:bodyPr>
          <a:lstStyle/>
          <a:p>
            <a:pPr algn="ctr">
              <a:spcBef>
                <a:spcPts val="600"/>
              </a:spcBef>
              <a:spcAft>
                <a:spcPts val="600"/>
              </a:spcAft>
              <a:defRPr/>
            </a:pPr>
            <a:r>
              <a:rPr lang="en-GB" sz="2800" b="1" dirty="0">
                <a:solidFill>
                  <a:srgbClr val="7030A0"/>
                </a:solidFill>
                <a:cs typeface="Arial" pitchFamily="34" charset="0"/>
              </a:rPr>
              <a:t>HAPPINESS: PHILOSOPHY, ECONOMY AND JUSTICE</a:t>
            </a:r>
          </a:p>
        </p:txBody>
      </p:sp>
      <p:sp>
        <p:nvSpPr>
          <p:cNvPr id="6" name="Rectangle 5"/>
          <p:cNvSpPr/>
          <p:nvPr/>
        </p:nvSpPr>
        <p:spPr>
          <a:xfrm>
            <a:off x="31782" y="5934670"/>
            <a:ext cx="8725346" cy="369332"/>
          </a:xfrm>
          <a:prstGeom prst="rect">
            <a:avLst/>
          </a:prstGeom>
        </p:spPr>
        <p:txBody>
          <a:bodyPr wrap="square">
            <a:spAutoFit/>
          </a:bodyPr>
          <a:lstStyle/>
          <a:p>
            <a:pPr algn="just">
              <a:spcAft>
                <a:spcPts val="0"/>
              </a:spcAft>
            </a:pPr>
            <a:r>
              <a:rPr lang="en-ZA" b="1" dirty="0">
                <a:solidFill>
                  <a:srgbClr val="000000"/>
                </a:solidFill>
                <a:ea typeface="Calibri" panose="020F0502020204030204" pitchFamily="34" charset="0"/>
              </a:rPr>
              <a:t>KEYWORDS: Equality, Happiness, Justice, Tax</a:t>
            </a:r>
          </a:p>
        </p:txBody>
      </p:sp>
      <p:cxnSp>
        <p:nvCxnSpPr>
          <p:cNvPr id="7" name="Straight Connector 6"/>
          <p:cNvCxnSpPr/>
          <p:nvPr/>
        </p:nvCxnSpPr>
        <p:spPr>
          <a:xfrm>
            <a:off x="1907704" y="5154061"/>
            <a:ext cx="7236296" cy="0"/>
          </a:xfrm>
          <a:prstGeom prst="line">
            <a:avLst/>
          </a:prstGeom>
          <a:ln w="19050">
            <a:solidFill>
              <a:srgbClr val="7030A0"/>
            </a:solidFill>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5289005" y="5103674"/>
            <a:ext cx="3854995" cy="1631216"/>
          </a:xfrm>
          <a:prstGeom prst="rect">
            <a:avLst/>
          </a:prstGeom>
          <a:noFill/>
        </p:spPr>
        <p:txBody>
          <a:bodyPr wrap="square" rtlCol="0">
            <a:spAutoFit/>
          </a:bodyPr>
          <a:lstStyle/>
          <a:p>
            <a:pPr algn="r"/>
            <a:r>
              <a:rPr lang="en-US" sz="2000" b="1" dirty="0">
                <a:solidFill>
                  <a:srgbClr val="009999"/>
                </a:solidFill>
                <a:cs typeface="Aharoni" pitchFamily="2" charset="-79"/>
              </a:rPr>
              <a:t>Presenter: Karina Coetzee</a:t>
            </a:r>
          </a:p>
          <a:p>
            <a:pPr algn="r"/>
            <a:r>
              <a:rPr lang="en-US" sz="2000" b="1" dirty="0">
                <a:solidFill>
                  <a:srgbClr val="009999"/>
                </a:solidFill>
                <a:cs typeface="Aharoni" pitchFamily="2" charset="-79"/>
              </a:rPr>
              <a:t>International conference on taxation </a:t>
            </a:r>
            <a:r>
              <a:rPr lang="af-ZA" sz="2000" b="1" dirty="0">
                <a:solidFill>
                  <a:srgbClr val="009999"/>
                </a:solidFill>
                <a:effectLst/>
                <a:latin typeface="Callibri"/>
                <a:ea typeface="Calibri" panose="020F0502020204030204" pitchFamily="34" charset="0"/>
                <a:cs typeface="Calibri" panose="020F0502020204030204" pitchFamily="34" charset="0"/>
              </a:rPr>
              <a:t> </a:t>
            </a:r>
            <a:endParaRPr lang="en-US" sz="2000" b="1" dirty="0">
              <a:solidFill>
                <a:srgbClr val="009999"/>
              </a:solidFill>
              <a:latin typeface="Callibri"/>
              <a:cs typeface="Calibri" panose="020F0502020204030204" pitchFamily="34" charset="0"/>
            </a:endParaRPr>
          </a:p>
          <a:p>
            <a:pPr algn="r"/>
            <a:r>
              <a:rPr lang="en-US" sz="2000" b="1" dirty="0">
                <a:solidFill>
                  <a:srgbClr val="009999"/>
                </a:solidFill>
                <a:cs typeface="Aharoni" pitchFamily="2" charset="-79"/>
              </a:rPr>
              <a:t>2 August 2023</a:t>
            </a:r>
          </a:p>
          <a:p>
            <a:pPr algn="r"/>
            <a:endParaRPr lang="en-US" sz="2000" b="1" dirty="0">
              <a:solidFill>
                <a:srgbClr val="009999"/>
              </a:solidFill>
              <a:cs typeface="Aharoni" pitchFamily="2" charset="-79"/>
            </a:endParaRPr>
          </a:p>
        </p:txBody>
      </p:sp>
    </p:spTree>
    <p:extLst>
      <p:ext uri="{BB962C8B-B14F-4D97-AF65-F5344CB8AC3E}">
        <p14:creationId xmlns:p14="http://schemas.microsoft.com/office/powerpoint/2010/main" val="308048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15"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6" name="Rectangle 5"/>
          <p:cNvSpPr/>
          <p:nvPr/>
        </p:nvSpPr>
        <p:spPr>
          <a:xfrm>
            <a:off x="61651" y="293464"/>
            <a:ext cx="9082349" cy="584775"/>
          </a:xfrm>
          <a:prstGeom prst="rect">
            <a:avLst/>
          </a:prstGeom>
        </p:spPr>
        <p:txBody>
          <a:bodyPr wrap="square">
            <a:spAutoFit/>
          </a:bodyPr>
          <a:lstStyle/>
          <a:p>
            <a:r>
              <a:rPr lang="en-US" sz="3200" b="1" dirty="0">
                <a:solidFill>
                  <a:srgbClr val="7030A0"/>
                </a:solidFill>
              </a:rPr>
              <a:t>Limitations</a:t>
            </a:r>
            <a:endParaRPr lang="en-ZA" sz="3200" b="1" dirty="0">
              <a:solidFill>
                <a:srgbClr val="7030A0"/>
              </a:solidFill>
            </a:endParaRPr>
          </a:p>
        </p:txBody>
      </p:sp>
      <p:sp>
        <p:nvSpPr>
          <p:cNvPr id="7" name="Rectangle 6"/>
          <p:cNvSpPr/>
          <p:nvPr/>
        </p:nvSpPr>
        <p:spPr>
          <a:xfrm>
            <a:off x="179512" y="933649"/>
            <a:ext cx="8946473" cy="3539430"/>
          </a:xfrm>
          <a:prstGeom prst="rect">
            <a:avLst/>
          </a:prstGeom>
        </p:spPr>
        <p:txBody>
          <a:bodyPr wrap="square">
            <a:spAutoFit/>
          </a:bodyPr>
          <a:lstStyle/>
          <a:p>
            <a:pPr marL="457200" indent="-457200">
              <a:buFont typeface="Arial" panose="020B0604020202020204" pitchFamily="34" charset="0"/>
              <a:buChar char="•"/>
            </a:pPr>
            <a:r>
              <a:rPr lang="af-ZA" sz="3200" dirty="0"/>
              <a:t>Transcendentalism, meditation and religion has been considered outside the scope of this research.</a:t>
            </a:r>
          </a:p>
          <a:p>
            <a:pPr marL="457200" indent="-457200">
              <a:buFont typeface="Arial" panose="020B0604020202020204" pitchFamily="34" charset="0"/>
              <a:buChar char="•"/>
            </a:pPr>
            <a:r>
              <a:rPr lang="af-ZA" sz="3200" dirty="0"/>
              <a:t>Only justice is highlighted in this presentation.</a:t>
            </a:r>
          </a:p>
          <a:p>
            <a:pPr marL="457200" indent="-457200">
              <a:buFont typeface="Arial" panose="020B0604020202020204" pitchFamily="34" charset="0"/>
              <a:buChar char="•"/>
            </a:pPr>
            <a:r>
              <a:rPr lang="af-ZA" sz="3200" dirty="0"/>
              <a:t>Rakowski also focuses on</a:t>
            </a:r>
            <a:r>
              <a:rPr lang="en-ZA" sz="3200" dirty="0">
                <a:effectLst/>
                <a:ea typeface="Arial" panose="020B0604020202020204" pitchFamily="34" charset="0"/>
              </a:rPr>
              <a:t> when is it fair to kill and the transplant of organs, but focus here is only on his views on justice within economics and society.</a:t>
            </a:r>
            <a:endParaRPr lang="af-ZA" sz="3200" dirty="0">
              <a:effectLst/>
              <a:ea typeface="Arial" panose="020B0604020202020204" pitchFamily="34" charset="0"/>
            </a:endParaRPr>
          </a:p>
        </p:txBody>
      </p:sp>
      <p:cxnSp>
        <p:nvCxnSpPr>
          <p:cNvPr id="10" name="Straight Connector 9"/>
          <p:cNvCxnSpPr/>
          <p:nvPr/>
        </p:nvCxnSpPr>
        <p:spPr>
          <a:xfrm>
            <a:off x="1907704" y="847462"/>
            <a:ext cx="7236296" cy="0"/>
          </a:xfrm>
          <a:prstGeom prst="line">
            <a:avLst/>
          </a:prstGeom>
          <a:ln w="19050">
            <a:solidFill>
              <a:srgbClr val="7030A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7522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a:solidFill>
                  <a:srgbClr val="7030A0"/>
                </a:solidFill>
                <a:latin typeface="+mj-lt"/>
              </a:rPr>
              <a:t>Limitations</a:t>
            </a: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E590DD96-5535-58B5-DD93-CEFD4720B764}"/>
              </a:ext>
            </a:extLst>
          </p:cNvPr>
          <p:cNvSpPr txBox="1"/>
          <p:nvPr/>
        </p:nvSpPr>
        <p:spPr>
          <a:xfrm>
            <a:off x="755576" y="1772816"/>
            <a:ext cx="7632848" cy="4832092"/>
          </a:xfrm>
          <a:prstGeom prst="rect">
            <a:avLst/>
          </a:prstGeom>
          <a:noFill/>
        </p:spPr>
        <p:txBody>
          <a:bodyPr wrap="square">
            <a:spAutoFit/>
          </a:bodyPr>
          <a:lstStyle/>
          <a:p>
            <a:r>
              <a:rPr lang="af-ZA" sz="2800" dirty="0"/>
              <a:t>The single views of two authors and confirmed by Layard are the only ones considered further although tax and justice has been discussed for aeons.</a:t>
            </a:r>
          </a:p>
          <a:p>
            <a:endParaRPr lang="en-GB" sz="2800" dirty="0">
              <a:latin typeface="+mj-lt"/>
              <a:ea typeface="Arial" panose="020B0604020202020204" pitchFamily="34" charset="0"/>
            </a:endParaRPr>
          </a:p>
          <a:p>
            <a:r>
              <a:rPr lang="en-GB" sz="2800" dirty="0">
                <a:effectLst/>
                <a:latin typeface="+mj-lt"/>
                <a:ea typeface="Arial" panose="020B0604020202020204" pitchFamily="34" charset="0"/>
              </a:rPr>
              <a:t>The relation between happiness, economics, and justice is still emerging and continuously evolving. Famous authors like </a:t>
            </a:r>
            <a:r>
              <a:rPr lang="en-ZA" sz="2800" dirty="0">
                <a:effectLst/>
                <a:latin typeface="+mj-lt"/>
                <a:ea typeface="Arial" panose="020B0604020202020204" pitchFamily="34" charset="0"/>
              </a:rPr>
              <a:t>Smith, Marx, Rousseau, Hume, Locke, Rawls, Sen, Nussbaum, and Piketty </a:t>
            </a:r>
            <a:r>
              <a:rPr lang="en-GB" sz="2800" dirty="0">
                <a:effectLst/>
                <a:latin typeface="+mj-lt"/>
                <a:ea typeface="Arial" panose="020B0604020202020204" pitchFamily="34" charset="0"/>
              </a:rPr>
              <a:t>wrote on aspects of this, but Rakowski’s work remains underexplored in this regard. </a:t>
            </a:r>
            <a:endParaRPr lang="af-ZA" sz="2800" dirty="0">
              <a:effectLst/>
              <a:latin typeface="+mj-lt"/>
              <a:ea typeface="Arial" panose="020B0604020202020204" pitchFamily="34" charset="0"/>
            </a:endParaRPr>
          </a:p>
        </p:txBody>
      </p:sp>
    </p:spTree>
    <p:extLst>
      <p:ext uri="{BB962C8B-B14F-4D97-AF65-F5344CB8AC3E}">
        <p14:creationId xmlns:p14="http://schemas.microsoft.com/office/powerpoint/2010/main" val="302554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15"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6" name="Rectangle 5"/>
          <p:cNvSpPr/>
          <p:nvPr/>
        </p:nvSpPr>
        <p:spPr>
          <a:xfrm>
            <a:off x="61651" y="293464"/>
            <a:ext cx="9082349" cy="584775"/>
          </a:xfrm>
          <a:prstGeom prst="rect">
            <a:avLst/>
          </a:prstGeom>
        </p:spPr>
        <p:txBody>
          <a:bodyPr wrap="square">
            <a:spAutoFit/>
          </a:bodyPr>
          <a:lstStyle/>
          <a:p>
            <a:r>
              <a:rPr lang="en-US" sz="3200" b="1" dirty="0">
                <a:solidFill>
                  <a:srgbClr val="7030A0"/>
                </a:solidFill>
              </a:rPr>
              <a:t>Definitions of Happiness</a:t>
            </a:r>
            <a:endParaRPr lang="en-ZA" sz="3200" b="1" dirty="0">
              <a:solidFill>
                <a:srgbClr val="7030A0"/>
              </a:solidFill>
            </a:endParaRPr>
          </a:p>
        </p:txBody>
      </p:sp>
      <p:sp>
        <p:nvSpPr>
          <p:cNvPr id="7" name="Rectangle 6"/>
          <p:cNvSpPr/>
          <p:nvPr/>
        </p:nvSpPr>
        <p:spPr>
          <a:xfrm>
            <a:off x="179512" y="933649"/>
            <a:ext cx="8946473" cy="9140964"/>
          </a:xfrm>
          <a:prstGeom prst="rect">
            <a:avLst/>
          </a:prstGeom>
        </p:spPr>
        <p:txBody>
          <a:bodyPr wrap="square">
            <a:spAutoFit/>
          </a:bodyPr>
          <a:lstStyle/>
          <a:p>
            <a:pPr algn="just">
              <a:lnSpc>
                <a:spcPct val="100000"/>
              </a:lnSpc>
              <a:spcAft>
                <a:spcPts val="1200"/>
              </a:spcAft>
            </a:pPr>
            <a:r>
              <a:rPr lang="en-GB" sz="2800" dirty="0">
                <a:solidFill>
                  <a:srgbClr val="000000"/>
                </a:solidFill>
                <a:ea typeface="Arial" panose="020B0604020202020204" pitchFamily="34" charset="0"/>
              </a:rPr>
              <a:t>Psychological descriptions:</a:t>
            </a:r>
            <a:endParaRPr lang="en-GB" sz="2800" dirty="0">
              <a:solidFill>
                <a:srgbClr val="000000"/>
              </a:solidFill>
              <a:effectLst/>
              <a:ea typeface="Arial" panose="020B0604020202020204" pitchFamily="34" charset="0"/>
            </a:endParaRPr>
          </a:p>
          <a:p>
            <a:pPr marL="914400" lvl="1" indent="-457200" algn="just">
              <a:lnSpc>
                <a:spcPct val="100000"/>
              </a:lnSpc>
              <a:spcAft>
                <a:spcPts val="1200"/>
              </a:spcAft>
              <a:buFont typeface="Arial" panose="020B0604020202020204" pitchFamily="34" charset="0"/>
              <a:buChar char="•"/>
            </a:pPr>
            <a:r>
              <a:rPr lang="en-GB" sz="2800" dirty="0">
                <a:solidFill>
                  <a:srgbClr val="000000"/>
                </a:solidFill>
                <a:effectLst/>
                <a:ea typeface="Arial" panose="020B0604020202020204" pitchFamily="34" charset="0"/>
              </a:rPr>
              <a:t>a state of mind, or joy, an experience of pleasure and implies the avoidance of pain and suffering, </a:t>
            </a:r>
            <a:r>
              <a:rPr lang="en-GB" sz="2800" i="1" dirty="0">
                <a:solidFill>
                  <a:srgbClr val="000000"/>
                </a:solidFill>
                <a:effectLst/>
                <a:ea typeface="Arial" panose="020B0604020202020204" pitchFamily="34" charset="0"/>
              </a:rPr>
              <a:t>subjective wellbeing</a:t>
            </a:r>
            <a:r>
              <a:rPr lang="en-GB" sz="2800" dirty="0">
                <a:solidFill>
                  <a:srgbClr val="000000"/>
                </a:solidFill>
                <a:effectLst/>
                <a:ea typeface="Arial" panose="020B0604020202020204" pitchFamily="34" charset="0"/>
              </a:rPr>
              <a:t> which refers to these states of mind on a personal level.</a:t>
            </a:r>
          </a:p>
          <a:p>
            <a:pPr marL="914400" lvl="1" indent="-457200" algn="just">
              <a:spcAft>
                <a:spcPts val="1200"/>
              </a:spcAft>
              <a:buFont typeface="Arial" panose="020B0604020202020204" pitchFamily="34" charset="0"/>
              <a:buChar char="•"/>
            </a:pPr>
            <a:r>
              <a:rPr lang="en-GB" sz="2800" dirty="0">
                <a:solidFill>
                  <a:srgbClr val="000000"/>
                </a:solidFill>
                <a:ea typeface="Arial" panose="020B0604020202020204" pitchFamily="34" charset="0"/>
              </a:rPr>
              <a:t> </a:t>
            </a:r>
            <a:r>
              <a:rPr lang="en-GB" sz="2800" dirty="0">
                <a:ea typeface="Arial" panose="020B0604020202020204" pitchFamily="34" charset="0"/>
              </a:rPr>
              <a:t>a global assessment of life and all its facets, a recollection of past emotional experiences, and an aggregation of multiple emotional reactions      	across time (Ackerman, 2019)</a:t>
            </a:r>
          </a:p>
          <a:p>
            <a:pPr marL="914400" lvl="1" indent="-457200" algn="just">
              <a:spcAft>
                <a:spcPts val="1200"/>
              </a:spcAft>
              <a:buFont typeface="Arial" panose="020B0604020202020204" pitchFamily="34" charset="0"/>
              <a:buChar char="•"/>
            </a:pPr>
            <a:r>
              <a:rPr lang="en-GB" sz="2800" dirty="0">
                <a:solidFill>
                  <a:srgbClr val="000000"/>
                </a:solidFill>
                <a:ea typeface="Arial" panose="020B0604020202020204" pitchFamily="34" charset="0"/>
              </a:rPr>
              <a:t>“the experience of joy, contentment, or positive well-being, combined with a sense that one’s life is good, meaningful, and worthwhile” (</a:t>
            </a:r>
            <a:r>
              <a:rPr lang="en-GB" sz="2800" dirty="0" err="1">
                <a:solidFill>
                  <a:srgbClr val="000000"/>
                </a:solidFill>
                <a:ea typeface="Arial" panose="020B0604020202020204" pitchFamily="34" charset="0"/>
              </a:rPr>
              <a:t>Lyobmirsky</a:t>
            </a:r>
            <a:r>
              <a:rPr lang="en-GB" sz="2800" dirty="0">
                <a:solidFill>
                  <a:srgbClr val="000000"/>
                </a:solidFill>
                <a:ea typeface="Arial" panose="020B0604020202020204" pitchFamily="34" charset="0"/>
              </a:rPr>
              <a:t> 2007: np).</a:t>
            </a:r>
          </a:p>
          <a:p>
            <a:pPr marL="914400" lvl="1" indent="-457200" algn="just">
              <a:spcAft>
                <a:spcPts val="1200"/>
              </a:spcAft>
              <a:buFont typeface="Arial" panose="020B0604020202020204" pitchFamily="34" charset="0"/>
              <a:buChar char="•"/>
            </a:pPr>
            <a:endParaRPr lang="af-ZA" sz="2800" dirty="0"/>
          </a:p>
          <a:p>
            <a:pPr marL="342900" indent="-342900">
              <a:buFont typeface="Arial" pitchFamily="34" charset="0"/>
              <a:buChar char="•"/>
            </a:pPr>
            <a:endParaRPr lang="en-ZA" sz="3200" dirty="0"/>
          </a:p>
          <a:p>
            <a:pPr marL="914400" lvl="1" indent="-457200" algn="just">
              <a:lnSpc>
                <a:spcPct val="100000"/>
              </a:lnSpc>
              <a:spcAft>
                <a:spcPts val="1200"/>
              </a:spcAft>
              <a:buFont typeface="Arial" panose="020B0604020202020204" pitchFamily="34" charset="0"/>
              <a:buChar char="•"/>
            </a:pPr>
            <a:endParaRPr lang="en-GB" sz="2800" dirty="0">
              <a:solidFill>
                <a:srgbClr val="000000"/>
              </a:solidFill>
              <a:effectLst/>
              <a:ea typeface="Arial" panose="020B0604020202020204" pitchFamily="34" charset="0"/>
            </a:endParaRPr>
          </a:p>
          <a:p>
            <a:pPr marL="914400" lvl="1" indent="-457200" algn="just">
              <a:lnSpc>
                <a:spcPct val="100000"/>
              </a:lnSpc>
              <a:spcAft>
                <a:spcPts val="1200"/>
              </a:spcAft>
              <a:buFont typeface="Arial" panose="020B0604020202020204" pitchFamily="34" charset="0"/>
              <a:buChar char="•"/>
            </a:pPr>
            <a:endParaRPr lang="en-GB" sz="2800" dirty="0">
              <a:solidFill>
                <a:srgbClr val="000000"/>
              </a:solidFill>
              <a:effectLst/>
              <a:ea typeface="Arial" panose="020B0604020202020204" pitchFamily="34" charset="0"/>
            </a:endParaRPr>
          </a:p>
          <a:p>
            <a:pPr marL="914400" lvl="1" indent="-457200" algn="just">
              <a:lnSpc>
                <a:spcPct val="100000"/>
              </a:lnSpc>
              <a:spcAft>
                <a:spcPts val="1200"/>
              </a:spcAft>
              <a:buFont typeface="Arial" panose="020B0604020202020204" pitchFamily="34" charset="0"/>
              <a:buChar char="•"/>
            </a:pPr>
            <a:endParaRPr lang="en-GB" sz="3200" dirty="0">
              <a:solidFill>
                <a:srgbClr val="000000"/>
              </a:solidFill>
              <a:effectLst/>
              <a:ea typeface="Arial" panose="020B0604020202020204" pitchFamily="34" charset="0"/>
            </a:endParaRPr>
          </a:p>
          <a:p>
            <a:pPr lvl="0"/>
            <a:endParaRPr lang="en-GB" sz="2400" b="1" dirty="0">
              <a:solidFill>
                <a:srgbClr val="0070C0"/>
              </a:solidFill>
            </a:endParaRPr>
          </a:p>
        </p:txBody>
      </p:sp>
      <p:cxnSp>
        <p:nvCxnSpPr>
          <p:cNvPr id="10" name="Straight Connector 9"/>
          <p:cNvCxnSpPr/>
          <p:nvPr/>
        </p:nvCxnSpPr>
        <p:spPr>
          <a:xfrm>
            <a:off x="1907704" y="847462"/>
            <a:ext cx="7236296" cy="0"/>
          </a:xfrm>
          <a:prstGeom prst="line">
            <a:avLst/>
          </a:prstGeom>
          <a:ln w="19050">
            <a:solidFill>
              <a:srgbClr val="7030A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242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a:solidFill>
                  <a:srgbClr val="7030A0"/>
                </a:solidFill>
                <a:latin typeface="+mj-lt"/>
                <a:ea typeface="Calibri" panose="020F0502020204030204" pitchFamily="34" charset="0"/>
              </a:rPr>
              <a:t>Definitions of happiness</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0970C782-8F55-A0EF-D7B9-5E65CF05D1AF}"/>
              </a:ext>
            </a:extLst>
          </p:cNvPr>
          <p:cNvSpPr txBox="1"/>
          <p:nvPr/>
        </p:nvSpPr>
        <p:spPr>
          <a:xfrm>
            <a:off x="431032" y="1223896"/>
            <a:ext cx="8712968" cy="4401205"/>
          </a:xfrm>
          <a:prstGeom prst="rect">
            <a:avLst/>
          </a:prstGeom>
          <a:noFill/>
        </p:spPr>
        <p:txBody>
          <a:bodyPr wrap="square">
            <a:spAutoFit/>
          </a:bodyPr>
          <a:lstStyle/>
          <a:p>
            <a:pPr marL="0" indent="0">
              <a:buNone/>
            </a:pPr>
            <a:r>
              <a:rPr lang="en-GB" sz="2800" dirty="0">
                <a:latin typeface="+mj-lt"/>
                <a:ea typeface="Arial" panose="020B0604020202020204" pitchFamily="34" charset="0"/>
              </a:rPr>
              <a:t>Seli</a:t>
            </a:r>
            <a:r>
              <a:rPr lang="en-GB" sz="2800" dirty="0">
                <a:effectLst/>
                <a:latin typeface="+mj-lt"/>
                <a:ea typeface="Arial" panose="020B0604020202020204" pitchFamily="34" charset="0"/>
              </a:rPr>
              <a:t>gman’s three dimensions:</a:t>
            </a:r>
          </a:p>
          <a:p>
            <a:pPr marL="0" indent="0">
              <a:buNone/>
            </a:pPr>
            <a:endParaRPr lang="en-GB" sz="2800" dirty="0">
              <a:effectLst/>
              <a:latin typeface="+mj-lt"/>
              <a:ea typeface="Arial" panose="020B0604020202020204" pitchFamily="34" charset="0"/>
            </a:endParaRPr>
          </a:p>
          <a:p>
            <a:pPr marL="0" indent="0">
              <a:lnSpc>
                <a:spcPct val="100000"/>
              </a:lnSpc>
              <a:buNone/>
            </a:pPr>
            <a:r>
              <a:rPr lang="en-GB" sz="2800" dirty="0">
                <a:effectLst/>
                <a:latin typeface="+mj-lt"/>
                <a:ea typeface="Arial" panose="020B0604020202020204" pitchFamily="34" charset="0"/>
              </a:rPr>
              <a:t> 1) The pleasant life</a:t>
            </a:r>
          </a:p>
          <a:p>
            <a:pPr marL="0" indent="0">
              <a:lnSpc>
                <a:spcPct val="100000"/>
              </a:lnSpc>
              <a:buNone/>
            </a:pPr>
            <a:endParaRPr lang="en-GB" sz="2800" dirty="0">
              <a:effectLst/>
              <a:latin typeface="+mj-lt"/>
              <a:ea typeface="Arial" panose="020B0604020202020204" pitchFamily="34" charset="0"/>
            </a:endParaRPr>
          </a:p>
          <a:p>
            <a:pPr marL="0" indent="0">
              <a:lnSpc>
                <a:spcPct val="100000"/>
              </a:lnSpc>
              <a:buNone/>
            </a:pPr>
            <a:r>
              <a:rPr lang="en-GB" sz="2800" dirty="0">
                <a:effectLst/>
                <a:latin typeface="+mj-lt"/>
                <a:ea typeface="Arial" panose="020B0604020202020204" pitchFamily="34" charset="0"/>
              </a:rPr>
              <a:t> 2)  The engaged life, and</a:t>
            </a:r>
          </a:p>
          <a:p>
            <a:pPr marL="0" indent="0">
              <a:lnSpc>
                <a:spcPct val="100000"/>
              </a:lnSpc>
              <a:buNone/>
            </a:pPr>
            <a:endParaRPr lang="en-GB" sz="2800" dirty="0">
              <a:effectLst/>
              <a:latin typeface="+mj-lt"/>
              <a:ea typeface="Arial" panose="020B0604020202020204" pitchFamily="34" charset="0"/>
            </a:endParaRPr>
          </a:p>
          <a:p>
            <a:pPr marL="0" indent="0">
              <a:lnSpc>
                <a:spcPct val="100000"/>
              </a:lnSpc>
              <a:buNone/>
            </a:pPr>
            <a:r>
              <a:rPr lang="en-GB" sz="2800" dirty="0">
                <a:effectLst/>
                <a:latin typeface="+mj-lt"/>
                <a:ea typeface="Arial" panose="020B0604020202020204" pitchFamily="34" charset="0"/>
              </a:rPr>
              <a:t> 3)  The </a:t>
            </a:r>
            <a:r>
              <a:rPr lang="en-GB" sz="2800" dirty="0" err="1">
                <a:effectLst/>
                <a:latin typeface="+mj-lt"/>
                <a:ea typeface="Arial" panose="020B0604020202020204" pitchFamily="34" charset="0"/>
              </a:rPr>
              <a:t>the</a:t>
            </a:r>
            <a:r>
              <a:rPr lang="en-GB" sz="2800" dirty="0">
                <a:effectLst/>
                <a:latin typeface="+mj-lt"/>
                <a:ea typeface="Arial" panose="020B0604020202020204" pitchFamily="34" charset="0"/>
              </a:rPr>
              <a:t> meaningful life). </a:t>
            </a:r>
          </a:p>
          <a:p>
            <a:pPr marL="0" indent="0">
              <a:lnSpc>
                <a:spcPct val="100000"/>
              </a:lnSpc>
              <a:buNone/>
            </a:pPr>
            <a:endParaRPr lang="en-GB" sz="2800" dirty="0">
              <a:effectLst/>
              <a:latin typeface="+mj-lt"/>
              <a:ea typeface="Arial" panose="020B0604020202020204" pitchFamily="34" charset="0"/>
            </a:endParaRPr>
          </a:p>
          <a:p>
            <a:pPr marL="0" indent="0">
              <a:lnSpc>
                <a:spcPct val="100000"/>
              </a:lnSpc>
              <a:buNone/>
            </a:pPr>
            <a:r>
              <a:rPr lang="en-GB" sz="2800" dirty="0">
                <a:latin typeface="+mj-lt"/>
                <a:ea typeface="Arial" panose="020B0604020202020204" pitchFamily="34" charset="0"/>
              </a:rPr>
              <a:t>  </a:t>
            </a:r>
            <a:r>
              <a:rPr lang="en-GB" sz="2800" dirty="0">
                <a:effectLst/>
                <a:latin typeface="+mj-lt"/>
                <a:ea typeface="Arial" panose="020B0604020202020204" pitchFamily="34" charset="0"/>
              </a:rPr>
              <a:t>Added  is </a:t>
            </a:r>
          </a:p>
          <a:p>
            <a:pPr marL="0" indent="0">
              <a:lnSpc>
                <a:spcPct val="100000"/>
              </a:lnSpc>
              <a:buNone/>
            </a:pPr>
            <a:r>
              <a:rPr lang="en-GB" sz="2800" dirty="0">
                <a:latin typeface="+mj-lt"/>
                <a:ea typeface="Arial" panose="020B0604020202020204" pitchFamily="34" charset="0"/>
              </a:rPr>
              <a:t> 4)  </a:t>
            </a:r>
            <a:r>
              <a:rPr lang="en-GB" sz="2800" dirty="0">
                <a:effectLst/>
                <a:latin typeface="+mj-lt"/>
                <a:ea typeface="Arial" panose="020B0604020202020204" pitchFamily="34" charset="0"/>
              </a:rPr>
              <a:t>a balanced life dimension  (</a:t>
            </a:r>
            <a:r>
              <a:rPr lang="en-GB" sz="2800" dirty="0" err="1">
                <a:effectLst/>
                <a:latin typeface="+mj-lt"/>
                <a:ea typeface="Arial" panose="020B0604020202020204" pitchFamily="34" charset="0"/>
              </a:rPr>
              <a:t>Sirgy</a:t>
            </a:r>
            <a:r>
              <a:rPr lang="en-GB" sz="2800" dirty="0">
                <a:effectLst/>
                <a:latin typeface="+mj-lt"/>
                <a:ea typeface="Arial" panose="020B0604020202020204" pitchFamily="34" charset="0"/>
              </a:rPr>
              <a:t> and WU, 2009)</a:t>
            </a:r>
          </a:p>
        </p:txBody>
      </p:sp>
    </p:spTree>
    <p:extLst>
      <p:ext uri="{BB962C8B-B14F-4D97-AF65-F5344CB8AC3E}">
        <p14:creationId xmlns:p14="http://schemas.microsoft.com/office/powerpoint/2010/main" val="388360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a:solidFill>
                  <a:srgbClr val="7030A0"/>
                </a:solidFill>
                <a:latin typeface="+mj-lt"/>
                <a:ea typeface="Calibri" panose="020F0502020204030204" pitchFamily="34" charset="0"/>
              </a:rPr>
              <a:t>Definitions of happiness</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331CF69C-5712-6819-B5DC-100D1378C535}"/>
              </a:ext>
            </a:extLst>
          </p:cNvPr>
          <p:cNvSpPr txBox="1"/>
          <p:nvPr/>
        </p:nvSpPr>
        <p:spPr>
          <a:xfrm>
            <a:off x="395536" y="1314825"/>
            <a:ext cx="8352928" cy="5324535"/>
          </a:xfrm>
          <a:prstGeom prst="rect">
            <a:avLst/>
          </a:prstGeom>
          <a:noFill/>
        </p:spPr>
        <p:txBody>
          <a:bodyPr wrap="square">
            <a:spAutoFit/>
          </a:bodyPr>
          <a:lstStyle/>
          <a:p>
            <a:pPr marL="0" indent="0">
              <a:buNone/>
            </a:pPr>
            <a:r>
              <a:rPr lang="en-GB" sz="2800" dirty="0">
                <a:effectLst/>
                <a:latin typeface="+mj-lt"/>
                <a:ea typeface="Arial" panose="020B0604020202020204" pitchFamily="34" charset="0"/>
              </a:rPr>
              <a:t>Positive psychology definition - </a:t>
            </a:r>
            <a:r>
              <a:rPr lang="en-GB" sz="2800" dirty="0">
                <a:solidFill>
                  <a:srgbClr val="000000"/>
                </a:solidFill>
                <a:effectLst/>
                <a:latin typeface="+mj-lt"/>
                <a:ea typeface="Arial" panose="020B0604020202020204" pitchFamily="34" charset="0"/>
              </a:rPr>
              <a:t> asking people</a:t>
            </a:r>
          </a:p>
          <a:p>
            <a:pPr marL="0" indent="0">
              <a:buNone/>
            </a:pPr>
            <a:endParaRPr lang="en-GB" sz="2800" dirty="0">
              <a:solidFill>
                <a:srgbClr val="000000"/>
              </a:solidFill>
              <a:latin typeface="+mj-lt"/>
              <a:ea typeface="Arial" panose="020B0604020202020204" pitchFamily="34" charset="0"/>
            </a:endParaRPr>
          </a:p>
          <a:p>
            <a:pPr marL="0" indent="0">
              <a:buNone/>
            </a:pPr>
            <a:r>
              <a:rPr lang="en-GB" sz="2800" dirty="0">
                <a:solidFill>
                  <a:srgbClr val="000000"/>
                </a:solidFill>
                <a:effectLst/>
                <a:latin typeface="+mj-lt"/>
                <a:ea typeface="Arial" panose="020B0604020202020204" pitchFamily="34" charset="0"/>
              </a:rPr>
              <a:t>- how satisfied they feel with their lives 	(evaluative), </a:t>
            </a:r>
          </a:p>
          <a:p>
            <a:pPr marL="0" indent="0">
              <a:buNone/>
            </a:pPr>
            <a:endParaRPr lang="en-GB" sz="2800" dirty="0">
              <a:solidFill>
                <a:srgbClr val="000000"/>
              </a:solidFill>
              <a:effectLst/>
              <a:latin typeface="+mj-lt"/>
              <a:ea typeface="Arial" panose="020B0604020202020204" pitchFamily="34" charset="0"/>
            </a:endParaRPr>
          </a:p>
          <a:p>
            <a:pPr marL="0" indent="0">
              <a:buNone/>
            </a:pPr>
            <a:r>
              <a:rPr lang="en-GB" sz="2800" dirty="0">
                <a:solidFill>
                  <a:srgbClr val="000000"/>
                </a:solidFill>
                <a:latin typeface="+mj-lt"/>
                <a:ea typeface="Arial" panose="020B0604020202020204" pitchFamily="34" charset="0"/>
              </a:rPr>
              <a:t> -</a:t>
            </a:r>
            <a:r>
              <a:rPr lang="en-GB" sz="2800" dirty="0">
                <a:solidFill>
                  <a:srgbClr val="000000"/>
                </a:solidFill>
                <a:effectLst/>
                <a:latin typeface="+mj-lt"/>
                <a:ea typeface="Arial" panose="020B0604020202020204" pitchFamily="34" charset="0"/>
              </a:rPr>
              <a:t> how much positive and negative emotion they tend 	to feel (affective), and</a:t>
            </a:r>
          </a:p>
          <a:p>
            <a:pPr marL="0" indent="0">
              <a:buNone/>
            </a:pPr>
            <a:endParaRPr lang="en-GB" sz="2800" dirty="0">
              <a:solidFill>
                <a:srgbClr val="000000"/>
              </a:solidFill>
              <a:effectLst/>
              <a:latin typeface="+mj-lt"/>
              <a:ea typeface="Arial" panose="020B0604020202020204" pitchFamily="34" charset="0"/>
            </a:endParaRPr>
          </a:p>
          <a:p>
            <a:pPr marL="0" indent="0">
              <a:buNone/>
            </a:pPr>
            <a:r>
              <a:rPr lang="en-GB" sz="2800" dirty="0">
                <a:solidFill>
                  <a:srgbClr val="000000"/>
                </a:solidFill>
                <a:latin typeface="+mj-lt"/>
                <a:ea typeface="Arial" panose="020B0604020202020204" pitchFamily="34" charset="0"/>
              </a:rPr>
              <a:t>-</a:t>
            </a:r>
            <a:r>
              <a:rPr lang="en-GB" sz="2800" dirty="0">
                <a:solidFill>
                  <a:srgbClr val="000000"/>
                </a:solidFill>
                <a:effectLst/>
                <a:latin typeface="+mj-lt"/>
                <a:ea typeface="Arial" panose="020B0604020202020204" pitchFamily="34" charset="0"/>
              </a:rPr>
              <a:t> their sense of meaning and purpose.</a:t>
            </a:r>
          </a:p>
          <a:p>
            <a:pPr marL="0" indent="0">
              <a:buNone/>
            </a:pPr>
            <a:endParaRPr lang="en-GB" sz="2800" dirty="0">
              <a:solidFill>
                <a:srgbClr val="000000"/>
              </a:solidFill>
              <a:effectLst/>
              <a:latin typeface="+mj-lt"/>
              <a:ea typeface="Arial" panose="020B0604020202020204" pitchFamily="34" charset="0"/>
            </a:endParaRPr>
          </a:p>
          <a:p>
            <a:pPr marL="0" indent="0" algn="r">
              <a:buNone/>
            </a:pPr>
            <a:r>
              <a:rPr lang="en-GB" sz="2800" dirty="0">
                <a:solidFill>
                  <a:srgbClr val="000000"/>
                </a:solidFill>
                <a:latin typeface="+mj-lt"/>
                <a:ea typeface="Arial" panose="020B0604020202020204" pitchFamily="34" charset="0"/>
              </a:rPr>
              <a:t>	</a:t>
            </a:r>
            <a:r>
              <a:rPr lang="en-GB" sz="2800" dirty="0">
                <a:solidFill>
                  <a:srgbClr val="000000"/>
                </a:solidFill>
                <a:effectLst/>
                <a:latin typeface="+mj-lt"/>
                <a:ea typeface="Arial" panose="020B0604020202020204" pitchFamily="34" charset="0"/>
              </a:rPr>
              <a:t>(website of University of California,  Academic 	home of Rakowski</a:t>
            </a:r>
            <a:r>
              <a:rPr lang="en-GB" sz="3200" dirty="0">
                <a:solidFill>
                  <a:srgbClr val="000000"/>
                </a:solidFill>
                <a:effectLst/>
                <a:latin typeface="+mj-lt"/>
                <a:ea typeface="Arial" panose="020B0604020202020204" pitchFamily="34" charset="0"/>
              </a:rPr>
              <a:t>)</a:t>
            </a:r>
          </a:p>
        </p:txBody>
      </p:sp>
    </p:spTree>
    <p:extLst>
      <p:ext uri="{BB962C8B-B14F-4D97-AF65-F5344CB8AC3E}">
        <p14:creationId xmlns:p14="http://schemas.microsoft.com/office/powerpoint/2010/main" val="270831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a:solidFill>
                  <a:srgbClr val="7030A0"/>
                </a:solidFill>
                <a:latin typeface="+mj-lt"/>
                <a:ea typeface="Calibri" panose="020F0502020204030204" pitchFamily="34" charset="0"/>
              </a:rPr>
              <a:t>Definitions of happiness</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E92D548A-A055-BA05-B4AC-FD10977EA513}"/>
              </a:ext>
            </a:extLst>
          </p:cNvPr>
          <p:cNvSpPr txBox="1"/>
          <p:nvPr/>
        </p:nvSpPr>
        <p:spPr>
          <a:xfrm>
            <a:off x="467544" y="1052736"/>
            <a:ext cx="8496944" cy="2246769"/>
          </a:xfrm>
          <a:prstGeom prst="rect">
            <a:avLst/>
          </a:prstGeom>
          <a:noFill/>
        </p:spPr>
        <p:txBody>
          <a:bodyPr wrap="square">
            <a:spAutoFit/>
          </a:bodyPr>
          <a:lstStyle/>
          <a:p>
            <a:pPr marL="0" indent="0">
              <a:buNone/>
            </a:pPr>
            <a:endParaRPr lang="en-GB" sz="2800" dirty="0">
              <a:solidFill>
                <a:srgbClr val="000000"/>
              </a:solidFill>
              <a:latin typeface="+mj-lt"/>
              <a:ea typeface="Arial" panose="020B0604020202020204" pitchFamily="34" charset="0"/>
            </a:endParaRPr>
          </a:p>
          <a:p>
            <a:pPr marL="0" indent="0">
              <a:buNone/>
            </a:pPr>
            <a:r>
              <a:rPr lang="en-GB" sz="2800" dirty="0">
                <a:solidFill>
                  <a:srgbClr val="000000"/>
                </a:solidFill>
                <a:effectLst/>
                <a:latin typeface="+mj-lt"/>
                <a:ea typeface="Arial" panose="020B0604020202020204" pitchFamily="34" charset="0"/>
              </a:rPr>
              <a:t>Expanded by Silver to</a:t>
            </a:r>
          </a:p>
          <a:p>
            <a:pPr marL="0" indent="0">
              <a:buNone/>
            </a:pPr>
            <a:r>
              <a:rPr lang="en-GB" sz="2800" dirty="0">
                <a:effectLst/>
                <a:latin typeface="+mj-lt"/>
                <a:ea typeface="Arial" panose="020B0604020202020204" pitchFamily="34" charset="0"/>
              </a:rPr>
              <a:t>“living in a wealthy democracy, being married, religious, having a rich social network and avoiding negative events and emotions” (Silver, 2014).</a:t>
            </a:r>
            <a:endParaRPr lang="en-GB" sz="2800" dirty="0">
              <a:solidFill>
                <a:srgbClr val="000000"/>
              </a:solidFill>
              <a:effectLst/>
              <a:latin typeface="+mj-lt"/>
              <a:ea typeface="Arial" panose="020B0604020202020204" pitchFamily="34" charset="0"/>
            </a:endParaRPr>
          </a:p>
        </p:txBody>
      </p:sp>
      <p:sp>
        <p:nvSpPr>
          <p:cNvPr id="8" name="TextBox 7">
            <a:extLst>
              <a:ext uri="{FF2B5EF4-FFF2-40B4-BE49-F238E27FC236}">
                <a16:creationId xmlns:a16="http://schemas.microsoft.com/office/drawing/2014/main" id="{3A952380-9C5A-8662-5B2C-622F7D8A3021}"/>
              </a:ext>
            </a:extLst>
          </p:cNvPr>
          <p:cNvSpPr txBox="1"/>
          <p:nvPr/>
        </p:nvSpPr>
        <p:spPr>
          <a:xfrm>
            <a:off x="539552" y="4149080"/>
            <a:ext cx="8136904" cy="1815882"/>
          </a:xfrm>
          <a:prstGeom prst="rect">
            <a:avLst/>
          </a:prstGeom>
          <a:noFill/>
        </p:spPr>
        <p:txBody>
          <a:bodyPr wrap="square">
            <a:spAutoFit/>
          </a:bodyPr>
          <a:lstStyle/>
          <a:p>
            <a:pPr marL="0" indent="0" algn="just">
              <a:lnSpc>
                <a:spcPct val="100000"/>
              </a:lnSpc>
              <a:spcAft>
                <a:spcPts val="1200"/>
              </a:spcAft>
              <a:buNone/>
            </a:pPr>
            <a:r>
              <a:rPr lang="en-GB" sz="2800" dirty="0">
                <a:ea typeface="Arial" panose="020B0604020202020204" pitchFamily="34" charset="0"/>
              </a:rPr>
              <a:t>Happiness  domains are summarised as; a mental state, human flourishing, ethical way of life, luck, absence of pain, meaning and fulfilment, evasive and linked to unhappiness (Verhoef, 2020)</a:t>
            </a:r>
            <a:r>
              <a:rPr lang="en-GB" sz="2800" dirty="0">
                <a:effectLst/>
                <a:ea typeface="Arial" panose="020B0604020202020204" pitchFamily="34" charset="0"/>
              </a:rPr>
              <a:t> </a:t>
            </a:r>
            <a:endParaRPr lang="af-ZA" sz="2800" dirty="0">
              <a:effectLst/>
              <a:ea typeface="Arial" panose="020B0604020202020204" pitchFamily="34" charset="0"/>
            </a:endParaRPr>
          </a:p>
        </p:txBody>
      </p:sp>
    </p:spTree>
    <p:extLst>
      <p:ext uri="{BB962C8B-B14F-4D97-AF65-F5344CB8AC3E}">
        <p14:creationId xmlns:p14="http://schemas.microsoft.com/office/powerpoint/2010/main" val="272996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a:solidFill>
                  <a:srgbClr val="7030A0"/>
                </a:solidFill>
                <a:latin typeface="+mj-lt"/>
                <a:ea typeface="Calibri" panose="020F0502020204030204" pitchFamily="34" charset="0"/>
              </a:rPr>
              <a:t>Definitions of happiness – The economist</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EA6E3702-E7C3-2459-96D9-7E58509CDD7F}"/>
              </a:ext>
            </a:extLst>
          </p:cNvPr>
          <p:cNvSpPr txBox="1"/>
          <p:nvPr/>
        </p:nvSpPr>
        <p:spPr>
          <a:xfrm>
            <a:off x="251520" y="1746488"/>
            <a:ext cx="8784976" cy="1815882"/>
          </a:xfrm>
          <a:prstGeom prst="rect">
            <a:avLst/>
          </a:prstGeom>
          <a:noFill/>
        </p:spPr>
        <p:txBody>
          <a:bodyPr wrap="square">
            <a:spAutoFit/>
          </a:bodyPr>
          <a:lstStyle/>
          <a:p>
            <a:pPr marL="0" indent="0" algn="r">
              <a:spcAft>
                <a:spcPts val="1200"/>
              </a:spcAft>
              <a:buNone/>
            </a:pPr>
            <a:r>
              <a:rPr lang="en-GB" sz="2800" dirty="0">
                <a:effectLst/>
                <a:latin typeface="+mj-lt"/>
                <a:ea typeface="Arial" panose="020B0604020202020204" pitchFamily="34" charset="0"/>
              </a:rPr>
              <a:t>  Layard says this feeling is measured by asking participants questions (and also scientifically taking readings of the brain to determine the “underlying level of happiness” (Layard 2005:6)  </a:t>
            </a:r>
          </a:p>
        </p:txBody>
      </p:sp>
      <p:sp>
        <p:nvSpPr>
          <p:cNvPr id="8" name="TextBox 7">
            <a:extLst>
              <a:ext uri="{FF2B5EF4-FFF2-40B4-BE49-F238E27FC236}">
                <a16:creationId xmlns:a16="http://schemas.microsoft.com/office/drawing/2014/main" id="{5614A703-7272-F8DD-CA27-4A9E498511DA}"/>
              </a:ext>
            </a:extLst>
          </p:cNvPr>
          <p:cNvSpPr txBox="1"/>
          <p:nvPr/>
        </p:nvSpPr>
        <p:spPr>
          <a:xfrm>
            <a:off x="755576" y="3562370"/>
            <a:ext cx="8280920" cy="2400657"/>
          </a:xfrm>
          <a:prstGeom prst="rect">
            <a:avLst/>
          </a:prstGeom>
          <a:noFill/>
        </p:spPr>
        <p:txBody>
          <a:bodyPr wrap="square">
            <a:spAutoFit/>
          </a:bodyPr>
          <a:lstStyle/>
          <a:p>
            <a:pPr marL="0" indent="0" algn="just">
              <a:lnSpc>
                <a:spcPct val="100000"/>
              </a:lnSpc>
              <a:spcAft>
                <a:spcPts val="1200"/>
              </a:spcAft>
              <a:buNone/>
            </a:pPr>
            <a:r>
              <a:rPr lang="en-GB" sz="2800" dirty="0">
                <a:effectLst/>
                <a:ea typeface="Arial" panose="020B0604020202020204" pitchFamily="34" charset="0"/>
              </a:rPr>
              <a:t>a “natural measure of happiness is the difference in activity between the left and right sides of the forebrain.” (Layard 2005:19).</a:t>
            </a:r>
          </a:p>
          <a:p>
            <a:pPr marL="0" indent="0" algn="just">
              <a:lnSpc>
                <a:spcPct val="100000"/>
              </a:lnSpc>
              <a:spcAft>
                <a:spcPts val="1200"/>
              </a:spcAft>
              <a:buNone/>
            </a:pPr>
            <a:r>
              <a:rPr lang="en-GB" sz="2800" dirty="0">
                <a:effectLst/>
                <a:ea typeface="Arial" panose="020B0604020202020204" pitchFamily="34" charset="0"/>
              </a:rPr>
              <a:t> “[B]rain science confirms the objective character of happiness and of pain” (Layard 2005:20). </a:t>
            </a:r>
            <a:endParaRPr lang="af-ZA" sz="2800" dirty="0">
              <a:effectLst/>
              <a:ea typeface="Arial" panose="020B0604020202020204" pitchFamily="34" charset="0"/>
            </a:endParaRPr>
          </a:p>
        </p:txBody>
      </p:sp>
    </p:spTree>
    <p:extLst>
      <p:ext uri="{BB962C8B-B14F-4D97-AF65-F5344CB8AC3E}">
        <p14:creationId xmlns:p14="http://schemas.microsoft.com/office/powerpoint/2010/main" val="289949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err="1">
                <a:solidFill>
                  <a:srgbClr val="7030A0"/>
                </a:solidFill>
                <a:latin typeface="+mj-lt"/>
              </a:rPr>
              <a:t>Ricoeur’s</a:t>
            </a:r>
            <a:r>
              <a:rPr lang="en-ZA" sz="3200" b="1" dirty="0">
                <a:solidFill>
                  <a:srgbClr val="7030A0"/>
                </a:solidFill>
                <a:latin typeface="+mj-lt"/>
              </a:rPr>
              <a:t> happiness requirements</a:t>
            </a: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FD60FECC-1A4A-56EB-095F-A8A824534151}"/>
              </a:ext>
            </a:extLst>
          </p:cNvPr>
          <p:cNvSpPr txBox="1"/>
          <p:nvPr/>
        </p:nvSpPr>
        <p:spPr>
          <a:xfrm>
            <a:off x="467544" y="1859340"/>
            <a:ext cx="8496944" cy="3970318"/>
          </a:xfrm>
          <a:prstGeom prst="rect">
            <a:avLst/>
          </a:prstGeom>
          <a:noFill/>
        </p:spPr>
        <p:txBody>
          <a:bodyPr wrap="square">
            <a:spAutoFit/>
          </a:bodyPr>
          <a:lstStyle/>
          <a:p>
            <a:pPr marL="0" indent="0">
              <a:buNone/>
            </a:pPr>
            <a:r>
              <a:rPr lang="en-GB" sz="2800" dirty="0" err="1">
                <a:ea typeface="Arial" panose="020B0604020202020204" pitchFamily="34" charset="0"/>
              </a:rPr>
              <a:t>Ricoeur</a:t>
            </a:r>
            <a:r>
              <a:rPr lang="en-GB" sz="2800" dirty="0">
                <a:ea typeface="Arial" panose="020B0604020202020204" pitchFamily="34" charset="0"/>
              </a:rPr>
              <a:t>  a French philosopher (1913-2005)</a:t>
            </a:r>
          </a:p>
          <a:p>
            <a:pPr marL="0" indent="0">
              <a:buNone/>
            </a:pPr>
            <a:r>
              <a:rPr lang="en-GB" sz="2800" dirty="0">
                <a:ea typeface="Arial" panose="020B0604020202020204" pitchFamily="34" charset="0"/>
              </a:rPr>
              <a:t>Worked on</a:t>
            </a:r>
            <a:r>
              <a:rPr lang="en-GB" sz="2800" dirty="0">
                <a:effectLst/>
                <a:ea typeface="Arial" panose="020B0604020202020204" pitchFamily="34" charset="0"/>
              </a:rPr>
              <a:t> hermeneutics, language, history, identity, narrative, philosophical anthropology, and many other themes in religion and theology.</a:t>
            </a:r>
          </a:p>
          <a:p>
            <a:pPr marL="0" indent="0">
              <a:buNone/>
            </a:pPr>
            <a:endParaRPr lang="en-GB" sz="2800" dirty="0">
              <a:effectLst/>
              <a:ea typeface="Arial" panose="020B0604020202020204" pitchFamily="34" charset="0"/>
            </a:endParaRPr>
          </a:p>
          <a:p>
            <a:pPr marL="0" indent="0">
              <a:buNone/>
            </a:pPr>
            <a:r>
              <a:rPr lang="en-GB" sz="2800" dirty="0">
                <a:effectLst/>
                <a:ea typeface="Arial" panose="020B0604020202020204" pitchFamily="34" charset="0"/>
              </a:rPr>
              <a:t>BUT also on happiness in </a:t>
            </a:r>
            <a:r>
              <a:rPr lang="en-GB" sz="2800" i="1" dirty="0">
                <a:effectLst/>
                <a:ea typeface="Arial" panose="020B0604020202020204" pitchFamily="34" charset="0"/>
              </a:rPr>
              <a:t>Fallible Man</a:t>
            </a:r>
            <a:r>
              <a:rPr lang="en-GB" sz="2800" dirty="0">
                <a:effectLst/>
                <a:ea typeface="Arial" panose="020B0604020202020204" pitchFamily="34" charset="0"/>
              </a:rPr>
              <a:t> (1960) , </a:t>
            </a:r>
            <a:endParaRPr lang="en-GB" sz="2800" dirty="0">
              <a:ea typeface="Arial" panose="020B0604020202020204" pitchFamily="34" charset="0"/>
            </a:endParaRPr>
          </a:p>
          <a:p>
            <a:pPr marL="0" indent="0">
              <a:buNone/>
            </a:pPr>
            <a:r>
              <a:rPr lang="en-GB" sz="2800" dirty="0">
                <a:effectLst/>
                <a:ea typeface="Arial" panose="020B0604020202020204" pitchFamily="34" charset="0"/>
              </a:rPr>
              <a:t> </a:t>
            </a:r>
            <a:r>
              <a:rPr lang="en-GB" sz="2800" i="1" dirty="0">
                <a:effectLst/>
                <a:ea typeface="Arial" panose="020B0604020202020204" pitchFamily="34" charset="0"/>
              </a:rPr>
              <a:t>Le Bonheur Hors Lieu </a:t>
            </a:r>
            <a:r>
              <a:rPr lang="en-GB" sz="2800" dirty="0">
                <a:effectLst/>
                <a:ea typeface="Arial" panose="020B0604020202020204" pitchFamily="34" charset="0"/>
              </a:rPr>
              <a:t>(1994), and </a:t>
            </a:r>
            <a:r>
              <a:rPr lang="en-GB" sz="2800" i="1" dirty="0" err="1">
                <a:effectLst/>
                <a:ea typeface="Arial" panose="020B0604020202020204" pitchFamily="34" charset="0"/>
              </a:rPr>
              <a:t>L’optatif</a:t>
            </a:r>
            <a:r>
              <a:rPr lang="en-GB" sz="2800" i="1" dirty="0">
                <a:effectLst/>
                <a:ea typeface="Arial" panose="020B0604020202020204" pitchFamily="34" charset="0"/>
              </a:rPr>
              <a:t> du Bonheur</a:t>
            </a:r>
            <a:r>
              <a:rPr lang="en-GB" sz="2800" dirty="0">
                <a:effectLst/>
                <a:ea typeface="Arial" panose="020B0604020202020204" pitchFamily="34" charset="0"/>
              </a:rPr>
              <a:t> (2001). </a:t>
            </a:r>
          </a:p>
          <a:p>
            <a:pPr marL="0" indent="0">
              <a:buNone/>
            </a:pPr>
            <a:endParaRPr lang="af-ZA" sz="2800" dirty="0"/>
          </a:p>
        </p:txBody>
      </p:sp>
    </p:spTree>
    <p:extLst>
      <p:ext uri="{BB962C8B-B14F-4D97-AF65-F5344CB8AC3E}">
        <p14:creationId xmlns:p14="http://schemas.microsoft.com/office/powerpoint/2010/main" val="3390351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err="1">
                <a:solidFill>
                  <a:srgbClr val="7030A0"/>
                </a:solidFill>
                <a:latin typeface="+mj-lt"/>
              </a:rPr>
              <a:t>Ricoeur’s</a:t>
            </a:r>
            <a:r>
              <a:rPr lang="en-ZA" sz="3200" b="1" dirty="0">
                <a:solidFill>
                  <a:srgbClr val="7030A0"/>
                </a:solidFill>
                <a:latin typeface="+mj-lt"/>
              </a:rPr>
              <a:t> happiness requirements</a:t>
            </a: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FD60FECC-1A4A-56EB-095F-A8A824534151}"/>
              </a:ext>
            </a:extLst>
          </p:cNvPr>
          <p:cNvSpPr txBox="1"/>
          <p:nvPr/>
        </p:nvSpPr>
        <p:spPr>
          <a:xfrm>
            <a:off x="683568" y="1628800"/>
            <a:ext cx="8064896" cy="3046988"/>
          </a:xfrm>
          <a:prstGeom prst="rect">
            <a:avLst/>
          </a:prstGeom>
          <a:noFill/>
        </p:spPr>
        <p:txBody>
          <a:bodyPr wrap="square">
            <a:spAutoFit/>
          </a:bodyPr>
          <a:lstStyle/>
          <a:p>
            <a:pPr algn="r"/>
            <a:r>
              <a:rPr lang="en-GB" sz="3200" dirty="0">
                <a:ea typeface="Arial" panose="020B0604020202020204" pitchFamily="34" charset="0"/>
              </a:rPr>
              <a:t>H</a:t>
            </a:r>
            <a:r>
              <a:rPr lang="en-GB" sz="3200" dirty="0">
                <a:effectLst/>
                <a:ea typeface="Arial" panose="020B0604020202020204" pitchFamily="34" charset="0"/>
              </a:rPr>
              <a:t>appiness must develop “the function of man out of the theoretical concept of Meaning”, otherwise it will not be the supreme good or “that for whose sake everything else is done” (</a:t>
            </a:r>
            <a:r>
              <a:rPr lang="en-GB" sz="3200" dirty="0" err="1">
                <a:effectLst/>
                <a:ea typeface="Arial" panose="020B0604020202020204" pitchFamily="34" charset="0"/>
              </a:rPr>
              <a:t>Ricoeur</a:t>
            </a:r>
            <a:r>
              <a:rPr lang="en-GB" sz="3200" dirty="0">
                <a:effectLst/>
                <a:ea typeface="Arial" panose="020B0604020202020204" pitchFamily="34" charset="0"/>
              </a:rPr>
              <a:t> 1969:64) </a:t>
            </a:r>
          </a:p>
          <a:p>
            <a:pPr marL="0" indent="0">
              <a:buNone/>
            </a:pPr>
            <a:endParaRPr lang="af-ZA" sz="3200" dirty="0"/>
          </a:p>
        </p:txBody>
      </p:sp>
    </p:spTree>
    <p:extLst>
      <p:ext uri="{BB962C8B-B14F-4D97-AF65-F5344CB8AC3E}">
        <p14:creationId xmlns:p14="http://schemas.microsoft.com/office/powerpoint/2010/main" val="367823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err="1">
                <a:solidFill>
                  <a:srgbClr val="7030A0"/>
                </a:solidFill>
                <a:latin typeface="+mj-lt"/>
              </a:rPr>
              <a:t>Ricoeur’s</a:t>
            </a:r>
            <a:r>
              <a:rPr lang="en-ZA" sz="3200" b="1" dirty="0">
                <a:solidFill>
                  <a:srgbClr val="7030A0"/>
                </a:solidFill>
                <a:latin typeface="+mj-lt"/>
              </a:rPr>
              <a:t> happiness requirements</a:t>
            </a: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4DF372C7-6AF2-9F63-11CE-C41087BFD03F}"/>
              </a:ext>
            </a:extLst>
          </p:cNvPr>
          <p:cNvSpPr txBox="1"/>
          <p:nvPr/>
        </p:nvSpPr>
        <p:spPr>
          <a:xfrm>
            <a:off x="539552" y="1927884"/>
            <a:ext cx="8208912" cy="2708434"/>
          </a:xfrm>
          <a:prstGeom prst="rect">
            <a:avLst/>
          </a:prstGeom>
          <a:noFill/>
        </p:spPr>
        <p:txBody>
          <a:bodyPr wrap="square">
            <a:spAutoFit/>
          </a:bodyPr>
          <a:lstStyle/>
          <a:p>
            <a:pPr marL="0" indent="0" algn="just">
              <a:spcAft>
                <a:spcPts val="1200"/>
              </a:spcAft>
              <a:buNone/>
            </a:pPr>
            <a:r>
              <a:rPr lang="en-GB" sz="2800" dirty="0">
                <a:ea typeface="Arial" panose="020B0604020202020204" pitchFamily="34" charset="0"/>
              </a:rPr>
              <a:t>T</a:t>
            </a:r>
            <a:r>
              <a:rPr lang="en-GB" sz="2800" dirty="0">
                <a:effectLst/>
                <a:ea typeface="Arial" panose="020B0604020202020204" pitchFamily="34" charset="0"/>
              </a:rPr>
              <a:t>he three ‘required’ elements for happiness in </a:t>
            </a:r>
            <a:r>
              <a:rPr lang="en-GB" sz="2800" dirty="0" err="1">
                <a:effectLst/>
                <a:ea typeface="Arial" panose="020B0604020202020204" pitchFamily="34" charset="0"/>
              </a:rPr>
              <a:t>Ricoeur’s</a:t>
            </a:r>
            <a:r>
              <a:rPr lang="en-GB" sz="2800" dirty="0">
                <a:effectLst/>
                <a:ea typeface="Arial" panose="020B0604020202020204" pitchFamily="34" charset="0"/>
              </a:rPr>
              <a:t> thought:</a:t>
            </a:r>
          </a:p>
          <a:p>
            <a:pPr marL="457200" indent="-457200" algn="just">
              <a:spcAft>
                <a:spcPts val="1200"/>
              </a:spcAft>
              <a:buFont typeface="Arial" panose="020B0604020202020204" pitchFamily="34" charset="0"/>
              <a:buChar char="•"/>
            </a:pPr>
            <a:r>
              <a:rPr lang="en-GB" sz="2800" dirty="0">
                <a:effectLst/>
                <a:ea typeface="Arial" panose="020B0604020202020204" pitchFamily="34" charset="0"/>
              </a:rPr>
              <a:t>one’s personal wishes, (the good life)</a:t>
            </a:r>
          </a:p>
          <a:p>
            <a:pPr marL="457200" indent="-457200" algn="just">
              <a:spcAft>
                <a:spcPts val="1200"/>
              </a:spcAft>
              <a:buFont typeface="Arial" panose="020B0604020202020204" pitchFamily="34" charset="0"/>
              <a:buChar char="•"/>
            </a:pPr>
            <a:r>
              <a:rPr lang="en-GB" sz="2800" dirty="0">
                <a:effectLst/>
                <a:ea typeface="Arial" panose="020B0604020202020204" pitchFamily="34" charset="0"/>
              </a:rPr>
              <a:t>friendship (relations -) and the near</a:t>
            </a:r>
          </a:p>
          <a:p>
            <a:pPr marL="457200" indent="-457200" algn="just">
              <a:spcAft>
                <a:spcPts val="1200"/>
              </a:spcAft>
              <a:buFont typeface="Arial" panose="020B0604020202020204" pitchFamily="34" charset="0"/>
              <a:buChar char="•"/>
            </a:pPr>
            <a:r>
              <a:rPr lang="en-GB" sz="2800" dirty="0">
                <a:effectLst/>
                <a:ea typeface="Arial" panose="020B0604020202020204" pitchFamily="34" charset="0"/>
              </a:rPr>
              <a:t>justice (just institutions) and the distant </a:t>
            </a:r>
            <a:endParaRPr lang="af-ZA" sz="2800" dirty="0"/>
          </a:p>
        </p:txBody>
      </p:sp>
    </p:spTree>
    <p:extLst>
      <p:ext uri="{BB962C8B-B14F-4D97-AF65-F5344CB8AC3E}">
        <p14:creationId xmlns:p14="http://schemas.microsoft.com/office/powerpoint/2010/main" val="129445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0" t="35855"/>
          <a:stretch/>
        </p:blipFill>
        <p:spPr>
          <a:xfrm>
            <a:off x="-27401" y="0"/>
            <a:ext cx="9180512" cy="6858000"/>
          </a:xfrm>
          <a:prstGeom prst="rect">
            <a:avLst/>
          </a:prstGeom>
        </p:spPr>
      </p:pic>
      <p:sp>
        <p:nvSpPr>
          <p:cNvPr id="10" name="TextBox 9">
            <a:extLst>
              <a:ext uri="{FF2B5EF4-FFF2-40B4-BE49-F238E27FC236}">
                <a16:creationId xmlns:a16="http://schemas.microsoft.com/office/drawing/2014/main" id="{41EC0F6D-57AB-F165-2E67-AA79D56F37B5}"/>
              </a:ext>
            </a:extLst>
          </p:cNvPr>
          <p:cNvSpPr txBox="1"/>
          <p:nvPr/>
        </p:nvSpPr>
        <p:spPr>
          <a:xfrm>
            <a:off x="457200" y="980727"/>
            <a:ext cx="8229600" cy="5197705"/>
          </a:xfrm>
          <a:prstGeom prst="rect">
            <a:avLst/>
          </a:prstGeom>
          <a:noFill/>
        </p:spPr>
        <p:txBody>
          <a:bodyPr wrap="square">
            <a:spAutoFit/>
          </a:bodyPr>
          <a:lstStyle/>
          <a:p>
            <a:pPr marL="0" indent="0">
              <a:lnSpc>
                <a:spcPct val="120000"/>
              </a:lnSpc>
              <a:buNone/>
            </a:pPr>
            <a:r>
              <a:rPr lang="af-ZA" sz="1050" dirty="0">
                <a:solidFill>
                  <a:schemeClr val="bg1"/>
                </a:solidFill>
              </a:rPr>
              <a:t>„””</a:t>
            </a:r>
            <a:r>
              <a:rPr lang="af-ZA" sz="2800" dirty="0">
                <a:solidFill>
                  <a:schemeClr val="bg1"/>
                </a:solidFill>
              </a:rPr>
              <a:t>To be happy is necessarily the desire of every rational but finite being</a:t>
            </a:r>
            <a:r>
              <a:rPr lang="af-ZA" sz="2800" i="1" dirty="0">
                <a:solidFill>
                  <a:schemeClr val="bg1"/>
                </a:solidFill>
              </a:rPr>
              <a:t>”</a:t>
            </a:r>
          </a:p>
          <a:p>
            <a:pPr marL="0" indent="0" algn="r">
              <a:lnSpc>
                <a:spcPct val="120000"/>
              </a:lnSpc>
              <a:buNone/>
            </a:pPr>
            <a:r>
              <a:rPr lang="af-ZA" sz="2800" i="1" dirty="0">
                <a:solidFill>
                  <a:schemeClr val="bg1"/>
                </a:solidFill>
              </a:rPr>
              <a:t>Emmanuel Kant</a:t>
            </a:r>
          </a:p>
          <a:p>
            <a:pPr marL="0" indent="0" algn="just">
              <a:lnSpc>
                <a:spcPct val="120000"/>
              </a:lnSpc>
              <a:spcAft>
                <a:spcPts val="1200"/>
              </a:spcAft>
              <a:buNone/>
            </a:pPr>
            <a:r>
              <a:rPr lang="en-GB" sz="1800" dirty="0">
                <a:solidFill>
                  <a:schemeClr val="bg1"/>
                </a:solidFill>
                <a:effectLst/>
                <a:latin typeface="Arial" panose="020B0604020202020204" pitchFamily="34" charset="0"/>
                <a:ea typeface="Arial" panose="020B0604020202020204" pitchFamily="34" charset="0"/>
              </a:rPr>
              <a:t>	</a:t>
            </a:r>
            <a:endParaRPr lang="af-ZA" sz="1800" dirty="0">
              <a:solidFill>
                <a:schemeClr val="bg1"/>
              </a:solidFill>
              <a:effectLst/>
              <a:latin typeface="Arial" panose="020B0604020202020204" pitchFamily="34" charset="0"/>
              <a:ea typeface="Arial" panose="020B0604020202020204" pitchFamily="34" charset="0"/>
            </a:endParaRPr>
          </a:p>
          <a:p>
            <a:pPr marL="221615" indent="0" algn="just">
              <a:lnSpc>
                <a:spcPct val="120000"/>
              </a:lnSpc>
              <a:spcAft>
                <a:spcPts val="1200"/>
              </a:spcAft>
              <a:buNone/>
            </a:pPr>
            <a:r>
              <a:rPr lang="en-GB" sz="2800" dirty="0">
                <a:solidFill>
                  <a:schemeClr val="bg1"/>
                </a:solidFill>
                <a:effectLst/>
                <a:latin typeface="+mj-lt"/>
                <a:ea typeface="Arial" panose="020B0604020202020204" pitchFamily="34" charset="0"/>
              </a:rPr>
              <a:t>“The subjects of every state ought to contribute towards the support of the government, as nearly as possible, in proportion to their respective abilities; that is, in proportion to the revenue which they respectively enjoy under the protection of the state.”                    					Adam Smith </a:t>
            </a:r>
            <a:endParaRPr lang="af-ZA" sz="2800" dirty="0">
              <a:solidFill>
                <a:schemeClr val="bg1"/>
              </a:solidFill>
              <a:effectLst/>
              <a:latin typeface="+mj-lt"/>
              <a:ea typeface="Arial" panose="020B0604020202020204" pitchFamily="34" charset="0"/>
            </a:endParaRPr>
          </a:p>
        </p:txBody>
      </p:sp>
    </p:spTree>
    <p:extLst>
      <p:ext uri="{BB962C8B-B14F-4D97-AF65-F5344CB8AC3E}">
        <p14:creationId xmlns:p14="http://schemas.microsoft.com/office/powerpoint/2010/main" val="73595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err="1">
                <a:solidFill>
                  <a:srgbClr val="7030A0"/>
                </a:solidFill>
                <a:latin typeface="+mj-lt"/>
              </a:rPr>
              <a:t>Ricoeur’s</a:t>
            </a:r>
            <a:r>
              <a:rPr lang="en-ZA" sz="3200" b="1" dirty="0">
                <a:solidFill>
                  <a:srgbClr val="7030A0"/>
                </a:solidFill>
                <a:latin typeface="+mj-lt"/>
              </a:rPr>
              <a:t> happiness requirements</a:t>
            </a: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7" name="TextBox 6">
            <a:extLst>
              <a:ext uri="{FF2B5EF4-FFF2-40B4-BE49-F238E27FC236}">
                <a16:creationId xmlns:a16="http://schemas.microsoft.com/office/drawing/2014/main" id="{7B57C433-ACC0-5587-E5EB-DD146611A2F1}"/>
              </a:ext>
            </a:extLst>
          </p:cNvPr>
          <p:cNvSpPr txBox="1"/>
          <p:nvPr/>
        </p:nvSpPr>
        <p:spPr>
          <a:xfrm>
            <a:off x="323528" y="1052750"/>
            <a:ext cx="8568952" cy="4555093"/>
          </a:xfrm>
          <a:prstGeom prst="rect">
            <a:avLst/>
          </a:prstGeom>
          <a:noFill/>
        </p:spPr>
        <p:txBody>
          <a:bodyPr wrap="square">
            <a:spAutoFit/>
          </a:bodyPr>
          <a:lstStyle/>
          <a:p>
            <a:pPr marL="457200" indent="-457200" algn="just">
              <a:spcAft>
                <a:spcPts val="1200"/>
              </a:spcAft>
              <a:buFont typeface="Arial" panose="020B0604020202020204" pitchFamily="34" charset="0"/>
              <a:buChar char="•"/>
            </a:pPr>
            <a:r>
              <a:rPr lang="en-GB" sz="2800" dirty="0">
                <a:ea typeface="Arial" panose="020B0604020202020204" pitchFamily="34" charset="0"/>
              </a:rPr>
              <a:t>H</a:t>
            </a:r>
            <a:r>
              <a:rPr lang="en-GB" sz="2800" dirty="0">
                <a:effectLst/>
                <a:ea typeface="Arial" panose="020B0604020202020204" pitchFamily="34" charset="0"/>
              </a:rPr>
              <a:t>appiness and the “distant” -a form of justice, or the “desire to live among righteous institutions originally belongs to the deepest ethical plan, precisely determined by the wish to live a good life” (</a:t>
            </a:r>
            <a:r>
              <a:rPr lang="en-GB" sz="2800" dirty="0" err="1">
                <a:effectLst/>
                <a:ea typeface="Arial" panose="020B0604020202020204" pitchFamily="34" charset="0"/>
              </a:rPr>
              <a:t>Ricoeur</a:t>
            </a:r>
            <a:r>
              <a:rPr lang="en-GB" sz="2800" dirty="0">
                <a:effectLst/>
                <a:ea typeface="Arial" panose="020B0604020202020204" pitchFamily="34" charset="0"/>
              </a:rPr>
              <a:t> 1994:333).</a:t>
            </a:r>
          </a:p>
          <a:p>
            <a:pPr marL="457200" indent="-457200" algn="just">
              <a:spcAft>
                <a:spcPts val="1200"/>
              </a:spcAft>
              <a:buFont typeface="Arial" panose="020B0604020202020204" pitchFamily="34" charset="0"/>
              <a:buChar char="•"/>
            </a:pPr>
            <a:r>
              <a:rPr lang="en-GB" sz="2800" dirty="0">
                <a:effectLst/>
                <a:latin typeface="+mj-lt"/>
                <a:ea typeface="Arial" panose="020B0604020202020204" pitchFamily="34" charset="0"/>
              </a:rPr>
              <a:t> ‘faceless others’ - no direct contact with us, we share common spaces (and institutions). To be happy requires that we recognise that we live with others (in organisations and institutions) and these institutions need to be seen as righteous and just. </a:t>
            </a:r>
            <a:endParaRPr lang="af-ZA" sz="2800" dirty="0">
              <a:effectLst/>
              <a:latin typeface="+mj-lt"/>
              <a:ea typeface="Arial" panose="020B0604020202020204" pitchFamily="34" charset="0"/>
            </a:endParaRPr>
          </a:p>
        </p:txBody>
      </p:sp>
    </p:spTree>
    <p:extLst>
      <p:ext uri="{BB962C8B-B14F-4D97-AF65-F5344CB8AC3E}">
        <p14:creationId xmlns:p14="http://schemas.microsoft.com/office/powerpoint/2010/main" val="1551564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err="1">
                <a:solidFill>
                  <a:srgbClr val="7030A0"/>
                </a:solidFill>
                <a:latin typeface="+mj-lt"/>
              </a:rPr>
              <a:t>Ricoeur’s</a:t>
            </a:r>
            <a:r>
              <a:rPr lang="en-ZA" sz="3200" b="1" dirty="0">
                <a:solidFill>
                  <a:srgbClr val="7030A0"/>
                </a:solidFill>
                <a:latin typeface="+mj-lt"/>
              </a:rPr>
              <a:t> happiness requirements</a:t>
            </a: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142C8565-7437-53C2-03E6-6BD0D74CE519}"/>
              </a:ext>
            </a:extLst>
          </p:cNvPr>
          <p:cNvSpPr txBox="1"/>
          <p:nvPr/>
        </p:nvSpPr>
        <p:spPr>
          <a:xfrm>
            <a:off x="539552" y="1381581"/>
            <a:ext cx="8208912" cy="4216539"/>
          </a:xfrm>
          <a:prstGeom prst="rect">
            <a:avLst/>
          </a:prstGeom>
          <a:noFill/>
        </p:spPr>
        <p:txBody>
          <a:bodyPr wrap="square">
            <a:spAutoFit/>
          </a:bodyPr>
          <a:lstStyle/>
          <a:p>
            <a:pPr marL="0" indent="0" algn="just">
              <a:lnSpc>
                <a:spcPct val="150000"/>
              </a:lnSpc>
              <a:spcAft>
                <a:spcPts val="1200"/>
              </a:spcAft>
              <a:buNone/>
            </a:pPr>
            <a:r>
              <a:rPr lang="en-GB" sz="2800" dirty="0">
                <a:latin typeface="+mj-lt"/>
                <a:ea typeface="Arial" panose="020B0604020202020204" pitchFamily="34" charset="0"/>
              </a:rPr>
              <a:t>The problem with happiness and justice</a:t>
            </a:r>
            <a:endParaRPr lang="af-ZA" sz="2800" dirty="0">
              <a:effectLst/>
              <a:latin typeface="+mj-lt"/>
              <a:ea typeface="Arial" panose="020B0604020202020204" pitchFamily="34" charset="0"/>
            </a:endParaRPr>
          </a:p>
          <a:p>
            <a:pPr algn="just">
              <a:spcAft>
                <a:spcPts val="1200"/>
              </a:spcAft>
            </a:pPr>
            <a:r>
              <a:rPr lang="en-GB" sz="2800" dirty="0">
                <a:ea typeface="Arial" panose="020B0604020202020204" pitchFamily="34" charset="0"/>
              </a:rPr>
              <a:t>W</a:t>
            </a:r>
            <a:r>
              <a:rPr lang="en-GB" sz="2800" dirty="0">
                <a:effectLst/>
                <a:ea typeface="Arial" panose="020B0604020202020204" pitchFamily="34" charset="0"/>
              </a:rPr>
              <a:t>e need just institutions. - a sovereign power might not “subordinate own desire to the greater good” (</a:t>
            </a:r>
            <a:r>
              <a:rPr lang="en-GB" sz="2800" dirty="0" err="1">
                <a:effectLst/>
                <a:ea typeface="Arial" panose="020B0604020202020204" pitchFamily="34" charset="0"/>
              </a:rPr>
              <a:t>Ricoeur</a:t>
            </a:r>
            <a:r>
              <a:rPr lang="en-GB" sz="2800" dirty="0">
                <a:effectLst/>
                <a:ea typeface="Arial" panose="020B0604020202020204" pitchFamily="34" charset="0"/>
              </a:rPr>
              <a:t> 1994:5)</a:t>
            </a:r>
          </a:p>
          <a:p>
            <a:pPr algn="just">
              <a:spcAft>
                <a:spcPts val="1200"/>
              </a:spcAft>
            </a:pPr>
            <a:endParaRPr lang="en-GB" sz="2800" dirty="0">
              <a:effectLst/>
              <a:ea typeface="Arial" panose="020B0604020202020204" pitchFamily="34" charset="0"/>
            </a:endParaRPr>
          </a:p>
          <a:p>
            <a:pPr algn="just">
              <a:spcAft>
                <a:spcPts val="1200"/>
              </a:spcAft>
            </a:pPr>
            <a:r>
              <a:rPr lang="en-GB" sz="2800" dirty="0">
                <a:effectLst/>
                <a:ea typeface="Arial" panose="020B0604020202020204" pitchFamily="34" charset="0"/>
              </a:rPr>
              <a:t>This leads to injustice and consequently unhappiness of those who function within these institutions. - political powers do not easily bring justice (</a:t>
            </a:r>
            <a:r>
              <a:rPr lang="en-GB" sz="2800" dirty="0" err="1">
                <a:effectLst/>
                <a:ea typeface="Arial" panose="020B0604020202020204" pitchFamily="34" charset="0"/>
              </a:rPr>
              <a:t>Ricoeur</a:t>
            </a:r>
            <a:r>
              <a:rPr lang="en-GB" sz="2800" dirty="0">
                <a:effectLst/>
                <a:ea typeface="Arial" panose="020B0604020202020204" pitchFamily="34" charset="0"/>
              </a:rPr>
              <a:t> 1994:6), </a:t>
            </a:r>
            <a:endParaRPr lang="af-ZA" sz="2800" dirty="0"/>
          </a:p>
        </p:txBody>
      </p:sp>
    </p:spTree>
    <p:extLst>
      <p:ext uri="{BB962C8B-B14F-4D97-AF65-F5344CB8AC3E}">
        <p14:creationId xmlns:p14="http://schemas.microsoft.com/office/powerpoint/2010/main" val="399857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err="1">
                <a:solidFill>
                  <a:srgbClr val="7030A0"/>
                </a:solidFill>
                <a:latin typeface="+mj-lt"/>
                <a:ea typeface="Calibri" panose="020F0502020204030204" pitchFamily="34" charset="0"/>
              </a:rPr>
              <a:t>Rakowsky</a:t>
            </a:r>
            <a:r>
              <a:rPr lang="en-ZA" sz="3200" b="1" dirty="0">
                <a:solidFill>
                  <a:srgbClr val="7030A0"/>
                </a:solidFill>
                <a:latin typeface="+mj-lt"/>
                <a:ea typeface="Calibri" panose="020F0502020204030204" pitchFamily="34" charset="0"/>
              </a:rPr>
              <a:t> and justice</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7" name="TextBox 6">
            <a:extLst>
              <a:ext uri="{FF2B5EF4-FFF2-40B4-BE49-F238E27FC236}">
                <a16:creationId xmlns:a16="http://schemas.microsoft.com/office/drawing/2014/main" id="{A6B4F24F-A2C7-CD17-DAD3-E424A1846BDF}"/>
              </a:ext>
            </a:extLst>
          </p:cNvPr>
          <p:cNvSpPr txBox="1"/>
          <p:nvPr/>
        </p:nvSpPr>
        <p:spPr>
          <a:xfrm>
            <a:off x="755576" y="2365568"/>
            <a:ext cx="7750709" cy="2246769"/>
          </a:xfrm>
          <a:prstGeom prst="rect">
            <a:avLst/>
          </a:prstGeom>
          <a:noFill/>
        </p:spPr>
        <p:txBody>
          <a:bodyPr wrap="square">
            <a:spAutoFit/>
          </a:bodyPr>
          <a:lstStyle/>
          <a:p>
            <a:pPr algn="just">
              <a:spcAft>
                <a:spcPts val="1200"/>
              </a:spcAft>
            </a:pPr>
            <a:r>
              <a:rPr lang="en-GB" sz="2800" dirty="0">
                <a:effectLst/>
                <a:ea typeface="Arial" panose="020B0604020202020204" pitchFamily="34" charset="0"/>
              </a:rPr>
              <a:t>The question would then be, in following </a:t>
            </a:r>
            <a:r>
              <a:rPr lang="en-GB" sz="2800" dirty="0" err="1">
                <a:effectLst/>
                <a:ea typeface="Arial" panose="020B0604020202020204" pitchFamily="34" charset="0"/>
              </a:rPr>
              <a:t>Ricoeur’s</a:t>
            </a:r>
            <a:r>
              <a:rPr lang="en-GB" sz="2800" dirty="0">
                <a:effectLst/>
                <a:ea typeface="Arial" panose="020B0604020202020204" pitchFamily="34" charset="0"/>
              </a:rPr>
              <a:t> emphasis on the need for just institutions as a requirement for happiness, to what extent equality and happiness are linked, and this is the focus of Rakowski.</a:t>
            </a:r>
            <a:endParaRPr lang="af-ZA" sz="2800" dirty="0">
              <a:effectLst/>
              <a:ea typeface="Arial" panose="020B0604020202020204" pitchFamily="34" charset="0"/>
            </a:endParaRPr>
          </a:p>
        </p:txBody>
      </p:sp>
    </p:spTree>
    <p:extLst>
      <p:ext uri="{BB962C8B-B14F-4D97-AF65-F5344CB8AC3E}">
        <p14:creationId xmlns:p14="http://schemas.microsoft.com/office/powerpoint/2010/main" val="412362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1077218"/>
          </a:xfrm>
          <a:prstGeom prst="rect">
            <a:avLst/>
          </a:prstGeom>
        </p:spPr>
        <p:txBody>
          <a:bodyPr wrap="square">
            <a:spAutoFit/>
          </a:bodyPr>
          <a:lstStyle/>
          <a:p>
            <a:r>
              <a:rPr lang="en-ZA" sz="3200" b="1" dirty="0">
                <a:solidFill>
                  <a:srgbClr val="7030A0"/>
                </a:solidFill>
                <a:latin typeface="+mj-lt"/>
                <a:ea typeface="Calibri" panose="020F0502020204030204" pitchFamily="34" charset="0"/>
              </a:rPr>
              <a:t>Rakowski  (1958 - ) and happiness through justice</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AFA8A42B-1B72-3D60-40CD-701E50820AE8}"/>
              </a:ext>
            </a:extLst>
          </p:cNvPr>
          <p:cNvSpPr txBox="1"/>
          <p:nvPr/>
        </p:nvSpPr>
        <p:spPr>
          <a:xfrm>
            <a:off x="539552" y="1381581"/>
            <a:ext cx="8136904" cy="3477875"/>
          </a:xfrm>
          <a:prstGeom prst="rect">
            <a:avLst/>
          </a:prstGeom>
          <a:noFill/>
        </p:spPr>
        <p:txBody>
          <a:bodyPr wrap="square">
            <a:spAutoFit/>
          </a:bodyPr>
          <a:lstStyle/>
          <a:p>
            <a:pPr marL="0" indent="0" algn="just">
              <a:lnSpc>
                <a:spcPct val="150000"/>
              </a:lnSpc>
              <a:spcAft>
                <a:spcPts val="1200"/>
              </a:spcAft>
              <a:buNone/>
            </a:pPr>
            <a:r>
              <a:rPr lang="en-US" sz="2800" dirty="0">
                <a:latin typeface="+mj-lt"/>
              </a:rPr>
              <a:t> </a:t>
            </a:r>
            <a:r>
              <a:rPr lang="en-US" sz="2800" i="1" dirty="0">
                <a:latin typeface="+mj-lt"/>
              </a:rPr>
              <a:t>Equal Justice:</a:t>
            </a:r>
            <a:endParaRPr lang="en-US" sz="2800" dirty="0">
              <a:latin typeface="+mj-lt"/>
            </a:endParaRPr>
          </a:p>
          <a:p>
            <a:pPr marL="0" indent="0" algn="just">
              <a:spcAft>
                <a:spcPts val="1200"/>
              </a:spcAft>
              <a:buNone/>
            </a:pPr>
            <a:r>
              <a:rPr lang="en-US" sz="2800" dirty="0"/>
              <a:t>Rakowski considers that although his theories “may not give the greatest possible aggregate </a:t>
            </a:r>
            <a:r>
              <a:rPr lang="en-US" sz="2800" i="1" dirty="0"/>
              <a:t>happiness</a:t>
            </a:r>
            <a:r>
              <a:rPr lang="en-US" sz="2800" dirty="0"/>
              <a:t> in certain isolated instances, they still produce higher average welfare … and occasionally yield suboptimal results but that in the long run tend to produce the largest bounty of </a:t>
            </a:r>
            <a:r>
              <a:rPr lang="en-US" sz="2800" i="1" dirty="0"/>
              <a:t>happiness</a:t>
            </a:r>
            <a:r>
              <a:rPr lang="en-US" sz="2800" dirty="0"/>
              <a:t> (1991:30)</a:t>
            </a:r>
            <a:endParaRPr lang="af-ZA" sz="2800" dirty="0"/>
          </a:p>
        </p:txBody>
      </p:sp>
    </p:spTree>
    <p:extLst>
      <p:ext uri="{BB962C8B-B14F-4D97-AF65-F5344CB8AC3E}">
        <p14:creationId xmlns:p14="http://schemas.microsoft.com/office/powerpoint/2010/main" val="1626889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a:solidFill>
                  <a:srgbClr val="7030A0"/>
                </a:solidFill>
                <a:latin typeface="+mj-lt"/>
                <a:ea typeface="Calibri" panose="020F0502020204030204" pitchFamily="34" charset="0"/>
              </a:rPr>
              <a:t>Rakowski and justice</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A11B2392-71A9-5CDA-19A7-52024E739F4D}"/>
              </a:ext>
            </a:extLst>
          </p:cNvPr>
          <p:cNvSpPr txBox="1"/>
          <p:nvPr/>
        </p:nvSpPr>
        <p:spPr>
          <a:xfrm>
            <a:off x="493699" y="1141556"/>
            <a:ext cx="7920880" cy="3262432"/>
          </a:xfrm>
          <a:prstGeom prst="rect">
            <a:avLst/>
          </a:prstGeom>
          <a:noFill/>
        </p:spPr>
        <p:txBody>
          <a:bodyPr wrap="square">
            <a:spAutoFit/>
          </a:bodyPr>
          <a:lstStyle/>
          <a:p>
            <a:pPr algn="just">
              <a:lnSpc>
                <a:spcPct val="100000"/>
              </a:lnSpc>
              <a:spcAft>
                <a:spcPts val="1200"/>
              </a:spcAft>
            </a:pPr>
            <a:r>
              <a:rPr lang="en-GB" sz="2800" dirty="0">
                <a:latin typeface="+mj-lt"/>
                <a:ea typeface="Arial" panose="020B0604020202020204" pitchFamily="34" charset="0"/>
              </a:rPr>
              <a:t>U</a:t>
            </a:r>
            <a:r>
              <a:rPr lang="en-GB" sz="2800" dirty="0">
                <a:effectLst/>
                <a:ea typeface="Arial" panose="020B0604020202020204" pitchFamily="34" charset="0"/>
              </a:rPr>
              <a:t>nique approach-  people should be equal in all respects</a:t>
            </a:r>
          </a:p>
          <a:p>
            <a:pPr algn="just">
              <a:lnSpc>
                <a:spcPct val="100000"/>
              </a:lnSpc>
              <a:spcAft>
                <a:spcPts val="1200"/>
              </a:spcAft>
            </a:pPr>
            <a:r>
              <a:rPr lang="en-GB" sz="2800" dirty="0">
                <a:effectLst/>
                <a:ea typeface="Arial" panose="020B0604020202020204" pitchFamily="34" charset="0"/>
              </a:rPr>
              <a:t>Not just increased tax rates for the rich to provide for the poor, or the welfare and medical services normally mentioned in this context, but also providing for people who are living with disabilities, and even for those needing a heart or a kidney</a:t>
            </a:r>
          </a:p>
        </p:txBody>
      </p:sp>
      <p:sp>
        <p:nvSpPr>
          <p:cNvPr id="7" name="TextBox 6">
            <a:extLst>
              <a:ext uri="{FF2B5EF4-FFF2-40B4-BE49-F238E27FC236}">
                <a16:creationId xmlns:a16="http://schemas.microsoft.com/office/drawing/2014/main" id="{F5650486-4D39-A92E-9E1B-4311ABA79C58}"/>
              </a:ext>
            </a:extLst>
          </p:cNvPr>
          <p:cNvSpPr txBox="1"/>
          <p:nvPr/>
        </p:nvSpPr>
        <p:spPr>
          <a:xfrm>
            <a:off x="599666" y="4594766"/>
            <a:ext cx="7803018" cy="1969770"/>
          </a:xfrm>
          <a:prstGeom prst="rect">
            <a:avLst/>
          </a:prstGeom>
          <a:noFill/>
        </p:spPr>
        <p:txBody>
          <a:bodyPr wrap="square">
            <a:spAutoFit/>
          </a:bodyPr>
          <a:lstStyle/>
          <a:p>
            <a:pPr algn="just">
              <a:lnSpc>
                <a:spcPct val="100000"/>
              </a:lnSpc>
              <a:spcAft>
                <a:spcPts val="1200"/>
              </a:spcAft>
            </a:pPr>
            <a:r>
              <a:rPr lang="en-GB" sz="2800" dirty="0">
                <a:ea typeface="Arial" panose="020B0604020202020204" pitchFamily="34" charset="0"/>
              </a:rPr>
              <a:t>E</a:t>
            </a:r>
            <a:r>
              <a:rPr lang="en-GB" sz="2800" dirty="0">
                <a:effectLst/>
                <a:ea typeface="Arial" panose="020B0604020202020204" pitchFamily="34" charset="0"/>
              </a:rPr>
              <a:t>quality of fortune, but not just material fortune, also intelligence, disabilities, inferior childhoods, health, opportunities, and education (1991:65)</a:t>
            </a:r>
          </a:p>
          <a:p>
            <a:pPr algn="just">
              <a:lnSpc>
                <a:spcPct val="100000"/>
              </a:lnSpc>
              <a:spcAft>
                <a:spcPts val="1200"/>
              </a:spcAft>
            </a:pPr>
            <a:r>
              <a:rPr lang="en-GB" sz="2800" dirty="0">
                <a:ea typeface="Arial" panose="020B0604020202020204" pitchFamily="34" charset="0"/>
              </a:rPr>
              <a:t>They should get equal shares initially</a:t>
            </a:r>
            <a:r>
              <a:rPr lang="en-GB" sz="2800" dirty="0">
                <a:effectLst/>
                <a:ea typeface="Arial" panose="020B0604020202020204" pitchFamily="34" charset="0"/>
              </a:rPr>
              <a:t> </a:t>
            </a:r>
          </a:p>
        </p:txBody>
      </p:sp>
    </p:spTree>
    <p:extLst>
      <p:ext uri="{BB962C8B-B14F-4D97-AF65-F5344CB8AC3E}">
        <p14:creationId xmlns:p14="http://schemas.microsoft.com/office/powerpoint/2010/main" val="118973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a:solidFill>
                  <a:srgbClr val="7030A0"/>
                </a:solidFill>
                <a:latin typeface="+mj-lt"/>
                <a:ea typeface="Calibri" panose="020F0502020204030204" pitchFamily="34" charset="0"/>
              </a:rPr>
              <a:t>Rakowski and justice</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7" name="TextBox 6">
            <a:extLst>
              <a:ext uri="{FF2B5EF4-FFF2-40B4-BE49-F238E27FC236}">
                <a16:creationId xmlns:a16="http://schemas.microsoft.com/office/drawing/2014/main" id="{7284BDF6-A5A5-6EA6-5B78-76F80B0A0751}"/>
              </a:ext>
            </a:extLst>
          </p:cNvPr>
          <p:cNvSpPr txBox="1"/>
          <p:nvPr/>
        </p:nvSpPr>
        <p:spPr>
          <a:xfrm>
            <a:off x="323528" y="1505396"/>
            <a:ext cx="8496944" cy="3847207"/>
          </a:xfrm>
          <a:prstGeom prst="rect">
            <a:avLst/>
          </a:prstGeom>
          <a:noFill/>
        </p:spPr>
        <p:txBody>
          <a:bodyPr wrap="square">
            <a:spAutoFit/>
          </a:bodyPr>
          <a:lstStyle/>
          <a:p>
            <a:pPr marL="0" lvl="0" indent="0" algn="just">
              <a:lnSpc>
                <a:spcPct val="150000"/>
              </a:lnSpc>
              <a:spcAft>
                <a:spcPts val="1200"/>
              </a:spcAft>
              <a:buNone/>
            </a:pPr>
            <a:r>
              <a:rPr lang="en-GB" sz="2800" dirty="0">
                <a:effectLst/>
                <a:latin typeface="+mj-lt"/>
                <a:ea typeface="Arial" panose="020B0604020202020204" pitchFamily="34" charset="0"/>
              </a:rPr>
              <a:t>Rakowski’s concepts of happiness</a:t>
            </a:r>
            <a:endParaRPr lang="af-ZA" sz="2800" dirty="0">
              <a:effectLst/>
              <a:latin typeface="+mj-lt"/>
              <a:ea typeface="Arial" panose="020B0604020202020204" pitchFamily="34" charset="0"/>
            </a:endParaRPr>
          </a:p>
          <a:p>
            <a:pPr algn="just">
              <a:lnSpc>
                <a:spcPct val="150000"/>
              </a:lnSpc>
              <a:spcAft>
                <a:spcPts val="1200"/>
              </a:spcAft>
            </a:pPr>
            <a:r>
              <a:rPr lang="en-GB" sz="2800" dirty="0">
                <a:effectLst/>
                <a:latin typeface="+mj-lt"/>
                <a:ea typeface="Arial" panose="020B0604020202020204" pitchFamily="34" charset="0"/>
              </a:rPr>
              <a:t>Rakowski stresses the importance of justice as equality. </a:t>
            </a:r>
            <a:endParaRPr lang="af-ZA" sz="2800" dirty="0">
              <a:effectLst/>
              <a:latin typeface="+mj-lt"/>
              <a:ea typeface="Arial" panose="020B0604020202020204" pitchFamily="34" charset="0"/>
            </a:endParaRPr>
          </a:p>
          <a:p>
            <a:pPr marL="449580" algn="just">
              <a:spcAft>
                <a:spcPts val="1200"/>
              </a:spcAft>
            </a:pPr>
            <a:r>
              <a:rPr lang="en-GB" sz="2800" dirty="0">
                <a:effectLst/>
                <a:latin typeface="+mj-lt"/>
                <a:ea typeface="Arial" panose="020B0604020202020204" pitchFamily="34" charset="0"/>
              </a:rPr>
              <a:t>Equality of fortune maintains that people should have equally valuable resources and opportunities at their disposal, </a:t>
            </a:r>
            <a:r>
              <a:rPr lang="en-GB" sz="2800" b="1" dirty="0">
                <a:effectLst/>
                <a:latin typeface="+mj-lt"/>
                <a:ea typeface="Arial" panose="020B0604020202020204" pitchFamily="34" charset="0"/>
              </a:rPr>
              <a:t>except to the extent </a:t>
            </a:r>
            <a:r>
              <a:rPr lang="en-GB" sz="2800" dirty="0">
                <a:effectLst/>
                <a:latin typeface="+mj-lt"/>
                <a:ea typeface="Arial" panose="020B0604020202020204" pitchFamily="34" charset="0"/>
              </a:rPr>
              <a:t>that their voluntary actions, including any gambles they freely take, give rise to inequalities… (Rakowski 1991:138)</a:t>
            </a:r>
            <a:endParaRPr lang="af-ZA" sz="2800" dirty="0">
              <a:effectLst/>
              <a:latin typeface="+mj-lt"/>
              <a:ea typeface="Arial" panose="020B0604020202020204" pitchFamily="34" charset="0"/>
            </a:endParaRPr>
          </a:p>
        </p:txBody>
      </p:sp>
    </p:spTree>
    <p:extLst>
      <p:ext uri="{BB962C8B-B14F-4D97-AF65-F5344CB8AC3E}">
        <p14:creationId xmlns:p14="http://schemas.microsoft.com/office/powerpoint/2010/main" val="625559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4" name="Rectangle 3"/>
          <p:cNvSpPr/>
          <p:nvPr/>
        </p:nvSpPr>
        <p:spPr>
          <a:xfrm>
            <a:off x="61651" y="293464"/>
            <a:ext cx="7750709" cy="584775"/>
          </a:xfrm>
          <a:prstGeom prst="rect">
            <a:avLst/>
          </a:prstGeom>
        </p:spPr>
        <p:txBody>
          <a:bodyPr wrap="square">
            <a:spAutoFit/>
          </a:bodyPr>
          <a:lstStyle/>
          <a:p>
            <a:r>
              <a:rPr lang="en-ZA" sz="3200" b="1" dirty="0">
                <a:solidFill>
                  <a:srgbClr val="7030A0"/>
                </a:solidFill>
                <a:latin typeface="+mj-lt"/>
                <a:ea typeface="Calibri" panose="020F0502020204030204" pitchFamily="34" charset="0"/>
              </a:rPr>
              <a:t>Rakowski and justice</a:t>
            </a:r>
            <a:endParaRPr lang="en-ZA" sz="3200" b="1" dirty="0">
              <a:solidFill>
                <a:srgbClr val="7030A0"/>
              </a:solidFill>
              <a:latin typeface="+mj-lt"/>
            </a:endParaRPr>
          </a:p>
        </p:txBody>
      </p:sp>
      <p:cxnSp>
        <p:nvCxnSpPr>
          <p:cNvPr id="5" name="Straight Connector 4"/>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64CBBE50-D134-39EF-CDF3-608420377FCF}"/>
              </a:ext>
            </a:extLst>
          </p:cNvPr>
          <p:cNvSpPr txBox="1"/>
          <p:nvPr/>
        </p:nvSpPr>
        <p:spPr>
          <a:xfrm>
            <a:off x="683568" y="1614717"/>
            <a:ext cx="8208912" cy="4401205"/>
          </a:xfrm>
          <a:prstGeom prst="rect">
            <a:avLst/>
          </a:prstGeom>
          <a:noFill/>
        </p:spPr>
        <p:txBody>
          <a:bodyPr wrap="square">
            <a:spAutoFit/>
          </a:bodyPr>
          <a:lstStyle/>
          <a:p>
            <a:pPr marL="0" indent="0">
              <a:buNone/>
            </a:pPr>
            <a:r>
              <a:rPr lang="en-US" sz="2800" dirty="0"/>
              <a:t>When does justice not need to be equal?</a:t>
            </a:r>
          </a:p>
          <a:p>
            <a:endParaRPr lang="en-US" sz="2800" dirty="0"/>
          </a:p>
          <a:p>
            <a:r>
              <a:rPr lang="en-US" sz="2800" dirty="0"/>
              <a:t>Hard work</a:t>
            </a:r>
          </a:p>
          <a:p>
            <a:r>
              <a:rPr lang="en-US" sz="2800" dirty="0"/>
              <a:t>More difficult work or studies</a:t>
            </a:r>
          </a:p>
          <a:p>
            <a:r>
              <a:rPr lang="en-US" sz="2800" dirty="0"/>
              <a:t>Option Luck  - not brute luck</a:t>
            </a:r>
          </a:p>
          <a:p>
            <a:r>
              <a:rPr lang="en-US" sz="2800" dirty="0"/>
              <a:t>Use of original allocation</a:t>
            </a:r>
          </a:p>
          <a:p>
            <a:endParaRPr lang="en-US" sz="2800" dirty="0"/>
          </a:p>
          <a:p>
            <a:endParaRPr lang="en-US" sz="2800" dirty="0"/>
          </a:p>
          <a:p>
            <a:r>
              <a:rPr lang="en-US" sz="2800" dirty="0"/>
              <a:t>No desires or looking at who can do most for society with these allocations</a:t>
            </a:r>
          </a:p>
        </p:txBody>
      </p:sp>
    </p:spTree>
    <p:extLst>
      <p:ext uri="{BB962C8B-B14F-4D97-AF65-F5344CB8AC3E}">
        <p14:creationId xmlns:p14="http://schemas.microsoft.com/office/powerpoint/2010/main" val="2246625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6" name="Rectangle 5"/>
          <p:cNvSpPr/>
          <p:nvPr/>
        </p:nvSpPr>
        <p:spPr>
          <a:xfrm>
            <a:off x="61651" y="293464"/>
            <a:ext cx="7174645" cy="584775"/>
          </a:xfrm>
          <a:prstGeom prst="rect">
            <a:avLst/>
          </a:prstGeom>
        </p:spPr>
        <p:txBody>
          <a:bodyPr wrap="square">
            <a:spAutoFit/>
          </a:bodyPr>
          <a:lstStyle/>
          <a:p>
            <a:r>
              <a:rPr lang="en-US" sz="3200" b="1" dirty="0">
                <a:solidFill>
                  <a:srgbClr val="7030A0"/>
                </a:solidFill>
              </a:rPr>
              <a:t>Conclusion and Recommendations</a:t>
            </a:r>
            <a:endParaRPr lang="en-ZA" sz="3200" b="1" dirty="0">
              <a:solidFill>
                <a:srgbClr val="7030A0"/>
              </a:solidFill>
            </a:endParaRPr>
          </a:p>
        </p:txBody>
      </p:sp>
      <p:cxnSp>
        <p:nvCxnSpPr>
          <p:cNvPr id="9" name="Straight Connector 8"/>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215CF059-5151-5B12-1850-010BEA206030}"/>
              </a:ext>
            </a:extLst>
          </p:cNvPr>
          <p:cNvSpPr txBox="1"/>
          <p:nvPr/>
        </p:nvSpPr>
        <p:spPr>
          <a:xfrm>
            <a:off x="467544" y="1994091"/>
            <a:ext cx="8136904" cy="3939540"/>
          </a:xfrm>
          <a:prstGeom prst="rect">
            <a:avLst/>
          </a:prstGeom>
          <a:noFill/>
        </p:spPr>
        <p:txBody>
          <a:bodyPr wrap="square">
            <a:spAutoFit/>
          </a:bodyPr>
          <a:lstStyle/>
          <a:p>
            <a:pPr algn="l"/>
            <a:r>
              <a:rPr lang="en-US" sz="2800" b="1" i="0" dirty="0">
                <a:effectLst/>
              </a:rPr>
              <a:t>Pur</a:t>
            </a:r>
            <a:r>
              <a:rPr lang="en-US" sz="2800" b="1" dirty="0"/>
              <a:t>pose of presentation:</a:t>
            </a:r>
          </a:p>
          <a:p>
            <a:pPr algn="l"/>
            <a:r>
              <a:rPr lang="en-US" sz="2800" dirty="0"/>
              <a:t>Combine a single philosophical view with a single legal one on happiness and justice and some empirical proof provided through economics</a:t>
            </a:r>
          </a:p>
          <a:p>
            <a:pPr algn="l"/>
            <a:endParaRPr lang="en-US" sz="2800" dirty="0"/>
          </a:p>
          <a:p>
            <a:pPr algn="l"/>
            <a:r>
              <a:rPr lang="en-US" sz="2800" dirty="0" err="1"/>
              <a:t>Ricoeur</a:t>
            </a:r>
            <a:r>
              <a:rPr lang="en-US" sz="2800" dirty="0"/>
              <a:t> named just institutions as requirement for happiness and </a:t>
            </a:r>
            <a:r>
              <a:rPr lang="en-US" sz="2800" dirty="0" err="1"/>
              <a:t>Rakowsky</a:t>
            </a:r>
            <a:r>
              <a:rPr lang="en-US" sz="2800" dirty="0"/>
              <a:t> expanded to equal justice</a:t>
            </a:r>
          </a:p>
          <a:p>
            <a:pPr algn="l"/>
            <a:endParaRPr lang="en-US" b="1" i="0" dirty="0">
              <a:effectLst/>
              <a:latin typeface="reckless"/>
            </a:endParaRPr>
          </a:p>
          <a:p>
            <a:br>
              <a:rPr lang="en-US" b="0" i="0" dirty="0">
                <a:effectLst/>
                <a:latin typeface="utopia-std"/>
              </a:rPr>
            </a:br>
            <a:endParaRPr lang="af-ZA" dirty="0"/>
          </a:p>
        </p:txBody>
      </p:sp>
    </p:spTree>
    <p:extLst>
      <p:ext uri="{BB962C8B-B14F-4D97-AF65-F5344CB8AC3E}">
        <p14:creationId xmlns:p14="http://schemas.microsoft.com/office/powerpoint/2010/main" val="307376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6" name="Rectangle 5"/>
          <p:cNvSpPr/>
          <p:nvPr/>
        </p:nvSpPr>
        <p:spPr>
          <a:xfrm>
            <a:off x="61651" y="293464"/>
            <a:ext cx="7174645" cy="584775"/>
          </a:xfrm>
          <a:prstGeom prst="rect">
            <a:avLst/>
          </a:prstGeom>
        </p:spPr>
        <p:txBody>
          <a:bodyPr wrap="square">
            <a:spAutoFit/>
          </a:bodyPr>
          <a:lstStyle/>
          <a:p>
            <a:r>
              <a:rPr lang="en-US" sz="3200" b="1" dirty="0">
                <a:solidFill>
                  <a:srgbClr val="7030A0"/>
                </a:solidFill>
              </a:rPr>
              <a:t>Conclusion and Recommendations</a:t>
            </a:r>
            <a:endParaRPr lang="en-ZA" sz="3200" b="1" dirty="0">
              <a:solidFill>
                <a:srgbClr val="7030A0"/>
              </a:solidFill>
            </a:endParaRPr>
          </a:p>
        </p:txBody>
      </p:sp>
      <p:cxnSp>
        <p:nvCxnSpPr>
          <p:cNvPr id="9" name="Straight Connector 8"/>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215CF059-5151-5B12-1850-010BEA206030}"/>
              </a:ext>
            </a:extLst>
          </p:cNvPr>
          <p:cNvSpPr txBox="1"/>
          <p:nvPr/>
        </p:nvSpPr>
        <p:spPr>
          <a:xfrm>
            <a:off x="467544" y="1994091"/>
            <a:ext cx="8136904" cy="4401205"/>
          </a:xfrm>
          <a:prstGeom prst="rect">
            <a:avLst/>
          </a:prstGeom>
          <a:noFill/>
        </p:spPr>
        <p:txBody>
          <a:bodyPr wrap="square">
            <a:spAutoFit/>
          </a:bodyPr>
          <a:lstStyle/>
          <a:p>
            <a:pPr algn="l"/>
            <a:r>
              <a:rPr lang="en-US" sz="2800" i="0" dirty="0">
                <a:effectLst/>
              </a:rPr>
              <a:t>Although justice embrace laws, policing and parliament, the justice for equality or Adam Smith’s equity can only be brought about by taxation to provide equality and justice –and happiness – via collection of taxes from the able and well-off  and distribution to the less able and well-off as social subsidies and for education, medical care and other social and financial assistance</a:t>
            </a:r>
          </a:p>
          <a:p>
            <a:br>
              <a:rPr lang="en-US" sz="2800" i="0" dirty="0">
                <a:effectLst/>
              </a:rPr>
            </a:br>
            <a:endParaRPr lang="af-ZA" sz="2800" dirty="0"/>
          </a:p>
        </p:txBody>
      </p:sp>
    </p:spTree>
    <p:extLst>
      <p:ext uri="{BB962C8B-B14F-4D97-AF65-F5344CB8AC3E}">
        <p14:creationId xmlns:p14="http://schemas.microsoft.com/office/powerpoint/2010/main" val="2941112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7" name="Rectangle 6"/>
          <p:cNvSpPr/>
          <p:nvPr/>
        </p:nvSpPr>
        <p:spPr>
          <a:xfrm>
            <a:off x="61651" y="293464"/>
            <a:ext cx="7174645" cy="584775"/>
          </a:xfrm>
          <a:prstGeom prst="rect">
            <a:avLst/>
          </a:prstGeom>
        </p:spPr>
        <p:txBody>
          <a:bodyPr wrap="square">
            <a:spAutoFit/>
          </a:bodyPr>
          <a:lstStyle/>
          <a:p>
            <a:r>
              <a:rPr lang="en-US" sz="3200" b="1" dirty="0">
                <a:solidFill>
                  <a:srgbClr val="7030A0"/>
                </a:solidFill>
              </a:rPr>
              <a:t>Questions &amp; comments </a:t>
            </a:r>
            <a:endParaRPr lang="en-ZA" sz="3200" b="1" dirty="0">
              <a:solidFill>
                <a:srgbClr val="7030A0"/>
              </a:solidFill>
            </a:endParaRPr>
          </a:p>
        </p:txBody>
      </p:sp>
      <p:sp>
        <p:nvSpPr>
          <p:cNvPr id="3" name="TextBox 2"/>
          <p:cNvSpPr txBox="1"/>
          <p:nvPr/>
        </p:nvSpPr>
        <p:spPr>
          <a:xfrm>
            <a:off x="2267744" y="2398024"/>
            <a:ext cx="5616344" cy="2677656"/>
          </a:xfrm>
          <a:prstGeom prst="rect">
            <a:avLst/>
          </a:prstGeom>
          <a:noFill/>
        </p:spPr>
        <p:txBody>
          <a:bodyPr wrap="square" rtlCol="0">
            <a:spAutoFit/>
          </a:bodyPr>
          <a:lstStyle/>
          <a:p>
            <a:pPr algn="ctr"/>
            <a:endParaRPr lang="en-US" sz="2800" b="1" dirty="0">
              <a:solidFill>
                <a:srgbClr val="7030A0"/>
              </a:solidFill>
            </a:endParaRPr>
          </a:p>
          <a:p>
            <a:r>
              <a:rPr lang="en-US" sz="2800" b="1" dirty="0">
                <a:solidFill>
                  <a:srgbClr val="7030A0"/>
                </a:solidFill>
              </a:rPr>
              <a:t>      Karina.Coetzee@nwu.ac.za</a:t>
            </a:r>
          </a:p>
          <a:p>
            <a:r>
              <a:rPr lang="en-US" sz="2800" b="1" dirty="0">
                <a:solidFill>
                  <a:srgbClr val="7030A0"/>
                </a:solidFill>
              </a:rPr>
              <a:t>     </a:t>
            </a:r>
          </a:p>
          <a:p>
            <a:pPr algn="ctr"/>
            <a:endParaRPr lang="en-US" sz="2800" b="1" dirty="0">
              <a:solidFill>
                <a:srgbClr val="7030A0"/>
              </a:solidFill>
            </a:endParaRPr>
          </a:p>
          <a:p>
            <a:r>
              <a:rPr lang="en-US" sz="2800" b="1" dirty="0">
                <a:solidFill>
                  <a:srgbClr val="7030A0"/>
                </a:solidFill>
              </a:rPr>
              <a:t>     018 -299 1457</a:t>
            </a:r>
          </a:p>
          <a:p>
            <a:r>
              <a:rPr lang="en-US" sz="2800" b="1" dirty="0">
                <a:solidFill>
                  <a:srgbClr val="7030A0"/>
                </a:solidFill>
              </a:rPr>
              <a:t>     </a:t>
            </a:r>
            <a:endParaRPr lang="en-ZA" sz="2800" b="1" dirty="0">
              <a:solidFill>
                <a:srgbClr val="7030A0"/>
              </a:solidFill>
            </a:endParaRPr>
          </a:p>
        </p:txBody>
      </p:sp>
      <p:cxnSp>
        <p:nvCxnSpPr>
          <p:cNvPr id="8" name="Straight Connector 7"/>
          <p:cNvCxnSpPr/>
          <p:nvPr/>
        </p:nvCxnSpPr>
        <p:spPr>
          <a:xfrm>
            <a:off x="1907704" y="842078"/>
            <a:ext cx="72362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pic>
        <p:nvPicPr>
          <p:cNvPr id="9" name="Picture 8"/>
          <p:cNvPicPr>
            <a:picLocks noChangeAspect="1"/>
          </p:cNvPicPr>
          <p:nvPr/>
        </p:nvPicPr>
        <p:blipFill>
          <a:blip r:embed="rId2"/>
          <a:stretch>
            <a:fillRect/>
          </a:stretch>
        </p:blipFill>
        <p:spPr>
          <a:xfrm>
            <a:off x="3059832" y="5613925"/>
            <a:ext cx="2604234" cy="1101307"/>
          </a:xfrm>
          <a:prstGeom prst="rect">
            <a:avLst/>
          </a:prstGeom>
        </p:spPr>
      </p:pic>
      <p:pic>
        <p:nvPicPr>
          <p:cNvPr id="1030" name="Picture 6" descr="How to change the phone number on your iPhone - Macworld UK"/>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33931" y="4226420"/>
            <a:ext cx="1198005" cy="67387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Contact, dm, email, envelope, message icon - Free download"/>
          <p:cNvSpPr>
            <a:spLocks noChangeAspect="1" noChangeArrowheads="1"/>
          </p:cNvSpPr>
          <p:nvPr/>
        </p:nvSpPr>
        <p:spPr bwMode="auto">
          <a:xfrm>
            <a:off x="395536" y="29514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38" name="Picture 14" descr="Email Address Icon Clipart Legend Tours &amp;amp; Transfers - Email Icon - 900x900  PNG Download - PNGkit"/>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1420" y="2971844"/>
            <a:ext cx="540340" cy="5495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33931" y="1985250"/>
            <a:ext cx="5656036" cy="646331"/>
          </a:xfrm>
          <a:prstGeom prst="rect">
            <a:avLst/>
          </a:prstGeom>
        </p:spPr>
        <p:txBody>
          <a:bodyPr wrap="none">
            <a:spAutoFit/>
          </a:bodyPr>
          <a:lstStyle/>
          <a:p>
            <a:r>
              <a:rPr lang="en-US" sz="3600" b="1" dirty="0">
                <a:solidFill>
                  <a:srgbClr val="009999"/>
                </a:solidFill>
              </a:rPr>
              <a:t>THANK YOU FOR YOUR TIME</a:t>
            </a:r>
          </a:p>
        </p:txBody>
      </p:sp>
    </p:spTree>
    <p:extLst>
      <p:ext uri="{BB962C8B-B14F-4D97-AF65-F5344CB8AC3E}">
        <p14:creationId xmlns:p14="http://schemas.microsoft.com/office/powerpoint/2010/main" val="37705959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0" t="35855"/>
          <a:stretch/>
        </p:blipFill>
        <p:spPr>
          <a:xfrm>
            <a:off x="3804" y="262775"/>
            <a:ext cx="9180512" cy="6858000"/>
          </a:xfrm>
          <a:prstGeom prst="rect">
            <a:avLst/>
          </a:prstGeom>
        </p:spPr>
      </p:pic>
      <p:sp>
        <p:nvSpPr>
          <p:cNvPr id="6" name="TextBox 5">
            <a:extLst>
              <a:ext uri="{FF2B5EF4-FFF2-40B4-BE49-F238E27FC236}">
                <a16:creationId xmlns:a16="http://schemas.microsoft.com/office/drawing/2014/main" id="{C04197B7-3AB6-5A17-C085-834928FC5849}"/>
              </a:ext>
            </a:extLst>
          </p:cNvPr>
          <p:cNvSpPr txBox="1"/>
          <p:nvPr/>
        </p:nvSpPr>
        <p:spPr>
          <a:xfrm>
            <a:off x="457200" y="2496326"/>
            <a:ext cx="8363272" cy="2554545"/>
          </a:xfrm>
          <a:prstGeom prst="rect">
            <a:avLst/>
          </a:prstGeom>
          <a:noFill/>
        </p:spPr>
        <p:txBody>
          <a:bodyPr wrap="square">
            <a:spAutoFit/>
          </a:bodyPr>
          <a:lstStyle/>
          <a:p>
            <a:r>
              <a:rPr lang="en-GB" sz="3200" dirty="0">
                <a:solidFill>
                  <a:schemeClr val="bg1"/>
                </a:solidFill>
                <a:effectLst/>
                <a:latin typeface="+mj-lt"/>
                <a:ea typeface="Arial" panose="020B0604020202020204" pitchFamily="34" charset="0"/>
              </a:rPr>
              <a:t>“The desire to live among righteous institutions originally belongs to the deepest ethical plan, precisely determined by the wish to live a good life.” </a:t>
            </a:r>
          </a:p>
          <a:p>
            <a:pPr algn="r"/>
            <a:r>
              <a:rPr lang="en-GB" sz="3200" dirty="0">
                <a:solidFill>
                  <a:schemeClr val="bg1"/>
                </a:solidFill>
                <a:effectLst/>
                <a:latin typeface="+mj-lt"/>
                <a:ea typeface="Arial" panose="020B0604020202020204" pitchFamily="34" charset="0"/>
              </a:rPr>
              <a:t>(</a:t>
            </a:r>
            <a:r>
              <a:rPr lang="en-GB" sz="3200" dirty="0" err="1">
                <a:solidFill>
                  <a:schemeClr val="bg1"/>
                </a:solidFill>
                <a:effectLst/>
                <a:latin typeface="+mj-lt"/>
                <a:ea typeface="Arial" panose="020B0604020202020204" pitchFamily="34" charset="0"/>
              </a:rPr>
              <a:t>Ricoeur</a:t>
            </a:r>
            <a:r>
              <a:rPr lang="en-GB" sz="3200" dirty="0">
                <a:solidFill>
                  <a:schemeClr val="bg1"/>
                </a:solidFill>
                <a:effectLst/>
                <a:latin typeface="+mj-lt"/>
                <a:ea typeface="Arial" panose="020B0604020202020204" pitchFamily="34" charset="0"/>
              </a:rPr>
              <a:t>, 1994:333)</a:t>
            </a:r>
            <a:endParaRPr lang="af-ZA" sz="3200" dirty="0">
              <a:solidFill>
                <a:schemeClr val="bg1"/>
              </a:solidFill>
            </a:endParaRPr>
          </a:p>
        </p:txBody>
      </p:sp>
    </p:spTree>
    <p:extLst>
      <p:ext uri="{BB962C8B-B14F-4D97-AF65-F5344CB8AC3E}">
        <p14:creationId xmlns:p14="http://schemas.microsoft.com/office/powerpoint/2010/main" val="380897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C440-1155-82AB-CEA2-9256847AE997}"/>
              </a:ext>
            </a:extLst>
          </p:cNvPr>
          <p:cNvSpPr>
            <a:spLocks noGrp="1"/>
          </p:cNvSpPr>
          <p:nvPr>
            <p:ph type="title"/>
          </p:nvPr>
        </p:nvSpPr>
        <p:spPr/>
        <p:txBody>
          <a:bodyPr/>
          <a:lstStyle/>
          <a:p>
            <a:r>
              <a:rPr lang="en-US" dirty="0"/>
              <a:t>Authors</a:t>
            </a:r>
            <a:endParaRPr lang="af-ZA" dirty="0"/>
          </a:p>
        </p:txBody>
      </p:sp>
      <p:sp>
        <p:nvSpPr>
          <p:cNvPr id="3" name="Content Placeholder 2">
            <a:extLst>
              <a:ext uri="{FF2B5EF4-FFF2-40B4-BE49-F238E27FC236}">
                <a16:creationId xmlns:a16="http://schemas.microsoft.com/office/drawing/2014/main" id="{A06907F8-9617-A9B2-AFA0-69827C5D49C2}"/>
              </a:ext>
            </a:extLst>
          </p:cNvPr>
          <p:cNvSpPr>
            <a:spLocks noGrp="1"/>
          </p:cNvSpPr>
          <p:nvPr>
            <p:ph idx="1"/>
          </p:nvPr>
        </p:nvSpPr>
        <p:spPr>
          <a:xfrm>
            <a:off x="457200" y="1268760"/>
            <a:ext cx="8229600" cy="4857403"/>
          </a:xfrm>
        </p:spPr>
        <p:txBody>
          <a:bodyPr>
            <a:normAutofit lnSpcReduction="10000"/>
          </a:bodyPr>
          <a:lstStyle/>
          <a:p>
            <a:pPr marL="0" indent="0">
              <a:buNone/>
            </a:pPr>
            <a:r>
              <a:rPr lang="en-US" dirty="0"/>
              <a:t>Prof Karina Coetzee, Professor in Taxation, </a:t>
            </a:r>
          </a:p>
          <a:p>
            <a:pPr marL="0" indent="0">
              <a:buNone/>
            </a:pPr>
            <a:r>
              <a:rPr lang="en-US" dirty="0"/>
              <a:t> Potchefstroom campus –Northwest University</a:t>
            </a:r>
          </a:p>
          <a:p>
            <a:pPr marL="0" indent="0">
              <a:buNone/>
            </a:pPr>
            <a:endParaRPr lang="en-US" dirty="0"/>
          </a:p>
          <a:p>
            <a:pPr marL="0" indent="0">
              <a:buNone/>
            </a:pPr>
            <a:r>
              <a:rPr lang="en-US" dirty="0"/>
              <a:t>Prof Anne Verhoef, Director School of Philosophy, Potchefstroom campus –</a:t>
            </a:r>
            <a:r>
              <a:rPr lang="en-US"/>
              <a:t>Northwest University</a:t>
            </a:r>
          </a:p>
          <a:p>
            <a:pPr marL="0" indent="0">
              <a:buNone/>
            </a:pPr>
            <a:endParaRPr lang="en-US" dirty="0"/>
          </a:p>
          <a:p>
            <a:pPr marL="0" indent="0">
              <a:buNone/>
            </a:pPr>
            <a:r>
              <a:rPr lang="en-US" dirty="0"/>
              <a:t>Dr Danielle Fourie, Lecturer in Business Ethics, </a:t>
            </a:r>
            <a:r>
              <a:rPr lang="en-US" dirty="0" err="1"/>
              <a:t>Vanderbijlpark</a:t>
            </a:r>
            <a:r>
              <a:rPr lang="en-US" dirty="0"/>
              <a:t> campus, Northwest University</a:t>
            </a:r>
          </a:p>
          <a:p>
            <a:pPr marL="0" indent="0">
              <a:buNone/>
            </a:pPr>
            <a:endParaRPr lang="en-US" dirty="0"/>
          </a:p>
          <a:p>
            <a:pPr marL="0" indent="0">
              <a:buNone/>
            </a:pPr>
            <a:endParaRPr lang="en-US" dirty="0"/>
          </a:p>
          <a:p>
            <a:pPr marL="0" indent="0">
              <a:buNone/>
            </a:pPr>
            <a:endParaRPr lang="af-ZA" dirty="0"/>
          </a:p>
        </p:txBody>
      </p:sp>
    </p:spTree>
    <p:extLst>
      <p:ext uri="{BB962C8B-B14F-4D97-AF65-F5344CB8AC3E}">
        <p14:creationId xmlns:p14="http://schemas.microsoft.com/office/powerpoint/2010/main" val="69656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15"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5" name="Rectangle 4"/>
          <p:cNvSpPr/>
          <p:nvPr/>
        </p:nvSpPr>
        <p:spPr>
          <a:xfrm>
            <a:off x="61651" y="293464"/>
            <a:ext cx="7174645" cy="584775"/>
          </a:xfrm>
          <a:prstGeom prst="rect">
            <a:avLst/>
          </a:prstGeom>
        </p:spPr>
        <p:txBody>
          <a:bodyPr wrap="square">
            <a:spAutoFit/>
          </a:bodyPr>
          <a:lstStyle/>
          <a:p>
            <a:r>
              <a:rPr lang="en-ZA" sz="3200" b="1" dirty="0">
                <a:solidFill>
                  <a:srgbClr val="7030A0"/>
                </a:solidFill>
              </a:rPr>
              <a:t>Overview:</a:t>
            </a:r>
          </a:p>
        </p:txBody>
      </p:sp>
      <p:sp>
        <p:nvSpPr>
          <p:cNvPr id="6" name="TextBox 5"/>
          <p:cNvSpPr txBox="1"/>
          <p:nvPr/>
        </p:nvSpPr>
        <p:spPr>
          <a:xfrm>
            <a:off x="179512" y="1052736"/>
            <a:ext cx="8640960" cy="5601533"/>
          </a:xfrm>
          <a:prstGeom prst="rect">
            <a:avLst/>
          </a:prstGeom>
          <a:noFill/>
        </p:spPr>
        <p:txBody>
          <a:bodyPr wrap="square" rtlCol="0">
            <a:spAutoFit/>
          </a:bodyPr>
          <a:lstStyle/>
          <a:p>
            <a:pPr marL="285750" indent="-285750">
              <a:buFont typeface="Arial" pitchFamily="34" charset="0"/>
              <a:buChar char="•"/>
            </a:pPr>
            <a:r>
              <a:rPr lang="en-US" sz="2800" b="1" dirty="0">
                <a:solidFill>
                  <a:srgbClr val="7030A0"/>
                </a:solidFill>
              </a:rPr>
              <a:t>Introduction &amp; Background </a:t>
            </a:r>
          </a:p>
          <a:p>
            <a:r>
              <a:rPr lang="en-US" sz="2800" dirty="0"/>
              <a:t>    </a:t>
            </a:r>
          </a:p>
          <a:p>
            <a:pPr marL="285750" indent="-285750">
              <a:buFont typeface="Arial" pitchFamily="34" charset="0"/>
              <a:buChar char="•"/>
            </a:pPr>
            <a:r>
              <a:rPr lang="en-US" sz="2800" b="1" dirty="0">
                <a:solidFill>
                  <a:srgbClr val="7030A0"/>
                </a:solidFill>
              </a:rPr>
              <a:t>Problem, objectives, research questions and methodology</a:t>
            </a:r>
            <a:endParaRPr lang="en-US" sz="2800" dirty="0"/>
          </a:p>
          <a:p>
            <a:pPr marL="285750" indent="-285750">
              <a:buFont typeface="Arial" pitchFamily="34" charset="0"/>
              <a:buChar char="•"/>
            </a:pPr>
            <a:endParaRPr lang="en-US" sz="2800" dirty="0"/>
          </a:p>
          <a:p>
            <a:pPr marL="285750" indent="-285750">
              <a:buFont typeface="Arial" pitchFamily="34" charset="0"/>
              <a:buChar char="•"/>
            </a:pPr>
            <a:r>
              <a:rPr lang="en-US" sz="2800" b="1" dirty="0">
                <a:solidFill>
                  <a:srgbClr val="7030A0"/>
                </a:solidFill>
              </a:rPr>
              <a:t>Happiness definitions </a:t>
            </a:r>
          </a:p>
          <a:p>
            <a:pPr marL="285750" indent="-285750">
              <a:buFont typeface="Arial" pitchFamily="34" charset="0"/>
              <a:buChar char="•"/>
            </a:pPr>
            <a:endParaRPr lang="en-US" sz="2800" b="1" dirty="0">
              <a:solidFill>
                <a:srgbClr val="7030A0"/>
              </a:solidFill>
            </a:endParaRPr>
          </a:p>
          <a:p>
            <a:pPr marL="285750" indent="-285750">
              <a:buFont typeface="Arial" pitchFamily="34" charset="0"/>
              <a:buChar char="•"/>
            </a:pPr>
            <a:r>
              <a:rPr lang="en-US" sz="2800" b="1" dirty="0" err="1">
                <a:solidFill>
                  <a:srgbClr val="7030A0"/>
                </a:solidFill>
              </a:rPr>
              <a:t>Ricoeur</a:t>
            </a:r>
            <a:r>
              <a:rPr lang="en-US" sz="2800" b="1" dirty="0">
                <a:solidFill>
                  <a:srgbClr val="7030A0"/>
                </a:solidFill>
              </a:rPr>
              <a:t> as basis</a:t>
            </a:r>
          </a:p>
          <a:p>
            <a:pPr marL="285750" indent="-285750">
              <a:buFont typeface="Arial" pitchFamily="34" charset="0"/>
              <a:buChar char="•"/>
            </a:pPr>
            <a:endParaRPr lang="en-US" sz="2800" dirty="0">
              <a:solidFill>
                <a:srgbClr val="7030A0"/>
              </a:solidFill>
            </a:endParaRPr>
          </a:p>
          <a:p>
            <a:pPr marL="285750" indent="-285750">
              <a:buFont typeface="Arial" pitchFamily="34" charset="0"/>
              <a:buChar char="•"/>
            </a:pPr>
            <a:r>
              <a:rPr lang="en-US" sz="2800" b="1" dirty="0">
                <a:solidFill>
                  <a:srgbClr val="7030A0"/>
                </a:solidFill>
              </a:rPr>
              <a:t>Rakowski for justice</a:t>
            </a:r>
          </a:p>
          <a:p>
            <a:pPr marL="285750" indent="-285750">
              <a:buFont typeface="Arial" pitchFamily="34" charset="0"/>
              <a:buChar char="•"/>
            </a:pPr>
            <a:endParaRPr lang="en-US" sz="2800" b="1" dirty="0">
              <a:solidFill>
                <a:srgbClr val="7030A0"/>
              </a:solidFill>
            </a:endParaRPr>
          </a:p>
          <a:p>
            <a:pPr marL="285750" indent="-285750">
              <a:buFont typeface="Arial" pitchFamily="34" charset="0"/>
              <a:buChar char="•"/>
            </a:pPr>
            <a:r>
              <a:rPr lang="en-US" sz="2800" b="1" dirty="0">
                <a:solidFill>
                  <a:srgbClr val="7030A0"/>
                </a:solidFill>
              </a:rPr>
              <a:t>Findings, conclusion &amp; recommendation</a:t>
            </a:r>
          </a:p>
          <a:p>
            <a:endParaRPr lang="en-US" sz="2200" b="1" dirty="0">
              <a:solidFill>
                <a:srgbClr val="7030A0"/>
              </a:solidFill>
            </a:endParaRPr>
          </a:p>
        </p:txBody>
      </p:sp>
      <p:pic>
        <p:nvPicPr>
          <p:cNvPr id="1026" name="Picture 2" descr="http://reviewbestbinoculars.com/wp-content/uploads/2014/08/review-of-best-binoculars.jpg">
            <a:hlinkClick r:id="rId2"/>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5547" y="4365104"/>
            <a:ext cx="3750438" cy="2492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889689" y="878239"/>
            <a:ext cx="7236296" cy="0"/>
          </a:xfrm>
          <a:prstGeom prst="line">
            <a:avLst/>
          </a:prstGeom>
          <a:ln w="19050">
            <a:solidFill>
              <a:srgbClr val="7030A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4943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15"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5" name="Rectangle 4"/>
          <p:cNvSpPr/>
          <p:nvPr/>
        </p:nvSpPr>
        <p:spPr>
          <a:xfrm>
            <a:off x="61651" y="293464"/>
            <a:ext cx="9082349" cy="584775"/>
          </a:xfrm>
          <a:prstGeom prst="rect">
            <a:avLst/>
          </a:prstGeom>
        </p:spPr>
        <p:txBody>
          <a:bodyPr wrap="square">
            <a:spAutoFit/>
          </a:bodyPr>
          <a:lstStyle/>
          <a:p>
            <a:r>
              <a:rPr lang="en-ZA" sz="3200" b="1" dirty="0">
                <a:solidFill>
                  <a:srgbClr val="7030A0"/>
                </a:solidFill>
              </a:rPr>
              <a:t>Introduction &amp; Background: </a:t>
            </a:r>
          </a:p>
        </p:txBody>
      </p:sp>
      <p:cxnSp>
        <p:nvCxnSpPr>
          <p:cNvPr id="13" name="Straight Connector 12"/>
          <p:cNvCxnSpPr/>
          <p:nvPr/>
        </p:nvCxnSpPr>
        <p:spPr>
          <a:xfrm>
            <a:off x="1889689" y="878239"/>
            <a:ext cx="7236296" cy="0"/>
          </a:xfrm>
          <a:prstGeom prst="line">
            <a:avLst/>
          </a:prstGeom>
          <a:ln w="19050">
            <a:solidFill>
              <a:srgbClr val="7030A0"/>
            </a:solidFill>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2A2CDA01-DADB-221C-B3CE-F60CCEC54F19}"/>
              </a:ext>
            </a:extLst>
          </p:cNvPr>
          <p:cNvSpPr txBox="1"/>
          <p:nvPr/>
        </p:nvSpPr>
        <p:spPr>
          <a:xfrm>
            <a:off x="683568" y="2271090"/>
            <a:ext cx="8130648" cy="3170099"/>
          </a:xfrm>
          <a:prstGeom prst="rect">
            <a:avLst/>
          </a:prstGeom>
          <a:noFill/>
        </p:spPr>
        <p:txBody>
          <a:bodyPr wrap="square">
            <a:spAutoFit/>
          </a:bodyPr>
          <a:lstStyle/>
          <a:p>
            <a:r>
              <a:rPr lang="en-GB" sz="2800" dirty="0">
                <a:effectLst/>
                <a:ea typeface="Arial" panose="020B0604020202020204" pitchFamily="34" charset="0"/>
              </a:rPr>
              <a:t>Research topic since 1970s for psychology</a:t>
            </a:r>
          </a:p>
          <a:p>
            <a:endParaRPr lang="en-GB" sz="2800" dirty="0">
              <a:ea typeface="Arial" panose="020B0604020202020204" pitchFamily="34" charset="0"/>
            </a:endParaRPr>
          </a:p>
          <a:p>
            <a:r>
              <a:rPr lang="en-GB" sz="2800" dirty="0">
                <a:effectLst/>
                <a:ea typeface="Arial" panose="020B0604020202020204" pitchFamily="34" charset="0"/>
              </a:rPr>
              <a:t>But, happiness’ relation to economics has only recently become a factor of interest within economic and philosophical research while justice has not been commonly linked to happiness.</a:t>
            </a:r>
          </a:p>
          <a:p>
            <a:endParaRPr lang="af-ZA"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7313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15" y="0"/>
            <a:ext cx="9144000" cy="36933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61651" y="293464"/>
            <a:ext cx="908234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7030A0"/>
                </a:solidFill>
                <a:latin typeface="Calibri"/>
              </a:rPr>
              <a:t>Problem, objectives</a:t>
            </a:r>
            <a:endParaRPr kumimoji="0" lang="en-ZA" sz="3200" b="1" i="0" u="none" strike="noStrike" kern="1200" cap="none" spc="0" normalizeH="0" baseline="0" noProof="0" dirty="0">
              <a:ln>
                <a:noFill/>
              </a:ln>
              <a:solidFill>
                <a:srgbClr val="7030A0"/>
              </a:solidFill>
              <a:effectLst/>
              <a:uLnTx/>
              <a:uFillTx/>
              <a:latin typeface="Calibri"/>
              <a:ea typeface="+mn-ea"/>
              <a:cs typeface="+mn-cs"/>
            </a:endParaRPr>
          </a:p>
        </p:txBody>
      </p:sp>
      <p:sp>
        <p:nvSpPr>
          <p:cNvPr id="7" name="Rectangle 6"/>
          <p:cNvSpPr/>
          <p:nvPr/>
        </p:nvSpPr>
        <p:spPr>
          <a:xfrm>
            <a:off x="197527" y="1736229"/>
            <a:ext cx="8946473" cy="3385542"/>
          </a:xfrm>
          <a:prstGeom prst="rect">
            <a:avLst/>
          </a:prstGeom>
        </p:spPr>
        <p:txBody>
          <a:bodyPr wrap="square">
            <a:spAutoFit/>
          </a:bodyPr>
          <a:lstStyle/>
          <a:p>
            <a:pPr marL="0" indent="0">
              <a:buNone/>
            </a:pPr>
            <a:r>
              <a:rPr lang="en-GB" sz="2800" dirty="0">
                <a:effectLst/>
                <a:latin typeface="+mj-lt"/>
                <a:ea typeface="Arial" panose="020B0604020202020204" pitchFamily="34" charset="0"/>
              </a:rPr>
              <a:t>The purpose of this study:</a:t>
            </a:r>
          </a:p>
          <a:p>
            <a:pPr marL="457200" lvl="1" indent="0">
              <a:buNone/>
            </a:pPr>
            <a:endParaRPr lang="en-GB" dirty="0">
              <a:effectLst/>
              <a:latin typeface="Arial" panose="020B0604020202020204" pitchFamily="34" charset="0"/>
              <a:ea typeface="Arial" panose="020B0604020202020204" pitchFamily="34" charset="0"/>
            </a:endParaRPr>
          </a:p>
          <a:p>
            <a:pPr marL="457200" lvl="1" indent="0">
              <a:buNone/>
            </a:pPr>
            <a:r>
              <a:rPr lang="en-GB" sz="2800" dirty="0">
                <a:effectLst/>
                <a:ea typeface="Arial" panose="020B0604020202020204" pitchFamily="34" charset="0"/>
              </a:rPr>
              <a:t>to compare the views on happiness aired by </a:t>
            </a:r>
            <a:r>
              <a:rPr lang="en-GB" sz="2800" dirty="0" err="1">
                <a:effectLst/>
                <a:ea typeface="Arial" panose="020B0604020202020204" pitchFamily="34" charset="0"/>
              </a:rPr>
              <a:t>Ricoeur</a:t>
            </a:r>
            <a:r>
              <a:rPr lang="en-GB" sz="2800" dirty="0">
                <a:effectLst/>
                <a:ea typeface="Arial" panose="020B0604020202020204" pitchFamily="34" charset="0"/>
              </a:rPr>
              <a:t> as a single philosophical viewpoint with those of economics and focusing on Rakowski’s </a:t>
            </a:r>
            <a:r>
              <a:rPr lang="en-GB" sz="2800" i="1" dirty="0">
                <a:effectLst/>
                <a:ea typeface="Arial" panose="020B0604020202020204" pitchFamily="34" charset="0"/>
              </a:rPr>
              <a:t>equal justice</a:t>
            </a:r>
            <a:r>
              <a:rPr lang="en-GB" sz="2800" dirty="0">
                <a:effectLst/>
                <a:ea typeface="Arial" panose="020B0604020202020204" pitchFamily="34" charset="0"/>
              </a:rPr>
              <a:t> to determine if there could be a recommendation for a better, more just, understanding of happiness from these different disciplines.   </a:t>
            </a:r>
          </a:p>
        </p:txBody>
      </p:sp>
      <p:cxnSp>
        <p:nvCxnSpPr>
          <p:cNvPr id="10" name="Straight Connector 9"/>
          <p:cNvCxnSpPr/>
          <p:nvPr/>
        </p:nvCxnSpPr>
        <p:spPr>
          <a:xfrm>
            <a:off x="1907704" y="847462"/>
            <a:ext cx="7236296" cy="0"/>
          </a:xfrm>
          <a:prstGeom prst="line">
            <a:avLst/>
          </a:prstGeom>
          <a:ln w="19050">
            <a:solidFill>
              <a:srgbClr val="7030A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3324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15"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5" name="Rectangle 4"/>
          <p:cNvSpPr/>
          <p:nvPr/>
        </p:nvSpPr>
        <p:spPr>
          <a:xfrm>
            <a:off x="61651" y="293464"/>
            <a:ext cx="9082349" cy="584775"/>
          </a:xfrm>
          <a:prstGeom prst="rect">
            <a:avLst/>
          </a:prstGeom>
        </p:spPr>
        <p:txBody>
          <a:bodyPr wrap="square">
            <a:spAutoFit/>
          </a:bodyPr>
          <a:lstStyle/>
          <a:p>
            <a:r>
              <a:rPr lang="en-US" sz="3200" b="1" dirty="0">
                <a:solidFill>
                  <a:srgbClr val="7030A0"/>
                </a:solidFill>
              </a:rPr>
              <a:t>Main research questions (RQs)</a:t>
            </a:r>
            <a:endParaRPr lang="en-ZA" sz="3200" b="1" dirty="0">
              <a:solidFill>
                <a:srgbClr val="7030A0"/>
              </a:solidFill>
            </a:endParaRPr>
          </a:p>
        </p:txBody>
      </p:sp>
      <p:cxnSp>
        <p:nvCxnSpPr>
          <p:cNvPr id="9" name="Straight Connector 8"/>
          <p:cNvCxnSpPr/>
          <p:nvPr/>
        </p:nvCxnSpPr>
        <p:spPr>
          <a:xfrm>
            <a:off x="1889689" y="878239"/>
            <a:ext cx="7236296" cy="0"/>
          </a:xfrm>
          <a:prstGeom prst="line">
            <a:avLst/>
          </a:prstGeom>
          <a:ln w="19050">
            <a:solidFill>
              <a:srgbClr val="7030A0"/>
            </a:solidFill>
          </a:ln>
        </p:spPr>
        <p:style>
          <a:lnRef idx="3">
            <a:schemeClr val="accent4"/>
          </a:lnRef>
          <a:fillRef idx="0">
            <a:schemeClr val="accent4"/>
          </a:fillRef>
          <a:effectRef idx="2">
            <a:schemeClr val="accent4"/>
          </a:effectRef>
          <a:fontRef idx="minor">
            <a:schemeClr val="tx1"/>
          </a:fontRef>
        </p:style>
      </p:cxnSp>
      <p:sp>
        <p:nvSpPr>
          <p:cNvPr id="2" name="Rounded Rectangle 1"/>
          <p:cNvSpPr/>
          <p:nvPr/>
        </p:nvSpPr>
        <p:spPr>
          <a:xfrm>
            <a:off x="316247" y="1047421"/>
            <a:ext cx="8720249" cy="1394424"/>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ZA" sz="2000" b="1" dirty="0">
              <a:solidFill>
                <a:srgbClr val="7030A0"/>
              </a:solidFill>
            </a:endParaRPr>
          </a:p>
          <a:p>
            <a:pPr lvl="0"/>
            <a:r>
              <a:rPr lang="en-ZA" sz="2000" b="1" dirty="0">
                <a:solidFill>
                  <a:srgbClr val="7030A0"/>
                </a:solidFill>
              </a:rPr>
              <a:t>RQ1</a:t>
            </a:r>
          </a:p>
          <a:p>
            <a:r>
              <a:rPr lang="en-GB" sz="2000" dirty="0">
                <a:ea typeface="Arial" panose="020B0604020202020204" pitchFamily="34" charset="0"/>
              </a:rPr>
              <a:t>What is the philosophical understanding of happiness by </a:t>
            </a:r>
            <a:r>
              <a:rPr lang="en-GB" sz="2000" dirty="0" err="1">
                <a:ea typeface="Arial" panose="020B0604020202020204" pitchFamily="34" charset="0"/>
              </a:rPr>
              <a:t>WhatRicoeur</a:t>
            </a:r>
            <a:r>
              <a:rPr lang="en-GB" sz="2000" dirty="0">
                <a:ea typeface="Arial" panose="020B0604020202020204" pitchFamily="34" charset="0"/>
              </a:rPr>
              <a:t>? </a:t>
            </a:r>
            <a:endParaRPr lang="af-ZA" sz="2000" dirty="0">
              <a:ea typeface="Arial" panose="020B0604020202020204" pitchFamily="34" charset="0"/>
            </a:endParaRPr>
          </a:p>
          <a:p>
            <a:pPr lvl="0"/>
            <a:r>
              <a:rPr lang="en-ZA" sz="2800" b="1" dirty="0">
                <a:solidFill>
                  <a:schemeClr val="tx1"/>
                </a:solidFill>
              </a:rPr>
              <a:t>What is the philosophical understanding of happiness by </a:t>
            </a:r>
            <a:r>
              <a:rPr lang="en-ZA" sz="2800" b="1" dirty="0" err="1">
                <a:solidFill>
                  <a:schemeClr val="tx1"/>
                </a:solidFill>
              </a:rPr>
              <a:t>Ricoeur</a:t>
            </a:r>
            <a:r>
              <a:rPr lang="en-ZA" sz="2800" b="1" dirty="0">
                <a:solidFill>
                  <a:schemeClr val="tx1"/>
                </a:solidFill>
              </a:rPr>
              <a:t>?</a:t>
            </a:r>
          </a:p>
          <a:p>
            <a:pPr lvl="0"/>
            <a:endParaRPr lang="en-ZA" sz="2000" b="1" dirty="0">
              <a:solidFill>
                <a:srgbClr val="7030A0"/>
              </a:solidFill>
            </a:endParaRPr>
          </a:p>
          <a:p>
            <a:pPr lvl="0"/>
            <a:endParaRPr lang="en-ZA" sz="2000" b="1" dirty="0">
              <a:solidFill>
                <a:srgbClr val="7030A0"/>
              </a:solidFill>
            </a:endParaRPr>
          </a:p>
        </p:txBody>
      </p:sp>
      <p:sp>
        <p:nvSpPr>
          <p:cNvPr id="21" name="Rounded Rectangle 20"/>
          <p:cNvSpPr/>
          <p:nvPr/>
        </p:nvSpPr>
        <p:spPr>
          <a:xfrm>
            <a:off x="316247" y="2587422"/>
            <a:ext cx="8720249" cy="191002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ZA" sz="2000" b="1" dirty="0">
              <a:solidFill>
                <a:srgbClr val="7030A0"/>
              </a:solidFill>
            </a:endParaRPr>
          </a:p>
          <a:p>
            <a:pPr lvl="0"/>
            <a:endParaRPr lang="en-ZA" sz="2400" b="1" dirty="0">
              <a:solidFill>
                <a:schemeClr val="tx1"/>
              </a:solidFill>
            </a:endParaRPr>
          </a:p>
          <a:p>
            <a:pPr lvl="0"/>
            <a:r>
              <a:rPr lang="en-ZA" sz="2400" b="1" dirty="0">
                <a:solidFill>
                  <a:schemeClr val="tx1"/>
                </a:solidFill>
              </a:rPr>
              <a:t>RQ2</a:t>
            </a:r>
          </a:p>
          <a:p>
            <a:pPr lvl="0"/>
            <a:r>
              <a:rPr lang="en-ZA" sz="2800" b="1" dirty="0">
                <a:solidFill>
                  <a:schemeClr val="tx1"/>
                </a:solidFill>
              </a:rPr>
              <a:t>What is the link between happiness and justice (economic implication) in Rakowski’s work?</a:t>
            </a:r>
          </a:p>
          <a:p>
            <a:pPr lvl="0"/>
            <a:endParaRPr lang="en-ZA" sz="2000" b="1" dirty="0">
              <a:solidFill>
                <a:srgbClr val="7030A0"/>
              </a:solidFill>
            </a:endParaRPr>
          </a:p>
          <a:p>
            <a:pPr lvl="0"/>
            <a:endParaRPr lang="en-ZA" sz="2000" b="1" dirty="0">
              <a:solidFill>
                <a:srgbClr val="7030A0"/>
              </a:solidFill>
            </a:endParaRPr>
          </a:p>
          <a:p>
            <a:pPr lvl="0"/>
            <a:endParaRPr lang="en-ZA" sz="2000" dirty="0"/>
          </a:p>
        </p:txBody>
      </p:sp>
      <p:sp>
        <p:nvSpPr>
          <p:cNvPr id="22" name="Rounded Rectangle 21"/>
          <p:cNvSpPr/>
          <p:nvPr/>
        </p:nvSpPr>
        <p:spPr>
          <a:xfrm>
            <a:off x="334262" y="4643022"/>
            <a:ext cx="8702234" cy="209834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00" b="1" dirty="0"/>
          </a:p>
          <a:p>
            <a:pPr lvl="0"/>
            <a:r>
              <a:rPr lang="en-ZA" sz="2000" b="1" dirty="0">
                <a:solidFill>
                  <a:srgbClr val="7030A0"/>
                </a:solidFill>
              </a:rPr>
              <a:t>RO3</a:t>
            </a:r>
          </a:p>
          <a:p>
            <a:endParaRPr lang="en-ZA" sz="2200" b="1" dirty="0">
              <a:solidFill>
                <a:schemeClr val="tx1"/>
              </a:solidFill>
            </a:endParaRPr>
          </a:p>
          <a:p>
            <a:endParaRPr lang="en-ZA" sz="2200" b="1" dirty="0">
              <a:solidFill>
                <a:schemeClr val="tx1"/>
              </a:solidFill>
            </a:endParaRPr>
          </a:p>
          <a:p>
            <a:r>
              <a:rPr lang="en-ZA" sz="2800" b="1" dirty="0">
                <a:solidFill>
                  <a:schemeClr val="tx1"/>
                </a:solidFill>
              </a:rPr>
              <a:t>Can economy via justice and tax provide happiness?</a:t>
            </a:r>
          </a:p>
          <a:p>
            <a:endParaRPr lang="en-ZA" sz="2200" b="1" dirty="0">
              <a:solidFill>
                <a:schemeClr val="tx1"/>
              </a:solidFill>
            </a:endParaRPr>
          </a:p>
          <a:p>
            <a:endParaRPr lang="en-ZA" sz="2200" b="1" dirty="0">
              <a:solidFill>
                <a:schemeClr val="tx1"/>
              </a:solidFill>
            </a:endParaRPr>
          </a:p>
          <a:p>
            <a:r>
              <a:rPr lang="en-ZA" sz="2200" b="1" dirty="0">
                <a:solidFill>
                  <a:schemeClr val="tx1"/>
                </a:solidFill>
              </a:rPr>
              <a:t> </a:t>
            </a:r>
          </a:p>
        </p:txBody>
      </p:sp>
    </p:spTree>
    <p:extLst>
      <p:ext uri="{BB962C8B-B14F-4D97-AF65-F5344CB8AC3E}">
        <p14:creationId xmlns:p14="http://schemas.microsoft.com/office/powerpoint/2010/main" val="36836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15" y="0"/>
            <a:ext cx="9144000" cy="369332"/>
          </a:xfrm>
          <a:prstGeom prst="rect">
            <a:avLst/>
          </a:prstGeom>
          <a:solidFill>
            <a:schemeClr val="accent4">
              <a:lumMod val="20000"/>
              <a:lumOff val="80000"/>
            </a:schemeClr>
          </a:solidFill>
        </p:spPr>
        <p:txBody>
          <a:bodyPr wrap="square" rtlCol="0">
            <a:spAutoFit/>
          </a:bodyPr>
          <a:lstStyle/>
          <a:p>
            <a:endParaRPr lang="en-ZA" dirty="0"/>
          </a:p>
        </p:txBody>
      </p:sp>
      <p:sp>
        <p:nvSpPr>
          <p:cNvPr id="6" name="Rectangle 5"/>
          <p:cNvSpPr/>
          <p:nvPr/>
        </p:nvSpPr>
        <p:spPr>
          <a:xfrm>
            <a:off x="61651" y="293464"/>
            <a:ext cx="9082349" cy="584775"/>
          </a:xfrm>
          <a:prstGeom prst="rect">
            <a:avLst/>
          </a:prstGeom>
        </p:spPr>
        <p:txBody>
          <a:bodyPr wrap="square">
            <a:spAutoFit/>
          </a:bodyPr>
          <a:lstStyle/>
          <a:p>
            <a:r>
              <a:rPr lang="en-US" sz="3200" b="1" dirty="0">
                <a:solidFill>
                  <a:srgbClr val="7030A0"/>
                </a:solidFill>
              </a:rPr>
              <a:t>Methodology</a:t>
            </a:r>
            <a:endParaRPr lang="en-ZA" sz="3200" b="1" dirty="0">
              <a:solidFill>
                <a:srgbClr val="7030A0"/>
              </a:solidFill>
            </a:endParaRPr>
          </a:p>
        </p:txBody>
      </p:sp>
      <p:sp>
        <p:nvSpPr>
          <p:cNvPr id="7" name="Rectangle 6"/>
          <p:cNvSpPr/>
          <p:nvPr/>
        </p:nvSpPr>
        <p:spPr>
          <a:xfrm>
            <a:off x="611561" y="1628507"/>
            <a:ext cx="8064896" cy="3293209"/>
          </a:xfrm>
          <a:prstGeom prst="rect">
            <a:avLst/>
          </a:prstGeom>
        </p:spPr>
        <p:txBody>
          <a:bodyPr wrap="square">
            <a:spAutoFit/>
          </a:bodyPr>
          <a:lstStyle/>
          <a:p>
            <a:pPr lvl="0"/>
            <a:endParaRPr lang="en-GB" sz="2400" b="1" dirty="0">
              <a:solidFill>
                <a:srgbClr val="7030A0"/>
              </a:solidFill>
            </a:endParaRPr>
          </a:p>
          <a:p>
            <a:pPr lvl="0"/>
            <a:endParaRPr lang="en-GB" sz="2400" b="1" dirty="0">
              <a:solidFill>
                <a:srgbClr val="0070C0"/>
              </a:solidFill>
            </a:endParaRPr>
          </a:p>
          <a:p>
            <a:pPr marL="342900" indent="-342900">
              <a:buFont typeface="Arial" pitchFamily="34" charset="0"/>
              <a:buChar char="•"/>
            </a:pPr>
            <a:endParaRPr lang="en-ZA" sz="2000" dirty="0"/>
          </a:p>
          <a:p>
            <a:pPr lvl="0"/>
            <a:r>
              <a:rPr lang="en-GB" sz="2800" b="1" dirty="0">
                <a:solidFill>
                  <a:srgbClr val="0070C0"/>
                </a:solidFill>
              </a:rPr>
              <a:t>A Qualitative methodology was followed</a:t>
            </a:r>
          </a:p>
          <a:p>
            <a:pPr lvl="0"/>
            <a:endParaRPr lang="en-GB" sz="2800" b="1" dirty="0">
              <a:solidFill>
                <a:srgbClr val="0070C0"/>
              </a:solidFill>
            </a:endParaRPr>
          </a:p>
          <a:p>
            <a:pPr lvl="0"/>
            <a:r>
              <a:rPr lang="en-GB" sz="2800" b="1" dirty="0">
                <a:solidFill>
                  <a:srgbClr val="0070C0"/>
                </a:solidFill>
              </a:rPr>
              <a:t>Phenomenological hermeneutics was used to describe and interpret the perspectives and consider implications of and for happiness </a:t>
            </a:r>
          </a:p>
        </p:txBody>
      </p:sp>
      <p:cxnSp>
        <p:nvCxnSpPr>
          <p:cNvPr id="10" name="Straight Connector 9"/>
          <p:cNvCxnSpPr/>
          <p:nvPr/>
        </p:nvCxnSpPr>
        <p:spPr>
          <a:xfrm>
            <a:off x="1907704" y="847462"/>
            <a:ext cx="7236296" cy="0"/>
          </a:xfrm>
          <a:prstGeom prst="line">
            <a:avLst/>
          </a:prstGeom>
          <a:ln w="19050">
            <a:solidFill>
              <a:srgbClr val="7030A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22463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7914</TotalTime>
  <Words>1613</Words>
  <Application>Microsoft Office PowerPoint</Application>
  <PresentationFormat>On-screen Show (4:3)</PresentationFormat>
  <Paragraphs>175</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Callibri</vt:lpstr>
      <vt:lpstr>reckless</vt:lpstr>
      <vt:lpstr>utopia-std</vt:lpstr>
      <vt:lpstr>Office Theme</vt:lpstr>
      <vt:lpstr>PowerPoint Presentation</vt:lpstr>
      <vt:lpstr>PowerPoint Presentation</vt:lpstr>
      <vt:lpstr>PowerPoint Presentation</vt:lpstr>
      <vt:lpstr>Authors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North-West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 Viviers</dc:creator>
  <cp:lastModifiedBy>Karina Coetzee</cp:lastModifiedBy>
  <cp:revision>445</cp:revision>
  <cp:lastPrinted>2023-07-31T18:32:40Z</cp:lastPrinted>
  <dcterms:created xsi:type="dcterms:W3CDTF">2016-04-27T10:06:10Z</dcterms:created>
  <dcterms:modified xsi:type="dcterms:W3CDTF">2023-08-02T04:12:16Z</dcterms:modified>
</cp:coreProperties>
</file>