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57" r:id="rId5"/>
    <p:sldId id="260" r:id="rId6"/>
    <p:sldId id="261" r:id="rId7"/>
    <p:sldId id="264" r:id="rId8"/>
    <p:sldId id="265" r:id="rId9"/>
    <p:sldId id="266" r:id="rId10"/>
    <p:sldId id="267" r:id="rId11"/>
    <p:sldId id="269" r:id="rId12"/>
    <p:sldId id="270" r:id="rId13"/>
    <p:sldId id="271" r:id="rId14"/>
    <p:sldId id="272" r:id="rId15"/>
    <p:sldId id="273" r:id="rId16"/>
    <p:sldId id="274"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28"/>
    <p:restoredTop sz="94593"/>
  </p:normalViewPr>
  <p:slideViewPr>
    <p:cSldViewPr snapToGrid="0">
      <p:cViewPr>
        <p:scale>
          <a:sx n="90" d="100"/>
          <a:sy n="90" d="100"/>
        </p:scale>
        <p:origin x="1976"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CE63F-5D61-6E48-BDA3-2216D30685F6}"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s-ES"/>
        </a:p>
      </dgm:t>
    </dgm:pt>
    <dgm:pt modelId="{C0D785E1-7DE2-724F-BB1B-DE19A66CB9C4}">
      <dgm:prSet phldrT="[Texto]"/>
      <dgm:spPr/>
      <dgm:t>
        <a:bodyPr/>
        <a:lstStyle/>
        <a:p>
          <a:pPr>
            <a:lnSpc>
              <a:spcPct val="100000"/>
            </a:lnSpc>
          </a:pPr>
          <a:r>
            <a:rPr lang="es-ES" dirty="0"/>
            <a:t>PUBLIC EXPENDITURE</a:t>
          </a:r>
        </a:p>
      </dgm:t>
    </dgm:pt>
    <dgm:pt modelId="{038FF59B-C04E-D742-8F65-2C9D3EE3E7F6}" type="parTrans" cxnId="{FEE543CA-BD4A-5142-A39D-985D2D823B41}">
      <dgm:prSet/>
      <dgm:spPr/>
      <dgm:t>
        <a:bodyPr/>
        <a:lstStyle/>
        <a:p>
          <a:endParaRPr lang="es-ES"/>
        </a:p>
      </dgm:t>
    </dgm:pt>
    <dgm:pt modelId="{747B8D75-BF2F-DC47-8BC9-B584D85F7B57}" type="sibTrans" cxnId="{FEE543CA-BD4A-5142-A39D-985D2D823B41}">
      <dgm:prSet/>
      <dgm:spPr/>
      <dgm:t>
        <a:bodyPr/>
        <a:lstStyle/>
        <a:p>
          <a:endParaRPr lang="es-ES"/>
        </a:p>
      </dgm:t>
    </dgm:pt>
    <dgm:pt modelId="{0A87A771-CE0E-6C4B-A23D-E016830B028F}">
      <dgm:prSet phldrT="[Texto]"/>
      <dgm:spPr/>
      <dgm:t>
        <a:bodyPr/>
        <a:lstStyle/>
        <a:p>
          <a:pPr>
            <a:lnSpc>
              <a:spcPct val="100000"/>
            </a:lnSpc>
          </a:pPr>
          <a:r>
            <a:rPr lang="es-ES"/>
            <a:t>PUBLIC INCOME</a:t>
          </a:r>
        </a:p>
      </dgm:t>
    </dgm:pt>
    <dgm:pt modelId="{3C12B858-7E21-074F-826E-C86D7124AEA6}" type="parTrans" cxnId="{69721EA5-904A-704D-BF73-E8A0D9AB5B4B}">
      <dgm:prSet/>
      <dgm:spPr/>
      <dgm:t>
        <a:bodyPr/>
        <a:lstStyle/>
        <a:p>
          <a:endParaRPr lang="es-ES"/>
        </a:p>
      </dgm:t>
    </dgm:pt>
    <dgm:pt modelId="{962D6CBF-EC91-9147-A333-9B2FE4559198}" type="sibTrans" cxnId="{69721EA5-904A-704D-BF73-E8A0D9AB5B4B}">
      <dgm:prSet/>
      <dgm:spPr/>
      <dgm:t>
        <a:bodyPr/>
        <a:lstStyle/>
        <a:p>
          <a:endParaRPr lang="es-ES"/>
        </a:p>
      </dgm:t>
    </dgm:pt>
    <dgm:pt modelId="{70F9B9AC-DD73-4746-9CAF-2F319E656EF3}" type="pres">
      <dgm:prSet presAssocID="{35ECE63F-5D61-6E48-BDA3-2216D30685F6}" presName="root" presStyleCnt="0">
        <dgm:presLayoutVars>
          <dgm:dir/>
          <dgm:resizeHandles val="exact"/>
        </dgm:presLayoutVars>
      </dgm:prSet>
      <dgm:spPr/>
    </dgm:pt>
    <dgm:pt modelId="{0140A109-F600-42DC-B9B8-6CC4B9C80ADB}" type="pres">
      <dgm:prSet presAssocID="{C0D785E1-7DE2-724F-BB1B-DE19A66CB9C4}" presName="compNode" presStyleCnt="0"/>
      <dgm:spPr/>
    </dgm:pt>
    <dgm:pt modelId="{5652E4B1-4055-42E7-857D-C5183DE81250}" type="pres">
      <dgm:prSet presAssocID="{C0D785E1-7DE2-724F-BB1B-DE19A66CB9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nero"/>
        </a:ext>
      </dgm:extLst>
    </dgm:pt>
    <dgm:pt modelId="{AF709E06-F193-40C8-922E-EA8D1A69B97B}" type="pres">
      <dgm:prSet presAssocID="{C0D785E1-7DE2-724F-BB1B-DE19A66CB9C4}" presName="spaceRect" presStyleCnt="0"/>
      <dgm:spPr/>
    </dgm:pt>
    <dgm:pt modelId="{25D97EED-776E-4282-92AB-4A6F652EC50A}" type="pres">
      <dgm:prSet presAssocID="{C0D785E1-7DE2-724F-BB1B-DE19A66CB9C4}" presName="textRect" presStyleLbl="revTx" presStyleIdx="0" presStyleCnt="2">
        <dgm:presLayoutVars>
          <dgm:chMax val="1"/>
          <dgm:chPref val="1"/>
        </dgm:presLayoutVars>
      </dgm:prSet>
      <dgm:spPr/>
    </dgm:pt>
    <dgm:pt modelId="{E93A690B-E994-425F-8205-F5D90661D158}" type="pres">
      <dgm:prSet presAssocID="{747B8D75-BF2F-DC47-8BC9-B584D85F7B57}" presName="sibTrans" presStyleCnt="0"/>
      <dgm:spPr/>
    </dgm:pt>
    <dgm:pt modelId="{9A45FD52-75E1-4ED7-B549-132A5BAD7D08}" type="pres">
      <dgm:prSet presAssocID="{0A87A771-CE0E-6C4B-A23D-E016830B028F}" presName="compNode" presStyleCnt="0"/>
      <dgm:spPr/>
    </dgm:pt>
    <dgm:pt modelId="{6A499519-C049-420F-BD12-89E85DFA6E8D}" type="pres">
      <dgm:prSet presAssocID="{0A87A771-CE0E-6C4B-A23D-E016830B028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das"/>
        </a:ext>
      </dgm:extLst>
    </dgm:pt>
    <dgm:pt modelId="{34B92500-3E9A-4F5C-9FAC-B3EF65C07B47}" type="pres">
      <dgm:prSet presAssocID="{0A87A771-CE0E-6C4B-A23D-E016830B028F}" presName="spaceRect" presStyleCnt="0"/>
      <dgm:spPr/>
    </dgm:pt>
    <dgm:pt modelId="{CF48EBB1-79D5-45FF-8355-0039BE54B88D}" type="pres">
      <dgm:prSet presAssocID="{0A87A771-CE0E-6C4B-A23D-E016830B028F}" presName="textRect" presStyleLbl="revTx" presStyleIdx="1" presStyleCnt="2">
        <dgm:presLayoutVars>
          <dgm:chMax val="1"/>
          <dgm:chPref val="1"/>
        </dgm:presLayoutVars>
      </dgm:prSet>
      <dgm:spPr/>
    </dgm:pt>
  </dgm:ptLst>
  <dgm:cxnLst>
    <dgm:cxn modelId="{F2520C24-C393-6141-9625-F388565AEEE3}" type="presOf" srcId="{C0D785E1-7DE2-724F-BB1B-DE19A66CB9C4}" destId="{25D97EED-776E-4282-92AB-4A6F652EC50A}" srcOrd="0" destOrd="0" presId="urn:microsoft.com/office/officeart/2018/2/layout/IconLabelList"/>
    <dgm:cxn modelId="{B462553F-CC85-8245-B1E3-00FA14401E9C}" type="presOf" srcId="{0A87A771-CE0E-6C4B-A23D-E016830B028F}" destId="{CF48EBB1-79D5-45FF-8355-0039BE54B88D}" srcOrd="0" destOrd="0" presId="urn:microsoft.com/office/officeart/2018/2/layout/IconLabelList"/>
    <dgm:cxn modelId="{69721EA5-904A-704D-BF73-E8A0D9AB5B4B}" srcId="{35ECE63F-5D61-6E48-BDA3-2216D30685F6}" destId="{0A87A771-CE0E-6C4B-A23D-E016830B028F}" srcOrd="1" destOrd="0" parTransId="{3C12B858-7E21-074F-826E-C86D7124AEA6}" sibTransId="{962D6CBF-EC91-9147-A333-9B2FE4559198}"/>
    <dgm:cxn modelId="{A69281C2-8461-1944-A972-324D79C99CDB}" type="presOf" srcId="{35ECE63F-5D61-6E48-BDA3-2216D30685F6}" destId="{70F9B9AC-DD73-4746-9CAF-2F319E656EF3}" srcOrd="0" destOrd="0" presId="urn:microsoft.com/office/officeart/2018/2/layout/IconLabelList"/>
    <dgm:cxn modelId="{FEE543CA-BD4A-5142-A39D-985D2D823B41}" srcId="{35ECE63F-5D61-6E48-BDA3-2216D30685F6}" destId="{C0D785E1-7DE2-724F-BB1B-DE19A66CB9C4}" srcOrd="0" destOrd="0" parTransId="{038FF59B-C04E-D742-8F65-2C9D3EE3E7F6}" sibTransId="{747B8D75-BF2F-DC47-8BC9-B584D85F7B57}"/>
    <dgm:cxn modelId="{84D05472-56A3-5E41-A8A5-C0CDB3898F31}" type="presParOf" srcId="{70F9B9AC-DD73-4746-9CAF-2F319E656EF3}" destId="{0140A109-F600-42DC-B9B8-6CC4B9C80ADB}" srcOrd="0" destOrd="0" presId="urn:microsoft.com/office/officeart/2018/2/layout/IconLabelList"/>
    <dgm:cxn modelId="{5BF6A100-0FC2-FA42-9C13-90C1B890F6EA}" type="presParOf" srcId="{0140A109-F600-42DC-B9B8-6CC4B9C80ADB}" destId="{5652E4B1-4055-42E7-857D-C5183DE81250}" srcOrd="0" destOrd="0" presId="urn:microsoft.com/office/officeart/2018/2/layout/IconLabelList"/>
    <dgm:cxn modelId="{079F3FCE-84E1-BA47-99A1-32505896EB1C}" type="presParOf" srcId="{0140A109-F600-42DC-B9B8-6CC4B9C80ADB}" destId="{AF709E06-F193-40C8-922E-EA8D1A69B97B}" srcOrd="1" destOrd="0" presId="urn:microsoft.com/office/officeart/2018/2/layout/IconLabelList"/>
    <dgm:cxn modelId="{333C2950-F1B6-3D46-8363-DB9FD1BECF09}" type="presParOf" srcId="{0140A109-F600-42DC-B9B8-6CC4B9C80ADB}" destId="{25D97EED-776E-4282-92AB-4A6F652EC50A}" srcOrd="2" destOrd="0" presId="urn:microsoft.com/office/officeart/2018/2/layout/IconLabelList"/>
    <dgm:cxn modelId="{DEB614F6-9AE3-2340-9314-AEF1E271C6C6}" type="presParOf" srcId="{70F9B9AC-DD73-4746-9CAF-2F319E656EF3}" destId="{E93A690B-E994-425F-8205-F5D90661D158}" srcOrd="1" destOrd="0" presId="urn:microsoft.com/office/officeart/2018/2/layout/IconLabelList"/>
    <dgm:cxn modelId="{2649394A-9B2B-D045-A3B1-9088066D4EE3}" type="presParOf" srcId="{70F9B9AC-DD73-4746-9CAF-2F319E656EF3}" destId="{9A45FD52-75E1-4ED7-B549-132A5BAD7D08}" srcOrd="2" destOrd="0" presId="urn:microsoft.com/office/officeart/2018/2/layout/IconLabelList"/>
    <dgm:cxn modelId="{5DCFC354-4419-5244-8AFC-CFC3B7BA9CD3}" type="presParOf" srcId="{9A45FD52-75E1-4ED7-B549-132A5BAD7D08}" destId="{6A499519-C049-420F-BD12-89E85DFA6E8D}" srcOrd="0" destOrd="0" presId="urn:microsoft.com/office/officeart/2018/2/layout/IconLabelList"/>
    <dgm:cxn modelId="{7825247D-B39A-7E46-89A3-F7F7E3E3C800}" type="presParOf" srcId="{9A45FD52-75E1-4ED7-B549-132A5BAD7D08}" destId="{34B92500-3E9A-4F5C-9FAC-B3EF65C07B47}" srcOrd="1" destOrd="0" presId="urn:microsoft.com/office/officeart/2018/2/layout/IconLabelList"/>
    <dgm:cxn modelId="{6251DE66-765A-7E42-BAC6-6EFCFECB3B82}" type="presParOf" srcId="{9A45FD52-75E1-4ED7-B549-132A5BAD7D08}" destId="{CF48EBB1-79D5-45FF-8355-0039BE54B88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3E1A3-B588-0142-817B-18A58FC5A28E}"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E0CE2906-8466-9D49-8D17-94DAB73AA416}">
      <dgm:prSet phldrT="[Texto]"/>
      <dgm:spPr/>
      <dgm:t>
        <a:bodyPr/>
        <a:lstStyle/>
        <a:p>
          <a:r>
            <a:rPr lang="es-ES" dirty="0" err="1"/>
            <a:t>National</a:t>
          </a:r>
          <a:endParaRPr lang="es-ES" dirty="0"/>
        </a:p>
      </dgm:t>
    </dgm:pt>
    <dgm:pt modelId="{6811B8F6-3C33-AB4F-AB8D-27193F22ED65}" type="parTrans" cxnId="{9BD1C441-0867-AD49-9187-40ABE92DE460}">
      <dgm:prSet/>
      <dgm:spPr/>
      <dgm:t>
        <a:bodyPr/>
        <a:lstStyle/>
        <a:p>
          <a:endParaRPr lang="es-ES"/>
        </a:p>
      </dgm:t>
    </dgm:pt>
    <dgm:pt modelId="{0140BA79-A78B-254E-8E9D-8BB69A2A6CE0}" type="sibTrans" cxnId="{9BD1C441-0867-AD49-9187-40ABE92DE460}">
      <dgm:prSet/>
      <dgm:spPr/>
      <dgm:t>
        <a:bodyPr/>
        <a:lstStyle/>
        <a:p>
          <a:endParaRPr lang="es-ES"/>
        </a:p>
      </dgm:t>
    </dgm:pt>
    <dgm:pt modelId="{4B32D0F7-4A5A-5B48-8E3C-86A0C190F761}">
      <dgm:prSet phldrT="[Texto]" custT="1"/>
      <dgm:spPr/>
      <dgm:t>
        <a:bodyPr/>
        <a:lstStyle/>
        <a:p>
          <a:r>
            <a:rPr lang="es-ES" sz="1600" dirty="0" err="1"/>
            <a:t>Spain</a:t>
          </a:r>
          <a:r>
            <a:rPr lang="es-ES" sz="1600" dirty="0"/>
            <a:t>: </a:t>
          </a:r>
          <a:r>
            <a:rPr lang="es-ES" sz="1600" dirty="0" err="1"/>
            <a:t>Spanish</a:t>
          </a:r>
          <a:r>
            <a:rPr lang="es-ES" sz="1600" dirty="0"/>
            <a:t> </a:t>
          </a:r>
          <a:r>
            <a:rPr lang="es-ES" sz="1600" dirty="0" err="1"/>
            <a:t>Constitution</a:t>
          </a:r>
          <a:endParaRPr lang="es-ES" sz="1600" dirty="0"/>
        </a:p>
      </dgm:t>
    </dgm:pt>
    <dgm:pt modelId="{19EEEDF8-3CEA-E147-A6BD-44A3E474A73B}" type="parTrans" cxnId="{39864103-30D2-114D-A7AC-2A4B99B7D1FB}">
      <dgm:prSet/>
      <dgm:spPr/>
      <dgm:t>
        <a:bodyPr/>
        <a:lstStyle/>
        <a:p>
          <a:endParaRPr lang="es-ES"/>
        </a:p>
      </dgm:t>
    </dgm:pt>
    <dgm:pt modelId="{55666F82-00B3-2743-803E-5C0643876387}" type="sibTrans" cxnId="{39864103-30D2-114D-A7AC-2A4B99B7D1FB}">
      <dgm:prSet/>
      <dgm:spPr/>
      <dgm:t>
        <a:bodyPr/>
        <a:lstStyle/>
        <a:p>
          <a:endParaRPr lang="es-ES"/>
        </a:p>
      </dgm:t>
    </dgm:pt>
    <dgm:pt modelId="{E8423E33-EAED-8D44-89AD-6364421F9B60}">
      <dgm:prSet phldrT="[Texto]" custT="1"/>
      <dgm:spPr/>
      <dgm:t>
        <a:bodyPr/>
        <a:lstStyle/>
        <a:p>
          <a:r>
            <a:rPr lang="es-ES" sz="1600" dirty="0"/>
            <a:t>South </a:t>
          </a:r>
          <a:r>
            <a:rPr lang="es-ES" sz="1600" dirty="0" err="1"/>
            <a:t>Africa</a:t>
          </a:r>
          <a:r>
            <a:rPr lang="es-ES" sz="1600" dirty="0"/>
            <a:t>: </a:t>
          </a:r>
        </a:p>
      </dgm:t>
    </dgm:pt>
    <dgm:pt modelId="{56C91298-3413-644B-9933-CDDDE1F1612D}" type="parTrans" cxnId="{A2A0507D-F810-1A42-98C5-91B4FA8B05F8}">
      <dgm:prSet/>
      <dgm:spPr/>
      <dgm:t>
        <a:bodyPr/>
        <a:lstStyle/>
        <a:p>
          <a:endParaRPr lang="es-ES"/>
        </a:p>
      </dgm:t>
    </dgm:pt>
    <dgm:pt modelId="{BE840422-5AA6-8D49-B51D-9E017E28E9C5}" type="sibTrans" cxnId="{A2A0507D-F810-1A42-98C5-91B4FA8B05F8}">
      <dgm:prSet/>
      <dgm:spPr/>
      <dgm:t>
        <a:bodyPr/>
        <a:lstStyle/>
        <a:p>
          <a:endParaRPr lang="es-ES"/>
        </a:p>
      </dgm:t>
    </dgm:pt>
    <dgm:pt modelId="{E2557741-B036-8448-B8FC-585FDA9BCA4E}">
      <dgm:prSet phldrT="[Texto]"/>
      <dgm:spPr/>
      <dgm:t>
        <a:bodyPr/>
        <a:lstStyle/>
        <a:p>
          <a:r>
            <a:rPr lang="es-ES" dirty="0"/>
            <a:t>Regional</a:t>
          </a:r>
        </a:p>
      </dgm:t>
    </dgm:pt>
    <dgm:pt modelId="{ADFFAF8A-0BB9-0A43-83C1-0AD3F01F32F9}" type="parTrans" cxnId="{65102735-E629-8347-A39D-364F4F70B13D}">
      <dgm:prSet/>
      <dgm:spPr/>
      <dgm:t>
        <a:bodyPr/>
        <a:lstStyle/>
        <a:p>
          <a:endParaRPr lang="es-ES"/>
        </a:p>
      </dgm:t>
    </dgm:pt>
    <dgm:pt modelId="{BAA05E22-E150-8D44-89D9-20B9E7906923}" type="sibTrans" cxnId="{65102735-E629-8347-A39D-364F4F70B13D}">
      <dgm:prSet/>
      <dgm:spPr/>
      <dgm:t>
        <a:bodyPr/>
        <a:lstStyle/>
        <a:p>
          <a:endParaRPr lang="es-ES"/>
        </a:p>
      </dgm:t>
    </dgm:pt>
    <dgm:pt modelId="{8A8CBF94-03AA-154D-876D-484201655F58}">
      <dgm:prSet phldrT="[Texto]" custT="1"/>
      <dgm:spPr/>
      <dgm:t>
        <a:bodyPr/>
        <a:lstStyle/>
        <a:p>
          <a:r>
            <a:rPr lang="es-ES" sz="1600" dirty="0" err="1"/>
            <a:t>Spain</a:t>
          </a:r>
          <a:r>
            <a:rPr lang="es-ES" sz="1600" dirty="0"/>
            <a:t>: </a:t>
          </a:r>
          <a:r>
            <a:rPr lang="es-ES" sz="1600" dirty="0" err="1"/>
            <a:t>European</a:t>
          </a:r>
          <a:r>
            <a:rPr lang="es-ES" sz="1600" dirty="0"/>
            <a:t> Social </a:t>
          </a:r>
          <a:r>
            <a:rPr lang="es-ES" sz="1600" dirty="0" err="1"/>
            <a:t>Charted</a:t>
          </a:r>
          <a:r>
            <a:rPr lang="es-ES" sz="1600" dirty="0"/>
            <a:t> (</a:t>
          </a:r>
          <a:r>
            <a:rPr lang="es-ES" sz="1600" dirty="0" err="1"/>
            <a:t>Revised</a:t>
          </a:r>
          <a:r>
            <a:rPr lang="es-ES" sz="1600" dirty="0"/>
            <a:t>)</a:t>
          </a:r>
        </a:p>
      </dgm:t>
    </dgm:pt>
    <dgm:pt modelId="{E3907B8D-660F-7F40-82C7-5D4CCE8AA479}" type="parTrans" cxnId="{BE06A6CE-F974-FA41-9630-CA26B0DF35A3}">
      <dgm:prSet/>
      <dgm:spPr/>
      <dgm:t>
        <a:bodyPr/>
        <a:lstStyle/>
        <a:p>
          <a:endParaRPr lang="es-ES"/>
        </a:p>
      </dgm:t>
    </dgm:pt>
    <dgm:pt modelId="{CB8FD117-D35C-2846-8AE4-486ADFA18811}" type="sibTrans" cxnId="{BE06A6CE-F974-FA41-9630-CA26B0DF35A3}">
      <dgm:prSet/>
      <dgm:spPr/>
      <dgm:t>
        <a:bodyPr/>
        <a:lstStyle/>
        <a:p>
          <a:endParaRPr lang="es-ES"/>
        </a:p>
      </dgm:t>
    </dgm:pt>
    <dgm:pt modelId="{A2923347-A46C-FD4B-ABFB-D1DCE7367F8D}">
      <dgm:prSet phldrT="[Texto]" custT="1"/>
      <dgm:spPr/>
      <dgm:t>
        <a:bodyPr/>
        <a:lstStyle/>
        <a:p>
          <a:r>
            <a:rPr lang="es-ES" sz="1600" dirty="0"/>
            <a:t>South </a:t>
          </a:r>
          <a:r>
            <a:rPr lang="es-ES" sz="1600" dirty="0" err="1"/>
            <a:t>Africa</a:t>
          </a:r>
          <a:r>
            <a:rPr lang="es-ES" sz="1600" dirty="0"/>
            <a:t>: </a:t>
          </a:r>
          <a:r>
            <a:rPr lang="es-ES" sz="1600" dirty="0" err="1"/>
            <a:t>African</a:t>
          </a:r>
          <a:r>
            <a:rPr lang="es-ES" sz="1600" dirty="0"/>
            <a:t> </a:t>
          </a:r>
          <a:r>
            <a:rPr lang="es-ES" sz="1600" dirty="0" err="1"/>
            <a:t>Charter</a:t>
          </a:r>
          <a:r>
            <a:rPr lang="es-ES" sz="1600" dirty="0"/>
            <a:t> </a:t>
          </a:r>
          <a:r>
            <a:rPr lang="es-ES" sz="1600" dirty="0" err="1"/>
            <a:t>on</a:t>
          </a:r>
          <a:r>
            <a:rPr lang="es-ES" sz="1600" dirty="0"/>
            <a:t> Human and </a:t>
          </a:r>
          <a:r>
            <a:rPr lang="es-ES" sz="1600" dirty="0" err="1"/>
            <a:t>Peoples</a:t>
          </a:r>
          <a:r>
            <a:rPr lang="es-ES" sz="1600" dirty="0"/>
            <a:t>’ </a:t>
          </a:r>
          <a:r>
            <a:rPr lang="es-ES" sz="1600" dirty="0" err="1"/>
            <a:t>Rights</a:t>
          </a:r>
          <a:r>
            <a:rPr lang="es-ES" sz="1600" dirty="0"/>
            <a:t> + </a:t>
          </a:r>
          <a:r>
            <a:rPr lang="es-ES" sz="1600" dirty="0" err="1"/>
            <a:t>Protocol</a:t>
          </a:r>
          <a:r>
            <a:rPr lang="es-ES" sz="1600" dirty="0"/>
            <a:t> </a:t>
          </a:r>
          <a:r>
            <a:rPr lang="es-ES" sz="1600" dirty="0" err="1"/>
            <a:t>on</a:t>
          </a:r>
          <a:r>
            <a:rPr lang="es-ES" sz="1600" dirty="0"/>
            <a:t> </a:t>
          </a:r>
          <a:r>
            <a:rPr lang="es-ES" sz="1600" dirty="0" err="1"/>
            <a:t>the</a:t>
          </a:r>
          <a:r>
            <a:rPr lang="es-ES" sz="1600" dirty="0"/>
            <a:t> </a:t>
          </a:r>
          <a:r>
            <a:rPr lang="es-ES" sz="1600" dirty="0" err="1"/>
            <a:t>Rights</a:t>
          </a:r>
          <a:r>
            <a:rPr lang="es-ES" sz="1600" dirty="0"/>
            <a:t> </a:t>
          </a:r>
          <a:r>
            <a:rPr lang="es-ES" sz="1600" dirty="0" err="1"/>
            <a:t>on</a:t>
          </a:r>
          <a:r>
            <a:rPr lang="es-ES" sz="1600" dirty="0"/>
            <a:t> </a:t>
          </a:r>
          <a:r>
            <a:rPr lang="es-ES" sz="1600" dirty="0" err="1"/>
            <a:t>Women</a:t>
          </a:r>
          <a:r>
            <a:rPr lang="es-ES" sz="1600" dirty="0"/>
            <a:t> + </a:t>
          </a:r>
          <a:r>
            <a:rPr lang="es-ES" sz="1600" dirty="0" err="1"/>
            <a:t>Protocol</a:t>
          </a:r>
          <a:r>
            <a:rPr lang="es-ES" sz="1600" dirty="0"/>
            <a:t> </a:t>
          </a:r>
          <a:r>
            <a:rPr lang="es-ES" sz="1600" dirty="0" err="1"/>
            <a:t>on</a:t>
          </a:r>
          <a:r>
            <a:rPr lang="es-ES" sz="1600" dirty="0"/>
            <a:t> </a:t>
          </a:r>
          <a:r>
            <a:rPr lang="es-ES" sz="1600" dirty="0" err="1"/>
            <a:t>the</a:t>
          </a:r>
          <a:r>
            <a:rPr lang="es-ES" sz="1600" dirty="0"/>
            <a:t> </a:t>
          </a:r>
          <a:r>
            <a:rPr lang="es-ES" sz="1600" dirty="0" err="1"/>
            <a:t>Rights</a:t>
          </a:r>
          <a:r>
            <a:rPr lang="es-ES" sz="1600" dirty="0"/>
            <a:t> and </a:t>
          </a:r>
          <a:r>
            <a:rPr lang="es-ES" sz="1600" dirty="0" err="1"/>
            <a:t>Welfare</a:t>
          </a:r>
          <a:r>
            <a:rPr lang="es-ES" sz="1600" dirty="0"/>
            <a:t> </a:t>
          </a:r>
          <a:r>
            <a:rPr lang="es-ES" sz="1600" dirty="0" err="1"/>
            <a:t>of</a:t>
          </a:r>
          <a:r>
            <a:rPr lang="es-ES" sz="1600" dirty="0"/>
            <a:t> </a:t>
          </a:r>
          <a:r>
            <a:rPr lang="es-ES" sz="1600" dirty="0" err="1"/>
            <a:t>the</a:t>
          </a:r>
          <a:r>
            <a:rPr lang="es-ES" sz="1600" dirty="0"/>
            <a:t> Child</a:t>
          </a:r>
        </a:p>
      </dgm:t>
    </dgm:pt>
    <dgm:pt modelId="{9DF9CB82-B9FC-3047-AA93-4D6ADE3C4EE3}" type="parTrans" cxnId="{85CA91F3-4491-FA49-B632-C61D293B33E9}">
      <dgm:prSet/>
      <dgm:spPr/>
      <dgm:t>
        <a:bodyPr/>
        <a:lstStyle/>
        <a:p>
          <a:endParaRPr lang="es-ES"/>
        </a:p>
      </dgm:t>
    </dgm:pt>
    <dgm:pt modelId="{AB4F1519-A00E-5449-8093-E91C948AD175}" type="sibTrans" cxnId="{85CA91F3-4491-FA49-B632-C61D293B33E9}">
      <dgm:prSet/>
      <dgm:spPr/>
      <dgm:t>
        <a:bodyPr/>
        <a:lstStyle/>
        <a:p>
          <a:endParaRPr lang="es-ES"/>
        </a:p>
      </dgm:t>
    </dgm:pt>
    <dgm:pt modelId="{0B47A342-6F1D-9F4E-AE52-91A578401A83}">
      <dgm:prSet phldrT="[Texto]"/>
      <dgm:spPr/>
      <dgm:t>
        <a:bodyPr/>
        <a:lstStyle/>
        <a:p>
          <a:r>
            <a:rPr lang="es-ES" dirty="0"/>
            <a:t>International</a:t>
          </a:r>
        </a:p>
      </dgm:t>
    </dgm:pt>
    <dgm:pt modelId="{46098239-D3C3-504C-A717-93E632073C42}" type="parTrans" cxnId="{3BCC4539-7F71-CD42-8CE3-0730EF6CA8BE}">
      <dgm:prSet/>
      <dgm:spPr/>
      <dgm:t>
        <a:bodyPr/>
        <a:lstStyle/>
        <a:p>
          <a:endParaRPr lang="es-ES"/>
        </a:p>
      </dgm:t>
    </dgm:pt>
    <dgm:pt modelId="{F9415478-2A22-7B4F-A7E6-22A77DE3022D}" type="sibTrans" cxnId="{3BCC4539-7F71-CD42-8CE3-0730EF6CA8BE}">
      <dgm:prSet/>
      <dgm:spPr/>
      <dgm:t>
        <a:bodyPr/>
        <a:lstStyle/>
        <a:p>
          <a:endParaRPr lang="es-ES"/>
        </a:p>
      </dgm:t>
    </dgm:pt>
    <dgm:pt modelId="{880460A2-CE7F-F74E-8B9F-3215080F3569}">
      <dgm:prSet phldrT="[Texto]" custT="1"/>
      <dgm:spPr/>
      <dgm:t>
        <a:bodyPr/>
        <a:lstStyle/>
        <a:p>
          <a:r>
            <a:rPr lang="es-ES" sz="1600" dirty="0"/>
            <a:t>International </a:t>
          </a:r>
          <a:r>
            <a:rPr lang="es-ES" sz="1600" dirty="0" err="1"/>
            <a:t>Covenant</a:t>
          </a:r>
          <a:r>
            <a:rPr lang="es-ES" sz="1600" dirty="0"/>
            <a:t> </a:t>
          </a:r>
          <a:r>
            <a:rPr lang="es-ES" sz="1600" dirty="0" err="1"/>
            <a:t>on</a:t>
          </a:r>
          <a:r>
            <a:rPr lang="es-ES" sz="1600" dirty="0"/>
            <a:t> </a:t>
          </a:r>
          <a:r>
            <a:rPr lang="es-ES" sz="1600" dirty="0" err="1"/>
            <a:t>Economic</a:t>
          </a:r>
          <a:r>
            <a:rPr lang="es-ES" sz="1600" dirty="0"/>
            <a:t>, Social and Cultural </a:t>
          </a:r>
          <a:r>
            <a:rPr lang="es-ES" sz="1600" dirty="0" err="1"/>
            <a:t>Rights</a:t>
          </a:r>
          <a:r>
            <a:rPr lang="es-ES" sz="1600" dirty="0"/>
            <a:t> (ICESCR)</a:t>
          </a:r>
        </a:p>
      </dgm:t>
    </dgm:pt>
    <dgm:pt modelId="{DD147E77-AC2E-4F4A-B1CF-B1968E3FE7CD}" type="parTrans" cxnId="{9767C761-4F48-B14F-9405-E5AAF2E1F6E7}">
      <dgm:prSet/>
      <dgm:spPr/>
      <dgm:t>
        <a:bodyPr/>
        <a:lstStyle/>
        <a:p>
          <a:endParaRPr lang="es-ES"/>
        </a:p>
      </dgm:t>
    </dgm:pt>
    <dgm:pt modelId="{1908B47F-99B0-DE4C-83BC-54268D3D7302}" type="sibTrans" cxnId="{9767C761-4F48-B14F-9405-E5AAF2E1F6E7}">
      <dgm:prSet/>
      <dgm:spPr/>
      <dgm:t>
        <a:bodyPr/>
        <a:lstStyle/>
        <a:p>
          <a:endParaRPr lang="es-ES"/>
        </a:p>
      </dgm:t>
    </dgm:pt>
    <dgm:pt modelId="{A783E51A-99D6-224C-AB26-C52CE11BD23B}">
      <dgm:prSet phldrT="[Texto]" custT="1"/>
      <dgm:spPr/>
      <dgm:t>
        <a:bodyPr/>
        <a:lstStyle/>
        <a:p>
          <a:endParaRPr lang="es-ES" sz="1600" dirty="0"/>
        </a:p>
      </dgm:t>
    </dgm:pt>
    <dgm:pt modelId="{0601CB13-BDB7-124C-8A5A-6141EEC9538D}" type="parTrans" cxnId="{D39CCFB3-DD57-1749-87F7-B84BA14E8448}">
      <dgm:prSet/>
      <dgm:spPr/>
      <dgm:t>
        <a:bodyPr/>
        <a:lstStyle/>
        <a:p>
          <a:endParaRPr lang="es-ES"/>
        </a:p>
      </dgm:t>
    </dgm:pt>
    <dgm:pt modelId="{F2186727-E4E2-E944-B030-145356F6D4B8}" type="sibTrans" cxnId="{D39CCFB3-DD57-1749-87F7-B84BA14E8448}">
      <dgm:prSet/>
      <dgm:spPr/>
      <dgm:t>
        <a:bodyPr/>
        <a:lstStyle/>
        <a:p>
          <a:endParaRPr lang="es-ES"/>
        </a:p>
      </dgm:t>
    </dgm:pt>
    <dgm:pt modelId="{3CCBC4AB-DA70-5D4F-833E-BAE4F1E5368D}" type="pres">
      <dgm:prSet presAssocID="{95B3E1A3-B588-0142-817B-18A58FC5A28E}" presName="Name0" presStyleCnt="0">
        <dgm:presLayoutVars>
          <dgm:dir/>
          <dgm:animLvl val="lvl"/>
          <dgm:resizeHandles/>
        </dgm:presLayoutVars>
      </dgm:prSet>
      <dgm:spPr/>
    </dgm:pt>
    <dgm:pt modelId="{F3EA9788-0576-2648-B20E-B7664966AC7A}" type="pres">
      <dgm:prSet presAssocID="{E0CE2906-8466-9D49-8D17-94DAB73AA416}" presName="linNode" presStyleCnt="0"/>
      <dgm:spPr/>
    </dgm:pt>
    <dgm:pt modelId="{46643E91-C738-7544-9F9C-B8071B1AE602}" type="pres">
      <dgm:prSet presAssocID="{E0CE2906-8466-9D49-8D17-94DAB73AA416}" presName="parentShp" presStyleLbl="node1" presStyleIdx="0" presStyleCnt="3" custScaleY="62572">
        <dgm:presLayoutVars>
          <dgm:bulletEnabled val="1"/>
        </dgm:presLayoutVars>
      </dgm:prSet>
      <dgm:spPr/>
    </dgm:pt>
    <dgm:pt modelId="{BA03C68A-BA23-0E4C-96F7-FDF751B76526}" type="pres">
      <dgm:prSet presAssocID="{E0CE2906-8466-9D49-8D17-94DAB73AA416}" presName="childShp" presStyleLbl="bgAccFollowNode1" presStyleIdx="0" presStyleCnt="3">
        <dgm:presLayoutVars>
          <dgm:bulletEnabled val="1"/>
        </dgm:presLayoutVars>
      </dgm:prSet>
      <dgm:spPr/>
    </dgm:pt>
    <dgm:pt modelId="{A3FD8C2B-D1FD-1949-85EB-8AE282C7C9ED}" type="pres">
      <dgm:prSet presAssocID="{0140BA79-A78B-254E-8E9D-8BB69A2A6CE0}" presName="spacing" presStyleCnt="0"/>
      <dgm:spPr/>
    </dgm:pt>
    <dgm:pt modelId="{BAC687E8-5717-2147-AF6B-4E942ECFB6EB}" type="pres">
      <dgm:prSet presAssocID="{E2557741-B036-8448-B8FC-585FDA9BCA4E}" presName="linNode" presStyleCnt="0"/>
      <dgm:spPr/>
    </dgm:pt>
    <dgm:pt modelId="{AF4C5EAB-1575-5D41-98FF-7AB41CAC76E0}" type="pres">
      <dgm:prSet presAssocID="{E2557741-B036-8448-B8FC-585FDA9BCA4E}" presName="parentShp" presStyleLbl="node1" presStyleIdx="1" presStyleCnt="3" custScaleY="64648">
        <dgm:presLayoutVars>
          <dgm:bulletEnabled val="1"/>
        </dgm:presLayoutVars>
      </dgm:prSet>
      <dgm:spPr/>
    </dgm:pt>
    <dgm:pt modelId="{C1DD65B2-79DA-5741-9A9D-8A676F6AE9AA}" type="pres">
      <dgm:prSet presAssocID="{E2557741-B036-8448-B8FC-585FDA9BCA4E}" presName="childShp" presStyleLbl="bgAccFollowNode1" presStyleIdx="1" presStyleCnt="3" custScaleY="132834">
        <dgm:presLayoutVars>
          <dgm:bulletEnabled val="1"/>
        </dgm:presLayoutVars>
      </dgm:prSet>
      <dgm:spPr/>
    </dgm:pt>
    <dgm:pt modelId="{BE8A4059-6B30-7046-BCAE-C9DBEA2CE4E1}" type="pres">
      <dgm:prSet presAssocID="{BAA05E22-E150-8D44-89D9-20B9E7906923}" presName="spacing" presStyleCnt="0"/>
      <dgm:spPr/>
    </dgm:pt>
    <dgm:pt modelId="{93CB29A8-4C2D-FD4E-806C-4C4C261A4A39}" type="pres">
      <dgm:prSet presAssocID="{0B47A342-6F1D-9F4E-AE52-91A578401A83}" presName="linNode" presStyleCnt="0"/>
      <dgm:spPr/>
    </dgm:pt>
    <dgm:pt modelId="{09AF932D-D2FF-334B-868C-E33FE524C72F}" type="pres">
      <dgm:prSet presAssocID="{0B47A342-6F1D-9F4E-AE52-91A578401A83}" presName="parentShp" presStyleLbl="node1" presStyleIdx="2" presStyleCnt="3" custScaleY="72121">
        <dgm:presLayoutVars>
          <dgm:bulletEnabled val="1"/>
        </dgm:presLayoutVars>
      </dgm:prSet>
      <dgm:spPr/>
    </dgm:pt>
    <dgm:pt modelId="{8818A183-D115-1A4B-A1CC-7269C2C61FB0}" type="pres">
      <dgm:prSet presAssocID="{0B47A342-6F1D-9F4E-AE52-91A578401A83}" presName="childShp" presStyleLbl="bgAccFollowNode1" presStyleIdx="2" presStyleCnt="3" custLinFactNeighborX="16" custLinFactNeighborY="13336">
        <dgm:presLayoutVars>
          <dgm:bulletEnabled val="1"/>
        </dgm:presLayoutVars>
      </dgm:prSet>
      <dgm:spPr/>
    </dgm:pt>
  </dgm:ptLst>
  <dgm:cxnLst>
    <dgm:cxn modelId="{39864103-30D2-114D-A7AC-2A4B99B7D1FB}" srcId="{E0CE2906-8466-9D49-8D17-94DAB73AA416}" destId="{4B32D0F7-4A5A-5B48-8E3C-86A0C190F761}" srcOrd="0" destOrd="0" parTransId="{19EEEDF8-3CEA-E147-A6BD-44A3E474A73B}" sibTransId="{55666F82-00B3-2743-803E-5C0643876387}"/>
    <dgm:cxn modelId="{0A082C13-3B49-6346-8154-4E13D5F18513}" type="presOf" srcId="{E2557741-B036-8448-B8FC-585FDA9BCA4E}" destId="{AF4C5EAB-1575-5D41-98FF-7AB41CAC76E0}" srcOrd="0" destOrd="0" presId="urn:microsoft.com/office/officeart/2005/8/layout/vList6"/>
    <dgm:cxn modelId="{65102735-E629-8347-A39D-364F4F70B13D}" srcId="{95B3E1A3-B588-0142-817B-18A58FC5A28E}" destId="{E2557741-B036-8448-B8FC-585FDA9BCA4E}" srcOrd="1" destOrd="0" parTransId="{ADFFAF8A-0BB9-0A43-83C1-0AD3F01F32F9}" sibTransId="{BAA05E22-E150-8D44-89D9-20B9E7906923}"/>
    <dgm:cxn modelId="{3BCC4539-7F71-CD42-8CE3-0730EF6CA8BE}" srcId="{95B3E1A3-B588-0142-817B-18A58FC5A28E}" destId="{0B47A342-6F1D-9F4E-AE52-91A578401A83}" srcOrd="2" destOrd="0" parTransId="{46098239-D3C3-504C-A717-93E632073C42}" sibTransId="{F9415478-2A22-7B4F-A7E6-22A77DE3022D}"/>
    <dgm:cxn modelId="{9BD1C441-0867-AD49-9187-40ABE92DE460}" srcId="{95B3E1A3-B588-0142-817B-18A58FC5A28E}" destId="{E0CE2906-8466-9D49-8D17-94DAB73AA416}" srcOrd="0" destOrd="0" parTransId="{6811B8F6-3C33-AB4F-AB8D-27193F22ED65}" sibTransId="{0140BA79-A78B-254E-8E9D-8BB69A2A6CE0}"/>
    <dgm:cxn modelId="{9767C761-4F48-B14F-9405-E5AAF2E1F6E7}" srcId="{0B47A342-6F1D-9F4E-AE52-91A578401A83}" destId="{880460A2-CE7F-F74E-8B9F-3215080F3569}" srcOrd="1" destOrd="0" parTransId="{DD147E77-AC2E-4F4A-B1CF-B1968E3FE7CD}" sibTransId="{1908B47F-99B0-DE4C-83BC-54268D3D7302}"/>
    <dgm:cxn modelId="{A2A0507D-F810-1A42-98C5-91B4FA8B05F8}" srcId="{E0CE2906-8466-9D49-8D17-94DAB73AA416}" destId="{E8423E33-EAED-8D44-89AD-6364421F9B60}" srcOrd="1" destOrd="0" parTransId="{56C91298-3413-644B-9933-CDDDE1F1612D}" sibTransId="{BE840422-5AA6-8D49-B51D-9E017E28E9C5}"/>
    <dgm:cxn modelId="{192D0C89-C1EA-1B40-93F0-151C20D1017E}" type="presOf" srcId="{A2923347-A46C-FD4B-ABFB-D1DCE7367F8D}" destId="{C1DD65B2-79DA-5741-9A9D-8A676F6AE9AA}" srcOrd="0" destOrd="1" presId="urn:microsoft.com/office/officeart/2005/8/layout/vList6"/>
    <dgm:cxn modelId="{8C0A2C89-30F7-0941-B499-00727C0218ED}" type="presOf" srcId="{E8423E33-EAED-8D44-89AD-6364421F9B60}" destId="{BA03C68A-BA23-0E4C-96F7-FDF751B76526}" srcOrd="0" destOrd="1" presId="urn:microsoft.com/office/officeart/2005/8/layout/vList6"/>
    <dgm:cxn modelId="{A08BC692-142D-704A-8DF5-2A41D80EF4FE}" type="presOf" srcId="{8A8CBF94-03AA-154D-876D-484201655F58}" destId="{C1DD65B2-79DA-5741-9A9D-8A676F6AE9AA}" srcOrd="0" destOrd="0" presId="urn:microsoft.com/office/officeart/2005/8/layout/vList6"/>
    <dgm:cxn modelId="{F6A826A0-F726-DF42-89DD-13A8A12B1AAD}" type="presOf" srcId="{A783E51A-99D6-224C-AB26-C52CE11BD23B}" destId="{8818A183-D115-1A4B-A1CC-7269C2C61FB0}" srcOrd="0" destOrd="0" presId="urn:microsoft.com/office/officeart/2005/8/layout/vList6"/>
    <dgm:cxn modelId="{D39CCFB3-DD57-1749-87F7-B84BA14E8448}" srcId="{0B47A342-6F1D-9F4E-AE52-91A578401A83}" destId="{A783E51A-99D6-224C-AB26-C52CE11BD23B}" srcOrd="0" destOrd="0" parTransId="{0601CB13-BDB7-124C-8A5A-6141EEC9538D}" sibTransId="{F2186727-E4E2-E944-B030-145356F6D4B8}"/>
    <dgm:cxn modelId="{28FDFCB6-244A-B946-A61E-B3CC4CAEF01F}" type="presOf" srcId="{880460A2-CE7F-F74E-8B9F-3215080F3569}" destId="{8818A183-D115-1A4B-A1CC-7269C2C61FB0}" srcOrd="0" destOrd="1" presId="urn:microsoft.com/office/officeart/2005/8/layout/vList6"/>
    <dgm:cxn modelId="{BE06A6CE-F974-FA41-9630-CA26B0DF35A3}" srcId="{E2557741-B036-8448-B8FC-585FDA9BCA4E}" destId="{8A8CBF94-03AA-154D-876D-484201655F58}" srcOrd="0" destOrd="0" parTransId="{E3907B8D-660F-7F40-82C7-5D4CCE8AA479}" sibTransId="{CB8FD117-D35C-2846-8AE4-486ADFA18811}"/>
    <dgm:cxn modelId="{8B2501DE-063A-A244-B01C-F2E7A5CC4AAE}" type="presOf" srcId="{95B3E1A3-B588-0142-817B-18A58FC5A28E}" destId="{3CCBC4AB-DA70-5D4F-833E-BAE4F1E5368D}" srcOrd="0" destOrd="0" presId="urn:microsoft.com/office/officeart/2005/8/layout/vList6"/>
    <dgm:cxn modelId="{9A786EE7-9647-F241-AE13-0DC0409C0C0A}" type="presOf" srcId="{0B47A342-6F1D-9F4E-AE52-91A578401A83}" destId="{09AF932D-D2FF-334B-868C-E33FE524C72F}" srcOrd="0" destOrd="0" presId="urn:microsoft.com/office/officeart/2005/8/layout/vList6"/>
    <dgm:cxn modelId="{D435DEEC-66A2-3C41-A89F-FE826BF14E1C}" type="presOf" srcId="{E0CE2906-8466-9D49-8D17-94DAB73AA416}" destId="{46643E91-C738-7544-9F9C-B8071B1AE602}" srcOrd="0" destOrd="0" presId="urn:microsoft.com/office/officeart/2005/8/layout/vList6"/>
    <dgm:cxn modelId="{211A21F2-185E-4E45-B601-2C430E3D56DC}" type="presOf" srcId="{4B32D0F7-4A5A-5B48-8E3C-86A0C190F761}" destId="{BA03C68A-BA23-0E4C-96F7-FDF751B76526}" srcOrd="0" destOrd="0" presId="urn:microsoft.com/office/officeart/2005/8/layout/vList6"/>
    <dgm:cxn modelId="{85CA91F3-4491-FA49-B632-C61D293B33E9}" srcId="{E2557741-B036-8448-B8FC-585FDA9BCA4E}" destId="{A2923347-A46C-FD4B-ABFB-D1DCE7367F8D}" srcOrd="1" destOrd="0" parTransId="{9DF9CB82-B9FC-3047-AA93-4D6ADE3C4EE3}" sibTransId="{AB4F1519-A00E-5449-8093-E91C948AD175}"/>
    <dgm:cxn modelId="{7F5D9D8E-F0AE-F149-84BC-7D69E1AEAA77}" type="presParOf" srcId="{3CCBC4AB-DA70-5D4F-833E-BAE4F1E5368D}" destId="{F3EA9788-0576-2648-B20E-B7664966AC7A}" srcOrd="0" destOrd="0" presId="urn:microsoft.com/office/officeart/2005/8/layout/vList6"/>
    <dgm:cxn modelId="{88515960-ED09-BB42-8DF3-335D52339A7D}" type="presParOf" srcId="{F3EA9788-0576-2648-B20E-B7664966AC7A}" destId="{46643E91-C738-7544-9F9C-B8071B1AE602}" srcOrd="0" destOrd="0" presId="urn:microsoft.com/office/officeart/2005/8/layout/vList6"/>
    <dgm:cxn modelId="{1AE21579-8F9B-9B46-9CD9-DAC192136D50}" type="presParOf" srcId="{F3EA9788-0576-2648-B20E-B7664966AC7A}" destId="{BA03C68A-BA23-0E4C-96F7-FDF751B76526}" srcOrd="1" destOrd="0" presId="urn:microsoft.com/office/officeart/2005/8/layout/vList6"/>
    <dgm:cxn modelId="{FA189CAE-E20B-BB4F-8643-5EEF41FD7603}" type="presParOf" srcId="{3CCBC4AB-DA70-5D4F-833E-BAE4F1E5368D}" destId="{A3FD8C2B-D1FD-1949-85EB-8AE282C7C9ED}" srcOrd="1" destOrd="0" presId="urn:microsoft.com/office/officeart/2005/8/layout/vList6"/>
    <dgm:cxn modelId="{09B0D2A1-0A03-1947-86EF-B5AF4D72891F}" type="presParOf" srcId="{3CCBC4AB-DA70-5D4F-833E-BAE4F1E5368D}" destId="{BAC687E8-5717-2147-AF6B-4E942ECFB6EB}" srcOrd="2" destOrd="0" presId="urn:microsoft.com/office/officeart/2005/8/layout/vList6"/>
    <dgm:cxn modelId="{879CF94A-D9A3-8D43-A2C6-24E5E8D71B97}" type="presParOf" srcId="{BAC687E8-5717-2147-AF6B-4E942ECFB6EB}" destId="{AF4C5EAB-1575-5D41-98FF-7AB41CAC76E0}" srcOrd="0" destOrd="0" presId="urn:microsoft.com/office/officeart/2005/8/layout/vList6"/>
    <dgm:cxn modelId="{6D4986C3-774F-3442-871A-77E4CD7DE3FD}" type="presParOf" srcId="{BAC687E8-5717-2147-AF6B-4E942ECFB6EB}" destId="{C1DD65B2-79DA-5741-9A9D-8A676F6AE9AA}" srcOrd="1" destOrd="0" presId="urn:microsoft.com/office/officeart/2005/8/layout/vList6"/>
    <dgm:cxn modelId="{6814568A-372C-2D48-B830-9197925B7CFC}" type="presParOf" srcId="{3CCBC4AB-DA70-5D4F-833E-BAE4F1E5368D}" destId="{BE8A4059-6B30-7046-BCAE-C9DBEA2CE4E1}" srcOrd="3" destOrd="0" presId="urn:microsoft.com/office/officeart/2005/8/layout/vList6"/>
    <dgm:cxn modelId="{AEBD803A-9BAE-D74B-A04B-CE9E3A07A950}" type="presParOf" srcId="{3CCBC4AB-DA70-5D4F-833E-BAE4F1E5368D}" destId="{93CB29A8-4C2D-FD4E-806C-4C4C261A4A39}" srcOrd="4" destOrd="0" presId="urn:microsoft.com/office/officeart/2005/8/layout/vList6"/>
    <dgm:cxn modelId="{2134ED8D-BC50-C644-9623-9C59505EE850}" type="presParOf" srcId="{93CB29A8-4C2D-FD4E-806C-4C4C261A4A39}" destId="{09AF932D-D2FF-334B-868C-E33FE524C72F}" srcOrd="0" destOrd="0" presId="urn:microsoft.com/office/officeart/2005/8/layout/vList6"/>
    <dgm:cxn modelId="{4745EE35-0CA7-1047-BBDA-C4003813148F}" type="presParOf" srcId="{93CB29A8-4C2D-FD4E-806C-4C4C261A4A39}" destId="{8818A183-D115-1A4B-A1CC-7269C2C61FB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2E4B1-4055-42E7-857D-C5183DE81250}">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97EED-776E-4282-92AB-4A6F652EC50A}">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s-ES" sz="3800" kern="1200" dirty="0"/>
            <a:t>PUBLIC EXPENDITURE</a:t>
          </a:r>
        </a:p>
      </dsp:txBody>
      <dsp:txXfrm>
        <a:off x="765914" y="2943510"/>
        <a:ext cx="4320000" cy="720000"/>
      </dsp:txXfrm>
    </dsp:sp>
    <dsp:sp modelId="{6A499519-C049-420F-BD12-89E85DFA6E8D}">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8EBB1-79D5-45FF-8355-0039BE54B88D}">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s-ES" sz="3800" kern="1200"/>
            <a:t>PUBLIC INCOME</a:t>
          </a:r>
        </a:p>
      </dsp:txBody>
      <dsp:txXfrm>
        <a:off x="5841914" y="294351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3C68A-BA23-0E4C-96F7-FDF751B76526}">
      <dsp:nvSpPr>
        <dsp:cNvPr id="0" name=""/>
        <dsp:cNvSpPr/>
      </dsp:nvSpPr>
      <dsp:spPr>
        <a:xfrm>
          <a:off x="3993587" y="1258"/>
          <a:ext cx="5990380" cy="93441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t>Spain</a:t>
          </a:r>
          <a:r>
            <a:rPr lang="es-ES" sz="1600" kern="1200" dirty="0"/>
            <a:t>: </a:t>
          </a:r>
          <a:r>
            <a:rPr lang="es-ES" sz="1600" kern="1200" dirty="0" err="1"/>
            <a:t>Spanish</a:t>
          </a:r>
          <a:r>
            <a:rPr lang="es-ES" sz="1600" kern="1200" dirty="0"/>
            <a:t> </a:t>
          </a:r>
          <a:r>
            <a:rPr lang="es-ES" sz="1600" kern="1200" dirty="0" err="1"/>
            <a:t>Constitution</a:t>
          </a:r>
          <a:endParaRPr lang="es-ES" sz="1600" kern="1200" dirty="0"/>
        </a:p>
        <a:p>
          <a:pPr marL="171450" lvl="1" indent="-171450" algn="l" defTabSz="711200">
            <a:lnSpc>
              <a:spcPct val="90000"/>
            </a:lnSpc>
            <a:spcBef>
              <a:spcPct val="0"/>
            </a:spcBef>
            <a:spcAft>
              <a:spcPct val="15000"/>
            </a:spcAft>
            <a:buChar char="•"/>
          </a:pPr>
          <a:r>
            <a:rPr lang="es-ES" sz="1600" kern="1200" dirty="0"/>
            <a:t>South </a:t>
          </a:r>
          <a:r>
            <a:rPr lang="es-ES" sz="1600" kern="1200" dirty="0" err="1"/>
            <a:t>Africa</a:t>
          </a:r>
          <a:r>
            <a:rPr lang="es-ES" sz="1600" kern="1200" dirty="0"/>
            <a:t>: </a:t>
          </a:r>
        </a:p>
      </dsp:txBody>
      <dsp:txXfrm>
        <a:off x="3993587" y="118060"/>
        <a:ext cx="5639976" cy="700809"/>
      </dsp:txXfrm>
    </dsp:sp>
    <dsp:sp modelId="{46643E91-C738-7544-9F9C-B8071B1AE602}">
      <dsp:nvSpPr>
        <dsp:cNvPr id="0" name=""/>
        <dsp:cNvSpPr/>
      </dsp:nvSpPr>
      <dsp:spPr>
        <a:xfrm>
          <a:off x="0" y="176124"/>
          <a:ext cx="3993587" cy="584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ES" sz="2900" kern="1200" dirty="0" err="1"/>
            <a:t>National</a:t>
          </a:r>
          <a:endParaRPr lang="es-ES" sz="2900" kern="1200" dirty="0"/>
        </a:p>
      </dsp:txBody>
      <dsp:txXfrm>
        <a:off x="28542" y="204666"/>
        <a:ext cx="3936503" cy="527596"/>
      </dsp:txXfrm>
    </dsp:sp>
    <dsp:sp modelId="{C1DD65B2-79DA-5741-9A9D-8A676F6AE9AA}">
      <dsp:nvSpPr>
        <dsp:cNvPr id="0" name=""/>
        <dsp:cNvSpPr/>
      </dsp:nvSpPr>
      <dsp:spPr>
        <a:xfrm>
          <a:off x="3995536" y="1029112"/>
          <a:ext cx="5978686" cy="124121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t>Spain</a:t>
          </a:r>
          <a:r>
            <a:rPr lang="es-ES" sz="1600" kern="1200" dirty="0"/>
            <a:t>: </a:t>
          </a:r>
          <a:r>
            <a:rPr lang="es-ES" sz="1600" kern="1200" dirty="0" err="1"/>
            <a:t>European</a:t>
          </a:r>
          <a:r>
            <a:rPr lang="es-ES" sz="1600" kern="1200" dirty="0"/>
            <a:t> Social </a:t>
          </a:r>
          <a:r>
            <a:rPr lang="es-ES" sz="1600" kern="1200" dirty="0" err="1"/>
            <a:t>Charted</a:t>
          </a:r>
          <a:r>
            <a:rPr lang="es-ES" sz="1600" kern="1200" dirty="0"/>
            <a:t> (</a:t>
          </a:r>
          <a:r>
            <a:rPr lang="es-ES" sz="1600" kern="1200" dirty="0" err="1"/>
            <a:t>Revised</a:t>
          </a:r>
          <a:r>
            <a:rPr lang="es-ES" sz="1600" kern="1200" dirty="0"/>
            <a:t>)</a:t>
          </a:r>
        </a:p>
        <a:p>
          <a:pPr marL="171450" lvl="1" indent="-171450" algn="l" defTabSz="711200">
            <a:lnSpc>
              <a:spcPct val="90000"/>
            </a:lnSpc>
            <a:spcBef>
              <a:spcPct val="0"/>
            </a:spcBef>
            <a:spcAft>
              <a:spcPct val="15000"/>
            </a:spcAft>
            <a:buChar char="•"/>
          </a:pPr>
          <a:r>
            <a:rPr lang="es-ES" sz="1600" kern="1200" dirty="0"/>
            <a:t>South </a:t>
          </a:r>
          <a:r>
            <a:rPr lang="es-ES" sz="1600" kern="1200" dirty="0" err="1"/>
            <a:t>Africa</a:t>
          </a:r>
          <a:r>
            <a:rPr lang="es-ES" sz="1600" kern="1200" dirty="0"/>
            <a:t>: </a:t>
          </a:r>
          <a:r>
            <a:rPr lang="es-ES" sz="1600" kern="1200" dirty="0" err="1"/>
            <a:t>African</a:t>
          </a:r>
          <a:r>
            <a:rPr lang="es-ES" sz="1600" kern="1200" dirty="0"/>
            <a:t> </a:t>
          </a:r>
          <a:r>
            <a:rPr lang="es-ES" sz="1600" kern="1200" dirty="0" err="1"/>
            <a:t>Charter</a:t>
          </a:r>
          <a:r>
            <a:rPr lang="es-ES" sz="1600" kern="1200" dirty="0"/>
            <a:t> </a:t>
          </a:r>
          <a:r>
            <a:rPr lang="es-ES" sz="1600" kern="1200" dirty="0" err="1"/>
            <a:t>on</a:t>
          </a:r>
          <a:r>
            <a:rPr lang="es-ES" sz="1600" kern="1200" dirty="0"/>
            <a:t> Human and </a:t>
          </a:r>
          <a:r>
            <a:rPr lang="es-ES" sz="1600" kern="1200" dirty="0" err="1"/>
            <a:t>Peoples</a:t>
          </a:r>
          <a:r>
            <a:rPr lang="es-ES" sz="1600" kern="1200" dirty="0"/>
            <a:t>’ </a:t>
          </a:r>
          <a:r>
            <a:rPr lang="es-ES" sz="1600" kern="1200" dirty="0" err="1"/>
            <a:t>Rights</a:t>
          </a:r>
          <a:r>
            <a:rPr lang="es-ES" sz="1600" kern="1200" dirty="0"/>
            <a:t> + </a:t>
          </a:r>
          <a:r>
            <a:rPr lang="es-ES" sz="1600" kern="1200" dirty="0" err="1"/>
            <a:t>Protocol</a:t>
          </a:r>
          <a:r>
            <a:rPr lang="es-ES" sz="1600" kern="1200" dirty="0"/>
            <a:t> </a:t>
          </a:r>
          <a:r>
            <a:rPr lang="es-ES" sz="1600" kern="1200" dirty="0" err="1"/>
            <a:t>on</a:t>
          </a:r>
          <a:r>
            <a:rPr lang="es-ES" sz="1600" kern="1200" dirty="0"/>
            <a:t> </a:t>
          </a:r>
          <a:r>
            <a:rPr lang="es-ES" sz="1600" kern="1200" dirty="0" err="1"/>
            <a:t>the</a:t>
          </a:r>
          <a:r>
            <a:rPr lang="es-ES" sz="1600" kern="1200" dirty="0"/>
            <a:t> </a:t>
          </a:r>
          <a:r>
            <a:rPr lang="es-ES" sz="1600" kern="1200" dirty="0" err="1"/>
            <a:t>Rights</a:t>
          </a:r>
          <a:r>
            <a:rPr lang="es-ES" sz="1600" kern="1200" dirty="0"/>
            <a:t> </a:t>
          </a:r>
          <a:r>
            <a:rPr lang="es-ES" sz="1600" kern="1200" dirty="0" err="1"/>
            <a:t>on</a:t>
          </a:r>
          <a:r>
            <a:rPr lang="es-ES" sz="1600" kern="1200" dirty="0"/>
            <a:t> </a:t>
          </a:r>
          <a:r>
            <a:rPr lang="es-ES" sz="1600" kern="1200" dirty="0" err="1"/>
            <a:t>Women</a:t>
          </a:r>
          <a:r>
            <a:rPr lang="es-ES" sz="1600" kern="1200" dirty="0"/>
            <a:t> + </a:t>
          </a:r>
          <a:r>
            <a:rPr lang="es-ES" sz="1600" kern="1200" dirty="0" err="1"/>
            <a:t>Protocol</a:t>
          </a:r>
          <a:r>
            <a:rPr lang="es-ES" sz="1600" kern="1200" dirty="0"/>
            <a:t> </a:t>
          </a:r>
          <a:r>
            <a:rPr lang="es-ES" sz="1600" kern="1200" dirty="0" err="1"/>
            <a:t>on</a:t>
          </a:r>
          <a:r>
            <a:rPr lang="es-ES" sz="1600" kern="1200" dirty="0"/>
            <a:t> </a:t>
          </a:r>
          <a:r>
            <a:rPr lang="es-ES" sz="1600" kern="1200" dirty="0" err="1"/>
            <a:t>the</a:t>
          </a:r>
          <a:r>
            <a:rPr lang="es-ES" sz="1600" kern="1200" dirty="0"/>
            <a:t> </a:t>
          </a:r>
          <a:r>
            <a:rPr lang="es-ES" sz="1600" kern="1200" dirty="0" err="1"/>
            <a:t>Rights</a:t>
          </a:r>
          <a:r>
            <a:rPr lang="es-ES" sz="1600" kern="1200" dirty="0"/>
            <a:t> and </a:t>
          </a:r>
          <a:r>
            <a:rPr lang="es-ES" sz="1600" kern="1200" dirty="0" err="1"/>
            <a:t>Welfare</a:t>
          </a:r>
          <a:r>
            <a:rPr lang="es-ES" sz="1600" kern="1200" dirty="0"/>
            <a:t> </a:t>
          </a:r>
          <a:r>
            <a:rPr lang="es-ES" sz="1600" kern="1200" dirty="0" err="1"/>
            <a:t>of</a:t>
          </a:r>
          <a:r>
            <a:rPr lang="es-ES" sz="1600" kern="1200" dirty="0"/>
            <a:t> </a:t>
          </a:r>
          <a:r>
            <a:rPr lang="es-ES" sz="1600" kern="1200" dirty="0" err="1"/>
            <a:t>the</a:t>
          </a:r>
          <a:r>
            <a:rPr lang="es-ES" sz="1600" kern="1200" dirty="0"/>
            <a:t> Child</a:t>
          </a:r>
        </a:p>
      </dsp:txBody>
      <dsp:txXfrm>
        <a:off x="3995536" y="1184264"/>
        <a:ext cx="5513230" cy="930913"/>
      </dsp:txXfrm>
    </dsp:sp>
    <dsp:sp modelId="{AF4C5EAB-1575-5D41-98FF-7AB41CAC76E0}">
      <dsp:nvSpPr>
        <dsp:cNvPr id="0" name=""/>
        <dsp:cNvSpPr/>
      </dsp:nvSpPr>
      <dsp:spPr>
        <a:xfrm>
          <a:off x="9745" y="1347681"/>
          <a:ext cx="3985791" cy="604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ES" sz="2900" kern="1200" dirty="0"/>
            <a:t>Regional</a:t>
          </a:r>
        </a:p>
      </dsp:txBody>
      <dsp:txXfrm>
        <a:off x="39234" y="1377170"/>
        <a:ext cx="3926813" cy="545100"/>
      </dsp:txXfrm>
    </dsp:sp>
    <dsp:sp modelId="{8818A183-D115-1A4B-A1CC-7269C2C61FB0}">
      <dsp:nvSpPr>
        <dsp:cNvPr id="0" name=""/>
        <dsp:cNvSpPr/>
      </dsp:nvSpPr>
      <dsp:spPr>
        <a:xfrm>
          <a:off x="3993587" y="2365029"/>
          <a:ext cx="5990380" cy="93441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International </a:t>
          </a:r>
          <a:r>
            <a:rPr lang="es-ES" sz="1600" kern="1200" dirty="0" err="1"/>
            <a:t>Covenant</a:t>
          </a:r>
          <a:r>
            <a:rPr lang="es-ES" sz="1600" kern="1200" dirty="0"/>
            <a:t> </a:t>
          </a:r>
          <a:r>
            <a:rPr lang="es-ES" sz="1600" kern="1200" dirty="0" err="1"/>
            <a:t>on</a:t>
          </a:r>
          <a:r>
            <a:rPr lang="es-ES" sz="1600" kern="1200" dirty="0"/>
            <a:t> </a:t>
          </a:r>
          <a:r>
            <a:rPr lang="es-ES" sz="1600" kern="1200" dirty="0" err="1"/>
            <a:t>Economic</a:t>
          </a:r>
          <a:r>
            <a:rPr lang="es-ES" sz="1600" kern="1200" dirty="0"/>
            <a:t>, Social and Cultural </a:t>
          </a:r>
          <a:r>
            <a:rPr lang="es-ES" sz="1600" kern="1200" dirty="0" err="1"/>
            <a:t>Rights</a:t>
          </a:r>
          <a:r>
            <a:rPr lang="es-ES" sz="1600" kern="1200" dirty="0"/>
            <a:t> (ICESCR)</a:t>
          </a:r>
        </a:p>
      </dsp:txBody>
      <dsp:txXfrm>
        <a:off x="3993587" y="2481831"/>
        <a:ext cx="5639976" cy="700809"/>
      </dsp:txXfrm>
    </dsp:sp>
    <dsp:sp modelId="{09AF932D-D2FF-334B-868C-E33FE524C72F}">
      <dsp:nvSpPr>
        <dsp:cNvPr id="0" name=""/>
        <dsp:cNvSpPr/>
      </dsp:nvSpPr>
      <dsp:spPr>
        <a:xfrm>
          <a:off x="0" y="2494023"/>
          <a:ext cx="3993587" cy="6739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ES" sz="2900" kern="1200" dirty="0"/>
            <a:t>International</a:t>
          </a:r>
        </a:p>
      </dsp:txBody>
      <dsp:txXfrm>
        <a:off x="32897" y="2526920"/>
        <a:ext cx="3927793" cy="60811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E2BCFF-54F1-32EC-D633-630A4AC0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901F857-8AC8-2EFB-2076-AAE0D9958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7EA884-D3E6-FC01-DFAA-52200564468F}"/>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5" name="Marcador de pie de página 4">
            <a:extLst>
              <a:ext uri="{FF2B5EF4-FFF2-40B4-BE49-F238E27FC236}">
                <a16:creationId xmlns:a16="http://schemas.microsoft.com/office/drawing/2014/main" id="{360CA8A3-3B6A-C5B7-C950-488C12630B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4EA4F3-AB91-697A-1014-80FDB7A6446A}"/>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332206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A73A5-38C4-FA85-0DF9-AA2C725FC8A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790BF65-37AC-90A1-E796-0C33AAA94E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D41C60-491B-33EE-724D-0DA55D30B66B}"/>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5" name="Marcador de pie de página 4">
            <a:extLst>
              <a:ext uri="{FF2B5EF4-FFF2-40B4-BE49-F238E27FC236}">
                <a16:creationId xmlns:a16="http://schemas.microsoft.com/office/drawing/2014/main" id="{90293055-A23B-0AA0-8087-15C2A4471E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22F32A-27C9-1D01-1ECF-A4FAD6349F19}"/>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45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B6C3F6A-4A34-C93A-12C4-4E71C450AA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CBAD4F-3C0D-675E-0710-DA99B1AD62B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1BAA1B-5867-A128-7048-FD02E3FF821A}"/>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5" name="Marcador de pie de página 4">
            <a:extLst>
              <a:ext uri="{FF2B5EF4-FFF2-40B4-BE49-F238E27FC236}">
                <a16:creationId xmlns:a16="http://schemas.microsoft.com/office/drawing/2014/main" id="{AEDB15E6-8D48-0A0E-580C-EA4CE10193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042266-86D6-384D-FF93-40D4D1586070}"/>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63561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326D3-7DBC-BA07-8C65-E809DC8EF01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D6CB00-9DB9-5D55-71BE-F60B315E2A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1B678B4-BC34-0240-F1C9-E0E7C04328F7}"/>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5" name="Marcador de pie de página 4">
            <a:extLst>
              <a:ext uri="{FF2B5EF4-FFF2-40B4-BE49-F238E27FC236}">
                <a16:creationId xmlns:a16="http://schemas.microsoft.com/office/drawing/2014/main" id="{7A0FC06A-8570-96A2-91DD-A8AE9A52CA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5546DD-5B12-1BF0-B2A5-3A33BF2E70C6}"/>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132060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88EC3-6E13-07D7-5B12-A8CC12E050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81FB2C-D87E-FD3F-76E0-ED0C5B898A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DEA499-06D7-AA3C-AD2F-EA074F87CDA2}"/>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5" name="Marcador de pie de página 4">
            <a:extLst>
              <a:ext uri="{FF2B5EF4-FFF2-40B4-BE49-F238E27FC236}">
                <a16:creationId xmlns:a16="http://schemas.microsoft.com/office/drawing/2014/main" id="{74EB9FA2-0C13-1E40-B4CC-16CA87F81F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787463-E205-B4B9-380D-28F104B7B15C}"/>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341155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5F23D-0FC7-96CB-1B3B-00BE5247B10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BCD5474-07AD-BD99-0A6C-BFEF4489CE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3F5C2EA-CE50-94D8-75E0-9E51148977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705A38-FB8D-A7F1-22C2-7C2EFF6EFB47}"/>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6" name="Marcador de pie de página 5">
            <a:extLst>
              <a:ext uri="{FF2B5EF4-FFF2-40B4-BE49-F238E27FC236}">
                <a16:creationId xmlns:a16="http://schemas.microsoft.com/office/drawing/2014/main" id="{59ACE421-3DD6-AAC9-4C8A-C8504662CD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167CCE3-1DF8-6290-FA69-D916A3FE86A3}"/>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150080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BC190-47B7-9E3D-2158-43009E3B773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464EEC-F629-2439-31CD-E3A71B32F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FF7C40-2176-AFA5-1417-54FFA2E2D9F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74D78A-0171-245F-15D0-872B3E37D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82A8422-EA9C-425B-7EAA-43E00D31ED4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A2A60A9-7258-878B-0DE8-F3A04FEC2ECD}"/>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8" name="Marcador de pie de página 7">
            <a:extLst>
              <a:ext uri="{FF2B5EF4-FFF2-40B4-BE49-F238E27FC236}">
                <a16:creationId xmlns:a16="http://schemas.microsoft.com/office/drawing/2014/main" id="{8E08C8CE-D2B9-6BF5-A683-EB14194F333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6F44110-ADA7-3497-B433-138CE70180B0}"/>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172842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A39B9-8B6F-8051-B88C-735FBBD89C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1804AB4-77D9-FBDC-E769-D7FE56B4F4C7}"/>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4" name="Marcador de pie de página 3">
            <a:extLst>
              <a:ext uri="{FF2B5EF4-FFF2-40B4-BE49-F238E27FC236}">
                <a16:creationId xmlns:a16="http://schemas.microsoft.com/office/drawing/2014/main" id="{B978CD67-94AB-B8FA-3FA9-2B944310D8B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3085CA-2890-9784-2C44-CA159684CAD1}"/>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237146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CAC522-1514-236F-50D7-FCA4585CD7F8}"/>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3" name="Marcador de pie de página 2">
            <a:extLst>
              <a:ext uri="{FF2B5EF4-FFF2-40B4-BE49-F238E27FC236}">
                <a16:creationId xmlns:a16="http://schemas.microsoft.com/office/drawing/2014/main" id="{0AAE2A2F-293C-EB13-4D9D-CA1EC2F9E76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129C5B-C81E-C090-3803-480DFACF34C3}"/>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206021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793A5-9AF2-6776-BAAC-64D9048640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C764824-3FA7-25E3-DB08-C43B77D72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A6E78F5-AE0C-85E3-2D99-54EF06331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768E95-A11B-6159-DCAD-95CAD6479B31}"/>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6" name="Marcador de pie de página 5">
            <a:extLst>
              <a:ext uri="{FF2B5EF4-FFF2-40B4-BE49-F238E27FC236}">
                <a16:creationId xmlns:a16="http://schemas.microsoft.com/office/drawing/2014/main" id="{BCB86615-8060-25CE-A55E-49D01E4410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B76B77-3F2F-F4DB-7666-9ADD5DC7C623}"/>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342613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726D7-546C-85FB-C9B2-6AED7F58C2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663064E-B927-BD45-1009-DE0E3C528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41FEF50-9110-70DB-A36B-487884323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B8BB3C-001F-3623-8335-131076E1DE24}"/>
              </a:ext>
            </a:extLst>
          </p:cNvPr>
          <p:cNvSpPr>
            <a:spLocks noGrp="1"/>
          </p:cNvSpPr>
          <p:nvPr>
            <p:ph type="dt" sz="half" idx="10"/>
          </p:nvPr>
        </p:nvSpPr>
        <p:spPr/>
        <p:txBody>
          <a:bodyPr/>
          <a:lstStyle/>
          <a:p>
            <a:fld id="{E2F6049F-9C4F-4C4B-AD04-B521A23E8DE3}" type="datetimeFigureOut">
              <a:rPr lang="es-ES" smtClean="0"/>
              <a:t>1/8/23</a:t>
            </a:fld>
            <a:endParaRPr lang="es-ES"/>
          </a:p>
        </p:txBody>
      </p:sp>
      <p:sp>
        <p:nvSpPr>
          <p:cNvPr id="6" name="Marcador de pie de página 5">
            <a:extLst>
              <a:ext uri="{FF2B5EF4-FFF2-40B4-BE49-F238E27FC236}">
                <a16:creationId xmlns:a16="http://schemas.microsoft.com/office/drawing/2014/main" id="{38128869-22D9-1FF4-AD61-07D5EB9FFAA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FA1097B-9F1B-B12A-6936-8D0CFE2A348B}"/>
              </a:ext>
            </a:extLst>
          </p:cNvPr>
          <p:cNvSpPr>
            <a:spLocks noGrp="1"/>
          </p:cNvSpPr>
          <p:nvPr>
            <p:ph type="sldNum" sz="quarter" idx="12"/>
          </p:nvPr>
        </p:nvSpPr>
        <p:spPr/>
        <p:txBody>
          <a:bodyPr/>
          <a:lstStyle/>
          <a:p>
            <a:fld id="{D7DCBC4B-3ADA-7946-B972-6D845A71B5BB}" type="slidenum">
              <a:rPr lang="es-ES" smtClean="0"/>
              <a:t>‹Nº›</a:t>
            </a:fld>
            <a:endParaRPr lang="es-ES"/>
          </a:p>
        </p:txBody>
      </p:sp>
    </p:spTree>
    <p:extLst>
      <p:ext uri="{BB962C8B-B14F-4D97-AF65-F5344CB8AC3E}">
        <p14:creationId xmlns:p14="http://schemas.microsoft.com/office/powerpoint/2010/main" val="42797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E6DB0C4-AB91-88C1-5115-A49DDDA31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DE3FEDD-45F7-3781-9DF1-7AF355B35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C34F7E-77F9-FD29-3661-9BB62D8364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6049F-9C4F-4C4B-AD04-B521A23E8DE3}" type="datetimeFigureOut">
              <a:rPr lang="es-ES" smtClean="0"/>
              <a:t>1/8/23</a:t>
            </a:fld>
            <a:endParaRPr lang="es-ES"/>
          </a:p>
        </p:txBody>
      </p:sp>
      <p:sp>
        <p:nvSpPr>
          <p:cNvPr id="5" name="Marcador de pie de página 4">
            <a:extLst>
              <a:ext uri="{FF2B5EF4-FFF2-40B4-BE49-F238E27FC236}">
                <a16:creationId xmlns:a16="http://schemas.microsoft.com/office/drawing/2014/main" id="{79F10BD7-ECFC-F6CB-FCE8-D9B9FDEE8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D8F1F88-A00D-54AE-383B-865FB567F7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CBC4B-3ADA-7946-B972-6D845A71B5BB}" type="slidenum">
              <a:rPr lang="es-ES" smtClean="0"/>
              <a:t>‹Nº›</a:t>
            </a:fld>
            <a:endParaRPr lang="es-ES"/>
          </a:p>
        </p:txBody>
      </p:sp>
    </p:spTree>
    <p:extLst>
      <p:ext uri="{BB962C8B-B14F-4D97-AF65-F5344CB8AC3E}">
        <p14:creationId xmlns:p14="http://schemas.microsoft.com/office/powerpoint/2010/main" val="550538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undacionalternativas.org/publicaciones/politicas-fiscales-y-derechos-humanos-cronica-de-una-relacion-olvidada-y-propuestas-para-su-integracio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5E8A1F47-6FD8-BEA0-3B86-FC002E0F4D0E}"/>
              </a:ext>
            </a:extLst>
          </p:cNvPr>
          <p:cNvSpPr>
            <a:spLocks noGrp="1"/>
          </p:cNvSpPr>
          <p:nvPr>
            <p:ph type="subTitle" idx="1"/>
          </p:nvPr>
        </p:nvSpPr>
        <p:spPr>
          <a:xfrm>
            <a:off x="1514119" y="5043055"/>
            <a:ext cx="9666497" cy="1376895"/>
          </a:xfrm>
        </p:spPr>
        <p:txBody>
          <a:bodyPr anchor="ctr">
            <a:normAutofit fontScale="85000" lnSpcReduction="20000"/>
          </a:bodyPr>
          <a:lstStyle/>
          <a:p>
            <a:r>
              <a:rPr lang="es-ES" b="1" dirty="0">
                <a:latin typeface="Bierstadt" panose="020B0004020202020204" pitchFamily="34" charset="0"/>
              </a:rPr>
              <a:t>ESTRELLA DEL VALLE CALZADA</a:t>
            </a:r>
          </a:p>
          <a:p>
            <a:r>
              <a:rPr lang="es-ES" dirty="0">
                <a:latin typeface="Bierstadt" panose="020B0004020202020204" pitchFamily="34" charset="0"/>
              </a:rPr>
              <a:t> </a:t>
            </a:r>
            <a:r>
              <a:rPr lang="es-ES" dirty="0" err="1">
                <a:latin typeface="Bierstadt" panose="020B0004020202020204" pitchFamily="34" charset="0"/>
              </a:rPr>
              <a:t>Lecturer</a:t>
            </a:r>
            <a:r>
              <a:rPr lang="es-ES" dirty="0">
                <a:latin typeface="Bierstadt" panose="020B0004020202020204" pitchFamily="34" charset="0"/>
              </a:rPr>
              <a:t> and postdoctoral </a:t>
            </a:r>
            <a:r>
              <a:rPr lang="es-ES" dirty="0" err="1">
                <a:latin typeface="Bierstadt" panose="020B0004020202020204" pitchFamily="34" charset="0"/>
              </a:rPr>
              <a:t>researcher</a:t>
            </a:r>
            <a:endParaRPr lang="es-ES" dirty="0">
              <a:latin typeface="Bierstadt" panose="020B0004020202020204" pitchFamily="34" charset="0"/>
            </a:endParaRPr>
          </a:p>
          <a:p>
            <a:r>
              <a:rPr lang="es-ES" dirty="0" err="1">
                <a:latin typeface="Bierstadt" panose="020B0004020202020204" pitchFamily="34" charset="0"/>
              </a:rPr>
              <a:t>Public</a:t>
            </a:r>
            <a:r>
              <a:rPr lang="es-ES" dirty="0">
                <a:latin typeface="Bierstadt" panose="020B0004020202020204" pitchFamily="34" charset="0"/>
              </a:rPr>
              <a:t> International </a:t>
            </a:r>
            <a:r>
              <a:rPr lang="es-ES" dirty="0" err="1">
                <a:latin typeface="Bierstadt" panose="020B0004020202020204" pitchFamily="34" charset="0"/>
              </a:rPr>
              <a:t>Law</a:t>
            </a:r>
            <a:r>
              <a:rPr lang="es-ES" dirty="0">
                <a:latin typeface="Bierstadt" panose="020B0004020202020204" pitchFamily="34" charset="0"/>
              </a:rPr>
              <a:t> </a:t>
            </a:r>
            <a:r>
              <a:rPr lang="es-ES" dirty="0" err="1">
                <a:latin typeface="Bierstadt" panose="020B0004020202020204" pitchFamily="34" charset="0"/>
              </a:rPr>
              <a:t>Department</a:t>
            </a:r>
            <a:r>
              <a:rPr lang="es-ES" dirty="0">
                <a:latin typeface="Bierstadt" panose="020B0004020202020204" pitchFamily="34" charset="0"/>
              </a:rPr>
              <a:t> – Human </a:t>
            </a:r>
            <a:r>
              <a:rPr lang="es-ES" dirty="0" err="1">
                <a:latin typeface="Bierstadt" panose="020B0004020202020204" pitchFamily="34" charset="0"/>
              </a:rPr>
              <a:t>Rights</a:t>
            </a:r>
            <a:r>
              <a:rPr lang="es-ES" dirty="0">
                <a:latin typeface="Bierstadt" panose="020B0004020202020204" pitchFamily="34" charset="0"/>
              </a:rPr>
              <a:t> </a:t>
            </a:r>
            <a:r>
              <a:rPr lang="es-ES" dirty="0" err="1">
                <a:latin typeface="Bierstadt" panose="020B0004020202020204" pitchFamily="34" charset="0"/>
              </a:rPr>
              <a:t>Institute</a:t>
            </a:r>
            <a:endParaRPr lang="es-ES" dirty="0">
              <a:latin typeface="Bierstadt" panose="020B0004020202020204" pitchFamily="34" charset="0"/>
            </a:endParaRPr>
          </a:p>
          <a:p>
            <a:r>
              <a:rPr lang="es-ES" dirty="0">
                <a:latin typeface="Bierstadt" panose="020B0004020202020204" pitchFamily="34" charset="0"/>
              </a:rPr>
              <a:t> </a:t>
            </a:r>
            <a:r>
              <a:rPr lang="es-ES" dirty="0" err="1">
                <a:latin typeface="Bierstadt" panose="020B0004020202020204" pitchFamily="34" charset="0"/>
              </a:rPr>
              <a:t>University</a:t>
            </a:r>
            <a:r>
              <a:rPr lang="es-ES" dirty="0">
                <a:latin typeface="Bierstadt" panose="020B0004020202020204" pitchFamily="34" charset="0"/>
              </a:rPr>
              <a:t> </a:t>
            </a:r>
            <a:r>
              <a:rPr lang="es-ES" dirty="0" err="1">
                <a:latin typeface="Bierstadt" panose="020B0004020202020204" pitchFamily="34" charset="0"/>
              </a:rPr>
              <a:t>of</a:t>
            </a:r>
            <a:r>
              <a:rPr lang="es-ES" dirty="0">
                <a:latin typeface="Bierstadt" panose="020B0004020202020204" pitchFamily="34" charset="0"/>
              </a:rPr>
              <a:t> Valencia</a:t>
            </a:r>
          </a:p>
        </p:txBody>
      </p:sp>
      <p:grpSp>
        <p:nvGrpSpPr>
          <p:cNvPr id="1035" name="Group 103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036" name="Freeform: Shape 103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9" name="Freeform: Shape 103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University of Valencia - Compostela Group of Universities">
            <a:extLst>
              <a:ext uri="{FF2B5EF4-FFF2-40B4-BE49-F238E27FC236}">
                <a16:creationId xmlns:a16="http://schemas.microsoft.com/office/drawing/2014/main" id="{97B0B780-1F7C-44E8-7299-4421A8BA51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882" y="264775"/>
            <a:ext cx="4219116" cy="1439334"/>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042" name="Freeform: Shape 104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a 3">
            <a:extLst>
              <a:ext uri="{FF2B5EF4-FFF2-40B4-BE49-F238E27FC236}">
                <a16:creationId xmlns:a16="http://schemas.microsoft.com/office/drawing/2014/main" id="{02E293C9-9762-A5DF-726E-3FC793B6CED6}"/>
              </a:ext>
            </a:extLst>
          </p:cNvPr>
          <p:cNvGraphicFramePr>
            <a:graphicFrameLocks noGrp="1"/>
          </p:cNvGraphicFramePr>
          <p:nvPr>
            <p:extLst>
              <p:ext uri="{D42A27DB-BD31-4B8C-83A1-F6EECF244321}">
                <p14:modId xmlns:p14="http://schemas.microsoft.com/office/powerpoint/2010/main" val="1948242352"/>
              </p:ext>
            </p:extLst>
          </p:nvPr>
        </p:nvGraphicFramePr>
        <p:xfrm>
          <a:off x="1089569" y="3217188"/>
          <a:ext cx="10515600" cy="883920"/>
        </p:xfrm>
        <a:graphic>
          <a:graphicData uri="http://schemas.openxmlformats.org/drawingml/2006/table">
            <a:tbl>
              <a:tblPr/>
              <a:tblGrid>
                <a:gridCol w="10515600">
                  <a:extLst>
                    <a:ext uri="{9D8B030D-6E8A-4147-A177-3AD203B41FA5}">
                      <a16:colId xmlns:a16="http://schemas.microsoft.com/office/drawing/2014/main" val="1797005896"/>
                    </a:ext>
                  </a:extLst>
                </a:gridCol>
              </a:tblGrid>
              <a:tr h="774700">
                <a:tc>
                  <a:txBody>
                    <a:bodyPr/>
                    <a:lstStyle/>
                    <a:p>
                      <a:pPr algn="ctr"/>
                      <a:r>
                        <a:rPr lang="es-ES" sz="4000" i="1" dirty="0">
                          <a:effectLst/>
                          <a:latin typeface="Bierstadt" panose="020B0004020202020204" pitchFamily="34" charset="0"/>
                        </a:rPr>
                        <a:t> </a:t>
                      </a:r>
                      <a:r>
                        <a:rPr lang="es-ES" sz="4000" i="1" dirty="0" err="1">
                          <a:effectLst/>
                          <a:latin typeface="Bierstadt" panose="020B0004020202020204" pitchFamily="34" charset="0"/>
                        </a:rPr>
                        <a:t>Tax</a:t>
                      </a:r>
                      <a:r>
                        <a:rPr lang="es-ES" sz="4000" i="1" dirty="0">
                          <a:effectLst/>
                          <a:latin typeface="Bierstadt" panose="020B0004020202020204" pitchFamily="34" charset="0"/>
                        </a:rPr>
                        <a:t> </a:t>
                      </a:r>
                      <a:r>
                        <a:rPr lang="es-ES" sz="4000" i="1" dirty="0" err="1">
                          <a:effectLst/>
                          <a:latin typeface="Bierstadt" panose="020B0004020202020204" pitchFamily="34" charset="0"/>
                        </a:rPr>
                        <a:t>policies</a:t>
                      </a:r>
                      <a:r>
                        <a:rPr lang="es-ES" sz="4000" i="1" dirty="0">
                          <a:effectLst/>
                          <a:latin typeface="Bierstadt" panose="020B0004020202020204" pitchFamily="34" charset="0"/>
                        </a:rPr>
                        <a:t> in </a:t>
                      </a:r>
                      <a:r>
                        <a:rPr lang="es-ES" sz="4000" i="1" dirty="0" err="1">
                          <a:effectLst/>
                          <a:latin typeface="Bierstadt" panose="020B0004020202020204" pitchFamily="34" charset="0"/>
                        </a:rPr>
                        <a:t>pursuit</a:t>
                      </a:r>
                      <a:r>
                        <a:rPr lang="es-ES" sz="4000" i="1" dirty="0">
                          <a:effectLst/>
                          <a:latin typeface="Bierstadt" panose="020B0004020202020204" pitchFamily="34" charset="0"/>
                        </a:rPr>
                        <a:t> </a:t>
                      </a:r>
                      <a:r>
                        <a:rPr lang="es-ES" sz="4000" i="1" dirty="0" err="1">
                          <a:effectLst/>
                          <a:latin typeface="Bierstadt" panose="020B0004020202020204" pitchFamily="34" charset="0"/>
                        </a:rPr>
                        <a:t>of</a:t>
                      </a:r>
                      <a:r>
                        <a:rPr lang="es-ES" sz="4000" i="1" dirty="0">
                          <a:effectLst/>
                          <a:latin typeface="Bierstadt" panose="020B0004020202020204" pitchFamily="34" charset="0"/>
                        </a:rPr>
                        <a:t> human </a:t>
                      </a:r>
                      <a:r>
                        <a:rPr lang="es-ES" sz="4000" i="1" dirty="0" err="1">
                          <a:effectLst/>
                          <a:latin typeface="Bierstadt" panose="020B0004020202020204" pitchFamily="34" charset="0"/>
                        </a:rPr>
                        <a:t>rights</a:t>
                      </a:r>
                      <a:r>
                        <a:rPr lang="es-ES" sz="4000" i="1" dirty="0">
                          <a:effectLst/>
                          <a:latin typeface="Bierstadt" panose="020B0004020202020204" pitchFamily="34" charset="0"/>
                        </a:rPr>
                        <a:t> </a:t>
                      </a:r>
                      <a:br>
                        <a:rPr lang="es-ES" dirty="0">
                          <a:effectLst/>
                          <a:latin typeface="Helvetica" pitchFamily="2" charset="0"/>
                        </a:rPr>
                      </a:br>
                      <a:endParaRPr lang="es-ES" dirty="0">
                        <a:effectLst/>
                        <a:latin typeface="Helvetica" pitchFamily="2" charset="0"/>
                      </a:endParaRPr>
                    </a:p>
                  </a:txBody>
                  <a:tcPr marL="47625" marR="47625" marT="0" marB="0">
                    <a:lnL>
                      <a:noFill/>
                    </a:lnL>
                    <a:lnR>
                      <a:noFill/>
                    </a:lnR>
                    <a:lnT>
                      <a:noFill/>
                    </a:lnT>
                    <a:lnB>
                      <a:noFill/>
                    </a:lnB>
                  </a:tcPr>
                </a:tc>
                <a:extLst>
                  <a:ext uri="{0D108BD9-81ED-4DB2-BD59-A6C34878D82A}">
                    <a16:rowId xmlns:a16="http://schemas.microsoft.com/office/drawing/2014/main" val="1706879647"/>
                  </a:ext>
                </a:extLst>
              </a:tr>
            </a:tbl>
          </a:graphicData>
        </a:graphic>
      </p:graphicFrame>
      <p:sp>
        <p:nvSpPr>
          <p:cNvPr id="5" name="Rectangle 3">
            <a:extLst>
              <a:ext uri="{FF2B5EF4-FFF2-40B4-BE49-F238E27FC236}">
                <a16:creationId xmlns:a16="http://schemas.microsoft.com/office/drawing/2014/main" id="{3421251E-B595-6FF3-8B5F-46DC9D8B92BA}"/>
              </a:ext>
            </a:extLst>
          </p:cNvPr>
          <p:cNvSpPr>
            <a:spLocks noGrp="1" noChangeArrowheads="1"/>
          </p:cNvSpPr>
          <p:nvPr>
            <p:ph type="ctrTitle"/>
          </p:nvPr>
        </p:nvSpPr>
        <p:spPr bwMode="auto">
          <a:xfrm>
            <a:off x="755650" y="3400425"/>
            <a:ext cx="1064101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900" b="0" i="0" u="none" strike="noStrike" cap="none" normalizeH="0" baseline="0">
                <a:ln>
                  <a:noFill/>
                </a:ln>
                <a:solidFill>
                  <a:schemeClr val="tx1"/>
                </a:solidFill>
                <a:effectLst/>
                <a:latin typeface="Helvetica" pitchFamily="2"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029" name="Picture 5" descr="International Conference on Taxation">
            <a:extLst>
              <a:ext uri="{FF2B5EF4-FFF2-40B4-BE49-F238E27FC236}">
                <a16:creationId xmlns:a16="http://schemas.microsoft.com/office/drawing/2014/main" id="{F8C03D61-77A5-C9AB-E464-D8311D246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881" y="247173"/>
            <a:ext cx="4013200" cy="10922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C13A0D92-18F8-CB56-8829-2DA9A1DF0AD8}"/>
              </a:ext>
            </a:extLst>
          </p:cNvPr>
          <p:cNvPicPr>
            <a:picLocks noChangeAspect="1"/>
          </p:cNvPicPr>
          <p:nvPr/>
        </p:nvPicPr>
        <p:blipFill>
          <a:blip r:embed="rId4"/>
          <a:stretch>
            <a:fillRect/>
          </a:stretch>
        </p:blipFill>
        <p:spPr>
          <a:xfrm>
            <a:off x="2989875" y="4101163"/>
            <a:ext cx="6714987" cy="371764"/>
          </a:xfrm>
          <a:prstGeom prst="rect">
            <a:avLst/>
          </a:prstGeom>
        </p:spPr>
      </p:pic>
      <p:pic>
        <p:nvPicPr>
          <p:cNvPr id="8" name="Picture 7" descr="Home - Instituto de Derechos Humanos">
            <a:extLst>
              <a:ext uri="{FF2B5EF4-FFF2-40B4-BE49-F238E27FC236}">
                <a16:creationId xmlns:a16="http://schemas.microsoft.com/office/drawing/2014/main" id="{A4614C0B-83F1-D0A6-A224-6C8C38054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03" y="1791362"/>
            <a:ext cx="4305300" cy="104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44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6198B0D-0385-0601-97F4-F30F4DC1D097}"/>
              </a:ext>
            </a:extLst>
          </p:cNvPr>
          <p:cNvSpPr>
            <a:spLocks noGrp="1"/>
          </p:cNvSpPr>
          <p:nvPr>
            <p:ph idx="1"/>
          </p:nvPr>
        </p:nvSpPr>
        <p:spPr>
          <a:xfrm>
            <a:off x="922541" y="1825969"/>
            <a:ext cx="10806263" cy="4803493"/>
          </a:xfrm>
        </p:spPr>
        <p:txBody>
          <a:bodyPr anchor="ctr">
            <a:normAutofit/>
          </a:bodyPr>
          <a:lstStyle/>
          <a:p>
            <a:pPr marL="0" indent="0" algn="just">
              <a:buNone/>
            </a:pPr>
            <a:r>
              <a:rPr lang="en-GB" sz="2400" i="1" dirty="0">
                <a:latin typeface="Bierstadt" panose="020B0004020202020204" pitchFamily="34" charset="0"/>
              </a:rPr>
              <a:t>"Taxation policies are human rights policies”</a:t>
            </a:r>
            <a:r>
              <a:rPr lang="en-GB" sz="2400" dirty="0">
                <a:latin typeface="Bierstadt" panose="020B0004020202020204" pitchFamily="34" charset="0"/>
              </a:rPr>
              <a:t> (De </a:t>
            </a:r>
            <a:r>
              <a:rPr lang="en-GB" sz="2400" dirty="0" err="1">
                <a:latin typeface="Bierstadt" panose="020B0004020202020204" pitchFamily="34" charset="0"/>
              </a:rPr>
              <a:t>Schutter</a:t>
            </a:r>
            <a:r>
              <a:rPr lang="en-GB" sz="2400" dirty="0">
                <a:latin typeface="Bierstadt" panose="020B0004020202020204" pitchFamily="34" charset="0"/>
              </a:rPr>
              <a:t>, 2017)</a:t>
            </a:r>
          </a:p>
          <a:p>
            <a:pPr marL="0" indent="0" algn="just">
              <a:buNone/>
            </a:pPr>
            <a:endParaRPr lang="en-GB" sz="2400" dirty="0">
              <a:latin typeface="Bierstadt" panose="020B0004020202020204" pitchFamily="34" charset="0"/>
            </a:endParaRPr>
          </a:p>
          <a:p>
            <a:pPr marL="0" indent="0" algn="just">
              <a:buNone/>
            </a:pPr>
            <a:r>
              <a:rPr lang="en-GB" sz="2400" i="1" dirty="0">
                <a:latin typeface="Bierstadt" panose="020B0004020202020204" pitchFamily="34" charset="0"/>
              </a:rPr>
              <a:t>“It cannot be said, however, that current policies in the human rights area have come anywhere near recognizing the fact that tax policy is, in many respects, human rights policy” </a:t>
            </a:r>
            <a:r>
              <a:rPr lang="en-GB" sz="2400" dirty="0">
                <a:latin typeface="Bierstadt" panose="020B0004020202020204" pitchFamily="34" charset="0"/>
              </a:rPr>
              <a:t>(Alston, 2015, A/HRC/29/31, par. 53).  </a:t>
            </a:r>
          </a:p>
          <a:p>
            <a:pPr marL="0" indent="0" algn="just">
              <a:buNone/>
            </a:pPr>
            <a:endParaRPr lang="en-GB" sz="2400" dirty="0">
              <a:latin typeface="Bierstadt" panose="020B0004020202020204" pitchFamily="34" charset="0"/>
            </a:endParaRPr>
          </a:p>
          <a:p>
            <a:pPr marL="0" indent="0" algn="just">
              <a:buNone/>
            </a:pPr>
            <a:r>
              <a:rPr lang="en-GB" sz="2400" i="1" dirty="0">
                <a:latin typeface="Bierstadt" panose="020B0004020202020204" pitchFamily="34" charset="0"/>
              </a:rPr>
              <a:t>“Re-legitimising the Fiscal State through the Realisation of Human Rights</a:t>
            </a:r>
            <a:r>
              <a:rPr lang="en-GB" sz="2400" dirty="0">
                <a:latin typeface="Bierstadt" panose="020B0004020202020204" pitchFamily="34" charset="0"/>
              </a:rPr>
              <a:t>” (</a:t>
            </a:r>
            <a:r>
              <a:rPr lang="en-GB" sz="2400" dirty="0" err="1">
                <a:latin typeface="Bierstadt" panose="020B0004020202020204" pitchFamily="34" charset="0"/>
              </a:rPr>
              <a:t>Waris</a:t>
            </a:r>
            <a:r>
              <a:rPr lang="en-GB" sz="2400" dirty="0">
                <a:latin typeface="Bierstadt" panose="020B0004020202020204" pitchFamily="34" charset="0"/>
              </a:rPr>
              <a:t>, 2013)</a:t>
            </a:r>
          </a:p>
        </p:txBody>
      </p:sp>
    </p:spTree>
    <p:extLst>
      <p:ext uri="{BB962C8B-B14F-4D97-AF65-F5344CB8AC3E}">
        <p14:creationId xmlns:p14="http://schemas.microsoft.com/office/powerpoint/2010/main" val="71197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8AAF50D-B09B-9D3B-6D88-8318B59C15DE}"/>
              </a:ext>
            </a:extLst>
          </p:cNvPr>
          <p:cNvSpPr>
            <a:spLocks noGrp="1"/>
          </p:cNvSpPr>
          <p:nvPr>
            <p:ph type="title"/>
          </p:nvPr>
        </p:nvSpPr>
        <p:spPr>
          <a:xfrm>
            <a:off x="478462" y="349112"/>
            <a:ext cx="10044023" cy="877729"/>
          </a:xfrm>
        </p:spPr>
        <p:txBody>
          <a:bodyPr anchor="ctr">
            <a:noAutofit/>
          </a:bodyPr>
          <a:lstStyle/>
          <a:p>
            <a:pPr algn="just"/>
            <a:r>
              <a:rPr lang="es-ES" sz="2800" b="1" dirty="0">
                <a:solidFill>
                  <a:srgbClr val="FFFFFF"/>
                </a:solidFill>
                <a:latin typeface="Bierstadt" panose="020B0004020202020204" pitchFamily="34" charset="0"/>
              </a:rPr>
              <a:t>THE REFLECTION OF THE DOCTRINAL DEBATE IN INSTITUTIONAL PRONOUNCEMENTS</a:t>
            </a:r>
          </a:p>
        </p:txBody>
      </p:sp>
      <p:sp>
        <p:nvSpPr>
          <p:cNvPr id="9" name="Marcador de contenido 2">
            <a:extLst>
              <a:ext uri="{FF2B5EF4-FFF2-40B4-BE49-F238E27FC236}">
                <a16:creationId xmlns:a16="http://schemas.microsoft.com/office/drawing/2014/main" id="{85B04A03-242E-1677-8109-3076AD69AE6A}"/>
              </a:ext>
            </a:extLst>
          </p:cNvPr>
          <p:cNvSpPr>
            <a:spLocks noGrp="1"/>
          </p:cNvSpPr>
          <p:nvPr>
            <p:ph idx="1"/>
          </p:nvPr>
        </p:nvSpPr>
        <p:spPr>
          <a:xfrm>
            <a:off x="540634" y="1733679"/>
            <a:ext cx="11110732" cy="4966106"/>
          </a:xfrm>
        </p:spPr>
        <p:txBody>
          <a:bodyPr>
            <a:noAutofit/>
          </a:bodyPr>
          <a:lstStyle/>
          <a:p>
            <a:pPr marL="0" indent="0" algn="just">
              <a:buNone/>
            </a:pPr>
            <a:r>
              <a:rPr lang="en-GB" sz="1600" b="1" dirty="0">
                <a:latin typeface="Bierstadt" panose="020B0004020202020204" pitchFamily="34" charset="0"/>
              </a:rPr>
              <a:t>A FEW EXAMPLES… </a:t>
            </a:r>
          </a:p>
          <a:p>
            <a:pPr marL="0" indent="0" algn="just">
              <a:buNone/>
            </a:pPr>
            <a:r>
              <a:rPr lang="en-GB" sz="1600" b="1" dirty="0">
                <a:latin typeface="Bierstadt" panose="020B0004020202020204" pitchFamily="34" charset="0"/>
              </a:rPr>
              <a:t>- Committee on Economic, Social and Cultural Rights. Concluding observations on the sixth periodic report of the United Kingdom of Great Britain and Northern Ireland. E/C.12/GBR/CO/6. </a:t>
            </a:r>
            <a:endParaRPr lang="en-GB" sz="1600" dirty="0">
              <a:latin typeface="Bierstadt" panose="020B0004020202020204" pitchFamily="34" charset="0"/>
            </a:endParaRPr>
          </a:p>
          <a:p>
            <a:pPr marL="0" indent="0" algn="just">
              <a:buNone/>
            </a:pPr>
            <a:r>
              <a:rPr lang="en-GB" sz="1400" i="1" dirty="0">
                <a:latin typeface="Bierstadt" panose="020B0004020202020204" pitchFamily="34" charset="0"/>
              </a:rPr>
              <a:t>“17. The Committee recommends that the State party: </a:t>
            </a:r>
          </a:p>
          <a:p>
            <a:pPr marL="0" indent="0" algn="just">
              <a:buNone/>
            </a:pPr>
            <a:r>
              <a:rPr lang="en-GB" sz="1400" i="1" dirty="0">
                <a:latin typeface="Bierstadt" panose="020B0004020202020204" pitchFamily="34" charset="0"/>
              </a:rPr>
              <a:t>(a) Conduct a human rights impact assessment, with broad public participation, of the recent changes introduced to its fiscal policy, including an analysis of the distributional consequences and the tax burden of different income sectors and marginalized and disadvantaged groups; </a:t>
            </a:r>
          </a:p>
          <a:p>
            <a:pPr marL="0" indent="0" algn="just">
              <a:buNone/>
            </a:pPr>
            <a:r>
              <a:rPr lang="en-GB" sz="1400" i="1" dirty="0">
                <a:latin typeface="Bierstadt" panose="020B0004020202020204" pitchFamily="34" charset="0"/>
              </a:rPr>
              <a:t>(b) Ensure that its fiscal policy is adequate, progressive and socially equitable and improves tax collection so as to increase resources available for implementing economic, social and cultural rights; </a:t>
            </a:r>
          </a:p>
          <a:p>
            <a:pPr marL="0" indent="0" algn="just">
              <a:buNone/>
            </a:pPr>
            <a:r>
              <a:rPr lang="en-GB" sz="1400" i="1" dirty="0">
                <a:latin typeface="Bierstadt" panose="020B0004020202020204" pitchFamily="34" charset="0"/>
              </a:rPr>
              <a:t>(c) Take strict measures to tackle tax abuse, in particular by corporations and high-net-worth individuals;”. </a:t>
            </a:r>
          </a:p>
          <a:p>
            <a:pPr marL="0" indent="0" algn="just">
              <a:buNone/>
            </a:pPr>
            <a:endParaRPr lang="en-GB" sz="1600" dirty="0">
              <a:latin typeface="Bierstadt" panose="020B0004020202020204" pitchFamily="34" charset="0"/>
            </a:endParaRPr>
          </a:p>
          <a:p>
            <a:pPr algn="just">
              <a:buFontTx/>
              <a:buChar char="-"/>
            </a:pPr>
            <a:r>
              <a:rPr lang="en-GB" sz="1600" b="1" dirty="0">
                <a:latin typeface="Bierstadt" panose="020B0004020202020204" pitchFamily="34" charset="0"/>
              </a:rPr>
              <a:t>Inter-American Commission on Human Rights. “Informe </a:t>
            </a:r>
            <a:r>
              <a:rPr lang="en-GB" sz="1600" b="1" dirty="0" err="1">
                <a:latin typeface="Bierstadt" panose="020B0004020202020204" pitchFamily="34" charset="0"/>
              </a:rPr>
              <a:t>sobre</a:t>
            </a:r>
            <a:r>
              <a:rPr lang="en-GB" sz="1600" b="1" dirty="0">
                <a:latin typeface="Bierstadt" panose="020B0004020202020204" pitchFamily="34" charset="0"/>
              </a:rPr>
              <a:t> </a:t>
            </a:r>
            <a:r>
              <a:rPr lang="en-GB" sz="1600" b="1" dirty="0" err="1">
                <a:latin typeface="Bierstadt" panose="020B0004020202020204" pitchFamily="34" charset="0"/>
              </a:rPr>
              <a:t>pobreza</a:t>
            </a:r>
            <a:r>
              <a:rPr lang="en-GB" sz="1600" b="1" dirty="0">
                <a:latin typeface="Bierstadt" panose="020B0004020202020204" pitchFamily="34" charset="0"/>
              </a:rPr>
              <a:t> y </a:t>
            </a:r>
            <a:r>
              <a:rPr lang="en-GB" sz="1600" b="1" dirty="0" err="1">
                <a:latin typeface="Bierstadt" panose="020B0004020202020204" pitchFamily="34" charset="0"/>
              </a:rPr>
              <a:t>derechos</a:t>
            </a:r>
            <a:r>
              <a:rPr lang="en-GB" sz="1600" b="1" dirty="0">
                <a:latin typeface="Bierstadt" panose="020B0004020202020204" pitchFamily="34" charset="0"/>
              </a:rPr>
              <a:t> </a:t>
            </a:r>
            <a:r>
              <a:rPr lang="en-GB" sz="1600" b="1" dirty="0" err="1">
                <a:latin typeface="Bierstadt" panose="020B0004020202020204" pitchFamily="34" charset="0"/>
              </a:rPr>
              <a:t>humanos</a:t>
            </a:r>
            <a:r>
              <a:rPr lang="en-GB" sz="1600" b="1" dirty="0">
                <a:latin typeface="Bierstadt" panose="020B0004020202020204" pitchFamily="34" charset="0"/>
              </a:rPr>
              <a:t> </a:t>
            </a:r>
            <a:r>
              <a:rPr lang="en-GB" sz="1600" b="1" dirty="0" err="1">
                <a:latin typeface="Bierstadt" panose="020B0004020202020204" pitchFamily="34" charset="0"/>
              </a:rPr>
              <a:t>en</a:t>
            </a:r>
            <a:r>
              <a:rPr lang="en-GB" sz="1600" b="1" dirty="0">
                <a:latin typeface="Bierstadt" panose="020B0004020202020204" pitchFamily="34" charset="0"/>
              </a:rPr>
              <a:t> las </a:t>
            </a:r>
            <a:r>
              <a:rPr lang="en-GB" sz="1600" b="1" dirty="0" err="1">
                <a:latin typeface="Bierstadt" panose="020B0004020202020204" pitchFamily="34" charset="0"/>
              </a:rPr>
              <a:t>Américas</a:t>
            </a:r>
            <a:r>
              <a:rPr lang="en-GB" sz="1600" b="1" dirty="0">
                <a:latin typeface="Bierstadt" panose="020B0004020202020204" pitchFamily="34" charset="0"/>
              </a:rPr>
              <a:t>”. OEA/</a:t>
            </a:r>
            <a:r>
              <a:rPr lang="en-GB" sz="1600" b="1" dirty="0" err="1">
                <a:latin typeface="Bierstadt" panose="020B0004020202020204" pitchFamily="34" charset="0"/>
              </a:rPr>
              <a:t>Ser.L</a:t>
            </a:r>
            <a:r>
              <a:rPr lang="en-GB" sz="1600" b="1" dirty="0">
                <a:latin typeface="Bierstadt" panose="020B0004020202020204" pitchFamily="34" charset="0"/>
              </a:rPr>
              <a:t>/V/II.164 Doc. 147. </a:t>
            </a:r>
          </a:p>
          <a:p>
            <a:pPr marL="0" indent="0" algn="just">
              <a:buNone/>
            </a:pPr>
            <a:r>
              <a:rPr lang="en-GB" sz="1400" kern="0" dirty="0">
                <a:effectLst/>
                <a:latin typeface="Bierstadt" panose="020B0004020202020204" pitchFamily="34" charset="0"/>
                <a:ea typeface="Times New Roman" panose="02020603050405020304" pitchFamily="18" charset="0"/>
              </a:rPr>
              <a:t>502. </a:t>
            </a:r>
            <a:r>
              <a:rPr lang="en-GB" sz="1400" i="1" kern="0" dirty="0">
                <a:effectLst/>
                <a:latin typeface="Bierstadt" panose="020B0004020202020204" pitchFamily="34" charset="0"/>
                <a:ea typeface="Times New Roman" panose="02020603050405020304" pitchFamily="18" charset="0"/>
              </a:rPr>
              <a:t>"Human rights principles provide a framework that underpins the key functions of fiscal policy and taxation." </a:t>
            </a:r>
            <a:r>
              <a:rPr lang="en-GB" sz="1400" kern="0" dirty="0">
                <a:effectLst/>
                <a:latin typeface="Bierstadt" panose="020B0004020202020204" pitchFamily="34" charset="0"/>
                <a:ea typeface="Times New Roman" panose="02020603050405020304" pitchFamily="18" charset="0"/>
              </a:rPr>
              <a:t>
In order to achieve a fiscal policy with a human rights approach, the following principles were considered particularly relevant: </a:t>
            </a:r>
          </a:p>
          <a:p>
            <a:pPr marL="0" indent="0" algn="just">
              <a:buNone/>
            </a:pPr>
            <a:r>
              <a:rPr lang="en-GB" sz="1400" i="1" kern="0" dirty="0">
                <a:effectLst/>
                <a:latin typeface="Bierstadt" panose="020B0004020202020204" pitchFamily="34" charset="0"/>
                <a:ea typeface="Times New Roman" panose="02020603050405020304" pitchFamily="18" charset="0"/>
              </a:rPr>
              <a:t>"ensuring minimum essential levels; mobilization of the maximum available resources for the progressive realization of ESCR; progressive realization and non-regressivity of these rights; and the principle of equality and non-discrimination".</a:t>
            </a:r>
            <a:endParaRPr lang="en-GB" sz="1400" dirty="0">
              <a:latin typeface="Bierstadt" panose="020B0004020202020204" pitchFamily="34" charset="0"/>
            </a:endParaRPr>
          </a:p>
        </p:txBody>
      </p:sp>
    </p:spTree>
    <p:extLst>
      <p:ext uri="{BB962C8B-B14F-4D97-AF65-F5344CB8AC3E}">
        <p14:creationId xmlns:p14="http://schemas.microsoft.com/office/powerpoint/2010/main" val="421205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8AAF50D-B09B-9D3B-6D88-8318B59C15DE}"/>
              </a:ext>
            </a:extLst>
          </p:cNvPr>
          <p:cNvSpPr>
            <a:spLocks noGrp="1"/>
          </p:cNvSpPr>
          <p:nvPr>
            <p:ph type="title"/>
          </p:nvPr>
        </p:nvSpPr>
        <p:spPr>
          <a:xfrm>
            <a:off x="478462" y="349112"/>
            <a:ext cx="10044023" cy="877729"/>
          </a:xfrm>
        </p:spPr>
        <p:txBody>
          <a:bodyPr anchor="ctr">
            <a:noAutofit/>
          </a:bodyPr>
          <a:lstStyle/>
          <a:p>
            <a:pPr algn="just"/>
            <a:r>
              <a:rPr lang="es-ES" sz="2800" b="1" dirty="0">
                <a:solidFill>
                  <a:srgbClr val="FFFFFF"/>
                </a:solidFill>
                <a:latin typeface="Bierstadt" panose="020B0004020202020204" pitchFamily="34" charset="0"/>
              </a:rPr>
              <a:t>THE REFLECTION OF THE DOCTRINAL DEBATE IN INSTITUTIONAL PRONOUNCEMENTS</a:t>
            </a:r>
          </a:p>
        </p:txBody>
      </p:sp>
      <p:sp>
        <p:nvSpPr>
          <p:cNvPr id="9" name="Marcador de contenido 2">
            <a:extLst>
              <a:ext uri="{FF2B5EF4-FFF2-40B4-BE49-F238E27FC236}">
                <a16:creationId xmlns:a16="http://schemas.microsoft.com/office/drawing/2014/main" id="{85B04A03-242E-1677-8109-3076AD69AE6A}"/>
              </a:ext>
            </a:extLst>
          </p:cNvPr>
          <p:cNvSpPr>
            <a:spLocks noGrp="1"/>
          </p:cNvSpPr>
          <p:nvPr>
            <p:ph idx="1"/>
          </p:nvPr>
        </p:nvSpPr>
        <p:spPr>
          <a:xfrm>
            <a:off x="243068" y="1575953"/>
            <a:ext cx="6423950" cy="5282046"/>
          </a:xfrm>
        </p:spPr>
        <p:txBody>
          <a:bodyPr>
            <a:noAutofit/>
          </a:bodyPr>
          <a:lstStyle/>
          <a:p>
            <a:pPr algn="just">
              <a:lnSpc>
                <a:spcPct val="150000"/>
              </a:lnSpc>
              <a:buFontTx/>
              <a:buChar char="-"/>
            </a:pPr>
            <a:r>
              <a:rPr lang="es-ES" sz="1600" b="1" kern="0" dirty="0">
                <a:effectLst/>
                <a:latin typeface="Bierstadt" panose="020B0004020202020204" pitchFamily="34" charset="0"/>
                <a:ea typeface="Times New Roman" panose="02020603050405020304" pitchFamily="18" charset="0"/>
              </a:rPr>
              <a:t>“</a:t>
            </a:r>
            <a:r>
              <a:rPr lang="es-ES" sz="1600" b="1" kern="0" dirty="0" err="1">
                <a:effectLst/>
                <a:latin typeface="Bierstadt" panose="020B0004020202020204" pitchFamily="34" charset="0"/>
                <a:ea typeface="Times New Roman" panose="02020603050405020304" pitchFamily="18" charset="0"/>
              </a:rPr>
              <a:t>Independent</a:t>
            </a:r>
            <a:r>
              <a:rPr lang="es-ES" sz="1600" b="1" kern="0" dirty="0">
                <a:effectLst/>
                <a:latin typeface="Bierstadt" panose="020B0004020202020204" pitchFamily="34" charset="0"/>
                <a:ea typeface="Times New Roman" panose="02020603050405020304" pitchFamily="18" charset="0"/>
              </a:rPr>
              <a:t> Expert </a:t>
            </a:r>
            <a:r>
              <a:rPr lang="es-ES" sz="1600" b="1" kern="0" dirty="0" err="1">
                <a:effectLst/>
                <a:latin typeface="Bierstadt" panose="020B0004020202020204" pitchFamily="34" charset="0"/>
                <a:ea typeface="Times New Roman" panose="02020603050405020304" pitchFamily="18" charset="0"/>
              </a:rPr>
              <a:t>on</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the</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effects</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of</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foreign</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debt</a:t>
            </a:r>
            <a:r>
              <a:rPr lang="es-ES" sz="1600" b="1" kern="0" dirty="0">
                <a:effectLst/>
                <a:latin typeface="Bierstadt" panose="020B0004020202020204" pitchFamily="34" charset="0"/>
                <a:ea typeface="Times New Roman" panose="02020603050405020304" pitchFamily="18" charset="0"/>
              </a:rPr>
              <a:t> and </a:t>
            </a:r>
            <a:r>
              <a:rPr lang="es-ES" sz="1600" b="1" kern="0" dirty="0" err="1">
                <a:effectLst/>
                <a:latin typeface="Bierstadt" panose="020B0004020202020204" pitchFamily="34" charset="0"/>
                <a:ea typeface="Times New Roman" panose="02020603050405020304" pitchFamily="18" charset="0"/>
              </a:rPr>
              <a:t>other</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related</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international</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financial</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obligations</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of</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States</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on</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the</a:t>
            </a:r>
            <a:r>
              <a:rPr lang="es-ES" sz="1600" b="1" kern="0" dirty="0">
                <a:effectLst/>
                <a:latin typeface="Bierstadt" panose="020B0004020202020204" pitchFamily="34" charset="0"/>
                <a:ea typeface="Times New Roman" panose="02020603050405020304" pitchFamily="18" charset="0"/>
              </a:rPr>
              <a:t> full </a:t>
            </a:r>
            <a:r>
              <a:rPr lang="es-ES" sz="1600" b="1" kern="0" dirty="0" err="1">
                <a:effectLst/>
                <a:latin typeface="Bierstadt" panose="020B0004020202020204" pitchFamily="34" charset="0"/>
                <a:ea typeface="Times New Roman" panose="02020603050405020304" pitchFamily="18" charset="0"/>
              </a:rPr>
              <a:t>enjoyment</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of</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all</a:t>
            </a:r>
            <a:r>
              <a:rPr lang="es-ES" sz="1600" b="1" kern="0" dirty="0">
                <a:effectLst/>
                <a:latin typeface="Bierstadt" panose="020B0004020202020204" pitchFamily="34" charset="0"/>
                <a:ea typeface="Times New Roman" panose="02020603050405020304" pitchFamily="18" charset="0"/>
              </a:rPr>
              <a:t> human </a:t>
            </a:r>
            <a:r>
              <a:rPr lang="es-ES" sz="1600" b="1" kern="0" dirty="0" err="1">
                <a:effectLst/>
                <a:latin typeface="Bierstadt" panose="020B0004020202020204" pitchFamily="34" charset="0"/>
                <a:ea typeface="Times New Roman" panose="02020603050405020304" pitchFamily="18" charset="0"/>
              </a:rPr>
              <a:t>rights</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particularly</a:t>
            </a:r>
            <a:r>
              <a:rPr lang="es-ES" sz="1600" b="1" kern="0" dirty="0">
                <a:effectLst/>
                <a:latin typeface="Bierstadt" panose="020B0004020202020204" pitchFamily="34" charset="0"/>
                <a:ea typeface="Times New Roman" panose="02020603050405020304" pitchFamily="18" charset="0"/>
              </a:rPr>
              <a:t> </a:t>
            </a:r>
            <a:r>
              <a:rPr lang="es-ES" sz="1600" b="1" kern="0" dirty="0" err="1">
                <a:effectLst/>
                <a:latin typeface="Bierstadt" panose="020B0004020202020204" pitchFamily="34" charset="0"/>
                <a:ea typeface="Times New Roman" panose="02020603050405020304" pitchFamily="18" charset="0"/>
              </a:rPr>
              <a:t>economic</a:t>
            </a:r>
            <a:r>
              <a:rPr lang="es-ES" sz="1600" b="1" kern="0" dirty="0">
                <a:effectLst/>
                <a:latin typeface="Bierstadt" panose="020B0004020202020204" pitchFamily="34" charset="0"/>
                <a:ea typeface="Times New Roman" panose="02020603050405020304" pitchFamily="18" charset="0"/>
              </a:rPr>
              <a:t>, social and cultural </a:t>
            </a:r>
            <a:r>
              <a:rPr lang="es-ES" sz="1600" b="1" kern="0" dirty="0" err="1">
                <a:effectLst/>
                <a:latin typeface="Bierstadt" panose="020B0004020202020204" pitchFamily="34" charset="0"/>
                <a:ea typeface="Times New Roman" panose="02020603050405020304" pitchFamily="18" charset="0"/>
              </a:rPr>
              <a:t>rights</a:t>
            </a:r>
            <a:r>
              <a:rPr lang="es-ES" sz="1600" b="1" kern="0" dirty="0">
                <a:effectLst/>
                <a:latin typeface="Bierstadt" panose="020B0004020202020204" pitchFamily="34" charset="0"/>
                <a:ea typeface="Times New Roman" panose="02020603050405020304" pitchFamily="18" charset="0"/>
              </a:rPr>
              <a:t>”.</a:t>
            </a:r>
            <a:r>
              <a:rPr lang="es-ES" sz="1600" kern="0" dirty="0" err="1">
                <a:effectLst/>
                <a:latin typeface="Bierstadt" panose="020B0004020202020204" pitchFamily="34" charset="0"/>
                <a:ea typeface="Times New Roman" panose="02020603050405020304" pitchFamily="18" charset="0"/>
              </a:rPr>
              <a:t>Current</a:t>
            </a:r>
            <a:r>
              <a:rPr lang="es-ES" sz="1600" kern="0" dirty="0">
                <a:effectLst/>
                <a:latin typeface="Bierstadt" panose="020B0004020202020204" pitchFamily="34" charset="0"/>
                <a:ea typeface="Times New Roman" panose="02020603050405020304" pitchFamily="18" charset="0"/>
              </a:rPr>
              <a:t> mandate </a:t>
            </a:r>
            <a:r>
              <a:rPr lang="es-ES" sz="1600" kern="0" dirty="0" err="1">
                <a:effectLst/>
                <a:latin typeface="Bierstadt" panose="020B0004020202020204" pitchFamily="34" charset="0"/>
                <a:ea typeface="Times New Roman" panose="02020603050405020304" pitchFamily="18" charset="0"/>
              </a:rPr>
              <a:t>holder</a:t>
            </a:r>
            <a:r>
              <a:rPr lang="es-ES" sz="1600" kern="0" dirty="0">
                <a:effectLst/>
                <a:latin typeface="Bierstadt" panose="020B0004020202020204" pitchFamily="34" charset="0"/>
                <a:ea typeface="Times New Roman" panose="02020603050405020304" pitchFamily="18" charset="0"/>
              </a:rPr>
              <a:t>: </a:t>
            </a:r>
            <a:r>
              <a:rPr lang="es-ES" sz="1600" kern="0" dirty="0" err="1">
                <a:effectLst/>
                <a:latin typeface="Bierstadt" panose="020B0004020202020204" pitchFamily="34" charset="0"/>
                <a:ea typeface="Times New Roman" panose="02020603050405020304" pitchFamily="18" charset="0"/>
              </a:rPr>
              <a:t>Professor</a:t>
            </a:r>
            <a:r>
              <a:rPr lang="es-ES" sz="1600" kern="0" dirty="0">
                <a:effectLst/>
                <a:latin typeface="Bierstadt" panose="020B0004020202020204" pitchFamily="34" charset="0"/>
                <a:ea typeface="Times New Roman" panose="02020603050405020304" pitchFamily="18" charset="0"/>
              </a:rPr>
              <a:t> </a:t>
            </a:r>
            <a:r>
              <a:rPr lang="es-ES" sz="1600" kern="0" dirty="0" err="1">
                <a:effectLst/>
                <a:latin typeface="Bierstadt" panose="020B0004020202020204" pitchFamily="34" charset="0"/>
                <a:ea typeface="Times New Roman" panose="02020603050405020304" pitchFamily="18" charset="0"/>
              </a:rPr>
              <a:t>Attiya</a:t>
            </a:r>
            <a:r>
              <a:rPr lang="es-ES" sz="1600" kern="0" dirty="0">
                <a:effectLst/>
                <a:latin typeface="Bierstadt" panose="020B0004020202020204" pitchFamily="34" charset="0"/>
                <a:ea typeface="Times New Roman" panose="02020603050405020304" pitchFamily="18" charset="0"/>
              </a:rPr>
              <a:t> Waris. </a:t>
            </a:r>
            <a:r>
              <a:rPr lang="es-ES" sz="1600" b="1" kern="0" dirty="0" err="1">
                <a:latin typeface="Bierstadt" panose="020B0004020202020204" pitchFamily="34" charset="0"/>
                <a:ea typeface="Times New Roman" panose="02020603050405020304" pitchFamily="18" charset="0"/>
              </a:rPr>
              <a:t>Evolution</a:t>
            </a:r>
            <a:r>
              <a:rPr lang="es-ES" sz="1600" b="1" kern="0" dirty="0">
                <a:latin typeface="Bierstadt" panose="020B0004020202020204" pitchFamily="34" charset="0"/>
                <a:ea typeface="Times New Roman" panose="02020603050405020304" pitchFamily="18" charset="0"/>
              </a:rPr>
              <a:t> </a:t>
            </a:r>
            <a:r>
              <a:rPr lang="es-ES" sz="1600" b="1" kern="0" dirty="0" err="1">
                <a:latin typeface="Bierstadt" panose="020B0004020202020204" pitchFamily="34" charset="0"/>
                <a:ea typeface="Times New Roman" panose="02020603050405020304" pitchFamily="18" charset="0"/>
              </a:rPr>
              <a:t>of</a:t>
            </a:r>
            <a:r>
              <a:rPr lang="es-ES" sz="1600" b="1" kern="0" dirty="0">
                <a:latin typeface="Bierstadt" panose="020B0004020202020204" pitchFamily="34" charset="0"/>
                <a:ea typeface="Times New Roman" panose="02020603050405020304" pitchFamily="18" charset="0"/>
              </a:rPr>
              <a:t> </a:t>
            </a:r>
            <a:r>
              <a:rPr lang="es-ES" sz="1600" b="1" kern="0" dirty="0" err="1">
                <a:latin typeface="Bierstadt" panose="020B0004020202020204" pitchFamily="34" charset="0"/>
                <a:ea typeface="Times New Roman" panose="02020603050405020304" pitchFamily="18" charset="0"/>
              </a:rPr>
              <a:t>its</a:t>
            </a:r>
            <a:r>
              <a:rPr lang="es-ES" sz="1600" b="1" kern="0" dirty="0">
                <a:latin typeface="Bierstadt" panose="020B0004020202020204" pitchFamily="34" charset="0"/>
                <a:ea typeface="Times New Roman" panose="02020603050405020304" pitchFamily="18" charset="0"/>
              </a:rPr>
              <a:t> </a:t>
            </a:r>
            <a:r>
              <a:rPr lang="es-ES" sz="1600" b="1" kern="0" dirty="0" err="1">
                <a:latin typeface="Bierstadt" panose="020B0004020202020204" pitchFamily="34" charset="0"/>
                <a:ea typeface="Times New Roman" panose="02020603050405020304" pitchFamily="18" charset="0"/>
              </a:rPr>
              <a:t>nomenclature</a:t>
            </a:r>
            <a:r>
              <a:rPr lang="es-ES" sz="1600" b="1" kern="0" dirty="0">
                <a:latin typeface="Bierstadt" panose="020B0004020202020204" pitchFamily="34" charset="0"/>
                <a:ea typeface="Times New Roman" panose="02020603050405020304" pitchFamily="18" charset="0"/>
              </a:rPr>
              <a:t>: </a:t>
            </a:r>
          </a:p>
          <a:p>
            <a:pPr marL="0" indent="0" algn="just">
              <a:lnSpc>
                <a:spcPct val="100000"/>
              </a:lnSpc>
              <a:buNone/>
            </a:pPr>
            <a:r>
              <a:rPr lang="es-ES" sz="1600" kern="0" dirty="0">
                <a:latin typeface="Bierstadt" panose="020B0004020202020204" pitchFamily="34" charset="0"/>
                <a:ea typeface="Times New Roman" panose="02020603050405020304" pitchFamily="18" charset="0"/>
              </a:rPr>
              <a:t>	2005-2008: “</a:t>
            </a:r>
            <a:r>
              <a:rPr lang="es-ES" sz="1600" kern="0" dirty="0" err="1">
                <a:latin typeface="Bierstadt" panose="020B0004020202020204" pitchFamily="34" charset="0"/>
                <a:ea typeface="Times New Roman" panose="02020603050405020304" pitchFamily="18" charset="0"/>
              </a:rPr>
              <a:t>Independent</a:t>
            </a:r>
            <a:r>
              <a:rPr lang="es-ES" sz="1600" kern="0" dirty="0">
                <a:latin typeface="Bierstadt" panose="020B0004020202020204" pitchFamily="34" charset="0"/>
                <a:ea typeface="Times New Roman" panose="02020603050405020304" pitchFamily="18" charset="0"/>
              </a:rPr>
              <a:t> Expert </a:t>
            </a:r>
            <a:r>
              <a:rPr lang="es-ES" sz="1600" kern="0" dirty="0" err="1">
                <a:latin typeface="Bierstadt" panose="020B0004020202020204" pitchFamily="34" charset="0"/>
                <a:ea typeface="Times New Roman" panose="02020603050405020304" pitchFamily="18" charset="0"/>
              </a:rPr>
              <a:t>on</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the</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effects</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of</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economic</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reform</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policies</a:t>
            </a:r>
            <a:r>
              <a:rPr lang="es-ES" sz="1600" kern="0" dirty="0">
                <a:latin typeface="Bierstadt" panose="020B0004020202020204" pitchFamily="34" charset="0"/>
                <a:ea typeface="Times New Roman" panose="02020603050405020304" pitchFamily="18" charset="0"/>
              </a:rPr>
              <a:t> and </a:t>
            </a:r>
            <a:r>
              <a:rPr lang="es-ES" sz="1600" kern="0" dirty="0" err="1">
                <a:latin typeface="Bierstadt" panose="020B0004020202020204" pitchFamily="34" charset="0"/>
                <a:ea typeface="Times New Roman" panose="02020603050405020304" pitchFamily="18" charset="0"/>
              </a:rPr>
              <a:t>foreign</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debt</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on</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the</a:t>
            </a:r>
            <a:r>
              <a:rPr lang="es-ES" sz="1600" kern="0" dirty="0">
                <a:latin typeface="Bierstadt" panose="020B0004020202020204" pitchFamily="34" charset="0"/>
                <a:ea typeface="Times New Roman" panose="02020603050405020304" pitchFamily="18" charset="0"/>
              </a:rPr>
              <a:t> full </a:t>
            </a:r>
            <a:r>
              <a:rPr lang="es-ES" sz="1600" kern="0" dirty="0" err="1">
                <a:latin typeface="Bierstadt" panose="020B0004020202020204" pitchFamily="34" charset="0"/>
                <a:ea typeface="Times New Roman" panose="02020603050405020304" pitchFamily="18" charset="0"/>
              </a:rPr>
              <a:t>enjoyment</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of</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all</a:t>
            </a:r>
            <a:r>
              <a:rPr lang="es-ES" sz="1600" kern="0" dirty="0">
                <a:latin typeface="Bierstadt" panose="020B0004020202020204" pitchFamily="34" charset="0"/>
                <a:ea typeface="Times New Roman" panose="02020603050405020304" pitchFamily="18" charset="0"/>
              </a:rPr>
              <a:t> human </a:t>
            </a:r>
            <a:r>
              <a:rPr lang="es-ES" sz="1600" kern="0" dirty="0" err="1">
                <a:latin typeface="Bierstadt" panose="020B0004020202020204" pitchFamily="34" charset="0"/>
                <a:ea typeface="Times New Roman" panose="02020603050405020304" pitchFamily="18" charset="0"/>
              </a:rPr>
              <a:t>rights</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particularly</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economic</a:t>
            </a:r>
            <a:r>
              <a:rPr lang="es-ES" sz="1600" kern="0" dirty="0">
                <a:latin typeface="Bierstadt" panose="020B0004020202020204" pitchFamily="34" charset="0"/>
                <a:ea typeface="Times New Roman" panose="02020603050405020304" pitchFamily="18" charset="0"/>
              </a:rPr>
              <a:t>, social and 	cultural </a:t>
            </a:r>
            <a:r>
              <a:rPr lang="es-ES" sz="1600" kern="0" dirty="0" err="1">
                <a:latin typeface="Bierstadt" panose="020B0004020202020204" pitchFamily="34" charset="0"/>
                <a:ea typeface="Times New Roman" panose="02020603050405020304" pitchFamily="18" charset="0"/>
              </a:rPr>
              <a:t>rights</a:t>
            </a:r>
            <a:r>
              <a:rPr lang="es-ES" sz="1600" kern="0" dirty="0">
                <a:latin typeface="Bierstadt" panose="020B0004020202020204" pitchFamily="34" charset="0"/>
                <a:ea typeface="Times New Roman" panose="02020603050405020304" pitchFamily="18" charset="0"/>
              </a:rPr>
              <a:t>”;</a:t>
            </a:r>
          </a:p>
          <a:p>
            <a:pPr marL="0" indent="0" algn="just">
              <a:lnSpc>
                <a:spcPct val="100000"/>
              </a:lnSpc>
              <a:buNone/>
            </a:pPr>
            <a:r>
              <a:rPr lang="es-ES" sz="1600" kern="0" dirty="0">
                <a:latin typeface="Bierstadt" panose="020B0004020202020204" pitchFamily="34" charset="0"/>
                <a:ea typeface="Times New Roman" panose="02020603050405020304" pitchFamily="18" charset="0"/>
              </a:rPr>
              <a:t>	2000-2005: “</a:t>
            </a:r>
            <a:r>
              <a:rPr lang="es-ES" sz="1600" kern="0" dirty="0" err="1">
                <a:latin typeface="Bierstadt" panose="020B0004020202020204" pitchFamily="34" charset="0"/>
                <a:ea typeface="Times New Roman" panose="02020603050405020304" pitchFamily="18" charset="0"/>
              </a:rPr>
              <a:t>Independent</a:t>
            </a:r>
            <a:r>
              <a:rPr lang="es-ES" sz="1600" kern="0" dirty="0">
                <a:latin typeface="Bierstadt" panose="020B0004020202020204" pitchFamily="34" charset="0"/>
                <a:ea typeface="Times New Roman" panose="02020603050405020304" pitchFamily="18" charset="0"/>
              </a:rPr>
              <a:t> Expert </a:t>
            </a:r>
            <a:r>
              <a:rPr lang="es-ES" sz="1600" kern="0" dirty="0" err="1">
                <a:latin typeface="Bierstadt" panose="020B0004020202020204" pitchFamily="34" charset="0"/>
                <a:ea typeface="Times New Roman" panose="02020603050405020304" pitchFamily="18" charset="0"/>
              </a:rPr>
              <a:t>on</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the</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effects</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of</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structural</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adjustment</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policies</a:t>
            </a:r>
            <a:r>
              <a:rPr lang="es-ES" sz="1600" kern="0" dirty="0">
                <a:latin typeface="Bierstadt" panose="020B0004020202020204" pitchFamily="34" charset="0"/>
                <a:ea typeface="Times New Roman" panose="02020603050405020304" pitchFamily="18" charset="0"/>
              </a:rPr>
              <a:t> and </a:t>
            </a:r>
            <a:r>
              <a:rPr lang="es-ES" sz="1600" kern="0" dirty="0" err="1">
                <a:latin typeface="Bierstadt" panose="020B0004020202020204" pitchFamily="34" charset="0"/>
                <a:ea typeface="Times New Roman" panose="02020603050405020304" pitchFamily="18" charset="0"/>
              </a:rPr>
              <a:t>foreign</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debt</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on</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the</a:t>
            </a:r>
            <a:r>
              <a:rPr lang="es-ES" sz="1600" kern="0" dirty="0">
                <a:latin typeface="Bierstadt" panose="020B0004020202020204" pitchFamily="34" charset="0"/>
                <a:ea typeface="Times New Roman" panose="02020603050405020304" pitchFamily="18" charset="0"/>
              </a:rPr>
              <a:t> full 	</a:t>
            </a:r>
            <a:r>
              <a:rPr lang="es-ES" sz="1600" kern="0" dirty="0" err="1">
                <a:latin typeface="Bierstadt" panose="020B0004020202020204" pitchFamily="34" charset="0"/>
                <a:ea typeface="Times New Roman" panose="02020603050405020304" pitchFamily="18" charset="0"/>
              </a:rPr>
              <a:t>enjoyment</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of</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all</a:t>
            </a:r>
            <a:r>
              <a:rPr lang="es-ES" sz="1600" kern="0" dirty="0">
                <a:latin typeface="Bierstadt" panose="020B0004020202020204" pitchFamily="34" charset="0"/>
                <a:ea typeface="Times New Roman" panose="02020603050405020304" pitchFamily="18" charset="0"/>
              </a:rPr>
              <a:t> human </a:t>
            </a:r>
            <a:r>
              <a:rPr lang="es-ES" sz="1600" kern="0" dirty="0" err="1">
                <a:latin typeface="Bierstadt" panose="020B0004020202020204" pitchFamily="34" charset="0"/>
                <a:ea typeface="Times New Roman" panose="02020603050405020304" pitchFamily="18" charset="0"/>
              </a:rPr>
              <a:t>rights</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particularly</a:t>
            </a:r>
            <a:r>
              <a:rPr lang="es-ES" sz="1600" kern="0" dirty="0">
                <a:latin typeface="Bierstadt" panose="020B0004020202020204" pitchFamily="34" charset="0"/>
                <a:ea typeface="Times New Roman" panose="02020603050405020304" pitchFamily="18" charset="0"/>
              </a:rPr>
              <a:t> </a:t>
            </a:r>
            <a:r>
              <a:rPr lang="es-ES" sz="1600" kern="0" dirty="0" err="1">
                <a:latin typeface="Bierstadt" panose="020B0004020202020204" pitchFamily="34" charset="0"/>
                <a:ea typeface="Times New Roman" panose="02020603050405020304" pitchFamily="18" charset="0"/>
              </a:rPr>
              <a:t>economic</a:t>
            </a:r>
            <a:r>
              <a:rPr lang="es-ES" sz="1600" kern="0" dirty="0">
                <a:latin typeface="Bierstadt" panose="020B0004020202020204" pitchFamily="34" charset="0"/>
                <a:ea typeface="Times New Roman" panose="02020603050405020304" pitchFamily="18" charset="0"/>
              </a:rPr>
              <a:t>, social 	and cultural </a:t>
            </a:r>
            <a:r>
              <a:rPr lang="es-ES" sz="1600" kern="0" dirty="0" err="1">
                <a:latin typeface="Bierstadt" panose="020B0004020202020204" pitchFamily="34" charset="0"/>
                <a:ea typeface="Times New Roman" panose="02020603050405020304" pitchFamily="18" charset="0"/>
              </a:rPr>
              <a:t>rights</a:t>
            </a:r>
            <a:r>
              <a:rPr lang="es-ES" sz="1600" kern="0" dirty="0">
                <a:latin typeface="Bierstadt" panose="020B0004020202020204" pitchFamily="34" charset="0"/>
                <a:ea typeface="Times New Roman" panose="02020603050405020304" pitchFamily="18" charset="0"/>
              </a:rPr>
              <a:t>”;</a:t>
            </a:r>
          </a:p>
          <a:p>
            <a:pPr marL="0" indent="0" algn="just">
              <a:lnSpc>
                <a:spcPct val="100000"/>
              </a:lnSpc>
              <a:buNone/>
            </a:pPr>
            <a:r>
              <a:rPr lang="es-ES" sz="1600" kern="0" dirty="0">
                <a:effectLst/>
                <a:latin typeface="Bierstadt" panose="020B0004020202020204" pitchFamily="34" charset="0"/>
                <a:ea typeface="Times New Roman" panose="02020603050405020304" pitchFamily="18" charset="0"/>
              </a:rPr>
              <a:t>	1997-2000: “</a:t>
            </a:r>
            <a:r>
              <a:rPr lang="es-ES" sz="1600" kern="0" dirty="0" err="1">
                <a:effectLst/>
                <a:latin typeface="Bierstadt" panose="020B0004020202020204" pitchFamily="34" charset="0"/>
                <a:ea typeface="Times New Roman" panose="02020603050405020304" pitchFamily="18" charset="0"/>
              </a:rPr>
              <a:t>Independent</a:t>
            </a:r>
            <a:r>
              <a:rPr lang="es-ES" sz="1600" kern="0" dirty="0">
                <a:effectLst/>
                <a:latin typeface="Bierstadt" panose="020B0004020202020204" pitchFamily="34" charset="0"/>
                <a:ea typeface="Times New Roman" panose="02020603050405020304" pitchFamily="18" charset="0"/>
              </a:rPr>
              <a:t> Expert </a:t>
            </a:r>
            <a:r>
              <a:rPr lang="es-ES" sz="1600" kern="0" dirty="0" err="1">
                <a:effectLst/>
                <a:latin typeface="Bierstadt" panose="020B0004020202020204" pitchFamily="34" charset="0"/>
                <a:ea typeface="Times New Roman" panose="02020603050405020304" pitchFamily="18" charset="0"/>
              </a:rPr>
              <a:t>on</a:t>
            </a:r>
            <a:r>
              <a:rPr lang="es-ES" sz="1600" kern="0" dirty="0">
                <a:effectLst/>
                <a:latin typeface="Bierstadt" panose="020B0004020202020204" pitchFamily="34" charset="0"/>
                <a:ea typeface="Times New Roman" panose="02020603050405020304" pitchFamily="18" charset="0"/>
              </a:rPr>
              <a:t> </a:t>
            </a:r>
            <a:r>
              <a:rPr lang="es-ES" sz="1600" kern="0" dirty="0" err="1">
                <a:effectLst/>
                <a:latin typeface="Bierstadt" panose="020B0004020202020204" pitchFamily="34" charset="0"/>
                <a:ea typeface="Times New Roman" panose="02020603050405020304" pitchFamily="18" charset="0"/>
              </a:rPr>
              <a:t>structural</a:t>
            </a:r>
            <a:r>
              <a:rPr lang="es-ES" sz="1600" kern="0" dirty="0">
                <a:effectLst/>
                <a:latin typeface="Bierstadt" panose="020B0004020202020204" pitchFamily="34" charset="0"/>
                <a:ea typeface="Times New Roman" panose="02020603050405020304" pitchFamily="18" charset="0"/>
              </a:rPr>
              <a:t> </a:t>
            </a:r>
            <a:r>
              <a:rPr lang="es-ES" sz="1600" kern="0" dirty="0" err="1">
                <a:effectLst/>
                <a:latin typeface="Bierstadt" panose="020B0004020202020204" pitchFamily="34" charset="0"/>
                <a:ea typeface="Times New Roman" panose="02020603050405020304" pitchFamily="18" charset="0"/>
              </a:rPr>
              <a:t>adjustment</a:t>
            </a:r>
            <a:r>
              <a:rPr lang="es-ES" sz="1600" kern="0" dirty="0">
                <a:effectLst/>
                <a:latin typeface="Bierstadt" panose="020B0004020202020204" pitchFamily="34" charset="0"/>
                <a:ea typeface="Times New Roman" panose="02020603050405020304" pitchFamily="18" charset="0"/>
              </a:rPr>
              <a:t> 	</a:t>
            </a:r>
            <a:r>
              <a:rPr lang="es-ES" sz="1600" kern="0" dirty="0" err="1">
                <a:effectLst/>
                <a:latin typeface="Bierstadt" panose="020B0004020202020204" pitchFamily="34" charset="0"/>
                <a:ea typeface="Times New Roman" panose="02020603050405020304" pitchFamily="18" charset="0"/>
              </a:rPr>
              <a:t>policies</a:t>
            </a:r>
            <a:r>
              <a:rPr lang="es-ES" sz="1600" kern="0" dirty="0">
                <a:effectLst/>
                <a:latin typeface="Bierstadt" panose="020B0004020202020204" pitchFamily="34" charset="0"/>
                <a:ea typeface="Times New Roman" panose="02020603050405020304" pitchFamily="18" charset="0"/>
              </a:rPr>
              <a:t>
</a:t>
            </a:r>
            <a:endParaRPr lang="es-ES" sz="1600" dirty="0">
              <a:latin typeface="Bierstadt" panose="020B0004020202020204" pitchFamily="34" charset="0"/>
            </a:endParaRPr>
          </a:p>
        </p:txBody>
      </p:sp>
      <p:pic>
        <p:nvPicPr>
          <p:cNvPr id="3" name="Imagen 2">
            <a:extLst>
              <a:ext uri="{FF2B5EF4-FFF2-40B4-BE49-F238E27FC236}">
                <a16:creationId xmlns:a16="http://schemas.microsoft.com/office/drawing/2014/main" id="{15AD8F9F-3938-FF86-E5F7-45E094BEF3CE}"/>
              </a:ext>
            </a:extLst>
          </p:cNvPr>
          <p:cNvPicPr>
            <a:picLocks noChangeAspect="1"/>
          </p:cNvPicPr>
          <p:nvPr/>
        </p:nvPicPr>
        <p:blipFill>
          <a:blip r:embed="rId2"/>
          <a:stretch>
            <a:fillRect/>
          </a:stretch>
        </p:blipFill>
        <p:spPr>
          <a:xfrm>
            <a:off x="6863787" y="1925067"/>
            <a:ext cx="5328213" cy="2793320"/>
          </a:xfrm>
          <a:prstGeom prst="rect">
            <a:avLst/>
          </a:prstGeom>
        </p:spPr>
      </p:pic>
    </p:spTree>
    <p:extLst>
      <p:ext uri="{BB962C8B-B14F-4D97-AF65-F5344CB8AC3E}">
        <p14:creationId xmlns:p14="http://schemas.microsoft.com/office/powerpoint/2010/main" val="40484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8AAF50D-B09B-9D3B-6D88-8318B59C15DE}"/>
              </a:ext>
            </a:extLst>
          </p:cNvPr>
          <p:cNvSpPr>
            <a:spLocks noGrp="1"/>
          </p:cNvSpPr>
          <p:nvPr>
            <p:ph type="title"/>
          </p:nvPr>
        </p:nvSpPr>
        <p:spPr>
          <a:xfrm>
            <a:off x="478462" y="349112"/>
            <a:ext cx="10044023" cy="877729"/>
          </a:xfrm>
        </p:spPr>
        <p:txBody>
          <a:bodyPr anchor="ctr">
            <a:noAutofit/>
          </a:bodyPr>
          <a:lstStyle/>
          <a:p>
            <a:pPr algn="just"/>
            <a:r>
              <a:rPr lang="es-ES" sz="2800" b="1" dirty="0">
                <a:solidFill>
                  <a:srgbClr val="FFFFFF"/>
                </a:solidFill>
                <a:latin typeface="Bierstadt" panose="020B0004020202020204" pitchFamily="34" charset="0"/>
              </a:rPr>
              <a:t>DEVELOPMENTS AND PROPOSALS</a:t>
            </a:r>
          </a:p>
        </p:txBody>
      </p:sp>
      <p:pic>
        <p:nvPicPr>
          <p:cNvPr id="6" name="Imagen 5">
            <a:extLst>
              <a:ext uri="{FF2B5EF4-FFF2-40B4-BE49-F238E27FC236}">
                <a16:creationId xmlns:a16="http://schemas.microsoft.com/office/drawing/2014/main" id="{934767AA-B274-9D27-3273-EF2FCF71AA77}"/>
              </a:ext>
            </a:extLst>
          </p:cNvPr>
          <p:cNvPicPr>
            <a:picLocks noChangeAspect="1"/>
          </p:cNvPicPr>
          <p:nvPr/>
        </p:nvPicPr>
        <p:blipFill>
          <a:blip r:embed="rId2"/>
          <a:stretch>
            <a:fillRect/>
          </a:stretch>
        </p:blipFill>
        <p:spPr>
          <a:xfrm>
            <a:off x="1634556" y="1944772"/>
            <a:ext cx="3192517" cy="4572000"/>
          </a:xfrm>
          <a:prstGeom prst="rect">
            <a:avLst/>
          </a:prstGeom>
        </p:spPr>
      </p:pic>
      <p:pic>
        <p:nvPicPr>
          <p:cNvPr id="8" name="Imagen 7">
            <a:extLst>
              <a:ext uri="{FF2B5EF4-FFF2-40B4-BE49-F238E27FC236}">
                <a16:creationId xmlns:a16="http://schemas.microsoft.com/office/drawing/2014/main" id="{EE76ACBD-D0A8-D101-F6AB-4DFCED51765C}"/>
              </a:ext>
            </a:extLst>
          </p:cNvPr>
          <p:cNvPicPr>
            <a:picLocks noChangeAspect="1"/>
          </p:cNvPicPr>
          <p:nvPr/>
        </p:nvPicPr>
        <p:blipFill>
          <a:blip r:embed="rId3"/>
          <a:stretch>
            <a:fillRect/>
          </a:stretch>
        </p:blipFill>
        <p:spPr>
          <a:xfrm>
            <a:off x="7179733" y="1575953"/>
            <a:ext cx="3819883" cy="5309638"/>
          </a:xfrm>
          <a:prstGeom prst="rect">
            <a:avLst/>
          </a:prstGeom>
        </p:spPr>
      </p:pic>
    </p:spTree>
    <p:extLst>
      <p:ext uri="{BB962C8B-B14F-4D97-AF65-F5344CB8AC3E}">
        <p14:creationId xmlns:p14="http://schemas.microsoft.com/office/powerpoint/2010/main" val="32166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8AAF50D-B09B-9D3B-6D88-8318B59C15DE}"/>
              </a:ext>
            </a:extLst>
          </p:cNvPr>
          <p:cNvSpPr>
            <a:spLocks noGrp="1"/>
          </p:cNvSpPr>
          <p:nvPr>
            <p:ph type="title"/>
          </p:nvPr>
        </p:nvSpPr>
        <p:spPr>
          <a:xfrm>
            <a:off x="549273" y="349112"/>
            <a:ext cx="10044023" cy="877729"/>
          </a:xfrm>
        </p:spPr>
        <p:txBody>
          <a:bodyPr anchor="ctr">
            <a:noAutofit/>
          </a:bodyPr>
          <a:lstStyle/>
          <a:p>
            <a:pPr algn="just"/>
            <a:r>
              <a:rPr lang="es-ES" sz="2800" b="1" dirty="0">
                <a:solidFill>
                  <a:srgbClr val="FFFFFF"/>
                </a:solidFill>
                <a:latin typeface="Bierstadt" panose="020B0004020202020204" pitchFamily="34" charset="0"/>
              </a:rPr>
              <a:t>DEVELOPMENTS AND PROPOSALS</a:t>
            </a:r>
          </a:p>
        </p:txBody>
      </p:sp>
      <p:pic>
        <p:nvPicPr>
          <p:cNvPr id="9" name="Imagen 8">
            <a:extLst>
              <a:ext uri="{FF2B5EF4-FFF2-40B4-BE49-F238E27FC236}">
                <a16:creationId xmlns:a16="http://schemas.microsoft.com/office/drawing/2014/main" id="{E2D2C443-18C5-68C2-72D3-5B21A7B97FBC}"/>
              </a:ext>
            </a:extLst>
          </p:cNvPr>
          <p:cNvPicPr>
            <a:picLocks noChangeAspect="1"/>
          </p:cNvPicPr>
          <p:nvPr/>
        </p:nvPicPr>
        <p:blipFill>
          <a:blip r:embed="rId2"/>
          <a:stretch>
            <a:fillRect/>
          </a:stretch>
        </p:blipFill>
        <p:spPr>
          <a:xfrm>
            <a:off x="1528050" y="1948094"/>
            <a:ext cx="3245450" cy="4537276"/>
          </a:xfrm>
          <a:prstGeom prst="rect">
            <a:avLst/>
          </a:prstGeom>
        </p:spPr>
      </p:pic>
      <p:sp>
        <p:nvSpPr>
          <p:cNvPr id="10" name="CuadroTexto 9">
            <a:extLst>
              <a:ext uri="{FF2B5EF4-FFF2-40B4-BE49-F238E27FC236}">
                <a16:creationId xmlns:a16="http://schemas.microsoft.com/office/drawing/2014/main" id="{3C199DBB-8299-465C-545A-164DBD4A803D}"/>
              </a:ext>
            </a:extLst>
          </p:cNvPr>
          <p:cNvSpPr txBox="1"/>
          <p:nvPr/>
        </p:nvSpPr>
        <p:spPr>
          <a:xfrm>
            <a:off x="7037408" y="3044141"/>
            <a:ext cx="3784922" cy="1815882"/>
          </a:xfrm>
          <a:prstGeom prst="rect">
            <a:avLst/>
          </a:prstGeom>
          <a:noFill/>
        </p:spPr>
        <p:txBody>
          <a:bodyPr wrap="square" rtlCol="0">
            <a:spAutoFit/>
          </a:bodyPr>
          <a:lstStyle/>
          <a:p>
            <a:r>
              <a:rPr lang="es-ES" sz="2800" dirty="0">
                <a:latin typeface="Bierstadt" panose="020B0004020202020204" pitchFamily="34" charset="0"/>
              </a:rPr>
              <a:t>REVENUE</a:t>
            </a:r>
          </a:p>
          <a:p>
            <a:r>
              <a:rPr lang="es-ES" sz="2800" dirty="0">
                <a:latin typeface="Bierstadt" panose="020B0004020202020204" pitchFamily="34" charset="0"/>
              </a:rPr>
              <a:t>REDISTRIBUTION</a:t>
            </a:r>
          </a:p>
          <a:p>
            <a:r>
              <a:rPr lang="es-ES" sz="2800" dirty="0">
                <a:latin typeface="Bierstadt" panose="020B0004020202020204" pitchFamily="34" charset="0"/>
              </a:rPr>
              <a:t>REPRICING</a:t>
            </a:r>
          </a:p>
          <a:p>
            <a:r>
              <a:rPr lang="es-ES" sz="2800" dirty="0">
                <a:latin typeface="Bierstadt" panose="020B0004020202020204" pitchFamily="34" charset="0"/>
              </a:rPr>
              <a:t>REPRESENTATION</a:t>
            </a:r>
          </a:p>
        </p:txBody>
      </p:sp>
    </p:spTree>
    <p:extLst>
      <p:ext uri="{BB962C8B-B14F-4D97-AF65-F5344CB8AC3E}">
        <p14:creationId xmlns:p14="http://schemas.microsoft.com/office/powerpoint/2010/main" val="410079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67A6D71-0907-011B-6EA2-6D61D2AE9C42}"/>
              </a:ext>
            </a:extLst>
          </p:cNvPr>
          <p:cNvSpPr>
            <a:spLocks noGrp="1"/>
          </p:cNvSpPr>
          <p:nvPr>
            <p:ph idx="1"/>
          </p:nvPr>
        </p:nvSpPr>
        <p:spPr>
          <a:xfrm>
            <a:off x="1030976" y="1083919"/>
            <a:ext cx="10217139" cy="5389823"/>
          </a:xfrm>
        </p:spPr>
        <p:txBody>
          <a:bodyPr anchor="ctr">
            <a:normAutofit fontScale="92500" lnSpcReduction="10000"/>
          </a:bodyPr>
          <a:lstStyle/>
          <a:p>
            <a:pPr marL="0" indent="0" algn="just">
              <a:lnSpc>
                <a:spcPct val="160000"/>
              </a:lnSpc>
              <a:buNone/>
            </a:pPr>
            <a:r>
              <a:rPr lang="en-GB" sz="2600" b="1" dirty="0"/>
              <a:t>Considering the challenges of international taxation and the controversial obstacles in moving towards tax justice....</a:t>
            </a:r>
          </a:p>
          <a:p>
            <a:pPr marL="0" indent="0" algn="just">
              <a:buNone/>
            </a:pPr>
            <a:endParaRPr lang="en-GB" sz="2000" dirty="0"/>
          </a:p>
          <a:p>
            <a:pPr marL="0" indent="0" algn="just">
              <a:lnSpc>
                <a:spcPct val="150000"/>
              </a:lnSpc>
              <a:buNone/>
            </a:pPr>
            <a:endParaRPr lang="en-GB" sz="2000" dirty="0"/>
          </a:p>
          <a:p>
            <a:pPr algn="just">
              <a:lnSpc>
                <a:spcPct val="150000"/>
              </a:lnSpc>
            </a:pPr>
            <a:r>
              <a:rPr lang="en-GB" sz="2000" dirty="0"/>
              <a:t>Recovery of a forgotten (but imperative) relationship between fiscal policies and human rights</a:t>
            </a:r>
          </a:p>
          <a:p>
            <a:pPr algn="just">
              <a:lnSpc>
                <a:spcPct val="150000"/>
              </a:lnSpc>
            </a:pPr>
            <a:r>
              <a:rPr lang="en-GB" sz="2000" dirty="0"/>
              <a:t>Relationship within a binding legal framework - tax policies are not solely a discretionary and political decision of States</a:t>
            </a:r>
          </a:p>
          <a:p>
            <a:pPr algn="just">
              <a:lnSpc>
                <a:spcPct val="150000"/>
              </a:lnSpc>
            </a:pPr>
            <a:r>
              <a:rPr lang="en-GB" sz="2000" dirty="0"/>
              <a:t>... </a:t>
            </a:r>
            <a:r>
              <a:rPr lang="en-GB" sz="2000" b="1" dirty="0"/>
              <a:t>Drafting of international guiding principles </a:t>
            </a:r>
            <a:r>
              <a:rPr lang="en-GB" sz="2000" dirty="0"/>
              <a:t>to guide States in the interpretation of their legal obligations in this area (Special Rapporteurs, Human Rights Council, UN General Assembly).</a:t>
            </a:r>
          </a:p>
          <a:p>
            <a:pPr lvl="1" algn="just">
              <a:lnSpc>
                <a:spcPct val="150000"/>
              </a:lnSpc>
            </a:pPr>
            <a:r>
              <a:rPr lang="en-GB" sz="1900" dirty="0"/>
              <a:t>Following the example of the Guiding Principles on Business and Human Rights or the Guiding Principles on Foreign Debt and Human Rights</a:t>
            </a:r>
          </a:p>
          <a:p>
            <a:pPr lvl="1"/>
            <a:endParaRPr lang="es-ES" sz="1700" dirty="0"/>
          </a:p>
          <a:p>
            <a:pPr lvl="1"/>
            <a:endParaRPr lang="es-E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19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D53AB7-BB92-7DD7-E241-EF4A8B8094F2}"/>
              </a:ext>
            </a:extLst>
          </p:cNvPr>
          <p:cNvSpPr>
            <a:spLocks noGrp="1"/>
          </p:cNvSpPr>
          <p:nvPr>
            <p:ph type="title"/>
          </p:nvPr>
        </p:nvSpPr>
        <p:spPr>
          <a:xfrm>
            <a:off x="1524000" y="1293337"/>
            <a:ext cx="9144000" cy="3877173"/>
          </a:xfrm>
        </p:spPr>
        <p:txBody>
          <a:bodyPr vert="horz" lIns="91440" tIns="45720" rIns="91440" bIns="45720" rtlCol="0" anchor="ctr">
            <a:normAutofit/>
          </a:bodyPr>
          <a:lstStyle/>
          <a:p>
            <a:pPr algn="ctr"/>
            <a:r>
              <a:rPr lang="en-US" sz="5000" b="1" kern="1200" dirty="0">
                <a:solidFill>
                  <a:schemeClr val="tx1"/>
                </a:solidFill>
                <a:latin typeface="+mj-lt"/>
                <a:ea typeface="+mj-ea"/>
                <a:cs typeface="+mj-cs"/>
              </a:rPr>
              <a:t>Thank you for your kind attention!</a:t>
            </a:r>
            <a:br>
              <a:rPr lang="en-US" sz="5000" b="1" kern="1200" dirty="0">
                <a:solidFill>
                  <a:schemeClr val="tx1"/>
                </a:solidFill>
                <a:latin typeface="+mj-lt"/>
                <a:ea typeface="+mj-ea"/>
                <a:cs typeface="+mj-cs"/>
              </a:rPr>
            </a:br>
            <a:br>
              <a:rPr lang="en-US" sz="5000" b="1" kern="1200" dirty="0">
                <a:solidFill>
                  <a:schemeClr val="tx1"/>
                </a:solidFill>
                <a:latin typeface="+mj-lt"/>
                <a:ea typeface="+mj-ea"/>
                <a:cs typeface="+mj-cs"/>
              </a:rPr>
            </a:br>
            <a:br>
              <a:rPr lang="en-US" sz="5000" kern="1200" dirty="0">
                <a:solidFill>
                  <a:schemeClr val="tx1"/>
                </a:solidFill>
                <a:latin typeface="+mj-lt"/>
                <a:ea typeface="+mj-ea"/>
                <a:cs typeface="+mj-cs"/>
              </a:rPr>
            </a:br>
            <a:r>
              <a:rPr lang="en-US" sz="2800" b="1" kern="1200" dirty="0">
                <a:solidFill>
                  <a:schemeClr val="tx1"/>
                </a:solidFill>
                <a:latin typeface="+mj-lt"/>
                <a:ea typeface="+mj-ea"/>
                <a:cs typeface="+mj-cs"/>
              </a:rPr>
              <a:t>Estrella del Valle </a:t>
            </a:r>
            <a:r>
              <a:rPr lang="en-US" sz="2800" b="1" kern="1200" dirty="0" err="1">
                <a:solidFill>
                  <a:schemeClr val="tx1"/>
                </a:solidFill>
                <a:latin typeface="+mj-lt"/>
                <a:ea typeface="+mj-ea"/>
                <a:cs typeface="+mj-cs"/>
              </a:rPr>
              <a:t>Calzada</a:t>
            </a:r>
            <a:br>
              <a:rPr lang="en-US" sz="2800" b="1"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err="1">
                <a:solidFill>
                  <a:schemeClr val="tx1"/>
                </a:solidFill>
                <a:latin typeface="+mj-lt"/>
                <a:ea typeface="+mj-ea"/>
                <a:cs typeface="+mj-cs"/>
              </a:rPr>
              <a:t>estrella.valle@uv.es</a:t>
            </a:r>
            <a:endParaRPr lang="en-US" sz="50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7" descr="Home - Instituto de Derechos Humanos">
            <a:extLst>
              <a:ext uri="{FF2B5EF4-FFF2-40B4-BE49-F238E27FC236}">
                <a16:creationId xmlns:a16="http://schemas.microsoft.com/office/drawing/2014/main" id="{EA50AB05-3385-4C38-E094-29B330C71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5564663"/>
            <a:ext cx="3676650" cy="889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iversity of Valencia - Compostela Group of Universities">
            <a:extLst>
              <a:ext uri="{FF2B5EF4-FFF2-40B4-BE49-F238E27FC236}">
                <a16:creationId xmlns:a16="http://schemas.microsoft.com/office/drawing/2014/main" id="{F2868173-5D07-5991-F2E6-68A1BD3154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750" y="5489964"/>
            <a:ext cx="3443288" cy="117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5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E2DF420-8BB7-C18E-77B3-47FBEA0795EF}"/>
              </a:ext>
            </a:extLst>
          </p:cNvPr>
          <p:cNvSpPr>
            <a:spLocks noGrp="1"/>
          </p:cNvSpPr>
          <p:nvPr>
            <p:ph type="title"/>
          </p:nvPr>
        </p:nvSpPr>
        <p:spPr>
          <a:xfrm>
            <a:off x="535666" y="398151"/>
            <a:ext cx="4571807" cy="2387600"/>
          </a:xfrm>
        </p:spPr>
        <p:txBody>
          <a:bodyPr vert="horz" lIns="91440" tIns="45720" rIns="91440" bIns="45720" rtlCol="0" anchor="t">
            <a:normAutofit/>
          </a:bodyPr>
          <a:lstStyle/>
          <a:p>
            <a:r>
              <a:rPr lang="en-US" sz="3600" b="1" kern="1200" dirty="0">
                <a:solidFill>
                  <a:schemeClr val="tx1"/>
                </a:solidFill>
                <a:latin typeface="+mj-lt"/>
                <a:ea typeface="+mj-ea"/>
                <a:cs typeface="+mj-cs"/>
              </a:rPr>
              <a:t>Fundación </a:t>
            </a:r>
            <a:r>
              <a:rPr lang="en-US" sz="3600" b="1" kern="1200" dirty="0" err="1">
                <a:solidFill>
                  <a:schemeClr val="tx1"/>
                </a:solidFill>
                <a:latin typeface="+mj-lt"/>
                <a:ea typeface="+mj-ea"/>
                <a:cs typeface="+mj-cs"/>
              </a:rPr>
              <a:t>Alternativas</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 </a:t>
            </a:r>
            <a:r>
              <a:rPr lang="en-US" sz="2400" b="1" kern="1200" dirty="0">
                <a:solidFill>
                  <a:schemeClr val="tx1"/>
                </a:solidFill>
                <a:latin typeface="+mj-lt"/>
                <a:ea typeface="+mj-ea"/>
                <a:cs typeface="+mj-cs"/>
                <a:hlinkClick r:id="rId2"/>
              </a:rPr>
              <a:t>Link to the report</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Texto, Carta&#10;&#10;Descripción generada automáticamente">
            <a:extLst>
              <a:ext uri="{FF2B5EF4-FFF2-40B4-BE49-F238E27FC236}">
                <a16:creationId xmlns:a16="http://schemas.microsoft.com/office/drawing/2014/main" id="{50F681B8-636C-2469-CF45-6C8EC00B6A5B}"/>
              </a:ext>
            </a:extLst>
          </p:cNvPr>
          <p:cNvPicPr>
            <a:picLocks noGrp="1" noChangeAspect="1"/>
          </p:cNvPicPr>
          <p:nvPr>
            <p:ph idx="1"/>
          </p:nvPr>
        </p:nvPicPr>
        <p:blipFill>
          <a:blip r:embed="rId3"/>
          <a:stretch>
            <a:fillRect/>
          </a:stretch>
        </p:blipFill>
        <p:spPr>
          <a:xfrm>
            <a:off x="7528353" y="391251"/>
            <a:ext cx="4166823" cy="6017077"/>
          </a:xfrm>
          <a:prstGeom prst="rect">
            <a:avLst/>
          </a:prstGeom>
        </p:spPr>
      </p:pic>
      <p:pic>
        <p:nvPicPr>
          <p:cNvPr id="10" name="Imagen 9">
            <a:extLst>
              <a:ext uri="{FF2B5EF4-FFF2-40B4-BE49-F238E27FC236}">
                <a16:creationId xmlns:a16="http://schemas.microsoft.com/office/drawing/2014/main" id="{6060C15C-53C6-0856-3299-8DE80B554309}"/>
              </a:ext>
            </a:extLst>
          </p:cNvPr>
          <p:cNvPicPr>
            <a:picLocks noChangeAspect="1"/>
          </p:cNvPicPr>
          <p:nvPr/>
        </p:nvPicPr>
        <p:blipFill>
          <a:blip r:embed="rId4"/>
          <a:stretch>
            <a:fillRect/>
          </a:stretch>
        </p:blipFill>
        <p:spPr>
          <a:xfrm>
            <a:off x="633593" y="2078721"/>
            <a:ext cx="7217951" cy="3987058"/>
          </a:xfrm>
          <a:prstGeom prst="rect">
            <a:avLst/>
          </a:prstGeom>
        </p:spPr>
      </p:pic>
    </p:spTree>
    <p:extLst>
      <p:ext uri="{BB962C8B-B14F-4D97-AF65-F5344CB8AC3E}">
        <p14:creationId xmlns:p14="http://schemas.microsoft.com/office/powerpoint/2010/main" val="360298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8BAAA5-9E22-708D-B8E2-9A560348B20D}"/>
              </a:ext>
            </a:extLst>
          </p:cNvPr>
          <p:cNvPicPr>
            <a:picLocks noChangeAspect="1"/>
          </p:cNvPicPr>
          <p:nvPr/>
        </p:nvPicPr>
        <p:blipFill>
          <a:blip r:embed="rId2"/>
          <a:stretch>
            <a:fillRect/>
          </a:stretch>
        </p:blipFill>
        <p:spPr>
          <a:xfrm>
            <a:off x="637310" y="0"/>
            <a:ext cx="4738254" cy="6863826"/>
          </a:xfrm>
          <a:prstGeom prst="rect">
            <a:avLst/>
          </a:prstGeom>
        </p:spPr>
      </p:pic>
      <p:pic>
        <p:nvPicPr>
          <p:cNvPr id="5" name="Imagen 4">
            <a:extLst>
              <a:ext uri="{FF2B5EF4-FFF2-40B4-BE49-F238E27FC236}">
                <a16:creationId xmlns:a16="http://schemas.microsoft.com/office/drawing/2014/main" id="{E060A326-E137-BE5B-5B9F-67FEB8F7DDF3}"/>
              </a:ext>
            </a:extLst>
          </p:cNvPr>
          <p:cNvPicPr>
            <a:picLocks noChangeAspect="1"/>
          </p:cNvPicPr>
          <p:nvPr/>
        </p:nvPicPr>
        <p:blipFill>
          <a:blip r:embed="rId3"/>
          <a:stretch>
            <a:fillRect/>
          </a:stretch>
        </p:blipFill>
        <p:spPr>
          <a:xfrm>
            <a:off x="6421808" y="53253"/>
            <a:ext cx="4601336" cy="6751493"/>
          </a:xfrm>
          <a:prstGeom prst="rect">
            <a:avLst/>
          </a:prstGeom>
        </p:spPr>
      </p:pic>
    </p:spTree>
    <p:extLst>
      <p:ext uri="{BB962C8B-B14F-4D97-AF65-F5344CB8AC3E}">
        <p14:creationId xmlns:p14="http://schemas.microsoft.com/office/powerpoint/2010/main" val="404027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67E03E8D-5E39-5655-725F-2D672C424F5D}"/>
              </a:ext>
            </a:extLst>
          </p:cNvPr>
          <p:cNvSpPr>
            <a:spLocks noGrp="1"/>
          </p:cNvSpPr>
          <p:nvPr>
            <p:ph type="title"/>
          </p:nvPr>
        </p:nvSpPr>
        <p:spPr>
          <a:xfrm>
            <a:off x="838200" y="365125"/>
            <a:ext cx="10515600" cy="1325563"/>
          </a:xfrm>
        </p:spPr>
        <p:txBody>
          <a:bodyPr>
            <a:normAutofit/>
          </a:bodyPr>
          <a:lstStyle/>
          <a:p>
            <a:pPr algn="ctr"/>
            <a:r>
              <a:rPr lang="es-ES" b="1" u="sng" dirty="0"/>
              <a:t>INDEX OF THE REPORT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4DF204DE-1EF3-2A0B-1411-C0A92B2940E1}"/>
              </a:ext>
            </a:extLst>
          </p:cNvPr>
          <p:cNvSpPr>
            <a:spLocks noGrp="1"/>
          </p:cNvSpPr>
          <p:nvPr>
            <p:ph idx="1"/>
          </p:nvPr>
        </p:nvSpPr>
        <p:spPr>
          <a:xfrm>
            <a:off x="1226127" y="1698241"/>
            <a:ext cx="10515600" cy="4351338"/>
          </a:xfrm>
        </p:spPr>
        <p:txBody>
          <a:bodyPr>
            <a:normAutofit/>
          </a:bodyPr>
          <a:lstStyle/>
          <a:p>
            <a:pPr marL="514350" indent="-514350" algn="just">
              <a:buFont typeface="+mj-lt"/>
              <a:buAutoNum type="arabicPeriod"/>
            </a:pPr>
            <a:r>
              <a:rPr lang="en-GB" b="1" dirty="0">
                <a:latin typeface="Bierstadt" panose="020B0004020202020204" pitchFamily="34" charset="0"/>
              </a:rPr>
              <a:t>Fiscal policies: introduction to government expenditure and revenue
Fiscal policies with a human rights approach: towards tax justice
Obligations of States in respecting, protecting and fulfilling economic, social and cultural rights</a:t>
            </a:r>
            <a:r>
              <a:rPr lang="en-GB" dirty="0">
                <a:latin typeface="Bierstadt" panose="020B0004020202020204" pitchFamily="34" charset="0"/>
              </a:rPr>
              <a:t>
Controversial obstacles in the advance of tax justice
The paradigm shift in international taxation
Final considerations and proposals</a:t>
            </a:r>
          </a:p>
        </p:txBody>
      </p:sp>
    </p:spTree>
    <p:extLst>
      <p:ext uri="{BB962C8B-B14F-4D97-AF65-F5344CB8AC3E}">
        <p14:creationId xmlns:p14="http://schemas.microsoft.com/office/powerpoint/2010/main" val="102998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596B88C-27DA-E03A-D28B-FA96A6A96259}"/>
              </a:ext>
            </a:extLst>
          </p:cNvPr>
          <p:cNvSpPr>
            <a:spLocks noGrp="1"/>
          </p:cNvSpPr>
          <p:nvPr>
            <p:ph type="title"/>
          </p:nvPr>
        </p:nvSpPr>
        <p:spPr>
          <a:xfrm>
            <a:off x="793662" y="386930"/>
            <a:ext cx="10066122" cy="1298448"/>
          </a:xfrm>
        </p:spPr>
        <p:txBody>
          <a:bodyPr anchor="b">
            <a:normAutofit/>
          </a:bodyPr>
          <a:lstStyle/>
          <a:p>
            <a:r>
              <a:rPr lang="es-ES" sz="4800"/>
              <a:t>Main objective….</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07A6AC2-00A3-E497-8B5C-E81D8CCD38B5}"/>
              </a:ext>
            </a:extLst>
          </p:cNvPr>
          <p:cNvSpPr>
            <a:spLocks noGrp="1"/>
          </p:cNvSpPr>
          <p:nvPr>
            <p:ph idx="1"/>
          </p:nvPr>
        </p:nvSpPr>
        <p:spPr>
          <a:xfrm>
            <a:off x="793662" y="2203079"/>
            <a:ext cx="4530898" cy="3807486"/>
          </a:xfrm>
        </p:spPr>
        <p:txBody>
          <a:bodyPr anchor="ctr">
            <a:normAutofit/>
          </a:bodyPr>
          <a:lstStyle/>
          <a:p>
            <a:pPr marL="0" indent="0" algn="ctr">
              <a:buNone/>
            </a:pPr>
            <a:r>
              <a:rPr lang="en-GB" dirty="0">
                <a:latin typeface="Bierstadt" panose="020B0004020202020204" pitchFamily="34" charset="0"/>
              </a:rPr>
              <a:t>Establishing the foundations for the necessary connection between tax policies and human rights…</a:t>
            </a:r>
          </a:p>
          <a:p>
            <a:pPr marL="0" indent="0">
              <a:buNone/>
            </a:pPr>
            <a:endParaRPr lang="es-ES" sz="2000" b="1" u="sng" dirty="0"/>
          </a:p>
          <a:p>
            <a:pPr marL="0" indent="0" algn="ctr">
              <a:buNone/>
            </a:pPr>
            <a:r>
              <a:rPr lang="es-ES" sz="3600" b="1" u="sng" dirty="0"/>
              <a:t>TAX JUSTICE</a:t>
            </a:r>
          </a:p>
        </p:txBody>
      </p:sp>
      <p:pic>
        <p:nvPicPr>
          <p:cNvPr id="2050" name="Picture 2" descr="Greens Launch 10 Point Plan for Tax Justice -">
            <a:extLst>
              <a:ext uri="{FF2B5EF4-FFF2-40B4-BE49-F238E27FC236}">
                <a16:creationId xmlns:a16="http://schemas.microsoft.com/office/drawing/2014/main" id="{79183DCE-939F-C837-CF96-A2E1F4A7B2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3053808"/>
            <a:ext cx="5150277" cy="2575138"/>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29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8AAF50D-B09B-9D3B-6D88-8318B59C15DE}"/>
              </a:ext>
            </a:extLst>
          </p:cNvPr>
          <p:cNvSpPr>
            <a:spLocks noGrp="1"/>
          </p:cNvSpPr>
          <p:nvPr>
            <p:ph type="title"/>
          </p:nvPr>
        </p:nvSpPr>
        <p:spPr>
          <a:xfrm>
            <a:off x="457197" y="349112"/>
            <a:ext cx="10044023" cy="877729"/>
          </a:xfrm>
        </p:spPr>
        <p:txBody>
          <a:bodyPr anchor="ctr">
            <a:noAutofit/>
          </a:bodyPr>
          <a:lstStyle/>
          <a:p>
            <a:r>
              <a:rPr lang="es-ES" sz="2800" b="1" dirty="0">
                <a:solidFill>
                  <a:srgbClr val="FFFFFF"/>
                </a:solidFill>
                <a:latin typeface="Bierstadt" panose="020B0004020202020204" pitchFamily="34" charset="0"/>
              </a:rPr>
              <a:t>ANALYSIS OF THE MAIN INSTITUTES OF FISCAL POLICIES</a:t>
            </a:r>
          </a:p>
        </p:txBody>
      </p:sp>
      <p:graphicFrame>
        <p:nvGraphicFramePr>
          <p:cNvPr id="4" name="Marcador de contenido 3">
            <a:extLst>
              <a:ext uri="{FF2B5EF4-FFF2-40B4-BE49-F238E27FC236}">
                <a16:creationId xmlns:a16="http://schemas.microsoft.com/office/drawing/2014/main" id="{AFEA8968-8C4F-81EC-C5C8-7F2363259CB3}"/>
              </a:ext>
            </a:extLst>
          </p:cNvPr>
          <p:cNvGraphicFramePr>
            <a:graphicFrameLocks noGrp="1"/>
          </p:cNvGraphicFramePr>
          <p:nvPr>
            <p:ph idx="1"/>
            <p:extLst>
              <p:ext uri="{D42A27DB-BD31-4B8C-83A1-F6EECF244321}">
                <p14:modId xmlns:p14="http://schemas.microsoft.com/office/powerpoint/2010/main" val="1701823462"/>
              </p:ext>
            </p:extLst>
          </p:nvPr>
        </p:nvGraphicFramePr>
        <p:xfrm>
          <a:off x="632084" y="1869888"/>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D0D0E9BF-92CC-8785-2199-7DB3E2C220F5}"/>
              </a:ext>
            </a:extLst>
          </p:cNvPr>
          <p:cNvSpPr txBox="1"/>
          <p:nvPr/>
        </p:nvSpPr>
        <p:spPr>
          <a:xfrm>
            <a:off x="3004512" y="6063184"/>
            <a:ext cx="6182975" cy="646331"/>
          </a:xfrm>
          <a:prstGeom prst="rect">
            <a:avLst/>
          </a:prstGeom>
          <a:noFill/>
        </p:spPr>
        <p:txBody>
          <a:bodyPr wrap="none" rtlCol="0">
            <a:spAutoFit/>
          </a:bodyPr>
          <a:lstStyle/>
          <a:p>
            <a:r>
              <a:rPr lang="es-ES" i="1" dirty="0">
                <a:solidFill>
                  <a:srgbClr val="FF0000"/>
                </a:solidFill>
                <a:latin typeface="Bierstadt" panose="020B0004020202020204" pitchFamily="34" charset="0"/>
              </a:rPr>
              <a:t>INSTRUMENTALITY OF INCOME RELATIVE TO EXPENDITURE 
</a:t>
            </a:r>
          </a:p>
        </p:txBody>
      </p:sp>
    </p:spTree>
    <p:extLst>
      <p:ext uri="{BB962C8B-B14F-4D97-AF65-F5344CB8AC3E}">
        <p14:creationId xmlns:p14="http://schemas.microsoft.com/office/powerpoint/2010/main" val="354917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8AAF50D-B09B-9D3B-6D88-8318B59C15DE}"/>
              </a:ext>
            </a:extLst>
          </p:cNvPr>
          <p:cNvSpPr>
            <a:spLocks noGrp="1"/>
          </p:cNvSpPr>
          <p:nvPr>
            <p:ph type="title"/>
          </p:nvPr>
        </p:nvSpPr>
        <p:spPr>
          <a:xfrm>
            <a:off x="714250" y="349112"/>
            <a:ext cx="10044023" cy="877729"/>
          </a:xfrm>
        </p:spPr>
        <p:txBody>
          <a:bodyPr anchor="ctr">
            <a:normAutofit/>
          </a:bodyPr>
          <a:lstStyle/>
          <a:p>
            <a:r>
              <a:rPr lang="es-ES" sz="4000" b="1" dirty="0">
                <a:solidFill>
                  <a:srgbClr val="FFFFFF"/>
                </a:solidFill>
                <a:latin typeface="Bierstadt" panose="020B0004020202020204" pitchFamily="34" charset="0"/>
              </a:rPr>
              <a:t>LEGAL FRAMEWORK</a:t>
            </a:r>
          </a:p>
        </p:txBody>
      </p:sp>
      <p:sp>
        <p:nvSpPr>
          <p:cNvPr id="5" name="Marcador de contenido 4">
            <a:extLst>
              <a:ext uri="{FF2B5EF4-FFF2-40B4-BE49-F238E27FC236}">
                <a16:creationId xmlns:a16="http://schemas.microsoft.com/office/drawing/2014/main" id="{30A2453F-2903-1FC9-CCDA-4BCA0C52551A}"/>
              </a:ext>
            </a:extLst>
          </p:cNvPr>
          <p:cNvSpPr>
            <a:spLocks noGrp="1"/>
          </p:cNvSpPr>
          <p:nvPr>
            <p:ph idx="1"/>
          </p:nvPr>
        </p:nvSpPr>
        <p:spPr>
          <a:xfrm>
            <a:off x="478462" y="1846891"/>
            <a:ext cx="10515600" cy="992002"/>
          </a:xfrm>
        </p:spPr>
        <p:txBody>
          <a:bodyPr/>
          <a:lstStyle/>
          <a:p>
            <a:pPr marL="0" indent="0">
              <a:buNone/>
            </a:pPr>
            <a:r>
              <a:rPr lang="en-GB" sz="2800" kern="0" dirty="0">
                <a:effectLst/>
                <a:latin typeface="Bierstadt" panose="020B0004020202020204" pitchFamily="34" charset="0"/>
                <a:ea typeface="Times New Roman" panose="02020603050405020304" pitchFamily="18" charset="0"/>
              </a:rPr>
              <a:t>To frame the relationship between fiscal policies and human rights in a prevailing legal framework</a:t>
            </a:r>
            <a:r>
              <a:rPr lang="en-GB" kern="0" dirty="0">
                <a:latin typeface="Bierstadt" panose="020B0004020202020204" pitchFamily="34" charset="0"/>
                <a:ea typeface="Times New Roman" panose="02020603050405020304" pitchFamily="18" charset="0"/>
              </a:rPr>
              <a:t>….</a:t>
            </a:r>
            <a:endParaRPr lang="en-GB" dirty="0">
              <a:latin typeface="Bierstadt" panose="020B0004020202020204" pitchFamily="34" charset="0"/>
            </a:endParaRPr>
          </a:p>
          <a:p>
            <a:endParaRPr lang="es-ES" dirty="0"/>
          </a:p>
        </p:txBody>
      </p:sp>
      <p:graphicFrame>
        <p:nvGraphicFramePr>
          <p:cNvPr id="7" name="Diagrama 6">
            <a:extLst>
              <a:ext uri="{FF2B5EF4-FFF2-40B4-BE49-F238E27FC236}">
                <a16:creationId xmlns:a16="http://schemas.microsoft.com/office/drawing/2014/main" id="{7B81E14E-F3A1-86F6-2C7E-67C543A5C879}"/>
              </a:ext>
            </a:extLst>
          </p:cNvPr>
          <p:cNvGraphicFramePr/>
          <p:nvPr>
            <p:extLst>
              <p:ext uri="{D42A27DB-BD31-4B8C-83A1-F6EECF244321}">
                <p14:modId xmlns:p14="http://schemas.microsoft.com/office/powerpoint/2010/main" val="1672059254"/>
              </p:ext>
            </p:extLst>
          </p:nvPr>
        </p:nvGraphicFramePr>
        <p:xfrm>
          <a:off x="1010094" y="3109338"/>
          <a:ext cx="9983968" cy="3299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6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C93658-9891-9AAD-E0B3-91F548E08F58}"/>
              </a:ext>
            </a:extLst>
          </p:cNvPr>
          <p:cNvSpPr>
            <a:spLocks noGrp="1"/>
          </p:cNvSpPr>
          <p:nvPr>
            <p:ph type="title"/>
          </p:nvPr>
        </p:nvSpPr>
        <p:spPr>
          <a:xfrm>
            <a:off x="572493" y="238539"/>
            <a:ext cx="11018520" cy="1434415"/>
          </a:xfrm>
        </p:spPr>
        <p:txBody>
          <a:bodyPr anchor="b">
            <a:normAutofit/>
          </a:bodyPr>
          <a:lstStyle/>
          <a:p>
            <a:r>
              <a:rPr lang="es-ES" sz="4600" b="1"/>
              <a:t>Welfare rights: legal enforceability regime...?</a:t>
            </a:r>
            <a:r>
              <a:rPr lang="es-ES" sz="4600"/>
              <a:t>
</a:t>
            </a:r>
          </a:p>
        </p:txBody>
      </p:sp>
      <p:sp>
        <p:nvSpPr>
          <p:cNvPr id="308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4055968-CB33-D649-2BBC-35C222EE23B5}"/>
              </a:ext>
            </a:extLst>
          </p:cNvPr>
          <p:cNvSpPr>
            <a:spLocks noGrp="1"/>
          </p:cNvSpPr>
          <p:nvPr>
            <p:ph idx="1"/>
          </p:nvPr>
        </p:nvSpPr>
        <p:spPr>
          <a:xfrm>
            <a:off x="572493" y="2071316"/>
            <a:ext cx="6713552" cy="4119172"/>
          </a:xfrm>
        </p:spPr>
        <p:txBody>
          <a:bodyPr anchor="t">
            <a:normAutofit fontScale="92500"/>
          </a:bodyPr>
          <a:lstStyle/>
          <a:p>
            <a:pPr algn="just">
              <a:lnSpc>
                <a:spcPct val="150000"/>
              </a:lnSpc>
            </a:pPr>
            <a:r>
              <a:rPr lang="en-GB" sz="2200" dirty="0">
                <a:latin typeface="Bierstadt" panose="020B0004020202020204" pitchFamily="34" charset="0"/>
              </a:rPr>
              <a:t>It is now uncontested that economic, social and cultural rights are fully effective and legally enforceable.</a:t>
            </a:r>
          </a:p>
          <a:p>
            <a:pPr algn="just">
              <a:lnSpc>
                <a:spcPct val="150000"/>
              </a:lnSpc>
            </a:pPr>
            <a:r>
              <a:rPr lang="en-GB" sz="2200" dirty="0">
                <a:latin typeface="Bierstadt" panose="020B0004020202020204" pitchFamily="34" charset="0"/>
              </a:rPr>
              <a:t>Existence of a legal obligation of States to adopt sufficient and concrete positive measures towards the progressive realisation of rights.</a:t>
            </a:r>
          </a:p>
          <a:p>
            <a:pPr lvl="1" algn="just">
              <a:lnSpc>
                <a:spcPct val="150000"/>
              </a:lnSpc>
            </a:pPr>
            <a:r>
              <a:rPr lang="en-GB" sz="2200" dirty="0">
                <a:latin typeface="Bierstadt" panose="020B0004020202020204" pitchFamily="34" charset="0"/>
              </a:rPr>
              <a:t>NEED TO MOBILISE PUBLIC RESOURCES – RELATION BETWEEN PUBLIC EXPENDITURE AND REVENUE = </a:t>
            </a:r>
            <a:r>
              <a:rPr lang="en-GB" sz="2200" b="1" dirty="0">
                <a:latin typeface="Bierstadt" panose="020B0004020202020204" pitchFamily="34" charset="0"/>
              </a:rPr>
              <a:t>FISCAL POLICIES ORIENTATION</a:t>
            </a:r>
          </a:p>
        </p:txBody>
      </p:sp>
      <p:pic>
        <p:nvPicPr>
          <p:cNvPr id="3076" name="Picture 4" descr="Establecer icono de colores de silueta de personas | Vector Premium">
            <a:extLst>
              <a:ext uri="{FF2B5EF4-FFF2-40B4-BE49-F238E27FC236}">
                <a16:creationId xmlns:a16="http://schemas.microsoft.com/office/drawing/2014/main" id="{05410A64-2897-7154-36F8-9D9D46B49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1" r="19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85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A57EB3-9E34-AA0D-A715-0922597A6166}"/>
              </a:ext>
            </a:extLst>
          </p:cNvPr>
          <p:cNvSpPr>
            <a:spLocks noGrp="1"/>
          </p:cNvSpPr>
          <p:nvPr>
            <p:ph idx="1"/>
          </p:nvPr>
        </p:nvSpPr>
        <p:spPr>
          <a:xfrm>
            <a:off x="378106" y="506393"/>
            <a:ext cx="11435787" cy="5845214"/>
          </a:xfrm>
          <a:ln w="76200"/>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endParaRPr lang="en-GB" sz="2400" b="1" i="0" u="none" strike="noStrike" dirty="0">
              <a:solidFill>
                <a:srgbClr val="202124"/>
              </a:solidFill>
              <a:effectLst/>
              <a:latin typeface="Bierstadt" panose="020B0004020202020204" pitchFamily="34" charset="0"/>
            </a:endParaRPr>
          </a:p>
          <a:p>
            <a:pPr marL="0" indent="0">
              <a:buNone/>
            </a:pPr>
            <a:r>
              <a:rPr lang="en-GB" sz="2400" b="1" i="0" u="none" strike="noStrike" dirty="0">
                <a:solidFill>
                  <a:srgbClr val="202124"/>
                </a:solidFill>
                <a:effectLst/>
                <a:latin typeface="Bierstadt" panose="020B0004020202020204" pitchFamily="34" charset="0"/>
              </a:rPr>
              <a:t>ICESCR. Article 2.1</a:t>
            </a:r>
          </a:p>
          <a:p>
            <a:pPr marL="0" indent="0">
              <a:buNone/>
            </a:pPr>
            <a:endParaRPr lang="en-GB" sz="300" b="1" i="0" u="none" strike="noStrike" dirty="0">
              <a:solidFill>
                <a:srgbClr val="202124"/>
              </a:solidFill>
              <a:effectLst/>
              <a:latin typeface="Bierstadt" panose="020B0004020202020204" pitchFamily="34" charset="0"/>
            </a:endParaRPr>
          </a:p>
          <a:p>
            <a:pPr marL="0" indent="0" algn="just">
              <a:buNone/>
            </a:pPr>
            <a:r>
              <a:rPr lang="en-GB" sz="1600" b="0" i="1" u="none" strike="noStrike" dirty="0">
                <a:solidFill>
                  <a:srgbClr val="4A4A4A"/>
                </a:solidFill>
                <a:effectLst/>
                <a:latin typeface="Bierstadt" panose="020B0004020202020204" pitchFamily="34" charset="0"/>
              </a:rPr>
              <a:t>1. Each State Party to the present Covenant undertakes to take steps, individually and through international assistance and co-operation, especially economic and technical, to the </a:t>
            </a:r>
            <a:r>
              <a:rPr lang="en-GB" sz="1600" b="1" i="1" u="none" strike="noStrike" dirty="0">
                <a:solidFill>
                  <a:srgbClr val="FF0000"/>
                </a:solidFill>
                <a:effectLst/>
                <a:latin typeface="Bierstadt" panose="020B0004020202020204" pitchFamily="34" charset="0"/>
              </a:rPr>
              <a:t>maximum of its available resources</a:t>
            </a:r>
            <a:r>
              <a:rPr lang="en-GB" sz="1600" b="0" i="1" u="none" strike="noStrike" dirty="0">
                <a:solidFill>
                  <a:srgbClr val="4A4A4A"/>
                </a:solidFill>
                <a:effectLst/>
                <a:latin typeface="Bierstadt" panose="020B0004020202020204" pitchFamily="34" charset="0"/>
              </a:rPr>
              <a:t>, with a view to achieving </a:t>
            </a:r>
            <a:r>
              <a:rPr lang="en-GB" sz="1600" b="1" i="1" u="none" strike="noStrike" dirty="0">
                <a:solidFill>
                  <a:srgbClr val="FF0000"/>
                </a:solidFill>
                <a:effectLst/>
                <a:latin typeface="Bierstadt" panose="020B0004020202020204" pitchFamily="34" charset="0"/>
              </a:rPr>
              <a:t>progressively</a:t>
            </a:r>
            <a:r>
              <a:rPr lang="en-GB" sz="1600" b="0" i="1" u="none" strike="noStrike" dirty="0">
                <a:solidFill>
                  <a:srgbClr val="4A4A4A"/>
                </a:solidFill>
                <a:effectLst/>
                <a:latin typeface="Bierstadt" panose="020B0004020202020204" pitchFamily="34" charset="0"/>
              </a:rPr>
              <a:t> </a:t>
            </a:r>
            <a:r>
              <a:rPr lang="en-GB" sz="1600" b="1" i="1" u="sng" strike="noStrike" dirty="0">
                <a:solidFill>
                  <a:srgbClr val="4A4A4A"/>
                </a:solidFill>
                <a:effectLst/>
                <a:latin typeface="Bierstadt" panose="020B0004020202020204" pitchFamily="34" charset="0"/>
              </a:rPr>
              <a:t>the full realization </a:t>
            </a:r>
            <a:r>
              <a:rPr lang="en-GB" sz="1600" b="0" i="1" u="none" strike="noStrike" dirty="0">
                <a:solidFill>
                  <a:srgbClr val="4A4A4A"/>
                </a:solidFill>
                <a:effectLst/>
                <a:latin typeface="Bierstadt" panose="020B0004020202020204" pitchFamily="34" charset="0"/>
              </a:rPr>
              <a:t>of the rights recognized in the present Covenant by all appropriate means, including particularly the adoption of legislative measures.</a:t>
            </a:r>
          </a:p>
          <a:p>
            <a:pPr marL="0" indent="0">
              <a:buNone/>
            </a:pPr>
            <a:endParaRPr lang="en-GB" sz="2400" b="1" i="0" u="none" strike="noStrike" dirty="0">
              <a:solidFill>
                <a:srgbClr val="202124"/>
              </a:solidFill>
              <a:effectLst/>
              <a:latin typeface="Bierstadt" panose="020B0004020202020204" pitchFamily="34" charset="0"/>
            </a:endParaRPr>
          </a:p>
          <a:p>
            <a:pPr marL="0" indent="0">
              <a:buNone/>
            </a:pPr>
            <a:r>
              <a:rPr lang="en-GB" sz="2400" b="1" i="0" u="sng" strike="noStrike" dirty="0">
                <a:solidFill>
                  <a:srgbClr val="202124"/>
                </a:solidFill>
                <a:effectLst/>
                <a:latin typeface="Bierstadt" panose="020B0004020202020204" pitchFamily="34" charset="0"/>
              </a:rPr>
              <a:t>COMMITTEE ON ECONOMIC, SOCIAL AND CULTURAL RIGHTS (CESCR)</a:t>
            </a:r>
          </a:p>
          <a:p>
            <a:pPr marL="0" indent="0" algn="just">
              <a:buNone/>
            </a:pPr>
            <a:r>
              <a:rPr lang="en-GB" sz="2000" b="1" dirty="0">
                <a:solidFill>
                  <a:srgbClr val="202124"/>
                </a:solidFill>
                <a:latin typeface="Bierstadt" panose="020B0004020202020204" pitchFamily="34" charset="0"/>
              </a:rPr>
              <a:t>GENERAL  COMMENT - No. 3: The nature of States parties obligations (Art. 2, par. 1) </a:t>
            </a:r>
          </a:p>
          <a:p>
            <a:pPr marL="0" indent="0" algn="just">
              <a:buNone/>
            </a:pPr>
            <a:endParaRPr lang="en-GB" sz="2400" b="1" i="1" dirty="0">
              <a:solidFill>
                <a:srgbClr val="202124"/>
              </a:solidFill>
              <a:latin typeface="Bierstadt" panose="020B0004020202020204" pitchFamily="34" charset="0"/>
              <a:ea typeface="Calibri" panose="020F0502020204030204" pitchFamily="34" charset="0"/>
            </a:endParaRPr>
          </a:p>
          <a:p>
            <a:pPr marL="0" indent="0" algn="just">
              <a:buNone/>
            </a:pPr>
            <a:r>
              <a:rPr lang="en-GB" sz="1600" i="1" dirty="0">
                <a:latin typeface="Bierstadt" panose="020B0004020202020204" pitchFamily="34" charset="0"/>
                <a:ea typeface="Calibri" panose="020F0502020204030204" pitchFamily="34" charset="0"/>
              </a:rPr>
              <a:t>2. (…) T</a:t>
            </a:r>
            <a:r>
              <a:rPr lang="en-GB" sz="1600" i="1" dirty="0">
                <a:effectLst/>
                <a:latin typeface="Bierstadt" panose="020B0004020202020204" pitchFamily="34" charset="0"/>
                <a:ea typeface="Calibri" panose="020F0502020204030204" pitchFamily="34" charset="0"/>
              </a:rPr>
              <a:t>hus while the full realization of the relevant rights may be achieved progressively</a:t>
            </a:r>
            <a:r>
              <a:rPr lang="en-GB" sz="1600" b="1" i="1" dirty="0">
                <a:solidFill>
                  <a:srgbClr val="FF0000"/>
                </a:solidFill>
                <a:effectLst/>
                <a:latin typeface="Bierstadt" panose="020B0004020202020204" pitchFamily="34" charset="0"/>
                <a:ea typeface="Calibri" panose="020F0502020204030204" pitchFamily="34" charset="0"/>
              </a:rPr>
              <a:t>, steps towards that goal must be taken within a reasonably short time </a:t>
            </a:r>
            <a:r>
              <a:rPr lang="en-GB" sz="1600" i="1" dirty="0">
                <a:effectLst/>
                <a:latin typeface="Bierstadt" panose="020B0004020202020204" pitchFamily="34" charset="0"/>
                <a:ea typeface="Calibri" panose="020F0502020204030204" pitchFamily="34" charset="0"/>
              </a:rPr>
              <a:t>after the Covenant’s entry into force for the States concerned. </a:t>
            </a:r>
            <a:r>
              <a:rPr lang="en-GB" sz="1600" b="1" i="1" dirty="0">
                <a:solidFill>
                  <a:srgbClr val="FF0000"/>
                </a:solidFill>
                <a:effectLst/>
                <a:latin typeface="Bierstadt" panose="020B0004020202020204" pitchFamily="34" charset="0"/>
                <a:ea typeface="Calibri" panose="020F0502020204030204" pitchFamily="34" charset="0"/>
              </a:rPr>
              <a:t>Such steps should be deliberate, concrete and targeted as clearly as possible </a:t>
            </a:r>
            <a:r>
              <a:rPr lang="en-GB" sz="1600" i="1" dirty="0">
                <a:effectLst/>
                <a:latin typeface="Bierstadt" panose="020B0004020202020204" pitchFamily="34" charset="0"/>
                <a:ea typeface="Calibri" panose="020F0502020204030204" pitchFamily="34" charset="0"/>
              </a:rPr>
              <a:t>towards meeting the obligations recognized in the Covenant.</a:t>
            </a:r>
            <a:r>
              <a:rPr lang="en-GB" sz="1600" i="1" dirty="0">
                <a:effectLst/>
                <a:latin typeface="Bierstadt" panose="020B0004020202020204" pitchFamily="34" charset="0"/>
              </a:rPr>
              <a:t> </a:t>
            </a:r>
          </a:p>
          <a:p>
            <a:pPr marL="0" indent="0" algn="just">
              <a:buNone/>
            </a:pPr>
            <a:endParaRPr lang="en-GB" sz="1600" b="1" i="1" dirty="0">
              <a:latin typeface="Bierstadt" panose="020B0004020202020204" pitchFamily="34" charset="0"/>
            </a:endParaRPr>
          </a:p>
          <a:p>
            <a:pPr marL="0" indent="0" algn="just">
              <a:buNone/>
            </a:pPr>
            <a:r>
              <a:rPr lang="en-GB" sz="1600" b="1" i="1" dirty="0">
                <a:latin typeface="Bierstadt" panose="020B0004020202020204" pitchFamily="34" charset="0"/>
              </a:rPr>
              <a:t>+  </a:t>
            </a:r>
            <a:r>
              <a:rPr lang="en-GB" sz="1800" b="1" dirty="0">
                <a:latin typeface="Bierstadt" panose="020B0004020202020204" pitchFamily="34" charset="0"/>
              </a:rPr>
              <a:t>OPTIONAL PROTOCOL TO THE INTERNATIONAL COVENANT ON ECONOMIC, SOCIAL AND CULTURAL RIGHTS (OP-ICESCR) - into force: 2013 </a:t>
            </a:r>
            <a:r>
              <a:rPr lang="en-GB" sz="1800" i="1" dirty="0">
                <a:latin typeface="Bierstadt" panose="020B0004020202020204" pitchFamily="34" charset="0"/>
              </a:rPr>
              <a:t>(ratifications?)</a:t>
            </a:r>
          </a:p>
          <a:p>
            <a:pPr marL="0" indent="0" algn="just">
              <a:buNone/>
            </a:pPr>
            <a:r>
              <a:rPr lang="en-GB" sz="1800" i="1" dirty="0">
                <a:latin typeface="Bierstadt" panose="020B0004020202020204" pitchFamily="34" charset="0"/>
              </a:rPr>
              <a:t>	► ENFORCEMENT MECHANISMS</a:t>
            </a:r>
            <a:r>
              <a:rPr lang="es-ES" sz="1800" i="1" dirty="0">
                <a:latin typeface="Bierstadt" panose="020B0004020202020204" pitchFamily="34" charset="0"/>
              </a:rPr>
              <a:t>
</a:t>
            </a:r>
            <a:endParaRPr lang="es-ES" sz="1600" b="1" i="1" dirty="0">
              <a:latin typeface="Bierstadt" panose="020B0004020202020204" pitchFamily="34" charset="0"/>
            </a:endParaRPr>
          </a:p>
        </p:txBody>
      </p:sp>
    </p:spTree>
    <p:extLst>
      <p:ext uri="{BB962C8B-B14F-4D97-AF65-F5344CB8AC3E}">
        <p14:creationId xmlns:p14="http://schemas.microsoft.com/office/powerpoint/2010/main" val="1468422702"/>
      </p:ext>
    </p:extLst>
  </p:cSld>
  <p:clrMapOvr>
    <a:masterClrMapping/>
  </p:clrMapOvr>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1088</TotalTime>
  <Words>1103</Words>
  <Application>Microsoft Macintosh PowerPoint</Application>
  <PresentationFormat>Panorámica</PresentationFormat>
  <Paragraphs>78</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Bierstadt</vt:lpstr>
      <vt:lpstr>Calibri</vt:lpstr>
      <vt:lpstr>Calibri Light</vt:lpstr>
      <vt:lpstr>Helvetica</vt:lpstr>
      <vt:lpstr>Tema de Office</vt:lpstr>
      <vt:lpstr> </vt:lpstr>
      <vt:lpstr>Fundación Alternativas  Link to the report </vt:lpstr>
      <vt:lpstr>Presentación de PowerPoint</vt:lpstr>
      <vt:lpstr>INDEX OF THE REPORT</vt:lpstr>
      <vt:lpstr>Main objective….</vt:lpstr>
      <vt:lpstr>ANALYSIS OF THE MAIN INSTITUTES OF FISCAL POLICIES</vt:lpstr>
      <vt:lpstr>LEGAL FRAMEWORK</vt:lpstr>
      <vt:lpstr>Welfare rights: legal enforceability regime...?
</vt:lpstr>
      <vt:lpstr>Presentación de PowerPoint</vt:lpstr>
      <vt:lpstr>Presentación de PowerPoint</vt:lpstr>
      <vt:lpstr>THE REFLECTION OF THE DOCTRINAL DEBATE IN INSTITUTIONAL PRONOUNCEMENTS</vt:lpstr>
      <vt:lpstr>THE REFLECTION OF THE DOCTRINAL DEBATE IN INSTITUTIONAL PRONOUNCEMENTS</vt:lpstr>
      <vt:lpstr>DEVELOPMENTS AND PROPOSALS</vt:lpstr>
      <vt:lpstr>DEVELOPMENTS AND PROPOSALS</vt:lpstr>
      <vt:lpstr>Presentación de PowerPoint</vt:lpstr>
      <vt:lpstr>Thank you for your kind attention!   Estrella del Valle Calzada  estrella.valle@uv.es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Estrella Del Valle Calzada</dc:creator>
  <cp:lastModifiedBy>Estrella Del Valle Calzada</cp:lastModifiedBy>
  <cp:revision>4</cp:revision>
  <dcterms:created xsi:type="dcterms:W3CDTF">2023-08-01T11:13:27Z</dcterms:created>
  <dcterms:modified xsi:type="dcterms:W3CDTF">2023-08-02T05:21:39Z</dcterms:modified>
</cp:coreProperties>
</file>