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Lst>
  <p:sldSz cx="18288000" cy="10287000"/>
  <p:notesSz cx="6858000" cy="9144000"/>
  <p:embeddedFontLst>
    <p:embeddedFont>
      <p:font typeface="Agency FB" panose="020B0503020202020204" pitchFamily="34" charset="0"/>
      <p:regular r:id="rId22"/>
      <p:bold r:id="rId23"/>
    </p:embeddedFont>
    <p:embeddedFont>
      <p:font typeface="Calibri" panose="020F0502020204030204" pitchFamily="34" charset="0"/>
      <p:regular r:id="rId24"/>
      <p:bold r:id="rId25"/>
      <p:italic r:id="rId26"/>
      <p:boldItalic r:id="rId27"/>
    </p:embeddedFont>
    <p:embeddedFont>
      <p:font typeface="Open Sans" panose="020B0604020202020204" charset="0"/>
      <p:regular r:id="rId28"/>
    </p:embeddedFont>
    <p:embeddedFont>
      <p:font typeface="Open Sa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ZA" sz="2800" b="1" u="sng" dirty="0"/>
              <a:t>Gender</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D2-4C99-BECF-296EC607EE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D2-4C99-BECF-296EC607EEF4}"/>
              </c:ext>
            </c:extLst>
          </c:dPt>
          <c:dLbls>
            <c:dLbl>
              <c:idx val="0"/>
              <c:layout>
                <c:manualLayout>
                  <c:x val="-0.14118527168558187"/>
                  <c:y val="-0.11333059917710724"/>
                </c:manualLayout>
              </c:layout>
              <c:tx>
                <c:rich>
                  <a:bodyPr/>
                  <a:lstStyle/>
                  <a:p>
                    <a:fld id="{5E45BCDD-1234-40EA-BB5B-CF9B49572BE6}" type="VALUE">
                      <a:rPr lang="en-US" sz="2000" b="1"/>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D2-4C99-BECF-296EC607EEF4}"/>
                </c:ext>
              </c:extLst>
            </c:dLbl>
            <c:dLbl>
              <c:idx val="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fld id="{7B2A461C-2DA4-438C-A853-0B2E8CEA317F}" type="VALUE">
                      <a:rPr lang="en-US" sz="2000"/>
                      <a:pPr>
                        <a:defRPr sz="2000" b="1"/>
                      </a:pPr>
                      <a:t>[VALUE]</a:t>
                    </a:fld>
                    <a:endParaRPr lang="en-ZA"/>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D2-4C99-BECF-296EC607EEF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Sheet1!$H$263:$H$264</c:f>
              <c:strCache>
                <c:ptCount val="2"/>
                <c:pt idx="0">
                  <c:v>Female</c:v>
                </c:pt>
                <c:pt idx="1">
                  <c:v>Male</c:v>
                </c:pt>
              </c:strCache>
            </c:strRef>
          </c:cat>
          <c:val>
            <c:numRef>
              <c:f>Sheet1!$I$263:$I$264</c:f>
              <c:numCache>
                <c:formatCode>0%</c:formatCode>
                <c:ptCount val="2"/>
                <c:pt idx="0">
                  <c:v>0.61699999999999999</c:v>
                </c:pt>
                <c:pt idx="1">
                  <c:v>0.38300000000000001</c:v>
                </c:pt>
              </c:numCache>
            </c:numRef>
          </c:val>
          <c:extLst>
            <c:ext xmlns:c16="http://schemas.microsoft.com/office/drawing/2014/chart" uri="{C3380CC4-5D6E-409C-BE32-E72D297353CC}">
              <c16:uniqueId val="{00000004-2ED2-4C99-BECF-296EC607EEF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sng" strike="noStrike" kern="1200" spc="0" baseline="0">
                <a:solidFill>
                  <a:schemeClr val="tx1">
                    <a:lumMod val="65000"/>
                    <a:lumOff val="35000"/>
                  </a:schemeClr>
                </a:solidFill>
                <a:latin typeface="+mn-lt"/>
                <a:ea typeface="+mn-ea"/>
                <a:cs typeface="+mn-cs"/>
              </a:defRPr>
            </a:pPr>
            <a:r>
              <a:rPr lang="en-ZA" sz="2800" b="1" u="sng" dirty="0"/>
              <a:t>Population</a:t>
            </a:r>
            <a:r>
              <a:rPr lang="en-ZA" sz="2800" b="1" u="sng" baseline="0" dirty="0"/>
              <a:t> group</a:t>
            </a:r>
            <a:endParaRPr lang="en-ZA" sz="2800" b="1" u="sng" dirty="0"/>
          </a:p>
        </c:rich>
      </c:tx>
      <c:overlay val="0"/>
      <c:spPr>
        <a:noFill/>
        <a:ln>
          <a:noFill/>
        </a:ln>
        <a:effectLst/>
      </c:spPr>
      <c:txPr>
        <a:bodyPr rot="0" spcFirstLastPara="1" vertOverflow="ellipsis" vert="horz" wrap="square" anchor="ctr" anchorCtr="1"/>
        <a:lstStyle/>
        <a:p>
          <a:pPr>
            <a:defRPr sz="2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45-499F-A60C-CEF8811430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45-499F-A60C-CEF8811430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45-499F-A60C-CEF8811430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45-499F-A60C-CEF8811430D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Graphs!$K$8:$K$11</c:f>
              <c:strCache>
                <c:ptCount val="4"/>
                <c:pt idx="0">
                  <c:v>Black/African</c:v>
                </c:pt>
                <c:pt idx="1">
                  <c:v>Coloured</c:v>
                </c:pt>
                <c:pt idx="2">
                  <c:v>Indian</c:v>
                </c:pt>
                <c:pt idx="3">
                  <c:v>White</c:v>
                </c:pt>
              </c:strCache>
            </c:strRef>
          </c:cat>
          <c:val>
            <c:numRef>
              <c:f>Graphs!$L$8:$L$11</c:f>
              <c:numCache>
                <c:formatCode>###0.0</c:formatCode>
                <c:ptCount val="4"/>
                <c:pt idx="0">
                  <c:v>79.126213592233015</c:v>
                </c:pt>
                <c:pt idx="1">
                  <c:v>7.7669902912621351</c:v>
                </c:pt>
                <c:pt idx="2">
                  <c:v>4.8543689320388346</c:v>
                </c:pt>
                <c:pt idx="3">
                  <c:v>8.2524271844660202</c:v>
                </c:pt>
              </c:numCache>
            </c:numRef>
          </c:val>
          <c:extLst>
            <c:ext xmlns:c16="http://schemas.microsoft.com/office/drawing/2014/chart" uri="{C3380CC4-5D6E-409C-BE32-E72D297353CC}">
              <c16:uniqueId val="{00000008-9045-499F-A60C-CEF8811430D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3200" b="1" u="sng" dirty="0"/>
              <a:t>Level of education</a:t>
            </a:r>
          </a:p>
        </c:rich>
      </c:tx>
      <c:layout>
        <c:manualLayout>
          <c:xMode val="edge"/>
          <c:yMode val="edge"/>
          <c:x val="0.33313188976377955"/>
          <c:y val="1.851851851851851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DC-4ECC-8B17-D1B469A338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DC-4ECC-8B17-D1B469A338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DC-4ECC-8B17-D1B469A338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DC-4ECC-8B17-D1B469A338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DC-4ECC-8B17-D1B469A3380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Graphs!$D$25:$D$29</c:f>
              <c:strCache>
                <c:ptCount val="5"/>
                <c:pt idx="0">
                  <c:v>Degree or diploma</c:v>
                </c:pt>
                <c:pt idx="1">
                  <c:v>Matriculated (Grade 12)</c:v>
                </c:pt>
                <c:pt idx="2">
                  <c:v>Not matriculated</c:v>
                </c:pt>
                <c:pt idx="3">
                  <c:v>Other (Please specify)</c:v>
                </c:pt>
                <c:pt idx="4">
                  <c:v>Post graduate degree</c:v>
                </c:pt>
              </c:strCache>
            </c:strRef>
          </c:cat>
          <c:val>
            <c:numRef>
              <c:f>Graphs!$E$25:$E$29</c:f>
              <c:numCache>
                <c:formatCode>###0.0</c:formatCode>
                <c:ptCount val="5"/>
                <c:pt idx="0">
                  <c:v>44.174757281553397</c:v>
                </c:pt>
                <c:pt idx="1">
                  <c:v>38.349514563106794</c:v>
                </c:pt>
                <c:pt idx="2">
                  <c:v>2.4271844660194173</c:v>
                </c:pt>
                <c:pt idx="3">
                  <c:v>2.4271844660194173</c:v>
                </c:pt>
                <c:pt idx="4">
                  <c:v>12.621359223300971</c:v>
                </c:pt>
              </c:numCache>
            </c:numRef>
          </c:val>
          <c:extLst>
            <c:ext xmlns:c16="http://schemas.microsoft.com/office/drawing/2014/chart" uri="{C3380CC4-5D6E-409C-BE32-E72D297353CC}">
              <c16:uniqueId val="{0000000A-6BDC-4ECC-8B17-D1B469A338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r>
              <a:rPr lang="en-ZA" sz="3200" b="1" u="sng" dirty="0"/>
              <a:t>Business</a:t>
            </a:r>
            <a:r>
              <a:rPr lang="en-ZA" sz="3200" b="1" u="sng" baseline="0" dirty="0"/>
              <a:t> Sector</a:t>
            </a:r>
            <a:endParaRPr lang="en-ZA" sz="3200" b="1" u="sng" dirty="0"/>
          </a:p>
        </c:rich>
      </c:tx>
      <c:overlay val="0"/>
      <c:spPr>
        <a:noFill/>
        <a:ln>
          <a:noFill/>
        </a:ln>
        <a:effectLst/>
      </c:spPr>
      <c:txPr>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39-47BE-A065-C0498E2496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39-47BE-A065-C0498E2496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39-47BE-A065-C0498E2496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39-47BE-A065-C0498E24967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39-47BE-A065-C0498E24967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839-47BE-A065-C0498E249674}"/>
              </c:ext>
            </c:extLst>
          </c:dPt>
          <c:dPt>
            <c:idx val="6"/>
            <c:bubble3D val="0"/>
            <c:spPr>
              <a:solidFill>
                <a:srgbClr val="FFFF00"/>
              </a:solidFill>
              <a:ln w="19050">
                <a:solidFill>
                  <a:schemeClr val="lt1"/>
                </a:solidFill>
              </a:ln>
              <a:effectLst/>
            </c:spPr>
            <c:extLst>
              <c:ext xmlns:c16="http://schemas.microsoft.com/office/drawing/2014/chart" uri="{C3380CC4-5D6E-409C-BE32-E72D297353CC}">
                <c16:uniqueId val="{0000000D-6839-47BE-A065-C0498E24967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Graphs!$O$23:$O$29</c:f>
              <c:strCache>
                <c:ptCount val="7"/>
                <c:pt idx="0">
                  <c:v>Agricultural</c:v>
                </c:pt>
                <c:pt idx="1">
                  <c:v>Construction</c:v>
                </c:pt>
                <c:pt idx="2">
                  <c:v>Manufacturing</c:v>
                </c:pt>
                <c:pt idx="3">
                  <c:v>Other </c:v>
                </c:pt>
                <c:pt idx="4">
                  <c:v>Professional services</c:v>
                </c:pt>
                <c:pt idx="5">
                  <c:v>Retail</c:v>
                </c:pt>
                <c:pt idx="6">
                  <c:v>Transportaion</c:v>
                </c:pt>
              </c:strCache>
            </c:strRef>
          </c:cat>
          <c:val>
            <c:numRef>
              <c:f>Graphs!$P$23:$P$29</c:f>
              <c:numCache>
                <c:formatCode>###0.0</c:formatCode>
                <c:ptCount val="7"/>
                <c:pt idx="0">
                  <c:v>11.650485436893204</c:v>
                </c:pt>
                <c:pt idx="1">
                  <c:v>6.7961165048543686</c:v>
                </c:pt>
                <c:pt idx="2">
                  <c:v>11.165048543689322</c:v>
                </c:pt>
                <c:pt idx="3">
                  <c:v>21.359223300970871</c:v>
                </c:pt>
                <c:pt idx="4">
                  <c:v>21.359223300970871</c:v>
                </c:pt>
                <c:pt idx="5">
                  <c:v>20.873786407766989</c:v>
                </c:pt>
                <c:pt idx="6">
                  <c:v>6.7961165048543686</c:v>
                </c:pt>
              </c:numCache>
            </c:numRef>
          </c:val>
          <c:extLst>
            <c:ext xmlns:c16="http://schemas.microsoft.com/office/drawing/2014/chart" uri="{C3380CC4-5D6E-409C-BE32-E72D297353CC}">
              <c16:uniqueId val="{0000000E-6839-47BE-A065-C0498E24967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669A-87AE-48AA-9A15-DFC8A35408BC}" type="datetimeFigureOut">
              <a:rPr lang="en-ZA" smtClean="0"/>
              <a:t>2023/08/02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43587-712C-4043-930E-6A7804DF9978}" type="slidenum">
              <a:rPr lang="en-ZA" smtClean="0"/>
              <a:t>‹#›</a:t>
            </a:fld>
            <a:endParaRPr lang="en-ZA" dirty="0"/>
          </a:p>
        </p:txBody>
      </p:sp>
    </p:spTree>
    <p:extLst>
      <p:ext uri="{BB962C8B-B14F-4D97-AF65-F5344CB8AC3E}">
        <p14:creationId xmlns:p14="http://schemas.microsoft.com/office/powerpoint/2010/main" val="102550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gency FB" panose="020B0503020202020204" pitchFamily="34" charset="0"/>
              </a:rPr>
              <a:t>Before we get into the details, I would like to outline the structure of my presentation. Firstly I will take you through the background of the study, this will be followed by the research problem, I will also outline the purpose of this study, followed by the hypotheses tested and the methodology adopted, I will then present the results of the study, the implications of the findings, lastly the limitations and contribution of this study. </a:t>
            </a:r>
            <a:endParaRPr lang="en-ZA" dirty="0">
              <a:latin typeface="Agency FB" panose="020B0503020202020204" pitchFamily="34" charset="0"/>
            </a:endParaRPr>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2</a:t>
            </a:fld>
            <a:endParaRPr lang="en-ZA" dirty="0"/>
          </a:p>
        </p:txBody>
      </p:sp>
    </p:spTree>
    <p:extLst>
      <p:ext uri="{BB962C8B-B14F-4D97-AF65-F5344CB8AC3E}">
        <p14:creationId xmlns:p14="http://schemas.microsoft.com/office/powerpoint/2010/main" val="85312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Other: Accounting</a:t>
            </a:r>
            <a:r>
              <a:rPr lang="en-US" dirty="0"/>
              <a:t> </a:t>
            </a:r>
            <a:r>
              <a:rPr lang="en-US" sz="1200" b="0" i="0" u="none" strike="noStrike" kern="1200" dirty="0">
                <a:solidFill>
                  <a:schemeClr val="tx1"/>
                </a:solidFill>
                <a:effectLst/>
                <a:latin typeface="+mn-lt"/>
                <a:ea typeface="+mn-ea"/>
                <a:cs typeface="+mn-cs"/>
              </a:rPr>
              <a:t>assembly</a:t>
            </a:r>
            <a:r>
              <a:rPr lang="en-US" dirty="0"/>
              <a:t> </a:t>
            </a:r>
            <a:r>
              <a:rPr lang="en-US" sz="1200" b="0" i="0" u="none" strike="noStrike" kern="1200" dirty="0">
                <a:solidFill>
                  <a:schemeClr val="tx1"/>
                </a:solidFill>
                <a:effectLst/>
                <a:latin typeface="+mn-lt"/>
                <a:ea typeface="+mn-ea"/>
                <a:cs typeface="+mn-cs"/>
              </a:rPr>
              <a:t>Automotive</a:t>
            </a:r>
            <a:r>
              <a:rPr lang="en-US" dirty="0"/>
              <a:t> </a:t>
            </a:r>
            <a:r>
              <a:rPr lang="en-US" sz="1200" b="0" i="0" u="none" strike="noStrike" kern="1200" dirty="0">
                <a:solidFill>
                  <a:schemeClr val="tx1"/>
                </a:solidFill>
                <a:effectLst/>
                <a:latin typeface="+mn-lt"/>
                <a:ea typeface="+mn-ea"/>
                <a:cs typeface="+mn-cs"/>
              </a:rPr>
              <a:t>Beauty</a:t>
            </a:r>
            <a:r>
              <a:rPr lang="en-US" dirty="0"/>
              <a:t> </a:t>
            </a:r>
            <a:r>
              <a:rPr lang="en-US" sz="1200" b="0" i="0" u="none" strike="noStrike" kern="1200" dirty="0">
                <a:solidFill>
                  <a:schemeClr val="tx1"/>
                </a:solidFill>
                <a:effectLst/>
                <a:latin typeface="+mn-lt"/>
                <a:ea typeface="+mn-ea"/>
                <a:cs typeface="+mn-cs"/>
              </a:rPr>
              <a:t>Industry</a:t>
            </a:r>
            <a:r>
              <a:rPr lang="en-US" dirty="0"/>
              <a:t> </a:t>
            </a:r>
            <a:r>
              <a:rPr lang="en-US" sz="1200" b="0" i="0" u="none" strike="noStrike" kern="1200" dirty="0">
                <a:solidFill>
                  <a:schemeClr val="tx1"/>
                </a:solidFill>
                <a:effectLst/>
                <a:latin typeface="+mn-lt"/>
                <a:ea typeface="+mn-ea"/>
                <a:cs typeface="+mn-cs"/>
              </a:rPr>
              <a:t>Catering</a:t>
            </a:r>
            <a:r>
              <a:rPr lang="en-US" dirty="0"/>
              <a:t> </a:t>
            </a:r>
            <a:r>
              <a:rPr lang="en-US" sz="1200" b="0" i="0" u="none" strike="noStrike" kern="1200" dirty="0">
                <a:solidFill>
                  <a:schemeClr val="tx1"/>
                </a:solidFill>
                <a:effectLst/>
                <a:latin typeface="+mn-lt"/>
                <a:ea typeface="+mn-ea"/>
                <a:cs typeface="+mn-cs"/>
              </a:rPr>
              <a:t>Clothing and apparel</a:t>
            </a:r>
            <a:r>
              <a:rPr lang="en-US" dirty="0"/>
              <a:t> </a:t>
            </a:r>
            <a:r>
              <a:rPr lang="en-US" sz="1200" b="0" i="0" u="none" strike="noStrike" kern="1200" dirty="0">
                <a:solidFill>
                  <a:schemeClr val="tx1"/>
                </a:solidFill>
                <a:effectLst/>
                <a:latin typeface="+mn-lt"/>
                <a:ea typeface="+mn-ea"/>
                <a:cs typeface="+mn-cs"/>
              </a:rPr>
              <a:t>Communication science</a:t>
            </a:r>
            <a:r>
              <a:rPr lang="en-US" dirty="0"/>
              <a:t> </a:t>
            </a:r>
            <a:r>
              <a:rPr lang="en-US" sz="1200" b="0" i="0" u="none" strike="noStrike" kern="1200" dirty="0">
                <a:solidFill>
                  <a:schemeClr val="tx1"/>
                </a:solidFill>
                <a:effectLst/>
                <a:latin typeface="+mn-lt"/>
                <a:ea typeface="+mn-ea"/>
                <a:cs typeface="+mn-cs"/>
              </a:rPr>
              <a:t>Communications</a:t>
            </a:r>
            <a:r>
              <a:rPr lang="en-US" dirty="0"/>
              <a:t> </a:t>
            </a:r>
            <a:r>
              <a:rPr lang="en-US" sz="1200" b="0" i="0" u="none" strike="noStrike" kern="1200" dirty="0">
                <a:solidFill>
                  <a:schemeClr val="tx1"/>
                </a:solidFill>
                <a:effectLst/>
                <a:latin typeface="+mn-lt"/>
                <a:ea typeface="+mn-ea"/>
                <a:cs typeface="+mn-cs"/>
              </a:rPr>
              <a:t>Customs</a:t>
            </a:r>
            <a:r>
              <a:rPr lang="en-US" dirty="0"/>
              <a:t> </a:t>
            </a:r>
            <a:r>
              <a:rPr lang="en-US" sz="1200" b="0" i="0" u="none" strike="noStrike" kern="1200" dirty="0">
                <a:solidFill>
                  <a:schemeClr val="tx1"/>
                </a:solidFill>
                <a:effectLst/>
                <a:latin typeface="+mn-lt"/>
                <a:ea typeface="+mn-ea"/>
                <a:cs typeface="+mn-cs"/>
              </a:rPr>
              <a:t>Education</a:t>
            </a:r>
            <a:r>
              <a:rPr lang="en-US" dirty="0"/>
              <a:t> </a:t>
            </a:r>
            <a:r>
              <a:rPr lang="en-US" sz="1200" b="0" i="0" u="none" strike="noStrike" kern="1200" dirty="0">
                <a:solidFill>
                  <a:schemeClr val="tx1"/>
                </a:solidFill>
                <a:effectLst/>
                <a:latin typeface="+mn-lt"/>
                <a:ea typeface="+mn-ea"/>
                <a:cs typeface="+mn-cs"/>
              </a:rPr>
              <a:t>Entertainment</a:t>
            </a:r>
            <a:r>
              <a:rPr lang="en-US" dirty="0"/>
              <a:t> </a:t>
            </a:r>
            <a:r>
              <a:rPr lang="en-US" sz="1200" b="0" i="0" u="none" strike="noStrike" kern="1200" dirty="0">
                <a:solidFill>
                  <a:schemeClr val="tx1"/>
                </a:solidFill>
                <a:effectLst/>
                <a:latin typeface="+mn-lt"/>
                <a:ea typeface="+mn-ea"/>
                <a:cs typeface="+mn-cs"/>
              </a:rPr>
              <a:t>Fashion and style</a:t>
            </a:r>
            <a:r>
              <a:rPr lang="en-US" dirty="0"/>
              <a:t> </a:t>
            </a:r>
            <a:r>
              <a:rPr lang="en-US" sz="1200" b="0" i="0" u="none" strike="noStrike" kern="1200" dirty="0">
                <a:solidFill>
                  <a:schemeClr val="tx1"/>
                </a:solidFill>
                <a:effectLst/>
                <a:latin typeface="+mn-lt"/>
                <a:ea typeface="+mn-ea"/>
                <a:cs typeface="+mn-cs"/>
              </a:rPr>
              <a:t>finance</a:t>
            </a:r>
            <a:r>
              <a:rPr lang="en-US" dirty="0"/>
              <a:t> </a:t>
            </a:r>
            <a:r>
              <a:rPr lang="en-US" sz="1200" b="0" i="0" u="none" strike="noStrike" kern="1200" dirty="0">
                <a:solidFill>
                  <a:schemeClr val="tx1"/>
                </a:solidFill>
                <a:effectLst/>
                <a:latin typeface="+mn-lt"/>
                <a:ea typeface="+mn-ea"/>
                <a:cs typeface="+mn-cs"/>
              </a:rPr>
              <a:t>FINANCE</a:t>
            </a:r>
            <a:r>
              <a:rPr lang="en-US" dirty="0"/>
              <a:t> </a:t>
            </a:r>
            <a:r>
              <a:rPr lang="en-US" sz="1200" b="0" i="0" u="none" strike="noStrike" kern="1200" dirty="0">
                <a:solidFill>
                  <a:schemeClr val="tx1"/>
                </a:solidFill>
                <a:effectLst/>
                <a:latin typeface="+mn-lt"/>
                <a:ea typeface="+mn-ea"/>
                <a:cs typeface="+mn-cs"/>
              </a:rPr>
              <a:t>Finance and accounting</a:t>
            </a:r>
            <a:r>
              <a:rPr lang="en-US" dirty="0"/>
              <a:t> </a:t>
            </a:r>
            <a:r>
              <a:rPr lang="en-US" sz="1200" b="0" i="0" u="none" strike="noStrike" kern="1200" dirty="0">
                <a:solidFill>
                  <a:schemeClr val="tx1"/>
                </a:solidFill>
                <a:effectLst/>
                <a:latin typeface="+mn-lt"/>
                <a:ea typeface="+mn-ea"/>
                <a:cs typeface="+mn-cs"/>
              </a:rPr>
              <a:t>Fmcg</a:t>
            </a:r>
            <a:r>
              <a:rPr lang="en-US" dirty="0"/>
              <a:t> </a:t>
            </a:r>
            <a:r>
              <a:rPr lang="en-US" sz="1200" b="0" i="0" u="none" strike="noStrike" kern="1200" dirty="0">
                <a:solidFill>
                  <a:schemeClr val="tx1"/>
                </a:solidFill>
                <a:effectLst/>
                <a:latin typeface="+mn-lt"/>
                <a:ea typeface="+mn-ea"/>
                <a:cs typeface="+mn-cs"/>
              </a:rPr>
              <a:t>Food</a:t>
            </a:r>
            <a:r>
              <a:rPr lang="en-US" dirty="0"/>
              <a:t> </a:t>
            </a:r>
            <a:r>
              <a:rPr lang="en-US" sz="1200" b="0" i="0" u="none" strike="noStrike" kern="1200" dirty="0">
                <a:solidFill>
                  <a:schemeClr val="tx1"/>
                </a:solidFill>
                <a:effectLst/>
                <a:latin typeface="+mn-lt"/>
                <a:ea typeface="+mn-ea"/>
                <a:cs typeface="+mn-cs"/>
              </a:rPr>
              <a:t>Food and beverage</a:t>
            </a:r>
            <a:r>
              <a:rPr lang="en-US" dirty="0"/>
              <a:t> </a:t>
            </a:r>
            <a:r>
              <a:rPr lang="en-US" sz="1200" b="0" i="0" u="none" strike="noStrike" kern="1200" dirty="0">
                <a:solidFill>
                  <a:schemeClr val="tx1"/>
                </a:solidFill>
                <a:effectLst/>
                <a:latin typeface="+mn-lt"/>
                <a:ea typeface="+mn-ea"/>
                <a:cs typeface="+mn-cs"/>
              </a:rPr>
              <a:t>Gift packaging</a:t>
            </a:r>
            <a:r>
              <a:rPr lang="en-US" dirty="0"/>
              <a:t> </a:t>
            </a:r>
            <a:r>
              <a:rPr lang="en-US" sz="1200" b="0" i="0" u="none" strike="noStrike" kern="1200" dirty="0">
                <a:solidFill>
                  <a:schemeClr val="tx1"/>
                </a:solidFill>
                <a:effectLst/>
                <a:latin typeface="+mn-lt"/>
                <a:ea typeface="+mn-ea"/>
                <a:cs typeface="+mn-cs"/>
              </a:rPr>
              <a:t>Health</a:t>
            </a:r>
            <a:r>
              <a:rPr lang="en-US" dirty="0"/>
              <a:t> </a:t>
            </a:r>
            <a:r>
              <a:rPr lang="en-US" sz="1200" b="0" i="0" u="none" strike="noStrike" kern="1200" dirty="0">
                <a:solidFill>
                  <a:schemeClr val="tx1"/>
                </a:solidFill>
                <a:effectLst/>
                <a:latin typeface="+mn-lt"/>
                <a:ea typeface="+mn-ea"/>
                <a:cs typeface="+mn-cs"/>
              </a:rPr>
              <a:t>Health care</a:t>
            </a:r>
            <a:r>
              <a:rPr lang="en-US" dirty="0"/>
              <a:t> </a:t>
            </a:r>
            <a:r>
              <a:rPr lang="en-US" sz="1200" b="0" i="0" u="none" strike="noStrike" kern="1200" dirty="0">
                <a:solidFill>
                  <a:schemeClr val="tx1"/>
                </a:solidFill>
                <a:effectLst/>
                <a:latin typeface="+mn-lt"/>
                <a:ea typeface="+mn-ea"/>
                <a:cs typeface="+mn-cs"/>
              </a:rPr>
              <a:t>Healthcare</a:t>
            </a:r>
            <a:r>
              <a:rPr lang="en-US" dirty="0"/>
              <a:t> </a:t>
            </a:r>
            <a:r>
              <a:rPr lang="en-US" sz="1200" b="0" i="0" u="none" strike="noStrike" kern="1200" dirty="0">
                <a:solidFill>
                  <a:schemeClr val="tx1"/>
                </a:solidFill>
                <a:effectLst/>
                <a:latin typeface="+mn-lt"/>
                <a:ea typeface="+mn-ea"/>
                <a:cs typeface="+mn-cs"/>
              </a:rPr>
              <a:t>Hospitality</a:t>
            </a:r>
            <a:r>
              <a:rPr lang="en-US" dirty="0"/>
              <a:t> </a:t>
            </a:r>
            <a:r>
              <a:rPr lang="en-US" sz="1200" b="0" i="0" u="none" strike="noStrike" kern="1200" dirty="0">
                <a:solidFill>
                  <a:schemeClr val="tx1"/>
                </a:solidFill>
                <a:effectLst/>
                <a:latin typeface="+mn-lt"/>
                <a:ea typeface="+mn-ea"/>
                <a:cs typeface="+mn-cs"/>
              </a:rPr>
              <a:t>Information technology</a:t>
            </a:r>
            <a:r>
              <a:rPr lang="en-US" dirty="0"/>
              <a:t> </a:t>
            </a:r>
            <a:r>
              <a:rPr lang="en-US" sz="1200" b="0" i="0" u="none" strike="noStrike" kern="1200" dirty="0">
                <a:solidFill>
                  <a:schemeClr val="tx1"/>
                </a:solidFill>
                <a:effectLst/>
                <a:latin typeface="+mn-lt"/>
                <a:ea typeface="+mn-ea"/>
                <a:cs typeface="+mn-cs"/>
              </a:rPr>
              <a:t>Information Technology</a:t>
            </a:r>
            <a:r>
              <a:rPr lang="en-US" dirty="0"/>
              <a:t> </a:t>
            </a:r>
            <a:r>
              <a:rPr lang="en-US" sz="1200" b="0" i="0" u="none" strike="noStrike" kern="1200" dirty="0">
                <a:solidFill>
                  <a:schemeClr val="tx1"/>
                </a:solidFill>
                <a:effectLst/>
                <a:latin typeface="+mn-lt"/>
                <a:ea typeface="+mn-ea"/>
                <a:cs typeface="+mn-cs"/>
              </a:rPr>
              <a:t>Law</a:t>
            </a:r>
            <a:r>
              <a:rPr lang="en-US" dirty="0"/>
              <a:t> </a:t>
            </a:r>
            <a:r>
              <a:rPr lang="en-US" sz="1200" b="0" i="0" u="none" strike="noStrike" kern="1200" dirty="0">
                <a:solidFill>
                  <a:schemeClr val="tx1"/>
                </a:solidFill>
                <a:effectLst/>
                <a:latin typeface="+mn-lt"/>
                <a:ea typeface="+mn-ea"/>
                <a:cs typeface="+mn-cs"/>
              </a:rPr>
              <a:t>Mining</a:t>
            </a:r>
            <a:r>
              <a:rPr lang="en-US" dirty="0"/>
              <a:t> </a:t>
            </a:r>
            <a:r>
              <a:rPr lang="en-US" sz="1200" b="0" i="0" u="none" strike="noStrike" kern="1200" dirty="0">
                <a:solidFill>
                  <a:schemeClr val="tx1"/>
                </a:solidFill>
                <a:effectLst/>
                <a:latin typeface="+mn-lt"/>
                <a:ea typeface="+mn-ea"/>
                <a:cs typeface="+mn-cs"/>
              </a:rPr>
              <a:t>Restaurants</a:t>
            </a:r>
            <a:r>
              <a:rPr lang="en-US" dirty="0"/>
              <a:t> </a:t>
            </a:r>
            <a:r>
              <a:rPr lang="en-US" sz="1200" b="0" i="0" u="none" strike="noStrike" kern="1200" dirty="0">
                <a:solidFill>
                  <a:schemeClr val="tx1"/>
                </a:solidFill>
                <a:effectLst/>
                <a:latin typeface="+mn-lt"/>
                <a:ea typeface="+mn-ea"/>
                <a:cs typeface="+mn-cs"/>
              </a:rPr>
              <a:t>Science (Research and Development)</a:t>
            </a:r>
            <a:r>
              <a:rPr lang="en-US" dirty="0"/>
              <a:t> </a:t>
            </a:r>
            <a:r>
              <a:rPr lang="en-US" sz="1200" b="0" i="0" u="none" strike="noStrike" kern="1200" dirty="0">
                <a:solidFill>
                  <a:schemeClr val="tx1"/>
                </a:solidFill>
                <a:effectLst/>
                <a:latin typeface="+mn-lt"/>
                <a:ea typeface="+mn-ea"/>
                <a:cs typeface="+mn-cs"/>
              </a:rPr>
              <a:t>Supplier of a Variety of Goods and Services</a:t>
            </a:r>
            <a:r>
              <a:rPr lang="en-US" dirty="0"/>
              <a:t> </a:t>
            </a:r>
            <a:r>
              <a:rPr lang="en-US" sz="1200" b="0" i="0" u="none" strike="noStrike" kern="1200" dirty="0">
                <a:solidFill>
                  <a:schemeClr val="tx1"/>
                </a:solidFill>
                <a:effectLst/>
                <a:latin typeface="+mn-lt"/>
                <a:ea typeface="+mn-ea"/>
                <a:cs typeface="+mn-cs"/>
              </a:rPr>
              <a:t>Technology</a:t>
            </a:r>
            <a:r>
              <a:rPr lang="en-US" dirty="0"/>
              <a:t> </a:t>
            </a:r>
            <a:endParaRPr lang="en-ZA" dirty="0"/>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11</a:t>
            </a:fld>
            <a:endParaRPr lang="en-ZA" dirty="0"/>
          </a:p>
        </p:txBody>
      </p:sp>
    </p:spTree>
    <p:extLst>
      <p:ext uri="{BB962C8B-B14F-4D97-AF65-F5344CB8AC3E}">
        <p14:creationId xmlns:p14="http://schemas.microsoft.com/office/powerpoint/2010/main" val="49836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12</a:t>
            </a:fld>
            <a:endParaRPr lang="en-ZA" dirty="0"/>
          </a:p>
        </p:txBody>
      </p:sp>
    </p:spTree>
    <p:extLst>
      <p:ext uri="{BB962C8B-B14F-4D97-AF65-F5344CB8AC3E}">
        <p14:creationId xmlns:p14="http://schemas.microsoft.com/office/powerpoint/2010/main" val="234193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13</a:t>
            </a:fld>
            <a:endParaRPr lang="en-ZA" dirty="0"/>
          </a:p>
        </p:txBody>
      </p:sp>
    </p:spTree>
    <p:extLst>
      <p:ext uri="{BB962C8B-B14F-4D97-AF65-F5344CB8AC3E}">
        <p14:creationId xmlns:p14="http://schemas.microsoft.com/office/powerpoint/2010/main" val="411592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control group</a:t>
            </a:r>
          </a:p>
          <a:p>
            <a:r>
              <a:rPr lang="en-US" dirty="0"/>
              <a:t>2= deterrence</a:t>
            </a:r>
          </a:p>
          <a:p>
            <a:r>
              <a:rPr lang="en-US" dirty="0"/>
              <a:t>3= social norm</a:t>
            </a:r>
          </a:p>
          <a:p>
            <a:r>
              <a:rPr lang="en-US" dirty="0"/>
              <a:t>4=reciprocity</a:t>
            </a:r>
            <a:endParaRPr lang="en-ZA" dirty="0"/>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14</a:t>
            </a:fld>
            <a:endParaRPr lang="en-ZA" dirty="0"/>
          </a:p>
        </p:txBody>
      </p:sp>
    </p:spTree>
    <p:extLst>
      <p:ext uri="{BB962C8B-B14F-4D97-AF65-F5344CB8AC3E}">
        <p14:creationId xmlns:p14="http://schemas.microsoft.com/office/powerpoint/2010/main" val="227516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control group</a:t>
            </a:r>
          </a:p>
          <a:p>
            <a:r>
              <a:rPr lang="en-US" dirty="0"/>
              <a:t>2= deterrence</a:t>
            </a:r>
          </a:p>
          <a:p>
            <a:r>
              <a:rPr lang="en-US" dirty="0"/>
              <a:t>3= social norm</a:t>
            </a:r>
          </a:p>
          <a:p>
            <a:r>
              <a:rPr lang="en-US" dirty="0"/>
              <a:t>4=reciprocity</a:t>
            </a:r>
            <a:endParaRPr lang="en-ZA" dirty="0"/>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15</a:t>
            </a:fld>
            <a:endParaRPr lang="en-ZA" dirty="0"/>
          </a:p>
        </p:txBody>
      </p:sp>
    </p:spTree>
    <p:extLst>
      <p:ext uri="{BB962C8B-B14F-4D97-AF65-F5344CB8AC3E}">
        <p14:creationId xmlns:p14="http://schemas.microsoft.com/office/powerpoint/2010/main" val="215718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control group</a:t>
            </a:r>
          </a:p>
          <a:p>
            <a:r>
              <a:rPr lang="en-US" dirty="0"/>
              <a:t>2= deterrence</a:t>
            </a:r>
          </a:p>
          <a:p>
            <a:r>
              <a:rPr lang="en-US" dirty="0"/>
              <a:t>3= social norm</a:t>
            </a:r>
          </a:p>
          <a:p>
            <a:r>
              <a:rPr lang="en-US" dirty="0"/>
              <a:t>4=reciprocity</a:t>
            </a:r>
            <a:endParaRPr lang="en-ZA" dirty="0"/>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16</a:t>
            </a:fld>
            <a:endParaRPr lang="en-ZA" dirty="0"/>
          </a:p>
        </p:txBody>
      </p:sp>
    </p:spTree>
    <p:extLst>
      <p:ext uri="{BB962C8B-B14F-4D97-AF65-F5344CB8AC3E}">
        <p14:creationId xmlns:p14="http://schemas.microsoft.com/office/powerpoint/2010/main" val="2429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17</a:t>
            </a:fld>
            <a:endParaRPr lang="en-ZA" dirty="0"/>
          </a:p>
        </p:txBody>
      </p:sp>
    </p:spTree>
    <p:extLst>
      <p:ext uri="{BB962C8B-B14F-4D97-AF65-F5344CB8AC3E}">
        <p14:creationId xmlns:p14="http://schemas.microsoft.com/office/powerpoint/2010/main" val="18084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18</a:t>
            </a:fld>
            <a:endParaRPr lang="en-ZA" dirty="0"/>
          </a:p>
        </p:txBody>
      </p:sp>
    </p:spTree>
    <p:extLst>
      <p:ext uri="{BB962C8B-B14F-4D97-AF65-F5344CB8AC3E}">
        <p14:creationId xmlns:p14="http://schemas.microsoft.com/office/powerpoint/2010/main" val="138675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19</a:t>
            </a:fld>
            <a:endParaRPr lang="en-ZA" dirty="0"/>
          </a:p>
        </p:txBody>
      </p:sp>
    </p:spTree>
    <p:extLst>
      <p:ext uri="{BB962C8B-B14F-4D97-AF65-F5344CB8AC3E}">
        <p14:creationId xmlns:p14="http://schemas.microsoft.com/office/powerpoint/2010/main" val="15622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Taxes are collected by tax revenue authorities from corporate entities and individual taxpayers in accordance with the tax regulations of a country. In most countries a progressive tax system is implemented for individual taxpayers, this is a system in which the tax rate increases as taxable income increases. This is done in order to achieve an equitable distribution of the tax burden. The collected tax revenue is then utilised by government to provide all citizens with public goods and services in order to achieve an equitable enjoyment of resources. </a:t>
            </a:r>
            <a:endParaRPr lang="en-ZA"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Taxpayers who perceive a tax system as fair and those who  perceive that there is justice in the fiscal exchange relationship between government and taxpayers, are more likely to be tax compliant (Farrar et al., 2021; Kim, 2002; Saad, 2011).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context of tax compliance, nudge messaging has been increasing utilised by tax authorities and governments in order to influence tax compliance behaviour. There has also been an increase in research conducted on the influence of nudge messages on tax compliance behaviour.</a:t>
            </a:r>
            <a:endParaRPr lang="en-ZA" dirty="0"/>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3</a:t>
            </a:fld>
            <a:endParaRPr lang="en-ZA" dirty="0"/>
          </a:p>
        </p:txBody>
      </p:sp>
    </p:spTree>
    <p:extLst>
      <p:ext uri="{BB962C8B-B14F-4D97-AF65-F5344CB8AC3E}">
        <p14:creationId xmlns:p14="http://schemas.microsoft.com/office/powerpoint/2010/main" val="169479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Results from studies examining the impact of reciprocity (fiscal exchange), social norm and deterrence nudges on tax compliance are mixed and there are limited studies that examined how the effectiveness of these nudge messages may be affected by taxpayers’ perception of fairness. This study focusses specifically on the effect these nudge messages to improve voluntary tax compliance as step towards distributive justice. The study also investigates whether taxpayers’ perception of fairness has an  impact on the effectiveness of such nudges.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reciprocity and social norm messages affect perceptions around fairness, with the reciprocity messages aimed to influence </a:t>
            </a:r>
            <a:r>
              <a:rPr lang="en-GB" sz="1200" kern="1200" dirty="0">
                <a:solidFill>
                  <a:schemeClr val="tx1"/>
                </a:solidFill>
                <a:effectLst/>
                <a:latin typeface="+mn-lt"/>
                <a:ea typeface="+mn-ea"/>
                <a:cs typeface="+mn-cs"/>
              </a:rPr>
              <a:t>perceived exchange fairness and the social norm message aimed to influence perceived horizontal fairness. </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4</a:t>
            </a:fld>
            <a:endParaRPr lang="en-ZA" dirty="0"/>
          </a:p>
        </p:txBody>
      </p:sp>
    </p:spTree>
    <p:extLst>
      <p:ext uri="{BB962C8B-B14F-4D97-AF65-F5344CB8AC3E}">
        <p14:creationId xmlns:p14="http://schemas.microsoft.com/office/powerpoint/2010/main" val="163305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5</a:t>
            </a:fld>
            <a:endParaRPr lang="en-ZA" dirty="0"/>
          </a:p>
        </p:txBody>
      </p:sp>
    </p:spTree>
    <p:extLst>
      <p:ext uri="{BB962C8B-B14F-4D97-AF65-F5344CB8AC3E}">
        <p14:creationId xmlns:p14="http://schemas.microsoft.com/office/powerpoint/2010/main" val="38462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6</a:t>
            </a:fld>
            <a:endParaRPr lang="en-ZA" dirty="0"/>
          </a:p>
        </p:txBody>
      </p:sp>
    </p:spTree>
    <p:extLst>
      <p:ext uri="{BB962C8B-B14F-4D97-AF65-F5344CB8AC3E}">
        <p14:creationId xmlns:p14="http://schemas.microsoft.com/office/powerpoint/2010/main" val="311295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7</a:t>
            </a:fld>
            <a:endParaRPr lang="en-ZA" dirty="0"/>
          </a:p>
        </p:txBody>
      </p:sp>
    </p:spTree>
    <p:extLst>
      <p:ext uri="{BB962C8B-B14F-4D97-AF65-F5344CB8AC3E}">
        <p14:creationId xmlns:p14="http://schemas.microsoft.com/office/powerpoint/2010/main" val="131089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steps followed by participants in treatment group</a:t>
            </a:r>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8</a:t>
            </a:fld>
            <a:endParaRPr lang="en-ZA" dirty="0"/>
          </a:p>
        </p:txBody>
      </p:sp>
    </p:spTree>
    <p:extLst>
      <p:ext uri="{BB962C8B-B14F-4D97-AF65-F5344CB8AC3E}">
        <p14:creationId xmlns:p14="http://schemas.microsoft.com/office/powerpoint/2010/main" val="191885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9</a:t>
            </a:fld>
            <a:endParaRPr lang="en-ZA" dirty="0"/>
          </a:p>
        </p:txBody>
      </p:sp>
    </p:spTree>
    <p:extLst>
      <p:ext uri="{BB962C8B-B14F-4D97-AF65-F5344CB8AC3E}">
        <p14:creationId xmlns:p14="http://schemas.microsoft.com/office/powerpoint/2010/main" val="50145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243587-712C-4043-930E-6A7804DF9978}" type="slidenum">
              <a:rPr lang="en-ZA" smtClean="0"/>
              <a:t>10</a:t>
            </a:fld>
            <a:endParaRPr lang="en-ZA" dirty="0"/>
          </a:p>
        </p:txBody>
      </p:sp>
    </p:spTree>
    <p:extLst>
      <p:ext uri="{BB962C8B-B14F-4D97-AF65-F5344CB8AC3E}">
        <p14:creationId xmlns:p14="http://schemas.microsoft.com/office/powerpoint/2010/main" val="290540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www.pngall.com/think-png/download/66114" TargetMode="External"/><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513" b="-30819"/>
            </a:stretch>
          </a:blipFill>
        </p:spPr>
      </p:sp>
      <p:sp>
        <p:nvSpPr>
          <p:cNvPr id="3" name="Freeform 3"/>
          <p:cNvSpPr/>
          <p:nvPr/>
        </p:nvSpPr>
        <p:spPr>
          <a:xfrm>
            <a:off x="1028700" y="1028700"/>
            <a:ext cx="6253763" cy="1641613"/>
          </a:xfrm>
          <a:custGeom>
            <a:avLst/>
            <a:gdLst/>
            <a:ahLst/>
            <a:cxnLst/>
            <a:rect l="l" t="t" r="r" b="b"/>
            <a:pathLst>
              <a:path w="6253763" h="1641613">
                <a:moveTo>
                  <a:pt x="0" y="0"/>
                </a:moveTo>
                <a:lnTo>
                  <a:pt x="6253763" y="0"/>
                </a:lnTo>
                <a:lnTo>
                  <a:pt x="6253763" y="1641613"/>
                </a:lnTo>
                <a:lnTo>
                  <a:pt x="0" y="1641613"/>
                </a:lnTo>
                <a:lnTo>
                  <a:pt x="0" y="0"/>
                </a:lnTo>
                <a:close/>
              </a:path>
            </a:pathLst>
          </a:custGeom>
          <a:blipFill>
            <a:blip r:embed="rId3"/>
            <a:stretch>
              <a:fillRect/>
            </a:stretch>
          </a:blipFill>
        </p:spPr>
      </p:sp>
      <p:sp>
        <p:nvSpPr>
          <p:cNvPr id="4" name="Freeform 4"/>
          <p:cNvSpPr/>
          <p:nvPr/>
        </p:nvSpPr>
        <p:spPr>
          <a:xfrm>
            <a:off x="14859900" y="1028700"/>
            <a:ext cx="2399400" cy="3592364"/>
          </a:xfrm>
          <a:custGeom>
            <a:avLst/>
            <a:gdLst/>
            <a:ahLst/>
            <a:cxnLst/>
            <a:rect l="l" t="t" r="r" b="b"/>
            <a:pathLst>
              <a:path w="2399400" h="3592364">
                <a:moveTo>
                  <a:pt x="0" y="0"/>
                </a:moveTo>
                <a:lnTo>
                  <a:pt x="2399400" y="0"/>
                </a:lnTo>
                <a:lnTo>
                  <a:pt x="2399400" y="3592364"/>
                </a:lnTo>
                <a:lnTo>
                  <a:pt x="0" y="3592364"/>
                </a:lnTo>
                <a:lnTo>
                  <a:pt x="0" y="0"/>
                </a:lnTo>
                <a:close/>
              </a:path>
            </a:pathLst>
          </a:custGeom>
          <a:blipFill>
            <a:blip r:embed="rId4"/>
            <a:stretch>
              <a:fillRect/>
            </a:stretch>
          </a:blipFill>
        </p:spPr>
      </p:sp>
      <p:sp>
        <p:nvSpPr>
          <p:cNvPr id="5" name="TextBox 5"/>
          <p:cNvSpPr txBox="1"/>
          <p:nvPr/>
        </p:nvSpPr>
        <p:spPr>
          <a:xfrm>
            <a:off x="2895600" y="3848100"/>
            <a:ext cx="10447698" cy="3976730"/>
          </a:xfrm>
          <a:prstGeom prst="rect">
            <a:avLst/>
          </a:prstGeom>
        </p:spPr>
        <p:txBody>
          <a:bodyPr wrap="square" lIns="0" tIns="0" rIns="0" bIns="0" rtlCol="0" anchor="t">
            <a:spAutoFit/>
          </a:bodyPr>
          <a:lstStyle/>
          <a:p>
            <a:pPr algn="ctr"/>
            <a:r>
              <a:rPr lang="en-US" sz="9200" dirty="0">
                <a:solidFill>
                  <a:srgbClr val="FFFFFF"/>
                </a:solidFill>
                <a:latin typeface="Open Sans Bold"/>
              </a:rPr>
              <a:t> </a:t>
            </a:r>
            <a:r>
              <a:rPr lang="en-GB" sz="6600" dirty="0">
                <a:solidFill>
                  <a:schemeClr val="bg1"/>
                </a:solidFill>
              </a:rPr>
              <a:t>Achieving distributive tax justice through nudging</a:t>
            </a:r>
            <a:endParaRPr lang="en-ZA" sz="6600" dirty="0">
              <a:solidFill>
                <a:schemeClr val="bg1"/>
              </a:solidFill>
            </a:endParaRPr>
          </a:p>
          <a:p>
            <a:pPr algn="ctr">
              <a:lnSpc>
                <a:spcPts val="12880"/>
              </a:lnSpc>
            </a:pPr>
            <a:endParaRPr lang="en-US" sz="9200" dirty="0">
              <a:solidFill>
                <a:srgbClr val="FFFFFF"/>
              </a:solidFill>
              <a:latin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023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E0DFC853-0F68-4B7C-9E9C-611293F39E9E}"/>
              </a:ext>
            </a:extLst>
          </p:cNvPr>
          <p:cNvGraphicFramePr>
            <a:graphicFrameLocks/>
          </p:cNvGraphicFramePr>
          <p:nvPr>
            <p:extLst>
              <p:ext uri="{D42A27DB-BD31-4B8C-83A1-F6EECF244321}">
                <p14:modId xmlns:p14="http://schemas.microsoft.com/office/powerpoint/2010/main" val="4284483423"/>
              </p:ext>
            </p:extLst>
          </p:nvPr>
        </p:nvGraphicFramePr>
        <p:xfrm>
          <a:off x="914400" y="2471825"/>
          <a:ext cx="6858000" cy="54955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a:extLst>
              <a:ext uri="{FF2B5EF4-FFF2-40B4-BE49-F238E27FC236}">
                <a16:creationId xmlns:a16="http://schemas.microsoft.com/office/drawing/2014/main" id="{7DD8D9F1-F779-4473-93A1-CC14F5323E48}"/>
              </a:ext>
            </a:extLst>
          </p:cNvPr>
          <p:cNvGraphicFramePr>
            <a:graphicFrameLocks/>
          </p:cNvGraphicFramePr>
          <p:nvPr>
            <p:extLst>
              <p:ext uri="{D42A27DB-BD31-4B8C-83A1-F6EECF244321}">
                <p14:modId xmlns:p14="http://schemas.microsoft.com/office/powerpoint/2010/main" val="1191069349"/>
              </p:ext>
            </p:extLst>
          </p:nvPr>
        </p:nvGraphicFramePr>
        <p:xfrm>
          <a:off x="8563372" y="2628900"/>
          <a:ext cx="6676628" cy="57764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8273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023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5C10F048-DC11-4434-A0AC-CF34F1239F7B}"/>
              </a:ext>
            </a:extLst>
          </p:cNvPr>
          <p:cNvGraphicFramePr>
            <a:graphicFrameLocks/>
          </p:cNvGraphicFramePr>
          <p:nvPr>
            <p:extLst>
              <p:ext uri="{D42A27DB-BD31-4B8C-83A1-F6EECF244321}">
                <p14:modId xmlns:p14="http://schemas.microsoft.com/office/powerpoint/2010/main" val="194196549"/>
              </p:ext>
            </p:extLst>
          </p:nvPr>
        </p:nvGraphicFramePr>
        <p:xfrm>
          <a:off x="928910" y="2516180"/>
          <a:ext cx="7910290" cy="53586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B4D11993-E87A-436D-993B-00D2285AA764}"/>
              </a:ext>
            </a:extLst>
          </p:cNvPr>
          <p:cNvGraphicFramePr>
            <a:graphicFrameLocks/>
          </p:cNvGraphicFramePr>
          <p:nvPr>
            <p:extLst>
              <p:ext uri="{D42A27DB-BD31-4B8C-83A1-F6EECF244321}">
                <p14:modId xmlns:p14="http://schemas.microsoft.com/office/powerpoint/2010/main" val="797300532"/>
              </p:ext>
            </p:extLst>
          </p:nvPr>
        </p:nvGraphicFramePr>
        <p:xfrm>
          <a:off x="9067800" y="2608851"/>
          <a:ext cx="8001000" cy="60398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1033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023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40CA1E9C-65BA-49AD-A861-F2E208EDA969}"/>
              </a:ext>
            </a:extLst>
          </p:cNvPr>
          <p:cNvSpPr txBox="1">
            <a:spLocks/>
          </p:cNvSpPr>
          <p:nvPr/>
        </p:nvSpPr>
        <p:spPr>
          <a:xfrm>
            <a:off x="1926524" y="2532171"/>
            <a:ext cx="14151675" cy="5799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ZA" sz="2133" b="0" i="0" u="none" strike="noStrike" kern="1200" cap="none" spc="0" normalizeH="0" baseline="0" noProof="0" dirty="0">
              <a:ln>
                <a:noFill/>
              </a:ln>
              <a:solidFill>
                <a:prstClr val="black"/>
              </a:solidFill>
              <a:effectLst/>
              <a:uLnTx/>
              <a:uFillTx/>
              <a:latin typeface="Arial" pitchFamily="34" charset="0"/>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Higher rate of tax compliance in two of the treatment groups compared to control group</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1200" cap="none" spc="0" normalizeH="0" baseline="0" noProof="0" dirty="0">
                <a:ln>
                  <a:noFill/>
                </a:ln>
                <a:solidFill>
                  <a:prstClr val="black"/>
                </a:solidFill>
                <a:effectLst/>
                <a:uLnTx/>
                <a:uFillTx/>
                <a:latin typeface="Calibri"/>
                <a:ea typeface="+mn-ea"/>
              </a:rPr>
              <a:t>Reciprocity message found to be less effective (tax compliance rate 10% lower than control group)</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4000" b="0" i="0" u="none" strike="noStrike" kern="1200" cap="none" spc="0" normalizeH="0" baseline="0" noProof="0" dirty="0">
              <a:ln>
                <a:noFill/>
              </a:ln>
              <a:solidFill>
                <a:prstClr val="black"/>
              </a:solidFill>
              <a:effectLst/>
              <a:uLnTx/>
              <a:uFillTx/>
              <a:latin typeface="Calibri"/>
              <a:ea typeface="+mn-ea"/>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Social norm message had the highest rate of tax compliance (10% higher compared to control group)</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4267"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5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1000"/>
                                        <p:tgtEl>
                                          <p:spTgt spid="14">
                                            <p:txEl>
                                              <p:pRg st="5" end="5"/>
                                            </p:txEl>
                                          </p:spTgt>
                                        </p:tgtEl>
                                      </p:cBhvr>
                                    </p:animEffect>
                                    <p:anim calcmode="lin" valueType="num">
                                      <p:cBhvr>
                                        <p:cTn id="2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55854"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B0E8FDD-F10A-4742-A7C3-3F8D75031975}"/>
              </a:ext>
            </a:extLst>
          </p:cNvPr>
          <p:cNvSpPr/>
          <p:nvPr/>
        </p:nvSpPr>
        <p:spPr>
          <a:xfrm>
            <a:off x="1370552" y="2187655"/>
            <a:ext cx="12481139" cy="707886"/>
          </a:xfrm>
          <a:prstGeom prst="rect">
            <a:avLst/>
          </a:prstGeom>
        </p:spPr>
        <p:txBody>
          <a:bodyPr wrap="square">
            <a:spAutoFit/>
          </a:bodyPr>
          <a:lstStyle/>
          <a:p>
            <a:pPr algn="ctr" defTabSz="1219170">
              <a:spcBef>
                <a:spcPct val="0"/>
              </a:spcBef>
            </a:pPr>
            <a:r>
              <a:rPr lang="en-ZA" sz="4000" b="1" i="1" dirty="0">
                <a:solidFill>
                  <a:srgbClr val="005BAA"/>
                </a:solidFill>
                <a:cs typeface="Arial" panose="020B0604020202020204" pitchFamily="34" charset="0"/>
              </a:rPr>
              <a:t>Perceptions of fairness, corruption &amp; attitude towards tax</a:t>
            </a:r>
          </a:p>
        </p:txBody>
      </p:sp>
      <p:sp>
        <p:nvSpPr>
          <p:cNvPr id="11" name="Rectangle 10">
            <a:extLst>
              <a:ext uri="{FF2B5EF4-FFF2-40B4-BE49-F238E27FC236}">
                <a16:creationId xmlns:a16="http://schemas.microsoft.com/office/drawing/2014/main" id="{AA010409-9627-4547-9DAE-AF9AAF2DC692}"/>
              </a:ext>
            </a:extLst>
          </p:cNvPr>
          <p:cNvSpPr/>
          <p:nvPr/>
        </p:nvSpPr>
        <p:spPr>
          <a:xfrm>
            <a:off x="3505200" y="3447843"/>
            <a:ext cx="12399318" cy="2000548"/>
          </a:xfrm>
          <a:prstGeom prst="rect">
            <a:avLst/>
          </a:prstGeom>
        </p:spPr>
        <p:txBody>
          <a:bodyPr wrap="square">
            <a:spAutoFit/>
          </a:bodyPr>
          <a:lstStyle/>
          <a:p>
            <a:pPr marL="931322" marR="0" lvl="1" indent="-457200" defTabSz="121917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0" cap="none" spc="0" normalizeH="0" baseline="0" noProof="0" dirty="0">
                <a:ln>
                  <a:noFill/>
                </a:ln>
                <a:solidFill>
                  <a:prstClr val="black"/>
                </a:solidFill>
                <a:effectLst/>
                <a:uLnTx/>
                <a:uFillTx/>
              </a:rPr>
              <a:t>Negative </a:t>
            </a:r>
            <a:r>
              <a:rPr kumimoji="0" lang="en-GB" sz="4400" b="0" i="0" u="none" strike="noStrike" kern="0" cap="none" spc="0" normalizeH="0" baseline="0" noProof="0" dirty="0">
                <a:ln>
                  <a:noFill/>
                </a:ln>
                <a:solidFill>
                  <a:prstClr val="black"/>
                </a:solidFill>
                <a:effectLst/>
                <a:uLnTx/>
                <a:uFillTx/>
              </a:rPr>
              <a:t>fairness</a:t>
            </a:r>
            <a:r>
              <a:rPr kumimoji="0" lang="en-GB" sz="4000" b="0" i="0" u="none" strike="noStrike" kern="0" cap="none" spc="0" normalizeH="0" baseline="0" noProof="0" dirty="0">
                <a:ln>
                  <a:noFill/>
                </a:ln>
                <a:solidFill>
                  <a:prstClr val="black"/>
                </a:solidFill>
                <a:effectLst/>
                <a:uLnTx/>
                <a:uFillTx/>
              </a:rPr>
              <a:t> perception</a:t>
            </a:r>
          </a:p>
          <a:p>
            <a:pPr marL="931322" marR="0" lvl="1" indent="-457200" defTabSz="121917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0" cap="none" spc="0" normalizeH="0" baseline="0" noProof="0" dirty="0">
                <a:ln>
                  <a:noFill/>
                </a:ln>
                <a:solidFill>
                  <a:prstClr val="black"/>
                </a:solidFill>
                <a:effectLst/>
                <a:uLnTx/>
                <a:uFillTx/>
              </a:rPr>
              <a:t>Positive attitude towards tax</a:t>
            </a:r>
          </a:p>
          <a:p>
            <a:pPr marL="931322" marR="0" lvl="1" indent="-457200" defTabSz="121917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0" cap="none" spc="0" normalizeH="0" baseline="0" noProof="0" dirty="0">
                <a:ln>
                  <a:noFill/>
                </a:ln>
                <a:solidFill>
                  <a:prstClr val="black"/>
                </a:solidFill>
                <a:effectLst/>
                <a:uLnTx/>
                <a:uFillTx/>
              </a:rPr>
              <a:t>High perception of corruption</a:t>
            </a:r>
            <a:endParaRPr kumimoji="0" lang="en-GB" sz="3200" b="0" i="0" u="none" strike="noStrike" kern="0" cap="none" spc="0" normalizeH="0" baseline="0" noProof="0" dirty="0">
              <a:ln>
                <a:noFill/>
              </a:ln>
              <a:solidFill>
                <a:prstClr val="black"/>
              </a:solidFill>
              <a:effectLst/>
              <a:uLnTx/>
              <a:uFillTx/>
            </a:endParaRPr>
          </a:p>
        </p:txBody>
      </p:sp>
      <p:pic>
        <p:nvPicPr>
          <p:cNvPr id="1026" name="Picture 2" descr="Positive vs Negative updated their... - Positive vs Negative">
            <a:extLst>
              <a:ext uri="{FF2B5EF4-FFF2-40B4-BE49-F238E27FC236}">
                <a16:creationId xmlns:a16="http://schemas.microsoft.com/office/drawing/2014/main" id="{1399F343-6236-485A-AA39-5006114FF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8620" y="4975816"/>
            <a:ext cx="3349980" cy="31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6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55854"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pic>
        <p:nvPicPr>
          <p:cNvPr id="1026" name="Picture 2" descr="Positive vs Negative updated their... - Positive vs Negative">
            <a:extLst>
              <a:ext uri="{FF2B5EF4-FFF2-40B4-BE49-F238E27FC236}">
                <a16:creationId xmlns:a16="http://schemas.microsoft.com/office/drawing/2014/main" id="{1399F343-6236-485A-AA39-5006114FF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1400" y="952500"/>
            <a:ext cx="2968980" cy="21501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EFC66FB-81E1-4B0A-9AED-A11E757FCFD5}"/>
              </a:ext>
            </a:extLst>
          </p:cNvPr>
          <p:cNvSpPr/>
          <p:nvPr/>
        </p:nvSpPr>
        <p:spPr>
          <a:xfrm>
            <a:off x="4876800" y="2333232"/>
            <a:ext cx="6309922" cy="769441"/>
          </a:xfrm>
          <a:prstGeom prst="rect">
            <a:avLst/>
          </a:prstGeom>
        </p:spPr>
        <p:txBody>
          <a:bodyPr wrap="square">
            <a:spAutoFit/>
          </a:bodyPr>
          <a:lstStyle/>
          <a:p>
            <a:pPr algn="ctr" defTabSz="1219170">
              <a:spcBef>
                <a:spcPct val="0"/>
              </a:spcBef>
            </a:pPr>
            <a:r>
              <a:rPr lang="en-ZA" sz="4400" b="1" i="1" dirty="0">
                <a:solidFill>
                  <a:srgbClr val="005BAA"/>
                </a:solidFill>
                <a:cs typeface="Arial" panose="020B0604020202020204" pitchFamily="34" charset="0"/>
              </a:rPr>
              <a:t>Perceptions of fairness</a:t>
            </a:r>
          </a:p>
        </p:txBody>
      </p:sp>
      <p:pic>
        <p:nvPicPr>
          <p:cNvPr id="14" name="Picture 13">
            <a:extLst>
              <a:ext uri="{FF2B5EF4-FFF2-40B4-BE49-F238E27FC236}">
                <a16:creationId xmlns:a16="http://schemas.microsoft.com/office/drawing/2014/main" id="{44AA575C-5C7C-41E2-9CB7-EB073F71B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4438" y="3735415"/>
            <a:ext cx="11557254" cy="507014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5117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pic>
        <p:nvPicPr>
          <p:cNvPr id="1026" name="Picture 2" descr="Positive vs Negative updated their... - Positive vs Negative">
            <a:extLst>
              <a:ext uri="{FF2B5EF4-FFF2-40B4-BE49-F238E27FC236}">
                <a16:creationId xmlns:a16="http://schemas.microsoft.com/office/drawing/2014/main" id="{1399F343-6236-485A-AA39-5006114FF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1400" y="952500"/>
            <a:ext cx="2968980" cy="21501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760E00A-D514-4F3D-8E48-99128159B5CF}"/>
              </a:ext>
            </a:extLst>
          </p:cNvPr>
          <p:cNvSpPr/>
          <p:nvPr/>
        </p:nvSpPr>
        <p:spPr>
          <a:xfrm>
            <a:off x="4995236" y="2305522"/>
            <a:ext cx="6815763" cy="923330"/>
          </a:xfrm>
          <a:prstGeom prst="rect">
            <a:avLst/>
          </a:prstGeom>
        </p:spPr>
        <p:txBody>
          <a:bodyPr wrap="square">
            <a:spAutoFit/>
          </a:bodyPr>
          <a:lstStyle/>
          <a:p>
            <a:pPr algn="ctr" defTabSz="1219170">
              <a:spcBef>
                <a:spcPct val="0"/>
              </a:spcBef>
            </a:pPr>
            <a:r>
              <a:rPr lang="en-US" sz="5400" b="1" i="1" dirty="0">
                <a:solidFill>
                  <a:srgbClr val="005BAA"/>
                </a:solidFill>
                <a:cs typeface="Arial" panose="020B0604020202020204" pitchFamily="34" charset="0"/>
              </a:rPr>
              <a:t>A</a:t>
            </a:r>
            <a:r>
              <a:rPr lang="en-ZA" sz="5400" b="1" i="1" dirty="0">
                <a:solidFill>
                  <a:srgbClr val="005BAA"/>
                </a:solidFill>
                <a:cs typeface="Arial" panose="020B0604020202020204" pitchFamily="34" charset="0"/>
              </a:rPr>
              <a:t>ttitude towards tax</a:t>
            </a:r>
          </a:p>
        </p:txBody>
      </p:sp>
      <p:pic>
        <p:nvPicPr>
          <p:cNvPr id="16" name="Picture 15">
            <a:extLst>
              <a:ext uri="{FF2B5EF4-FFF2-40B4-BE49-F238E27FC236}">
                <a16:creationId xmlns:a16="http://schemas.microsoft.com/office/drawing/2014/main" id="{70C9010C-CE76-4196-9193-EE48FA7BBF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1" y="3346720"/>
            <a:ext cx="12268200" cy="534629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403623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B2176B4A-074B-4948-9298-D22FD08DD4A7}"/>
              </a:ext>
            </a:extLst>
          </p:cNvPr>
          <p:cNvSpPr txBox="1">
            <a:spLocks/>
          </p:cNvSpPr>
          <p:nvPr/>
        </p:nvSpPr>
        <p:spPr bwMode="auto">
          <a:xfrm>
            <a:off x="2553572" y="107965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Results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pic>
        <p:nvPicPr>
          <p:cNvPr id="1026" name="Picture 2" descr="Positive vs Negative updated their... - Positive vs Negative">
            <a:extLst>
              <a:ext uri="{FF2B5EF4-FFF2-40B4-BE49-F238E27FC236}">
                <a16:creationId xmlns:a16="http://schemas.microsoft.com/office/drawing/2014/main" id="{1399F343-6236-485A-AA39-5006114FF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1400" y="952500"/>
            <a:ext cx="2968980" cy="21501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602345D-1579-43B3-94A5-D892098F1212}"/>
              </a:ext>
            </a:extLst>
          </p:cNvPr>
          <p:cNvSpPr/>
          <p:nvPr/>
        </p:nvSpPr>
        <p:spPr>
          <a:xfrm>
            <a:off x="4798977" y="2404212"/>
            <a:ext cx="7150548" cy="923330"/>
          </a:xfrm>
          <a:prstGeom prst="rect">
            <a:avLst/>
          </a:prstGeom>
        </p:spPr>
        <p:txBody>
          <a:bodyPr wrap="none">
            <a:spAutoFit/>
          </a:bodyPr>
          <a:lstStyle/>
          <a:p>
            <a:pPr algn="ctr" defTabSz="1219170">
              <a:spcBef>
                <a:spcPct val="0"/>
              </a:spcBef>
            </a:pPr>
            <a:r>
              <a:rPr lang="en-US" sz="5400" b="1" i="1" dirty="0">
                <a:solidFill>
                  <a:srgbClr val="005BAA"/>
                </a:solidFill>
                <a:latin typeface="+mj-lt"/>
                <a:cs typeface="Arial" panose="020B0604020202020204" pitchFamily="34" charset="0"/>
              </a:rPr>
              <a:t>Perception of corruption</a:t>
            </a:r>
            <a:endParaRPr lang="en-ZA" sz="5400" b="1" i="1" dirty="0">
              <a:solidFill>
                <a:srgbClr val="005BAA"/>
              </a:solidFill>
              <a:latin typeface="+mj-lt"/>
              <a:cs typeface="Arial" panose="020B0604020202020204" pitchFamily="34" charset="0"/>
            </a:endParaRPr>
          </a:p>
        </p:txBody>
      </p:sp>
      <p:pic>
        <p:nvPicPr>
          <p:cNvPr id="14" name="Picture 13">
            <a:extLst>
              <a:ext uri="{FF2B5EF4-FFF2-40B4-BE49-F238E27FC236}">
                <a16:creationId xmlns:a16="http://schemas.microsoft.com/office/drawing/2014/main" id="{72618C12-9C9C-442B-8791-F42D48B69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064" y="3332708"/>
            <a:ext cx="12496800" cy="515915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422483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5" name="Picture 2" descr="Have You Thought About . . .': Talking About Ethical Implications of  Research | September 2020 | Communications of the ACM">
            <a:extLst>
              <a:ext uri="{FF2B5EF4-FFF2-40B4-BE49-F238E27FC236}">
                <a16:creationId xmlns:a16="http://schemas.microsoft.com/office/drawing/2014/main" id="{4286F5DB-276B-4A93-AFF9-A8AFF3FD02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7600" y="800100"/>
            <a:ext cx="3200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4F3BFEA0-3B53-4E7D-8527-5837DBF80B5E}"/>
              </a:ext>
            </a:extLst>
          </p:cNvPr>
          <p:cNvSpPr txBox="1">
            <a:spLocks/>
          </p:cNvSpPr>
          <p:nvPr/>
        </p:nvSpPr>
        <p:spPr bwMode="auto">
          <a:xfrm>
            <a:off x="1676400" y="151332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Implications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3C0965E-4C9D-4954-B70B-9E9311D567DC}"/>
              </a:ext>
            </a:extLst>
          </p:cNvPr>
          <p:cNvSpPr/>
          <p:nvPr/>
        </p:nvSpPr>
        <p:spPr>
          <a:xfrm>
            <a:off x="1974936" y="3260545"/>
            <a:ext cx="13646064" cy="4253472"/>
          </a:xfrm>
          <a:prstGeom prst="rect">
            <a:avLst/>
          </a:prstGeom>
        </p:spPr>
        <p:txBody>
          <a:bodyPr wrap="square">
            <a:spAutoFit/>
          </a:bodyPr>
          <a:lstStyle/>
          <a:p>
            <a:pPr eaLnBrk="0" fontAlgn="base" hangingPunct="0">
              <a:spcBef>
                <a:spcPct val="20000"/>
              </a:spcBef>
              <a:spcAft>
                <a:spcPct val="0"/>
              </a:spcAft>
            </a:pPr>
            <a:endParaRPr lang="en-ZA" sz="2400" dirty="0">
              <a:solidFill>
                <a:prstClr val="black"/>
              </a:solidFill>
              <a:cs typeface="Arial" panose="020B0604020202020204" pitchFamily="34" charset="0"/>
            </a:endParaRPr>
          </a:p>
          <a:p>
            <a:pPr marL="342900" indent="-342900" eaLnBrk="0" fontAlgn="base" hangingPunct="0">
              <a:spcBef>
                <a:spcPct val="20000"/>
              </a:spcBef>
              <a:spcAft>
                <a:spcPct val="0"/>
              </a:spcAft>
              <a:buFont typeface="Wingdings" panose="05000000000000000000" pitchFamily="2" charset="2"/>
              <a:buChar char="v"/>
            </a:pPr>
            <a:r>
              <a:rPr lang="en-US" sz="4400" dirty="0">
                <a:solidFill>
                  <a:prstClr val="black"/>
                </a:solidFill>
                <a:cs typeface="Arial" panose="020B0604020202020204" pitchFamily="34" charset="0"/>
              </a:rPr>
              <a:t>Nudge messages might have different effect on different taxpayers</a:t>
            </a:r>
          </a:p>
          <a:p>
            <a:pPr marL="342900" indent="-342900" eaLnBrk="0" fontAlgn="base" hangingPunct="0">
              <a:spcBef>
                <a:spcPct val="20000"/>
              </a:spcBef>
              <a:spcAft>
                <a:spcPct val="0"/>
              </a:spcAft>
              <a:buFont typeface="Wingdings" panose="05000000000000000000" pitchFamily="2" charset="2"/>
              <a:buChar char="v"/>
            </a:pPr>
            <a:r>
              <a:rPr lang="en-GB" sz="4400" dirty="0">
                <a:solidFill>
                  <a:prstClr val="black"/>
                </a:solidFill>
                <a:cs typeface="Arial" panose="020B0604020202020204" pitchFamily="34" charset="0"/>
              </a:rPr>
              <a:t>Designers of  tax nudge messages should pay attention to the target audience</a:t>
            </a:r>
          </a:p>
          <a:p>
            <a:pPr marL="342900" indent="-342900" eaLnBrk="0" fontAlgn="base" hangingPunct="0">
              <a:spcBef>
                <a:spcPct val="20000"/>
              </a:spcBef>
              <a:spcAft>
                <a:spcPct val="0"/>
              </a:spcAft>
              <a:buFont typeface="Wingdings" panose="05000000000000000000" pitchFamily="2" charset="2"/>
              <a:buChar char="v"/>
            </a:pPr>
            <a:endParaRPr lang="en-ZA" sz="4400" dirty="0">
              <a:solidFill>
                <a:prstClr val="black"/>
              </a:solidFill>
              <a:cs typeface="Arial" panose="020B0604020202020204" pitchFamily="34" charset="0"/>
            </a:endParaRPr>
          </a:p>
        </p:txBody>
      </p:sp>
    </p:spTree>
    <p:extLst>
      <p:ext uri="{BB962C8B-B14F-4D97-AF65-F5344CB8AC3E}">
        <p14:creationId xmlns:p14="http://schemas.microsoft.com/office/powerpoint/2010/main" val="80267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itle 1">
            <a:extLst>
              <a:ext uri="{FF2B5EF4-FFF2-40B4-BE49-F238E27FC236}">
                <a16:creationId xmlns:a16="http://schemas.microsoft.com/office/drawing/2014/main" id="{4F3BFEA0-3B53-4E7D-8527-5837DBF80B5E}"/>
              </a:ext>
            </a:extLst>
          </p:cNvPr>
          <p:cNvSpPr txBox="1">
            <a:spLocks/>
          </p:cNvSpPr>
          <p:nvPr/>
        </p:nvSpPr>
        <p:spPr bwMode="auto">
          <a:xfrm>
            <a:off x="1676400" y="151332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7200" dirty="0">
                <a:latin typeface="Calibri"/>
              </a:rPr>
              <a:t>Contribution</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684EAB5-C959-4C40-A385-B565E570F149}"/>
              </a:ext>
            </a:extLst>
          </p:cNvPr>
          <p:cNvSpPr/>
          <p:nvPr/>
        </p:nvSpPr>
        <p:spPr>
          <a:xfrm>
            <a:off x="2251864" y="2987006"/>
            <a:ext cx="12649200" cy="3188565"/>
          </a:xfrm>
          <a:prstGeom prst="rect">
            <a:avLst/>
          </a:prstGeom>
        </p:spPr>
        <p:txBody>
          <a:bodyPr wrap="square">
            <a:spAutoFit/>
          </a:bodyPr>
          <a:lstStyle/>
          <a:p>
            <a:pPr eaLnBrk="0" fontAlgn="base" hangingPunct="0">
              <a:spcBef>
                <a:spcPct val="20000"/>
              </a:spcBef>
              <a:spcAft>
                <a:spcPct val="0"/>
              </a:spcAft>
            </a:pPr>
            <a:endParaRPr lang="en-GB" dirty="0">
              <a:solidFill>
                <a:prstClr val="black"/>
              </a:solidFill>
              <a:cs typeface="Arial" panose="020B0604020202020204" pitchFamily="34" charset="0"/>
            </a:endParaRPr>
          </a:p>
          <a:p>
            <a:pPr marL="342900" indent="-342900" eaLnBrk="0" fontAlgn="base" hangingPunct="0">
              <a:spcBef>
                <a:spcPct val="20000"/>
              </a:spcBef>
              <a:spcAft>
                <a:spcPct val="0"/>
              </a:spcAft>
              <a:buFont typeface="Wingdings" panose="05000000000000000000" pitchFamily="2" charset="2"/>
              <a:buChar char="v"/>
            </a:pPr>
            <a:r>
              <a:rPr lang="en-GB" sz="4400" dirty="0">
                <a:solidFill>
                  <a:prstClr val="black"/>
                </a:solidFill>
                <a:cs typeface="Arial" panose="020B0604020202020204" pitchFamily="34" charset="0"/>
              </a:rPr>
              <a:t>Highlights the importance of targeted nudging</a:t>
            </a:r>
            <a:endParaRPr lang="en-GB" sz="2400" dirty="0">
              <a:solidFill>
                <a:prstClr val="black"/>
              </a:solidFill>
              <a:cs typeface="Arial" panose="020B0604020202020204" pitchFamily="34" charset="0"/>
            </a:endParaRPr>
          </a:p>
          <a:p>
            <a:pPr marL="342900" indent="-342900" eaLnBrk="0" fontAlgn="base" hangingPunct="0">
              <a:spcBef>
                <a:spcPct val="20000"/>
              </a:spcBef>
              <a:spcAft>
                <a:spcPct val="0"/>
              </a:spcAft>
              <a:buFont typeface="Wingdings" panose="05000000000000000000" pitchFamily="2" charset="2"/>
              <a:buChar char="v"/>
            </a:pPr>
            <a:r>
              <a:rPr lang="en-GB" sz="4400" dirty="0">
                <a:solidFill>
                  <a:prstClr val="black"/>
                </a:solidFill>
                <a:cs typeface="Arial" panose="020B0604020202020204" pitchFamily="34" charset="0"/>
              </a:rPr>
              <a:t>Extends knowledge on nudging in developing countries</a:t>
            </a:r>
          </a:p>
          <a:p>
            <a:pPr eaLnBrk="0" fontAlgn="base" hangingPunct="0">
              <a:spcBef>
                <a:spcPct val="20000"/>
              </a:spcBef>
              <a:spcAft>
                <a:spcPct val="0"/>
              </a:spcAft>
            </a:pPr>
            <a:endParaRPr lang="en-GB" sz="2800" dirty="0">
              <a:solidFill>
                <a:prstClr val="black"/>
              </a:solidFill>
              <a:cs typeface="Arial" panose="020B0604020202020204" pitchFamily="34" charset="0"/>
            </a:endParaRPr>
          </a:p>
        </p:txBody>
      </p:sp>
      <p:pic>
        <p:nvPicPr>
          <p:cNvPr id="12" name="Picture 2" descr="applied science | Jim Grange">
            <a:extLst>
              <a:ext uri="{FF2B5EF4-FFF2-40B4-BE49-F238E27FC236}">
                <a16:creationId xmlns:a16="http://schemas.microsoft.com/office/drawing/2014/main" id="{166DE673-9B51-40A4-A6BC-50256AB636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273785"/>
            <a:ext cx="5791200" cy="318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0"/>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3" name="Content Placeholder 1">
            <a:extLst>
              <a:ext uri="{FF2B5EF4-FFF2-40B4-BE49-F238E27FC236}">
                <a16:creationId xmlns:a16="http://schemas.microsoft.com/office/drawing/2014/main" id="{E002106F-AC8A-4C8F-915B-608ED1C1EF0A}"/>
              </a:ext>
            </a:extLst>
          </p:cNvPr>
          <p:cNvSpPr txBox="1">
            <a:spLocks/>
          </p:cNvSpPr>
          <p:nvPr/>
        </p:nvSpPr>
        <p:spPr>
          <a:xfrm>
            <a:off x="757948" y="619123"/>
            <a:ext cx="14405852" cy="72675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1F497D"/>
                </a:solidFill>
                <a:effectLst/>
                <a:uLnTx/>
                <a:uFillTx/>
                <a:latin typeface="Arial" pitchFamily="34" charset="0"/>
                <a:ea typeface="+mn-ea"/>
                <a:cs typeface="+mn-cs"/>
              </a:rPr>
              <a:t>          </a:t>
            </a: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7200" b="1" i="0" u="none" strike="noStrike" kern="1200" cap="none" spc="0" normalizeH="0" baseline="0" noProof="0" dirty="0">
              <a:ln>
                <a:noFill/>
              </a:ln>
              <a:solidFill>
                <a:srgbClr val="1F497D"/>
              </a:solidFill>
              <a:effectLst/>
              <a:uLnTx/>
              <a:uFillTx/>
              <a:latin typeface="Arial" pitchFamily="34" charset="0"/>
              <a:ea typeface="+mn-ea"/>
              <a:cs typeface="+mn-cs"/>
            </a:endParaRP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1F497D"/>
                </a:solidFill>
                <a:effectLst/>
                <a:uLnTx/>
                <a:uFillTx/>
                <a:latin typeface="Arial" pitchFamily="34" charset="0"/>
                <a:ea typeface="+mn-ea"/>
                <a:cs typeface="+mn-cs"/>
              </a:rPr>
              <a:t>             </a:t>
            </a:r>
            <a:r>
              <a:rPr kumimoji="0" lang="en-US" sz="9600" b="1" i="0" u="none" strike="noStrike" kern="1200" cap="none" spc="0" normalizeH="0" baseline="0" noProof="0" dirty="0">
                <a:ln>
                  <a:noFill/>
                </a:ln>
                <a:solidFill>
                  <a:srgbClr val="1F497D"/>
                </a:solidFill>
                <a:effectLst/>
                <a:uLnTx/>
                <a:uFillTx/>
                <a:latin typeface="Calibri"/>
                <a:ea typeface="+mn-ea"/>
                <a:cs typeface="+mn-cs"/>
              </a:rPr>
              <a:t>Thank you!!</a:t>
            </a:r>
            <a:endParaRPr kumimoji="0" lang="en-ZA" sz="9600" b="1" i="0" u="none" strike="noStrike" kern="1200" cap="none" spc="0" normalizeH="0" baseline="0" noProof="0" dirty="0">
              <a:ln>
                <a:noFill/>
              </a:ln>
              <a:solidFill>
                <a:srgbClr val="1F497D"/>
              </a:solidFill>
              <a:effectLst/>
              <a:uLnTx/>
              <a:uFillTx/>
              <a:latin typeface="Calibri"/>
              <a:ea typeface="+mn-ea"/>
              <a:cs typeface="+mn-cs"/>
            </a:endParaRP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5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18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heel(1)">
                                      <p:cBhvr>
                                        <p:cTn id="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5086700"/>
            <a:ext cx="18552817" cy="13425493"/>
          </a:xfrm>
          <a:custGeom>
            <a:avLst/>
            <a:gdLst/>
            <a:ahLst/>
            <a:cxnLst/>
            <a:rect l="l" t="t" r="r" b="b"/>
            <a:pathLst>
              <a:path w="18552817" h="13425493">
                <a:moveTo>
                  <a:pt x="18552817" y="0"/>
                </a:moveTo>
                <a:lnTo>
                  <a:pt x="0" y="0"/>
                </a:lnTo>
                <a:lnTo>
                  <a:pt x="0" y="13425493"/>
                </a:lnTo>
                <a:lnTo>
                  <a:pt x="18552817" y="13425493"/>
                </a:lnTo>
                <a:lnTo>
                  <a:pt x="18552817"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a:grpSpLocks noChangeAspect="1"/>
          </p:cNvGrpSpPr>
          <p:nvPr/>
        </p:nvGrpSpPr>
        <p:grpSpPr>
          <a:xfrm rot="-10800000">
            <a:off x="9567441" y="8192585"/>
            <a:ext cx="8720559" cy="4360279"/>
            <a:chOff x="0" y="0"/>
            <a:chExt cx="6350000" cy="3175000"/>
          </a:xfrm>
        </p:grpSpPr>
        <p:sp>
          <p:nvSpPr>
            <p:cNvPr id="4" name="Freeform 4"/>
            <p:cNvSpPr/>
            <p:nvPr/>
          </p:nvSpPr>
          <p:spPr>
            <a:xfrm>
              <a:off x="0" y="0"/>
              <a:ext cx="6350000" cy="3175000"/>
            </a:xfrm>
            <a:custGeom>
              <a:avLst/>
              <a:gdLst/>
              <a:ahLst/>
              <a:cxnLst/>
              <a:rect l="l" t="t" r="r" b="b"/>
              <a:pathLst>
                <a:path w="6350000" h="3175000">
                  <a:moveTo>
                    <a:pt x="3175000" y="3175000"/>
                  </a:moveTo>
                  <a:cubicBezTo>
                    <a:pt x="1421498" y="3175000"/>
                    <a:pt x="0" y="1753502"/>
                    <a:pt x="0" y="0"/>
                  </a:cubicBezTo>
                  <a:lnTo>
                    <a:pt x="6350000" y="0"/>
                  </a:lnTo>
                  <a:cubicBezTo>
                    <a:pt x="6350000" y="1753502"/>
                    <a:pt x="4928502" y="3175000"/>
                    <a:pt x="3175000" y="3175000"/>
                  </a:cubicBezTo>
                  <a:close/>
                </a:path>
              </a:pathLst>
            </a:custGeom>
            <a:blipFill>
              <a:blip r:embed="rId5">
                <a:alphaModFix amt="39000"/>
              </a:blip>
              <a:stretch>
                <a:fillRect l="-6452" r="-6452"/>
              </a:stretch>
            </a:blipFill>
          </p:spPr>
        </p:sp>
      </p:grpSp>
      <p:sp>
        <p:nvSpPr>
          <p:cNvPr id="5" name="Freeform 5"/>
          <p:cNvSpPr/>
          <p:nvPr/>
        </p:nvSpPr>
        <p:spPr>
          <a:xfrm rot="-5400000" flipH="1" flipV="1">
            <a:off x="-9525" y="4903852"/>
            <a:ext cx="5583173" cy="5583173"/>
          </a:xfrm>
          <a:custGeom>
            <a:avLst/>
            <a:gdLst/>
            <a:ahLst/>
            <a:cxnLst/>
            <a:rect l="l" t="t" r="r" b="b"/>
            <a:pathLst>
              <a:path w="5583173" h="5583173">
                <a:moveTo>
                  <a:pt x="5583173" y="5583173"/>
                </a:moveTo>
                <a:lnTo>
                  <a:pt x="0" y="5583173"/>
                </a:lnTo>
                <a:lnTo>
                  <a:pt x="0" y="0"/>
                </a:lnTo>
                <a:lnTo>
                  <a:pt x="5583173" y="0"/>
                </a:lnTo>
                <a:lnTo>
                  <a:pt x="5583173" y="558317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flipH="1" flipV="1">
            <a:off x="5564123" y="4703827"/>
            <a:ext cx="5583173" cy="5583173"/>
          </a:xfrm>
          <a:custGeom>
            <a:avLst/>
            <a:gdLst/>
            <a:ahLst/>
            <a:cxnLst/>
            <a:rect l="l" t="t" r="r" b="b"/>
            <a:pathLst>
              <a:path w="5583173" h="5583173">
                <a:moveTo>
                  <a:pt x="5583172" y="5583173"/>
                </a:moveTo>
                <a:lnTo>
                  <a:pt x="0" y="5583173"/>
                </a:lnTo>
                <a:lnTo>
                  <a:pt x="0" y="0"/>
                </a:lnTo>
                <a:lnTo>
                  <a:pt x="5583172" y="0"/>
                </a:lnTo>
                <a:lnTo>
                  <a:pt x="5583172" y="558317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flipH="1" flipV="1">
            <a:off x="11136134" y="4703827"/>
            <a:ext cx="5583173" cy="5583173"/>
          </a:xfrm>
          <a:custGeom>
            <a:avLst/>
            <a:gdLst/>
            <a:ahLst/>
            <a:cxnLst/>
            <a:rect l="l" t="t" r="r" b="b"/>
            <a:pathLst>
              <a:path w="5583173" h="5583173">
                <a:moveTo>
                  <a:pt x="5583173" y="5583173"/>
                </a:moveTo>
                <a:lnTo>
                  <a:pt x="0" y="5583173"/>
                </a:lnTo>
                <a:lnTo>
                  <a:pt x="0" y="0"/>
                </a:lnTo>
                <a:lnTo>
                  <a:pt x="5583173" y="0"/>
                </a:lnTo>
                <a:lnTo>
                  <a:pt x="5583173" y="558317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525" y="870055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8"/>
            <a:stretch>
              <a:fillRect/>
            </a:stretch>
          </a:blipFill>
        </p:spPr>
      </p:sp>
      <p:pic>
        <p:nvPicPr>
          <p:cNvPr id="10" name="Picture 9" descr="Why 'Nudge' Policies Should Be Used Gently">
            <a:extLst>
              <a:ext uri="{FF2B5EF4-FFF2-40B4-BE49-F238E27FC236}">
                <a16:creationId xmlns:a16="http://schemas.microsoft.com/office/drawing/2014/main" id="{CD978A30-DACB-402A-A9C5-C3DA8D29E3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34507" y="19957"/>
            <a:ext cx="3920836" cy="37585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6AFCDF4-7965-4128-A592-4F849857F121}"/>
              </a:ext>
            </a:extLst>
          </p:cNvPr>
          <p:cNvSpPr/>
          <p:nvPr/>
        </p:nvSpPr>
        <p:spPr>
          <a:xfrm>
            <a:off x="2514600" y="1690085"/>
            <a:ext cx="12760507" cy="5139869"/>
          </a:xfrm>
          <a:prstGeom prst="rect">
            <a:avLst/>
          </a:prstGeom>
        </p:spPr>
        <p:txBody>
          <a:bodyPr wrap="square">
            <a:spAutoFit/>
          </a:bodyPr>
          <a:lstStyle/>
          <a:p>
            <a:pPr marL="457200" lvl="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Background</a:t>
            </a:r>
            <a:endParaRPr lang="en-ZA" sz="4000" dirty="0">
              <a:solidFill>
                <a:prstClr val="black"/>
              </a:solidFill>
              <a:latin typeface="+mj-lt"/>
              <a:cs typeface="Arial" panose="020B0604020202020204" pitchFamily="34" charset="0"/>
            </a:endParaRPr>
          </a:p>
          <a:p>
            <a:pPr marL="45720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R</a:t>
            </a:r>
            <a:r>
              <a:rPr lang="en-ZA" sz="4000" dirty="0">
                <a:solidFill>
                  <a:prstClr val="black"/>
                </a:solidFill>
                <a:latin typeface="+mj-lt"/>
                <a:cs typeface="Arial" panose="020B0604020202020204" pitchFamily="34" charset="0"/>
              </a:rPr>
              <a:t>esearch problem</a:t>
            </a:r>
          </a:p>
          <a:p>
            <a:pPr marL="457200" indent="-457200" eaLnBrk="0" fontAlgn="base" hangingPunct="0">
              <a:spcBef>
                <a:spcPct val="20000"/>
              </a:spcBef>
              <a:spcAft>
                <a:spcPct val="0"/>
              </a:spcAft>
              <a:buFont typeface="Wingdings" panose="05000000000000000000" pitchFamily="2" charset="2"/>
              <a:buChar char="v"/>
            </a:pPr>
            <a:r>
              <a:rPr lang="en-ZA" sz="4000" dirty="0">
                <a:solidFill>
                  <a:prstClr val="black"/>
                </a:solidFill>
                <a:cs typeface="Arial" panose="020B0604020202020204" pitchFamily="34" charset="0"/>
              </a:rPr>
              <a:t>Purpose of the study</a:t>
            </a:r>
            <a:endParaRPr lang="en-ZA" sz="4000" dirty="0">
              <a:solidFill>
                <a:prstClr val="black"/>
              </a:solidFill>
              <a:latin typeface="+mj-lt"/>
              <a:cs typeface="Arial" panose="020B0604020202020204" pitchFamily="34" charset="0"/>
            </a:endParaRPr>
          </a:p>
          <a:p>
            <a:pPr marL="457200" lvl="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M</a:t>
            </a:r>
            <a:r>
              <a:rPr lang="en-ZA" sz="4000" dirty="0">
                <a:solidFill>
                  <a:prstClr val="black"/>
                </a:solidFill>
                <a:latin typeface="+mj-lt"/>
                <a:cs typeface="Arial" panose="020B0604020202020204" pitchFamily="34" charset="0"/>
              </a:rPr>
              <a:t>ethodology</a:t>
            </a:r>
          </a:p>
          <a:p>
            <a:pPr marL="457200" lvl="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R</a:t>
            </a:r>
            <a:r>
              <a:rPr lang="en-ZA" sz="4000" dirty="0">
                <a:solidFill>
                  <a:prstClr val="black"/>
                </a:solidFill>
                <a:latin typeface="+mj-lt"/>
                <a:cs typeface="Arial" panose="020B0604020202020204" pitchFamily="34" charset="0"/>
              </a:rPr>
              <a:t>esults</a:t>
            </a:r>
          </a:p>
          <a:p>
            <a:pPr marL="457200" lvl="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Implications</a:t>
            </a:r>
            <a:endParaRPr lang="en-ZA" sz="4000" dirty="0">
              <a:solidFill>
                <a:prstClr val="black"/>
              </a:solidFill>
              <a:latin typeface="+mj-lt"/>
              <a:cs typeface="Arial" panose="020B0604020202020204" pitchFamily="34" charset="0"/>
            </a:endParaRPr>
          </a:p>
          <a:p>
            <a:pPr marL="457200" lvl="0" indent="-457200" eaLnBrk="0" fontAlgn="base" hangingPunct="0">
              <a:spcBef>
                <a:spcPct val="20000"/>
              </a:spcBef>
              <a:spcAft>
                <a:spcPct val="0"/>
              </a:spcAft>
              <a:buFont typeface="Wingdings" panose="05000000000000000000" pitchFamily="2" charset="2"/>
              <a:buChar char="v"/>
            </a:pPr>
            <a:r>
              <a:rPr lang="en-US" sz="4000" dirty="0">
                <a:solidFill>
                  <a:prstClr val="black"/>
                </a:solidFill>
                <a:latin typeface="+mj-lt"/>
                <a:cs typeface="Arial" panose="020B0604020202020204" pitchFamily="34" charset="0"/>
              </a:rPr>
              <a:t>Research </a:t>
            </a:r>
            <a:r>
              <a:rPr lang="en-US" sz="4000" dirty="0">
                <a:solidFill>
                  <a:prstClr val="black"/>
                </a:solidFill>
                <a:cs typeface="Arial" panose="020B0604020202020204" pitchFamily="34" charset="0"/>
              </a:rPr>
              <a:t>C</a:t>
            </a:r>
            <a:r>
              <a:rPr lang="en-ZA" sz="4000" dirty="0">
                <a:solidFill>
                  <a:prstClr val="black"/>
                </a:solidFill>
                <a:cs typeface="Arial" panose="020B0604020202020204" pitchFamily="34" charset="0"/>
              </a:rPr>
              <a:t>ontribution </a:t>
            </a:r>
            <a:endParaRPr lang="en-ZA" sz="4000" dirty="0">
              <a:solidFill>
                <a:prstClr val="black"/>
              </a:solidFill>
              <a:latin typeface="+mj-lt"/>
              <a:cs typeface="Arial" panose="020B0604020202020204" pitchFamily="34" charset="0"/>
            </a:endParaRPr>
          </a:p>
        </p:txBody>
      </p:sp>
      <p:sp>
        <p:nvSpPr>
          <p:cNvPr id="12" name="Title 1">
            <a:extLst>
              <a:ext uri="{FF2B5EF4-FFF2-40B4-BE49-F238E27FC236}">
                <a16:creationId xmlns:a16="http://schemas.microsoft.com/office/drawing/2014/main" id="{DF612797-760C-4061-BDA9-065120DAD99C}"/>
              </a:ext>
            </a:extLst>
          </p:cNvPr>
          <p:cNvSpPr txBox="1">
            <a:spLocks/>
          </p:cNvSpPr>
          <p:nvPr/>
        </p:nvSpPr>
        <p:spPr>
          <a:xfrm>
            <a:off x="32657" y="249846"/>
            <a:ext cx="11298120" cy="6771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tx2"/>
                </a:solidFill>
              </a:rPr>
              <a:t>S</a:t>
            </a:r>
            <a:r>
              <a:rPr lang="en-ZA" sz="6000" b="1" dirty="0">
                <a:solidFill>
                  <a:schemeClr val="tx2"/>
                </a:solidFill>
              </a:rPr>
              <a:t>tructure of the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6707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8" name="Title 1">
            <a:extLst>
              <a:ext uri="{FF2B5EF4-FFF2-40B4-BE49-F238E27FC236}">
                <a16:creationId xmlns:a16="http://schemas.microsoft.com/office/drawing/2014/main" id="{DCF4DFD9-B558-42BE-BCEE-8935431AA9AD}"/>
              </a:ext>
            </a:extLst>
          </p:cNvPr>
          <p:cNvSpPr txBox="1">
            <a:spLocks/>
          </p:cNvSpPr>
          <p:nvPr/>
        </p:nvSpPr>
        <p:spPr bwMode="auto">
          <a:xfrm>
            <a:off x="1752600" y="110197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Background</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8EE429BD-7347-4FED-AEF6-0466602E610C}"/>
              </a:ext>
            </a:extLst>
          </p:cNvPr>
          <p:cNvSpPr txBox="1">
            <a:spLocks/>
          </p:cNvSpPr>
          <p:nvPr/>
        </p:nvSpPr>
        <p:spPr>
          <a:xfrm>
            <a:off x="2438400" y="2168058"/>
            <a:ext cx="13106400" cy="66375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44530" lvl="1" indent="-370408" defTabSz="1219170">
              <a:spcBef>
                <a:spcPct val="0"/>
              </a:spcBef>
              <a:buFont typeface="Arial" panose="020B0604020202020204" pitchFamily="34" charset="0"/>
              <a:buChar char="•"/>
            </a:pPr>
            <a:endParaRPr lang="en-ZA" sz="2133" dirty="0">
              <a:solidFill>
                <a:prstClr val="black"/>
              </a:solidFill>
              <a:latin typeface="+mj-lt"/>
            </a:endParaRPr>
          </a:p>
          <a:p>
            <a:pPr marL="931322" lvl="1" indent="-457200" defTabSz="1219170">
              <a:spcBef>
                <a:spcPct val="0"/>
              </a:spcBef>
              <a:buFont typeface="Wingdings" panose="05000000000000000000" pitchFamily="2" charset="2"/>
              <a:buChar char="v"/>
            </a:pPr>
            <a:r>
              <a:rPr lang="en-US" sz="4000" dirty="0">
                <a:solidFill>
                  <a:prstClr val="black"/>
                </a:solidFill>
                <a:latin typeface="+mj-lt"/>
              </a:rPr>
              <a:t>The role of the</a:t>
            </a:r>
            <a:r>
              <a:rPr lang="en-ZA" sz="4000" dirty="0">
                <a:solidFill>
                  <a:prstClr val="black"/>
                </a:solidFill>
                <a:latin typeface="+mj-lt"/>
              </a:rPr>
              <a:t> tax system in achieving distributive justice</a:t>
            </a:r>
          </a:p>
          <a:p>
            <a:pPr marL="1331372" lvl="2" indent="-457200" defTabSz="1219170">
              <a:spcBef>
                <a:spcPct val="0"/>
              </a:spcBef>
            </a:pPr>
            <a:r>
              <a:rPr lang="en-GB" sz="3200" dirty="0"/>
              <a:t>equitable distribution of the tax burden </a:t>
            </a:r>
          </a:p>
          <a:p>
            <a:pPr marL="1331372" lvl="2" indent="-457200" defTabSz="1219170">
              <a:spcBef>
                <a:spcPct val="0"/>
              </a:spcBef>
            </a:pPr>
            <a:r>
              <a:rPr lang="en-GB" sz="3200" dirty="0"/>
              <a:t>equitable enjoyment of resources</a:t>
            </a:r>
            <a:r>
              <a:rPr lang="en-ZA" sz="3600" dirty="0">
                <a:solidFill>
                  <a:prstClr val="black"/>
                </a:solidFill>
                <a:latin typeface="+mj-lt"/>
              </a:rPr>
              <a:t>  </a:t>
            </a:r>
          </a:p>
          <a:p>
            <a:pPr marL="759872" lvl="1" defTabSz="1219170">
              <a:spcBef>
                <a:spcPct val="0"/>
              </a:spcBef>
              <a:buFont typeface="Wingdings" panose="05000000000000000000" pitchFamily="2" charset="2"/>
              <a:buChar char="v"/>
            </a:pPr>
            <a:endParaRPr lang="en-ZA" dirty="0">
              <a:solidFill>
                <a:prstClr val="black"/>
              </a:solidFill>
              <a:latin typeface="+mj-lt"/>
            </a:endParaRPr>
          </a:p>
          <a:p>
            <a:pPr marL="931322" lvl="1" indent="-457200" defTabSz="1219170">
              <a:spcBef>
                <a:spcPct val="0"/>
              </a:spcBef>
              <a:buFont typeface="Wingdings" panose="05000000000000000000" pitchFamily="2" charset="2"/>
              <a:buChar char="v"/>
            </a:pPr>
            <a:r>
              <a:rPr lang="en-GB" sz="3600" dirty="0"/>
              <a:t>Various factors that can have an influence on perceptions, these factors include providing information to people.</a:t>
            </a:r>
          </a:p>
          <a:p>
            <a:pPr marL="474122" lvl="1" indent="0" defTabSz="1219170">
              <a:spcBef>
                <a:spcPct val="0"/>
              </a:spcBef>
              <a:buNone/>
            </a:pPr>
            <a:r>
              <a:rPr lang="en-GB" sz="3600" dirty="0"/>
              <a:t> </a:t>
            </a:r>
            <a:endParaRPr lang="en-ZA" dirty="0">
              <a:solidFill>
                <a:prstClr val="black"/>
              </a:solidFill>
              <a:latin typeface="+mj-lt"/>
            </a:endParaRPr>
          </a:p>
          <a:p>
            <a:pPr marL="931322" lvl="1" indent="-457200" defTabSz="1219170">
              <a:spcBef>
                <a:spcPct val="0"/>
              </a:spcBef>
              <a:buFont typeface="Wingdings" panose="05000000000000000000" pitchFamily="2" charset="2"/>
              <a:buChar char="v"/>
            </a:pPr>
            <a:r>
              <a:rPr lang="en-US" sz="4000" dirty="0">
                <a:solidFill>
                  <a:prstClr val="black"/>
                </a:solidFill>
                <a:latin typeface="+mj-lt"/>
              </a:rPr>
              <a:t>N</a:t>
            </a:r>
            <a:r>
              <a:rPr lang="en-ZA" sz="4000" dirty="0">
                <a:solidFill>
                  <a:prstClr val="black"/>
                </a:solidFill>
                <a:latin typeface="+mj-lt"/>
              </a:rPr>
              <a:t>udging </a:t>
            </a:r>
          </a:p>
          <a:p>
            <a:pPr marL="931322" lvl="1" indent="-457200" defTabSz="1219170">
              <a:spcBef>
                <a:spcPct val="0"/>
              </a:spcBef>
              <a:buFont typeface="Wingdings" panose="05000000000000000000" pitchFamily="2" charset="2"/>
              <a:buChar char="v"/>
            </a:pPr>
            <a:endParaRPr lang="en-ZA" sz="4000" dirty="0">
              <a:solidFill>
                <a:prstClr val="black"/>
              </a:solidFill>
              <a:latin typeface="+mj-lt"/>
            </a:endParaRPr>
          </a:p>
          <a:p>
            <a:pPr marL="931322" lvl="1" indent="-457200" defTabSz="1219170">
              <a:spcBef>
                <a:spcPct val="0"/>
              </a:spcBef>
              <a:buFont typeface="Wingdings" panose="05000000000000000000" pitchFamily="2" charset="2"/>
              <a:buChar char="v"/>
            </a:pPr>
            <a:r>
              <a:rPr lang="en-ZA" sz="4000" dirty="0">
                <a:solidFill>
                  <a:prstClr val="black"/>
                </a:solidFill>
                <a:latin typeface="+mj-lt"/>
              </a:rPr>
              <a:t>Nudging to encourage tax compliance behaviour</a:t>
            </a:r>
          </a:p>
          <a:p>
            <a:pPr marL="844530" lvl="1" indent="-370408" defTabSz="1219170">
              <a:spcBef>
                <a:spcPct val="0"/>
              </a:spcBef>
              <a:buFont typeface="Arial" panose="020B0604020202020204" pitchFamily="34" charset="0"/>
              <a:buChar char="•"/>
            </a:pPr>
            <a:endParaRPr lang="en-ZA" dirty="0">
              <a:solidFill>
                <a:prstClr val="black"/>
              </a:solidFill>
              <a:latin typeface="Arial" pitchFamily="34" charset="0"/>
            </a:endParaRPr>
          </a:p>
          <a:p>
            <a:pPr marL="457189" indent="-457189" defTabSz="1219170"/>
            <a:endParaRPr lang="en-ZA" sz="4267" dirty="0">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6707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itle 1">
            <a:extLst>
              <a:ext uri="{FF2B5EF4-FFF2-40B4-BE49-F238E27FC236}">
                <a16:creationId xmlns:a16="http://schemas.microsoft.com/office/drawing/2014/main" id="{988CF18A-FA68-4C38-A9D6-4694F6E35C66}"/>
              </a:ext>
            </a:extLst>
          </p:cNvPr>
          <p:cNvSpPr txBox="1">
            <a:spLocks/>
          </p:cNvSpPr>
          <p:nvPr/>
        </p:nvSpPr>
        <p:spPr bwMode="auto">
          <a:xfrm>
            <a:off x="1276786" y="1101979"/>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Research problem</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798638F5-B51F-4E78-934E-12399BD1BBCC}"/>
              </a:ext>
            </a:extLst>
          </p:cNvPr>
          <p:cNvSpPr txBox="1">
            <a:spLocks/>
          </p:cNvSpPr>
          <p:nvPr/>
        </p:nvSpPr>
        <p:spPr>
          <a:xfrm>
            <a:off x="1710811" y="2047446"/>
            <a:ext cx="10994760" cy="5799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ZA" sz="2133" b="0" i="0" u="none" strike="noStrike" kern="1200" cap="none" spc="0" normalizeH="0" baseline="0" noProof="0" dirty="0">
              <a:ln>
                <a:noFill/>
              </a:ln>
              <a:solidFill>
                <a:prstClr val="black"/>
              </a:solidFill>
              <a:effectLst/>
              <a:uLnTx/>
              <a:uFillTx/>
              <a:latin typeface="Arial" pitchFamily="34" charset="0"/>
              <a:ea typeface="+mn-ea"/>
              <a:cs typeface="+mn-cs"/>
            </a:endParaRP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Very limited number of these studies have been conducted in developing countries;</a:t>
            </a: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ZA" sz="4000" b="0" i="0" u="none" strike="noStrike" kern="1200" cap="none" spc="0" normalizeH="0" baseline="0" noProof="0" dirty="0">
                <a:ln>
                  <a:noFill/>
                </a:ln>
                <a:solidFill>
                  <a:prstClr val="black"/>
                </a:solidFill>
                <a:effectLst/>
                <a:uLnTx/>
                <a:uFillTx/>
                <a:latin typeface="Calibri"/>
                <a:ea typeface="+mn-ea"/>
                <a:cs typeface="+mn-cs"/>
              </a:rPr>
              <a:t>No known study has examined how the effectiveness of these nudge messages may be affected by taxpayers’ perception of fairness;</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ZA" sz="2800" b="0" i="0" u="none" strike="noStrike" kern="1200" cap="none" spc="0" normalizeH="0" baseline="0" noProof="0" dirty="0">
              <a:ln>
                <a:noFill/>
              </a:ln>
              <a:solidFill>
                <a:prstClr val="black"/>
              </a:solidFill>
              <a:effectLst/>
              <a:uLnTx/>
              <a:uFillTx/>
              <a:latin typeface="Arial" pitchFamily="34" charset="0"/>
              <a:ea typeface="+mn-ea"/>
              <a:cs typeface="+mn-cs"/>
            </a:endParaRP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4267"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CA45493-B9CB-4A99-B74B-D46BA217CB5C}"/>
              </a:ext>
            </a:extLst>
          </p:cNvPr>
          <p:cNvPicPr>
            <a:picLocks noChangeAspect="1"/>
          </p:cNvPicPr>
          <p:nvPr/>
        </p:nvPicPr>
        <p:blipFill>
          <a:blip r:embed="rId7"/>
          <a:stretch>
            <a:fillRect/>
          </a:stretch>
        </p:blipFill>
        <p:spPr>
          <a:xfrm>
            <a:off x="13902792" y="4472006"/>
            <a:ext cx="3623208" cy="3215217"/>
          </a:xfrm>
          <a:prstGeom prst="rect">
            <a:avLst/>
          </a:prstGeom>
        </p:spPr>
      </p:pic>
    </p:spTree>
    <p:extLst>
      <p:ext uri="{BB962C8B-B14F-4D97-AF65-F5344CB8AC3E}">
        <p14:creationId xmlns:p14="http://schemas.microsoft.com/office/powerpoint/2010/main" val="40029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88234"/>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3" name="Rectangle 12">
            <a:extLst>
              <a:ext uri="{FF2B5EF4-FFF2-40B4-BE49-F238E27FC236}">
                <a16:creationId xmlns:a16="http://schemas.microsoft.com/office/drawing/2014/main" id="{FFF73F21-25ED-4C05-9EB2-4CBB656C9F27}"/>
              </a:ext>
            </a:extLst>
          </p:cNvPr>
          <p:cNvSpPr/>
          <p:nvPr/>
        </p:nvSpPr>
        <p:spPr>
          <a:xfrm>
            <a:off x="1999814" y="2419081"/>
            <a:ext cx="11201400" cy="4550605"/>
          </a:xfrm>
          <a:prstGeom prst="rect">
            <a:avLst/>
          </a:prstGeom>
        </p:spPr>
        <p:txBody>
          <a:bodyPr wrap="square">
            <a:spAutoFit/>
          </a:bodyPr>
          <a:lstStyle/>
          <a:p>
            <a:pPr marL="342900" indent="-342900" algn="just" fontAlgn="base">
              <a:lnSpc>
                <a:spcPct val="150000"/>
              </a:lnSpc>
              <a:spcBef>
                <a:spcPts val="400"/>
              </a:spcBef>
              <a:buClr>
                <a:srgbClr val="000000"/>
              </a:buClr>
              <a:buFont typeface="Symbol" panose="05050102010706020507" pitchFamily="18" charset="2"/>
              <a:buChar char=""/>
            </a:pPr>
            <a:r>
              <a:rPr lang="en-ZA" sz="3200" kern="0" dirty="0">
                <a:solidFill>
                  <a:prstClr val="black"/>
                </a:solidFill>
                <a:latin typeface="+mj-lt"/>
                <a:ea typeface="Times New Roman" panose="02020603050405020304" pitchFamily="18" charset="0"/>
                <a:cs typeface="Times New Roman" panose="02020603050405020304" pitchFamily="18" charset="0"/>
              </a:rPr>
              <a:t>What is the effect of nudge messages on tax compliance behaviour of taxpayers?</a:t>
            </a:r>
          </a:p>
          <a:p>
            <a:pPr marL="342900" indent="-342900" algn="just" fontAlgn="base">
              <a:lnSpc>
                <a:spcPct val="150000"/>
              </a:lnSpc>
              <a:spcBef>
                <a:spcPts val="400"/>
              </a:spcBef>
              <a:buClr>
                <a:srgbClr val="000000"/>
              </a:buClr>
              <a:buFont typeface="Symbol" panose="05050102010706020507" pitchFamily="18" charset="2"/>
              <a:buChar char=""/>
            </a:pPr>
            <a:r>
              <a:rPr lang="en-ZA" sz="3200" kern="0" dirty="0">
                <a:solidFill>
                  <a:prstClr val="black"/>
                </a:solidFill>
                <a:latin typeface="+mj-lt"/>
                <a:ea typeface="Times New Roman" panose="02020603050405020304" pitchFamily="18" charset="0"/>
                <a:cs typeface="Times New Roman" panose="02020603050405020304" pitchFamily="18" charset="0"/>
              </a:rPr>
              <a:t>Does the effectiveness of the nudge messages differ based on the type of nudge message communicated?</a:t>
            </a:r>
          </a:p>
          <a:p>
            <a:pPr marL="342900" indent="-342900" algn="just" fontAlgn="base">
              <a:lnSpc>
                <a:spcPct val="150000"/>
              </a:lnSpc>
              <a:spcBef>
                <a:spcPts val="400"/>
              </a:spcBef>
              <a:buClr>
                <a:srgbClr val="000000"/>
              </a:buClr>
              <a:buFont typeface="Symbol" panose="05050102010706020507" pitchFamily="18" charset="2"/>
              <a:buChar char=""/>
            </a:pPr>
            <a:r>
              <a:rPr lang="en-ZA" sz="3200" kern="0" dirty="0">
                <a:solidFill>
                  <a:prstClr val="black"/>
                </a:solidFill>
                <a:latin typeface="+mj-lt"/>
                <a:ea typeface="Times New Roman" panose="02020603050405020304" pitchFamily="18" charset="0"/>
                <a:cs typeface="Times New Roman" panose="02020603050405020304" pitchFamily="18" charset="0"/>
              </a:rPr>
              <a:t>Does the effectiveness of nudge messages differ based on perception of fairness? </a:t>
            </a:r>
          </a:p>
        </p:txBody>
      </p:sp>
      <p:sp>
        <p:nvSpPr>
          <p:cNvPr id="14" name="Title 1">
            <a:extLst>
              <a:ext uri="{FF2B5EF4-FFF2-40B4-BE49-F238E27FC236}">
                <a16:creationId xmlns:a16="http://schemas.microsoft.com/office/drawing/2014/main" id="{DD4E59DF-D51E-43F7-A3D6-FF5F2BD4BFA3}"/>
              </a:ext>
            </a:extLst>
          </p:cNvPr>
          <p:cNvSpPr txBox="1">
            <a:spLocks/>
          </p:cNvSpPr>
          <p:nvPr/>
        </p:nvSpPr>
        <p:spPr bwMode="auto">
          <a:xfrm>
            <a:off x="762000" y="974058"/>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Research questions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pic>
        <p:nvPicPr>
          <p:cNvPr id="15" name="Picture 14" descr="A cartoon of a person thinking&#10;&#10;Description automatically generated">
            <a:extLst>
              <a:ext uri="{FF2B5EF4-FFF2-40B4-BE49-F238E27FC236}">
                <a16:creationId xmlns:a16="http://schemas.microsoft.com/office/drawing/2014/main" id="{2C8EDE04-91DB-43FF-8162-B9355A688AA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750588" y="5489693"/>
            <a:ext cx="4385012" cy="3447844"/>
          </a:xfrm>
          <a:prstGeom prst="rect">
            <a:avLst/>
          </a:prstGeom>
        </p:spPr>
      </p:pic>
    </p:spTree>
    <p:extLst>
      <p:ext uri="{BB962C8B-B14F-4D97-AF65-F5344CB8AC3E}">
        <p14:creationId xmlns:p14="http://schemas.microsoft.com/office/powerpoint/2010/main" val="22609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88234"/>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Title 1">
            <a:extLst>
              <a:ext uri="{FF2B5EF4-FFF2-40B4-BE49-F238E27FC236}">
                <a16:creationId xmlns:a16="http://schemas.microsoft.com/office/drawing/2014/main" id="{1FB13554-5BC3-4E70-8C91-A7C1C8991CAE}"/>
              </a:ext>
            </a:extLst>
          </p:cNvPr>
          <p:cNvSpPr txBox="1">
            <a:spLocks/>
          </p:cNvSpPr>
          <p:nvPr/>
        </p:nvSpPr>
        <p:spPr bwMode="auto">
          <a:xfrm>
            <a:off x="1456853" y="952500"/>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Hypotheses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2" name="Content Placeholder 1">
            <a:extLst>
              <a:ext uri="{FF2B5EF4-FFF2-40B4-BE49-F238E27FC236}">
                <a16:creationId xmlns:a16="http://schemas.microsoft.com/office/drawing/2014/main" id="{A4C4048E-79B1-4C5C-9E23-F4107786B936}"/>
              </a:ext>
            </a:extLst>
          </p:cNvPr>
          <p:cNvSpPr txBox="1">
            <a:spLocks/>
          </p:cNvSpPr>
          <p:nvPr/>
        </p:nvSpPr>
        <p:spPr>
          <a:xfrm>
            <a:off x="1098298" y="2006619"/>
            <a:ext cx="10994760" cy="5799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ZA" sz="2133" b="0" i="0" u="none" strike="noStrike" kern="1200" cap="none" spc="0" normalizeH="0" baseline="0" noProof="0" dirty="0">
              <a:ln>
                <a:noFill/>
              </a:ln>
              <a:solidFill>
                <a:prstClr val="black"/>
              </a:solidFill>
              <a:effectLst/>
              <a:uLnTx/>
              <a:uFillTx/>
              <a:latin typeface="Arial" pitchFamily="34" charset="0"/>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a:t>
            </a:r>
            <a:r>
              <a:rPr kumimoji="0" lang="en-GB" sz="3600" b="0" i="0" u="none" strike="noStrike" kern="1200" cap="none" spc="0" normalizeH="0" baseline="-25000" noProof="0" dirty="0">
                <a:ln>
                  <a:noFill/>
                </a:ln>
                <a:solidFill>
                  <a:prstClr val="black"/>
                </a:solidFill>
                <a:effectLst/>
                <a:uLnTx/>
                <a:uFillTx/>
                <a:latin typeface="Calibri"/>
                <a:ea typeface="+mn-ea"/>
                <a:cs typeface="Arial" panose="020B0604020202020204" pitchFamily="34" charset="0"/>
              </a:rPr>
              <a:t>1</a:t>
            </a:r>
            <a:r>
              <a:rPr kumimoji="0" lang="en-GB"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ZA" sz="3600" b="0" i="0" u="none" strike="noStrike" kern="1200" cap="none" spc="0" normalizeH="0" baseline="0" noProof="0" dirty="0">
                <a:ln>
                  <a:noFill/>
                </a:ln>
                <a:solidFill>
                  <a:prstClr val="black"/>
                </a:solidFill>
                <a:effectLst/>
                <a:uLnTx/>
                <a:uFillTx/>
                <a:latin typeface="Calibri"/>
                <a:ea typeface="+mn-ea"/>
              </a:rPr>
              <a:t>There is an association between reciprocity nudge messages and tax compliance behaviour </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a:t>
            </a:r>
            <a:r>
              <a:rPr kumimoji="0" lang="en-GB" sz="3600" b="0" i="0" u="none" strike="noStrike" kern="1200" cap="none" spc="0" normalizeH="0" baseline="-25000" noProof="0" dirty="0">
                <a:ln>
                  <a:noFill/>
                </a:ln>
                <a:solidFill>
                  <a:prstClr val="black"/>
                </a:solidFill>
                <a:effectLst/>
                <a:uLnTx/>
                <a:uFillTx/>
                <a:latin typeface="Calibri"/>
                <a:ea typeface="+mn-ea"/>
                <a:cs typeface="Arial" panose="020B0604020202020204" pitchFamily="34" charset="0"/>
              </a:rPr>
              <a:t>2</a:t>
            </a:r>
            <a:r>
              <a:rPr kumimoji="0" lang="en-GB"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ZA" sz="3600" b="0" i="0" u="none" strike="noStrike" kern="1200" cap="none" spc="0" normalizeH="0" baseline="0" noProof="0" dirty="0">
                <a:ln>
                  <a:noFill/>
                </a:ln>
                <a:solidFill>
                  <a:prstClr val="black"/>
                </a:solidFill>
                <a:effectLst/>
                <a:uLnTx/>
                <a:uFillTx/>
                <a:latin typeface="Calibri"/>
                <a:ea typeface="+mn-ea"/>
              </a:rPr>
              <a:t>There is an association between social norm nudge messages and tax compliance behaviour </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a:t>
            </a:r>
            <a:r>
              <a:rPr lang="en-GB" sz="3600" baseline="-25000" dirty="0">
                <a:solidFill>
                  <a:prstClr val="black"/>
                </a:solidFill>
                <a:latin typeface="Calibri"/>
                <a:cs typeface="Arial" panose="020B0604020202020204" pitchFamily="34" charset="0"/>
              </a:rPr>
              <a:t>3</a:t>
            </a:r>
            <a:r>
              <a:rPr kumimoji="0" lang="en-GB"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ZA" sz="3600" b="0" i="0" u="none" strike="noStrike" kern="1200" cap="none" spc="0" normalizeH="0" baseline="0" noProof="0" dirty="0">
                <a:ln>
                  <a:noFill/>
                </a:ln>
                <a:solidFill>
                  <a:prstClr val="black"/>
                </a:solidFill>
                <a:effectLst/>
                <a:uLnTx/>
                <a:uFillTx/>
                <a:latin typeface="Calibri"/>
                <a:ea typeface="+mn-ea"/>
                <a:cs typeface="+mn-cs"/>
              </a:rPr>
              <a:t> There is an association between deterrence nudge messages and tax compliance behaviour</a:t>
            </a:r>
            <a:r>
              <a:rPr kumimoji="0" lang="en-ZA" sz="3600" b="1" i="1" u="none" strike="noStrike" kern="1200" cap="none" spc="0" normalizeH="0" baseline="0" noProof="0" dirty="0">
                <a:ln>
                  <a:noFill/>
                </a:ln>
                <a:solidFill>
                  <a:prstClr val="black"/>
                </a:solidFill>
                <a:effectLst/>
                <a:uLnTx/>
                <a:uFillTx/>
                <a:latin typeface="Calibri"/>
                <a:ea typeface="+mn-ea"/>
                <a:cs typeface="+mn-cs"/>
              </a:rPr>
              <a:t> </a:t>
            </a:r>
            <a:endParaRPr kumimoji="0" lang="en-ZA" sz="3600" b="0" i="0" u="none" strike="noStrike" kern="1200" cap="none" spc="0" normalizeH="0" baseline="0" noProof="0" dirty="0">
              <a:ln>
                <a:noFill/>
              </a:ln>
              <a:solidFill>
                <a:prstClr val="black"/>
              </a:solidFill>
              <a:effectLst/>
              <a:uLnTx/>
              <a:uFillTx/>
              <a:latin typeface="Arial" pitchFamily="34" charset="0"/>
              <a:ea typeface="+mn-ea"/>
              <a:cs typeface="+mn-cs"/>
            </a:endParaRP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4267"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6" descr="GoExplore Consulting -Bayesian Analysis of Competing Hypotheses">
            <a:extLst>
              <a:ext uri="{FF2B5EF4-FFF2-40B4-BE49-F238E27FC236}">
                <a16:creationId xmlns:a16="http://schemas.microsoft.com/office/drawing/2014/main" id="{999BD925-8FE7-41F5-8B96-5D3ED0475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6800" y="2437093"/>
            <a:ext cx="3867586" cy="299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5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3" end="3"/>
                                            </p:txEl>
                                          </p:spTgt>
                                        </p:tgtEl>
                                        <p:attrNameLst>
                                          <p:attrName>style.visibility</p:attrName>
                                        </p:attrNameLst>
                                      </p:cBhvr>
                                      <p:to>
                                        <p:strVal val="visible"/>
                                      </p:to>
                                    </p:set>
                                    <p:animEffect transition="in" filter="fade">
                                      <p:cBhvr>
                                        <p:cTn id="14" dur="1000"/>
                                        <p:tgtEl>
                                          <p:spTgt spid="12">
                                            <p:txEl>
                                              <p:pRg st="3" end="3"/>
                                            </p:txEl>
                                          </p:spTgt>
                                        </p:tgtEl>
                                      </p:cBhvr>
                                    </p:animEffect>
                                    <p:anim calcmode="lin" valueType="num">
                                      <p:cBhvr>
                                        <p:cTn id="1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animEffect transition="in" filter="fade">
                                      <p:cBhvr>
                                        <p:cTn id="21" dur="1000"/>
                                        <p:tgtEl>
                                          <p:spTgt spid="12">
                                            <p:txEl>
                                              <p:pRg st="5" end="5"/>
                                            </p:txEl>
                                          </p:spTgt>
                                        </p:tgtEl>
                                      </p:cBhvr>
                                    </p:animEffect>
                                    <p:anim calcmode="lin" valueType="num">
                                      <p:cBhvr>
                                        <p:cTn id="2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88234"/>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Title 1">
            <a:extLst>
              <a:ext uri="{FF2B5EF4-FFF2-40B4-BE49-F238E27FC236}">
                <a16:creationId xmlns:a16="http://schemas.microsoft.com/office/drawing/2014/main" id="{1FB13554-5BC3-4E70-8C91-A7C1C8991CAE}"/>
              </a:ext>
            </a:extLst>
          </p:cNvPr>
          <p:cNvSpPr txBox="1">
            <a:spLocks/>
          </p:cNvSpPr>
          <p:nvPr/>
        </p:nvSpPr>
        <p:spPr bwMode="auto">
          <a:xfrm>
            <a:off x="1456853" y="952500"/>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Hypotheses</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pic>
        <p:nvPicPr>
          <p:cNvPr id="16" name="Picture 6" descr="GoExplore Consulting -Bayesian Analysis of Competing Hypotheses">
            <a:extLst>
              <a:ext uri="{FF2B5EF4-FFF2-40B4-BE49-F238E27FC236}">
                <a16:creationId xmlns:a16="http://schemas.microsoft.com/office/drawing/2014/main" id="{999BD925-8FE7-41F5-8B96-5D3ED0475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6800" y="2437093"/>
            <a:ext cx="3867586" cy="299265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F0F21697-8F59-4FF9-A290-A52A8F461466}"/>
              </a:ext>
            </a:extLst>
          </p:cNvPr>
          <p:cNvSpPr txBox="1">
            <a:spLocks/>
          </p:cNvSpPr>
          <p:nvPr/>
        </p:nvSpPr>
        <p:spPr>
          <a:xfrm>
            <a:off x="436232" y="2763744"/>
            <a:ext cx="11918155" cy="5799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3600" b="0" i="0" u="none" strike="noStrike" kern="1200" cap="none" spc="0" normalizeH="0" baseline="0" noProof="0" dirty="0">
                <a:ln>
                  <a:noFill/>
                </a:ln>
                <a:solidFill>
                  <a:prstClr val="black"/>
                </a:solidFill>
                <a:effectLst/>
                <a:uLnTx/>
                <a:uFillTx/>
                <a:latin typeface="Calibri"/>
                <a:cs typeface="Arial" panose="020B0604020202020204" pitchFamily="34" charset="0"/>
              </a:rPr>
              <a:t>H</a:t>
            </a:r>
            <a:r>
              <a:rPr lang="en-GB" sz="3600" baseline="-25000" dirty="0">
                <a:solidFill>
                  <a:prstClr val="black"/>
                </a:solidFill>
                <a:latin typeface="Calibri"/>
                <a:cs typeface="Arial" panose="020B0604020202020204" pitchFamily="34" charset="0"/>
              </a:rPr>
              <a:t>4</a:t>
            </a:r>
            <a:r>
              <a:rPr kumimoji="0" lang="en-GB" sz="3600" b="0" i="0" u="none" strike="noStrike" kern="1200" cap="none" spc="0" normalizeH="0" baseline="0" noProof="0" dirty="0">
                <a:ln>
                  <a:noFill/>
                </a:ln>
                <a:solidFill>
                  <a:prstClr val="black"/>
                </a:solidFill>
                <a:effectLst/>
                <a:uLnTx/>
                <a:uFillTx/>
                <a:latin typeface="Calibri"/>
                <a:cs typeface="Arial" panose="020B0604020202020204" pitchFamily="34" charset="0"/>
              </a:rPr>
              <a:t>: </a:t>
            </a:r>
            <a:r>
              <a:rPr kumimoji="0" lang="en-ZA" sz="3600" b="0" i="0" u="none" strike="noStrike" kern="1200" cap="none" spc="0" normalizeH="0" baseline="0" noProof="0" dirty="0">
                <a:ln>
                  <a:noFill/>
                </a:ln>
                <a:solidFill>
                  <a:prstClr val="black"/>
                </a:solidFill>
                <a:effectLst/>
                <a:uLnTx/>
                <a:uFillTx/>
                <a:latin typeface="Calibri"/>
              </a:rPr>
              <a:t>Individuals with a high perception of fairness will be more compliant than those with a lower perception of fairness</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3600" b="0" i="0" u="none" strike="noStrike" kern="1200" cap="none" spc="0" normalizeH="0" baseline="0" noProof="0" dirty="0">
                <a:ln>
                  <a:noFill/>
                </a:ln>
                <a:solidFill>
                  <a:prstClr val="black"/>
                </a:solidFill>
                <a:effectLst/>
                <a:uLnTx/>
                <a:uFillTx/>
                <a:latin typeface="Calibri"/>
                <a:cs typeface="Arial" panose="020B0604020202020204" pitchFamily="34" charset="0"/>
              </a:rPr>
              <a:t>H</a:t>
            </a:r>
            <a:r>
              <a:rPr lang="en-GB" sz="3600" baseline="-25000" dirty="0">
                <a:solidFill>
                  <a:prstClr val="black"/>
                </a:solidFill>
                <a:latin typeface="Calibri"/>
                <a:cs typeface="Arial" panose="020B0604020202020204" pitchFamily="34" charset="0"/>
              </a:rPr>
              <a:t>5</a:t>
            </a:r>
            <a:r>
              <a:rPr kumimoji="0" lang="en-GB" sz="3600" b="0" i="0" u="none" strike="noStrike" kern="1200" cap="none" spc="0" normalizeH="0" baseline="0" noProof="0" dirty="0">
                <a:ln>
                  <a:noFill/>
                </a:ln>
                <a:solidFill>
                  <a:prstClr val="black"/>
                </a:solidFill>
                <a:effectLst/>
                <a:uLnTx/>
                <a:uFillTx/>
                <a:latin typeface="Calibri"/>
                <a:cs typeface="Arial" panose="020B0604020202020204" pitchFamily="34" charset="0"/>
              </a:rPr>
              <a:t>: </a:t>
            </a:r>
            <a:r>
              <a:rPr kumimoji="0" lang="en-ZA" sz="3600" b="0" i="0" u="none" strike="noStrike" kern="1200" cap="none" spc="0" normalizeH="0" baseline="0" noProof="0" dirty="0">
                <a:ln>
                  <a:noFill/>
                </a:ln>
                <a:solidFill>
                  <a:prstClr val="black"/>
                </a:solidFill>
                <a:effectLst/>
                <a:uLnTx/>
                <a:uFillTx/>
                <a:latin typeface="Calibri"/>
                <a:cs typeface="Arial" panose="020B0604020202020204" pitchFamily="34" charset="0"/>
              </a:rPr>
              <a:t>Individuals with a high perception of corruption will be less compliant than those with a lower perception of corruption</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3200" b="0" i="0" u="none" strike="noStrike" kern="1200" cap="none" spc="0" normalizeH="0" baseline="0" noProof="0" dirty="0">
              <a:ln>
                <a:noFill/>
              </a:ln>
              <a:solidFill>
                <a:prstClr val="black"/>
              </a:solidFill>
              <a:effectLst/>
              <a:uLnTx/>
              <a:uFillTx/>
              <a:latin typeface="Calibri"/>
              <a:cs typeface="Arial" panose="020B0604020202020204" pitchFamily="34" charset="0"/>
            </a:endParaRPr>
          </a:p>
          <a:p>
            <a:pPr marL="931322" lvl="1" indent="-457200" defTabSz="1219170">
              <a:spcBef>
                <a:spcPct val="0"/>
              </a:spcBef>
              <a:buFont typeface="Wingdings" panose="05000000000000000000" pitchFamily="2" charset="2"/>
              <a:buChar char="v"/>
            </a:pPr>
            <a:r>
              <a:rPr lang="en-GB" sz="3600" dirty="0">
                <a:solidFill>
                  <a:prstClr val="black"/>
                </a:solidFill>
                <a:cs typeface="Arial" panose="020B0604020202020204" pitchFamily="34" charset="0"/>
              </a:rPr>
              <a:t>H</a:t>
            </a:r>
            <a:r>
              <a:rPr lang="en-GB" sz="3600" baseline="-25000" dirty="0">
                <a:solidFill>
                  <a:prstClr val="black"/>
                </a:solidFill>
                <a:cs typeface="Arial" panose="020B0604020202020204" pitchFamily="34" charset="0"/>
              </a:rPr>
              <a:t>6</a:t>
            </a:r>
            <a:r>
              <a:rPr lang="en-GB" sz="3600" dirty="0">
                <a:solidFill>
                  <a:prstClr val="black"/>
                </a:solidFill>
                <a:cs typeface="Arial" panose="020B0604020202020204" pitchFamily="34" charset="0"/>
              </a:rPr>
              <a:t>: </a:t>
            </a:r>
            <a:r>
              <a:rPr lang="en-ZA" sz="3600" dirty="0">
                <a:solidFill>
                  <a:prstClr val="black"/>
                </a:solidFill>
                <a:cs typeface="Arial" panose="020B0604020202020204" pitchFamily="34" charset="0"/>
              </a:rPr>
              <a:t>Individuals with a positive attitude towards will be more compliant than those with a less positive attitude</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3600" b="0" i="0" u="none" strike="noStrike" kern="1200" cap="none" spc="0" normalizeH="0" baseline="0" noProof="0" dirty="0">
              <a:ln>
                <a:noFill/>
              </a:ln>
              <a:solidFill>
                <a:prstClr val="black"/>
              </a:solidFill>
              <a:effectLst/>
              <a:uLnTx/>
              <a:uFillTx/>
              <a:latin typeface="Calibri"/>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3600" b="0" i="0" u="none" strike="noStrike" kern="1200" cap="none" spc="0" normalizeH="0" baseline="0" noProof="0" dirty="0">
              <a:ln>
                <a:noFill/>
              </a:ln>
              <a:solidFill>
                <a:prstClr val="black"/>
              </a:solidFill>
              <a:effectLst/>
              <a:uLnTx/>
              <a:uFillTx/>
              <a:latin typeface="Calibri"/>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2800" b="0" i="0" u="none" strike="noStrike" kern="1200" cap="none" spc="0" normalizeH="0" baseline="0" noProof="0" dirty="0">
              <a:ln>
                <a:noFill/>
              </a:ln>
              <a:solidFill>
                <a:prstClr val="black"/>
              </a:solidFill>
              <a:effectLst/>
              <a:uLnTx/>
              <a:uFillTx/>
              <a:latin typeface="Calibri"/>
              <a:ea typeface="+mn-ea"/>
              <a:cs typeface="+mn-cs"/>
            </a:endParaRPr>
          </a:p>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809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1000"/>
                                        <p:tgtEl>
                                          <p:spTgt spid="13">
                                            <p:txEl>
                                              <p:pRg st="3" end="3"/>
                                            </p:txEl>
                                          </p:spTgt>
                                        </p:tgtEl>
                                      </p:cBhvr>
                                    </p:animEffect>
                                    <p:anim calcmode="lin" valueType="num">
                                      <p:cBhvr>
                                        <p:cTn id="1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Effect transition="in" filter="fade">
                                      <p:cBhvr>
                                        <p:cTn id="21" dur="1000"/>
                                        <p:tgtEl>
                                          <p:spTgt spid="13">
                                            <p:txEl>
                                              <p:pRg st="5" end="5"/>
                                            </p:txEl>
                                          </p:spTgt>
                                        </p:tgtEl>
                                      </p:cBhvr>
                                    </p:animEffect>
                                    <p:anim calcmode="lin" valueType="num">
                                      <p:cBhvr>
                                        <p:cTn id="2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023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Title 1">
            <a:extLst>
              <a:ext uri="{FF2B5EF4-FFF2-40B4-BE49-F238E27FC236}">
                <a16:creationId xmlns:a16="http://schemas.microsoft.com/office/drawing/2014/main" id="{76733BFD-5DF3-410A-B219-4EF857D57CE5}"/>
              </a:ext>
            </a:extLst>
          </p:cNvPr>
          <p:cNvSpPr txBox="1">
            <a:spLocks/>
          </p:cNvSpPr>
          <p:nvPr/>
        </p:nvSpPr>
        <p:spPr bwMode="auto">
          <a:xfrm>
            <a:off x="746249" y="1043376"/>
            <a:ext cx="112981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defTabSz="1219170" rtl="0" eaLnBrk="1" latinLnBrk="0" hangingPunct="1">
              <a:spcBef>
                <a:spcPct val="0"/>
              </a:spcBef>
              <a:buNone/>
              <a:defRPr sz="4000" b="1" kern="1200">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rPr>
              <a:t>Methodology</a:t>
            </a:r>
            <a:endParaRPr kumimoji="0" lang="en-ZA" sz="7200" b="1" i="0" u="none" strike="noStrike" kern="1200" cap="none" spc="0" normalizeH="0" baseline="0" noProof="0" dirty="0">
              <a:ln>
                <a:noFill/>
              </a:ln>
              <a:solidFill>
                <a:srgbClr val="005BAA"/>
              </a:solidFill>
              <a:effectLst/>
              <a:uLnTx/>
              <a:uFillTx/>
              <a:latin typeface="Calibri"/>
              <a:ea typeface="Open Sans" panose="020B0606030504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69F9DB17-F7B3-44B5-8F9C-CDF070968F6B}"/>
              </a:ext>
            </a:extLst>
          </p:cNvPr>
          <p:cNvSpPr txBox="1">
            <a:spLocks/>
          </p:cNvSpPr>
          <p:nvPr/>
        </p:nvSpPr>
        <p:spPr>
          <a:xfrm>
            <a:off x="1049608" y="1745513"/>
            <a:ext cx="13851691" cy="19501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2" marR="0" lvl="1"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Online experiment (206 small business owners)</a:t>
            </a: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ZA" sz="40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Experiment: Treatment groups</a:t>
            </a:r>
            <a:endParaRPr kumimoji="0" lang="en-ZA" sz="4000" b="0" i="1" u="none" strike="noStrike" kern="1200" cap="none" spc="0" normalizeH="0" baseline="0" noProof="0" dirty="0">
              <a:ln>
                <a:noFill/>
              </a:ln>
              <a:solidFill>
                <a:prstClr val="black"/>
              </a:solidFill>
              <a:effectLst/>
              <a:uLnTx/>
              <a:uFillTx/>
              <a:latin typeface="Calibri"/>
              <a:ea typeface="+mn-ea"/>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931322" marR="0" lvl="1" indent="-457200" algn="l" defTabSz="121917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ZA" sz="2800" b="0" i="0" u="none" strike="noStrike" kern="1200" cap="none" spc="0" normalizeH="0" baseline="0" noProof="0" dirty="0">
              <a:ln>
                <a:noFill/>
              </a:ln>
              <a:solidFill>
                <a:prstClr val="black"/>
              </a:solidFill>
              <a:effectLst/>
              <a:uLnTx/>
              <a:uFillTx/>
              <a:latin typeface="Arial" pitchFamily="34" charset="0"/>
              <a:ea typeface="+mn-ea"/>
              <a:cs typeface="+mn-cs"/>
            </a:endParaRP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4267"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FA779FB1-3986-4BE2-BB2B-4AC91B63186B}"/>
              </a:ext>
            </a:extLst>
          </p:cNvPr>
          <p:cNvPicPr/>
          <p:nvPr/>
        </p:nvPicPr>
        <p:blipFill>
          <a:blip r:embed="rId7"/>
          <a:stretch>
            <a:fillRect/>
          </a:stretch>
        </p:blipFill>
        <p:spPr>
          <a:xfrm>
            <a:off x="1371599" y="3721499"/>
            <a:ext cx="13851691" cy="5084060"/>
          </a:xfrm>
          <a:prstGeom prst="rect">
            <a:avLst/>
          </a:prstGeom>
        </p:spPr>
      </p:pic>
    </p:spTree>
    <p:extLst>
      <p:ext uri="{BB962C8B-B14F-4D97-AF65-F5344CB8AC3E}">
        <p14:creationId xmlns:p14="http://schemas.microsoft.com/office/powerpoint/2010/main" val="7447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10570"/>
            <a:ext cx="13851692" cy="1376430"/>
          </a:xfrm>
          <a:custGeom>
            <a:avLst/>
            <a:gdLst/>
            <a:ahLst/>
            <a:cxnLst/>
            <a:rect l="l" t="t" r="r" b="b"/>
            <a:pathLst>
              <a:path w="13851692" h="1376430">
                <a:moveTo>
                  <a:pt x="0" y="0"/>
                </a:moveTo>
                <a:lnTo>
                  <a:pt x="13851692" y="0"/>
                </a:lnTo>
                <a:lnTo>
                  <a:pt x="13851692" y="1376430"/>
                </a:lnTo>
                <a:lnTo>
                  <a:pt x="0" y="1376430"/>
                </a:lnTo>
                <a:lnTo>
                  <a:pt x="0" y="0"/>
                </a:lnTo>
                <a:close/>
              </a:path>
            </a:pathLst>
          </a:custGeom>
          <a:blipFill>
            <a:blip r:embed="rId3"/>
            <a:stretch>
              <a:fillRect t="-336172" b="-9490"/>
            </a:stretch>
          </a:blipFill>
        </p:spPr>
      </p:sp>
      <p:sp>
        <p:nvSpPr>
          <p:cNvPr id="3" name="Freeform 3"/>
          <p:cNvSpPr/>
          <p:nvPr/>
        </p:nvSpPr>
        <p:spPr>
          <a:xfrm>
            <a:off x="0" y="8805560"/>
            <a:ext cx="4361374" cy="1586450"/>
          </a:xfrm>
          <a:custGeom>
            <a:avLst/>
            <a:gdLst/>
            <a:ahLst/>
            <a:cxnLst/>
            <a:rect l="l" t="t" r="r" b="b"/>
            <a:pathLst>
              <a:path w="4361374" h="1586450">
                <a:moveTo>
                  <a:pt x="0" y="0"/>
                </a:moveTo>
                <a:lnTo>
                  <a:pt x="4361374" y="0"/>
                </a:lnTo>
                <a:lnTo>
                  <a:pt x="4361374" y="1586450"/>
                </a:lnTo>
                <a:lnTo>
                  <a:pt x="0" y="1586450"/>
                </a:lnTo>
                <a:lnTo>
                  <a:pt x="0" y="0"/>
                </a:lnTo>
                <a:close/>
              </a:path>
            </a:pathLst>
          </a:custGeom>
          <a:blipFill>
            <a:blip r:embed="rId4"/>
            <a:stretch>
              <a:fillRect/>
            </a:stretch>
          </a:blipFill>
        </p:spPr>
      </p:sp>
      <p:sp>
        <p:nvSpPr>
          <p:cNvPr id="4" name="Freeform 4"/>
          <p:cNvSpPr/>
          <p:nvPr/>
        </p:nvSpPr>
        <p:spPr>
          <a:xfrm flipH="1">
            <a:off x="-1135072" y="-10235"/>
            <a:ext cx="19423072" cy="3215217"/>
          </a:xfrm>
          <a:custGeom>
            <a:avLst/>
            <a:gdLst/>
            <a:ahLst/>
            <a:cxnLst/>
            <a:rect l="l" t="t" r="r" b="b"/>
            <a:pathLst>
              <a:path w="19423072" h="3215217">
                <a:moveTo>
                  <a:pt x="19423072" y="0"/>
                </a:moveTo>
                <a:lnTo>
                  <a:pt x="0" y="0"/>
                </a:lnTo>
                <a:lnTo>
                  <a:pt x="0" y="3215217"/>
                </a:lnTo>
                <a:lnTo>
                  <a:pt x="19423072" y="3215217"/>
                </a:lnTo>
                <a:lnTo>
                  <a:pt x="19423072" y="0"/>
                </a:lnTo>
                <a:close/>
              </a:path>
            </a:pathLst>
          </a:custGeom>
          <a:blipFill>
            <a:blip r:embed="rId5">
              <a:extLst>
                <a:ext uri="{96DAC541-7B7A-43D3-8B79-37D633B846F1}">
                  <asvg:svgBlip xmlns:asvg="http://schemas.microsoft.com/office/drawing/2016/SVG/main" r:embed="rId6"/>
                </a:ext>
              </a:extLst>
            </a:blip>
            <a:stretch>
              <a:fillRect t="-34823" r="-614"/>
            </a:stretch>
          </a:blipFill>
        </p:spPr>
      </p:sp>
      <p:grpSp>
        <p:nvGrpSpPr>
          <p:cNvPr id="5" name="Group 5"/>
          <p:cNvGrpSpPr/>
          <p:nvPr/>
        </p:nvGrpSpPr>
        <p:grpSpPr>
          <a:xfrm rot="-4895418">
            <a:off x="11204996" y="7212910"/>
            <a:ext cx="3086100" cy="2700338"/>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Rectangle 10">
            <a:extLst>
              <a:ext uri="{FF2B5EF4-FFF2-40B4-BE49-F238E27FC236}">
                <a16:creationId xmlns:a16="http://schemas.microsoft.com/office/drawing/2014/main" id="{9A68FC11-F88C-463B-92AD-F99C2BC890DB}"/>
              </a:ext>
            </a:extLst>
          </p:cNvPr>
          <p:cNvSpPr/>
          <p:nvPr/>
        </p:nvSpPr>
        <p:spPr>
          <a:xfrm>
            <a:off x="3757447" y="1039728"/>
            <a:ext cx="9079994"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7200" b="1" i="1" u="none" strike="noStrike" kern="0" cap="none" spc="0" normalizeH="0" baseline="0" noProof="0" dirty="0">
                <a:ln>
                  <a:noFill/>
                </a:ln>
                <a:solidFill>
                  <a:srgbClr val="0070C0"/>
                </a:solidFill>
                <a:effectLst/>
                <a:uLnTx/>
                <a:uFillTx/>
                <a:cs typeface="Arial" panose="020B0604020202020204" pitchFamily="34" charset="0"/>
              </a:rPr>
              <a:t>Experiment: Messages</a:t>
            </a:r>
            <a:endParaRPr kumimoji="0" lang="en-ZA" sz="7200" b="0" i="1" u="none" strike="noStrike" kern="0" cap="none" spc="0" normalizeH="0" baseline="0" noProof="0" dirty="0">
              <a:ln>
                <a:noFill/>
              </a:ln>
              <a:solidFill>
                <a:srgbClr val="0070C0"/>
              </a:solidFill>
              <a:effectLst/>
              <a:uLnTx/>
              <a:uFillTx/>
            </a:endParaRPr>
          </a:p>
        </p:txBody>
      </p:sp>
      <p:sp>
        <p:nvSpPr>
          <p:cNvPr id="13" name="Rectangle 12">
            <a:extLst>
              <a:ext uri="{FF2B5EF4-FFF2-40B4-BE49-F238E27FC236}">
                <a16:creationId xmlns:a16="http://schemas.microsoft.com/office/drawing/2014/main" id="{19F3603A-2D80-4DC7-9C58-1E5B48A1C3CF}"/>
              </a:ext>
            </a:extLst>
          </p:cNvPr>
          <p:cNvSpPr/>
          <p:nvPr/>
        </p:nvSpPr>
        <p:spPr>
          <a:xfrm>
            <a:off x="2663010" y="2604832"/>
            <a:ext cx="12653189"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a:t>
            </a:r>
            <a:r>
              <a:rPr kumimoji="0" lang="en-ZA" sz="2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If you decide to declare less than what you have earned, you risk being caught. In this case (only if you are caught) you have to pay tax on the undeclared amount plus a penalty of 75 per cent of the undeclared amount</a:t>
            </a:r>
            <a:r>
              <a:rPr kumimoji="0" lang="en-ZA"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a:t>
            </a:r>
            <a:endParaRPr kumimoji="0" lang="en-ZA" sz="2800" b="0" i="0" u="none" strike="noStrike" kern="0" cap="none" spc="0" normalizeH="0" baseline="0" noProof="0" dirty="0">
              <a:ln>
                <a:noFill/>
              </a:ln>
              <a:solidFill>
                <a:prstClr val="black"/>
              </a:solidFill>
              <a:effectLst/>
              <a:uLnTx/>
              <a:uFillTx/>
            </a:endParaRPr>
          </a:p>
        </p:txBody>
      </p:sp>
      <p:sp>
        <p:nvSpPr>
          <p:cNvPr id="16" name="Rectangle 15">
            <a:extLst>
              <a:ext uri="{FF2B5EF4-FFF2-40B4-BE49-F238E27FC236}">
                <a16:creationId xmlns:a16="http://schemas.microsoft.com/office/drawing/2014/main" id="{52F8E3C1-F812-4942-AB0A-BECEA34989EB}"/>
              </a:ext>
            </a:extLst>
          </p:cNvPr>
          <p:cNvSpPr/>
          <p:nvPr/>
        </p:nvSpPr>
        <p:spPr>
          <a:xfrm>
            <a:off x="2590800" y="4335149"/>
            <a:ext cx="120396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a:t>
            </a:r>
            <a:r>
              <a:rPr kumimoji="0" lang="en-ZA" sz="2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Most participants who took part in this experiment correctly declared all their total income</a:t>
            </a:r>
            <a:r>
              <a:rPr kumimoji="0" lang="en-ZA"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a:t>
            </a:r>
            <a:endParaRPr kumimoji="0" lang="en-ZA" sz="2800" b="0" i="0" u="none" strike="noStrike" kern="0" cap="none" spc="0" normalizeH="0" baseline="0" noProof="0" dirty="0">
              <a:ln>
                <a:noFill/>
              </a:ln>
              <a:solidFill>
                <a:prstClr val="black"/>
              </a:solidFill>
              <a:effectLst/>
              <a:uLnTx/>
              <a:uFillTx/>
            </a:endParaRPr>
          </a:p>
        </p:txBody>
      </p:sp>
      <p:sp>
        <p:nvSpPr>
          <p:cNvPr id="17" name="Rectangle 16">
            <a:extLst>
              <a:ext uri="{FF2B5EF4-FFF2-40B4-BE49-F238E27FC236}">
                <a16:creationId xmlns:a16="http://schemas.microsoft.com/office/drawing/2014/main" id="{8898EE69-7AE5-4B60-91A5-B050DA5DC1E1}"/>
              </a:ext>
            </a:extLst>
          </p:cNvPr>
          <p:cNvSpPr/>
          <p:nvPr/>
        </p:nvSpPr>
        <p:spPr>
          <a:xfrm>
            <a:off x="2590800" y="5682105"/>
            <a:ext cx="12496800"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a:t>
            </a:r>
            <a:r>
              <a:rPr kumimoji="0" lang="en-ZA" sz="28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You should further know that the tax amount from your declared total income will be distributed in equal shares among all participants</a:t>
            </a:r>
            <a:r>
              <a:rPr kumimoji="0" lang="en-ZA"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a:t>
            </a:r>
            <a:endParaRPr kumimoji="0" lang="en-ZA" sz="3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18856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TotalTime>
  <Words>1032</Words>
  <Application>Microsoft Office PowerPoint</Application>
  <PresentationFormat>Custom</PresentationFormat>
  <Paragraphs>136</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Agency FB</vt:lpstr>
      <vt:lpstr>Times New Roman</vt:lpstr>
      <vt:lpstr>Wingdings</vt:lpstr>
      <vt:lpstr>Arial</vt:lpstr>
      <vt:lpstr>Symbol</vt:lpstr>
      <vt:lpstr>Open Sans 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Dr. NL Monageng</dc:creator>
  <cp:lastModifiedBy>Dr. NL Monageng</cp:lastModifiedBy>
  <cp:revision>21</cp:revision>
  <dcterms:created xsi:type="dcterms:W3CDTF">2006-08-16T00:00:00Z</dcterms:created>
  <dcterms:modified xsi:type="dcterms:W3CDTF">2023-08-01T22:53:09Z</dcterms:modified>
  <dc:identifier>DAFpDw_Sd9Y</dc:identifier>
</cp:coreProperties>
</file>