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5" r:id="rId2"/>
    <p:sldId id="296" r:id="rId3"/>
    <p:sldId id="260" r:id="rId4"/>
    <p:sldId id="270" r:id="rId5"/>
    <p:sldId id="271" r:id="rId6"/>
    <p:sldId id="303" r:id="rId7"/>
    <p:sldId id="269" r:id="rId8"/>
    <p:sldId id="281" r:id="rId9"/>
    <p:sldId id="272" r:id="rId10"/>
    <p:sldId id="299" r:id="rId11"/>
    <p:sldId id="304" r:id="rId12"/>
    <p:sldId id="275" r:id="rId13"/>
    <p:sldId id="276" r:id="rId14"/>
    <p:sldId id="298" r:id="rId15"/>
    <p:sldId id="277" r:id="rId16"/>
    <p:sldId id="278" r:id="rId17"/>
    <p:sldId id="279" r:id="rId18"/>
    <p:sldId id="291" r:id="rId19"/>
    <p:sldId id="305" r:id="rId20"/>
    <p:sldId id="306" r:id="rId21"/>
    <p:sldId id="308" r:id="rId22"/>
    <p:sldId id="307" r:id="rId23"/>
    <p:sldId id="301" r:id="rId24"/>
    <p:sldId id="282" r:id="rId25"/>
    <p:sldId id="309" r:id="rId26"/>
    <p:sldId id="310" r:id="rId27"/>
    <p:sldId id="290" r:id="rId28"/>
    <p:sldId id="289" r:id="rId29"/>
    <p:sldId id="268"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89">
          <p15:clr>
            <a:srgbClr val="A4A3A4"/>
          </p15:clr>
        </p15:guide>
        <p15:guide id="2" orient="horz">
          <p15:clr>
            <a:srgbClr val="A4A3A4"/>
          </p15:clr>
        </p15:guide>
        <p15:guide id="3" orient="horz" pos="288">
          <p15:clr>
            <a:srgbClr val="A4A3A4"/>
          </p15:clr>
        </p15:guide>
        <p15:guide id="4" orient="horz" pos="3239">
          <p15:clr>
            <a:srgbClr val="A4A3A4"/>
          </p15:clr>
        </p15:guide>
        <p15:guide id="5" pos="234">
          <p15:clr>
            <a:srgbClr val="A4A3A4"/>
          </p15:clr>
        </p15:guide>
        <p15:guide id="6" pos="5526">
          <p15:clr>
            <a:srgbClr val="A4A3A4"/>
          </p15:clr>
        </p15:guide>
        <p15:guide id="7">
          <p15:clr>
            <a:srgbClr val="A4A3A4"/>
          </p15:clr>
        </p15:guide>
        <p15:guide id="8"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AA"/>
    <a:srgbClr val="0068A2"/>
    <a:srgbClr val="FCAF17"/>
    <a:srgbClr val="F2AF17"/>
    <a:srgbClr val="D71C33"/>
    <a:srgbClr val="595959"/>
    <a:srgbClr val="969696"/>
    <a:srgbClr val="6D9D31"/>
    <a:srgbClr val="C48B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1" autoAdjust="0"/>
    <p:restoredTop sz="87356" autoAdjust="0"/>
  </p:normalViewPr>
  <p:slideViewPr>
    <p:cSldViewPr snapToGrid="0" snapToObjects="1" showGuides="1">
      <p:cViewPr varScale="1">
        <p:scale>
          <a:sx n="99" d="100"/>
          <a:sy n="99" d="100"/>
        </p:scale>
        <p:origin x="480" y="77"/>
      </p:cViewPr>
      <p:guideLst>
        <p:guide orient="horz" pos="3089"/>
        <p:guide orient="horz"/>
        <p:guide orient="horz" pos="288"/>
        <p:guide orient="horz" pos="3239"/>
        <p:guide pos="234"/>
        <p:guide pos="5526"/>
        <p:guide/>
        <p:guide pos="5759"/>
      </p:guideLst>
    </p:cSldViewPr>
  </p:slideViewPr>
  <p:notesTextViewPr>
    <p:cViewPr>
      <p:scale>
        <a:sx n="1" d="1"/>
        <a:sy n="1" d="1"/>
      </p:scale>
      <p:origin x="0" y="0"/>
    </p:cViewPr>
  </p:notesTextViewPr>
  <p:notesViewPr>
    <p:cSldViewPr snapToGrid="0" snapToObjects="1" showGuides="1">
      <p:cViewPr varScale="1">
        <p:scale>
          <a:sx n="80" d="100"/>
          <a:sy n="80" d="100"/>
        </p:scale>
        <p:origin x="-1974" y="-78"/>
      </p:cViewPr>
      <p:guideLst>
        <p:guide orient="horz" pos="2880"/>
        <p:guide pos="2160"/>
      </p:guideLst>
    </p:cSldViewPr>
  </p:notesViewPr>
  <p:gridSpacing cx="45005" cy="450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G:\My%20Drive\Navorsing\Artikels\Tax%20lottery\Demographic%20inf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My%20Drive\M%20Students\2022\Data\Copy%20of%20South-African%20Tax%20Lottery_June%2020,%202022_13.36_Anculie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accent1"/>
            </a:solidFill>
            <a:ln>
              <a:noFill/>
            </a:ln>
            <a:effectLst/>
          </c:spPr>
          <c:invertIfNegative val="0"/>
          <c:cat>
            <c:multiLvlStrRef>
              <c:f>Sheet2!$A$16:$B$20</c:f>
              <c:multiLvlStrCache>
                <c:ptCount val="5"/>
                <c:lvl>
                  <c:pt idx="0">
                    <c:v>Extremely unhappy</c:v>
                  </c:pt>
                  <c:pt idx="1">
                    <c:v>Somewhat unhappy</c:v>
                  </c:pt>
                  <c:pt idx="2">
                    <c:v>Neither happy nor unhappy</c:v>
                  </c:pt>
                  <c:pt idx="3">
                    <c:v>Somewhat happy</c:v>
                  </c:pt>
                  <c:pt idx="4">
                    <c:v>Extremely happy</c:v>
                  </c:pt>
                </c:lvl>
                <c:lvl>
                  <c:pt idx="0">
                    <c:v>Happiness to participate</c:v>
                  </c:pt>
                </c:lvl>
              </c:multiLvlStrCache>
            </c:multiLvlStrRef>
          </c:cat>
          <c:val>
            <c:numRef>
              <c:f>Sheet2!$C$16:$C$20</c:f>
              <c:numCache>
                <c:formatCode>General</c:formatCode>
                <c:ptCount val="5"/>
                <c:pt idx="0">
                  <c:v>3.4</c:v>
                </c:pt>
                <c:pt idx="1">
                  <c:v>3.8</c:v>
                </c:pt>
                <c:pt idx="2">
                  <c:v>16.3</c:v>
                </c:pt>
                <c:pt idx="3">
                  <c:v>34.799999999999997</c:v>
                </c:pt>
                <c:pt idx="4">
                  <c:v>41.8</c:v>
                </c:pt>
              </c:numCache>
            </c:numRef>
          </c:val>
          <c:extLst>
            <c:ext xmlns:c16="http://schemas.microsoft.com/office/drawing/2014/chart" uri="{C3380CC4-5D6E-409C-BE32-E72D297353CC}">
              <c16:uniqueId val="{00000000-A1CA-4F28-A0F8-ECECA24FE710}"/>
            </c:ext>
          </c:extLst>
        </c:ser>
        <c:dLbls>
          <c:showLegendKey val="0"/>
          <c:showVal val="0"/>
          <c:showCatName val="0"/>
          <c:showSerName val="0"/>
          <c:showPercent val="0"/>
          <c:showBubbleSize val="0"/>
        </c:dLbls>
        <c:gapWidth val="150"/>
        <c:overlap val="100"/>
        <c:axId val="361795464"/>
        <c:axId val="528304904"/>
      </c:barChart>
      <c:catAx>
        <c:axId val="36179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28304904"/>
        <c:crosses val="autoZero"/>
        <c:auto val="1"/>
        <c:lblAlgn val="ctr"/>
        <c:lblOffset val="100"/>
        <c:noMultiLvlLbl val="0"/>
      </c:catAx>
      <c:valAx>
        <c:axId val="5283049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1795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ZA">
                <a:latin typeface="Arial" panose="020B0604020202020204" pitchFamily="34" charset="0"/>
                <a:cs typeface="Arial" panose="020B0604020202020204" pitchFamily="34" charset="0"/>
              </a:rPr>
              <a:t>Concerns of suppliers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Thematic!$E$2:$E$13</c:f>
              <c:strCache>
                <c:ptCount val="12"/>
                <c:pt idx="0">
                  <c:v>High tax</c:v>
                </c:pt>
                <c:pt idx="1">
                  <c:v>Corruption</c:v>
                </c:pt>
                <c:pt idx="2">
                  <c:v>Ineffective government</c:v>
                </c:pt>
                <c:pt idx="3">
                  <c:v>Unfair</c:v>
                </c:pt>
                <c:pt idx="4">
                  <c:v>Mismanagement of funds</c:v>
                </c:pt>
                <c:pt idx="5">
                  <c:v>Additional burden</c:v>
                </c:pt>
                <c:pt idx="6">
                  <c:v>Not asked</c:v>
                </c:pt>
                <c:pt idx="7">
                  <c:v>Not enough info</c:v>
                </c:pt>
                <c:pt idx="8">
                  <c:v>Unsupportive customers</c:v>
                </c:pt>
                <c:pt idx="9">
                  <c:v>Waste of time</c:v>
                </c:pt>
                <c:pt idx="10">
                  <c:v>Ineffective system</c:v>
                </c:pt>
                <c:pt idx="11">
                  <c:v>None</c:v>
                </c:pt>
              </c:strCache>
            </c:strRef>
          </c:cat>
          <c:val>
            <c:numRef>
              <c:f>Thematic!$F$2:$F$13</c:f>
              <c:numCache>
                <c:formatCode>General</c:formatCode>
                <c:ptCount val="12"/>
                <c:pt idx="0">
                  <c:v>1</c:v>
                </c:pt>
                <c:pt idx="1">
                  <c:v>11</c:v>
                </c:pt>
                <c:pt idx="2">
                  <c:v>1</c:v>
                </c:pt>
                <c:pt idx="3">
                  <c:v>1</c:v>
                </c:pt>
                <c:pt idx="4">
                  <c:v>2</c:v>
                </c:pt>
                <c:pt idx="5">
                  <c:v>2</c:v>
                </c:pt>
                <c:pt idx="6">
                  <c:v>1</c:v>
                </c:pt>
                <c:pt idx="7">
                  <c:v>1</c:v>
                </c:pt>
                <c:pt idx="8">
                  <c:v>1</c:v>
                </c:pt>
                <c:pt idx="9">
                  <c:v>2</c:v>
                </c:pt>
                <c:pt idx="10">
                  <c:v>1</c:v>
                </c:pt>
                <c:pt idx="11">
                  <c:v>27</c:v>
                </c:pt>
              </c:numCache>
            </c:numRef>
          </c:val>
          <c:extLst>
            <c:ext xmlns:c16="http://schemas.microsoft.com/office/drawing/2014/chart" uri="{C3380CC4-5D6E-409C-BE32-E72D297353CC}">
              <c16:uniqueId val="{00000000-310C-4483-AD52-802D617E2CA6}"/>
            </c:ext>
          </c:extLst>
        </c:ser>
        <c:dLbls>
          <c:showLegendKey val="0"/>
          <c:showVal val="0"/>
          <c:showCatName val="0"/>
          <c:showSerName val="0"/>
          <c:showPercent val="0"/>
          <c:showBubbleSize val="0"/>
        </c:dLbls>
        <c:gapWidth val="182"/>
        <c:axId val="597171296"/>
        <c:axId val="597177120"/>
      </c:barChart>
      <c:catAx>
        <c:axId val="597171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7177120"/>
        <c:crosses val="autoZero"/>
        <c:auto val="1"/>
        <c:lblAlgn val="ctr"/>
        <c:lblOffset val="100"/>
        <c:noMultiLvlLbl val="0"/>
      </c:catAx>
      <c:valAx>
        <c:axId val="597177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97171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44A581-5DF6-4F16-BEFC-D7C482E3902A}"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n-US"/>
        </a:p>
      </dgm:t>
    </dgm:pt>
    <dgm:pt modelId="{613437DC-C1C0-406C-A533-A10CD3CDA1B7}">
      <dgm:prSet phldrT="[Text]"/>
      <dgm:spPr/>
      <dgm:t>
        <a:bodyPr/>
        <a:lstStyle/>
        <a:p>
          <a:r>
            <a:rPr lang="en-US" dirty="0">
              <a:solidFill>
                <a:srgbClr val="002060"/>
              </a:solidFill>
              <a:latin typeface="Arial" panose="020B0604020202020204" pitchFamily="34" charset="0"/>
              <a:cs typeface="Arial" panose="020B0604020202020204" pitchFamily="34" charset="0"/>
            </a:rPr>
            <a:t> </a:t>
          </a:r>
        </a:p>
      </dgm:t>
    </dgm:pt>
    <dgm:pt modelId="{12324972-2EEB-4DDE-B269-F3D1CA31A08E}" type="parTrans" cxnId="{8CF6867A-CFDF-40D7-B8D6-4D8B5CA58E4D}">
      <dgm:prSet/>
      <dgm:spPr/>
      <dgm:t>
        <a:bodyPr/>
        <a:lstStyle/>
        <a:p>
          <a:endParaRPr lang="en-US"/>
        </a:p>
      </dgm:t>
    </dgm:pt>
    <dgm:pt modelId="{E4DDD5EA-14FA-4F01-9538-4255D9446AFE}" type="sibTrans" cxnId="{8CF6867A-CFDF-40D7-B8D6-4D8B5CA58E4D}">
      <dgm:prSet/>
      <dgm:spPr/>
      <dgm:t>
        <a:bodyPr/>
        <a:lstStyle/>
        <a:p>
          <a:endParaRPr lang="en-US"/>
        </a:p>
      </dgm:t>
    </dgm:pt>
    <dgm:pt modelId="{B952DED6-FB30-4E27-BF0D-A00FC0366D3C}">
      <dgm:prSet phldrT="[Text]" custT="1"/>
      <dgm:spPr/>
      <dgm:t>
        <a:bodyPr/>
        <a:lstStyle/>
        <a:p>
          <a:r>
            <a:rPr lang="en-ZA" sz="2000" dirty="0">
              <a:solidFill>
                <a:srgbClr val="002060"/>
              </a:solidFill>
              <a:latin typeface="Arial" panose="020B0604020202020204" pitchFamily="34" charset="0"/>
              <a:cs typeface="Arial" panose="020B0604020202020204" pitchFamily="34" charset="0"/>
            </a:rPr>
            <a:t>Introduction</a:t>
          </a:r>
          <a:endParaRPr lang="en-US" sz="2000" dirty="0">
            <a:solidFill>
              <a:srgbClr val="002060"/>
            </a:solidFill>
            <a:latin typeface="Arial" panose="020B0604020202020204" pitchFamily="34" charset="0"/>
            <a:cs typeface="Arial" panose="020B0604020202020204" pitchFamily="34" charset="0"/>
          </a:endParaRPr>
        </a:p>
      </dgm:t>
    </dgm:pt>
    <dgm:pt modelId="{7FAFD5FE-A63C-4C1A-AF8F-616E8F90AC3C}" type="parTrans" cxnId="{2F932E61-1445-4761-80B9-C96EE592C7C7}">
      <dgm:prSet/>
      <dgm:spPr/>
      <dgm:t>
        <a:bodyPr/>
        <a:lstStyle/>
        <a:p>
          <a:endParaRPr lang="en-US"/>
        </a:p>
      </dgm:t>
    </dgm:pt>
    <dgm:pt modelId="{4D33032C-245F-4D4F-A2AC-5D9295FBAB3B}" type="sibTrans" cxnId="{2F932E61-1445-4761-80B9-C96EE592C7C7}">
      <dgm:prSet/>
      <dgm:spPr/>
      <dgm:t>
        <a:bodyPr/>
        <a:lstStyle/>
        <a:p>
          <a:endParaRPr lang="en-US"/>
        </a:p>
      </dgm:t>
    </dgm:pt>
    <dgm:pt modelId="{28AB3590-67C3-4438-8489-82879E1B4432}">
      <dgm:prSet phldrT="[Text]" custT="1"/>
      <dgm:spPr/>
      <dgm:t>
        <a:bodyPr/>
        <a:lstStyle/>
        <a:p>
          <a:r>
            <a:rPr lang="en-ZA" sz="2000" dirty="0">
              <a:solidFill>
                <a:srgbClr val="002060"/>
              </a:solidFill>
              <a:latin typeface="Arial" panose="020B0604020202020204" pitchFamily="34" charset="0"/>
              <a:cs typeface="Arial" panose="020B0604020202020204" pitchFamily="34" charset="0"/>
            </a:rPr>
            <a:t>Demographic profiles</a:t>
          </a:r>
          <a:endParaRPr lang="en-US" sz="2000" dirty="0">
            <a:solidFill>
              <a:srgbClr val="002060"/>
            </a:solidFill>
            <a:latin typeface="Arial" panose="020B0604020202020204" pitchFamily="34" charset="0"/>
            <a:cs typeface="Arial" panose="020B0604020202020204" pitchFamily="34" charset="0"/>
          </a:endParaRPr>
        </a:p>
      </dgm:t>
    </dgm:pt>
    <dgm:pt modelId="{A3A14DB5-08F0-4726-8DBC-F1691B037AE3}" type="parTrans" cxnId="{5BB80F7F-D75A-4385-98D1-AD4DEC9B0B78}">
      <dgm:prSet/>
      <dgm:spPr/>
      <dgm:t>
        <a:bodyPr/>
        <a:lstStyle/>
        <a:p>
          <a:endParaRPr lang="en-US"/>
        </a:p>
      </dgm:t>
    </dgm:pt>
    <dgm:pt modelId="{BFF853ED-B2E6-4A97-BD74-9929D131FEFF}" type="sibTrans" cxnId="{5BB80F7F-D75A-4385-98D1-AD4DEC9B0B78}">
      <dgm:prSet/>
      <dgm:spPr/>
      <dgm:t>
        <a:bodyPr/>
        <a:lstStyle/>
        <a:p>
          <a:endParaRPr lang="en-US"/>
        </a:p>
      </dgm:t>
    </dgm:pt>
    <dgm:pt modelId="{8259BF2A-EF39-44F5-B955-9AE9978B888E}">
      <dgm:prSet/>
      <dgm:spPr/>
      <dgm:t>
        <a:bodyPr/>
        <a:lstStyle/>
        <a:p>
          <a:endParaRPr lang="en-US">
            <a:solidFill>
              <a:srgbClr val="002060"/>
            </a:solidFill>
            <a:latin typeface="Arial" panose="020B0604020202020204" pitchFamily="34" charset="0"/>
            <a:cs typeface="Arial" panose="020B0604020202020204" pitchFamily="34" charset="0"/>
          </a:endParaRPr>
        </a:p>
      </dgm:t>
    </dgm:pt>
    <dgm:pt modelId="{D9173942-B147-44E4-9723-3D1C0E70678A}" type="parTrans" cxnId="{436D3104-9AD8-4DB9-8F34-69B8ABF4A04F}">
      <dgm:prSet/>
      <dgm:spPr/>
      <dgm:t>
        <a:bodyPr/>
        <a:lstStyle/>
        <a:p>
          <a:endParaRPr lang="en-US"/>
        </a:p>
      </dgm:t>
    </dgm:pt>
    <dgm:pt modelId="{E2F3798E-E899-4C8C-8DB5-01F59E2ECE60}" type="sibTrans" cxnId="{436D3104-9AD8-4DB9-8F34-69B8ABF4A04F}">
      <dgm:prSet/>
      <dgm:spPr/>
      <dgm:t>
        <a:bodyPr/>
        <a:lstStyle/>
        <a:p>
          <a:endParaRPr lang="en-US"/>
        </a:p>
      </dgm:t>
    </dgm:pt>
    <dgm:pt modelId="{F828D21D-4EB3-4DAD-9623-1B2AF5C593D5}">
      <dgm:prSet/>
      <dgm:spPr/>
      <dgm:t>
        <a:bodyPr/>
        <a:lstStyle/>
        <a:p>
          <a:endParaRPr lang="en-US">
            <a:solidFill>
              <a:srgbClr val="002060"/>
            </a:solidFill>
            <a:latin typeface="Arial" panose="020B0604020202020204" pitchFamily="34" charset="0"/>
            <a:cs typeface="Arial" panose="020B0604020202020204" pitchFamily="34" charset="0"/>
          </a:endParaRPr>
        </a:p>
      </dgm:t>
    </dgm:pt>
    <dgm:pt modelId="{95713403-1375-426A-AC00-8574C3C04860}" type="parTrans" cxnId="{FA5B1E77-2E1A-4F2C-9863-434FC4B73317}">
      <dgm:prSet/>
      <dgm:spPr/>
      <dgm:t>
        <a:bodyPr/>
        <a:lstStyle/>
        <a:p>
          <a:endParaRPr lang="en-US"/>
        </a:p>
      </dgm:t>
    </dgm:pt>
    <dgm:pt modelId="{55FF7C98-5706-4774-917C-00B57FEBA89E}" type="sibTrans" cxnId="{FA5B1E77-2E1A-4F2C-9863-434FC4B73317}">
      <dgm:prSet/>
      <dgm:spPr/>
      <dgm:t>
        <a:bodyPr/>
        <a:lstStyle/>
        <a:p>
          <a:endParaRPr lang="en-US"/>
        </a:p>
      </dgm:t>
    </dgm:pt>
    <dgm:pt modelId="{B41CF840-6AB4-4BAE-B933-FC9C2779F35C}">
      <dgm:prSet/>
      <dgm:spPr/>
      <dgm:t>
        <a:bodyPr/>
        <a:lstStyle/>
        <a:p>
          <a:r>
            <a:rPr lang="en-ZA" sz="1500" dirty="0">
              <a:solidFill>
                <a:srgbClr val="002060"/>
              </a:solidFill>
              <a:latin typeface="Arial" panose="020B0604020202020204" pitchFamily="34" charset="0"/>
              <a:cs typeface="Arial" panose="020B0604020202020204" pitchFamily="34" charset="0"/>
              <a:sym typeface="Wingdings" panose="05000000000000000000" pitchFamily="2" charset="2"/>
            </a:rPr>
            <a:t>Registered for tax?</a:t>
          </a:r>
          <a:endParaRPr lang="en-US" sz="1500" dirty="0">
            <a:solidFill>
              <a:srgbClr val="002060"/>
            </a:solidFill>
            <a:latin typeface="Arial" panose="020B0604020202020204" pitchFamily="34" charset="0"/>
            <a:cs typeface="Arial" panose="020B0604020202020204" pitchFamily="34" charset="0"/>
          </a:endParaRPr>
        </a:p>
      </dgm:t>
    </dgm:pt>
    <dgm:pt modelId="{9947AF82-D996-4481-A37C-7119B814DA7D}" type="parTrans" cxnId="{D7C042A8-8DB2-40E2-9F9B-BFF398FC2A49}">
      <dgm:prSet/>
      <dgm:spPr/>
      <dgm:t>
        <a:bodyPr/>
        <a:lstStyle/>
        <a:p>
          <a:endParaRPr lang="en-US"/>
        </a:p>
      </dgm:t>
    </dgm:pt>
    <dgm:pt modelId="{B6A6F6CE-B4CF-4EDB-911E-30B9B32F2FAF}" type="sibTrans" cxnId="{D7C042A8-8DB2-40E2-9F9B-BFF398FC2A49}">
      <dgm:prSet/>
      <dgm:spPr/>
      <dgm:t>
        <a:bodyPr/>
        <a:lstStyle/>
        <a:p>
          <a:endParaRPr lang="en-US"/>
        </a:p>
      </dgm:t>
    </dgm:pt>
    <dgm:pt modelId="{D1379ECC-25A7-4138-9283-C8501C9F39DF}">
      <dgm:prSet custT="1"/>
      <dgm:spPr/>
      <dgm:t>
        <a:bodyPr/>
        <a:lstStyle/>
        <a:p>
          <a:r>
            <a:rPr lang="en-US" sz="1600" dirty="0">
              <a:solidFill>
                <a:srgbClr val="002060"/>
              </a:solidFill>
              <a:latin typeface="Arial" panose="020B0604020202020204" pitchFamily="34" charset="0"/>
              <a:cs typeface="Arial" panose="020B0604020202020204" pitchFamily="34" charset="0"/>
            </a:rPr>
            <a:t>Likert scale</a:t>
          </a:r>
        </a:p>
      </dgm:t>
    </dgm:pt>
    <dgm:pt modelId="{DF6A2163-B60F-4720-9A64-B75B689083AF}" type="parTrans" cxnId="{4B8DCC8F-12B2-4E07-9C76-99B6449CE48D}">
      <dgm:prSet/>
      <dgm:spPr/>
      <dgm:t>
        <a:bodyPr/>
        <a:lstStyle/>
        <a:p>
          <a:endParaRPr lang="en-US"/>
        </a:p>
      </dgm:t>
    </dgm:pt>
    <dgm:pt modelId="{D809B4D1-4706-42BE-98BD-490C2187F891}" type="sibTrans" cxnId="{4B8DCC8F-12B2-4E07-9C76-99B6449CE48D}">
      <dgm:prSet/>
      <dgm:spPr/>
      <dgm:t>
        <a:bodyPr/>
        <a:lstStyle/>
        <a:p>
          <a:endParaRPr lang="en-US"/>
        </a:p>
      </dgm:t>
    </dgm:pt>
    <dgm:pt modelId="{8E1FD88F-7183-4F90-AA81-93B44692C16C}">
      <dgm:prSet phldrT="[Text]"/>
      <dgm:spPr/>
      <dgm:t>
        <a:bodyPr/>
        <a:lstStyle/>
        <a:p>
          <a:r>
            <a:rPr lang="en-US" dirty="0">
              <a:solidFill>
                <a:srgbClr val="002060"/>
              </a:solidFill>
              <a:latin typeface="Arial" panose="020B0604020202020204" pitchFamily="34" charset="0"/>
              <a:cs typeface="Arial" panose="020B0604020202020204" pitchFamily="34" charset="0"/>
            </a:rPr>
            <a:t> </a:t>
          </a:r>
        </a:p>
      </dgm:t>
    </dgm:pt>
    <dgm:pt modelId="{E03414AF-8321-4AA5-BC57-298D473B9D5E}" type="sibTrans" cxnId="{6D50E803-FF16-4B49-AE3B-9CEF4072CE32}">
      <dgm:prSet/>
      <dgm:spPr/>
      <dgm:t>
        <a:bodyPr/>
        <a:lstStyle/>
        <a:p>
          <a:endParaRPr lang="en-US"/>
        </a:p>
      </dgm:t>
    </dgm:pt>
    <dgm:pt modelId="{77D4CDEC-F8B1-4BBE-B34B-637E4A7B13E1}" type="parTrans" cxnId="{6D50E803-FF16-4B49-AE3B-9CEF4072CE32}">
      <dgm:prSet/>
      <dgm:spPr/>
      <dgm:t>
        <a:bodyPr/>
        <a:lstStyle/>
        <a:p>
          <a:endParaRPr lang="en-US"/>
        </a:p>
      </dgm:t>
    </dgm:pt>
    <dgm:pt modelId="{219EC8D4-B06D-4F3C-BDA9-58C13070CEC7}">
      <dgm:prSet custT="1"/>
      <dgm:spPr/>
      <dgm:t>
        <a:bodyPr/>
        <a:lstStyle/>
        <a:p>
          <a:r>
            <a:rPr lang="en-US" sz="1600" dirty="0">
              <a:solidFill>
                <a:srgbClr val="002060"/>
              </a:solidFill>
              <a:latin typeface="Arial" panose="020B0604020202020204" pitchFamily="34" charset="0"/>
              <a:cs typeface="Arial" panose="020B0604020202020204" pitchFamily="34" charset="0"/>
            </a:rPr>
            <a:t>Open-ended – biggest concern</a:t>
          </a:r>
        </a:p>
      </dgm:t>
    </dgm:pt>
    <dgm:pt modelId="{5AF470B5-37C4-418F-BAE6-C086D0C23C4E}" type="parTrans" cxnId="{3B6A15B0-5215-4CF2-A873-80C1752D8F90}">
      <dgm:prSet/>
      <dgm:spPr/>
      <dgm:t>
        <a:bodyPr/>
        <a:lstStyle/>
        <a:p>
          <a:endParaRPr lang="en-ZA"/>
        </a:p>
      </dgm:t>
    </dgm:pt>
    <dgm:pt modelId="{510F9EE7-1DCE-40AA-AF44-8149CA4BE7BF}" type="sibTrans" cxnId="{3B6A15B0-5215-4CF2-A873-80C1752D8F90}">
      <dgm:prSet/>
      <dgm:spPr/>
      <dgm:t>
        <a:bodyPr/>
        <a:lstStyle/>
        <a:p>
          <a:endParaRPr lang="en-ZA"/>
        </a:p>
      </dgm:t>
    </dgm:pt>
    <dgm:pt modelId="{37E6B949-F1F4-4A43-B66E-A7B0DF3FEDCC}">
      <dgm:prSet/>
      <dgm:spPr/>
      <dgm:t>
        <a:bodyPr/>
        <a:lstStyle/>
        <a:p>
          <a:r>
            <a:rPr lang="en-ZA" sz="1500" dirty="0">
              <a:solidFill>
                <a:srgbClr val="002060"/>
              </a:solidFill>
              <a:latin typeface="Arial" panose="020B0604020202020204" pitchFamily="34" charset="0"/>
              <a:cs typeface="Arial" panose="020B0604020202020204" pitchFamily="34" charset="0"/>
              <a:sym typeface="Wingdings" panose="05000000000000000000" pitchFamily="2" charset="2"/>
            </a:rPr>
            <a:t>Issuing of receipts</a:t>
          </a:r>
          <a:endParaRPr lang="en-US" sz="1500" dirty="0">
            <a:solidFill>
              <a:srgbClr val="002060"/>
            </a:solidFill>
            <a:latin typeface="Arial" panose="020B0604020202020204" pitchFamily="34" charset="0"/>
            <a:cs typeface="Arial" panose="020B0604020202020204" pitchFamily="34" charset="0"/>
          </a:endParaRPr>
        </a:p>
      </dgm:t>
    </dgm:pt>
    <dgm:pt modelId="{3E471CAC-7861-4D8E-B342-0DA9E89638DA}" type="parTrans" cxnId="{EEB39DFB-40F8-4D87-8143-3A7C787E1E43}">
      <dgm:prSet/>
      <dgm:spPr/>
      <dgm:t>
        <a:bodyPr/>
        <a:lstStyle/>
        <a:p>
          <a:endParaRPr lang="en-ZA"/>
        </a:p>
      </dgm:t>
    </dgm:pt>
    <dgm:pt modelId="{483141DC-6816-4DC8-9091-CA62E671B160}" type="sibTrans" cxnId="{EEB39DFB-40F8-4D87-8143-3A7C787E1E43}">
      <dgm:prSet/>
      <dgm:spPr/>
      <dgm:t>
        <a:bodyPr/>
        <a:lstStyle/>
        <a:p>
          <a:endParaRPr lang="en-ZA"/>
        </a:p>
      </dgm:t>
    </dgm:pt>
    <dgm:pt modelId="{38D68584-65AE-4F59-82B7-666E4DE0938B}">
      <dgm:prSet/>
      <dgm:spPr/>
      <dgm:t>
        <a:bodyPr/>
        <a:lstStyle/>
        <a:p>
          <a:r>
            <a:rPr lang="en-US" sz="1500" dirty="0">
              <a:solidFill>
                <a:srgbClr val="002060"/>
              </a:solidFill>
              <a:latin typeface="Arial" panose="020B0604020202020204" pitchFamily="34" charset="0"/>
              <a:cs typeface="Arial" panose="020B0604020202020204" pitchFamily="34" charset="0"/>
            </a:rPr>
            <a:t>Opinion on a tax lottery system</a:t>
          </a:r>
        </a:p>
      </dgm:t>
    </dgm:pt>
    <dgm:pt modelId="{BC454A29-7A51-42E6-9661-7EE67613DAB2}" type="parTrans" cxnId="{4325B2AC-1C6B-4482-9E06-1679E3882E35}">
      <dgm:prSet/>
      <dgm:spPr/>
      <dgm:t>
        <a:bodyPr/>
        <a:lstStyle/>
        <a:p>
          <a:endParaRPr lang="en-ZA"/>
        </a:p>
      </dgm:t>
    </dgm:pt>
    <dgm:pt modelId="{A55915DB-0BEE-4234-BF80-7DB31F310A61}" type="sibTrans" cxnId="{4325B2AC-1C6B-4482-9E06-1679E3882E35}">
      <dgm:prSet/>
      <dgm:spPr/>
      <dgm:t>
        <a:bodyPr/>
        <a:lstStyle/>
        <a:p>
          <a:endParaRPr lang="en-ZA"/>
        </a:p>
      </dgm:t>
    </dgm:pt>
    <dgm:pt modelId="{E07696CB-FD2F-4627-B48A-6AAE7EB3E7B8}" type="pres">
      <dgm:prSet presAssocID="{6744A581-5DF6-4F16-BEFC-D7C482E3902A}" presName="linearFlow" presStyleCnt="0">
        <dgm:presLayoutVars>
          <dgm:dir/>
          <dgm:animLvl val="lvl"/>
          <dgm:resizeHandles val="exact"/>
        </dgm:presLayoutVars>
      </dgm:prSet>
      <dgm:spPr/>
    </dgm:pt>
    <dgm:pt modelId="{451F5D45-3F9A-4D55-A262-47A77E732745}" type="pres">
      <dgm:prSet presAssocID="{613437DC-C1C0-406C-A533-A10CD3CDA1B7}" presName="composite" presStyleCnt="0"/>
      <dgm:spPr/>
    </dgm:pt>
    <dgm:pt modelId="{1F86A504-7F09-47FD-8393-E7219823EA76}" type="pres">
      <dgm:prSet presAssocID="{613437DC-C1C0-406C-A533-A10CD3CDA1B7}" presName="parentText" presStyleLbl="alignNode1" presStyleIdx="0" presStyleCnt="4">
        <dgm:presLayoutVars>
          <dgm:chMax val="1"/>
          <dgm:bulletEnabled val="1"/>
        </dgm:presLayoutVars>
      </dgm:prSet>
      <dgm:spPr/>
    </dgm:pt>
    <dgm:pt modelId="{A6333360-7C31-4817-87A1-185B69D97124}" type="pres">
      <dgm:prSet presAssocID="{613437DC-C1C0-406C-A533-A10CD3CDA1B7}" presName="descendantText" presStyleLbl="alignAcc1" presStyleIdx="0" presStyleCnt="4" custLinFactNeighborX="0">
        <dgm:presLayoutVars>
          <dgm:bulletEnabled val="1"/>
        </dgm:presLayoutVars>
      </dgm:prSet>
      <dgm:spPr/>
    </dgm:pt>
    <dgm:pt modelId="{6AC8C4DF-A062-4068-B206-79A5D8E00533}" type="pres">
      <dgm:prSet presAssocID="{E4DDD5EA-14FA-4F01-9538-4255D9446AFE}" presName="sp" presStyleCnt="0"/>
      <dgm:spPr/>
    </dgm:pt>
    <dgm:pt modelId="{53C6FFFD-B4BA-4981-BD47-7DDD6CE889AF}" type="pres">
      <dgm:prSet presAssocID="{8E1FD88F-7183-4F90-AA81-93B44692C16C}" presName="composite" presStyleCnt="0"/>
      <dgm:spPr/>
    </dgm:pt>
    <dgm:pt modelId="{AF513049-3721-4058-96BC-D2C695BD4D2E}" type="pres">
      <dgm:prSet presAssocID="{8E1FD88F-7183-4F90-AA81-93B44692C16C}" presName="parentText" presStyleLbl="alignNode1" presStyleIdx="1" presStyleCnt="4">
        <dgm:presLayoutVars>
          <dgm:chMax val="1"/>
          <dgm:bulletEnabled val="1"/>
        </dgm:presLayoutVars>
      </dgm:prSet>
      <dgm:spPr/>
    </dgm:pt>
    <dgm:pt modelId="{763ADA73-C5AE-4493-8D99-83F043EBD1D6}" type="pres">
      <dgm:prSet presAssocID="{8E1FD88F-7183-4F90-AA81-93B44692C16C}" presName="descendantText" presStyleLbl="alignAcc1" presStyleIdx="1" presStyleCnt="4" custLinFactNeighborY="5144">
        <dgm:presLayoutVars>
          <dgm:bulletEnabled val="1"/>
        </dgm:presLayoutVars>
      </dgm:prSet>
      <dgm:spPr/>
    </dgm:pt>
    <dgm:pt modelId="{73928C36-D81B-44F8-B3C7-02A9918B928E}" type="pres">
      <dgm:prSet presAssocID="{E03414AF-8321-4AA5-BC57-298D473B9D5E}" presName="sp" presStyleCnt="0"/>
      <dgm:spPr/>
    </dgm:pt>
    <dgm:pt modelId="{494487C7-F22B-44F2-AB31-2FA73B34432A}" type="pres">
      <dgm:prSet presAssocID="{8259BF2A-EF39-44F5-B955-9AE9978B888E}" presName="composite" presStyleCnt="0"/>
      <dgm:spPr/>
    </dgm:pt>
    <dgm:pt modelId="{3C4A19A6-E860-48FE-B29B-428228D9F2BA}" type="pres">
      <dgm:prSet presAssocID="{8259BF2A-EF39-44F5-B955-9AE9978B888E}" presName="parentText" presStyleLbl="alignNode1" presStyleIdx="2" presStyleCnt="4">
        <dgm:presLayoutVars>
          <dgm:chMax val="1"/>
          <dgm:bulletEnabled val="1"/>
        </dgm:presLayoutVars>
      </dgm:prSet>
      <dgm:spPr/>
    </dgm:pt>
    <dgm:pt modelId="{BB5D8136-EFE1-4539-A3B9-FB9C5044C1BA}" type="pres">
      <dgm:prSet presAssocID="{8259BF2A-EF39-44F5-B955-9AE9978B888E}" presName="descendantText" presStyleLbl="alignAcc1" presStyleIdx="2" presStyleCnt="4">
        <dgm:presLayoutVars>
          <dgm:bulletEnabled val="1"/>
        </dgm:presLayoutVars>
      </dgm:prSet>
      <dgm:spPr/>
    </dgm:pt>
    <dgm:pt modelId="{37E9C759-8B13-4555-B77E-B3B3622C7F4A}" type="pres">
      <dgm:prSet presAssocID="{E2F3798E-E899-4C8C-8DB5-01F59E2ECE60}" presName="sp" presStyleCnt="0"/>
      <dgm:spPr/>
    </dgm:pt>
    <dgm:pt modelId="{18D9DB92-B2C6-4BED-B72C-516DABE36E10}" type="pres">
      <dgm:prSet presAssocID="{F828D21D-4EB3-4DAD-9623-1B2AF5C593D5}" presName="composite" presStyleCnt="0"/>
      <dgm:spPr/>
    </dgm:pt>
    <dgm:pt modelId="{A6C6F693-9A32-4492-B5F6-FEBD118CC07A}" type="pres">
      <dgm:prSet presAssocID="{F828D21D-4EB3-4DAD-9623-1B2AF5C593D5}" presName="parentText" presStyleLbl="alignNode1" presStyleIdx="3" presStyleCnt="4">
        <dgm:presLayoutVars>
          <dgm:chMax val="1"/>
          <dgm:bulletEnabled val="1"/>
        </dgm:presLayoutVars>
      </dgm:prSet>
      <dgm:spPr/>
    </dgm:pt>
    <dgm:pt modelId="{7318A388-97E1-4254-AFC3-251BCCFFCCEA}" type="pres">
      <dgm:prSet presAssocID="{F828D21D-4EB3-4DAD-9623-1B2AF5C593D5}" presName="descendantText" presStyleLbl="alignAcc1" presStyleIdx="3" presStyleCnt="4" custLinFactNeighborY="1075">
        <dgm:presLayoutVars>
          <dgm:bulletEnabled val="1"/>
        </dgm:presLayoutVars>
      </dgm:prSet>
      <dgm:spPr/>
    </dgm:pt>
  </dgm:ptLst>
  <dgm:cxnLst>
    <dgm:cxn modelId="{6D50E803-FF16-4B49-AE3B-9CEF4072CE32}" srcId="{6744A581-5DF6-4F16-BEFC-D7C482E3902A}" destId="{8E1FD88F-7183-4F90-AA81-93B44692C16C}" srcOrd="1" destOrd="0" parTransId="{77D4CDEC-F8B1-4BBE-B34B-637E4A7B13E1}" sibTransId="{E03414AF-8321-4AA5-BC57-298D473B9D5E}"/>
    <dgm:cxn modelId="{491DF703-8D3D-4557-B8F7-BFD135B5B897}" type="presOf" srcId="{B952DED6-FB30-4E27-BF0D-A00FC0366D3C}" destId="{A6333360-7C31-4817-87A1-185B69D97124}" srcOrd="0" destOrd="0" presId="urn:microsoft.com/office/officeart/2005/8/layout/chevron2"/>
    <dgm:cxn modelId="{436D3104-9AD8-4DB9-8F34-69B8ABF4A04F}" srcId="{6744A581-5DF6-4F16-BEFC-D7C482E3902A}" destId="{8259BF2A-EF39-44F5-B955-9AE9978B888E}" srcOrd="2" destOrd="0" parTransId="{D9173942-B147-44E4-9723-3D1C0E70678A}" sibTransId="{E2F3798E-E899-4C8C-8DB5-01F59E2ECE60}"/>
    <dgm:cxn modelId="{4E71820D-9A33-4EF8-B536-64EE790FFE32}" type="presOf" srcId="{6744A581-5DF6-4F16-BEFC-D7C482E3902A}" destId="{E07696CB-FD2F-4627-B48A-6AAE7EB3E7B8}" srcOrd="0" destOrd="0" presId="urn:microsoft.com/office/officeart/2005/8/layout/chevron2"/>
    <dgm:cxn modelId="{7E2D6B26-0071-4B9F-BB41-AB0668D587FF}" type="presOf" srcId="{37E6B949-F1F4-4A43-B66E-A7B0DF3FEDCC}" destId="{BB5D8136-EFE1-4539-A3B9-FB9C5044C1BA}" srcOrd="0" destOrd="1" presId="urn:microsoft.com/office/officeart/2005/8/layout/chevron2"/>
    <dgm:cxn modelId="{7B9C8C33-0EC0-436D-B17B-D94DFA94B87F}" type="presOf" srcId="{38D68584-65AE-4F59-82B7-666E4DE0938B}" destId="{BB5D8136-EFE1-4539-A3B9-FB9C5044C1BA}" srcOrd="0" destOrd="2" presId="urn:microsoft.com/office/officeart/2005/8/layout/chevron2"/>
    <dgm:cxn modelId="{43E13B3C-1B5A-4B42-BE37-4B06EF59B5A7}" type="presOf" srcId="{28AB3590-67C3-4438-8489-82879E1B4432}" destId="{763ADA73-C5AE-4493-8D99-83F043EBD1D6}" srcOrd="0" destOrd="0" presId="urn:microsoft.com/office/officeart/2005/8/layout/chevron2"/>
    <dgm:cxn modelId="{2F932E61-1445-4761-80B9-C96EE592C7C7}" srcId="{613437DC-C1C0-406C-A533-A10CD3CDA1B7}" destId="{B952DED6-FB30-4E27-BF0D-A00FC0366D3C}" srcOrd="0" destOrd="0" parTransId="{7FAFD5FE-A63C-4C1A-AF8F-616E8F90AC3C}" sibTransId="{4D33032C-245F-4D4F-A2AC-5D9295FBAB3B}"/>
    <dgm:cxn modelId="{233E8E4E-1EBA-43AC-B3DA-631C804363A0}" type="presOf" srcId="{B41CF840-6AB4-4BAE-B933-FC9C2779F35C}" destId="{BB5D8136-EFE1-4539-A3B9-FB9C5044C1BA}" srcOrd="0" destOrd="0" presId="urn:microsoft.com/office/officeart/2005/8/layout/chevron2"/>
    <dgm:cxn modelId="{FA5B1E77-2E1A-4F2C-9863-434FC4B73317}" srcId="{6744A581-5DF6-4F16-BEFC-D7C482E3902A}" destId="{F828D21D-4EB3-4DAD-9623-1B2AF5C593D5}" srcOrd="3" destOrd="0" parTransId="{95713403-1375-426A-AC00-8574C3C04860}" sibTransId="{55FF7C98-5706-4774-917C-00B57FEBA89E}"/>
    <dgm:cxn modelId="{6717F577-8343-4DFB-95BA-27CC0AAE93EF}" type="presOf" srcId="{F828D21D-4EB3-4DAD-9623-1B2AF5C593D5}" destId="{A6C6F693-9A32-4492-B5F6-FEBD118CC07A}" srcOrd="0" destOrd="0" presId="urn:microsoft.com/office/officeart/2005/8/layout/chevron2"/>
    <dgm:cxn modelId="{8CF6867A-CFDF-40D7-B8D6-4D8B5CA58E4D}" srcId="{6744A581-5DF6-4F16-BEFC-D7C482E3902A}" destId="{613437DC-C1C0-406C-A533-A10CD3CDA1B7}" srcOrd="0" destOrd="0" parTransId="{12324972-2EEB-4DDE-B269-F3D1CA31A08E}" sibTransId="{E4DDD5EA-14FA-4F01-9538-4255D9446AFE}"/>
    <dgm:cxn modelId="{5BB80F7F-D75A-4385-98D1-AD4DEC9B0B78}" srcId="{8E1FD88F-7183-4F90-AA81-93B44692C16C}" destId="{28AB3590-67C3-4438-8489-82879E1B4432}" srcOrd="0" destOrd="0" parTransId="{A3A14DB5-08F0-4726-8DBC-F1691B037AE3}" sibTransId="{BFF853ED-B2E6-4A97-BD74-9929D131FEFF}"/>
    <dgm:cxn modelId="{4B8DCC8F-12B2-4E07-9C76-99B6449CE48D}" srcId="{F828D21D-4EB3-4DAD-9623-1B2AF5C593D5}" destId="{D1379ECC-25A7-4138-9283-C8501C9F39DF}" srcOrd="0" destOrd="0" parTransId="{DF6A2163-B60F-4720-9A64-B75B689083AF}" sibTransId="{D809B4D1-4706-42BE-98BD-490C2187F891}"/>
    <dgm:cxn modelId="{7462C399-71F5-4973-9C2E-D77BB4D7213C}" type="presOf" srcId="{219EC8D4-B06D-4F3C-BDA9-58C13070CEC7}" destId="{7318A388-97E1-4254-AFC3-251BCCFFCCEA}" srcOrd="0" destOrd="1" presId="urn:microsoft.com/office/officeart/2005/8/layout/chevron2"/>
    <dgm:cxn modelId="{D7C042A8-8DB2-40E2-9F9B-BFF398FC2A49}" srcId="{8259BF2A-EF39-44F5-B955-9AE9978B888E}" destId="{B41CF840-6AB4-4BAE-B933-FC9C2779F35C}" srcOrd="0" destOrd="0" parTransId="{9947AF82-D996-4481-A37C-7119B814DA7D}" sibTransId="{B6A6F6CE-B4CF-4EDB-911E-30B9B32F2FAF}"/>
    <dgm:cxn modelId="{4325B2AC-1C6B-4482-9E06-1679E3882E35}" srcId="{8259BF2A-EF39-44F5-B955-9AE9978B888E}" destId="{38D68584-65AE-4F59-82B7-666E4DE0938B}" srcOrd="2" destOrd="0" parTransId="{BC454A29-7A51-42E6-9661-7EE67613DAB2}" sibTransId="{A55915DB-0BEE-4234-BF80-7DB31F310A61}"/>
    <dgm:cxn modelId="{C326F7AC-2D33-4E73-A57A-3489CECDEACA}" type="presOf" srcId="{8259BF2A-EF39-44F5-B955-9AE9978B888E}" destId="{3C4A19A6-E860-48FE-B29B-428228D9F2BA}" srcOrd="0" destOrd="0" presId="urn:microsoft.com/office/officeart/2005/8/layout/chevron2"/>
    <dgm:cxn modelId="{3B6A15B0-5215-4CF2-A873-80C1752D8F90}" srcId="{F828D21D-4EB3-4DAD-9623-1B2AF5C593D5}" destId="{219EC8D4-B06D-4F3C-BDA9-58C13070CEC7}" srcOrd="1" destOrd="0" parTransId="{5AF470B5-37C4-418F-BAE6-C086D0C23C4E}" sibTransId="{510F9EE7-1DCE-40AA-AF44-8149CA4BE7BF}"/>
    <dgm:cxn modelId="{D7EA1AD2-96F1-4A23-8AE2-557746B21BB9}" type="presOf" srcId="{8E1FD88F-7183-4F90-AA81-93B44692C16C}" destId="{AF513049-3721-4058-96BC-D2C695BD4D2E}" srcOrd="0" destOrd="0" presId="urn:microsoft.com/office/officeart/2005/8/layout/chevron2"/>
    <dgm:cxn modelId="{B896C7EE-E45F-48B6-BB40-4065F19607A1}" type="presOf" srcId="{D1379ECC-25A7-4138-9283-C8501C9F39DF}" destId="{7318A388-97E1-4254-AFC3-251BCCFFCCEA}" srcOrd="0" destOrd="0" presId="urn:microsoft.com/office/officeart/2005/8/layout/chevron2"/>
    <dgm:cxn modelId="{0D8573F9-83F5-49FA-A5C3-98C88D01CCE3}" type="presOf" srcId="{613437DC-C1C0-406C-A533-A10CD3CDA1B7}" destId="{1F86A504-7F09-47FD-8393-E7219823EA76}" srcOrd="0" destOrd="0" presId="urn:microsoft.com/office/officeart/2005/8/layout/chevron2"/>
    <dgm:cxn modelId="{EEB39DFB-40F8-4D87-8143-3A7C787E1E43}" srcId="{8259BF2A-EF39-44F5-B955-9AE9978B888E}" destId="{37E6B949-F1F4-4A43-B66E-A7B0DF3FEDCC}" srcOrd="1" destOrd="0" parTransId="{3E471CAC-7861-4D8E-B342-0DA9E89638DA}" sibTransId="{483141DC-6816-4DC8-9091-CA62E671B160}"/>
    <dgm:cxn modelId="{6FE9402D-3BE8-4D10-A88A-E88C1C7EAADE}" type="presParOf" srcId="{E07696CB-FD2F-4627-B48A-6AAE7EB3E7B8}" destId="{451F5D45-3F9A-4D55-A262-47A77E732745}" srcOrd="0" destOrd="0" presId="urn:microsoft.com/office/officeart/2005/8/layout/chevron2"/>
    <dgm:cxn modelId="{00B342F6-7B79-4027-B958-D0B9417D19A8}" type="presParOf" srcId="{451F5D45-3F9A-4D55-A262-47A77E732745}" destId="{1F86A504-7F09-47FD-8393-E7219823EA76}" srcOrd="0" destOrd="0" presId="urn:microsoft.com/office/officeart/2005/8/layout/chevron2"/>
    <dgm:cxn modelId="{C49389CB-1473-41AB-AFEC-D4E80297130C}" type="presParOf" srcId="{451F5D45-3F9A-4D55-A262-47A77E732745}" destId="{A6333360-7C31-4817-87A1-185B69D97124}" srcOrd="1" destOrd="0" presId="urn:microsoft.com/office/officeart/2005/8/layout/chevron2"/>
    <dgm:cxn modelId="{06D26256-0A00-4DB3-AC29-A4C51E75EE17}" type="presParOf" srcId="{E07696CB-FD2F-4627-B48A-6AAE7EB3E7B8}" destId="{6AC8C4DF-A062-4068-B206-79A5D8E00533}" srcOrd="1" destOrd="0" presId="urn:microsoft.com/office/officeart/2005/8/layout/chevron2"/>
    <dgm:cxn modelId="{A45BD8CE-EA31-4B9B-A65F-B514647CD4F7}" type="presParOf" srcId="{E07696CB-FD2F-4627-B48A-6AAE7EB3E7B8}" destId="{53C6FFFD-B4BA-4981-BD47-7DDD6CE889AF}" srcOrd="2" destOrd="0" presId="urn:microsoft.com/office/officeart/2005/8/layout/chevron2"/>
    <dgm:cxn modelId="{D08070C8-63E8-43A3-90F9-F1AAB43F05F7}" type="presParOf" srcId="{53C6FFFD-B4BA-4981-BD47-7DDD6CE889AF}" destId="{AF513049-3721-4058-96BC-D2C695BD4D2E}" srcOrd="0" destOrd="0" presId="urn:microsoft.com/office/officeart/2005/8/layout/chevron2"/>
    <dgm:cxn modelId="{24B419AC-0ACF-4EDC-ADEE-6128397B6BBC}" type="presParOf" srcId="{53C6FFFD-B4BA-4981-BD47-7DDD6CE889AF}" destId="{763ADA73-C5AE-4493-8D99-83F043EBD1D6}" srcOrd="1" destOrd="0" presId="urn:microsoft.com/office/officeart/2005/8/layout/chevron2"/>
    <dgm:cxn modelId="{DE801BAF-1AFE-48FF-AFB0-4E5C6CABA1A7}" type="presParOf" srcId="{E07696CB-FD2F-4627-B48A-6AAE7EB3E7B8}" destId="{73928C36-D81B-44F8-B3C7-02A9918B928E}" srcOrd="3" destOrd="0" presId="urn:microsoft.com/office/officeart/2005/8/layout/chevron2"/>
    <dgm:cxn modelId="{CDDBE3E3-3C0F-4631-8694-EC8C6CE64B80}" type="presParOf" srcId="{E07696CB-FD2F-4627-B48A-6AAE7EB3E7B8}" destId="{494487C7-F22B-44F2-AB31-2FA73B34432A}" srcOrd="4" destOrd="0" presId="urn:microsoft.com/office/officeart/2005/8/layout/chevron2"/>
    <dgm:cxn modelId="{75A113E5-2A05-4DF2-B231-2F61F2E0C673}" type="presParOf" srcId="{494487C7-F22B-44F2-AB31-2FA73B34432A}" destId="{3C4A19A6-E860-48FE-B29B-428228D9F2BA}" srcOrd="0" destOrd="0" presId="urn:microsoft.com/office/officeart/2005/8/layout/chevron2"/>
    <dgm:cxn modelId="{E4DBCDD2-E4B3-4052-B36C-378E4F8F8823}" type="presParOf" srcId="{494487C7-F22B-44F2-AB31-2FA73B34432A}" destId="{BB5D8136-EFE1-4539-A3B9-FB9C5044C1BA}" srcOrd="1" destOrd="0" presId="urn:microsoft.com/office/officeart/2005/8/layout/chevron2"/>
    <dgm:cxn modelId="{7709D82C-7A64-42C1-AAAF-297FC0E3D131}" type="presParOf" srcId="{E07696CB-FD2F-4627-B48A-6AAE7EB3E7B8}" destId="{37E9C759-8B13-4555-B77E-B3B3622C7F4A}" srcOrd="5" destOrd="0" presId="urn:microsoft.com/office/officeart/2005/8/layout/chevron2"/>
    <dgm:cxn modelId="{43BC8797-E71B-4037-8DFD-46E5BFFF9E6B}" type="presParOf" srcId="{E07696CB-FD2F-4627-B48A-6AAE7EB3E7B8}" destId="{18D9DB92-B2C6-4BED-B72C-516DABE36E10}" srcOrd="6" destOrd="0" presId="urn:microsoft.com/office/officeart/2005/8/layout/chevron2"/>
    <dgm:cxn modelId="{E9A029F2-FD57-4C03-B4CB-F298611F61E5}" type="presParOf" srcId="{18D9DB92-B2C6-4BED-B72C-516DABE36E10}" destId="{A6C6F693-9A32-4492-B5F6-FEBD118CC07A}" srcOrd="0" destOrd="0" presId="urn:microsoft.com/office/officeart/2005/8/layout/chevron2"/>
    <dgm:cxn modelId="{00D07A75-F282-4243-A4A4-2FBB824F988F}" type="presParOf" srcId="{18D9DB92-B2C6-4BED-B72C-516DABE36E10}" destId="{7318A388-97E1-4254-AFC3-251BCCFFCCE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6A504-7F09-47FD-8393-E7219823EA76}">
      <dsp:nvSpPr>
        <dsp:cNvPr id="0" name=""/>
        <dsp:cNvSpPr/>
      </dsp:nvSpPr>
      <dsp:spPr>
        <a:xfrm rot="5400000">
          <a:off x="-166368" y="167397"/>
          <a:ext cx="1109122" cy="776385"/>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latin typeface="Arial" panose="020B0604020202020204" pitchFamily="34" charset="0"/>
              <a:cs typeface="Arial" panose="020B0604020202020204" pitchFamily="34" charset="0"/>
            </a:rPr>
            <a:t> </a:t>
          </a:r>
        </a:p>
      </dsp:txBody>
      <dsp:txXfrm rot="-5400000">
        <a:off x="1" y="389222"/>
        <a:ext cx="776385" cy="332737"/>
      </dsp:txXfrm>
    </dsp:sp>
    <dsp:sp modelId="{A6333360-7C31-4817-87A1-185B69D97124}">
      <dsp:nvSpPr>
        <dsp:cNvPr id="0" name=""/>
        <dsp:cNvSpPr/>
      </dsp:nvSpPr>
      <dsp:spPr>
        <a:xfrm rot="5400000">
          <a:off x="3411276" y="-2633860"/>
          <a:ext cx="720929" cy="5990710"/>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ZA" sz="2000" kern="1200" dirty="0">
              <a:solidFill>
                <a:srgbClr val="002060"/>
              </a:solidFill>
              <a:latin typeface="Arial" panose="020B0604020202020204" pitchFamily="34" charset="0"/>
              <a:cs typeface="Arial" panose="020B0604020202020204" pitchFamily="34" charset="0"/>
            </a:rPr>
            <a:t>Introduction</a:t>
          </a:r>
          <a:endParaRPr lang="en-US" sz="2000" kern="1200" dirty="0">
            <a:solidFill>
              <a:srgbClr val="002060"/>
            </a:solidFill>
            <a:latin typeface="Arial" panose="020B0604020202020204" pitchFamily="34" charset="0"/>
            <a:cs typeface="Arial" panose="020B0604020202020204" pitchFamily="34" charset="0"/>
          </a:endParaRPr>
        </a:p>
      </dsp:txBody>
      <dsp:txXfrm rot="-5400000">
        <a:off x="776386" y="36223"/>
        <a:ext cx="5955517" cy="650543"/>
      </dsp:txXfrm>
    </dsp:sp>
    <dsp:sp modelId="{AF513049-3721-4058-96BC-D2C695BD4D2E}">
      <dsp:nvSpPr>
        <dsp:cNvPr id="0" name=""/>
        <dsp:cNvSpPr/>
      </dsp:nvSpPr>
      <dsp:spPr>
        <a:xfrm rot="5400000">
          <a:off x="-166368" y="1127691"/>
          <a:ext cx="1109122" cy="776385"/>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002060"/>
              </a:solidFill>
              <a:latin typeface="Arial" panose="020B0604020202020204" pitchFamily="34" charset="0"/>
              <a:cs typeface="Arial" panose="020B0604020202020204" pitchFamily="34" charset="0"/>
            </a:rPr>
            <a:t> </a:t>
          </a:r>
        </a:p>
      </dsp:txBody>
      <dsp:txXfrm rot="-5400000">
        <a:off x="1" y="1349516"/>
        <a:ext cx="776385" cy="332737"/>
      </dsp:txXfrm>
    </dsp:sp>
    <dsp:sp modelId="{763ADA73-C5AE-4493-8D99-83F043EBD1D6}">
      <dsp:nvSpPr>
        <dsp:cNvPr id="0" name=""/>
        <dsp:cNvSpPr/>
      </dsp:nvSpPr>
      <dsp:spPr>
        <a:xfrm rot="5400000">
          <a:off x="3411276" y="-1636482"/>
          <a:ext cx="720929" cy="5990710"/>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ZA" sz="2000" kern="1200" dirty="0">
              <a:solidFill>
                <a:srgbClr val="002060"/>
              </a:solidFill>
              <a:latin typeface="Arial" panose="020B0604020202020204" pitchFamily="34" charset="0"/>
              <a:cs typeface="Arial" panose="020B0604020202020204" pitchFamily="34" charset="0"/>
            </a:rPr>
            <a:t>Demographic profiles</a:t>
          </a:r>
          <a:endParaRPr lang="en-US" sz="2000" kern="1200" dirty="0">
            <a:solidFill>
              <a:srgbClr val="002060"/>
            </a:solidFill>
            <a:latin typeface="Arial" panose="020B0604020202020204" pitchFamily="34" charset="0"/>
            <a:cs typeface="Arial" panose="020B0604020202020204" pitchFamily="34" charset="0"/>
          </a:endParaRPr>
        </a:p>
      </dsp:txBody>
      <dsp:txXfrm rot="-5400000">
        <a:off x="776386" y="1033601"/>
        <a:ext cx="5955517" cy="650543"/>
      </dsp:txXfrm>
    </dsp:sp>
    <dsp:sp modelId="{3C4A19A6-E860-48FE-B29B-428228D9F2BA}">
      <dsp:nvSpPr>
        <dsp:cNvPr id="0" name=""/>
        <dsp:cNvSpPr/>
      </dsp:nvSpPr>
      <dsp:spPr>
        <a:xfrm rot="5400000">
          <a:off x="-166368" y="2087984"/>
          <a:ext cx="1109122" cy="77638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002060"/>
            </a:solidFill>
            <a:latin typeface="Arial" panose="020B0604020202020204" pitchFamily="34" charset="0"/>
            <a:cs typeface="Arial" panose="020B0604020202020204" pitchFamily="34" charset="0"/>
          </a:endParaRPr>
        </a:p>
      </dsp:txBody>
      <dsp:txXfrm rot="-5400000">
        <a:off x="1" y="2309809"/>
        <a:ext cx="776385" cy="332737"/>
      </dsp:txXfrm>
    </dsp:sp>
    <dsp:sp modelId="{BB5D8136-EFE1-4539-A3B9-FB9C5044C1BA}">
      <dsp:nvSpPr>
        <dsp:cNvPr id="0" name=""/>
        <dsp:cNvSpPr/>
      </dsp:nvSpPr>
      <dsp:spPr>
        <a:xfrm rot="5400000">
          <a:off x="3411276" y="-713273"/>
          <a:ext cx="720929" cy="5990710"/>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ZA" sz="1400" kern="1200" dirty="0">
              <a:solidFill>
                <a:srgbClr val="002060"/>
              </a:solidFill>
              <a:latin typeface="Arial" panose="020B0604020202020204" pitchFamily="34" charset="0"/>
              <a:cs typeface="Arial" panose="020B0604020202020204" pitchFamily="34" charset="0"/>
              <a:sym typeface="Wingdings" panose="05000000000000000000" pitchFamily="2" charset="2"/>
            </a:rPr>
            <a:t>Registered for tax?</a:t>
          </a:r>
          <a:endParaRPr lang="en-US" sz="1400" kern="1200" dirty="0">
            <a:solidFill>
              <a:srgbClr val="00206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ZA" sz="1400" kern="1200" dirty="0">
              <a:solidFill>
                <a:srgbClr val="002060"/>
              </a:solidFill>
              <a:latin typeface="Arial" panose="020B0604020202020204" pitchFamily="34" charset="0"/>
              <a:cs typeface="Arial" panose="020B0604020202020204" pitchFamily="34" charset="0"/>
              <a:sym typeface="Wingdings" panose="05000000000000000000" pitchFamily="2" charset="2"/>
            </a:rPr>
            <a:t>Issuing of receipts</a:t>
          </a:r>
          <a:endParaRPr lang="en-US" sz="1400" kern="1200" dirty="0">
            <a:solidFill>
              <a:srgbClr val="002060"/>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solidFill>
                <a:srgbClr val="002060"/>
              </a:solidFill>
              <a:latin typeface="Arial" panose="020B0604020202020204" pitchFamily="34" charset="0"/>
              <a:cs typeface="Arial" panose="020B0604020202020204" pitchFamily="34" charset="0"/>
            </a:rPr>
            <a:t>Opinion on a tax lottery system</a:t>
          </a:r>
        </a:p>
      </dsp:txBody>
      <dsp:txXfrm rot="-5400000">
        <a:off x="776386" y="1956810"/>
        <a:ext cx="5955517" cy="650543"/>
      </dsp:txXfrm>
    </dsp:sp>
    <dsp:sp modelId="{A6C6F693-9A32-4492-B5F6-FEBD118CC07A}">
      <dsp:nvSpPr>
        <dsp:cNvPr id="0" name=""/>
        <dsp:cNvSpPr/>
      </dsp:nvSpPr>
      <dsp:spPr>
        <a:xfrm rot="5400000">
          <a:off x="-166368" y="3048278"/>
          <a:ext cx="1109122" cy="776385"/>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endParaRPr lang="en-US" sz="2300" kern="1200">
            <a:solidFill>
              <a:srgbClr val="002060"/>
            </a:solidFill>
            <a:latin typeface="Arial" panose="020B0604020202020204" pitchFamily="34" charset="0"/>
            <a:cs typeface="Arial" panose="020B0604020202020204" pitchFamily="34" charset="0"/>
          </a:endParaRPr>
        </a:p>
      </dsp:txBody>
      <dsp:txXfrm rot="-5400000">
        <a:off x="1" y="3270103"/>
        <a:ext cx="776385" cy="332737"/>
      </dsp:txXfrm>
    </dsp:sp>
    <dsp:sp modelId="{7318A388-97E1-4254-AFC3-251BCCFFCCEA}">
      <dsp:nvSpPr>
        <dsp:cNvPr id="0" name=""/>
        <dsp:cNvSpPr/>
      </dsp:nvSpPr>
      <dsp:spPr>
        <a:xfrm rot="5400000">
          <a:off x="3411276" y="254769"/>
          <a:ext cx="720929" cy="5990710"/>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solidFill>
                <a:srgbClr val="002060"/>
              </a:solidFill>
              <a:latin typeface="Arial" panose="020B0604020202020204" pitchFamily="34" charset="0"/>
              <a:cs typeface="Arial" panose="020B0604020202020204" pitchFamily="34" charset="0"/>
            </a:rPr>
            <a:t>Likert scale</a:t>
          </a:r>
        </a:p>
        <a:p>
          <a:pPr marL="171450" lvl="1" indent="-171450" algn="l" defTabSz="711200">
            <a:lnSpc>
              <a:spcPct val="90000"/>
            </a:lnSpc>
            <a:spcBef>
              <a:spcPct val="0"/>
            </a:spcBef>
            <a:spcAft>
              <a:spcPct val="15000"/>
            </a:spcAft>
            <a:buChar char="•"/>
          </a:pPr>
          <a:r>
            <a:rPr lang="en-US" sz="1600" kern="1200" dirty="0">
              <a:solidFill>
                <a:srgbClr val="002060"/>
              </a:solidFill>
              <a:latin typeface="Arial" panose="020B0604020202020204" pitchFamily="34" charset="0"/>
              <a:cs typeface="Arial" panose="020B0604020202020204" pitchFamily="34" charset="0"/>
            </a:rPr>
            <a:t>Open-ended – biggest concern</a:t>
          </a:r>
        </a:p>
      </dsp:txBody>
      <dsp:txXfrm rot="-5400000">
        <a:off x="776386" y="2924853"/>
        <a:ext cx="5955517" cy="6505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E0284D-7CB5-4C6D-BF0D-6EB14B03661C}" type="datetimeFigureOut">
              <a:rPr lang="en-ZA" smtClean="0"/>
              <a:t>2023/08/01</a:t>
            </a:fld>
            <a:endParaRPr lang="en-Z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02703-C8E1-4ADE-B8DB-0EE3D92C806B}" type="slidenum">
              <a:rPr lang="en-ZA" smtClean="0"/>
              <a:t>‹#›</a:t>
            </a:fld>
            <a:endParaRPr lang="en-ZA"/>
          </a:p>
        </p:txBody>
      </p:sp>
    </p:spTree>
    <p:extLst>
      <p:ext uri="{BB962C8B-B14F-4D97-AF65-F5344CB8AC3E}">
        <p14:creationId xmlns:p14="http://schemas.microsoft.com/office/powerpoint/2010/main" val="1632036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Good day </a:t>
            </a:r>
          </a:p>
          <a:p>
            <a:endParaRPr lang="en-ZA" dirty="0"/>
          </a:p>
          <a:p>
            <a:r>
              <a:rPr lang="en-ZA" dirty="0"/>
              <a:t>I am Anculien Schoeman, a lecturer and researcher in the Department</a:t>
            </a:r>
            <a:r>
              <a:rPr lang="en-ZA" baseline="0" dirty="0"/>
              <a:t> of Taxation at the University of Pretoria, South Africa.</a:t>
            </a:r>
          </a:p>
        </p:txBody>
      </p:sp>
      <p:sp>
        <p:nvSpPr>
          <p:cNvPr id="4" name="Slide Number Placeholder 3"/>
          <p:cNvSpPr>
            <a:spLocks noGrp="1"/>
          </p:cNvSpPr>
          <p:nvPr>
            <p:ph type="sldNum" sz="quarter" idx="5"/>
          </p:nvPr>
        </p:nvSpPr>
        <p:spPr/>
        <p:txBody>
          <a:bodyPr/>
          <a:lstStyle/>
          <a:p>
            <a:fld id="{62502703-C8E1-4ADE-B8DB-0EE3D92C806B}" type="slidenum">
              <a:rPr lang="en-ZA" smtClean="0"/>
              <a:t>1</a:t>
            </a:fld>
            <a:endParaRPr lang="en-ZA"/>
          </a:p>
        </p:txBody>
      </p:sp>
    </p:spTree>
    <p:extLst>
      <p:ext uri="{BB962C8B-B14F-4D97-AF65-F5344CB8AC3E}">
        <p14:creationId xmlns:p14="http://schemas.microsoft.com/office/powerpoint/2010/main" val="1487422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10</a:t>
            </a:fld>
            <a:endParaRPr lang="en-ZA"/>
          </a:p>
        </p:txBody>
      </p:sp>
    </p:spTree>
    <p:extLst>
      <p:ext uri="{BB962C8B-B14F-4D97-AF65-F5344CB8AC3E}">
        <p14:creationId xmlns:p14="http://schemas.microsoft.com/office/powerpoint/2010/main" val="261096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dirty="0">
                <a:effectLst/>
                <a:latin typeface="Arial" panose="020B0604020202020204" pitchFamily="34" charset="0"/>
                <a:ea typeface="Calibri" panose="020F0502020204030204" pitchFamily="34" charset="0"/>
              </a:rPr>
              <a:t>South Africa has fallen victim to several corruption scandals in recent years as noted in the findings of the former South African Public Protector’s report on State Capture, which implicated several state-owned entities including SARS </a:t>
            </a:r>
          </a:p>
          <a:p>
            <a:r>
              <a:rPr lang="en-ZA" sz="1800" dirty="0">
                <a:effectLst/>
                <a:latin typeface="Arial" panose="020B0604020202020204" pitchFamily="34" charset="0"/>
                <a:ea typeface="Calibri" panose="020F0502020204030204" pitchFamily="34" charset="0"/>
              </a:rPr>
              <a:t>Businesses may be more reluctant to pay their hard-earned cash in taxes if they view government to be corrupt and that their taxes are not used for the purpose it is collected for.</a:t>
            </a:r>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11</a:t>
            </a:fld>
            <a:endParaRPr lang="en-ZA"/>
          </a:p>
        </p:txBody>
      </p:sp>
    </p:spTree>
    <p:extLst>
      <p:ext uri="{BB962C8B-B14F-4D97-AF65-F5344CB8AC3E}">
        <p14:creationId xmlns:p14="http://schemas.microsoft.com/office/powerpoint/2010/main" val="1424263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12</a:t>
            </a:fld>
            <a:endParaRPr lang="en-ZA"/>
          </a:p>
        </p:txBody>
      </p:sp>
    </p:spTree>
    <p:extLst>
      <p:ext uri="{BB962C8B-B14F-4D97-AF65-F5344CB8AC3E}">
        <p14:creationId xmlns:p14="http://schemas.microsoft.com/office/powerpoint/2010/main" val="628580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13</a:t>
            </a:fld>
            <a:endParaRPr lang="en-ZA"/>
          </a:p>
        </p:txBody>
      </p:sp>
    </p:spTree>
    <p:extLst>
      <p:ext uri="{BB962C8B-B14F-4D97-AF65-F5344CB8AC3E}">
        <p14:creationId xmlns:p14="http://schemas.microsoft.com/office/powerpoint/2010/main" val="803621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dirty="0">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62502703-C8E1-4ADE-B8DB-0EE3D92C806B}" type="slidenum">
              <a:rPr lang="en-ZA" smtClean="0"/>
              <a:t>14</a:t>
            </a:fld>
            <a:endParaRPr lang="en-ZA"/>
          </a:p>
        </p:txBody>
      </p:sp>
    </p:spTree>
    <p:extLst>
      <p:ext uri="{BB962C8B-B14F-4D97-AF65-F5344CB8AC3E}">
        <p14:creationId xmlns:p14="http://schemas.microsoft.com/office/powerpoint/2010/main" val="1011671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76.6% were somewhat happy or extremely happy to participate in a well-managed tax lottery system</a:t>
            </a:r>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18</a:t>
            </a:fld>
            <a:endParaRPr lang="en-ZA"/>
          </a:p>
        </p:txBody>
      </p:sp>
    </p:spTree>
    <p:extLst>
      <p:ext uri="{BB962C8B-B14F-4D97-AF65-F5344CB8AC3E}">
        <p14:creationId xmlns:p14="http://schemas.microsoft.com/office/powerpoint/2010/main" val="87744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76.6% were somewhat happy or extremely happy to participate in a well-managed tax lottery system</a:t>
            </a:r>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19</a:t>
            </a:fld>
            <a:endParaRPr lang="en-ZA"/>
          </a:p>
        </p:txBody>
      </p:sp>
    </p:spTree>
    <p:extLst>
      <p:ext uri="{BB962C8B-B14F-4D97-AF65-F5344CB8AC3E}">
        <p14:creationId xmlns:p14="http://schemas.microsoft.com/office/powerpoint/2010/main" val="1610351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20</a:t>
            </a:fld>
            <a:endParaRPr lang="en-ZA"/>
          </a:p>
        </p:txBody>
      </p:sp>
    </p:spTree>
    <p:extLst>
      <p:ext uri="{BB962C8B-B14F-4D97-AF65-F5344CB8AC3E}">
        <p14:creationId xmlns:p14="http://schemas.microsoft.com/office/powerpoint/2010/main" val="27897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21</a:t>
            </a:fld>
            <a:endParaRPr lang="en-ZA"/>
          </a:p>
        </p:txBody>
      </p:sp>
    </p:spTree>
    <p:extLst>
      <p:ext uri="{BB962C8B-B14F-4D97-AF65-F5344CB8AC3E}">
        <p14:creationId xmlns:p14="http://schemas.microsoft.com/office/powerpoint/2010/main" val="289421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22</a:t>
            </a:fld>
            <a:endParaRPr lang="en-ZA"/>
          </a:p>
        </p:txBody>
      </p:sp>
    </p:spTree>
    <p:extLst>
      <p:ext uri="{BB962C8B-B14F-4D97-AF65-F5344CB8AC3E}">
        <p14:creationId xmlns:p14="http://schemas.microsoft.com/office/powerpoint/2010/main" val="3818781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Today I want to share with you an exciting project I am currently busy with and thus, it is still a work in progress.  It is about a Tax lottery system for South Africa to improve tax compliance and tax revenue collection</a:t>
            </a:r>
            <a:endParaRPr lang="en-ZA" sz="1200" dirty="0"/>
          </a:p>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2</a:t>
            </a:fld>
            <a:endParaRPr lang="en-ZA"/>
          </a:p>
        </p:txBody>
      </p:sp>
    </p:spTree>
    <p:extLst>
      <p:ext uri="{BB962C8B-B14F-4D97-AF65-F5344CB8AC3E}">
        <p14:creationId xmlns:p14="http://schemas.microsoft.com/office/powerpoint/2010/main" val="22026350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23</a:t>
            </a:fld>
            <a:endParaRPr lang="en-ZA"/>
          </a:p>
        </p:txBody>
      </p:sp>
    </p:spTree>
    <p:extLst>
      <p:ext uri="{BB962C8B-B14F-4D97-AF65-F5344CB8AC3E}">
        <p14:creationId xmlns:p14="http://schemas.microsoft.com/office/powerpoint/2010/main" val="2254387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53%: No concerns</a:t>
            </a:r>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24</a:t>
            </a:fld>
            <a:endParaRPr lang="en-ZA"/>
          </a:p>
        </p:txBody>
      </p:sp>
    </p:spTree>
    <p:extLst>
      <p:ext uri="{BB962C8B-B14F-4D97-AF65-F5344CB8AC3E}">
        <p14:creationId xmlns:p14="http://schemas.microsoft.com/office/powerpoint/2010/main" val="2770059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53%: No concerns</a:t>
            </a:r>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25</a:t>
            </a:fld>
            <a:endParaRPr lang="en-ZA"/>
          </a:p>
        </p:txBody>
      </p:sp>
    </p:spTree>
    <p:extLst>
      <p:ext uri="{BB962C8B-B14F-4D97-AF65-F5344CB8AC3E}">
        <p14:creationId xmlns:p14="http://schemas.microsoft.com/office/powerpoint/2010/main" val="1433474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26</a:t>
            </a:fld>
            <a:endParaRPr lang="en-ZA"/>
          </a:p>
        </p:txBody>
      </p:sp>
    </p:spTree>
    <p:extLst>
      <p:ext uri="{BB962C8B-B14F-4D97-AF65-F5344CB8AC3E}">
        <p14:creationId xmlns:p14="http://schemas.microsoft.com/office/powerpoint/2010/main" val="1445816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27</a:t>
            </a:fld>
            <a:endParaRPr lang="en-ZA"/>
          </a:p>
        </p:txBody>
      </p:sp>
    </p:spTree>
    <p:extLst>
      <p:ext uri="{BB962C8B-B14F-4D97-AF65-F5344CB8AC3E}">
        <p14:creationId xmlns:p14="http://schemas.microsoft.com/office/powerpoint/2010/main" val="2941436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29</a:t>
            </a:fld>
            <a:endParaRPr lang="en-ZA"/>
          </a:p>
        </p:txBody>
      </p:sp>
    </p:spTree>
    <p:extLst>
      <p:ext uri="{BB962C8B-B14F-4D97-AF65-F5344CB8AC3E}">
        <p14:creationId xmlns:p14="http://schemas.microsoft.com/office/powerpoint/2010/main" val="12402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3</a:t>
            </a:fld>
            <a:endParaRPr lang="en-ZA"/>
          </a:p>
        </p:txBody>
      </p:sp>
    </p:spTree>
    <p:extLst>
      <p:ext uri="{BB962C8B-B14F-4D97-AF65-F5344CB8AC3E}">
        <p14:creationId xmlns:p14="http://schemas.microsoft.com/office/powerpoint/2010/main" val="4002643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 cracked cell phone screen… yes! This is basically the motivation of this whole study.</a:t>
            </a:r>
          </a:p>
          <a:p>
            <a:r>
              <a:rPr lang="en-ZA" dirty="0"/>
              <a:t>It happened twice that I had to have my cell phone screen repaired, and encountered large frustration with the fact that I had to go through quite some effort to withdraw cash as they would not accept card payment, and also supposedly had a warrantee on my new battery. Yet, I did not receive a receipt guaranteeing this warrantee.</a:t>
            </a:r>
          </a:p>
          <a:p>
            <a:r>
              <a:rPr lang="en-ZA" dirty="0"/>
              <a:t>Furthermore, I could only presume that they are not declaring this sale to the revenue authority, and thus not contributing their fair share to the community.</a:t>
            </a:r>
          </a:p>
          <a:p>
            <a:r>
              <a:rPr lang="en-ZA" sz="1800" dirty="0">
                <a:effectLst/>
                <a:latin typeface="Arial" panose="020B0604020202020204" pitchFamily="34" charset="0"/>
                <a:ea typeface="Calibri" panose="020F0502020204030204" pitchFamily="34" charset="0"/>
              </a:rPr>
              <a:t>That makes me wonder if you have ever purchased something and was forced to pay cash, and not been issued with a receipt? Any one?</a:t>
            </a:r>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4</a:t>
            </a:fld>
            <a:endParaRPr lang="en-ZA"/>
          </a:p>
        </p:txBody>
      </p:sp>
    </p:spTree>
    <p:extLst>
      <p:ext uri="{BB962C8B-B14F-4D97-AF65-F5344CB8AC3E}">
        <p14:creationId xmlns:p14="http://schemas.microsoft.com/office/powerpoint/2010/main" val="407600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dirty="0">
                <a:effectLst/>
                <a:latin typeface="Arial" panose="020B0604020202020204" pitchFamily="34" charset="0"/>
                <a:ea typeface="Calibri" panose="020F0502020204030204" pitchFamily="34" charset="0"/>
              </a:rPr>
              <a:t>There are various ways in which this could be done, such as levying interest and penalties, known as a stick approach.</a:t>
            </a:r>
          </a:p>
          <a:p>
            <a:r>
              <a:rPr lang="en-ZA" sz="1800" dirty="0">
                <a:effectLst/>
                <a:latin typeface="Arial" panose="020B0604020202020204" pitchFamily="34" charset="0"/>
                <a:ea typeface="Calibri" panose="020F0502020204030204" pitchFamily="34" charset="0"/>
              </a:rPr>
              <a:t>However, there is also the carrot approach. For example, more than 20 countries implemented a tax lottery system in an attempt to improve tax compliance </a:t>
            </a:r>
          </a:p>
          <a:p>
            <a:r>
              <a:rPr lang="en-GB" sz="1800" dirty="0">
                <a:effectLst/>
                <a:latin typeface="Arial" panose="020B0604020202020204" pitchFamily="34" charset="0"/>
                <a:ea typeface="Calibri" panose="020F0502020204030204" pitchFamily="34" charset="0"/>
              </a:rPr>
              <a:t>The focus of this incentive is not on the supplier or business; rather, its success lies in the acceptance of the consumer: the idea is to incentivise customers to demand receipts for their purchases from suppliers, creating an audit trail – especially for cash sales for which no other audit trail exists – to ensure that suppliers do not underreport sales (</a:t>
            </a:r>
            <a:r>
              <a:rPr lang="en-GB" sz="1800" dirty="0" err="1">
                <a:effectLst/>
                <a:latin typeface="Arial" panose="020B0604020202020204" pitchFamily="34" charset="0"/>
                <a:ea typeface="Calibri" panose="020F0502020204030204" pitchFamily="34" charset="0"/>
              </a:rPr>
              <a:t>Fabbri</a:t>
            </a:r>
            <a:r>
              <a:rPr lang="en-GB" sz="1800" dirty="0">
                <a:effectLst/>
                <a:latin typeface="Arial" panose="020B0604020202020204" pitchFamily="34" charset="0"/>
                <a:ea typeface="Calibri" panose="020F0502020204030204" pitchFamily="34" charset="0"/>
              </a:rPr>
              <a:t> &amp; </a:t>
            </a:r>
            <a:r>
              <a:rPr lang="en-GB" sz="1800" dirty="0" err="1">
                <a:effectLst/>
                <a:latin typeface="Arial" panose="020B0604020202020204" pitchFamily="34" charset="0"/>
                <a:ea typeface="Calibri" panose="020F0502020204030204" pitchFamily="34" charset="0"/>
              </a:rPr>
              <a:t>Hemels</a:t>
            </a:r>
            <a:r>
              <a:rPr lang="en-GB" sz="1800" dirty="0">
                <a:effectLst/>
                <a:latin typeface="Arial" panose="020B0604020202020204" pitchFamily="34" charset="0"/>
                <a:ea typeface="Calibri" panose="020F0502020204030204" pitchFamily="34" charset="0"/>
              </a:rPr>
              <a:t>, 2013). The customer then enters their receipt into a tax lottery, where prizes are awarded on a regular basis. </a:t>
            </a:r>
            <a:r>
              <a:rPr lang="en-ZA" sz="1800" dirty="0">
                <a:effectLst/>
                <a:latin typeface="Arial" panose="020B0604020202020204" pitchFamily="34" charset="0"/>
                <a:ea typeface="Calibri" panose="020F0502020204030204" pitchFamily="34" charset="0"/>
              </a:rPr>
              <a:t>Revenue authorities in turn benefit not only from an increase in tax revenue collection, but also save on auditing costs since shoppers now act as the auditors, in part </a:t>
            </a:r>
          </a:p>
          <a:p>
            <a:r>
              <a:rPr lang="en-ZA" sz="1800" dirty="0">
                <a:effectLst/>
                <a:latin typeface="Arial" panose="020B0604020202020204" pitchFamily="34" charset="0"/>
                <a:ea typeface="Calibri" panose="020F0502020204030204" pitchFamily="34" charset="0"/>
              </a:rPr>
              <a:t>Not many empirical studies have been done on Tax lottery systems, and certainly none has been done in South Africa, or even in Africa as a continent.</a:t>
            </a:r>
          </a:p>
        </p:txBody>
      </p:sp>
      <p:sp>
        <p:nvSpPr>
          <p:cNvPr id="4" name="Slide Number Placeholder 3"/>
          <p:cNvSpPr>
            <a:spLocks noGrp="1"/>
          </p:cNvSpPr>
          <p:nvPr>
            <p:ph type="sldNum" sz="quarter" idx="5"/>
          </p:nvPr>
        </p:nvSpPr>
        <p:spPr/>
        <p:txBody>
          <a:bodyPr/>
          <a:lstStyle/>
          <a:p>
            <a:fld id="{62502703-C8E1-4ADE-B8DB-0EE3D92C806B}" type="slidenum">
              <a:rPr lang="en-ZA" smtClean="0"/>
              <a:t>5</a:t>
            </a:fld>
            <a:endParaRPr lang="en-ZA"/>
          </a:p>
        </p:txBody>
      </p:sp>
    </p:spTree>
    <p:extLst>
      <p:ext uri="{BB962C8B-B14F-4D97-AF65-F5344CB8AC3E}">
        <p14:creationId xmlns:p14="http://schemas.microsoft.com/office/powerpoint/2010/main" val="31948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Calibri" panose="020F0502020204030204" pitchFamily="34" charset="0"/>
              </a:rPr>
              <a:t>76.6% were somewhat happy or extremely happy to participate in a well-managed tax lottery system</a:t>
            </a:r>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6</a:t>
            </a:fld>
            <a:endParaRPr lang="en-ZA"/>
          </a:p>
        </p:txBody>
      </p:sp>
    </p:spTree>
    <p:extLst>
      <p:ext uri="{BB962C8B-B14F-4D97-AF65-F5344CB8AC3E}">
        <p14:creationId xmlns:p14="http://schemas.microsoft.com/office/powerpoint/2010/main" val="213505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800" dirty="0">
                <a:effectLst/>
                <a:latin typeface="Arial" panose="020B0604020202020204" pitchFamily="34" charset="0"/>
                <a:ea typeface="Calibri" panose="020F0502020204030204" pitchFamily="34" charset="0"/>
              </a:rPr>
              <a:t>The most significant obstacle that governments face when collecting tax revenue is tax non-compliance or tax evasion from taxpayers </a:t>
            </a:r>
          </a:p>
          <a:p>
            <a:r>
              <a:rPr lang="en-ZA" sz="1800" dirty="0">
                <a:effectLst/>
                <a:latin typeface="Arial" panose="020B0604020202020204" pitchFamily="34" charset="0"/>
                <a:ea typeface="Calibri" panose="020F0502020204030204" pitchFamily="34" charset="0"/>
                <a:cs typeface="Times New Roman" panose="02020603050405020304" pitchFamily="18" charset="0"/>
              </a:rPr>
              <a:t>Unable to provide essential public goods &amp; services and need to borrow money from other countries, which becomes costly.</a:t>
            </a:r>
          </a:p>
          <a:p>
            <a:r>
              <a:rPr lang="en-ZA" sz="1800" dirty="0">
                <a:effectLst/>
                <a:latin typeface="Arial" panose="020B0604020202020204" pitchFamily="34" charset="0"/>
                <a:ea typeface="Calibri" panose="020F0502020204030204" pitchFamily="34" charset="0"/>
              </a:rPr>
              <a:t>Small and medium-sized enterprises (SMEs), especially owner-managed businesses, are more likely to commit non-compliance behaviour than any other group of taxpayers </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p>
            <a:r>
              <a:rPr lang="en-ZA" sz="1800" dirty="0">
                <a:effectLst/>
                <a:latin typeface="Arial" panose="020B0604020202020204" pitchFamily="34" charset="0"/>
                <a:ea typeface="Calibri" panose="020F0502020204030204" pitchFamily="34" charset="0"/>
              </a:rPr>
              <a:t>In particular, “Her Majesty’s Revenue and Customs” report from 2019-2022, suggests that SMEs may be responsible for up to 43% of the tax gap (HM Revenue &amp; Customs, 2022). </a:t>
            </a:r>
          </a:p>
          <a:p>
            <a:r>
              <a:rPr lang="en-ZA" sz="1800" dirty="0">
                <a:effectLst/>
                <a:latin typeface="Arial" panose="020B0604020202020204" pitchFamily="34" charset="0"/>
                <a:ea typeface="Calibri" panose="020F0502020204030204" pitchFamily="34" charset="0"/>
              </a:rPr>
              <a:t>SMEs involve understating income, undeclared cash sales, VAT compliance and masquerading personal expenses as business expenses (SARS, 2021). Many of these businesses also do not issue receipts for their sales resulting in no paper trail being available for auditing purposes</a:t>
            </a:r>
          </a:p>
          <a:p>
            <a:r>
              <a:rPr lang="en-ZA" sz="1800" dirty="0">
                <a:effectLst/>
                <a:latin typeface="Arial" panose="020B0604020202020204" pitchFamily="34" charset="0"/>
                <a:ea typeface="Calibri" panose="020F0502020204030204" pitchFamily="34" charset="0"/>
              </a:rPr>
              <a:t>Non-compliance by taxpayers is fired on by the corrupt government: taxpayers do not have confidence in the government and thus, not in the revenue authority. Taxpayers are questioning how the tax administration can morally demand that diligent South Africans pay their taxes, considering the perceived corruption within SARS itself. </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2502703-C8E1-4ADE-B8DB-0EE3D92C806B}" type="slidenum">
              <a:rPr lang="en-ZA" smtClean="0"/>
              <a:t>7</a:t>
            </a:fld>
            <a:endParaRPr lang="en-ZA"/>
          </a:p>
        </p:txBody>
      </p:sp>
    </p:spTree>
    <p:extLst>
      <p:ext uri="{BB962C8B-B14F-4D97-AF65-F5344CB8AC3E}">
        <p14:creationId xmlns:p14="http://schemas.microsoft.com/office/powerpoint/2010/main" val="2719402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8</a:t>
            </a:fld>
            <a:endParaRPr lang="en-ZA"/>
          </a:p>
        </p:txBody>
      </p:sp>
    </p:spTree>
    <p:extLst>
      <p:ext uri="{BB962C8B-B14F-4D97-AF65-F5344CB8AC3E}">
        <p14:creationId xmlns:p14="http://schemas.microsoft.com/office/powerpoint/2010/main" val="3395896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62502703-C8E1-4ADE-B8DB-0EE3D92C806B}" type="slidenum">
              <a:rPr lang="en-ZA" smtClean="0"/>
              <a:t>9</a:t>
            </a:fld>
            <a:endParaRPr lang="en-ZA"/>
          </a:p>
        </p:txBody>
      </p:sp>
    </p:spTree>
    <p:extLst>
      <p:ext uri="{BB962C8B-B14F-4D97-AF65-F5344CB8AC3E}">
        <p14:creationId xmlns:p14="http://schemas.microsoft.com/office/powerpoint/2010/main" val="33125036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w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16" name="Rectangle 15"/>
          <p:cNvSpPr/>
          <p:nvPr userDrawn="1"/>
        </p:nvSpPr>
        <p:spPr>
          <a:xfrm>
            <a:off x="2520363" y="-14205"/>
            <a:ext cx="3864527" cy="2625726"/>
          </a:xfrm>
          <a:prstGeom prst="rect">
            <a:avLst/>
          </a:prstGeom>
          <a:solidFill>
            <a:srgbClr val="006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p:cNvSpPr/>
          <p:nvPr userDrawn="1"/>
        </p:nvSpPr>
        <p:spPr>
          <a:xfrm>
            <a:off x="0" y="1289050"/>
            <a:ext cx="3822111" cy="3854450"/>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43" name="Straight Connector 42"/>
          <p:cNvCxnSpPr/>
          <p:nvPr userDrawn="1"/>
        </p:nvCxnSpPr>
        <p:spPr>
          <a:xfrm>
            <a:off x="4169774" y="1274183"/>
            <a:ext cx="20208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8872" y="4702914"/>
            <a:ext cx="2141491" cy="241319"/>
          </a:xfrm>
          <a:prstGeom prst="rect">
            <a:avLst/>
          </a:prstGeom>
        </p:spPr>
      </p:pic>
      <p:sp>
        <p:nvSpPr>
          <p:cNvPr id="45" name="Text Placeholder 4"/>
          <p:cNvSpPr>
            <a:spLocks noGrp="1"/>
          </p:cNvSpPr>
          <p:nvPr>
            <p:ph type="body" sz="quarter" idx="16" hasCustomPrompt="1"/>
          </p:nvPr>
        </p:nvSpPr>
        <p:spPr>
          <a:xfrm>
            <a:off x="346316" y="2963764"/>
            <a:ext cx="3471885" cy="553998"/>
          </a:xfrm>
          <a:prstGeom prst="rect">
            <a:avLst/>
          </a:prstGeom>
        </p:spPr>
        <p:txBody>
          <a:bodyPr wrap="square" lIns="0" tIns="0" bIns="0">
            <a:spAutoFit/>
          </a:bodyPr>
          <a:lstStyle>
            <a:lvl1pPr marL="0" indent="0">
              <a:spcBef>
                <a:spcPts val="0"/>
              </a:spcBef>
              <a:buNone/>
              <a:defRPr sz="36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ZA" dirty="0"/>
              <a:t>Heading</a:t>
            </a:r>
          </a:p>
        </p:txBody>
      </p:sp>
      <p:sp>
        <p:nvSpPr>
          <p:cNvPr id="46" name="Text Placeholder 4"/>
          <p:cNvSpPr>
            <a:spLocks noGrp="1"/>
          </p:cNvSpPr>
          <p:nvPr>
            <p:ph type="body" sz="quarter" idx="18" hasCustomPrompt="1"/>
          </p:nvPr>
        </p:nvSpPr>
        <p:spPr>
          <a:xfrm>
            <a:off x="366122" y="4083638"/>
            <a:ext cx="3452079" cy="261610"/>
          </a:xfrm>
          <a:prstGeom prst="rect">
            <a:avLst/>
          </a:prstGeom>
        </p:spPr>
        <p:txBody>
          <a:bodyPr wrap="square" lIns="0" tIns="0" bIns="0">
            <a:spAutoFit/>
          </a:bodyPr>
          <a:lstStyle>
            <a:lvl1pPr marL="0" indent="0">
              <a:spcBef>
                <a:spcPts val="0"/>
              </a:spcBef>
              <a:buNone/>
              <a:defRPr sz="1700">
                <a:solidFill>
                  <a:schemeClr val="bg1"/>
                </a:solidFill>
                <a:latin typeface="Arial" panose="020B0604020202020204" pitchFamily="34" charset="0"/>
                <a:cs typeface="Arial" panose="020B0604020202020204" pitchFamily="34" charset="0"/>
              </a:defRPr>
            </a:lvl1pPr>
          </a:lstStyle>
          <a:p>
            <a:pPr lvl="0"/>
            <a:r>
              <a:rPr lang="en-US" dirty="0"/>
              <a:t>Date</a:t>
            </a:r>
            <a:endParaRPr lang="en-ZA" dirty="0"/>
          </a:p>
        </p:txBody>
      </p:sp>
      <p:sp>
        <p:nvSpPr>
          <p:cNvPr id="47" name="Picture Placeholder 3"/>
          <p:cNvSpPr>
            <a:spLocks noGrp="1"/>
          </p:cNvSpPr>
          <p:nvPr>
            <p:ph type="pic" sz="quarter" idx="14" hasCustomPrompt="1"/>
          </p:nvPr>
        </p:nvSpPr>
        <p:spPr>
          <a:xfrm>
            <a:off x="3815315" y="-23196"/>
            <a:ext cx="5344071" cy="5170742"/>
          </a:xfrm>
          <a:custGeom>
            <a:avLst/>
            <a:gdLst>
              <a:gd name="connsiteX0" fmla="*/ 0 w 5329237"/>
              <a:gd name="connsiteY0" fmla="*/ 0 h 5143500"/>
              <a:gd name="connsiteX1" fmla="*/ 5329237 w 5329237"/>
              <a:gd name="connsiteY1" fmla="*/ 0 h 5143500"/>
              <a:gd name="connsiteX2" fmla="*/ 5329237 w 5329237"/>
              <a:gd name="connsiteY2" fmla="*/ 5143500 h 5143500"/>
              <a:gd name="connsiteX3" fmla="*/ 0 w 5329237"/>
              <a:gd name="connsiteY3" fmla="*/ 5143500 h 5143500"/>
              <a:gd name="connsiteX4" fmla="*/ 0 w 5329237"/>
              <a:gd name="connsiteY4" fmla="*/ 0 h 5143500"/>
              <a:gd name="connsiteX0" fmla="*/ 0 w 5329237"/>
              <a:gd name="connsiteY0" fmla="*/ 10048 h 5153548"/>
              <a:gd name="connsiteX1" fmla="*/ 1872604 w 5329237"/>
              <a:gd name="connsiteY1" fmla="*/ 0 h 5153548"/>
              <a:gd name="connsiteX2" fmla="*/ 5329237 w 5329237"/>
              <a:gd name="connsiteY2" fmla="*/ 10048 h 5153548"/>
              <a:gd name="connsiteX3" fmla="*/ 5329237 w 5329237"/>
              <a:gd name="connsiteY3" fmla="*/ 5153548 h 5153548"/>
              <a:gd name="connsiteX4" fmla="*/ 0 w 5329237"/>
              <a:gd name="connsiteY4" fmla="*/ 5153548 h 5153548"/>
              <a:gd name="connsiteX5" fmla="*/ 0 w 5329237"/>
              <a:gd name="connsiteY5" fmla="*/ 10048 h 5153548"/>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0 w 5329237"/>
              <a:gd name="connsiteY5" fmla="*/ 0 h 5143500"/>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0 w 5329237"/>
              <a:gd name="connsiteY6" fmla="*/ 0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44093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44093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1900237 w 5329237"/>
              <a:gd name="connsiteY7" fmla="*/ 1909763 h 5143500"/>
              <a:gd name="connsiteX8" fmla="*/ 2558091 w 5329237"/>
              <a:gd name="connsiteY8"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900237 w 5329237"/>
              <a:gd name="connsiteY6" fmla="*/ 1909763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5051 w 5329237"/>
              <a:gd name="connsiteY5" fmla="*/ 2000627 h 5143500"/>
              <a:gd name="connsiteX0" fmla="*/ 2585614 w 5356760"/>
              <a:gd name="connsiteY0" fmla="*/ 1920280 h 5143500"/>
              <a:gd name="connsiteX1" fmla="*/ 2583415 w 5356760"/>
              <a:gd name="connsiteY1" fmla="*/ 0 h 5143500"/>
              <a:gd name="connsiteX2" fmla="*/ 5356760 w 5356760"/>
              <a:gd name="connsiteY2" fmla="*/ 0 h 5143500"/>
              <a:gd name="connsiteX3" fmla="*/ 5356760 w 5356760"/>
              <a:gd name="connsiteY3" fmla="*/ 5143500 h 5143500"/>
              <a:gd name="connsiteX4" fmla="*/ 27523 w 5356760"/>
              <a:gd name="connsiteY4" fmla="*/ 5143500 h 5143500"/>
              <a:gd name="connsiteX5" fmla="*/ 46374 w 5356760"/>
              <a:gd name="connsiteY5" fmla="*/ 1914902 h 5143500"/>
              <a:gd name="connsiteX0" fmla="*/ 2573744 w 5344890"/>
              <a:gd name="connsiteY0" fmla="*/ 1920280 h 5143500"/>
              <a:gd name="connsiteX1" fmla="*/ 2571545 w 5344890"/>
              <a:gd name="connsiteY1" fmla="*/ 0 h 5143500"/>
              <a:gd name="connsiteX2" fmla="*/ 5344890 w 5344890"/>
              <a:gd name="connsiteY2" fmla="*/ 0 h 5143500"/>
              <a:gd name="connsiteX3" fmla="*/ 5344890 w 5344890"/>
              <a:gd name="connsiteY3" fmla="*/ 5143500 h 5143500"/>
              <a:gd name="connsiteX4" fmla="*/ 15653 w 5344890"/>
              <a:gd name="connsiteY4" fmla="*/ 5143500 h 5143500"/>
              <a:gd name="connsiteX5" fmla="*/ 53554 w 5344890"/>
              <a:gd name="connsiteY5" fmla="*/ 2033964 h 5143500"/>
              <a:gd name="connsiteX0" fmla="*/ 2588865 w 5360011"/>
              <a:gd name="connsiteY0" fmla="*/ 19202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603153 w 5360011"/>
              <a:gd name="connsiteY0" fmla="*/ 18821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05992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92210 w 5363356"/>
              <a:gd name="connsiteY0" fmla="*/ 190599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92210 w 5363356"/>
              <a:gd name="connsiteY0" fmla="*/ 1896467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2504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01229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326 w 5329237"/>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4564 w 5329237"/>
              <a:gd name="connsiteY5" fmla="*/ 1914901 h 5143500"/>
              <a:gd name="connsiteX0" fmla="*/ 2554401 w 5330310"/>
              <a:gd name="connsiteY0" fmla="*/ 1901229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2266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0361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5516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3135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7847 w 5330310"/>
              <a:gd name="connsiteY0" fmla="*/ 1890657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6774 w 5329237"/>
              <a:gd name="connsiteY0" fmla="*/ 1890657 h 5143500"/>
              <a:gd name="connsiteX1" fmla="*/ 2756859 w 5329237"/>
              <a:gd name="connsiteY1" fmla="*/ 10049 h 5143500"/>
              <a:gd name="connsiteX2" fmla="*/ 5329237 w 5329237"/>
              <a:gd name="connsiteY2" fmla="*/ 0 h 5143500"/>
              <a:gd name="connsiteX3" fmla="*/ 5329237 w 5329237"/>
              <a:gd name="connsiteY3" fmla="*/ 5143500 h 5143500"/>
              <a:gd name="connsiteX4" fmla="*/ 0 w 5329237"/>
              <a:gd name="connsiteY4" fmla="*/ 5143500 h 5143500"/>
              <a:gd name="connsiteX5" fmla="*/ 2743002 w 5329237"/>
              <a:gd name="connsiteY5" fmla="*/ 3779131 h 5143500"/>
              <a:gd name="connsiteX0" fmla="*/ 3022355 w 5574818"/>
              <a:gd name="connsiteY0" fmla="*/ 1890657 h 5143500"/>
              <a:gd name="connsiteX1" fmla="*/ 3002440 w 5574818"/>
              <a:gd name="connsiteY1" fmla="*/ 10049 h 5143500"/>
              <a:gd name="connsiteX2" fmla="*/ 5574818 w 5574818"/>
              <a:gd name="connsiteY2" fmla="*/ 0 h 5143500"/>
              <a:gd name="connsiteX3" fmla="*/ 5574818 w 5574818"/>
              <a:gd name="connsiteY3" fmla="*/ 5143500 h 5143500"/>
              <a:gd name="connsiteX4" fmla="*/ 245581 w 5574818"/>
              <a:gd name="connsiteY4" fmla="*/ 5143500 h 5143500"/>
              <a:gd name="connsiteX5" fmla="*/ 1103303 w 5574818"/>
              <a:gd name="connsiteY5" fmla="*/ 4531807 h 5143500"/>
              <a:gd name="connsiteX6" fmla="*/ 2988583 w 5574818"/>
              <a:gd name="connsiteY6" fmla="*/ 3779131 h 5143500"/>
              <a:gd name="connsiteX0" fmla="*/ 5750189 w 8302652"/>
              <a:gd name="connsiteY0" fmla="*/ 1890657 h 5143500"/>
              <a:gd name="connsiteX1" fmla="*/ 5730274 w 8302652"/>
              <a:gd name="connsiteY1" fmla="*/ 10049 h 5143500"/>
              <a:gd name="connsiteX2" fmla="*/ 8302652 w 8302652"/>
              <a:gd name="connsiteY2" fmla="*/ 0 h 5143500"/>
              <a:gd name="connsiteX3" fmla="*/ 8302652 w 8302652"/>
              <a:gd name="connsiteY3" fmla="*/ 5143500 h 5143500"/>
              <a:gd name="connsiteX4" fmla="*/ 2973415 w 8302652"/>
              <a:gd name="connsiteY4" fmla="*/ 5143500 h 5143500"/>
              <a:gd name="connsiteX5" fmla="*/ 52956 w 8302652"/>
              <a:gd name="connsiteY5" fmla="*/ 3888712 h 5143500"/>
              <a:gd name="connsiteX6" fmla="*/ 5716417 w 8302652"/>
              <a:gd name="connsiteY6" fmla="*/ 3779131 h 5143500"/>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622652 w 9175115"/>
              <a:gd name="connsiteY0" fmla="*/ 1890657 h 5571456"/>
              <a:gd name="connsiteX1" fmla="*/ 6602737 w 9175115"/>
              <a:gd name="connsiteY1" fmla="*/ 10049 h 5571456"/>
              <a:gd name="connsiteX2" fmla="*/ 9175115 w 9175115"/>
              <a:gd name="connsiteY2" fmla="*/ 0 h 5571456"/>
              <a:gd name="connsiteX3" fmla="*/ 9175115 w 9175115"/>
              <a:gd name="connsiteY3" fmla="*/ 5143500 h 5571456"/>
              <a:gd name="connsiteX4" fmla="*/ 278713 w 9175115"/>
              <a:gd name="connsiteY4" fmla="*/ 5133452 h 5571456"/>
              <a:gd name="connsiteX5" fmla="*/ 925419 w 9175115"/>
              <a:gd name="connsiteY5" fmla="*/ 3888712 h 5571456"/>
              <a:gd name="connsiteX6" fmla="*/ 6588880 w 9175115"/>
              <a:gd name="connsiteY6" fmla="*/ 3779131 h 5571456"/>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57765 w 9144000"/>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67813 w 9144000"/>
              <a:gd name="connsiteY6" fmla="*/ 3829373 h 5143500"/>
              <a:gd name="connsiteX0" fmla="*/ 6595147 w 9147610"/>
              <a:gd name="connsiteY0" fmla="*/ 1890657 h 5153548"/>
              <a:gd name="connsiteX1" fmla="*/ 6575232 w 9147610"/>
              <a:gd name="connsiteY1" fmla="*/ 10049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890657 h 5153548"/>
              <a:gd name="connsiteX1" fmla="*/ 7348955 w 9147610"/>
              <a:gd name="connsiteY1" fmla="*/ 1939333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981726 h 5244617"/>
              <a:gd name="connsiteX1" fmla="*/ 9147610 w 9147610"/>
              <a:gd name="connsiteY1" fmla="*/ 91069 h 5244617"/>
              <a:gd name="connsiteX2" fmla="*/ 9147610 w 9147610"/>
              <a:gd name="connsiteY2" fmla="*/ 5234569 h 5244617"/>
              <a:gd name="connsiteX3" fmla="*/ 0 w 9147610"/>
              <a:gd name="connsiteY3" fmla="*/ 5244617 h 5244617"/>
              <a:gd name="connsiteX4" fmla="*/ 3610 w 9147610"/>
              <a:gd name="connsiteY4" fmla="*/ 3899395 h 5244617"/>
              <a:gd name="connsiteX5" fmla="*/ 6571423 w 9147610"/>
              <a:gd name="connsiteY5" fmla="*/ 3920442 h 5244617"/>
              <a:gd name="connsiteX0" fmla="*/ 6595147 w 9147610"/>
              <a:gd name="connsiteY0" fmla="*/ 1890657 h 5153548"/>
              <a:gd name="connsiteX1" fmla="*/ 9147610 w 9147610"/>
              <a:gd name="connsiteY1" fmla="*/ 0 h 5153548"/>
              <a:gd name="connsiteX2" fmla="*/ 9147610 w 9147610"/>
              <a:gd name="connsiteY2" fmla="*/ 5143500 h 5153548"/>
              <a:gd name="connsiteX3" fmla="*/ 0 w 9147610"/>
              <a:gd name="connsiteY3" fmla="*/ 5153548 h 5153548"/>
              <a:gd name="connsiteX4" fmla="*/ 3610 w 9147610"/>
              <a:gd name="connsiteY4" fmla="*/ 3808326 h 5153548"/>
              <a:gd name="connsiteX5" fmla="*/ 6571423 w 9147610"/>
              <a:gd name="connsiteY5" fmla="*/ 3829373 h 5153548"/>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71423 w 9167706"/>
              <a:gd name="connsiteY5" fmla="*/ 1938716 h 3262891"/>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95283 w 9167706"/>
              <a:gd name="connsiteY5" fmla="*/ 1933940 h 3262891"/>
              <a:gd name="connsiteX0" fmla="*/ 6676269 w 9167706"/>
              <a:gd name="connsiteY0" fmla="*/ 42585 h 3224264"/>
              <a:gd name="connsiteX1" fmla="*/ 9167706 w 9167706"/>
              <a:gd name="connsiteY1" fmla="*/ 0 h 3224264"/>
              <a:gd name="connsiteX2" fmla="*/ 9147610 w 9167706"/>
              <a:gd name="connsiteY2" fmla="*/ 3214216 h 3224264"/>
              <a:gd name="connsiteX3" fmla="*/ 0 w 9167706"/>
              <a:gd name="connsiteY3" fmla="*/ 3224264 h 3224264"/>
              <a:gd name="connsiteX4" fmla="*/ 3610 w 9167706"/>
              <a:gd name="connsiteY4" fmla="*/ 1879042 h 3224264"/>
              <a:gd name="connsiteX5" fmla="*/ 6595283 w 9167706"/>
              <a:gd name="connsiteY5" fmla="*/ 1895313 h 3224264"/>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601200 w 9173759"/>
              <a:gd name="connsiteY0" fmla="*/ 0 h 3248560"/>
              <a:gd name="connsiteX1" fmla="*/ 9173759 w 9173759"/>
              <a:gd name="connsiteY1" fmla="*/ 24296 h 3248560"/>
              <a:gd name="connsiteX2" fmla="*/ 9153663 w 9173759"/>
              <a:gd name="connsiteY2" fmla="*/ 3238512 h 3248560"/>
              <a:gd name="connsiteX3" fmla="*/ 6053 w 9173759"/>
              <a:gd name="connsiteY3" fmla="*/ 3248560 h 3248560"/>
              <a:gd name="connsiteX4" fmla="*/ 119 w 9173759"/>
              <a:gd name="connsiteY4" fmla="*/ 1927225 h 3248560"/>
              <a:gd name="connsiteX5" fmla="*/ 6601336 w 9173759"/>
              <a:gd name="connsiteY5" fmla="*/ 1919609 h 3248560"/>
              <a:gd name="connsiteX0" fmla="*/ 6596560 w 9169119"/>
              <a:gd name="connsiteY0" fmla="*/ 0 h 3248560"/>
              <a:gd name="connsiteX1" fmla="*/ 9169119 w 9169119"/>
              <a:gd name="connsiteY1" fmla="*/ 24296 h 3248560"/>
              <a:gd name="connsiteX2" fmla="*/ 9149023 w 9169119"/>
              <a:gd name="connsiteY2" fmla="*/ 3238512 h 3248560"/>
              <a:gd name="connsiteX3" fmla="*/ 1413 w 9169119"/>
              <a:gd name="connsiteY3" fmla="*/ 3248560 h 3248560"/>
              <a:gd name="connsiteX4" fmla="*/ 252 w 9169119"/>
              <a:gd name="connsiteY4" fmla="*/ 1922447 h 3248560"/>
              <a:gd name="connsiteX5" fmla="*/ 6596696 w 9169119"/>
              <a:gd name="connsiteY5" fmla="*/ 1919609 h 3248560"/>
              <a:gd name="connsiteX0" fmla="*/ 6596560 w 9177654"/>
              <a:gd name="connsiteY0" fmla="*/ 0 h 3248560"/>
              <a:gd name="connsiteX1" fmla="*/ 9169119 w 9177654"/>
              <a:gd name="connsiteY1" fmla="*/ 24296 h 3248560"/>
              <a:gd name="connsiteX2" fmla="*/ 9177654 w 9177654"/>
              <a:gd name="connsiteY2" fmla="*/ 3248066 h 3248560"/>
              <a:gd name="connsiteX3" fmla="*/ 1413 w 9177654"/>
              <a:gd name="connsiteY3" fmla="*/ 3248560 h 3248560"/>
              <a:gd name="connsiteX4" fmla="*/ 252 w 9177654"/>
              <a:gd name="connsiteY4" fmla="*/ 1922447 h 3248560"/>
              <a:gd name="connsiteX5" fmla="*/ 6596696 w 9177654"/>
              <a:gd name="connsiteY5" fmla="*/ 1919609 h 3248560"/>
              <a:gd name="connsiteX0" fmla="*/ 6596560 w 9178663"/>
              <a:gd name="connsiteY0" fmla="*/ 0 h 3248560"/>
              <a:gd name="connsiteX1" fmla="*/ 9178663 w 9178663"/>
              <a:gd name="connsiteY1" fmla="*/ 9964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6560 w 9178663"/>
              <a:gd name="connsiteY0" fmla="*/ 0 h 3248560"/>
              <a:gd name="connsiteX1" fmla="*/ 9178663 w 9178663"/>
              <a:gd name="connsiteY1" fmla="*/ 409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8854 w 9180957"/>
              <a:gd name="connsiteY0" fmla="*/ 0 h 3248560"/>
              <a:gd name="connsiteX1" fmla="*/ 9180957 w 9180957"/>
              <a:gd name="connsiteY1" fmla="*/ 409 h 3248560"/>
              <a:gd name="connsiteX2" fmla="*/ 9179948 w 9180957"/>
              <a:gd name="connsiteY2" fmla="*/ 3248066 h 3248560"/>
              <a:gd name="connsiteX3" fmla="*/ 3707 w 9180957"/>
              <a:gd name="connsiteY3" fmla="*/ 3248560 h 3248560"/>
              <a:gd name="connsiteX4" fmla="*/ 161 w 9180957"/>
              <a:gd name="connsiteY4" fmla="*/ 1920059 h 3248560"/>
              <a:gd name="connsiteX5" fmla="*/ 6598990 w 9180957"/>
              <a:gd name="connsiteY5" fmla="*/ 1919609 h 3248560"/>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598990 w 9180957"/>
              <a:gd name="connsiteY5" fmla="*/ 1924386 h 3253337"/>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618078 w 9180957"/>
              <a:gd name="connsiteY5" fmla="*/ 1924386 h 3253337"/>
              <a:gd name="connsiteX0" fmla="*/ 6632257 w 9180957"/>
              <a:gd name="connsiteY0" fmla="*/ 744836 h 3248151"/>
              <a:gd name="connsiteX1" fmla="*/ 9180957 w 9180957"/>
              <a:gd name="connsiteY1" fmla="*/ 0 h 3248151"/>
              <a:gd name="connsiteX2" fmla="*/ 9179948 w 9180957"/>
              <a:gd name="connsiteY2" fmla="*/ 3247657 h 3248151"/>
              <a:gd name="connsiteX3" fmla="*/ 3707 w 9180957"/>
              <a:gd name="connsiteY3" fmla="*/ 3248151 h 3248151"/>
              <a:gd name="connsiteX4" fmla="*/ 161 w 9180957"/>
              <a:gd name="connsiteY4" fmla="*/ 1919650 h 3248151"/>
              <a:gd name="connsiteX5" fmla="*/ 6618078 w 9180957"/>
              <a:gd name="connsiteY5" fmla="*/ 1919200 h 3248151"/>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18078 w 9195273"/>
              <a:gd name="connsiteY5" fmla="*/ 1212173 h 2541124"/>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24441 w 9195273"/>
              <a:gd name="connsiteY5" fmla="*/ 1221728 h 2541124"/>
              <a:gd name="connsiteX0" fmla="*/ 6613169 w 9195273"/>
              <a:gd name="connsiteY0" fmla="*/ 0 h 2544717"/>
              <a:gd name="connsiteX1" fmla="*/ 9195273 w 9195273"/>
              <a:gd name="connsiteY1" fmla="*/ 3593 h 2544717"/>
              <a:gd name="connsiteX2" fmla="*/ 9179948 w 9195273"/>
              <a:gd name="connsiteY2" fmla="*/ 2544223 h 2544717"/>
              <a:gd name="connsiteX3" fmla="*/ 3707 w 9195273"/>
              <a:gd name="connsiteY3" fmla="*/ 2544717 h 2544717"/>
              <a:gd name="connsiteX4" fmla="*/ 161 w 9195273"/>
              <a:gd name="connsiteY4" fmla="*/ 1216216 h 2544717"/>
              <a:gd name="connsiteX5" fmla="*/ 6624441 w 9195273"/>
              <a:gd name="connsiteY5" fmla="*/ 1225321 h 2544717"/>
              <a:gd name="connsiteX0" fmla="*/ 6613169 w 9179966"/>
              <a:gd name="connsiteY0" fmla="*/ 0 h 2544717"/>
              <a:gd name="connsiteX1" fmla="*/ 9176185 w 9179966"/>
              <a:gd name="connsiteY1" fmla="*/ 19517 h 2544717"/>
              <a:gd name="connsiteX2" fmla="*/ 9179948 w 9179966"/>
              <a:gd name="connsiteY2" fmla="*/ 2544223 h 2544717"/>
              <a:gd name="connsiteX3" fmla="*/ 3707 w 9179966"/>
              <a:gd name="connsiteY3" fmla="*/ 2544717 h 2544717"/>
              <a:gd name="connsiteX4" fmla="*/ 161 w 9179966"/>
              <a:gd name="connsiteY4" fmla="*/ 1216216 h 2544717"/>
              <a:gd name="connsiteX5" fmla="*/ 6624441 w 9179966"/>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16216 h 2544717"/>
              <a:gd name="connsiteX5" fmla="*/ 6624441 w 9182547"/>
              <a:gd name="connsiteY5" fmla="*/ 1225321 h 2544717"/>
              <a:gd name="connsiteX0" fmla="*/ 6609462 w 9178840"/>
              <a:gd name="connsiteY0" fmla="*/ 0 h 2544717"/>
              <a:gd name="connsiteX1" fmla="*/ 9178840 w 9178840"/>
              <a:gd name="connsiteY1" fmla="*/ 3593 h 2544717"/>
              <a:gd name="connsiteX2" fmla="*/ 9176241 w 9178840"/>
              <a:gd name="connsiteY2" fmla="*/ 2544223 h 2544717"/>
              <a:gd name="connsiteX3" fmla="*/ 0 w 9178840"/>
              <a:gd name="connsiteY3" fmla="*/ 2544717 h 2544717"/>
              <a:gd name="connsiteX4" fmla="*/ 5998 w 9178840"/>
              <a:gd name="connsiteY4" fmla="*/ 1222585 h 2544717"/>
              <a:gd name="connsiteX5" fmla="*/ 6620734 w 9178840"/>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24441 w 9182547"/>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1717 w 9182547"/>
              <a:gd name="connsiteY5" fmla="*/ 1222136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37168 w 9182547"/>
              <a:gd name="connsiteY5" fmla="*/ 121895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4900 w 9182547"/>
              <a:gd name="connsiteY5" fmla="*/ 1222136 h 2544717"/>
              <a:gd name="connsiteX0" fmla="*/ 6613169 w 9192616"/>
              <a:gd name="connsiteY0" fmla="*/ 2617050 h 5161767"/>
              <a:gd name="connsiteX1" fmla="*/ 9192616 w 9192616"/>
              <a:gd name="connsiteY1" fmla="*/ 0 h 5161767"/>
              <a:gd name="connsiteX2" fmla="*/ 9179948 w 9192616"/>
              <a:gd name="connsiteY2" fmla="*/ 5161273 h 5161767"/>
              <a:gd name="connsiteX3" fmla="*/ 3707 w 9192616"/>
              <a:gd name="connsiteY3" fmla="*/ 5161767 h 5161767"/>
              <a:gd name="connsiteX4" fmla="*/ 161 w 9192616"/>
              <a:gd name="connsiteY4" fmla="*/ 3839635 h 5161767"/>
              <a:gd name="connsiteX5" fmla="*/ 6614900 w 9192616"/>
              <a:gd name="connsiteY5" fmla="*/ 3839186 h 5161767"/>
              <a:gd name="connsiteX0" fmla="*/ 6613169 w 9192616"/>
              <a:gd name="connsiteY0" fmla="*/ 2617050 h 5161767"/>
              <a:gd name="connsiteX1" fmla="*/ 9192616 w 9192616"/>
              <a:gd name="connsiteY1" fmla="*/ 0 h 5161767"/>
              <a:gd name="connsiteX2" fmla="*/ 9179948 w 9192616"/>
              <a:gd name="connsiteY2" fmla="*/ 5161273 h 5161767"/>
              <a:gd name="connsiteX3" fmla="*/ 3707 w 9192616"/>
              <a:gd name="connsiteY3" fmla="*/ 5161767 h 5161767"/>
              <a:gd name="connsiteX4" fmla="*/ 161 w 9192616"/>
              <a:gd name="connsiteY4" fmla="*/ 3839635 h 5161767"/>
              <a:gd name="connsiteX5" fmla="*/ 6614900 w 9192616"/>
              <a:gd name="connsiteY5" fmla="*/ 3839186 h 5161767"/>
              <a:gd name="connsiteX0" fmla="*/ 6421876 w 9192616"/>
              <a:gd name="connsiteY0" fmla="*/ 0 h 5185518"/>
              <a:gd name="connsiteX1" fmla="*/ 9192616 w 9192616"/>
              <a:gd name="connsiteY1" fmla="*/ 23751 h 5185518"/>
              <a:gd name="connsiteX2" fmla="*/ 9179948 w 9192616"/>
              <a:gd name="connsiteY2" fmla="*/ 5185024 h 5185518"/>
              <a:gd name="connsiteX3" fmla="*/ 3707 w 9192616"/>
              <a:gd name="connsiteY3" fmla="*/ 5185518 h 5185518"/>
              <a:gd name="connsiteX4" fmla="*/ 161 w 9192616"/>
              <a:gd name="connsiteY4" fmla="*/ 3863386 h 5185518"/>
              <a:gd name="connsiteX5" fmla="*/ 6614900 w 9192616"/>
              <a:gd name="connsiteY5" fmla="*/ 3862937 h 5185518"/>
              <a:gd name="connsiteX0" fmla="*/ 6421876 w 9192616"/>
              <a:gd name="connsiteY0" fmla="*/ 0 h 5185518"/>
              <a:gd name="connsiteX1" fmla="*/ 9192616 w 9192616"/>
              <a:gd name="connsiteY1" fmla="*/ 23751 h 5185518"/>
              <a:gd name="connsiteX2" fmla="*/ 9179948 w 9192616"/>
              <a:gd name="connsiteY2" fmla="*/ 5185024 h 5185518"/>
              <a:gd name="connsiteX3" fmla="*/ 3707 w 9192616"/>
              <a:gd name="connsiteY3" fmla="*/ 5185518 h 5185518"/>
              <a:gd name="connsiteX4" fmla="*/ 161 w 9192616"/>
              <a:gd name="connsiteY4" fmla="*/ 3863386 h 5185518"/>
              <a:gd name="connsiteX5" fmla="*/ 6393401 w 9192616"/>
              <a:gd name="connsiteY5" fmla="*/ 3852858 h 5185518"/>
              <a:gd name="connsiteX0" fmla="*/ 6418169 w 9188909"/>
              <a:gd name="connsiteY0" fmla="*/ 0 h 5185518"/>
              <a:gd name="connsiteX1" fmla="*/ 9188909 w 9188909"/>
              <a:gd name="connsiteY1" fmla="*/ 23751 h 5185518"/>
              <a:gd name="connsiteX2" fmla="*/ 9176241 w 9188909"/>
              <a:gd name="connsiteY2" fmla="*/ 5185024 h 5185518"/>
              <a:gd name="connsiteX3" fmla="*/ 0 w 9188909"/>
              <a:gd name="connsiteY3" fmla="*/ 5185518 h 5185518"/>
              <a:gd name="connsiteX4" fmla="*/ 4124393 w 9188909"/>
              <a:gd name="connsiteY4" fmla="*/ 2815129 h 5185518"/>
              <a:gd name="connsiteX5" fmla="*/ 6389694 w 9188909"/>
              <a:gd name="connsiteY5" fmla="*/ 3852858 h 5185518"/>
              <a:gd name="connsiteX0" fmla="*/ 2471457 w 5242197"/>
              <a:gd name="connsiteY0" fmla="*/ 0 h 5185024"/>
              <a:gd name="connsiteX1" fmla="*/ 5242197 w 5242197"/>
              <a:gd name="connsiteY1" fmla="*/ 23751 h 5185024"/>
              <a:gd name="connsiteX2" fmla="*/ 5229529 w 5242197"/>
              <a:gd name="connsiteY2" fmla="*/ 5185024 h 5185024"/>
              <a:gd name="connsiteX3" fmla="*/ 0 w 5242197"/>
              <a:gd name="connsiteY3" fmla="*/ 4923454 h 5185024"/>
              <a:gd name="connsiteX4" fmla="*/ 177681 w 5242197"/>
              <a:gd name="connsiteY4" fmla="*/ 2815129 h 5185024"/>
              <a:gd name="connsiteX5" fmla="*/ 2442982 w 5242197"/>
              <a:gd name="connsiteY5" fmla="*/ 3852858 h 5185024"/>
              <a:gd name="connsiteX0" fmla="*/ 2471457 w 5242197"/>
              <a:gd name="connsiteY0" fmla="*/ 0 h 5185024"/>
              <a:gd name="connsiteX1" fmla="*/ 5242197 w 5242197"/>
              <a:gd name="connsiteY1" fmla="*/ 23751 h 5185024"/>
              <a:gd name="connsiteX2" fmla="*/ 5229529 w 5242197"/>
              <a:gd name="connsiteY2" fmla="*/ 5185024 h 5185024"/>
              <a:gd name="connsiteX3" fmla="*/ 0 w 5242197"/>
              <a:gd name="connsiteY3" fmla="*/ 4923454 h 5185024"/>
              <a:gd name="connsiteX4" fmla="*/ 177681 w 5242197"/>
              <a:gd name="connsiteY4" fmla="*/ 2815129 h 5185024"/>
              <a:gd name="connsiteX5" fmla="*/ 2442982 w 5242197"/>
              <a:gd name="connsiteY5" fmla="*/ 3852858 h 5185024"/>
              <a:gd name="connsiteX0" fmla="*/ 2582207 w 5352947"/>
              <a:gd name="connsiteY0" fmla="*/ 0 h 5205678"/>
              <a:gd name="connsiteX1" fmla="*/ 5352947 w 5352947"/>
              <a:gd name="connsiteY1" fmla="*/ 23751 h 5205678"/>
              <a:gd name="connsiteX2" fmla="*/ 5340279 w 5352947"/>
              <a:gd name="connsiteY2" fmla="*/ 5185024 h 5205678"/>
              <a:gd name="connsiteX3" fmla="*/ 0 w 5352947"/>
              <a:gd name="connsiteY3" fmla="*/ 5205678 h 5205678"/>
              <a:gd name="connsiteX4" fmla="*/ 288431 w 5352947"/>
              <a:gd name="connsiteY4" fmla="*/ 2815129 h 5205678"/>
              <a:gd name="connsiteX5" fmla="*/ 2553732 w 5352947"/>
              <a:gd name="connsiteY5" fmla="*/ 3852858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563792 w 5363007"/>
              <a:gd name="connsiteY5" fmla="*/ 3852858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497461 w 5363007"/>
              <a:gd name="connsiteY5" fmla="*/ 2587004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497461 w 5363007"/>
              <a:gd name="connsiteY5" fmla="*/ 2587004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543063 w 5363007"/>
              <a:gd name="connsiteY5" fmla="*/ 2699063 h 5205678"/>
              <a:gd name="connsiteX0" fmla="*/ 2592267 w 5363007"/>
              <a:gd name="connsiteY0" fmla="*/ 0 h 5205678"/>
              <a:gd name="connsiteX1" fmla="*/ 5363007 w 5363007"/>
              <a:gd name="connsiteY1" fmla="*/ 23751 h 5205678"/>
              <a:gd name="connsiteX2" fmla="*/ 5350339 w 5363007"/>
              <a:gd name="connsiteY2" fmla="*/ 5185024 h 5205678"/>
              <a:gd name="connsiteX3" fmla="*/ 10060 w 5363007"/>
              <a:gd name="connsiteY3" fmla="*/ 5205678 h 5205678"/>
              <a:gd name="connsiteX4" fmla="*/ 0 w 5363007"/>
              <a:gd name="connsiteY4" fmla="*/ 2644965 h 5205678"/>
              <a:gd name="connsiteX5" fmla="*/ 2559646 w 5363007"/>
              <a:gd name="connsiteY5" fmla="*/ 2640959 h 5205678"/>
              <a:gd name="connsiteX0" fmla="*/ 2542519 w 5363007"/>
              <a:gd name="connsiteY0" fmla="*/ 5301 h 5181927"/>
              <a:gd name="connsiteX1" fmla="*/ 5363007 w 5363007"/>
              <a:gd name="connsiteY1" fmla="*/ 0 h 5181927"/>
              <a:gd name="connsiteX2" fmla="*/ 5350339 w 5363007"/>
              <a:gd name="connsiteY2" fmla="*/ 5161273 h 5181927"/>
              <a:gd name="connsiteX3" fmla="*/ 10060 w 5363007"/>
              <a:gd name="connsiteY3" fmla="*/ 5181927 h 5181927"/>
              <a:gd name="connsiteX4" fmla="*/ 0 w 5363007"/>
              <a:gd name="connsiteY4" fmla="*/ 2621214 h 5181927"/>
              <a:gd name="connsiteX5" fmla="*/ 2559646 w 5363007"/>
              <a:gd name="connsiteY5" fmla="*/ 2617208 h 5181927"/>
              <a:gd name="connsiteX0" fmla="*/ 2559103 w 5363007"/>
              <a:gd name="connsiteY0" fmla="*/ 5301 h 5181927"/>
              <a:gd name="connsiteX1" fmla="*/ 5363007 w 5363007"/>
              <a:gd name="connsiteY1" fmla="*/ 0 h 5181927"/>
              <a:gd name="connsiteX2" fmla="*/ 5350339 w 5363007"/>
              <a:gd name="connsiteY2" fmla="*/ 5161273 h 5181927"/>
              <a:gd name="connsiteX3" fmla="*/ 10060 w 5363007"/>
              <a:gd name="connsiteY3" fmla="*/ 5181927 h 5181927"/>
              <a:gd name="connsiteX4" fmla="*/ 0 w 5363007"/>
              <a:gd name="connsiteY4" fmla="*/ 2621214 h 5181927"/>
              <a:gd name="connsiteX5" fmla="*/ 2559646 w 5363007"/>
              <a:gd name="connsiteY5" fmla="*/ 2617208 h 5181927"/>
              <a:gd name="connsiteX0" fmla="*/ 2559103 w 5363007"/>
              <a:gd name="connsiteY0" fmla="*/ 5301 h 5181927"/>
              <a:gd name="connsiteX1" fmla="*/ 5363007 w 5363007"/>
              <a:gd name="connsiteY1" fmla="*/ 0 h 5181927"/>
              <a:gd name="connsiteX2" fmla="*/ 5354484 w 5363007"/>
              <a:gd name="connsiteY2" fmla="*/ 5165423 h 5181927"/>
              <a:gd name="connsiteX3" fmla="*/ 10060 w 5363007"/>
              <a:gd name="connsiteY3" fmla="*/ 5181927 h 5181927"/>
              <a:gd name="connsiteX4" fmla="*/ 0 w 5363007"/>
              <a:gd name="connsiteY4" fmla="*/ 2621214 h 5181927"/>
              <a:gd name="connsiteX5" fmla="*/ 2559646 w 5363007"/>
              <a:gd name="connsiteY5" fmla="*/ 2617208 h 5181927"/>
              <a:gd name="connsiteX0" fmla="*/ 2559103 w 5363007"/>
              <a:gd name="connsiteY0" fmla="*/ 5301 h 5186078"/>
              <a:gd name="connsiteX1" fmla="*/ 5363007 w 5363007"/>
              <a:gd name="connsiteY1" fmla="*/ 0 h 5186078"/>
              <a:gd name="connsiteX2" fmla="*/ 5354484 w 5363007"/>
              <a:gd name="connsiteY2" fmla="*/ 5165423 h 5186078"/>
              <a:gd name="connsiteX3" fmla="*/ 5915 w 5363007"/>
              <a:gd name="connsiteY3" fmla="*/ 5186078 h 5186078"/>
              <a:gd name="connsiteX4" fmla="*/ 0 w 5363007"/>
              <a:gd name="connsiteY4" fmla="*/ 2621214 h 5186078"/>
              <a:gd name="connsiteX5" fmla="*/ 2559646 w 5363007"/>
              <a:gd name="connsiteY5" fmla="*/ 2617208 h 5186078"/>
              <a:gd name="connsiteX0" fmla="*/ 2562236 w 5366140"/>
              <a:gd name="connsiteY0" fmla="*/ 5301 h 5173627"/>
              <a:gd name="connsiteX1" fmla="*/ 5366140 w 5366140"/>
              <a:gd name="connsiteY1" fmla="*/ 0 h 5173627"/>
              <a:gd name="connsiteX2" fmla="*/ 5357617 w 5366140"/>
              <a:gd name="connsiteY2" fmla="*/ 5165423 h 5173627"/>
              <a:gd name="connsiteX3" fmla="*/ 756 w 5366140"/>
              <a:gd name="connsiteY3" fmla="*/ 5173627 h 5173627"/>
              <a:gd name="connsiteX4" fmla="*/ 3133 w 5366140"/>
              <a:gd name="connsiteY4" fmla="*/ 2621214 h 5173627"/>
              <a:gd name="connsiteX5" fmla="*/ 2562779 w 5366140"/>
              <a:gd name="connsiteY5" fmla="*/ 2617208 h 5173627"/>
              <a:gd name="connsiteX0" fmla="*/ 2576551 w 5366140"/>
              <a:gd name="connsiteY0" fmla="*/ 524 h 5173627"/>
              <a:gd name="connsiteX1" fmla="*/ 5366140 w 5366140"/>
              <a:gd name="connsiteY1" fmla="*/ 0 h 5173627"/>
              <a:gd name="connsiteX2" fmla="*/ 5357617 w 5366140"/>
              <a:gd name="connsiteY2" fmla="*/ 5165423 h 5173627"/>
              <a:gd name="connsiteX3" fmla="*/ 756 w 5366140"/>
              <a:gd name="connsiteY3" fmla="*/ 5173627 h 5173627"/>
              <a:gd name="connsiteX4" fmla="*/ 3133 w 5366140"/>
              <a:gd name="connsiteY4" fmla="*/ 2621214 h 5173627"/>
              <a:gd name="connsiteX5" fmla="*/ 2562779 w 5366140"/>
              <a:gd name="connsiteY5" fmla="*/ 2617208 h 5173627"/>
              <a:gd name="connsiteX0" fmla="*/ 2533604 w 5366140"/>
              <a:gd name="connsiteY0" fmla="*/ 524 h 5173627"/>
              <a:gd name="connsiteX1" fmla="*/ 5366140 w 5366140"/>
              <a:gd name="connsiteY1" fmla="*/ 0 h 5173627"/>
              <a:gd name="connsiteX2" fmla="*/ 5357617 w 5366140"/>
              <a:gd name="connsiteY2" fmla="*/ 5165423 h 5173627"/>
              <a:gd name="connsiteX3" fmla="*/ 756 w 5366140"/>
              <a:gd name="connsiteY3" fmla="*/ 5173627 h 5173627"/>
              <a:gd name="connsiteX4" fmla="*/ 3133 w 5366140"/>
              <a:gd name="connsiteY4" fmla="*/ 2621214 h 5173627"/>
              <a:gd name="connsiteX5" fmla="*/ 2562779 w 5366140"/>
              <a:gd name="connsiteY5" fmla="*/ 2617208 h 5173627"/>
              <a:gd name="connsiteX0" fmla="*/ 2552692 w 5366140"/>
              <a:gd name="connsiteY0" fmla="*/ 0 h 5177880"/>
              <a:gd name="connsiteX1" fmla="*/ 5366140 w 5366140"/>
              <a:gd name="connsiteY1" fmla="*/ 4253 h 5177880"/>
              <a:gd name="connsiteX2" fmla="*/ 5357617 w 5366140"/>
              <a:gd name="connsiteY2" fmla="*/ 5169676 h 5177880"/>
              <a:gd name="connsiteX3" fmla="*/ 756 w 5366140"/>
              <a:gd name="connsiteY3" fmla="*/ 5177880 h 5177880"/>
              <a:gd name="connsiteX4" fmla="*/ 3133 w 5366140"/>
              <a:gd name="connsiteY4" fmla="*/ 2625467 h 5177880"/>
              <a:gd name="connsiteX5" fmla="*/ 2562779 w 5366140"/>
              <a:gd name="connsiteY5" fmla="*/ 2621461 h 5177880"/>
              <a:gd name="connsiteX0" fmla="*/ 2576551 w 5366140"/>
              <a:gd name="connsiteY0" fmla="*/ 0 h 5187435"/>
              <a:gd name="connsiteX1" fmla="*/ 5366140 w 5366140"/>
              <a:gd name="connsiteY1" fmla="*/ 13808 h 5187435"/>
              <a:gd name="connsiteX2" fmla="*/ 5357617 w 5366140"/>
              <a:gd name="connsiteY2" fmla="*/ 5179231 h 5187435"/>
              <a:gd name="connsiteX3" fmla="*/ 756 w 5366140"/>
              <a:gd name="connsiteY3" fmla="*/ 5187435 h 5187435"/>
              <a:gd name="connsiteX4" fmla="*/ 3133 w 5366140"/>
              <a:gd name="connsiteY4" fmla="*/ 2635022 h 5187435"/>
              <a:gd name="connsiteX5" fmla="*/ 2562779 w 5366140"/>
              <a:gd name="connsiteY5" fmla="*/ 2631016 h 5187435"/>
              <a:gd name="connsiteX0" fmla="*/ 2562235 w 5366140"/>
              <a:gd name="connsiteY0" fmla="*/ 0 h 5192213"/>
              <a:gd name="connsiteX1" fmla="*/ 5366140 w 5366140"/>
              <a:gd name="connsiteY1" fmla="*/ 18586 h 5192213"/>
              <a:gd name="connsiteX2" fmla="*/ 5357617 w 5366140"/>
              <a:gd name="connsiteY2" fmla="*/ 5184009 h 5192213"/>
              <a:gd name="connsiteX3" fmla="*/ 756 w 5366140"/>
              <a:gd name="connsiteY3" fmla="*/ 5192213 h 5192213"/>
              <a:gd name="connsiteX4" fmla="*/ 3133 w 5366140"/>
              <a:gd name="connsiteY4" fmla="*/ 2639800 h 5192213"/>
              <a:gd name="connsiteX5" fmla="*/ 2562779 w 5366140"/>
              <a:gd name="connsiteY5" fmla="*/ 2635794 h 5192213"/>
              <a:gd name="connsiteX0" fmla="*/ 2562235 w 5366140"/>
              <a:gd name="connsiteY0" fmla="*/ 30 h 5192243"/>
              <a:gd name="connsiteX1" fmla="*/ 2575169 w 5366140"/>
              <a:gd name="connsiteY1" fmla="*/ 20995 h 5192243"/>
              <a:gd name="connsiteX2" fmla="*/ 5366140 w 5366140"/>
              <a:gd name="connsiteY2" fmla="*/ 18616 h 5192243"/>
              <a:gd name="connsiteX3" fmla="*/ 5357617 w 5366140"/>
              <a:gd name="connsiteY3" fmla="*/ 5184039 h 5192243"/>
              <a:gd name="connsiteX4" fmla="*/ 756 w 5366140"/>
              <a:gd name="connsiteY4" fmla="*/ 5192243 h 5192243"/>
              <a:gd name="connsiteX5" fmla="*/ 3133 w 5366140"/>
              <a:gd name="connsiteY5" fmla="*/ 2639830 h 5192243"/>
              <a:gd name="connsiteX6" fmla="*/ 2562779 w 5366140"/>
              <a:gd name="connsiteY6" fmla="*/ 2635824 h 5192243"/>
              <a:gd name="connsiteX0" fmla="*/ 2559102 w 5363007"/>
              <a:gd name="connsiteY0" fmla="*/ 30 h 5189855"/>
              <a:gd name="connsiteX1" fmla="*/ 2572036 w 5363007"/>
              <a:gd name="connsiteY1" fmla="*/ 20995 h 5189855"/>
              <a:gd name="connsiteX2" fmla="*/ 5363007 w 5363007"/>
              <a:gd name="connsiteY2" fmla="*/ 18616 h 5189855"/>
              <a:gd name="connsiteX3" fmla="*/ 5354484 w 5363007"/>
              <a:gd name="connsiteY3" fmla="*/ 5184039 h 5189855"/>
              <a:gd name="connsiteX4" fmla="*/ 4782 w 5363007"/>
              <a:gd name="connsiteY4" fmla="*/ 5189855 h 5189855"/>
              <a:gd name="connsiteX5" fmla="*/ 0 w 5363007"/>
              <a:gd name="connsiteY5" fmla="*/ 2639830 h 5189855"/>
              <a:gd name="connsiteX6" fmla="*/ 2559646 w 5363007"/>
              <a:gd name="connsiteY6" fmla="*/ 2635824 h 5189855"/>
              <a:gd name="connsiteX0" fmla="*/ 2559102 w 5363007"/>
              <a:gd name="connsiteY0" fmla="*/ 30 h 5185078"/>
              <a:gd name="connsiteX1" fmla="*/ 2572036 w 5363007"/>
              <a:gd name="connsiteY1" fmla="*/ 20995 h 5185078"/>
              <a:gd name="connsiteX2" fmla="*/ 5363007 w 5363007"/>
              <a:gd name="connsiteY2" fmla="*/ 18616 h 5185078"/>
              <a:gd name="connsiteX3" fmla="*/ 5354484 w 5363007"/>
              <a:gd name="connsiteY3" fmla="*/ 5184039 h 5185078"/>
              <a:gd name="connsiteX4" fmla="*/ 2397 w 5363007"/>
              <a:gd name="connsiteY4" fmla="*/ 5185078 h 5185078"/>
              <a:gd name="connsiteX5" fmla="*/ 0 w 5363007"/>
              <a:gd name="connsiteY5" fmla="*/ 2639830 h 5185078"/>
              <a:gd name="connsiteX6" fmla="*/ 2559646 w 5363007"/>
              <a:gd name="connsiteY6" fmla="*/ 2635824 h 5185078"/>
              <a:gd name="connsiteX0" fmla="*/ 2557327 w 5361232"/>
              <a:gd name="connsiteY0" fmla="*/ 30 h 5185078"/>
              <a:gd name="connsiteX1" fmla="*/ 2570261 w 5361232"/>
              <a:gd name="connsiteY1" fmla="*/ 20995 h 5185078"/>
              <a:gd name="connsiteX2" fmla="*/ 5361232 w 5361232"/>
              <a:gd name="connsiteY2" fmla="*/ 18616 h 5185078"/>
              <a:gd name="connsiteX3" fmla="*/ 5352709 w 5361232"/>
              <a:gd name="connsiteY3" fmla="*/ 5184039 h 5185078"/>
              <a:gd name="connsiteX4" fmla="*/ 622 w 5361232"/>
              <a:gd name="connsiteY4" fmla="*/ 5185078 h 5185078"/>
              <a:gd name="connsiteX5" fmla="*/ 5382 w 5361232"/>
              <a:gd name="connsiteY5" fmla="*/ 2639830 h 5185078"/>
              <a:gd name="connsiteX6" fmla="*/ 2557871 w 5361232"/>
              <a:gd name="connsiteY6" fmla="*/ 2635824 h 5185078"/>
              <a:gd name="connsiteX0" fmla="*/ 2559103 w 5363008"/>
              <a:gd name="connsiteY0" fmla="*/ 30 h 5185078"/>
              <a:gd name="connsiteX1" fmla="*/ 2572037 w 5363008"/>
              <a:gd name="connsiteY1" fmla="*/ 20995 h 5185078"/>
              <a:gd name="connsiteX2" fmla="*/ 5363008 w 5363008"/>
              <a:gd name="connsiteY2" fmla="*/ 18616 h 5185078"/>
              <a:gd name="connsiteX3" fmla="*/ 5354485 w 5363008"/>
              <a:gd name="connsiteY3" fmla="*/ 5184039 h 5185078"/>
              <a:gd name="connsiteX4" fmla="*/ 2398 w 5363008"/>
              <a:gd name="connsiteY4" fmla="*/ 5185078 h 5185078"/>
              <a:gd name="connsiteX5" fmla="*/ 0 w 5363008"/>
              <a:gd name="connsiteY5" fmla="*/ 2637442 h 5185078"/>
              <a:gd name="connsiteX6" fmla="*/ 2559647 w 5363008"/>
              <a:gd name="connsiteY6" fmla="*/ 2635824 h 5185078"/>
              <a:gd name="connsiteX0" fmla="*/ 2559103 w 5363008"/>
              <a:gd name="connsiteY0" fmla="*/ 30 h 5185078"/>
              <a:gd name="connsiteX1" fmla="*/ 2572037 w 5363008"/>
              <a:gd name="connsiteY1" fmla="*/ 20995 h 5185078"/>
              <a:gd name="connsiteX2" fmla="*/ 5363008 w 5363008"/>
              <a:gd name="connsiteY2" fmla="*/ 18616 h 5185078"/>
              <a:gd name="connsiteX3" fmla="*/ 5354485 w 5363008"/>
              <a:gd name="connsiteY3" fmla="*/ 5184039 h 5185078"/>
              <a:gd name="connsiteX4" fmla="*/ 2398 w 5363008"/>
              <a:gd name="connsiteY4" fmla="*/ 5185078 h 5185078"/>
              <a:gd name="connsiteX5" fmla="*/ 0 w 5363008"/>
              <a:gd name="connsiteY5" fmla="*/ 2649385 h 5185078"/>
              <a:gd name="connsiteX6" fmla="*/ 2559647 w 5363008"/>
              <a:gd name="connsiteY6" fmla="*/ 2635824 h 5185078"/>
              <a:gd name="connsiteX0" fmla="*/ 2557111 w 5361016"/>
              <a:gd name="connsiteY0" fmla="*/ 30 h 5185078"/>
              <a:gd name="connsiteX1" fmla="*/ 2570045 w 5361016"/>
              <a:gd name="connsiteY1" fmla="*/ 20995 h 5185078"/>
              <a:gd name="connsiteX2" fmla="*/ 5361016 w 5361016"/>
              <a:gd name="connsiteY2" fmla="*/ 18616 h 5185078"/>
              <a:gd name="connsiteX3" fmla="*/ 5352493 w 5361016"/>
              <a:gd name="connsiteY3" fmla="*/ 5184039 h 5185078"/>
              <a:gd name="connsiteX4" fmla="*/ 406 w 5361016"/>
              <a:gd name="connsiteY4" fmla="*/ 5185078 h 5185078"/>
              <a:gd name="connsiteX5" fmla="*/ 12324 w 5361016"/>
              <a:gd name="connsiteY5" fmla="*/ 2642221 h 5185078"/>
              <a:gd name="connsiteX6" fmla="*/ 2557655 w 5361016"/>
              <a:gd name="connsiteY6" fmla="*/ 2635824 h 5185078"/>
              <a:gd name="connsiteX0" fmla="*/ 2559103 w 5363008"/>
              <a:gd name="connsiteY0" fmla="*/ 30 h 5185078"/>
              <a:gd name="connsiteX1" fmla="*/ 2572037 w 5363008"/>
              <a:gd name="connsiteY1" fmla="*/ 20995 h 5185078"/>
              <a:gd name="connsiteX2" fmla="*/ 5363008 w 5363008"/>
              <a:gd name="connsiteY2" fmla="*/ 18616 h 5185078"/>
              <a:gd name="connsiteX3" fmla="*/ 5354485 w 5363008"/>
              <a:gd name="connsiteY3" fmla="*/ 5184039 h 5185078"/>
              <a:gd name="connsiteX4" fmla="*/ 2398 w 5363008"/>
              <a:gd name="connsiteY4" fmla="*/ 5185078 h 5185078"/>
              <a:gd name="connsiteX5" fmla="*/ 0 w 5363008"/>
              <a:gd name="connsiteY5" fmla="*/ 2639833 h 5185078"/>
              <a:gd name="connsiteX6" fmla="*/ 2559647 w 5363008"/>
              <a:gd name="connsiteY6" fmla="*/ 2635824 h 5185078"/>
              <a:gd name="connsiteX0" fmla="*/ 2557462 w 5361367"/>
              <a:gd name="connsiteY0" fmla="*/ 30 h 5185078"/>
              <a:gd name="connsiteX1" fmla="*/ 2570396 w 5361367"/>
              <a:gd name="connsiteY1" fmla="*/ 20995 h 5185078"/>
              <a:gd name="connsiteX2" fmla="*/ 5361367 w 5361367"/>
              <a:gd name="connsiteY2" fmla="*/ 18616 h 5185078"/>
              <a:gd name="connsiteX3" fmla="*/ 5352844 w 5361367"/>
              <a:gd name="connsiteY3" fmla="*/ 5184039 h 5185078"/>
              <a:gd name="connsiteX4" fmla="*/ 757 w 5361367"/>
              <a:gd name="connsiteY4" fmla="*/ 5185078 h 5185078"/>
              <a:gd name="connsiteX5" fmla="*/ 3130 w 5361367"/>
              <a:gd name="connsiteY5" fmla="*/ 2637445 h 5185078"/>
              <a:gd name="connsiteX6" fmla="*/ 2558006 w 5361367"/>
              <a:gd name="connsiteY6" fmla="*/ 2635824 h 5185078"/>
              <a:gd name="connsiteX0" fmla="*/ 2557462 w 5361367"/>
              <a:gd name="connsiteY0" fmla="*/ 10 h 5185058"/>
              <a:gd name="connsiteX1" fmla="*/ 2837622 w 5361367"/>
              <a:gd name="connsiteY1" fmla="*/ 75913 h 5185058"/>
              <a:gd name="connsiteX2" fmla="*/ 5361367 w 5361367"/>
              <a:gd name="connsiteY2" fmla="*/ 18596 h 5185058"/>
              <a:gd name="connsiteX3" fmla="*/ 5352844 w 5361367"/>
              <a:gd name="connsiteY3" fmla="*/ 5184019 h 5185058"/>
              <a:gd name="connsiteX4" fmla="*/ 757 w 5361367"/>
              <a:gd name="connsiteY4" fmla="*/ 5185058 h 5185058"/>
              <a:gd name="connsiteX5" fmla="*/ 3130 w 5361367"/>
              <a:gd name="connsiteY5" fmla="*/ 2637425 h 5185058"/>
              <a:gd name="connsiteX6" fmla="*/ 2558006 w 5361367"/>
              <a:gd name="connsiteY6" fmla="*/ 2635804 h 5185058"/>
              <a:gd name="connsiteX0" fmla="*/ 2557462 w 5361367"/>
              <a:gd name="connsiteY0" fmla="*/ 369415 h 5554463"/>
              <a:gd name="connsiteX1" fmla="*/ 5361367 w 5361367"/>
              <a:gd name="connsiteY1" fmla="*/ 388001 h 5554463"/>
              <a:gd name="connsiteX2" fmla="*/ 5352844 w 5361367"/>
              <a:gd name="connsiteY2" fmla="*/ 5553424 h 5554463"/>
              <a:gd name="connsiteX3" fmla="*/ 757 w 5361367"/>
              <a:gd name="connsiteY3" fmla="*/ 5554463 h 5554463"/>
              <a:gd name="connsiteX4" fmla="*/ 3130 w 5361367"/>
              <a:gd name="connsiteY4" fmla="*/ 3006830 h 5554463"/>
              <a:gd name="connsiteX5" fmla="*/ 2558006 w 5361367"/>
              <a:gd name="connsiteY5" fmla="*/ 3005209 h 5554463"/>
              <a:gd name="connsiteX0" fmla="*/ 2667216 w 5361367"/>
              <a:gd name="connsiteY0" fmla="*/ 455883 h 5526277"/>
              <a:gd name="connsiteX1" fmla="*/ 5361367 w 5361367"/>
              <a:gd name="connsiteY1" fmla="*/ 359815 h 5526277"/>
              <a:gd name="connsiteX2" fmla="*/ 5352844 w 5361367"/>
              <a:gd name="connsiteY2" fmla="*/ 5525238 h 5526277"/>
              <a:gd name="connsiteX3" fmla="*/ 757 w 5361367"/>
              <a:gd name="connsiteY3" fmla="*/ 5526277 h 5526277"/>
              <a:gd name="connsiteX4" fmla="*/ 3130 w 5361367"/>
              <a:gd name="connsiteY4" fmla="*/ 2978644 h 5526277"/>
              <a:gd name="connsiteX5" fmla="*/ 2558006 w 5361367"/>
              <a:gd name="connsiteY5" fmla="*/ 2977023 h 5526277"/>
              <a:gd name="connsiteX0" fmla="*/ 2667216 w 5361367"/>
              <a:gd name="connsiteY0" fmla="*/ 96068 h 5166462"/>
              <a:gd name="connsiteX1" fmla="*/ 5361367 w 5361367"/>
              <a:gd name="connsiteY1" fmla="*/ 0 h 5166462"/>
              <a:gd name="connsiteX2" fmla="*/ 5352844 w 5361367"/>
              <a:gd name="connsiteY2" fmla="*/ 5165423 h 5166462"/>
              <a:gd name="connsiteX3" fmla="*/ 757 w 5361367"/>
              <a:gd name="connsiteY3" fmla="*/ 5166462 h 5166462"/>
              <a:gd name="connsiteX4" fmla="*/ 3130 w 5361367"/>
              <a:gd name="connsiteY4" fmla="*/ 2618829 h 5166462"/>
              <a:gd name="connsiteX5" fmla="*/ 2558006 w 5361367"/>
              <a:gd name="connsiteY5" fmla="*/ 2617208 h 5166462"/>
              <a:gd name="connsiteX0" fmla="*/ 2574165 w 5361367"/>
              <a:gd name="connsiteY0" fmla="*/ 0 h 5168327"/>
              <a:gd name="connsiteX1" fmla="*/ 5361367 w 5361367"/>
              <a:gd name="connsiteY1" fmla="*/ 1865 h 5168327"/>
              <a:gd name="connsiteX2" fmla="*/ 5352844 w 5361367"/>
              <a:gd name="connsiteY2" fmla="*/ 5167288 h 5168327"/>
              <a:gd name="connsiteX3" fmla="*/ 757 w 5361367"/>
              <a:gd name="connsiteY3" fmla="*/ 5168327 h 5168327"/>
              <a:gd name="connsiteX4" fmla="*/ 3130 w 5361367"/>
              <a:gd name="connsiteY4" fmla="*/ 2620694 h 5168327"/>
              <a:gd name="connsiteX5" fmla="*/ 2558006 w 5361367"/>
              <a:gd name="connsiteY5" fmla="*/ 2619073 h 5168327"/>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58006 w 5361367"/>
              <a:gd name="connsiteY5" fmla="*/ 2621461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9935 w 5361367"/>
              <a:gd name="connsiteY5" fmla="*/ 2623850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7550 w 5361367"/>
              <a:gd name="connsiteY5" fmla="*/ 2628628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72321 w 5361367"/>
              <a:gd name="connsiteY5" fmla="*/ 2623850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0392 w 5361367"/>
              <a:gd name="connsiteY5" fmla="*/ 2626238 h 5170715"/>
              <a:gd name="connsiteX0" fmla="*/ 2564621 w 5361367"/>
              <a:gd name="connsiteY0" fmla="*/ 0 h 5170715"/>
              <a:gd name="connsiteX1" fmla="*/ 5361367 w 5361367"/>
              <a:gd name="connsiteY1" fmla="*/ 4253 h 5170715"/>
              <a:gd name="connsiteX2" fmla="*/ 5352844 w 5361367"/>
              <a:gd name="connsiteY2" fmla="*/ 5169676 h 5170715"/>
              <a:gd name="connsiteX3" fmla="*/ 757 w 5361367"/>
              <a:gd name="connsiteY3" fmla="*/ 5170715 h 5170715"/>
              <a:gd name="connsiteX4" fmla="*/ 3130 w 5361367"/>
              <a:gd name="connsiteY4" fmla="*/ 2623082 h 5170715"/>
              <a:gd name="connsiteX5" fmla="*/ 2565165 w 5361367"/>
              <a:gd name="connsiteY5" fmla="*/ 2623850 h 5170715"/>
              <a:gd name="connsiteX0" fmla="*/ 2564621 w 5371436"/>
              <a:gd name="connsiteY0" fmla="*/ 5826 h 5176541"/>
              <a:gd name="connsiteX1" fmla="*/ 5371436 w 5371436"/>
              <a:gd name="connsiteY1" fmla="*/ 0 h 5176541"/>
              <a:gd name="connsiteX2" fmla="*/ 5352844 w 5371436"/>
              <a:gd name="connsiteY2" fmla="*/ 5175502 h 5176541"/>
              <a:gd name="connsiteX3" fmla="*/ 757 w 5371436"/>
              <a:gd name="connsiteY3" fmla="*/ 5176541 h 5176541"/>
              <a:gd name="connsiteX4" fmla="*/ 3130 w 5371436"/>
              <a:gd name="connsiteY4" fmla="*/ 2628908 h 5176541"/>
              <a:gd name="connsiteX5" fmla="*/ 2565165 w 5371436"/>
              <a:gd name="connsiteY5" fmla="*/ 2629676 h 5176541"/>
              <a:gd name="connsiteX0" fmla="*/ 2564621 w 5371436"/>
              <a:gd name="connsiteY0" fmla="*/ 0 h 5170715"/>
              <a:gd name="connsiteX1" fmla="*/ 5371436 w 5371436"/>
              <a:gd name="connsiteY1" fmla="*/ 14333 h 5170715"/>
              <a:gd name="connsiteX2" fmla="*/ 5352844 w 5371436"/>
              <a:gd name="connsiteY2" fmla="*/ 5169676 h 5170715"/>
              <a:gd name="connsiteX3" fmla="*/ 757 w 5371436"/>
              <a:gd name="connsiteY3" fmla="*/ 5170715 h 5170715"/>
              <a:gd name="connsiteX4" fmla="*/ 3130 w 5371436"/>
              <a:gd name="connsiteY4" fmla="*/ 2623082 h 5170715"/>
              <a:gd name="connsiteX5" fmla="*/ 2565165 w 5371436"/>
              <a:gd name="connsiteY5" fmla="*/ 2623850 h 5170715"/>
              <a:gd name="connsiteX0" fmla="*/ 2564621 w 5352857"/>
              <a:gd name="connsiteY0" fmla="*/ 0 h 5170715"/>
              <a:gd name="connsiteX1" fmla="*/ 5347576 w 5352857"/>
              <a:gd name="connsiteY1" fmla="*/ 4779 h 5170715"/>
              <a:gd name="connsiteX2" fmla="*/ 5352844 w 5352857"/>
              <a:gd name="connsiteY2" fmla="*/ 5169676 h 5170715"/>
              <a:gd name="connsiteX3" fmla="*/ 757 w 5352857"/>
              <a:gd name="connsiteY3" fmla="*/ 5170715 h 5170715"/>
              <a:gd name="connsiteX4" fmla="*/ 3130 w 5352857"/>
              <a:gd name="connsiteY4" fmla="*/ 2623082 h 5170715"/>
              <a:gd name="connsiteX5" fmla="*/ 2565165 w 5352857"/>
              <a:gd name="connsiteY5" fmla="*/ 2623850 h 5170715"/>
              <a:gd name="connsiteX0" fmla="*/ 2561491 w 5349727"/>
              <a:gd name="connsiteY0" fmla="*/ 0 h 5170715"/>
              <a:gd name="connsiteX1" fmla="*/ 5344446 w 5349727"/>
              <a:gd name="connsiteY1" fmla="*/ 4779 h 5170715"/>
              <a:gd name="connsiteX2" fmla="*/ 5349714 w 5349727"/>
              <a:gd name="connsiteY2" fmla="*/ 5169676 h 5170715"/>
              <a:gd name="connsiteX3" fmla="*/ 4786 w 5349727"/>
              <a:gd name="connsiteY3" fmla="*/ 5170715 h 5170715"/>
              <a:gd name="connsiteX4" fmla="*/ 0 w 5349727"/>
              <a:gd name="connsiteY4" fmla="*/ 2623082 h 5170715"/>
              <a:gd name="connsiteX5" fmla="*/ 2562035 w 5349727"/>
              <a:gd name="connsiteY5" fmla="*/ 2623850 h 5170715"/>
              <a:gd name="connsiteX0" fmla="*/ 2561491 w 5349727"/>
              <a:gd name="connsiteY0" fmla="*/ 0 h 5174455"/>
              <a:gd name="connsiteX1" fmla="*/ 5344446 w 5349727"/>
              <a:gd name="connsiteY1" fmla="*/ 4779 h 5174455"/>
              <a:gd name="connsiteX2" fmla="*/ 5349714 w 5349727"/>
              <a:gd name="connsiteY2" fmla="*/ 5174455 h 5174455"/>
              <a:gd name="connsiteX3" fmla="*/ 4786 w 5349727"/>
              <a:gd name="connsiteY3" fmla="*/ 5170715 h 5174455"/>
              <a:gd name="connsiteX4" fmla="*/ 0 w 5349727"/>
              <a:gd name="connsiteY4" fmla="*/ 2623082 h 5174455"/>
              <a:gd name="connsiteX5" fmla="*/ 2562035 w 5349727"/>
              <a:gd name="connsiteY5" fmla="*/ 2623850 h 5174455"/>
              <a:gd name="connsiteX0" fmla="*/ 2564619 w 5352855"/>
              <a:gd name="connsiteY0" fmla="*/ 0 h 5175493"/>
              <a:gd name="connsiteX1" fmla="*/ 5347574 w 5352855"/>
              <a:gd name="connsiteY1" fmla="*/ 4779 h 5175493"/>
              <a:gd name="connsiteX2" fmla="*/ 5352842 w 5352855"/>
              <a:gd name="connsiteY2" fmla="*/ 5174455 h 5175493"/>
              <a:gd name="connsiteX3" fmla="*/ 756 w 5352855"/>
              <a:gd name="connsiteY3" fmla="*/ 5175493 h 5175493"/>
              <a:gd name="connsiteX4" fmla="*/ 3128 w 5352855"/>
              <a:gd name="connsiteY4" fmla="*/ 2623082 h 5175493"/>
              <a:gd name="connsiteX5" fmla="*/ 2565163 w 5352855"/>
              <a:gd name="connsiteY5" fmla="*/ 2623850 h 5175493"/>
              <a:gd name="connsiteX0" fmla="*/ 2564619 w 5352855"/>
              <a:gd name="connsiteY0" fmla="*/ 0 h 5175493"/>
              <a:gd name="connsiteX1" fmla="*/ 5347574 w 5352855"/>
              <a:gd name="connsiteY1" fmla="*/ 4779 h 5175493"/>
              <a:gd name="connsiteX2" fmla="*/ 5352842 w 5352855"/>
              <a:gd name="connsiteY2" fmla="*/ 5174455 h 5175493"/>
              <a:gd name="connsiteX3" fmla="*/ 756 w 5352855"/>
              <a:gd name="connsiteY3" fmla="*/ 5175493 h 5175493"/>
              <a:gd name="connsiteX4" fmla="*/ 3128 w 5352855"/>
              <a:gd name="connsiteY4" fmla="*/ 2623082 h 5175493"/>
              <a:gd name="connsiteX5" fmla="*/ 2569934 w 5352855"/>
              <a:gd name="connsiteY5" fmla="*/ 2638182 h 5175493"/>
              <a:gd name="connsiteX0" fmla="*/ 2564619 w 5352855"/>
              <a:gd name="connsiteY0" fmla="*/ 0 h 5175493"/>
              <a:gd name="connsiteX1" fmla="*/ 5347574 w 5352855"/>
              <a:gd name="connsiteY1" fmla="*/ 4779 h 5175493"/>
              <a:gd name="connsiteX2" fmla="*/ 5352842 w 5352855"/>
              <a:gd name="connsiteY2" fmla="*/ 5174455 h 5175493"/>
              <a:gd name="connsiteX3" fmla="*/ 756 w 5352855"/>
              <a:gd name="connsiteY3" fmla="*/ 5175493 h 5175493"/>
              <a:gd name="connsiteX4" fmla="*/ 3128 w 5352855"/>
              <a:gd name="connsiteY4" fmla="*/ 2639802 h 5175493"/>
              <a:gd name="connsiteX5" fmla="*/ 2569934 w 5352855"/>
              <a:gd name="connsiteY5" fmla="*/ 2638182 h 5175493"/>
              <a:gd name="connsiteX0" fmla="*/ 2564832 w 5353068"/>
              <a:gd name="connsiteY0" fmla="*/ 0 h 5175493"/>
              <a:gd name="connsiteX1" fmla="*/ 5347787 w 5353068"/>
              <a:gd name="connsiteY1" fmla="*/ 4779 h 5175493"/>
              <a:gd name="connsiteX2" fmla="*/ 5353055 w 5353068"/>
              <a:gd name="connsiteY2" fmla="*/ 5174455 h 5175493"/>
              <a:gd name="connsiteX3" fmla="*/ 969 w 5353068"/>
              <a:gd name="connsiteY3" fmla="*/ 5175493 h 5175493"/>
              <a:gd name="connsiteX4" fmla="*/ 955 w 5353068"/>
              <a:gd name="connsiteY4" fmla="*/ 2639802 h 5175493"/>
              <a:gd name="connsiteX5" fmla="*/ 2570147 w 5353068"/>
              <a:gd name="connsiteY5" fmla="*/ 2638182 h 5175493"/>
              <a:gd name="connsiteX0" fmla="*/ 2564832 w 5353068"/>
              <a:gd name="connsiteY0" fmla="*/ 0 h 5175493"/>
              <a:gd name="connsiteX1" fmla="*/ 5347787 w 5353068"/>
              <a:gd name="connsiteY1" fmla="*/ 4779 h 5175493"/>
              <a:gd name="connsiteX2" fmla="*/ 5353055 w 5353068"/>
              <a:gd name="connsiteY2" fmla="*/ 5174455 h 5175493"/>
              <a:gd name="connsiteX3" fmla="*/ 969 w 5353068"/>
              <a:gd name="connsiteY3" fmla="*/ 5175493 h 5175493"/>
              <a:gd name="connsiteX4" fmla="*/ 955 w 5353068"/>
              <a:gd name="connsiteY4" fmla="*/ 2639802 h 5175493"/>
              <a:gd name="connsiteX5" fmla="*/ 2562989 w 5353068"/>
              <a:gd name="connsiteY5" fmla="*/ 2638182 h 5175493"/>
              <a:gd name="connsiteX0" fmla="*/ 2571035 w 5359271"/>
              <a:gd name="connsiteY0" fmla="*/ 0 h 5175493"/>
              <a:gd name="connsiteX1" fmla="*/ 5353990 w 5359271"/>
              <a:gd name="connsiteY1" fmla="*/ 4779 h 5175493"/>
              <a:gd name="connsiteX2" fmla="*/ 5359258 w 5359271"/>
              <a:gd name="connsiteY2" fmla="*/ 5174455 h 5175493"/>
              <a:gd name="connsiteX3" fmla="*/ 7172 w 5359271"/>
              <a:gd name="connsiteY3" fmla="*/ 5175493 h 5175493"/>
              <a:gd name="connsiteX4" fmla="*/ 0 w 5359271"/>
              <a:gd name="connsiteY4" fmla="*/ 2639802 h 5175493"/>
              <a:gd name="connsiteX5" fmla="*/ 2569192 w 5359271"/>
              <a:gd name="connsiteY5" fmla="*/ 2638182 h 5175493"/>
              <a:gd name="connsiteX0" fmla="*/ 2571035 w 5359271"/>
              <a:gd name="connsiteY0" fmla="*/ 0 h 5177881"/>
              <a:gd name="connsiteX1" fmla="*/ 5353990 w 5359271"/>
              <a:gd name="connsiteY1" fmla="*/ 4779 h 5177881"/>
              <a:gd name="connsiteX2" fmla="*/ 5359258 w 5359271"/>
              <a:gd name="connsiteY2" fmla="*/ 5174455 h 5177881"/>
              <a:gd name="connsiteX3" fmla="*/ 4785 w 5359271"/>
              <a:gd name="connsiteY3" fmla="*/ 5177881 h 5177881"/>
              <a:gd name="connsiteX4" fmla="*/ 0 w 5359271"/>
              <a:gd name="connsiteY4" fmla="*/ 2639802 h 5177881"/>
              <a:gd name="connsiteX5" fmla="*/ 2569192 w 5359271"/>
              <a:gd name="connsiteY5" fmla="*/ 2638182 h 5177881"/>
              <a:gd name="connsiteX0" fmla="*/ 2571035 w 5359271"/>
              <a:gd name="connsiteY0" fmla="*/ 0 h 5175493"/>
              <a:gd name="connsiteX1" fmla="*/ 5353990 w 5359271"/>
              <a:gd name="connsiteY1" fmla="*/ 4779 h 5175493"/>
              <a:gd name="connsiteX2" fmla="*/ 5359258 w 5359271"/>
              <a:gd name="connsiteY2" fmla="*/ 5174455 h 5175493"/>
              <a:gd name="connsiteX3" fmla="*/ 4785 w 5359271"/>
              <a:gd name="connsiteY3" fmla="*/ 5175493 h 5175493"/>
              <a:gd name="connsiteX4" fmla="*/ 0 w 5359271"/>
              <a:gd name="connsiteY4" fmla="*/ 2639802 h 5175493"/>
              <a:gd name="connsiteX5" fmla="*/ 2569192 w 5359271"/>
              <a:gd name="connsiteY5" fmla="*/ 2638182 h 5175493"/>
              <a:gd name="connsiteX0" fmla="*/ 2568649 w 5356885"/>
              <a:gd name="connsiteY0" fmla="*/ 0 h 5175493"/>
              <a:gd name="connsiteX1" fmla="*/ 5351604 w 5356885"/>
              <a:gd name="connsiteY1" fmla="*/ 4779 h 5175493"/>
              <a:gd name="connsiteX2" fmla="*/ 5356872 w 5356885"/>
              <a:gd name="connsiteY2" fmla="*/ 5174455 h 5175493"/>
              <a:gd name="connsiteX3" fmla="*/ 2399 w 5356885"/>
              <a:gd name="connsiteY3" fmla="*/ 5175493 h 5175493"/>
              <a:gd name="connsiteX4" fmla="*/ 0 w 5356885"/>
              <a:gd name="connsiteY4" fmla="*/ 2637414 h 5175493"/>
              <a:gd name="connsiteX5" fmla="*/ 2566806 w 5356885"/>
              <a:gd name="connsiteY5" fmla="*/ 2638182 h 5175493"/>
              <a:gd name="connsiteX0" fmla="*/ 2568649 w 5356885"/>
              <a:gd name="connsiteY0" fmla="*/ 0 h 5175493"/>
              <a:gd name="connsiteX1" fmla="*/ 5351604 w 5356885"/>
              <a:gd name="connsiteY1" fmla="*/ 4779 h 5175493"/>
              <a:gd name="connsiteX2" fmla="*/ 5356872 w 5356885"/>
              <a:gd name="connsiteY2" fmla="*/ 5174455 h 5175493"/>
              <a:gd name="connsiteX3" fmla="*/ 2399 w 5356885"/>
              <a:gd name="connsiteY3" fmla="*/ 5175493 h 5175493"/>
              <a:gd name="connsiteX4" fmla="*/ 0 w 5356885"/>
              <a:gd name="connsiteY4" fmla="*/ 2637414 h 5175493"/>
              <a:gd name="connsiteX5" fmla="*/ 2569193 w 5356885"/>
              <a:gd name="connsiteY5" fmla="*/ 2633406 h 5175493"/>
              <a:gd name="connsiteX0" fmla="*/ 2568649 w 5356885"/>
              <a:gd name="connsiteY0" fmla="*/ 0 h 5175493"/>
              <a:gd name="connsiteX1" fmla="*/ 5351604 w 5356885"/>
              <a:gd name="connsiteY1" fmla="*/ 4779 h 5175493"/>
              <a:gd name="connsiteX2" fmla="*/ 5356872 w 5356885"/>
              <a:gd name="connsiteY2" fmla="*/ 5174455 h 5175493"/>
              <a:gd name="connsiteX3" fmla="*/ 2399 w 5356885"/>
              <a:gd name="connsiteY3" fmla="*/ 5175493 h 5175493"/>
              <a:gd name="connsiteX4" fmla="*/ 0 w 5356885"/>
              <a:gd name="connsiteY4" fmla="*/ 2639803 h 5175493"/>
              <a:gd name="connsiteX5" fmla="*/ 2569193 w 5356885"/>
              <a:gd name="connsiteY5" fmla="*/ 2633406 h 5175493"/>
              <a:gd name="connsiteX0" fmla="*/ 2566872 w 5355108"/>
              <a:gd name="connsiteY0" fmla="*/ 0 h 5175493"/>
              <a:gd name="connsiteX1" fmla="*/ 5349827 w 5355108"/>
              <a:gd name="connsiteY1" fmla="*/ 4779 h 5175493"/>
              <a:gd name="connsiteX2" fmla="*/ 5355095 w 5355108"/>
              <a:gd name="connsiteY2" fmla="*/ 5174455 h 5175493"/>
              <a:gd name="connsiteX3" fmla="*/ 622 w 5355108"/>
              <a:gd name="connsiteY3" fmla="*/ 5175493 h 5175493"/>
              <a:gd name="connsiteX4" fmla="*/ 5380 w 5355108"/>
              <a:gd name="connsiteY4" fmla="*/ 2637415 h 5175493"/>
              <a:gd name="connsiteX5" fmla="*/ 2567416 w 5355108"/>
              <a:gd name="connsiteY5" fmla="*/ 2633406 h 5175493"/>
              <a:gd name="connsiteX0" fmla="*/ 2571036 w 5359272"/>
              <a:gd name="connsiteY0" fmla="*/ 0 h 5175493"/>
              <a:gd name="connsiteX1" fmla="*/ 5353991 w 5359272"/>
              <a:gd name="connsiteY1" fmla="*/ 4779 h 5175493"/>
              <a:gd name="connsiteX2" fmla="*/ 5359259 w 5359272"/>
              <a:gd name="connsiteY2" fmla="*/ 5174455 h 5175493"/>
              <a:gd name="connsiteX3" fmla="*/ 4786 w 5359272"/>
              <a:gd name="connsiteY3" fmla="*/ 5175493 h 5175493"/>
              <a:gd name="connsiteX4" fmla="*/ 0 w 5359272"/>
              <a:gd name="connsiteY4" fmla="*/ 2635027 h 5175493"/>
              <a:gd name="connsiteX5" fmla="*/ 2571580 w 5359272"/>
              <a:gd name="connsiteY5" fmla="*/ 2633406 h 5175493"/>
              <a:gd name="connsiteX0" fmla="*/ 2571990 w 5360226"/>
              <a:gd name="connsiteY0" fmla="*/ 0 h 5182659"/>
              <a:gd name="connsiteX1" fmla="*/ 5354945 w 5360226"/>
              <a:gd name="connsiteY1" fmla="*/ 4779 h 5182659"/>
              <a:gd name="connsiteX2" fmla="*/ 5360213 w 5360226"/>
              <a:gd name="connsiteY2" fmla="*/ 5174455 h 5182659"/>
              <a:gd name="connsiteX3" fmla="*/ 969 w 5360226"/>
              <a:gd name="connsiteY3" fmla="*/ 5182659 h 5182659"/>
              <a:gd name="connsiteX4" fmla="*/ 954 w 5360226"/>
              <a:gd name="connsiteY4" fmla="*/ 2635027 h 5182659"/>
              <a:gd name="connsiteX5" fmla="*/ 2572534 w 5360226"/>
              <a:gd name="connsiteY5" fmla="*/ 2633406 h 5182659"/>
              <a:gd name="connsiteX0" fmla="*/ 2571778 w 5360014"/>
              <a:gd name="connsiteY0" fmla="*/ 0 h 5182659"/>
              <a:gd name="connsiteX1" fmla="*/ 5354733 w 5360014"/>
              <a:gd name="connsiteY1" fmla="*/ 4779 h 5182659"/>
              <a:gd name="connsiteX2" fmla="*/ 5360001 w 5360014"/>
              <a:gd name="connsiteY2" fmla="*/ 5174455 h 5182659"/>
              <a:gd name="connsiteX3" fmla="*/ 757 w 5360014"/>
              <a:gd name="connsiteY3" fmla="*/ 5182659 h 5182659"/>
              <a:gd name="connsiteX4" fmla="*/ 3128 w 5360014"/>
              <a:gd name="connsiteY4" fmla="*/ 2639805 h 5182659"/>
              <a:gd name="connsiteX5" fmla="*/ 2572322 w 5360014"/>
              <a:gd name="connsiteY5" fmla="*/ 2633406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72187 w 5359879"/>
              <a:gd name="connsiteY5" fmla="*/ 2633406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84117 w 5359879"/>
              <a:gd name="connsiteY5" fmla="*/ 2640573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76959 w 5359879"/>
              <a:gd name="connsiteY5" fmla="*/ 2642962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74573 w 5359879"/>
              <a:gd name="connsiteY5" fmla="*/ 2645351 h 5182659"/>
              <a:gd name="connsiteX0" fmla="*/ 2571643 w 5359879"/>
              <a:gd name="connsiteY0" fmla="*/ 0 h 5182659"/>
              <a:gd name="connsiteX1" fmla="*/ 5354598 w 5359879"/>
              <a:gd name="connsiteY1" fmla="*/ 4779 h 5182659"/>
              <a:gd name="connsiteX2" fmla="*/ 5359866 w 5359879"/>
              <a:gd name="connsiteY2" fmla="*/ 5174455 h 5182659"/>
              <a:gd name="connsiteX3" fmla="*/ 622 w 5359879"/>
              <a:gd name="connsiteY3" fmla="*/ 5182659 h 5182659"/>
              <a:gd name="connsiteX4" fmla="*/ 5379 w 5359879"/>
              <a:gd name="connsiteY4" fmla="*/ 2642195 h 5182659"/>
              <a:gd name="connsiteX5" fmla="*/ 2565030 w 5359879"/>
              <a:gd name="connsiteY5" fmla="*/ 2642963 h 5182659"/>
              <a:gd name="connsiteX0" fmla="*/ 2571643 w 5354598"/>
              <a:gd name="connsiteY0" fmla="*/ 0 h 5186716"/>
              <a:gd name="connsiteX1" fmla="*/ 5354598 w 5354598"/>
              <a:gd name="connsiteY1" fmla="*/ 4779 h 5186716"/>
              <a:gd name="connsiteX2" fmla="*/ 5352518 w 5354598"/>
              <a:gd name="connsiteY2" fmla="*/ 5186716 h 5186716"/>
              <a:gd name="connsiteX3" fmla="*/ 622 w 5354598"/>
              <a:gd name="connsiteY3" fmla="*/ 5182659 h 5186716"/>
              <a:gd name="connsiteX4" fmla="*/ 5379 w 5354598"/>
              <a:gd name="connsiteY4" fmla="*/ 2642195 h 5186716"/>
              <a:gd name="connsiteX5" fmla="*/ 2565030 w 5354598"/>
              <a:gd name="connsiteY5" fmla="*/ 2642963 h 518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54598" h="5186716">
                <a:moveTo>
                  <a:pt x="2571643" y="0"/>
                </a:moveTo>
                <a:lnTo>
                  <a:pt x="5354598" y="4779"/>
                </a:lnTo>
                <a:cubicBezTo>
                  <a:pt x="5354262" y="1084146"/>
                  <a:pt x="5352854" y="4107349"/>
                  <a:pt x="5352518" y="5186716"/>
                </a:cubicBezTo>
                <a:lnTo>
                  <a:pt x="622" y="5182659"/>
                </a:lnTo>
                <a:cubicBezTo>
                  <a:pt x="-2731" y="4329088"/>
                  <a:pt x="8732" y="3495766"/>
                  <a:pt x="5379" y="2642195"/>
                </a:cubicBezTo>
                <a:lnTo>
                  <a:pt x="2565030" y="2642963"/>
                </a:lnTo>
              </a:path>
            </a:pathLst>
          </a:custGeom>
          <a:noFill/>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380">
                <a:solidFill>
                  <a:srgbClr val="FFFF00"/>
                </a:solidFill>
                <a:latin typeface="Arial" panose="020B0604020202020204" pitchFamily="34" charset="0"/>
                <a:cs typeface="Arial" panose="020B0604020202020204" pitchFamily="34" charset="0"/>
              </a:defRPr>
            </a:lvl1pPr>
          </a:lstStyle>
          <a:p>
            <a:r>
              <a:rPr lang="en-ZA" dirty="0"/>
              <a:t>Click on icon to add picture</a:t>
            </a:r>
          </a:p>
          <a:p>
            <a:endParaRPr lang="en-ZA" dirty="0"/>
          </a:p>
        </p:txBody>
      </p:sp>
      <p:grpSp>
        <p:nvGrpSpPr>
          <p:cNvPr id="48" name="Group 47"/>
          <p:cNvGrpSpPr/>
          <p:nvPr userDrawn="1"/>
        </p:nvGrpSpPr>
        <p:grpSpPr>
          <a:xfrm>
            <a:off x="2349705" y="1129858"/>
            <a:ext cx="1640922" cy="1648028"/>
            <a:chOff x="6435591" y="1113939"/>
            <a:chExt cx="1601874" cy="1608810"/>
          </a:xfrm>
        </p:grpSpPr>
        <p:sp>
          <p:nvSpPr>
            <p:cNvPr id="49" name="Rectangle 48"/>
            <p:cNvSpPr>
              <a:spLocks noChangeAspect="1"/>
            </p:cNvSpPr>
            <p:nvPr userDrawn="1"/>
          </p:nvSpPr>
          <p:spPr>
            <a:xfrm>
              <a:off x="6600623" y="1113939"/>
              <a:ext cx="1436842" cy="1447815"/>
            </a:xfrm>
            <a:prstGeom prst="rect">
              <a:avLst/>
            </a:prstGeom>
            <a:solidFill>
              <a:srgbClr val="D71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sp>
          <p:nvSpPr>
            <p:cNvPr id="50" name="Rectangle 49"/>
            <p:cNvSpPr>
              <a:spLocks noChangeAspect="1"/>
            </p:cNvSpPr>
            <p:nvPr userDrawn="1"/>
          </p:nvSpPr>
          <p:spPr>
            <a:xfrm>
              <a:off x="6435591" y="1270439"/>
              <a:ext cx="1436842" cy="1452310"/>
            </a:xfrm>
            <a:prstGeom prst="rect">
              <a:avLst/>
            </a:prstGeom>
            <a:solidFill>
              <a:srgbClr val="C48B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pic>
          <p:nvPicPr>
            <p:cNvPr id="51" name="Picture 5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8307" y="1272301"/>
              <a:ext cx="1276744" cy="1289453"/>
            </a:xfrm>
            <a:prstGeom prst="rect">
              <a:avLst/>
            </a:prstGeom>
          </p:spPr>
        </p:pic>
      </p:grpSp>
      <p:pic>
        <p:nvPicPr>
          <p:cNvPr id="53" name="Picture 5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95390" y="1419211"/>
            <a:ext cx="2394797" cy="1197399"/>
          </a:xfrm>
          <a:prstGeom prst="rect">
            <a:avLst/>
          </a:prstGeom>
        </p:spPr>
      </p:pic>
    </p:spTree>
    <p:extLst>
      <p:ext uri="{BB962C8B-B14F-4D97-AF65-F5344CB8AC3E}">
        <p14:creationId xmlns:p14="http://schemas.microsoft.com/office/powerpoint/2010/main" val="588385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8" name="Rectangle 47"/>
          <p:cNvSpPr/>
          <p:nvPr userDrawn="1"/>
        </p:nvSpPr>
        <p:spPr>
          <a:xfrm>
            <a:off x="0" y="1304924"/>
            <a:ext cx="6589500" cy="2524125"/>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9" name="Picture 4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34" y="3404618"/>
            <a:ext cx="2141491" cy="241319"/>
          </a:xfrm>
          <a:prstGeom prst="rect">
            <a:avLst/>
          </a:prstGeom>
        </p:spPr>
      </p:pic>
      <p:sp>
        <p:nvSpPr>
          <p:cNvPr id="50" name="Rectangle 49"/>
          <p:cNvSpPr/>
          <p:nvPr userDrawn="1"/>
        </p:nvSpPr>
        <p:spPr>
          <a:xfrm>
            <a:off x="5306886" y="-28"/>
            <a:ext cx="3844472" cy="2606703"/>
          </a:xfrm>
          <a:prstGeom prst="rect">
            <a:avLst/>
          </a:prstGeom>
          <a:solidFill>
            <a:srgbClr val="006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51" name="Straight Connector 50"/>
          <p:cNvCxnSpPr/>
          <p:nvPr userDrawn="1"/>
        </p:nvCxnSpPr>
        <p:spPr>
          <a:xfrm>
            <a:off x="6939370" y="1288359"/>
            <a:ext cx="20208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2" name="Text Placeholder 4"/>
          <p:cNvSpPr>
            <a:spLocks noGrp="1"/>
          </p:cNvSpPr>
          <p:nvPr>
            <p:ph type="body" sz="quarter" idx="17" hasCustomPrompt="1"/>
          </p:nvPr>
        </p:nvSpPr>
        <p:spPr>
          <a:xfrm>
            <a:off x="331830" y="1488201"/>
            <a:ext cx="4783976" cy="553998"/>
          </a:xfrm>
          <a:prstGeom prst="rect">
            <a:avLst/>
          </a:prstGeom>
        </p:spPr>
        <p:txBody>
          <a:bodyPr wrap="square" lIns="0" tIns="0" bIns="0">
            <a:spAutoFit/>
          </a:bodyPr>
          <a:lstStyle>
            <a:lvl1pPr marL="0" indent="0">
              <a:spcBef>
                <a:spcPts val="0"/>
              </a:spcBef>
              <a:buNone/>
              <a:defRPr sz="36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ZA" dirty="0"/>
              <a:t>Heading</a:t>
            </a:r>
          </a:p>
        </p:txBody>
      </p:sp>
      <p:sp>
        <p:nvSpPr>
          <p:cNvPr id="53" name="Text Placeholder 4"/>
          <p:cNvSpPr>
            <a:spLocks noGrp="1"/>
          </p:cNvSpPr>
          <p:nvPr>
            <p:ph type="body" sz="quarter" idx="18" hasCustomPrompt="1"/>
          </p:nvPr>
        </p:nvSpPr>
        <p:spPr>
          <a:xfrm>
            <a:off x="357186" y="2750888"/>
            <a:ext cx="4756152" cy="261610"/>
          </a:xfrm>
          <a:prstGeom prst="rect">
            <a:avLst/>
          </a:prstGeom>
        </p:spPr>
        <p:txBody>
          <a:bodyPr wrap="square" lIns="0" tIns="0" bIns="0">
            <a:spAutoFit/>
          </a:bodyPr>
          <a:lstStyle>
            <a:lvl1pPr marL="0" indent="0">
              <a:spcBef>
                <a:spcPts val="0"/>
              </a:spcBef>
              <a:buNone/>
              <a:defRPr sz="1700">
                <a:solidFill>
                  <a:schemeClr val="bg1"/>
                </a:solidFill>
                <a:latin typeface="Arial" panose="020B0604020202020204" pitchFamily="34" charset="0"/>
                <a:cs typeface="Arial" panose="020B0604020202020204" pitchFamily="34" charset="0"/>
              </a:defRPr>
            </a:lvl1pPr>
          </a:lstStyle>
          <a:p>
            <a:pPr lvl="0"/>
            <a:r>
              <a:rPr lang="en-US" dirty="0"/>
              <a:t>Date</a:t>
            </a:r>
            <a:endParaRPr lang="en-ZA" dirty="0"/>
          </a:p>
        </p:txBody>
      </p:sp>
      <p:grpSp>
        <p:nvGrpSpPr>
          <p:cNvPr id="55" name="Group 54"/>
          <p:cNvGrpSpPr/>
          <p:nvPr userDrawn="1"/>
        </p:nvGrpSpPr>
        <p:grpSpPr>
          <a:xfrm>
            <a:off x="5141457" y="1147110"/>
            <a:ext cx="1614360" cy="1621351"/>
            <a:chOff x="6435591" y="1113939"/>
            <a:chExt cx="1601874" cy="1608810"/>
          </a:xfrm>
        </p:grpSpPr>
        <p:sp>
          <p:nvSpPr>
            <p:cNvPr id="57" name="Rectangle 56"/>
            <p:cNvSpPr>
              <a:spLocks noChangeAspect="1"/>
            </p:cNvSpPr>
            <p:nvPr userDrawn="1"/>
          </p:nvSpPr>
          <p:spPr>
            <a:xfrm>
              <a:off x="6600623" y="1113939"/>
              <a:ext cx="1436842" cy="1447815"/>
            </a:xfrm>
            <a:prstGeom prst="rect">
              <a:avLst/>
            </a:prstGeom>
            <a:solidFill>
              <a:srgbClr val="D71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sp>
          <p:nvSpPr>
            <p:cNvPr id="58" name="Rectangle 57"/>
            <p:cNvSpPr>
              <a:spLocks noChangeAspect="1"/>
            </p:cNvSpPr>
            <p:nvPr userDrawn="1"/>
          </p:nvSpPr>
          <p:spPr>
            <a:xfrm>
              <a:off x="6435591" y="1270439"/>
              <a:ext cx="1436842" cy="1452310"/>
            </a:xfrm>
            <a:prstGeom prst="rect">
              <a:avLst/>
            </a:prstGeom>
            <a:solidFill>
              <a:srgbClr val="C48B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pic>
          <p:nvPicPr>
            <p:cNvPr id="59" name="Picture 5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8307" y="1272301"/>
              <a:ext cx="1276744" cy="1289453"/>
            </a:xfrm>
            <a:prstGeom prst="rect">
              <a:avLst/>
            </a:prstGeom>
          </p:spPr>
        </p:pic>
      </p:grpSp>
      <p:sp>
        <p:nvSpPr>
          <p:cNvPr id="60" name="Picture Placeholder 3"/>
          <p:cNvSpPr>
            <a:spLocks noGrp="1"/>
          </p:cNvSpPr>
          <p:nvPr userDrawn="1">
            <p:ph type="pic" sz="quarter" idx="14" hasCustomPrompt="1"/>
          </p:nvPr>
        </p:nvSpPr>
        <p:spPr>
          <a:xfrm>
            <a:off x="-7311" y="2603058"/>
            <a:ext cx="9161918" cy="2540441"/>
          </a:xfrm>
          <a:custGeom>
            <a:avLst/>
            <a:gdLst>
              <a:gd name="connsiteX0" fmla="*/ 0 w 5329237"/>
              <a:gd name="connsiteY0" fmla="*/ 0 h 5143500"/>
              <a:gd name="connsiteX1" fmla="*/ 5329237 w 5329237"/>
              <a:gd name="connsiteY1" fmla="*/ 0 h 5143500"/>
              <a:gd name="connsiteX2" fmla="*/ 5329237 w 5329237"/>
              <a:gd name="connsiteY2" fmla="*/ 5143500 h 5143500"/>
              <a:gd name="connsiteX3" fmla="*/ 0 w 5329237"/>
              <a:gd name="connsiteY3" fmla="*/ 5143500 h 5143500"/>
              <a:gd name="connsiteX4" fmla="*/ 0 w 5329237"/>
              <a:gd name="connsiteY4" fmla="*/ 0 h 5143500"/>
              <a:gd name="connsiteX0" fmla="*/ 0 w 5329237"/>
              <a:gd name="connsiteY0" fmla="*/ 10048 h 5153548"/>
              <a:gd name="connsiteX1" fmla="*/ 1872604 w 5329237"/>
              <a:gd name="connsiteY1" fmla="*/ 0 h 5153548"/>
              <a:gd name="connsiteX2" fmla="*/ 5329237 w 5329237"/>
              <a:gd name="connsiteY2" fmla="*/ 10048 h 5153548"/>
              <a:gd name="connsiteX3" fmla="*/ 5329237 w 5329237"/>
              <a:gd name="connsiteY3" fmla="*/ 5153548 h 5153548"/>
              <a:gd name="connsiteX4" fmla="*/ 0 w 5329237"/>
              <a:gd name="connsiteY4" fmla="*/ 5153548 h 5153548"/>
              <a:gd name="connsiteX5" fmla="*/ 0 w 5329237"/>
              <a:gd name="connsiteY5" fmla="*/ 10048 h 5153548"/>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0 w 5329237"/>
              <a:gd name="connsiteY5" fmla="*/ 0 h 5143500"/>
              <a:gd name="connsiteX0" fmla="*/ 0 w 5329237"/>
              <a:gd name="connsiteY0" fmla="*/ 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0 w 5329237"/>
              <a:gd name="connsiteY6" fmla="*/ 0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82426 w 5329237"/>
              <a:gd name="connsiteY0" fmla="*/ 163788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82426 w 5329237"/>
              <a:gd name="connsiteY6" fmla="*/ 163788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39331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39331 h 5143500"/>
              <a:gd name="connsiteX0" fmla="*/ 2572378 w 5329237"/>
              <a:gd name="connsiteY0" fmla="*/ 1944093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72378 w 5329237"/>
              <a:gd name="connsiteY6" fmla="*/ 1944093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281112 w 5329237"/>
              <a:gd name="connsiteY6" fmla="*/ 1914525 h 5143500"/>
              <a:gd name="connsiteX7" fmla="*/ 1900237 w 5329237"/>
              <a:gd name="connsiteY7" fmla="*/ 1909763 h 5143500"/>
              <a:gd name="connsiteX8" fmla="*/ 2558091 w 5329237"/>
              <a:gd name="connsiteY8"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1900237 w 5329237"/>
              <a:gd name="connsiteY6" fmla="*/ 1909763 h 5143500"/>
              <a:gd name="connsiteX7" fmla="*/ 2558091 w 5329237"/>
              <a:gd name="connsiteY7"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3611 w 5329237"/>
              <a:gd name="connsiteY5" fmla="*/ 1909187 h 5143500"/>
              <a:gd name="connsiteX6" fmla="*/ 2558091 w 5329237"/>
              <a:gd name="connsiteY6" fmla="*/ 1920280 h 5143500"/>
              <a:gd name="connsiteX0" fmla="*/ 2558091 w 5329237"/>
              <a:gd name="connsiteY0" fmla="*/ 1920280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5051 w 5329237"/>
              <a:gd name="connsiteY5" fmla="*/ 2000627 h 5143500"/>
              <a:gd name="connsiteX0" fmla="*/ 2585614 w 5356760"/>
              <a:gd name="connsiteY0" fmla="*/ 1920280 h 5143500"/>
              <a:gd name="connsiteX1" fmla="*/ 2583415 w 5356760"/>
              <a:gd name="connsiteY1" fmla="*/ 0 h 5143500"/>
              <a:gd name="connsiteX2" fmla="*/ 5356760 w 5356760"/>
              <a:gd name="connsiteY2" fmla="*/ 0 h 5143500"/>
              <a:gd name="connsiteX3" fmla="*/ 5356760 w 5356760"/>
              <a:gd name="connsiteY3" fmla="*/ 5143500 h 5143500"/>
              <a:gd name="connsiteX4" fmla="*/ 27523 w 5356760"/>
              <a:gd name="connsiteY4" fmla="*/ 5143500 h 5143500"/>
              <a:gd name="connsiteX5" fmla="*/ 46374 w 5356760"/>
              <a:gd name="connsiteY5" fmla="*/ 1914902 h 5143500"/>
              <a:gd name="connsiteX0" fmla="*/ 2573744 w 5344890"/>
              <a:gd name="connsiteY0" fmla="*/ 1920280 h 5143500"/>
              <a:gd name="connsiteX1" fmla="*/ 2571545 w 5344890"/>
              <a:gd name="connsiteY1" fmla="*/ 0 h 5143500"/>
              <a:gd name="connsiteX2" fmla="*/ 5344890 w 5344890"/>
              <a:gd name="connsiteY2" fmla="*/ 0 h 5143500"/>
              <a:gd name="connsiteX3" fmla="*/ 5344890 w 5344890"/>
              <a:gd name="connsiteY3" fmla="*/ 5143500 h 5143500"/>
              <a:gd name="connsiteX4" fmla="*/ 15653 w 5344890"/>
              <a:gd name="connsiteY4" fmla="*/ 5143500 h 5143500"/>
              <a:gd name="connsiteX5" fmla="*/ 53554 w 5344890"/>
              <a:gd name="connsiteY5" fmla="*/ 2033964 h 5143500"/>
              <a:gd name="connsiteX0" fmla="*/ 2588865 w 5360011"/>
              <a:gd name="connsiteY0" fmla="*/ 19202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603153 w 5360011"/>
              <a:gd name="connsiteY0" fmla="*/ 1882180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34567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88865 w 5360011"/>
              <a:gd name="connsiteY0" fmla="*/ 1905992 h 5143500"/>
              <a:gd name="connsiteX1" fmla="*/ 2586666 w 5360011"/>
              <a:gd name="connsiteY1" fmla="*/ 0 h 5143500"/>
              <a:gd name="connsiteX2" fmla="*/ 5360011 w 5360011"/>
              <a:gd name="connsiteY2" fmla="*/ 0 h 5143500"/>
              <a:gd name="connsiteX3" fmla="*/ 5360011 w 5360011"/>
              <a:gd name="connsiteY3" fmla="*/ 5143500 h 5143500"/>
              <a:gd name="connsiteX4" fmla="*/ 30774 w 5360011"/>
              <a:gd name="connsiteY4" fmla="*/ 5143500 h 5143500"/>
              <a:gd name="connsiteX5" fmla="*/ 44863 w 5360011"/>
              <a:gd name="connsiteY5" fmla="*/ 1914901 h 5143500"/>
              <a:gd name="connsiteX0" fmla="*/ 2592210 w 5363356"/>
              <a:gd name="connsiteY0" fmla="*/ 190599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92210 w 5363356"/>
              <a:gd name="connsiteY0" fmla="*/ 1896467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25042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87447 w 5363356"/>
              <a:gd name="connsiteY0" fmla="*/ 1901229 h 5143500"/>
              <a:gd name="connsiteX1" fmla="*/ 2590011 w 5363356"/>
              <a:gd name="connsiteY1" fmla="*/ 0 h 5143500"/>
              <a:gd name="connsiteX2" fmla="*/ 5363356 w 5363356"/>
              <a:gd name="connsiteY2" fmla="*/ 0 h 5143500"/>
              <a:gd name="connsiteX3" fmla="*/ 5363356 w 5363356"/>
              <a:gd name="connsiteY3" fmla="*/ 5143500 h 5143500"/>
              <a:gd name="connsiteX4" fmla="*/ 34119 w 5363356"/>
              <a:gd name="connsiteY4" fmla="*/ 5143500 h 5143500"/>
              <a:gd name="connsiteX5" fmla="*/ 43445 w 5363356"/>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9326 w 5329237"/>
              <a:gd name="connsiteY5" fmla="*/ 1914901 h 5143500"/>
              <a:gd name="connsiteX0" fmla="*/ 2553328 w 5329237"/>
              <a:gd name="connsiteY0" fmla="*/ 1901229 h 5143500"/>
              <a:gd name="connsiteX1" fmla="*/ 2555892 w 5329237"/>
              <a:gd name="connsiteY1" fmla="*/ 0 h 5143500"/>
              <a:gd name="connsiteX2" fmla="*/ 5329237 w 5329237"/>
              <a:gd name="connsiteY2" fmla="*/ 0 h 5143500"/>
              <a:gd name="connsiteX3" fmla="*/ 5329237 w 5329237"/>
              <a:gd name="connsiteY3" fmla="*/ 5143500 h 5143500"/>
              <a:gd name="connsiteX4" fmla="*/ 0 w 5329237"/>
              <a:gd name="connsiteY4" fmla="*/ 5143500 h 5143500"/>
              <a:gd name="connsiteX5" fmla="*/ 4564 w 5329237"/>
              <a:gd name="connsiteY5" fmla="*/ 1914901 h 5143500"/>
              <a:gd name="connsiteX0" fmla="*/ 2554401 w 5330310"/>
              <a:gd name="connsiteY0" fmla="*/ 1901229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2266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2020 w 5330310"/>
              <a:gd name="connsiteY0" fmla="*/ 1903610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5516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4402 w 5330310"/>
              <a:gd name="connsiteY0" fmla="*/ 1913135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556965 w 5330310"/>
              <a:gd name="connsiteY1" fmla="*/ 0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556783 w 5330310"/>
              <a:gd name="connsiteY0" fmla="*/ 1910754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7847 w 5330310"/>
              <a:gd name="connsiteY0" fmla="*/ 1890657 h 5143500"/>
              <a:gd name="connsiteX1" fmla="*/ 2757932 w 5330310"/>
              <a:gd name="connsiteY1" fmla="*/ 10049 h 5143500"/>
              <a:gd name="connsiteX2" fmla="*/ 5330310 w 5330310"/>
              <a:gd name="connsiteY2" fmla="*/ 0 h 5143500"/>
              <a:gd name="connsiteX3" fmla="*/ 5330310 w 5330310"/>
              <a:gd name="connsiteY3" fmla="*/ 5143500 h 5143500"/>
              <a:gd name="connsiteX4" fmla="*/ 1073 w 5330310"/>
              <a:gd name="connsiteY4" fmla="*/ 5143500 h 5143500"/>
              <a:gd name="connsiteX5" fmla="*/ 875 w 5330310"/>
              <a:gd name="connsiteY5" fmla="*/ 1910138 h 5143500"/>
              <a:gd name="connsiteX0" fmla="*/ 2776774 w 5329237"/>
              <a:gd name="connsiteY0" fmla="*/ 1890657 h 5143500"/>
              <a:gd name="connsiteX1" fmla="*/ 2756859 w 5329237"/>
              <a:gd name="connsiteY1" fmla="*/ 10049 h 5143500"/>
              <a:gd name="connsiteX2" fmla="*/ 5329237 w 5329237"/>
              <a:gd name="connsiteY2" fmla="*/ 0 h 5143500"/>
              <a:gd name="connsiteX3" fmla="*/ 5329237 w 5329237"/>
              <a:gd name="connsiteY3" fmla="*/ 5143500 h 5143500"/>
              <a:gd name="connsiteX4" fmla="*/ 0 w 5329237"/>
              <a:gd name="connsiteY4" fmla="*/ 5143500 h 5143500"/>
              <a:gd name="connsiteX5" fmla="*/ 2743002 w 5329237"/>
              <a:gd name="connsiteY5" fmla="*/ 3779131 h 5143500"/>
              <a:gd name="connsiteX0" fmla="*/ 3022355 w 5574818"/>
              <a:gd name="connsiteY0" fmla="*/ 1890657 h 5143500"/>
              <a:gd name="connsiteX1" fmla="*/ 3002440 w 5574818"/>
              <a:gd name="connsiteY1" fmla="*/ 10049 h 5143500"/>
              <a:gd name="connsiteX2" fmla="*/ 5574818 w 5574818"/>
              <a:gd name="connsiteY2" fmla="*/ 0 h 5143500"/>
              <a:gd name="connsiteX3" fmla="*/ 5574818 w 5574818"/>
              <a:gd name="connsiteY3" fmla="*/ 5143500 h 5143500"/>
              <a:gd name="connsiteX4" fmla="*/ 245581 w 5574818"/>
              <a:gd name="connsiteY4" fmla="*/ 5143500 h 5143500"/>
              <a:gd name="connsiteX5" fmla="*/ 1103303 w 5574818"/>
              <a:gd name="connsiteY5" fmla="*/ 4531807 h 5143500"/>
              <a:gd name="connsiteX6" fmla="*/ 2988583 w 5574818"/>
              <a:gd name="connsiteY6" fmla="*/ 3779131 h 5143500"/>
              <a:gd name="connsiteX0" fmla="*/ 5750189 w 8302652"/>
              <a:gd name="connsiteY0" fmla="*/ 1890657 h 5143500"/>
              <a:gd name="connsiteX1" fmla="*/ 5730274 w 8302652"/>
              <a:gd name="connsiteY1" fmla="*/ 10049 h 5143500"/>
              <a:gd name="connsiteX2" fmla="*/ 8302652 w 8302652"/>
              <a:gd name="connsiteY2" fmla="*/ 0 h 5143500"/>
              <a:gd name="connsiteX3" fmla="*/ 8302652 w 8302652"/>
              <a:gd name="connsiteY3" fmla="*/ 5143500 h 5143500"/>
              <a:gd name="connsiteX4" fmla="*/ 2973415 w 8302652"/>
              <a:gd name="connsiteY4" fmla="*/ 5143500 h 5143500"/>
              <a:gd name="connsiteX5" fmla="*/ 52956 w 8302652"/>
              <a:gd name="connsiteY5" fmla="*/ 3888712 h 5143500"/>
              <a:gd name="connsiteX6" fmla="*/ 5716417 w 8302652"/>
              <a:gd name="connsiteY6" fmla="*/ 3779131 h 5143500"/>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622652 w 9175115"/>
              <a:gd name="connsiteY0" fmla="*/ 1890657 h 5571456"/>
              <a:gd name="connsiteX1" fmla="*/ 6602737 w 9175115"/>
              <a:gd name="connsiteY1" fmla="*/ 10049 h 5571456"/>
              <a:gd name="connsiteX2" fmla="*/ 9175115 w 9175115"/>
              <a:gd name="connsiteY2" fmla="*/ 0 h 5571456"/>
              <a:gd name="connsiteX3" fmla="*/ 9175115 w 9175115"/>
              <a:gd name="connsiteY3" fmla="*/ 5143500 h 5571456"/>
              <a:gd name="connsiteX4" fmla="*/ 278713 w 9175115"/>
              <a:gd name="connsiteY4" fmla="*/ 5133452 h 5571456"/>
              <a:gd name="connsiteX5" fmla="*/ 925419 w 9175115"/>
              <a:gd name="connsiteY5" fmla="*/ 3888712 h 5571456"/>
              <a:gd name="connsiteX6" fmla="*/ 6588880 w 9175115"/>
              <a:gd name="connsiteY6" fmla="*/ 3779131 h 5571456"/>
              <a:gd name="connsiteX0" fmla="*/ 6622652 w 9175115"/>
              <a:gd name="connsiteY0" fmla="*/ 1890657 h 5143500"/>
              <a:gd name="connsiteX1" fmla="*/ 6602737 w 9175115"/>
              <a:gd name="connsiteY1" fmla="*/ 10049 h 5143500"/>
              <a:gd name="connsiteX2" fmla="*/ 9175115 w 9175115"/>
              <a:gd name="connsiteY2" fmla="*/ 0 h 5143500"/>
              <a:gd name="connsiteX3" fmla="*/ 9175115 w 9175115"/>
              <a:gd name="connsiteY3" fmla="*/ 5143500 h 5143500"/>
              <a:gd name="connsiteX4" fmla="*/ 278713 w 9175115"/>
              <a:gd name="connsiteY4" fmla="*/ 5133452 h 5143500"/>
              <a:gd name="connsiteX5" fmla="*/ 925419 w 9175115"/>
              <a:gd name="connsiteY5" fmla="*/ 3888712 h 5143500"/>
              <a:gd name="connsiteX6" fmla="*/ 6588880 w 9175115"/>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343939 w 8896402"/>
              <a:gd name="connsiteY0" fmla="*/ 1890657 h 5143500"/>
              <a:gd name="connsiteX1" fmla="*/ 6324024 w 8896402"/>
              <a:gd name="connsiteY1" fmla="*/ 10049 h 5143500"/>
              <a:gd name="connsiteX2" fmla="*/ 8896402 w 8896402"/>
              <a:gd name="connsiteY2" fmla="*/ 0 h 5143500"/>
              <a:gd name="connsiteX3" fmla="*/ 8896402 w 8896402"/>
              <a:gd name="connsiteY3" fmla="*/ 5143500 h 5143500"/>
              <a:gd name="connsiteX4" fmla="*/ 0 w 8896402"/>
              <a:gd name="connsiteY4" fmla="*/ 5133452 h 5143500"/>
              <a:gd name="connsiteX5" fmla="*/ 646706 w 8896402"/>
              <a:gd name="connsiteY5" fmla="*/ 3888712 h 5143500"/>
              <a:gd name="connsiteX6" fmla="*/ 6310167 w 8896402"/>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57765 w 9144000"/>
              <a:gd name="connsiteY6" fmla="*/ 3779131 h 5143500"/>
              <a:gd name="connsiteX0" fmla="*/ 6591537 w 9144000"/>
              <a:gd name="connsiteY0" fmla="*/ 1890657 h 5143500"/>
              <a:gd name="connsiteX1" fmla="*/ 6571622 w 9144000"/>
              <a:gd name="connsiteY1" fmla="*/ 10049 h 5143500"/>
              <a:gd name="connsiteX2" fmla="*/ 9144000 w 9144000"/>
              <a:gd name="connsiteY2" fmla="*/ 0 h 5143500"/>
              <a:gd name="connsiteX3" fmla="*/ 9144000 w 9144000"/>
              <a:gd name="connsiteY3" fmla="*/ 5143500 h 5143500"/>
              <a:gd name="connsiteX4" fmla="*/ 247598 w 9144000"/>
              <a:gd name="connsiteY4" fmla="*/ 5133452 h 5143500"/>
              <a:gd name="connsiteX5" fmla="*/ 0 w 9144000"/>
              <a:gd name="connsiteY5" fmla="*/ 3808326 h 5143500"/>
              <a:gd name="connsiteX6" fmla="*/ 6567813 w 9144000"/>
              <a:gd name="connsiteY6" fmla="*/ 3829373 h 5143500"/>
              <a:gd name="connsiteX0" fmla="*/ 6595147 w 9147610"/>
              <a:gd name="connsiteY0" fmla="*/ 1890657 h 5153548"/>
              <a:gd name="connsiteX1" fmla="*/ 6575232 w 9147610"/>
              <a:gd name="connsiteY1" fmla="*/ 10049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890657 h 5153548"/>
              <a:gd name="connsiteX1" fmla="*/ 7348955 w 9147610"/>
              <a:gd name="connsiteY1" fmla="*/ 1939333 h 5153548"/>
              <a:gd name="connsiteX2" fmla="*/ 9147610 w 9147610"/>
              <a:gd name="connsiteY2" fmla="*/ 0 h 5153548"/>
              <a:gd name="connsiteX3" fmla="*/ 9147610 w 9147610"/>
              <a:gd name="connsiteY3" fmla="*/ 5143500 h 5153548"/>
              <a:gd name="connsiteX4" fmla="*/ 0 w 9147610"/>
              <a:gd name="connsiteY4" fmla="*/ 5153548 h 5153548"/>
              <a:gd name="connsiteX5" fmla="*/ 3610 w 9147610"/>
              <a:gd name="connsiteY5" fmla="*/ 3808326 h 5153548"/>
              <a:gd name="connsiteX6" fmla="*/ 6571423 w 9147610"/>
              <a:gd name="connsiteY6" fmla="*/ 3829373 h 5153548"/>
              <a:gd name="connsiteX0" fmla="*/ 6595147 w 9147610"/>
              <a:gd name="connsiteY0" fmla="*/ 1981726 h 5244617"/>
              <a:gd name="connsiteX1" fmla="*/ 9147610 w 9147610"/>
              <a:gd name="connsiteY1" fmla="*/ 91069 h 5244617"/>
              <a:gd name="connsiteX2" fmla="*/ 9147610 w 9147610"/>
              <a:gd name="connsiteY2" fmla="*/ 5234569 h 5244617"/>
              <a:gd name="connsiteX3" fmla="*/ 0 w 9147610"/>
              <a:gd name="connsiteY3" fmla="*/ 5244617 h 5244617"/>
              <a:gd name="connsiteX4" fmla="*/ 3610 w 9147610"/>
              <a:gd name="connsiteY4" fmla="*/ 3899395 h 5244617"/>
              <a:gd name="connsiteX5" fmla="*/ 6571423 w 9147610"/>
              <a:gd name="connsiteY5" fmla="*/ 3920442 h 5244617"/>
              <a:gd name="connsiteX0" fmla="*/ 6595147 w 9147610"/>
              <a:gd name="connsiteY0" fmla="*/ 1890657 h 5153548"/>
              <a:gd name="connsiteX1" fmla="*/ 9147610 w 9147610"/>
              <a:gd name="connsiteY1" fmla="*/ 0 h 5153548"/>
              <a:gd name="connsiteX2" fmla="*/ 9147610 w 9147610"/>
              <a:gd name="connsiteY2" fmla="*/ 5143500 h 5153548"/>
              <a:gd name="connsiteX3" fmla="*/ 0 w 9147610"/>
              <a:gd name="connsiteY3" fmla="*/ 5153548 h 5153548"/>
              <a:gd name="connsiteX4" fmla="*/ 3610 w 9147610"/>
              <a:gd name="connsiteY4" fmla="*/ 3808326 h 5153548"/>
              <a:gd name="connsiteX5" fmla="*/ 6571423 w 9147610"/>
              <a:gd name="connsiteY5" fmla="*/ 3829373 h 5153548"/>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71423 w 9167706"/>
              <a:gd name="connsiteY5" fmla="*/ 1938716 h 3262891"/>
              <a:gd name="connsiteX0" fmla="*/ 6595147 w 9167706"/>
              <a:gd name="connsiteY0" fmla="*/ 0 h 3262891"/>
              <a:gd name="connsiteX1" fmla="*/ 9167706 w 9167706"/>
              <a:gd name="connsiteY1" fmla="*/ 38627 h 3262891"/>
              <a:gd name="connsiteX2" fmla="*/ 9147610 w 9167706"/>
              <a:gd name="connsiteY2" fmla="*/ 3252843 h 3262891"/>
              <a:gd name="connsiteX3" fmla="*/ 0 w 9167706"/>
              <a:gd name="connsiteY3" fmla="*/ 3262891 h 3262891"/>
              <a:gd name="connsiteX4" fmla="*/ 3610 w 9167706"/>
              <a:gd name="connsiteY4" fmla="*/ 1917669 h 3262891"/>
              <a:gd name="connsiteX5" fmla="*/ 6595283 w 9167706"/>
              <a:gd name="connsiteY5" fmla="*/ 1933940 h 3262891"/>
              <a:gd name="connsiteX0" fmla="*/ 6676269 w 9167706"/>
              <a:gd name="connsiteY0" fmla="*/ 42585 h 3224264"/>
              <a:gd name="connsiteX1" fmla="*/ 9167706 w 9167706"/>
              <a:gd name="connsiteY1" fmla="*/ 0 h 3224264"/>
              <a:gd name="connsiteX2" fmla="*/ 9147610 w 9167706"/>
              <a:gd name="connsiteY2" fmla="*/ 3214216 h 3224264"/>
              <a:gd name="connsiteX3" fmla="*/ 0 w 9167706"/>
              <a:gd name="connsiteY3" fmla="*/ 3224264 h 3224264"/>
              <a:gd name="connsiteX4" fmla="*/ 3610 w 9167706"/>
              <a:gd name="connsiteY4" fmla="*/ 1879042 h 3224264"/>
              <a:gd name="connsiteX5" fmla="*/ 6595283 w 9167706"/>
              <a:gd name="connsiteY5" fmla="*/ 1895313 h 3224264"/>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595147 w 9167706"/>
              <a:gd name="connsiteY0" fmla="*/ 0 h 3248560"/>
              <a:gd name="connsiteX1" fmla="*/ 9167706 w 9167706"/>
              <a:gd name="connsiteY1" fmla="*/ 24296 h 3248560"/>
              <a:gd name="connsiteX2" fmla="*/ 9147610 w 9167706"/>
              <a:gd name="connsiteY2" fmla="*/ 3238512 h 3248560"/>
              <a:gd name="connsiteX3" fmla="*/ 0 w 9167706"/>
              <a:gd name="connsiteY3" fmla="*/ 3248560 h 3248560"/>
              <a:gd name="connsiteX4" fmla="*/ 3610 w 9167706"/>
              <a:gd name="connsiteY4" fmla="*/ 1903338 h 3248560"/>
              <a:gd name="connsiteX5" fmla="*/ 6595283 w 9167706"/>
              <a:gd name="connsiteY5" fmla="*/ 1919609 h 3248560"/>
              <a:gd name="connsiteX0" fmla="*/ 6601200 w 9173759"/>
              <a:gd name="connsiteY0" fmla="*/ 0 h 3248560"/>
              <a:gd name="connsiteX1" fmla="*/ 9173759 w 9173759"/>
              <a:gd name="connsiteY1" fmla="*/ 24296 h 3248560"/>
              <a:gd name="connsiteX2" fmla="*/ 9153663 w 9173759"/>
              <a:gd name="connsiteY2" fmla="*/ 3238512 h 3248560"/>
              <a:gd name="connsiteX3" fmla="*/ 6053 w 9173759"/>
              <a:gd name="connsiteY3" fmla="*/ 3248560 h 3248560"/>
              <a:gd name="connsiteX4" fmla="*/ 119 w 9173759"/>
              <a:gd name="connsiteY4" fmla="*/ 1927225 h 3248560"/>
              <a:gd name="connsiteX5" fmla="*/ 6601336 w 9173759"/>
              <a:gd name="connsiteY5" fmla="*/ 1919609 h 3248560"/>
              <a:gd name="connsiteX0" fmla="*/ 6596560 w 9169119"/>
              <a:gd name="connsiteY0" fmla="*/ 0 h 3248560"/>
              <a:gd name="connsiteX1" fmla="*/ 9169119 w 9169119"/>
              <a:gd name="connsiteY1" fmla="*/ 24296 h 3248560"/>
              <a:gd name="connsiteX2" fmla="*/ 9149023 w 9169119"/>
              <a:gd name="connsiteY2" fmla="*/ 3238512 h 3248560"/>
              <a:gd name="connsiteX3" fmla="*/ 1413 w 9169119"/>
              <a:gd name="connsiteY3" fmla="*/ 3248560 h 3248560"/>
              <a:gd name="connsiteX4" fmla="*/ 252 w 9169119"/>
              <a:gd name="connsiteY4" fmla="*/ 1922447 h 3248560"/>
              <a:gd name="connsiteX5" fmla="*/ 6596696 w 9169119"/>
              <a:gd name="connsiteY5" fmla="*/ 1919609 h 3248560"/>
              <a:gd name="connsiteX0" fmla="*/ 6596560 w 9177654"/>
              <a:gd name="connsiteY0" fmla="*/ 0 h 3248560"/>
              <a:gd name="connsiteX1" fmla="*/ 9169119 w 9177654"/>
              <a:gd name="connsiteY1" fmla="*/ 24296 h 3248560"/>
              <a:gd name="connsiteX2" fmla="*/ 9177654 w 9177654"/>
              <a:gd name="connsiteY2" fmla="*/ 3248066 h 3248560"/>
              <a:gd name="connsiteX3" fmla="*/ 1413 w 9177654"/>
              <a:gd name="connsiteY3" fmla="*/ 3248560 h 3248560"/>
              <a:gd name="connsiteX4" fmla="*/ 252 w 9177654"/>
              <a:gd name="connsiteY4" fmla="*/ 1922447 h 3248560"/>
              <a:gd name="connsiteX5" fmla="*/ 6596696 w 9177654"/>
              <a:gd name="connsiteY5" fmla="*/ 1919609 h 3248560"/>
              <a:gd name="connsiteX0" fmla="*/ 6596560 w 9178663"/>
              <a:gd name="connsiteY0" fmla="*/ 0 h 3248560"/>
              <a:gd name="connsiteX1" fmla="*/ 9178663 w 9178663"/>
              <a:gd name="connsiteY1" fmla="*/ 9964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6560 w 9178663"/>
              <a:gd name="connsiteY0" fmla="*/ 0 h 3248560"/>
              <a:gd name="connsiteX1" fmla="*/ 9178663 w 9178663"/>
              <a:gd name="connsiteY1" fmla="*/ 409 h 3248560"/>
              <a:gd name="connsiteX2" fmla="*/ 9177654 w 9178663"/>
              <a:gd name="connsiteY2" fmla="*/ 3248066 h 3248560"/>
              <a:gd name="connsiteX3" fmla="*/ 1413 w 9178663"/>
              <a:gd name="connsiteY3" fmla="*/ 3248560 h 3248560"/>
              <a:gd name="connsiteX4" fmla="*/ 252 w 9178663"/>
              <a:gd name="connsiteY4" fmla="*/ 1922447 h 3248560"/>
              <a:gd name="connsiteX5" fmla="*/ 6596696 w 9178663"/>
              <a:gd name="connsiteY5" fmla="*/ 1919609 h 3248560"/>
              <a:gd name="connsiteX0" fmla="*/ 6598854 w 9180957"/>
              <a:gd name="connsiteY0" fmla="*/ 0 h 3248560"/>
              <a:gd name="connsiteX1" fmla="*/ 9180957 w 9180957"/>
              <a:gd name="connsiteY1" fmla="*/ 409 h 3248560"/>
              <a:gd name="connsiteX2" fmla="*/ 9179948 w 9180957"/>
              <a:gd name="connsiteY2" fmla="*/ 3248066 h 3248560"/>
              <a:gd name="connsiteX3" fmla="*/ 3707 w 9180957"/>
              <a:gd name="connsiteY3" fmla="*/ 3248560 h 3248560"/>
              <a:gd name="connsiteX4" fmla="*/ 161 w 9180957"/>
              <a:gd name="connsiteY4" fmla="*/ 1920059 h 3248560"/>
              <a:gd name="connsiteX5" fmla="*/ 6598990 w 9180957"/>
              <a:gd name="connsiteY5" fmla="*/ 1919609 h 3248560"/>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598990 w 9180957"/>
              <a:gd name="connsiteY5" fmla="*/ 1924386 h 3253337"/>
              <a:gd name="connsiteX0" fmla="*/ 6622713 w 9180957"/>
              <a:gd name="connsiteY0" fmla="*/ 0 h 3253337"/>
              <a:gd name="connsiteX1" fmla="*/ 9180957 w 9180957"/>
              <a:gd name="connsiteY1" fmla="*/ 5186 h 3253337"/>
              <a:gd name="connsiteX2" fmla="*/ 9179948 w 9180957"/>
              <a:gd name="connsiteY2" fmla="*/ 3252843 h 3253337"/>
              <a:gd name="connsiteX3" fmla="*/ 3707 w 9180957"/>
              <a:gd name="connsiteY3" fmla="*/ 3253337 h 3253337"/>
              <a:gd name="connsiteX4" fmla="*/ 161 w 9180957"/>
              <a:gd name="connsiteY4" fmla="*/ 1924836 h 3253337"/>
              <a:gd name="connsiteX5" fmla="*/ 6618078 w 9180957"/>
              <a:gd name="connsiteY5" fmla="*/ 1924386 h 3253337"/>
              <a:gd name="connsiteX0" fmla="*/ 6632257 w 9180957"/>
              <a:gd name="connsiteY0" fmla="*/ 744836 h 3248151"/>
              <a:gd name="connsiteX1" fmla="*/ 9180957 w 9180957"/>
              <a:gd name="connsiteY1" fmla="*/ 0 h 3248151"/>
              <a:gd name="connsiteX2" fmla="*/ 9179948 w 9180957"/>
              <a:gd name="connsiteY2" fmla="*/ 3247657 h 3248151"/>
              <a:gd name="connsiteX3" fmla="*/ 3707 w 9180957"/>
              <a:gd name="connsiteY3" fmla="*/ 3248151 h 3248151"/>
              <a:gd name="connsiteX4" fmla="*/ 161 w 9180957"/>
              <a:gd name="connsiteY4" fmla="*/ 1919650 h 3248151"/>
              <a:gd name="connsiteX5" fmla="*/ 6618078 w 9180957"/>
              <a:gd name="connsiteY5" fmla="*/ 1919200 h 3248151"/>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18078 w 9195273"/>
              <a:gd name="connsiteY5" fmla="*/ 1212173 h 2541124"/>
              <a:gd name="connsiteX0" fmla="*/ 6632257 w 9195273"/>
              <a:gd name="connsiteY0" fmla="*/ 37809 h 2541124"/>
              <a:gd name="connsiteX1" fmla="*/ 9195273 w 9195273"/>
              <a:gd name="connsiteY1" fmla="*/ 0 h 2541124"/>
              <a:gd name="connsiteX2" fmla="*/ 9179948 w 9195273"/>
              <a:gd name="connsiteY2" fmla="*/ 2540630 h 2541124"/>
              <a:gd name="connsiteX3" fmla="*/ 3707 w 9195273"/>
              <a:gd name="connsiteY3" fmla="*/ 2541124 h 2541124"/>
              <a:gd name="connsiteX4" fmla="*/ 161 w 9195273"/>
              <a:gd name="connsiteY4" fmla="*/ 1212623 h 2541124"/>
              <a:gd name="connsiteX5" fmla="*/ 6624441 w 9195273"/>
              <a:gd name="connsiteY5" fmla="*/ 1221728 h 2541124"/>
              <a:gd name="connsiteX0" fmla="*/ 6613169 w 9195273"/>
              <a:gd name="connsiteY0" fmla="*/ 0 h 2544717"/>
              <a:gd name="connsiteX1" fmla="*/ 9195273 w 9195273"/>
              <a:gd name="connsiteY1" fmla="*/ 3593 h 2544717"/>
              <a:gd name="connsiteX2" fmla="*/ 9179948 w 9195273"/>
              <a:gd name="connsiteY2" fmla="*/ 2544223 h 2544717"/>
              <a:gd name="connsiteX3" fmla="*/ 3707 w 9195273"/>
              <a:gd name="connsiteY3" fmla="*/ 2544717 h 2544717"/>
              <a:gd name="connsiteX4" fmla="*/ 161 w 9195273"/>
              <a:gd name="connsiteY4" fmla="*/ 1216216 h 2544717"/>
              <a:gd name="connsiteX5" fmla="*/ 6624441 w 9195273"/>
              <a:gd name="connsiteY5" fmla="*/ 1225321 h 2544717"/>
              <a:gd name="connsiteX0" fmla="*/ 6613169 w 9179966"/>
              <a:gd name="connsiteY0" fmla="*/ 0 h 2544717"/>
              <a:gd name="connsiteX1" fmla="*/ 9176185 w 9179966"/>
              <a:gd name="connsiteY1" fmla="*/ 19517 h 2544717"/>
              <a:gd name="connsiteX2" fmla="*/ 9179948 w 9179966"/>
              <a:gd name="connsiteY2" fmla="*/ 2544223 h 2544717"/>
              <a:gd name="connsiteX3" fmla="*/ 3707 w 9179966"/>
              <a:gd name="connsiteY3" fmla="*/ 2544717 h 2544717"/>
              <a:gd name="connsiteX4" fmla="*/ 161 w 9179966"/>
              <a:gd name="connsiteY4" fmla="*/ 1216216 h 2544717"/>
              <a:gd name="connsiteX5" fmla="*/ 6624441 w 9179966"/>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16216 h 2544717"/>
              <a:gd name="connsiteX5" fmla="*/ 6624441 w 9182547"/>
              <a:gd name="connsiteY5" fmla="*/ 1225321 h 2544717"/>
              <a:gd name="connsiteX0" fmla="*/ 6609462 w 9178840"/>
              <a:gd name="connsiteY0" fmla="*/ 0 h 2544717"/>
              <a:gd name="connsiteX1" fmla="*/ 9178840 w 9178840"/>
              <a:gd name="connsiteY1" fmla="*/ 3593 h 2544717"/>
              <a:gd name="connsiteX2" fmla="*/ 9176241 w 9178840"/>
              <a:gd name="connsiteY2" fmla="*/ 2544223 h 2544717"/>
              <a:gd name="connsiteX3" fmla="*/ 0 w 9178840"/>
              <a:gd name="connsiteY3" fmla="*/ 2544717 h 2544717"/>
              <a:gd name="connsiteX4" fmla="*/ 5998 w 9178840"/>
              <a:gd name="connsiteY4" fmla="*/ 1222585 h 2544717"/>
              <a:gd name="connsiteX5" fmla="*/ 6620734 w 9178840"/>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24441 w 9182547"/>
              <a:gd name="connsiteY5" fmla="*/ 122532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1717 w 9182547"/>
              <a:gd name="connsiteY5" fmla="*/ 1222136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37168 w 9182547"/>
              <a:gd name="connsiteY5" fmla="*/ 1218951 h 2544717"/>
              <a:gd name="connsiteX0" fmla="*/ 6613169 w 9182547"/>
              <a:gd name="connsiteY0" fmla="*/ 0 h 2544717"/>
              <a:gd name="connsiteX1" fmla="*/ 9182547 w 9182547"/>
              <a:gd name="connsiteY1" fmla="*/ 3593 h 2544717"/>
              <a:gd name="connsiteX2" fmla="*/ 9179948 w 9182547"/>
              <a:gd name="connsiteY2" fmla="*/ 2544223 h 2544717"/>
              <a:gd name="connsiteX3" fmla="*/ 3707 w 9182547"/>
              <a:gd name="connsiteY3" fmla="*/ 2544717 h 2544717"/>
              <a:gd name="connsiteX4" fmla="*/ 161 w 9182547"/>
              <a:gd name="connsiteY4" fmla="*/ 1222585 h 2544717"/>
              <a:gd name="connsiteX5" fmla="*/ 6614900 w 9182547"/>
              <a:gd name="connsiteY5" fmla="*/ 1222136 h 2544717"/>
              <a:gd name="connsiteX0" fmla="*/ 6613169 w 9179954"/>
              <a:gd name="connsiteY0" fmla="*/ 0 h 2544717"/>
              <a:gd name="connsiteX1" fmla="*/ 9168232 w 9179954"/>
              <a:gd name="connsiteY1" fmla="*/ 3593 h 2544717"/>
              <a:gd name="connsiteX2" fmla="*/ 9179948 w 9179954"/>
              <a:gd name="connsiteY2" fmla="*/ 2544223 h 2544717"/>
              <a:gd name="connsiteX3" fmla="*/ 3707 w 9179954"/>
              <a:gd name="connsiteY3" fmla="*/ 2544717 h 2544717"/>
              <a:gd name="connsiteX4" fmla="*/ 161 w 9179954"/>
              <a:gd name="connsiteY4" fmla="*/ 1222585 h 2544717"/>
              <a:gd name="connsiteX5" fmla="*/ 6614900 w 9179954"/>
              <a:gd name="connsiteY5" fmla="*/ 1222136 h 2544717"/>
              <a:gd name="connsiteX0" fmla="*/ 6613169 w 9179963"/>
              <a:gd name="connsiteY0" fmla="*/ 3572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14900 w 9179963"/>
              <a:gd name="connsiteY5" fmla="*/ 1225708 h 2548289"/>
              <a:gd name="connsiteX0" fmla="*/ 6601240 w 9179963"/>
              <a:gd name="connsiteY0" fmla="*/ 8350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14900 w 9179963"/>
              <a:gd name="connsiteY5" fmla="*/ 1225708 h 2548289"/>
              <a:gd name="connsiteX0" fmla="*/ 6610784 w 9179963"/>
              <a:gd name="connsiteY0" fmla="*/ 5961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14900 w 9179963"/>
              <a:gd name="connsiteY5" fmla="*/ 1225708 h 2548289"/>
              <a:gd name="connsiteX0" fmla="*/ 6610784 w 9179963"/>
              <a:gd name="connsiteY0" fmla="*/ 5961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87134 w 9179963"/>
              <a:gd name="connsiteY0" fmla="*/ 107875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07603 w 9179963"/>
              <a:gd name="connsiteY0" fmla="*/ 5961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07604 w 9179963"/>
              <a:gd name="connsiteY0" fmla="*/ 5961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20330 w 9179963"/>
              <a:gd name="connsiteY0" fmla="*/ 2777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 name="connsiteX0" fmla="*/ 6604424 w 9179963"/>
              <a:gd name="connsiteY0" fmla="*/ 2777 h 2548289"/>
              <a:gd name="connsiteX1" fmla="*/ 9175390 w 9179963"/>
              <a:gd name="connsiteY1" fmla="*/ 0 h 2548289"/>
              <a:gd name="connsiteX2" fmla="*/ 9179948 w 9179963"/>
              <a:gd name="connsiteY2" fmla="*/ 2547795 h 2548289"/>
              <a:gd name="connsiteX3" fmla="*/ 3707 w 9179963"/>
              <a:gd name="connsiteY3" fmla="*/ 2548289 h 2548289"/>
              <a:gd name="connsiteX4" fmla="*/ 161 w 9179963"/>
              <a:gd name="connsiteY4" fmla="*/ 1226157 h 2548289"/>
              <a:gd name="connsiteX5" fmla="*/ 6605356 w 9179963"/>
              <a:gd name="connsiteY5" fmla="*/ 1225708 h 254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9963" h="2548289">
                <a:moveTo>
                  <a:pt x="6604424" y="2777"/>
                </a:moveTo>
                <a:lnTo>
                  <a:pt x="9175390" y="0"/>
                </a:lnTo>
                <a:cubicBezTo>
                  <a:pt x="9175054" y="1079367"/>
                  <a:pt x="9180284" y="1468428"/>
                  <a:pt x="9179948" y="2547795"/>
                </a:cubicBezTo>
                <a:lnTo>
                  <a:pt x="3707" y="2548289"/>
                </a:lnTo>
                <a:cubicBezTo>
                  <a:pt x="4910" y="2099882"/>
                  <a:pt x="-1042" y="1674564"/>
                  <a:pt x="161" y="1226157"/>
                </a:cubicBezTo>
                <a:lnTo>
                  <a:pt x="6605356" y="1225708"/>
                </a:lnTo>
              </a:path>
            </a:pathLst>
          </a:custGeom>
          <a:noFill/>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380">
                <a:solidFill>
                  <a:srgbClr val="FFFF00"/>
                </a:solidFill>
                <a:latin typeface="Arial" panose="020B0604020202020204" pitchFamily="34" charset="0"/>
                <a:cs typeface="Arial" panose="020B0604020202020204" pitchFamily="34" charset="0"/>
              </a:defRPr>
            </a:lvl1pPr>
          </a:lstStyle>
          <a:p>
            <a:r>
              <a:rPr lang="en-ZA" dirty="0"/>
              <a:t>Click on icon to add picture</a:t>
            </a:r>
          </a:p>
          <a:p>
            <a:endParaRPr lang="en-ZA" dirty="0"/>
          </a:p>
        </p:txBody>
      </p:sp>
      <p:pic>
        <p:nvPicPr>
          <p:cNvPr id="63" name="Picture 6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1324" y="1400896"/>
            <a:ext cx="2394797" cy="1197399"/>
          </a:xfrm>
          <a:prstGeom prst="rect">
            <a:avLst/>
          </a:prstGeom>
        </p:spPr>
      </p:pic>
    </p:spTree>
    <p:extLst>
      <p:ext uri="{BB962C8B-B14F-4D97-AF65-F5344CB8AC3E}">
        <p14:creationId xmlns:p14="http://schemas.microsoft.com/office/powerpoint/2010/main" val="2391170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29" name="Rectangle 28"/>
          <p:cNvSpPr/>
          <p:nvPr userDrawn="1"/>
        </p:nvSpPr>
        <p:spPr>
          <a:xfrm>
            <a:off x="2" y="1304924"/>
            <a:ext cx="6589497" cy="3838575"/>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Picture Placeholder 14"/>
          <p:cNvSpPr>
            <a:spLocks noGrp="1"/>
          </p:cNvSpPr>
          <p:nvPr>
            <p:ph type="pic" sz="quarter" idx="10" hasCustomPrompt="1"/>
          </p:nvPr>
        </p:nvSpPr>
        <p:spPr>
          <a:xfrm>
            <a:off x="6589500" y="2605569"/>
            <a:ext cx="2561860" cy="2537931"/>
          </a:xfrm>
          <a:prstGeom prst="rect">
            <a:avLst/>
          </a:prstGeom>
          <a:noFill/>
        </p:spPr>
        <p:txBody>
          <a:bodyPr/>
          <a:lstStyle>
            <a:lvl1pPr marL="0" indent="0">
              <a:buNone/>
              <a:defRPr sz="1380" baseline="0">
                <a:solidFill>
                  <a:srgbClr val="595959"/>
                </a:solidFill>
                <a:latin typeface="Arial" panose="020B0604020202020204" pitchFamily="34" charset="0"/>
                <a:cs typeface="Arial" panose="020B0604020202020204" pitchFamily="34" charset="0"/>
              </a:defRPr>
            </a:lvl1pPr>
          </a:lstStyle>
          <a:p>
            <a:r>
              <a:rPr lang="en-ZA" dirty="0"/>
              <a:t>Click on icon to add picture</a:t>
            </a:r>
          </a:p>
        </p:txBody>
      </p:sp>
      <p:sp>
        <p:nvSpPr>
          <p:cNvPr id="30" name="Text Placeholder 4"/>
          <p:cNvSpPr>
            <a:spLocks noGrp="1"/>
          </p:cNvSpPr>
          <p:nvPr userDrawn="1">
            <p:ph type="body" sz="quarter" idx="17" hasCustomPrompt="1"/>
          </p:nvPr>
        </p:nvSpPr>
        <p:spPr>
          <a:xfrm>
            <a:off x="331830" y="1518345"/>
            <a:ext cx="4783976" cy="553998"/>
          </a:xfrm>
          <a:prstGeom prst="rect">
            <a:avLst/>
          </a:prstGeom>
        </p:spPr>
        <p:txBody>
          <a:bodyPr wrap="square" lIns="0" tIns="0" bIns="0">
            <a:spAutoFit/>
          </a:bodyPr>
          <a:lstStyle>
            <a:lvl1pPr marL="0" indent="0">
              <a:spcBef>
                <a:spcPts val="0"/>
              </a:spcBef>
              <a:buNone/>
              <a:defRPr sz="36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ZA" dirty="0"/>
              <a:t>Heading</a:t>
            </a:r>
          </a:p>
        </p:txBody>
      </p:sp>
      <p:pic>
        <p:nvPicPr>
          <p:cNvPr id="32" name="Picture 3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9935" y="4717118"/>
            <a:ext cx="2141491" cy="241319"/>
          </a:xfrm>
          <a:prstGeom prst="rect">
            <a:avLst/>
          </a:prstGeom>
        </p:spPr>
      </p:pic>
      <p:sp>
        <p:nvSpPr>
          <p:cNvPr id="16" name="Text Placeholder 4"/>
          <p:cNvSpPr>
            <a:spLocks noGrp="1"/>
          </p:cNvSpPr>
          <p:nvPr>
            <p:ph type="body" sz="quarter" idx="18" hasCustomPrompt="1"/>
          </p:nvPr>
        </p:nvSpPr>
        <p:spPr>
          <a:xfrm>
            <a:off x="357185" y="4097842"/>
            <a:ext cx="3457577" cy="261610"/>
          </a:xfrm>
          <a:prstGeom prst="rect">
            <a:avLst/>
          </a:prstGeom>
        </p:spPr>
        <p:txBody>
          <a:bodyPr wrap="square" lIns="0" tIns="0" bIns="0">
            <a:spAutoFit/>
          </a:bodyPr>
          <a:lstStyle>
            <a:lvl1pPr marL="0" indent="0">
              <a:spcBef>
                <a:spcPts val="0"/>
              </a:spcBef>
              <a:buNone/>
              <a:defRPr sz="1700">
                <a:solidFill>
                  <a:schemeClr val="bg1"/>
                </a:solidFill>
                <a:latin typeface="Arial" panose="020B0604020202020204" pitchFamily="34" charset="0"/>
                <a:cs typeface="Arial" panose="020B0604020202020204" pitchFamily="34" charset="0"/>
              </a:defRPr>
            </a:lvl1pPr>
          </a:lstStyle>
          <a:p>
            <a:pPr lvl="0"/>
            <a:r>
              <a:rPr lang="en-US" dirty="0"/>
              <a:t>Date</a:t>
            </a:r>
            <a:endParaRPr lang="en-ZA" dirty="0"/>
          </a:p>
        </p:txBody>
      </p:sp>
      <p:sp>
        <p:nvSpPr>
          <p:cNvPr id="17" name="Rectangle 16"/>
          <p:cNvSpPr/>
          <p:nvPr userDrawn="1"/>
        </p:nvSpPr>
        <p:spPr>
          <a:xfrm>
            <a:off x="5306886" y="-28"/>
            <a:ext cx="3844472" cy="2606703"/>
          </a:xfrm>
          <a:prstGeom prst="rect">
            <a:avLst/>
          </a:prstGeom>
          <a:solidFill>
            <a:srgbClr val="006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19" name="Straight Connector 18"/>
          <p:cNvCxnSpPr/>
          <p:nvPr userDrawn="1"/>
        </p:nvCxnSpPr>
        <p:spPr>
          <a:xfrm>
            <a:off x="6939370" y="1288359"/>
            <a:ext cx="202088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5141457" y="1147110"/>
            <a:ext cx="1614360" cy="1621351"/>
            <a:chOff x="6435591" y="1113939"/>
            <a:chExt cx="1601874" cy="1608810"/>
          </a:xfrm>
        </p:grpSpPr>
        <p:sp>
          <p:nvSpPr>
            <p:cNvPr id="21" name="Rectangle 20"/>
            <p:cNvSpPr>
              <a:spLocks noChangeAspect="1"/>
            </p:cNvSpPr>
            <p:nvPr userDrawn="1"/>
          </p:nvSpPr>
          <p:spPr>
            <a:xfrm>
              <a:off x="6600623" y="1113939"/>
              <a:ext cx="1436842" cy="1447815"/>
            </a:xfrm>
            <a:prstGeom prst="rect">
              <a:avLst/>
            </a:prstGeom>
            <a:solidFill>
              <a:srgbClr val="D71C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sp>
          <p:nvSpPr>
            <p:cNvPr id="22" name="Rectangle 21"/>
            <p:cNvSpPr>
              <a:spLocks noChangeAspect="1"/>
            </p:cNvSpPr>
            <p:nvPr userDrawn="1"/>
          </p:nvSpPr>
          <p:spPr>
            <a:xfrm>
              <a:off x="6435591" y="1270439"/>
              <a:ext cx="1436842" cy="1452310"/>
            </a:xfrm>
            <a:prstGeom prst="rect">
              <a:avLst/>
            </a:prstGeom>
            <a:solidFill>
              <a:srgbClr val="C48B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u="sng"/>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98307" y="1272301"/>
              <a:ext cx="1276744" cy="1289453"/>
            </a:xfrm>
            <a:prstGeom prst="rect">
              <a:avLst/>
            </a:prstGeom>
          </p:spPr>
        </p:pic>
      </p:grpSp>
      <p:pic>
        <p:nvPicPr>
          <p:cNvPr id="28" name="Picture 2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761324" y="1400896"/>
            <a:ext cx="2394797" cy="1197399"/>
          </a:xfrm>
          <a:prstGeom prst="rect">
            <a:avLst/>
          </a:prstGeom>
        </p:spPr>
      </p:pic>
    </p:spTree>
    <p:extLst>
      <p:ext uri="{BB962C8B-B14F-4D97-AF65-F5344CB8AC3E}">
        <p14:creationId xmlns:p14="http://schemas.microsoft.com/office/powerpoint/2010/main" val="61707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1">
    <p:spTree>
      <p:nvGrpSpPr>
        <p:cNvPr id="1" name=""/>
        <p:cNvGrpSpPr/>
        <p:nvPr/>
      </p:nvGrpSpPr>
      <p:grpSpPr>
        <a:xfrm>
          <a:off x="0" y="0"/>
          <a:ext cx="0" cy="0"/>
          <a:chOff x="0" y="0"/>
          <a:chExt cx="0" cy="0"/>
        </a:xfrm>
      </p:grpSpPr>
      <p:grpSp>
        <p:nvGrpSpPr>
          <p:cNvPr id="2" name="Group 1"/>
          <p:cNvGrpSpPr/>
          <p:nvPr userDrawn="1"/>
        </p:nvGrpSpPr>
        <p:grpSpPr>
          <a:xfrm>
            <a:off x="374650" y="4439794"/>
            <a:ext cx="8394070" cy="412340"/>
            <a:chOff x="374650" y="4439794"/>
            <a:chExt cx="8394070" cy="412340"/>
          </a:xfrm>
        </p:grpSpPr>
        <p:cxnSp>
          <p:nvCxnSpPr>
            <p:cNvPr id="10" name="Straight Connector 9"/>
            <p:cNvCxnSpPr/>
            <p:nvPr userDrawn="1"/>
          </p:nvCxnSpPr>
          <p:spPr>
            <a:xfrm flipV="1">
              <a:off x="374650" y="4617399"/>
              <a:ext cx="6931406" cy="1154"/>
            </a:xfrm>
            <a:prstGeom prst="line">
              <a:avLst/>
            </a:prstGeom>
            <a:ln w="12700">
              <a:solidFill>
                <a:srgbClr val="005BAA"/>
              </a:solidFill>
            </a:ln>
          </p:spPr>
          <p:style>
            <a:lnRef idx="1">
              <a:schemeClr val="accent1"/>
            </a:lnRef>
            <a:fillRef idx="0">
              <a:schemeClr val="accent1"/>
            </a:fillRef>
            <a:effectRef idx="0">
              <a:schemeClr val="accent1"/>
            </a:effectRef>
            <a:fontRef idx="minor">
              <a:schemeClr val="tx1"/>
            </a:fontRef>
          </p:style>
        </p:cxnSp>
        <p:pic>
          <p:nvPicPr>
            <p:cNvPr id="11" name="Content Placeholder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9794"/>
              <a:ext cx="1272164" cy="412340"/>
            </a:xfrm>
            <a:prstGeom prst="rect">
              <a:avLst/>
            </a:prstGeom>
            <a:noFill/>
          </p:spPr>
        </p:pic>
      </p:grpSp>
      <p:sp>
        <p:nvSpPr>
          <p:cNvPr id="6" name="Rectangle 2"/>
          <p:cNvSpPr>
            <a:spLocks noGrp="1" noChangeAspect="1" noChangeArrowheads="1"/>
          </p:cNvSpPr>
          <p:nvPr>
            <p:ph type="title" hasCustomPrompt="1"/>
          </p:nvPr>
        </p:nvSpPr>
        <p:spPr bwMode="auto">
          <a:xfrm>
            <a:off x="294173" y="352832"/>
            <a:ext cx="8473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a:defRPr sz="3000" b="1">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ltLang="en-US" dirty="0"/>
              <a:t>Heading</a:t>
            </a:r>
            <a:endParaRPr lang="en-GB" altLang="en-US" dirty="0"/>
          </a:p>
        </p:txBody>
      </p:sp>
      <p:sp>
        <p:nvSpPr>
          <p:cNvPr id="7" name="Text Placeholder 4"/>
          <p:cNvSpPr>
            <a:spLocks noGrp="1"/>
          </p:cNvSpPr>
          <p:nvPr>
            <p:ph type="body" sz="quarter" idx="11" hasCustomPrompt="1"/>
          </p:nvPr>
        </p:nvSpPr>
        <p:spPr>
          <a:xfrm>
            <a:off x="317037" y="958888"/>
            <a:ext cx="8450726" cy="230832"/>
          </a:xfrm>
          <a:prstGeom prst="rect">
            <a:avLst/>
          </a:prstGeom>
        </p:spPr>
        <p:txBody>
          <a:bodyPr wrap="square" lIns="46800" tIns="0" rIns="0" bIns="0">
            <a:spAutoFit/>
          </a:bodyPr>
          <a:lstStyle>
            <a:lvl1pPr marL="0" indent="0">
              <a:lnSpc>
                <a:spcPct val="100000"/>
              </a:lnSpc>
              <a:spcBef>
                <a:spcPts val="0"/>
              </a:spcBef>
              <a:buNone/>
              <a:defRPr sz="1500" b="1"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Sub heading</a:t>
            </a:r>
          </a:p>
        </p:txBody>
      </p:sp>
      <p:sp>
        <p:nvSpPr>
          <p:cNvPr id="17" name="Text Placeholder 7"/>
          <p:cNvSpPr>
            <a:spLocks noGrp="1"/>
          </p:cNvSpPr>
          <p:nvPr>
            <p:ph type="body" sz="quarter" idx="10" hasCustomPrompt="1"/>
          </p:nvPr>
        </p:nvSpPr>
        <p:spPr>
          <a:xfrm>
            <a:off x="374650" y="1352550"/>
            <a:ext cx="8393113" cy="2963418"/>
          </a:xfrm>
          <a:prstGeom prst="rect">
            <a:avLst/>
          </a:prstGeom>
        </p:spPr>
        <p:txBody>
          <a:bodyPr lIns="0">
            <a:normAutofit/>
          </a:bodyPr>
          <a:lstStyle>
            <a:lvl1pPr marL="342891" indent="-342891">
              <a:buFont typeface="Wingdings" panose="05000000000000000000" pitchFamily="2" charset="2"/>
              <a:buChar char="§"/>
              <a:defRPr sz="150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rgbClr val="969696"/>
                </a:solidFill>
                <a:latin typeface="Arial" panose="020B0604020202020204" pitchFamily="34" charset="0"/>
                <a:ea typeface="Open Sans" panose="020B0606030504020204" pitchFamily="34" charset="0"/>
                <a:cs typeface="Arial" panose="020B0604020202020204" pitchFamily="34" charset="0"/>
              </a:defRPr>
            </a:lvl2pPr>
            <a:lvl3pPr marL="1257269" indent="-342891">
              <a:buSzPct val="80000"/>
              <a:buFont typeface="Wingdings" panose="05000000000000000000" pitchFamily="2" charset="2"/>
              <a:buChar char="§"/>
              <a:defRPr sz="1500">
                <a:solidFill>
                  <a:srgbClr val="969696"/>
                </a:solidFill>
                <a:latin typeface="Arial" panose="020B0604020202020204" pitchFamily="34" charset="0"/>
                <a:ea typeface="Open Sans" panose="020B0606030504020204" pitchFamily="34" charset="0"/>
                <a:cs typeface="Arial" panose="020B0604020202020204" pitchFamily="34" charset="0"/>
              </a:defRPr>
            </a:lvl3pPr>
            <a:lvl4pPr marL="1714457" indent="-342891">
              <a:buSzPct val="70000"/>
              <a:buFont typeface="Wingdings" panose="05000000000000000000" pitchFamily="2" charset="2"/>
              <a:buChar char="§"/>
              <a:defRPr sz="1500">
                <a:solidFill>
                  <a:srgbClr val="969696"/>
                </a:solidFill>
                <a:latin typeface="Arial" panose="020B0604020202020204" pitchFamily="34" charset="0"/>
                <a:ea typeface="Open Sans" panose="020B0606030504020204" pitchFamily="34" charset="0"/>
                <a:cs typeface="Arial" panose="020B0604020202020204" pitchFamily="34" charset="0"/>
              </a:defRPr>
            </a:lvl4pPr>
            <a:lvl5pPr marL="2171646" indent="-342891">
              <a:buFont typeface="Wingdings" panose="05000000000000000000" pitchFamily="2" charset="2"/>
              <a:buChar char="§"/>
              <a:defRPr sz="1600">
                <a:solidFill>
                  <a:schemeClr val="tx1">
                    <a:lumMod val="65000"/>
                    <a:lumOff val="35000"/>
                  </a:schemeClr>
                </a:solidFill>
              </a:defRPr>
            </a:lvl5pPr>
          </a:lstStyle>
          <a:p>
            <a:pPr lvl="0"/>
            <a:r>
              <a:rPr lang="en-US" dirty="0"/>
              <a:t>It is advisable not to exceed 7 bullets per slide</a:t>
            </a:r>
          </a:p>
          <a:p>
            <a:pPr lvl="1"/>
            <a:r>
              <a:rPr lang="en-US" dirty="0"/>
              <a:t>Second </a:t>
            </a:r>
          </a:p>
          <a:p>
            <a:pPr lvl="2"/>
            <a:r>
              <a:rPr lang="en-US" dirty="0"/>
              <a:t>Third </a:t>
            </a:r>
          </a:p>
          <a:p>
            <a:pPr lvl="3"/>
            <a:r>
              <a:rPr lang="en-US" dirty="0"/>
              <a:t>Fourth</a:t>
            </a:r>
          </a:p>
        </p:txBody>
      </p:sp>
      <p:sp>
        <p:nvSpPr>
          <p:cNvPr id="12"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NAME of Presentation   Date</a:t>
            </a:r>
          </a:p>
        </p:txBody>
      </p:sp>
    </p:spTree>
    <p:extLst>
      <p:ext uri="{BB962C8B-B14F-4D97-AF65-F5344CB8AC3E}">
        <p14:creationId xmlns:p14="http://schemas.microsoft.com/office/powerpoint/2010/main" val="213532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2">
    <p:bg>
      <p:bgPr>
        <a:solidFill>
          <a:srgbClr val="005BAA"/>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374650" y="4436773"/>
            <a:ext cx="8390732" cy="419665"/>
            <a:chOff x="374650" y="4436773"/>
            <a:chExt cx="8390732" cy="419665"/>
          </a:xfrm>
        </p:grpSpPr>
        <p:cxnSp>
          <p:nvCxnSpPr>
            <p:cNvPr id="6" name="Straight Connector 5"/>
            <p:cNvCxnSpPr/>
            <p:nvPr userDrawn="1"/>
          </p:nvCxnSpPr>
          <p:spPr>
            <a:xfrm flipV="1">
              <a:off x="374650" y="4617399"/>
              <a:ext cx="6931406" cy="11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6773"/>
              <a:ext cx="1268826" cy="419665"/>
            </a:xfrm>
            <a:prstGeom prst="rect">
              <a:avLst/>
            </a:prstGeom>
            <a:noFill/>
            <a:ln>
              <a:noFill/>
            </a:ln>
          </p:spPr>
        </p:pic>
      </p:grpSp>
      <p:sp>
        <p:nvSpPr>
          <p:cNvPr id="9" name="Rectangle 2"/>
          <p:cNvSpPr>
            <a:spLocks noGrp="1" noChangeAspect="1" noChangeArrowheads="1"/>
          </p:cNvSpPr>
          <p:nvPr>
            <p:ph type="title" hasCustomPrompt="1"/>
          </p:nvPr>
        </p:nvSpPr>
        <p:spPr bwMode="auto">
          <a:xfrm>
            <a:off x="294173" y="352832"/>
            <a:ext cx="8473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a:defRPr sz="30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ltLang="en-US" dirty="0"/>
              <a:t>Heading</a:t>
            </a:r>
            <a:endParaRPr lang="en-GB" altLang="en-US" dirty="0"/>
          </a:p>
        </p:txBody>
      </p:sp>
      <p:sp>
        <p:nvSpPr>
          <p:cNvPr id="11" name="Text Placeholder 7"/>
          <p:cNvSpPr>
            <a:spLocks noGrp="1"/>
          </p:cNvSpPr>
          <p:nvPr>
            <p:ph type="body" sz="quarter" idx="10" hasCustomPrompt="1"/>
          </p:nvPr>
        </p:nvSpPr>
        <p:spPr>
          <a:xfrm>
            <a:off x="374650" y="1352550"/>
            <a:ext cx="8393113" cy="2963418"/>
          </a:xfrm>
          <a:prstGeom prst="rect">
            <a:avLst/>
          </a:prstGeom>
        </p:spPr>
        <p:txBody>
          <a:bodyPr lIns="0">
            <a:normAutofit/>
          </a:bodyPr>
          <a:lstStyle>
            <a:lvl1pPr marL="342891" indent="-342891">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257269" indent="-342891">
              <a:buSzPct val="8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714457" indent="-342891">
              <a:buSzPct val="7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171646" indent="-342891">
              <a:buFont typeface="Wingdings" panose="05000000000000000000" pitchFamily="2" charset="2"/>
              <a:buChar char="§"/>
              <a:defRPr sz="1600">
                <a:solidFill>
                  <a:schemeClr val="tx1">
                    <a:lumMod val="65000"/>
                    <a:lumOff val="35000"/>
                  </a:schemeClr>
                </a:solidFill>
              </a:defRPr>
            </a:lvl5pPr>
          </a:lstStyle>
          <a:p>
            <a:pPr lvl="0"/>
            <a:r>
              <a:rPr lang="en-US" dirty="0"/>
              <a:t>It is advisable not to exceed 7 bullets per slide</a:t>
            </a:r>
          </a:p>
          <a:p>
            <a:pPr lvl="1"/>
            <a:r>
              <a:rPr lang="en-US" dirty="0"/>
              <a:t>Second </a:t>
            </a:r>
          </a:p>
          <a:p>
            <a:pPr lvl="2"/>
            <a:r>
              <a:rPr lang="en-US" dirty="0"/>
              <a:t>Third </a:t>
            </a:r>
          </a:p>
          <a:p>
            <a:pPr lvl="3"/>
            <a:r>
              <a:rPr lang="en-US" dirty="0"/>
              <a:t>Fourth</a:t>
            </a:r>
          </a:p>
        </p:txBody>
      </p:sp>
      <p:sp>
        <p:nvSpPr>
          <p:cNvPr id="15" name="Text Placeholder 4"/>
          <p:cNvSpPr>
            <a:spLocks noGrp="1"/>
          </p:cNvSpPr>
          <p:nvPr>
            <p:ph type="body" sz="quarter" idx="11" hasCustomPrompt="1"/>
          </p:nvPr>
        </p:nvSpPr>
        <p:spPr>
          <a:xfrm>
            <a:off x="317037" y="958888"/>
            <a:ext cx="8450726" cy="230832"/>
          </a:xfrm>
          <a:prstGeom prst="rect">
            <a:avLst/>
          </a:prstGeom>
        </p:spPr>
        <p:txBody>
          <a:bodyPr wrap="square" lIns="46800" tIns="0" rIns="0" bIns="0">
            <a:spAutoFit/>
          </a:bodyPr>
          <a:lstStyle>
            <a:lvl1pPr marL="0" indent="0">
              <a:lnSpc>
                <a:spcPct val="100000"/>
              </a:lnSpc>
              <a:spcBef>
                <a:spcPts val="0"/>
              </a:spcBef>
              <a:buNone/>
              <a:defRPr sz="1500" b="1"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Sub heading</a:t>
            </a:r>
          </a:p>
        </p:txBody>
      </p:sp>
      <p:sp>
        <p:nvSpPr>
          <p:cNvPr id="10"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NAME of Presentation   Date</a:t>
            </a:r>
          </a:p>
        </p:txBody>
      </p:sp>
    </p:spTree>
    <p:extLst>
      <p:ext uri="{BB962C8B-B14F-4D97-AF65-F5344CB8AC3E}">
        <p14:creationId xmlns:p14="http://schemas.microsoft.com/office/powerpoint/2010/main" val="3720070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3">
    <p:bg>
      <p:bgPr>
        <a:solidFill>
          <a:srgbClr val="005BAA"/>
        </a:solidFill>
        <a:effectLst/>
      </p:bgPr>
    </p:bg>
    <p:spTree>
      <p:nvGrpSpPr>
        <p:cNvPr id="1" name=""/>
        <p:cNvGrpSpPr/>
        <p:nvPr/>
      </p:nvGrpSpPr>
      <p:grpSpPr>
        <a:xfrm>
          <a:off x="0" y="0"/>
          <a:ext cx="0" cy="0"/>
          <a:chOff x="0" y="0"/>
          <a:chExt cx="0" cy="0"/>
        </a:xfrm>
      </p:grpSpPr>
      <p:grpSp>
        <p:nvGrpSpPr>
          <p:cNvPr id="13" name="Group 12"/>
          <p:cNvGrpSpPr/>
          <p:nvPr userDrawn="1"/>
        </p:nvGrpSpPr>
        <p:grpSpPr>
          <a:xfrm>
            <a:off x="374650" y="4436773"/>
            <a:ext cx="8390732" cy="419665"/>
            <a:chOff x="374650" y="4436773"/>
            <a:chExt cx="8390732" cy="419665"/>
          </a:xfrm>
        </p:grpSpPr>
        <p:cxnSp>
          <p:nvCxnSpPr>
            <p:cNvPr id="8" name="Straight Connector 7"/>
            <p:cNvCxnSpPr/>
            <p:nvPr userDrawn="1"/>
          </p:nvCxnSpPr>
          <p:spPr>
            <a:xfrm flipV="1">
              <a:off x="374650" y="4617399"/>
              <a:ext cx="6931406" cy="11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6773"/>
              <a:ext cx="1268826" cy="419665"/>
            </a:xfrm>
            <a:prstGeom prst="rect">
              <a:avLst/>
            </a:prstGeom>
            <a:noFill/>
            <a:ln>
              <a:noFill/>
            </a:ln>
          </p:spPr>
        </p:pic>
      </p:grpSp>
      <p:sp>
        <p:nvSpPr>
          <p:cNvPr id="6" name="Rectangle 2"/>
          <p:cNvSpPr>
            <a:spLocks noGrp="1" noChangeAspect="1" noChangeArrowheads="1"/>
          </p:cNvSpPr>
          <p:nvPr>
            <p:ph type="title" hasCustomPrompt="1"/>
          </p:nvPr>
        </p:nvSpPr>
        <p:spPr bwMode="auto">
          <a:xfrm>
            <a:off x="294173" y="352832"/>
            <a:ext cx="8473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a:defRPr sz="3000" b="1">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ltLang="en-US" dirty="0"/>
              <a:t>Heading</a:t>
            </a:r>
            <a:endParaRPr lang="en-GB" altLang="en-US" dirty="0"/>
          </a:p>
        </p:txBody>
      </p:sp>
      <p:sp>
        <p:nvSpPr>
          <p:cNvPr id="7" name="Text Placeholder 7"/>
          <p:cNvSpPr>
            <a:spLocks noGrp="1"/>
          </p:cNvSpPr>
          <p:nvPr>
            <p:ph type="body" sz="quarter" idx="10" hasCustomPrompt="1"/>
          </p:nvPr>
        </p:nvSpPr>
        <p:spPr>
          <a:xfrm>
            <a:off x="374650" y="1352550"/>
            <a:ext cx="8393113" cy="2963418"/>
          </a:xfrm>
          <a:prstGeom prst="rect">
            <a:avLst/>
          </a:prstGeom>
        </p:spPr>
        <p:txBody>
          <a:bodyPr lIns="0">
            <a:normAutofit/>
          </a:bodyPr>
          <a:lstStyle>
            <a:lvl1pPr marL="342891" indent="-342891">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2pPr>
            <a:lvl3pPr marL="1257269" indent="-342891">
              <a:buSzPct val="8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3pPr>
            <a:lvl4pPr marL="1714457" indent="-342891">
              <a:buSzPct val="70000"/>
              <a:buFont typeface="Wingdings" panose="05000000000000000000" pitchFamily="2" charset="2"/>
              <a:buChar char="§"/>
              <a:defRPr sz="1500">
                <a:solidFill>
                  <a:schemeClr val="bg1"/>
                </a:solidFill>
                <a:latin typeface="Arial" panose="020B0604020202020204" pitchFamily="34" charset="0"/>
                <a:ea typeface="Open Sans" panose="020B0606030504020204" pitchFamily="34" charset="0"/>
                <a:cs typeface="Arial" panose="020B0604020202020204" pitchFamily="34" charset="0"/>
              </a:defRPr>
            </a:lvl4pPr>
            <a:lvl5pPr marL="2171646" indent="-342891">
              <a:buFont typeface="Wingdings" panose="05000000000000000000" pitchFamily="2" charset="2"/>
              <a:buChar char="§"/>
              <a:defRPr sz="1600">
                <a:solidFill>
                  <a:schemeClr val="tx1">
                    <a:lumMod val="65000"/>
                    <a:lumOff val="35000"/>
                  </a:schemeClr>
                </a:solidFill>
              </a:defRPr>
            </a:lvl5pPr>
          </a:lstStyle>
          <a:p>
            <a:pPr lvl="0"/>
            <a:r>
              <a:rPr lang="en-US" dirty="0"/>
              <a:t>It is advisable not to exceed 7 bullets per slide</a:t>
            </a:r>
          </a:p>
          <a:p>
            <a:pPr lvl="1"/>
            <a:r>
              <a:rPr lang="en-US" dirty="0"/>
              <a:t>Second </a:t>
            </a:r>
          </a:p>
          <a:p>
            <a:pPr lvl="2"/>
            <a:r>
              <a:rPr lang="en-US" dirty="0"/>
              <a:t>Third </a:t>
            </a:r>
          </a:p>
          <a:p>
            <a:pPr lvl="3"/>
            <a:r>
              <a:rPr lang="en-US" dirty="0"/>
              <a:t>Fourth</a:t>
            </a:r>
          </a:p>
        </p:txBody>
      </p:sp>
      <p:cxnSp>
        <p:nvCxnSpPr>
          <p:cNvPr id="9" name="Straight Connector 8"/>
          <p:cNvCxnSpPr/>
          <p:nvPr userDrawn="1"/>
        </p:nvCxnSpPr>
        <p:spPr>
          <a:xfrm>
            <a:off x="374650" y="971603"/>
            <a:ext cx="839407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NAME of Presentation   Date</a:t>
            </a:r>
          </a:p>
        </p:txBody>
      </p:sp>
    </p:spTree>
    <p:extLst>
      <p:ext uri="{BB962C8B-B14F-4D97-AF65-F5344CB8AC3E}">
        <p14:creationId xmlns:p14="http://schemas.microsoft.com/office/powerpoint/2010/main" val="1532404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s Page with Heading">
    <p:spTree>
      <p:nvGrpSpPr>
        <p:cNvPr id="1" name=""/>
        <p:cNvGrpSpPr/>
        <p:nvPr/>
      </p:nvGrpSpPr>
      <p:grpSpPr>
        <a:xfrm>
          <a:off x="0" y="0"/>
          <a:ext cx="0" cy="0"/>
          <a:chOff x="0" y="0"/>
          <a:chExt cx="0" cy="0"/>
        </a:xfrm>
      </p:grpSpPr>
      <p:grpSp>
        <p:nvGrpSpPr>
          <p:cNvPr id="2" name="Group 1"/>
          <p:cNvGrpSpPr/>
          <p:nvPr userDrawn="1"/>
        </p:nvGrpSpPr>
        <p:grpSpPr>
          <a:xfrm>
            <a:off x="374650" y="4439794"/>
            <a:ext cx="8394070" cy="412340"/>
            <a:chOff x="374650" y="4439794"/>
            <a:chExt cx="8394070" cy="412340"/>
          </a:xfrm>
        </p:grpSpPr>
        <p:cxnSp>
          <p:nvCxnSpPr>
            <p:cNvPr id="10" name="Straight Connector 9"/>
            <p:cNvCxnSpPr/>
            <p:nvPr userDrawn="1"/>
          </p:nvCxnSpPr>
          <p:spPr>
            <a:xfrm flipV="1">
              <a:off x="374650" y="4617399"/>
              <a:ext cx="6931406" cy="1154"/>
            </a:xfrm>
            <a:prstGeom prst="line">
              <a:avLst/>
            </a:prstGeom>
            <a:ln w="12700">
              <a:solidFill>
                <a:srgbClr val="005BAA"/>
              </a:solidFill>
            </a:ln>
          </p:spPr>
          <p:style>
            <a:lnRef idx="1">
              <a:schemeClr val="accent1"/>
            </a:lnRef>
            <a:fillRef idx="0">
              <a:schemeClr val="accent1"/>
            </a:fillRef>
            <a:effectRef idx="0">
              <a:schemeClr val="accent1"/>
            </a:effectRef>
            <a:fontRef idx="minor">
              <a:schemeClr val="tx1"/>
            </a:fontRef>
          </p:style>
        </p:cxnSp>
        <p:pic>
          <p:nvPicPr>
            <p:cNvPr id="11" name="Content Placeholder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9794"/>
              <a:ext cx="1272164" cy="412340"/>
            </a:xfrm>
            <a:prstGeom prst="rect">
              <a:avLst/>
            </a:prstGeom>
            <a:noFill/>
          </p:spPr>
        </p:pic>
      </p:grpSp>
      <p:sp>
        <p:nvSpPr>
          <p:cNvPr id="12" name="Rectangle 3"/>
          <p:cNvSpPr>
            <a:spLocks noGrp="1" noChangeArrowheads="1"/>
          </p:cNvSpPr>
          <p:nvPr>
            <p:ph idx="1" hasCustomPrompt="1"/>
          </p:nvPr>
        </p:nvSpPr>
        <p:spPr bwMode="auto">
          <a:xfrm>
            <a:off x="376238" y="1344168"/>
            <a:ext cx="8391525" cy="309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t" anchorCtr="0" compatLnSpc="1">
            <a:prstTxWarp prst="textNoShape">
              <a:avLst/>
            </a:prstTxWarp>
            <a:normAutofit/>
          </a:bodyPr>
          <a:lstStyle>
            <a:lvl1pPr marL="0" indent="0">
              <a:buFont typeface="Wingdings" panose="05000000000000000000" pitchFamily="2" charset="2"/>
              <a:buNone/>
              <a:defRPr sz="1380" baseline="0">
                <a:solidFill>
                  <a:srgbClr val="595959"/>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2pPr>
            <a:lvl3pPr marL="1257269" indent="-342891">
              <a:buSzPct val="8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3pPr>
            <a:lvl4pPr marL="1714457" indent="-342891">
              <a:buSzPct val="7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4pPr>
          </a:lstStyle>
          <a:p>
            <a:r>
              <a:rPr lang="en-ZA" dirty="0"/>
              <a:t>Click on icons to add picture or graphic</a:t>
            </a:r>
          </a:p>
        </p:txBody>
      </p:sp>
      <p:sp>
        <p:nvSpPr>
          <p:cNvPr id="13" name="Text Placeholder 4"/>
          <p:cNvSpPr>
            <a:spLocks noGrp="1"/>
          </p:cNvSpPr>
          <p:nvPr>
            <p:ph type="body" sz="quarter" idx="11" hasCustomPrompt="1"/>
          </p:nvPr>
        </p:nvSpPr>
        <p:spPr>
          <a:xfrm>
            <a:off x="317037" y="958888"/>
            <a:ext cx="8450726" cy="230832"/>
          </a:xfrm>
          <a:prstGeom prst="rect">
            <a:avLst/>
          </a:prstGeom>
        </p:spPr>
        <p:txBody>
          <a:bodyPr wrap="square" lIns="46800" tIns="0" rIns="0" bIns="0">
            <a:spAutoFit/>
          </a:bodyPr>
          <a:lstStyle>
            <a:lvl1pPr marL="0" indent="0">
              <a:lnSpc>
                <a:spcPct val="100000"/>
              </a:lnSpc>
              <a:spcBef>
                <a:spcPts val="0"/>
              </a:spcBef>
              <a:buNone/>
              <a:defRPr sz="1500" b="1"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Sub heading</a:t>
            </a:r>
          </a:p>
        </p:txBody>
      </p:sp>
      <p:sp>
        <p:nvSpPr>
          <p:cNvPr id="14" name="Rectangle 2"/>
          <p:cNvSpPr>
            <a:spLocks noGrp="1" noChangeAspect="1" noChangeArrowheads="1"/>
          </p:cNvSpPr>
          <p:nvPr>
            <p:ph type="title" hasCustomPrompt="1"/>
          </p:nvPr>
        </p:nvSpPr>
        <p:spPr bwMode="auto">
          <a:xfrm>
            <a:off x="294173" y="352832"/>
            <a:ext cx="84735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6800" tIns="0" rIns="0" bIns="0" numCol="1" anchor="t" anchorCtr="0" compatLnSpc="1">
            <a:prstTxWarp prst="textNoShape">
              <a:avLst/>
            </a:prstTxWarp>
            <a:spAutoFit/>
          </a:bodyPr>
          <a:lstStyle>
            <a:lvl1pPr algn="l">
              <a:defRPr sz="3000" b="1">
                <a:solidFill>
                  <a:srgbClr val="005BAA"/>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ltLang="en-US" dirty="0"/>
              <a:t>Heading</a:t>
            </a:r>
            <a:endParaRPr lang="en-GB" altLang="en-US" dirty="0"/>
          </a:p>
        </p:txBody>
      </p:sp>
      <p:sp>
        <p:nvSpPr>
          <p:cNvPr id="17"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NAME of Presentation   Date</a:t>
            </a:r>
          </a:p>
        </p:txBody>
      </p:sp>
    </p:spTree>
    <p:extLst>
      <p:ext uri="{BB962C8B-B14F-4D97-AF65-F5344CB8AC3E}">
        <p14:creationId xmlns:p14="http://schemas.microsoft.com/office/powerpoint/2010/main" val="125090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s Page">
    <p:spTree>
      <p:nvGrpSpPr>
        <p:cNvPr id="1" name=""/>
        <p:cNvGrpSpPr/>
        <p:nvPr/>
      </p:nvGrpSpPr>
      <p:grpSpPr>
        <a:xfrm>
          <a:off x="0" y="0"/>
          <a:ext cx="0" cy="0"/>
          <a:chOff x="0" y="0"/>
          <a:chExt cx="0" cy="0"/>
        </a:xfrm>
      </p:grpSpPr>
      <p:grpSp>
        <p:nvGrpSpPr>
          <p:cNvPr id="11" name="Group 10"/>
          <p:cNvGrpSpPr/>
          <p:nvPr userDrawn="1"/>
        </p:nvGrpSpPr>
        <p:grpSpPr>
          <a:xfrm>
            <a:off x="374650" y="4439794"/>
            <a:ext cx="8394070" cy="412340"/>
            <a:chOff x="374650" y="4439794"/>
            <a:chExt cx="8394070" cy="412340"/>
          </a:xfrm>
        </p:grpSpPr>
        <p:cxnSp>
          <p:nvCxnSpPr>
            <p:cNvPr id="8" name="Straight Connector 7"/>
            <p:cNvCxnSpPr/>
            <p:nvPr userDrawn="1"/>
          </p:nvCxnSpPr>
          <p:spPr>
            <a:xfrm flipV="1">
              <a:off x="374650" y="4617399"/>
              <a:ext cx="6931406" cy="1154"/>
            </a:xfrm>
            <a:prstGeom prst="line">
              <a:avLst/>
            </a:prstGeom>
            <a:ln w="12700">
              <a:solidFill>
                <a:srgbClr val="005BAA"/>
              </a:solidFill>
            </a:ln>
          </p:spPr>
          <p:style>
            <a:lnRef idx="1">
              <a:schemeClr val="accent1"/>
            </a:lnRef>
            <a:fillRef idx="0">
              <a:schemeClr val="accent1"/>
            </a:fillRef>
            <a:effectRef idx="0">
              <a:schemeClr val="accent1"/>
            </a:effectRef>
            <a:fontRef idx="minor">
              <a:schemeClr val="tx1"/>
            </a:fontRef>
          </p:style>
        </p:cxnSp>
        <p:pic>
          <p:nvPicPr>
            <p:cNvPr id="9" name="Content Placeholder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9794"/>
              <a:ext cx="1272164" cy="412340"/>
            </a:xfrm>
            <a:prstGeom prst="rect">
              <a:avLst/>
            </a:prstGeom>
            <a:noFill/>
          </p:spPr>
        </p:pic>
      </p:grpSp>
      <p:sp>
        <p:nvSpPr>
          <p:cNvPr id="10" name="Rectangle 3"/>
          <p:cNvSpPr>
            <a:spLocks noGrp="1" noChangeArrowheads="1"/>
          </p:cNvSpPr>
          <p:nvPr>
            <p:ph idx="1" hasCustomPrompt="1"/>
          </p:nvPr>
        </p:nvSpPr>
        <p:spPr bwMode="auto">
          <a:xfrm>
            <a:off x="376238" y="170822"/>
            <a:ext cx="8391525" cy="427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t" anchorCtr="0" compatLnSpc="1">
            <a:prstTxWarp prst="textNoShape">
              <a:avLst/>
            </a:prstTxWarp>
            <a:normAutofit/>
          </a:bodyPr>
          <a:lstStyle>
            <a:lvl1pPr marL="0" indent="0">
              <a:buFont typeface="Wingdings" panose="05000000000000000000" pitchFamily="2" charset="2"/>
              <a:buNone/>
              <a:defRPr sz="1380" baseline="0">
                <a:solidFill>
                  <a:srgbClr val="595959"/>
                </a:solidFill>
                <a:latin typeface="Arial" panose="020B0604020202020204" pitchFamily="34" charset="0"/>
                <a:ea typeface="Open Sans" panose="020B0606030504020204" pitchFamily="34" charset="0"/>
                <a:cs typeface="Arial" panose="020B0604020202020204" pitchFamily="34" charset="0"/>
              </a:defRPr>
            </a:lvl1pPr>
            <a:lvl2pPr marL="800080" indent="-342891">
              <a:buSzPct val="9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2pPr>
            <a:lvl3pPr marL="1257269" indent="-342891">
              <a:buSzPct val="8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3pPr>
            <a:lvl4pPr marL="1714457" indent="-342891">
              <a:buSzPct val="70000"/>
              <a:buFont typeface="Wingdings" panose="05000000000000000000" pitchFamily="2" charset="2"/>
              <a:buChar char="§"/>
              <a:defRPr sz="1500">
                <a:solidFill>
                  <a:srgbClr val="595959"/>
                </a:solidFill>
                <a:latin typeface="+mn-lt"/>
                <a:ea typeface="Open Sans" panose="020B0606030504020204" pitchFamily="34" charset="0"/>
                <a:cs typeface="Open Sans" panose="020B0606030504020204" pitchFamily="34" charset="0"/>
              </a:defRPr>
            </a:lvl4pPr>
          </a:lstStyle>
          <a:p>
            <a:r>
              <a:rPr lang="en-ZA" dirty="0"/>
              <a:t>Click on icons to add picture or graphic</a:t>
            </a:r>
          </a:p>
        </p:txBody>
      </p:sp>
      <p:sp>
        <p:nvSpPr>
          <p:cNvPr id="14"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rgbClr val="969696"/>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NAME of Presentation   Date</a:t>
            </a:r>
          </a:p>
        </p:txBody>
      </p:sp>
    </p:spTree>
    <p:extLst>
      <p:ext uri="{BB962C8B-B14F-4D97-AF65-F5344CB8AC3E}">
        <p14:creationId xmlns:p14="http://schemas.microsoft.com/office/powerpoint/2010/main" val="1677354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5BAA"/>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374650" y="4436773"/>
            <a:ext cx="8390732" cy="419665"/>
            <a:chOff x="374650" y="4436773"/>
            <a:chExt cx="8390732" cy="419665"/>
          </a:xfrm>
        </p:grpSpPr>
        <p:cxnSp>
          <p:nvCxnSpPr>
            <p:cNvPr id="5" name="Straight Connector 4"/>
            <p:cNvCxnSpPr/>
            <p:nvPr userDrawn="1"/>
          </p:nvCxnSpPr>
          <p:spPr>
            <a:xfrm flipV="1">
              <a:off x="374650" y="4617399"/>
              <a:ext cx="6931406" cy="115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6556" y="4436773"/>
              <a:ext cx="1268826" cy="419665"/>
            </a:xfrm>
            <a:prstGeom prst="rect">
              <a:avLst/>
            </a:prstGeom>
            <a:noFill/>
            <a:ln>
              <a:noFill/>
            </a:ln>
          </p:spPr>
        </p:pic>
      </p:grpSp>
      <p:sp>
        <p:nvSpPr>
          <p:cNvPr id="12" name="TextBox 11"/>
          <p:cNvSpPr txBox="1"/>
          <p:nvPr userDrawn="1"/>
        </p:nvSpPr>
        <p:spPr>
          <a:xfrm>
            <a:off x="374650" y="1869035"/>
            <a:ext cx="8393113" cy="769441"/>
          </a:xfrm>
          <a:prstGeom prst="rect">
            <a:avLst/>
          </a:prstGeom>
          <a:noFill/>
        </p:spPr>
        <p:txBody>
          <a:bodyPr wrap="square" rtlCol="0">
            <a:spAutoFit/>
          </a:bodyPr>
          <a:lstStyle/>
          <a:p>
            <a:pPr algn="ctr"/>
            <a:r>
              <a:rPr lang="en-ZA" sz="4400" b="1" dirty="0">
                <a:solidFill>
                  <a:schemeClr val="bg1"/>
                </a:solidFill>
                <a:latin typeface="Arial" panose="020B0604020202020204" pitchFamily="34" charset="0"/>
                <a:ea typeface="Open Sans" panose="020B0606030504020204" pitchFamily="34" charset="0"/>
                <a:cs typeface="Arial" panose="020B0604020202020204" pitchFamily="34" charset="0"/>
              </a:rPr>
              <a:t>Thank You</a:t>
            </a:r>
          </a:p>
        </p:txBody>
      </p:sp>
      <p:sp>
        <p:nvSpPr>
          <p:cNvPr id="10" name="Text Placeholder 4"/>
          <p:cNvSpPr>
            <a:spLocks noGrp="1"/>
          </p:cNvSpPr>
          <p:nvPr>
            <p:ph type="body" sz="quarter" idx="12" hasCustomPrompt="1"/>
          </p:nvPr>
        </p:nvSpPr>
        <p:spPr>
          <a:xfrm>
            <a:off x="274370" y="4728118"/>
            <a:ext cx="7031685" cy="247312"/>
          </a:xfrm>
          <a:prstGeom prst="rect">
            <a:avLst/>
          </a:prstGeom>
        </p:spPr>
        <p:txBody>
          <a:bodyPr wrap="square" tIns="46800">
            <a:spAutoFit/>
          </a:bodyPr>
          <a:lstStyle>
            <a:lvl1pPr marL="0" indent="0">
              <a:lnSpc>
                <a:spcPct val="100000"/>
              </a:lnSpc>
              <a:spcBef>
                <a:spcPts val="0"/>
              </a:spcBef>
              <a:buNone/>
              <a:defRPr sz="1000"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0" marR="0" indent="0" algn="l" defTabSz="914377" rtl="0" eaLnBrk="1" fontAlgn="auto" latinLnBrk="0" hangingPunct="1">
              <a:lnSpc>
                <a:spcPct val="150000"/>
              </a:lnSpc>
              <a:spcBef>
                <a:spcPct val="20000"/>
              </a:spcBef>
              <a:spcAft>
                <a:spcPts val="0"/>
              </a:spcAft>
              <a:buClrTx/>
              <a:buSzTx/>
              <a:buFontTx/>
              <a:buNone/>
              <a:tabLst/>
              <a:defRPr sz="1600" baseline="0">
                <a:solidFill>
                  <a:schemeClr val="bg1">
                    <a:lumMod val="50000"/>
                  </a:schemeClr>
                </a:solidFill>
              </a:defRPr>
            </a:lvl2pPr>
            <a:lvl3pPr>
              <a:defRPr sz="1600">
                <a:solidFill>
                  <a:schemeClr val="tx1">
                    <a:lumMod val="50000"/>
                    <a:lumOff val="50000"/>
                  </a:schemeClr>
                </a:solidFill>
              </a:defRPr>
            </a:lvl3pPr>
            <a:lvl4pPr>
              <a:defRPr sz="1400">
                <a:solidFill>
                  <a:schemeClr val="tx1">
                    <a:lumMod val="50000"/>
                    <a:lumOff val="50000"/>
                  </a:schemeClr>
                </a:solidFill>
              </a:defRPr>
            </a:lvl4pPr>
            <a:lvl5pPr>
              <a:defRPr sz="1400">
                <a:solidFill>
                  <a:schemeClr val="tx1">
                    <a:lumMod val="50000"/>
                    <a:lumOff val="50000"/>
                  </a:schemeClr>
                </a:solidFill>
              </a:defRPr>
            </a:lvl5pPr>
          </a:lstStyle>
          <a:p>
            <a:pPr lvl="0"/>
            <a:r>
              <a:rPr lang="en-US" dirty="0"/>
              <a:t>NAME of Presentation   Date</a:t>
            </a:r>
          </a:p>
        </p:txBody>
      </p:sp>
    </p:spTree>
    <p:extLst>
      <p:ext uri="{BB962C8B-B14F-4D97-AF65-F5344CB8AC3E}">
        <p14:creationId xmlns:p14="http://schemas.microsoft.com/office/powerpoint/2010/main" val="2388112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6661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5" r:id="rId6"/>
    <p:sldLayoutId id="2147483653" r:id="rId7"/>
    <p:sldLayoutId id="2147483654" r:id="rId8"/>
    <p:sldLayoutId id="2147483658"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6"/>
          </p:nvPr>
        </p:nvSpPr>
        <p:spPr>
          <a:xfrm>
            <a:off x="353564" y="2250352"/>
            <a:ext cx="2198581" cy="615553"/>
          </a:xfrm>
        </p:spPr>
        <p:txBody>
          <a:bodyPr/>
          <a:lstStyle/>
          <a:p>
            <a:r>
              <a:rPr lang="en-US" sz="2000" b="1" dirty="0">
                <a:solidFill>
                  <a:srgbClr val="FFFFFF"/>
                </a:solidFill>
              </a:rPr>
              <a:t>Anculien Schoeman</a:t>
            </a:r>
            <a:endParaRPr lang="en-ZA" sz="2000" dirty="0"/>
          </a:p>
        </p:txBody>
      </p:sp>
      <p:sp>
        <p:nvSpPr>
          <p:cNvPr id="7" name="Text Placeholder 6"/>
          <p:cNvSpPr>
            <a:spLocks noGrp="1"/>
          </p:cNvSpPr>
          <p:nvPr>
            <p:ph type="body" sz="quarter" idx="18"/>
          </p:nvPr>
        </p:nvSpPr>
        <p:spPr>
          <a:xfrm>
            <a:off x="740695" y="3874316"/>
            <a:ext cx="3452079" cy="430887"/>
          </a:xfrm>
        </p:spPr>
        <p:txBody>
          <a:bodyPr/>
          <a:lstStyle/>
          <a:p>
            <a:pPr algn="l"/>
            <a:r>
              <a:rPr lang="en-US" sz="1400" dirty="0">
                <a:solidFill>
                  <a:srgbClr val="FFFFFF"/>
                </a:solidFill>
              </a:rPr>
              <a:t>anculien.schoeman@up.ac.za</a:t>
            </a:r>
          </a:p>
          <a:p>
            <a:pPr algn="l"/>
            <a:r>
              <a:rPr lang="en-US" sz="1400" dirty="0">
                <a:solidFill>
                  <a:srgbClr val="FFFFFF"/>
                </a:solidFill>
              </a:rPr>
              <a:t>2 August 2023</a:t>
            </a:r>
            <a:endParaRPr lang="en-ZA" dirty="0"/>
          </a:p>
        </p:txBody>
      </p:sp>
      <p:pic>
        <p:nvPicPr>
          <p:cNvPr id="3" name="Picture Placeholder 2">
            <a:extLst>
              <a:ext uri="{FF2B5EF4-FFF2-40B4-BE49-F238E27FC236}">
                <a16:creationId xmlns:a16="http://schemas.microsoft.com/office/drawing/2014/main" id="{6A50619E-AFA1-40C2-82D8-75DC73D7BDD8}"/>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5511" r="15511"/>
          <a:stretch>
            <a:fillRect/>
          </a:stretch>
        </p:blipFill>
        <p:spPr>
          <a:xfrm>
            <a:off x="3818201" y="-27242"/>
            <a:ext cx="5344071" cy="5170742"/>
          </a:xfrm>
        </p:spPr>
      </p:pic>
    </p:spTree>
    <p:extLst>
      <p:ext uri="{BB962C8B-B14F-4D97-AF65-F5344CB8AC3E}">
        <p14:creationId xmlns:p14="http://schemas.microsoft.com/office/powerpoint/2010/main" val="280808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4" name="Rectangle 3">
            <a:extLst>
              <a:ext uri="{FF2B5EF4-FFF2-40B4-BE49-F238E27FC236}">
                <a16:creationId xmlns:a16="http://schemas.microsoft.com/office/drawing/2014/main" id="{73BF39EC-4384-0EBD-9FDE-C9BC6223C4FE}"/>
              </a:ext>
            </a:extLst>
          </p:cNvPr>
          <p:cNvSpPr/>
          <p:nvPr/>
        </p:nvSpPr>
        <p:spPr>
          <a:xfrm>
            <a:off x="389398" y="1382916"/>
            <a:ext cx="8365204"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42892" indent="-342892">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Suppliers: </a:t>
            </a:r>
          </a:p>
          <a:p>
            <a:pPr marL="800092" lvl="1" indent="-342892">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Understate income earned</a:t>
            </a:r>
          </a:p>
          <a:p>
            <a:pPr marL="800092" lvl="1" indent="-342892">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Non-registration – cash basis</a:t>
            </a:r>
            <a:endParaRPr lang="en-ZA" sz="2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D84F2A-B8BD-FECA-5511-1C7F07CBB2E3}"/>
              </a:ext>
            </a:extLst>
          </p:cNvPr>
          <p:cNvSpPr txBox="1"/>
          <p:nvPr/>
        </p:nvSpPr>
        <p:spPr>
          <a:xfrm>
            <a:off x="-127819" y="58260"/>
            <a:ext cx="9271819" cy="661712"/>
          </a:xfrm>
          <a:prstGeom prst="rect">
            <a:avLst/>
          </a:prstGeom>
          <a:noFill/>
        </p:spPr>
        <p:txBody>
          <a:bodyPr wrap="square" lIns="45711" tIns="22856" rIns="45711" bIns="22856" rtlCol="0">
            <a:spAutoFit/>
          </a:bodyPr>
          <a:lstStyle/>
          <a:p>
            <a:pPr algn="ctr" defTabSz="1219139">
              <a:defRPr/>
            </a:pPr>
            <a:r>
              <a:rPr lang="en-ZA" sz="4000" b="1" dirty="0">
                <a:solidFill>
                  <a:srgbClr val="002060"/>
                </a:solidFill>
                <a:latin typeface="Bebas Neue" panose="020B0606020202050201" pitchFamily="34" charset="0"/>
                <a:cs typeface="Arial" panose="020B0604020202020204" pitchFamily="34" charset="0"/>
              </a:rPr>
              <a:t>Theoretical framework</a:t>
            </a:r>
            <a:endParaRPr lang="id-ID" sz="4000" b="1" dirty="0">
              <a:solidFill>
                <a:srgbClr val="002060"/>
              </a:solidFill>
              <a:latin typeface="Bebas Neue" panose="020B0606020202050201" pitchFamily="34" charset="0"/>
              <a:cs typeface="Arial" panose="020B0604020202020204" pitchFamily="34" charset="0"/>
            </a:endParaRPr>
          </a:p>
        </p:txBody>
      </p:sp>
      <p:sp>
        <p:nvSpPr>
          <p:cNvPr id="8" name="TextBox 7">
            <a:extLst>
              <a:ext uri="{FF2B5EF4-FFF2-40B4-BE49-F238E27FC236}">
                <a16:creationId xmlns:a16="http://schemas.microsoft.com/office/drawing/2014/main" id="{0348F9AA-D59C-3A0F-FE72-5429B996F934}"/>
              </a:ext>
            </a:extLst>
          </p:cNvPr>
          <p:cNvSpPr txBox="1"/>
          <p:nvPr/>
        </p:nvSpPr>
        <p:spPr>
          <a:xfrm>
            <a:off x="3191705" y="814066"/>
            <a:ext cx="1945983"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dirty="0">
                <a:latin typeface="Arial" panose="020B0604020202020204" pitchFamily="34" charset="0"/>
                <a:cs typeface="Arial" panose="020B0604020202020204" pitchFamily="34" charset="0"/>
              </a:rPr>
              <a:t>Tax compliance</a:t>
            </a:r>
            <a:endParaRPr lang="en-ZA"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6F0FE82-EA19-473F-BCA6-F053F7B29C13}"/>
              </a:ext>
            </a:extLst>
          </p:cNvPr>
          <p:cNvSpPr txBox="1"/>
          <p:nvPr/>
        </p:nvSpPr>
        <p:spPr>
          <a:xfrm>
            <a:off x="2787456" y="2744922"/>
            <a:ext cx="2754479"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dirty="0">
                <a:latin typeface="Arial" panose="020B0604020202020204" pitchFamily="34" charset="0"/>
                <a:cs typeface="Arial" panose="020B0604020202020204" pitchFamily="34" charset="0"/>
              </a:rPr>
              <a:t>Expected utility theory</a:t>
            </a:r>
            <a:endParaRPr lang="en-ZA" sz="20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482C9A2-5522-4C77-8A2E-23ADFA98BF33}"/>
              </a:ext>
            </a:extLst>
          </p:cNvPr>
          <p:cNvSpPr/>
          <p:nvPr/>
        </p:nvSpPr>
        <p:spPr>
          <a:xfrm>
            <a:off x="389398" y="3428743"/>
            <a:ext cx="8365204"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42892" indent="-342892">
              <a:buFont typeface="Arial" panose="020B0604020202020204" pitchFamily="34" charset="0"/>
              <a:buChar char="•"/>
            </a:pPr>
            <a:r>
              <a:rPr lang="en-ZA" sz="2000" dirty="0">
                <a:latin typeface="Arial" panose="020B0604020202020204" pitchFamily="34" charset="0"/>
                <a:cs typeface="Arial" panose="020B0604020202020204" pitchFamily="34" charset="0"/>
              </a:rPr>
              <a:t>A rational individual is someone who weighs the possibilities of being audited and the related punishment against successfully cheating</a:t>
            </a:r>
            <a:endParaRPr lang="en-ZA"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890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4" name="Rectangle 3">
            <a:extLst>
              <a:ext uri="{FF2B5EF4-FFF2-40B4-BE49-F238E27FC236}">
                <a16:creationId xmlns:a16="http://schemas.microsoft.com/office/drawing/2014/main" id="{73BF39EC-4384-0EBD-9FDE-C9BC6223C4FE}"/>
              </a:ext>
            </a:extLst>
          </p:cNvPr>
          <p:cNvSpPr/>
          <p:nvPr/>
        </p:nvSpPr>
        <p:spPr>
          <a:xfrm>
            <a:off x="389398" y="1150443"/>
            <a:ext cx="8365204" cy="16312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42892" indent="-342892">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Transparency International Corruption Perceptions Index: </a:t>
            </a:r>
          </a:p>
          <a:p>
            <a:pPr marL="800092" lvl="1" indent="-342892">
              <a:buFont typeface="Arial" panose="020B0604020202020204" pitchFamily="34" charset="0"/>
              <a:buChar char="•"/>
            </a:pPr>
            <a:r>
              <a:rPr lang="en-US" sz="2000" dirty="0">
                <a:solidFill>
                  <a:schemeClr val="bg1"/>
                </a:solidFill>
                <a:latin typeface="Arial" panose="020B0604020202020204" pitchFamily="34" charset="0"/>
                <a:cs typeface="Arial" panose="020B0604020202020204" pitchFamily="34" charset="0"/>
              </a:rPr>
              <a:t>South Africa: 43</a:t>
            </a:r>
          </a:p>
          <a:p>
            <a:pPr marL="800092" lvl="1" indent="-342892">
              <a:buFont typeface="Arial" panose="020B0604020202020204" pitchFamily="34" charset="0"/>
              <a:buChar char="•"/>
            </a:pPr>
            <a:r>
              <a:rPr lang="en-ZA" sz="2000" dirty="0">
                <a:solidFill>
                  <a:schemeClr val="bg1"/>
                </a:solidFill>
                <a:latin typeface="Arial" panose="020B0604020202020204" pitchFamily="34" charset="0"/>
                <a:cs typeface="Arial" panose="020B0604020202020204" pitchFamily="34" charset="0"/>
              </a:rPr>
              <a:t>State capture cost the country R250 billion during 2015 to 2017</a:t>
            </a:r>
          </a:p>
          <a:p>
            <a:pPr marL="800092" lvl="1" indent="-342892">
              <a:buFont typeface="Arial" panose="020B0604020202020204" pitchFamily="34" charset="0"/>
              <a:buChar char="•"/>
            </a:pPr>
            <a:r>
              <a:rPr lang="en-ZA" sz="2000" dirty="0">
                <a:solidFill>
                  <a:schemeClr val="bg1"/>
                </a:solidFill>
                <a:latin typeface="Arial" panose="020B0604020202020204" pitchFamily="34" charset="0"/>
                <a:cs typeface="Arial" panose="020B0604020202020204" pitchFamily="34" charset="0"/>
              </a:rPr>
              <a:t>“Corruption leads to lower tax morale and poor trust in government, which in turn leads to larger shadow economies” </a:t>
            </a:r>
            <a:endParaRPr lang="en-US" sz="2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D84F2A-B8BD-FECA-5511-1C7F07CBB2E3}"/>
              </a:ext>
            </a:extLst>
          </p:cNvPr>
          <p:cNvSpPr txBox="1"/>
          <p:nvPr/>
        </p:nvSpPr>
        <p:spPr>
          <a:xfrm>
            <a:off x="-127819" y="58260"/>
            <a:ext cx="9271819" cy="661712"/>
          </a:xfrm>
          <a:prstGeom prst="rect">
            <a:avLst/>
          </a:prstGeom>
          <a:noFill/>
        </p:spPr>
        <p:txBody>
          <a:bodyPr wrap="square" lIns="45711" tIns="22856" rIns="45711" bIns="22856" rtlCol="0">
            <a:spAutoFit/>
          </a:bodyPr>
          <a:lstStyle/>
          <a:p>
            <a:pPr algn="ctr" defTabSz="1219139">
              <a:defRPr/>
            </a:pPr>
            <a:r>
              <a:rPr lang="en-ZA" sz="4000" b="1" dirty="0">
                <a:solidFill>
                  <a:srgbClr val="002060"/>
                </a:solidFill>
                <a:latin typeface="Bebas Neue" panose="020B0606020202050201" pitchFamily="34" charset="0"/>
                <a:cs typeface="Arial" panose="020B0604020202020204" pitchFamily="34" charset="0"/>
              </a:rPr>
              <a:t>Theoretical framework</a:t>
            </a:r>
            <a:endParaRPr lang="id-ID" sz="4000" b="1" dirty="0">
              <a:solidFill>
                <a:srgbClr val="002060"/>
              </a:solidFill>
              <a:latin typeface="Bebas Neue" panose="020B0606020202050201" pitchFamily="34" charset="0"/>
              <a:cs typeface="Arial" panose="020B0604020202020204" pitchFamily="34" charset="0"/>
            </a:endParaRPr>
          </a:p>
        </p:txBody>
      </p:sp>
      <p:sp>
        <p:nvSpPr>
          <p:cNvPr id="8" name="TextBox 7">
            <a:extLst>
              <a:ext uri="{FF2B5EF4-FFF2-40B4-BE49-F238E27FC236}">
                <a16:creationId xmlns:a16="http://schemas.microsoft.com/office/drawing/2014/main" id="{0348F9AA-D59C-3A0F-FE72-5429B996F934}"/>
              </a:ext>
            </a:extLst>
          </p:cNvPr>
          <p:cNvSpPr txBox="1"/>
          <p:nvPr/>
        </p:nvSpPr>
        <p:spPr>
          <a:xfrm>
            <a:off x="3823733" y="650637"/>
            <a:ext cx="1450037"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dirty="0">
                <a:latin typeface="Arial" panose="020B0604020202020204" pitchFamily="34" charset="0"/>
                <a:cs typeface="Arial" panose="020B0604020202020204" pitchFamily="34" charset="0"/>
              </a:rPr>
              <a:t>Corruption</a:t>
            </a:r>
            <a:endParaRPr lang="en-ZA"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6F0FE82-EA19-473F-BCA6-F053F7B29C13}"/>
              </a:ext>
            </a:extLst>
          </p:cNvPr>
          <p:cNvSpPr txBox="1"/>
          <p:nvPr/>
        </p:nvSpPr>
        <p:spPr>
          <a:xfrm>
            <a:off x="2860664" y="2856610"/>
            <a:ext cx="3422671"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000" dirty="0">
                <a:latin typeface="Arial" panose="020B0604020202020204" pitchFamily="34" charset="0"/>
                <a:cs typeface="Arial" panose="020B0604020202020204" pitchFamily="34" charset="0"/>
              </a:rPr>
              <a:t>Perceptions on tax lotteries</a:t>
            </a:r>
            <a:endParaRPr lang="en-ZA" sz="20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6482C9A2-5522-4C77-8A2E-23ADFA98BF33}"/>
              </a:ext>
            </a:extLst>
          </p:cNvPr>
          <p:cNvSpPr/>
          <p:nvPr/>
        </p:nvSpPr>
        <p:spPr>
          <a:xfrm>
            <a:off x="38745" y="3331671"/>
            <a:ext cx="9020014"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800092" lvl="1" indent="-342892">
              <a:buFont typeface="Arial" panose="020B0604020202020204" pitchFamily="34" charset="0"/>
              <a:buChar char="•"/>
            </a:pPr>
            <a:r>
              <a:rPr lang="en-ZA" sz="2000" dirty="0">
                <a:solidFill>
                  <a:schemeClr val="bg1"/>
                </a:solidFill>
                <a:latin typeface="Arial" panose="020B0604020202020204" pitchFamily="34" charset="0"/>
                <a:cs typeface="Arial" panose="020B0604020202020204" pitchFamily="34" charset="0"/>
              </a:rPr>
              <a:t>“attempt to squeeze out small vendors on behalf of larger chain stores”</a:t>
            </a:r>
          </a:p>
          <a:p>
            <a:pPr marL="800092" lvl="1" indent="-342892">
              <a:buFont typeface="Arial" panose="020B0604020202020204" pitchFamily="34" charset="0"/>
              <a:buChar char="•"/>
            </a:pPr>
            <a:r>
              <a:rPr lang="en-ZA" sz="2000" dirty="0">
                <a:solidFill>
                  <a:schemeClr val="bg1"/>
                </a:solidFill>
                <a:latin typeface="Arial" panose="020B0604020202020204" pitchFamily="34" charset="0"/>
                <a:cs typeface="Arial" panose="020B0604020202020204" pitchFamily="34" charset="0"/>
              </a:rPr>
              <a:t>“if the state was not constantly strangling and pressuring people, they would not steal a single tetri” (cent)</a:t>
            </a:r>
          </a:p>
        </p:txBody>
      </p:sp>
    </p:spTree>
    <p:extLst>
      <p:ext uri="{BB962C8B-B14F-4D97-AF65-F5344CB8AC3E}">
        <p14:creationId xmlns:p14="http://schemas.microsoft.com/office/powerpoint/2010/main" val="4036007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4" name="TextBox 3">
            <a:extLst>
              <a:ext uri="{FF2B5EF4-FFF2-40B4-BE49-F238E27FC236}">
                <a16:creationId xmlns:a16="http://schemas.microsoft.com/office/drawing/2014/main" id="{32B54D91-B9EE-6414-C6FF-C0917E472048}"/>
              </a:ext>
            </a:extLst>
          </p:cNvPr>
          <p:cNvSpPr txBox="1"/>
          <p:nvPr/>
        </p:nvSpPr>
        <p:spPr>
          <a:xfrm>
            <a:off x="1482074" y="36664"/>
            <a:ext cx="5823981" cy="723267"/>
          </a:xfrm>
          <a:prstGeom prst="rect">
            <a:avLst/>
          </a:prstGeom>
          <a:noFill/>
        </p:spPr>
        <p:txBody>
          <a:bodyPr wrap="square" lIns="45711" tIns="22856" rIns="45711" bIns="22856" rtlCol="0">
            <a:spAutoFit/>
          </a:bodyPr>
          <a:lstStyle/>
          <a:p>
            <a:pPr algn="ctr" defTabSz="1219139">
              <a:defRPr/>
            </a:pPr>
            <a:r>
              <a:rPr lang="vi-VN" sz="4400" b="1" dirty="0">
                <a:solidFill>
                  <a:schemeClr val="tx2"/>
                </a:solidFill>
                <a:latin typeface="Bebas Neue Regular"/>
                <a:cs typeface="Lato Regular"/>
              </a:rPr>
              <a:t>Research </a:t>
            </a:r>
            <a:r>
              <a:rPr lang="en-US" sz="4400" b="1" dirty="0">
                <a:solidFill>
                  <a:schemeClr val="tx2"/>
                </a:solidFill>
                <a:latin typeface="Bebas Neue Regular"/>
                <a:cs typeface="Lato Regular"/>
              </a:rPr>
              <a:t>methodology</a:t>
            </a:r>
            <a:endParaRPr lang="id-ID" sz="4400" b="1" dirty="0">
              <a:solidFill>
                <a:schemeClr val="tx2"/>
              </a:solidFill>
              <a:latin typeface="Bebas Neue Regular"/>
              <a:cs typeface="Lato Regular"/>
            </a:endParaRPr>
          </a:p>
        </p:txBody>
      </p:sp>
      <p:sp>
        <p:nvSpPr>
          <p:cNvPr id="7" name="TextBox 6">
            <a:extLst>
              <a:ext uri="{FF2B5EF4-FFF2-40B4-BE49-F238E27FC236}">
                <a16:creationId xmlns:a16="http://schemas.microsoft.com/office/drawing/2014/main" id="{C14609FC-FB0F-3D48-7C51-AA0BFA60AF1F}"/>
              </a:ext>
            </a:extLst>
          </p:cNvPr>
          <p:cNvSpPr txBox="1"/>
          <p:nvPr/>
        </p:nvSpPr>
        <p:spPr>
          <a:xfrm>
            <a:off x="274370" y="1029870"/>
            <a:ext cx="5119039" cy="40011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892" indent="-342892">
              <a:buFont typeface="Arial" panose="020B0604020202020204" pitchFamily="34" charset="0"/>
              <a:buChar char="•"/>
            </a:pPr>
            <a:r>
              <a:rPr lang="en-ZA" sz="2000" dirty="0">
                <a:solidFill>
                  <a:srgbClr val="002060"/>
                </a:solidFill>
                <a:latin typeface="Arial" panose="020B0604020202020204" pitchFamily="34" charset="0"/>
                <a:cs typeface="Arial" panose="020B0604020202020204" pitchFamily="34" charset="0"/>
              </a:rPr>
              <a:t>Online survey</a:t>
            </a:r>
          </a:p>
        </p:txBody>
      </p:sp>
      <p:sp>
        <p:nvSpPr>
          <p:cNvPr id="10" name="TextBox 9">
            <a:extLst>
              <a:ext uri="{FF2B5EF4-FFF2-40B4-BE49-F238E27FC236}">
                <a16:creationId xmlns:a16="http://schemas.microsoft.com/office/drawing/2014/main" id="{7464FCA2-A621-374A-BC12-2BBFC29FAE5D}"/>
              </a:ext>
            </a:extLst>
          </p:cNvPr>
          <p:cNvSpPr txBox="1"/>
          <p:nvPr/>
        </p:nvSpPr>
        <p:spPr>
          <a:xfrm>
            <a:off x="274370" y="2678939"/>
            <a:ext cx="7718723" cy="40011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892" indent="-342892">
              <a:buFont typeface="Arial" panose="020B0604020202020204" pitchFamily="34" charset="0"/>
              <a:buChar char="•"/>
            </a:pPr>
            <a:r>
              <a:rPr lang="en-ZA" sz="2000" dirty="0">
                <a:solidFill>
                  <a:srgbClr val="002060"/>
                </a:solidFill>
                <a:latin typeface="Arial" panose="020B0604020202020204" pitchFamily="34" charset="0"/>
                <a:cs typeface="Arial" panose="020B0604020202020204" pitchFamily="34" charset="0"/>
              </a:rPr>
              <a:t>Small business suppliers in South Africa</a:t>
            </a:r>
          </a:p>
        </p:txBody>
      </p:sp>
      <p:pic>
        <p:nvPicPr>
          <p:cNvPr id="5" name="Picture 4">
            <a:extLst>
              <a:ext uri="{FF2B5EF4-FFF2-40B4-BE49-F238E27FC236}">
                <a16:creationId xmlns:a16="http://schemas.microsoft.com/office/drawing/2014/main" id="{77519A39-177A-4B25-8635-262A937D48DA}"/>
              </a:ext>
            </a:extLst>
          </p:cNvPr>
          <p:cNvPicPr>
            <a:picLocks noChangeAspect="1"/>
          </p:cNvPicPr>
          <p:nvPr/>
        </p:nvPicPr>
        <p:blipFill>
          <a:blip r:embed="rId3"/>
          <a:stretch>
            <a:fillRect/>
          </a:stretch>
        </p:blipFill>
        <p:spPr>
          <a:xfrm>
            <a:off x="617954" y="1595958"/>
            <a:ext cx="730398" cy="658556"/>
          </a:xfrm>
          <a:prstGeom prst="rect">
            <a:avLst/>
          </a:prstGeom>
        </p:spPr>
      </p:pic>
      <p:pic>
        <p:nvPicPr>
          <p:cNvPr id="11" name="Picture 10">
            <a:extLst>
              <a:ext uri="{FF2B5EF4-FFF2-40B4-BE49-F238E27FC236}">
                <a16:creationId xmlns:a16="http://schemas.microsoft.com/office/drawing/2014/main" id="{B39B619B-56B3-4C22-BDA7-655C9B4D746B}"/>
              </a:ext>
            </a:extLst>
          </p:cNvPr>
          <p:cNvPicPr>
            <a:picLocks noChangeAspect="1"/>
          </p:cNvPicPr>
          <p:nvPr/>
        </p:nvPicPr>
        <p:blipFill>
          <a:blip r:embed="rId4"/>
          <a:stretch>
            <a:fillRect/>
          </a:stretch>
        </p:blipFill>
        <p:spPr>
          <a:xfrm>
            <a:off x="2720577" y="1595958"/>
            <a:ext cx="653529" cy="658556"/>
          </a:xfrm>
          <a:prstGeom prst="rect">
            <a:avLst/>
          </a:prstGeom>
        </p:spPr>
      </p:pic>
      <p:pic>
        <p:nvPicPr>
          <p:cNvPr id="16" name="Picture 15">
            <a:extLst>
              <a:ext uri="{FF2B5EF4-FFF2-40B4-BE49-F238E27FC236}">
                <a16:creationId xmlns:a16="http://schemas.microsoft.com/office/drawing/2014/main" id="{EFCFE892-EA3A-459F-B73C-E5184405BFA3}"/>
              </a:ext>
            </a:extLst>
          </p:cNvPr>
          <p:cNvPicPr>
            <a:picLocks noChangeAspect="1"/>
          </p:cNvPicPr>
          <p:nvPr/>
        </p:nvPicPr>
        <p:blipFill>
          <a:blip r:embed="rId5"/>
          <a:stretch>
            <a:fillRect/>
          </a:stretch>
        </p:blipFill>
        <p:spPr>
          <a:xfrm>
            <a:off x="4459195" y="1547372"/>
            <a:ext cx="862416" cy="840112"/>
          </a:xfrm>
          <a:prstGeom prst="rect">
            <a:avLst/>
          </a:prstGeom>
        </p:spPr>
      </p:pic>
    </p:spTree>
    <p:extLst>
      <p:ext uri="{BB962C8B-B14F-4D97-AF65-F5344CB8AC3E}">
        <p14:creationId xmlns:p14="http://schemas.microsoft.com/office/powerpoint/2010/main" val="818525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3" name="TextBox 2">
            <a:extLst>
              <a:ext uri="{FF2B5EF4-FFF2-40B4-BE49-F238E27FC236}">
                <a16:creationId xmlns:a16="http://schemas.microsoft.com/office/drawing/2014/main" id="{EFDE0A30-0EB1-12FE-096A-EB78186D13D1}"/>
              </a:ext>
            </a:extLst>
          </p:cNvPr>
          <p:cNvSpPr txBox="1"/>
          <p:nvPr/>
        </p:nvSpPr>
        <p:spPr>
          <a:xfrm>
            <a:off x="2160923" y="110692"/>
            <a:ext cx="5145133" cy="784822"/>
          </a:xfrm>
          <a:prstGeom prst="rect">
            <a:avLst/>
          </a:prstGeom>
          <a:noFill/>
        </p:spPr>
        <p:txBody>
          <a:bodyPr wrap="square" lIns="45711" tIns="22856" rIns="45711" bIns="22856" rtlCol="0">
            <a:spAutoFit/>
          </a:bodyPr>
          <a:lstStyle/>
          <a:p>
            <a:pPr algn="ctr" defTabSz="1219139">
              <a:defRPr/>
            </a:pPr>
            <a:r>
              <a:rPr lang="en-ZA" sz="4800" b="1" dirty="0">
                <a:solidFill>
                  <a:schemeClr val="tx2"/>
                </a:solidFill>
                <a:latin typeface="Bebas Neue Regular"/>
                <a:cs typeface="Lato Regular"/>
              </a:rPr>
              <a:t>Survey instrument</a:t>
            </a:r>
            <a:endParaRPr lang="id-ID" sz="4800" b="1" dirty="0">
              <a:solidFill>
                <a:schemeClr val="tx2"/>
              </a:solidFill>
              <a:latin typeface="Bebas Neue Regular"/>
              <a:cs typeface="Lato Regular"/>
            </a:endParaRPr>
          </a:p>
        </p:txBody>
      </p:sp>
      <p:graphicFrame>
        <p:nvGraphicFramePr>
          <p:cNvPr id="4" name="Diagram 3">
            <a:extLst>
              <a:ext uri="{FF2B5EF4-FFF2-40B4-BE49-F238E27FC236}">
                <a16:creationId xmlns:a16="http://schemas.microsoft.com/office/drawing/2014/main" id="{A1753FA6-E80E-4ED8-C6EA-C36B978CE46E}"/>
              </a:ext>
            </a:extLst>
          </p:cNvPr>
          <p:cNvGraphicFramePr/>
          <p:nvPr>
            <p:extLst>
              <p:ext uri="{D42A27DB-BD31-4B8C-83A1-F6EECF244321}">
                <p14:modId xmlns:p14="http://schemas.microsoft.com/office/powerpoint/2010/main" val="2181725641"/>
              </p:ext>
            </p:extLst>
          </p:nvPr>
        </p:nvGraphicFramePr>
        <p:xfrm>
          <a:off x="647245" y="844673"/>
          <a:ext cx="6767096" cy="399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1103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4" name="TextBox 3">
            <a:extLst>
              <a:ext uri="{FF2B5EF4-FFF2-40B4-BE49-F238E27FC236}">
                <a16:creationId xmlns:a16="http://schemas.microsoft.com/office/drawing/2014/main" id="{32B54D91-B9EE-6414-C6FF-C0917E472048}"/>
              </a:ext>
            </a:extLst>
          </p:cNvPr>
          <p:cNvSpPr txBox="1"/>
          <p:nvPr/>
        </p:nvSpPr>
        <p:spPr>
          <a:xfrm>
            <a:off x="1482074" y="36664"/>
            <a:ext cx="5823981" cy="723267"/>
          </a:xfrm>
          <a:prstGeom prst="rect">
            <a:avLst/>
          </a:prstGeom>
          <a:noFill/>
        </p:spPr>
        <p:txBody>
          <a:bodyPr wrap="square" lIns="45711" tIns="22856" rIns="45711" bIns="22856" rtlCol="0">
            <a:spAutoFit/>
          </a:bodyPr>
          <a:lstStyle/>
          <a:p>
            <a:pPr algn="ctr" defTabSz="1219139">
              <a:defRPr/>
            </a:pPr>
            <a:r>
              <a:rPr lang="en-ZA" sz="4400" b="1" dirty="0">
                <a:solidFill>
                  <a:schemeClr val="tx2"/>
                </a:solidFill>
                <a:latin typeface="Bebas Neue Regular"/>
                <a:cs typeface="Lato Regular"/>
              </a:rPr>
              <a:t>Data analysis</a:t>
            </a:r>
            <a:endParaRPr lang="id-ID" sz="4400" b="1" dirty="0">
              <a:solidFill>
                <a:schemeClr val="tx2"/>
              </a:solidFill>
              <a:latin typeface="Bebas Neue Regular"/>
              <a:cs typeface="Lato Regular"/>
            </a:endParaRPr>
          </a:p>
        </p:txBody>
      </p:sp>
      <p:sp>
        <p:nvSpPr>
          <p:cNvPr id="7" name="TextBox 6">
            <a:extLst>
              <a:ext uri="{FF2B5EF4-FFF2-40B4-BE49-F238E27FC236}">
                <a16:creationId xmlns:a16="http://schemas.microsoft.com/office/drawing/2014/main" id="{C14609FC-FB0F-3D48-7C51-AA0BFA60AF1F}"/>
              </a:ext>
            </a:extLst>
          </p:cNvPr>
          <p:cNvSpPr txBox="1"/>
          <p:nvPr/>
        </p:nvSpPr>
        <p:spPr>
          <a:xfrm>
            <a:off x="274370" y="2772914"/>
            <a:ext cx="6839351" cy="40011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892" indent="-342892">
              <a:buFont typeface="Arial" panose="020B0604020202020204" pitchFamily="34" charset="0"/>
              <a:buChar char="•"/>
            </a:pPr>
            <a:r>
              <a:rPr lang="en-US" sz="2000" dirty="0">
                <a:solidFill>
                  <a:srgbClr val="002060"/>
                </a:solidFill>
                <a:latin typeface="Arial" panose="020B0604020202020204" pitchFamily="34" charset="0"/>
                <a:cs typeface="Arial" panose="020B0604020202020204" pitchFamily="34" charset="0"/>
              </a:rPr>
              <a:t>Relationships: cash basis &amp; support for the system</a:t>
            </a:r>
            <a:endParaRPr lang="en-ZA" sz="2000" dirty="0">
              <a:solidFill>
                <a:srgbClr val="00206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464FCA2-A621-374A-BC12-2BBFC29FAE5D}"/>
              </a:ext>
            </a:extLst>
          </p:cNvPr>
          <p:cNvSpPr txBox="1"/>
          <p:nvPr/>
        </p:nvSpPr>
        <p:spPr>
          <a:xfrm>
            <a:off x="274371" y="1217821"/>
            <a:ext cx="5308284" cy="40011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892" indent="-342892">
              <a:buFont typeface="Arial" panose="020B0604020202020204" pitchFamily="34" charset="0"/>
              <a:buChar char="•"/>
            </a:pPr>
            <a:r>
              <a:rPr lang="en-ZA" sz="2000" dirty="0">
                <a:solidFill>
                  <a:srgbClr val="002060"/>
                </a:solidFill>
                <a:latin typeface="Arial" panose="020B0604020202020204" pitchFamily="34" charset="0"/>
                <a:cs typeface="Arial" panose="020B0604020202020204" pitchFamily="34" charset="0"/>
              </a:rPr>
              <a:t>Descriptive statistics</a:t>
            </a:r>
          </a:p>
        </p:txBody>
      </p:sp>
    </p:spTree>
    <p:extLst>
      <p:ext uri="{BB962C8B-B14F-4D97-AF65-F5344CB8AC3E}">
        <p14:creationId xmlns:p14="http://schemas.microsoft.com/office/powerpoint/2010/main" val="257329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3" name="TextBox 2">
            <a:extLst>
              <a:ext uri="{FF2B5EF4-FFF2-40B4-BE49-F238E27FC236}">
                <a16:creationId xmlns:a16="http://schemas.microsoft.com/office/drawing/2014/main" id="{29566539-C6ED-B1C5-0194-FE6C999DCB4B}"/>
              </a:ext>
            </a:extLst>
          </p:cNvPr>
          <p:cNvSpPr txBox="1"/>
          <p:nvPr/>
        </p:nvSpPr>
        <p:spPr>
          <a:xfrm>
            <a:off x="841301" y="-41174"/>
            <a:ext cx="6847788" cy="600156"/>
          </a:xfrm>
          <a:prstGeom prst="rect">
            <a:avLst/>
          </a:prstGeom>
          <a:noFill/>
        </p:spPr>
        <p:txBody>
          <a:bodyPr wrap="square" lIns="45711" tIns="22856" rIns="45711" bIns="22856" rtlCol="0">
            <a:spAutoFit/>
          </a:bodyPr>
          <a:lstStyle/>
          <a:p>
            <a:pPr algn="ctr" defTabSz="1219139">
              <a:defRPr/>
            </a:pPr>
            <a:r>
              <a:rPr lang="en-ZA" sz="3600" b="1" dirty="0">
                <a:solidFill>
                  <a:schemeClr val="tx2"/>
                </a:solidFill>
                <a:latin typeface="Bebas Neue Regular"/>
                <a:cs typeface="Lato Regular"/>
              </a:rPr>
              <a:t>Results - Demographics</a:t>
            </a:r>
            <a:endParaRPr lang="id-ID" sz="3600" b="1" dirty="0">
              <a:solidFill>
                <a:schemeClr val="tx2"/>
              </a:solidFill>
              <a:latin typeface="Bebas Neue Regular"/>
              <a:cs typeface="Lato Regular"/>
            </a:endParaRPr>
          </a:p>
        </p:txBody>
      </p:sp>
      <p:graphicFrame>
        <p:nvGraphicFramePr>
          <p:cNvPr id="2" name="Table 1">
            <a:extLst>
              <a:ext uri="{FF2B5EF4-FFF2-40B4-BE49-F238E27FC236}">
                <a16:creationId xmlns:a16="http://schemas.microsoft.com/office/drawing/2014/main" id="{DB95E4CE-6CD5-F1F0-9943-7666BF26A98A}"/>
              </a:ext>
            </a:extLst>
          </p:cNvPr>
          <p:cNvGraphicFramePr>
            <a:graphicFrameLocks noGrp="1"/>
          </p:cNvGraphicFramePr>
          <p:nvPr>
            <p:extLst>
              <p:ext uri="{D42A27DB-BD31-4B8C-83A1-F6EECF244321}">
                <p14:modId xmlns:p14="http://schemas.microsoft.com/office/powerpoint/2010/main" val="3726665120"/>
              </p:ext>
            </p:extLst>
          </p:nvPr>
        </p:nvGraphicFramePr>
        <p:xfrm>
          <a:off x="2271071" y="558982"/>
          <a:ext cx="4468695" cy="4370364"/>
        </p:xfrm>
        <a:graphic>
          <a:graphicData uri="http://schemas.openxmlformats.org/drawingml/2006/table">
            <a:tbl>
              <a:tblPr firstRow="1" firstCol="1" bandRow="1">
                <a:tableStyleId>{5C22544A-7EE6-4342-B048-85BDC9FD1C3A}</a:tableStyleId>
              </a:tblPr>
              <a:tblGrid>
                <a:gridCol w="1741421">
                  <a:extLst>
                    <a:ext uri="{9D8B030D-6E8A-4147-A177-3AD203B41FA5}">
                      <a16:colId xmlns:a16="http://schemas.microsoft.com/office/drawing/2014/main" val="2986009461"/>
                    </a:ext>
                  </a:extLst>
                </a:gridCol>
                <a:gridCol w="1439895">
                  <a:extLst>
                    <a:ext uri="{9D8B030D-6E8A-4147-A177-3AD203B41FA5}">
                      <a16:colId xmlns:a16="http://schemas.microsoft.com/office/drawing/2014/main" val="2385511533"/>
                    </a:ext>
                  </a:extLst>
                </a:gridCol>
                <a:gridCol w="1287379">
                  <a:extLst>
                    <a:ext uri="{9D8B030D-6E8A-4147-A177-3AD203B41FA5}">
                      <a16:colId xmlns:a16="http://schemas.microsoft.com/office/drawing/2014/main" val="4170953783"/>
                    </a:ext>
                  </a:extLst>
                </a:gridCol>
              </a:tblGrid>
              <a:tr h="226838">
                <a:tc>
                  <a:txBody>
                    <a:bodyPr/>
                    <a:lstStyle/>
                    <a:p>
                      <a:pPr>
                        <a:lnSpc>
                          <a:spcPct val="150000"/>
                        </a:lnSpc>
                        <a:spcAft>
                          <a:spcPts val="800"/>
                        </a:spcAft>
                      </a:pPr>
                      <a:r>
                        <a:rPr lang="en-ZA"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Demographic</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N</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Percent (%)</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3589772"/>
                  </a:ext>
                </a:extLst>
              </a:tr>
              <a:tr h="226838">
                <a:tc>
                  <a:txBody>
                    <a:bodyPr/>
                    <a:lstStyle/>
                    <a:p>
                      <a:pPr>
                        <a:lnSpc>
                          <a:spcPct val="150000"/>
                        </a:lnSpc>
                        <a:spcAft>
                          <a:spcPts val="800"/>
                        </a:spcAft>
                      </a:pPr>
                      <a:r>
                        <a:rPr lang="en-ZA" sz="1200" b="1" i="1">
                          <a:solidFill>
                            <a:schemeClr val="bg1"/>
                          </a:solidFill>
                          <a:effectLst/>
                          <a:latin typeface="Arial" panose="020B0604020202020204" pitchFamily="34" charset="0"/>
                          <a:ea typeface="Calibri" panose="020F0502020204030204" pitchFamily="34" charset="0"/>
                          <a:cs typeface="Times New Roman" panose="02020603050405020304" pitchFamily="18" charset="0"/>
                        </a:rPr>
                        <a:t>Age</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1187706"/>
                  </a:ext>
                </a:extLst>
              </a:tr>
              <a:tr h="226838">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18 - 29</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22</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43,1%</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8991315"/>
                  </a:ext>
                </a:extLst>
              </a:tr>
              <a:tr h="226838">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30 - 39</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10</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19,6%</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0083265"/>
                  </a:ext>
                </a:extLst>
              </a:tr>
              <a:tr h="226838">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40 - 49</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11</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21,6%</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9969787"/>
                  </a:ext>
                </a:extLst>
              </a:tr>
              <a:tr h="226838">
                <a:tc>
                  <a:txBody>
                    <a:bodyPr/>
                    <a:lstStyle/>
                    <a:p>
                      <a:pPr>
                        <a:lnSpc>
                          <a:spcPct val="150000"/>
                        </a:lnSpc>
                        <a:spcAft>
                          <a:spcPts val="800"/>
                        </a:spcAft>
                      </a:pPr>
                      <a:r>
                        <a:rPr lang="en-ZA" sz="1200">
                          <a:solidFill>
                            <a:schemeClr val="bg1"/>
                          </a:solidFill>
                          <a:effectLst/>
                          <a:latin typeface="Arial" panose="020B0604020202020204" pitchFamily="34" charset="0"/>
                          <a:ea typeface="Arial Unicode MS"/>
                          <a:cs typeface="Times New Roman" panose="02020603050405020304" pitchFamily="18" charset="0"/>
                        </a:rPr>
                        <a:t>≥ 50</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8</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15,7%</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9383491"/>
                  </a:ext>
                </a:extLst>
              </a:tr>
              <a:tr h="226838">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598121"/>
                  </a:ext>
                </a:extLst>
              </a:tr>
              <a:tr h="226838">
                <a:tc>
                  <a:txBody>
                    <a:bodyPr/>
                    <a:lstStyle/>
                    <a:p>
                      <a:pPr>
                        <a:lnSpc>
                          <a:spcPct val="150000"/>
                        </a:lnSpc>
                        <a:spcAft>
                          <a:spcPts val="800"/>
                        </a:spcAft>
                      </a:pPr>
                      <a:r>
                        <a:rPr lang="en-ZA" sz="1200" b="1" i="1">
                          <a:solidFill>
                            <a:schemeClr val="bg1"/>
                          </a:solidFill>
                          <a:effectLst/>
                          <a:latin typeface="Arial" panose="020B0604020202020204" pitchFamily="34" charset="0"/>
                          <a:ea typeface="Calibri" panose="020F0502020204030204" pitchFamily="34" charset="0"/>
                          <a:cs typeface="Times New Roman" panose="02020603050405020304" pitchFamily="18" charset="0"/>
                        </a:rPr>
                        <a:t>Gender</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50000"/>
                        </a:lnSpc>
                        <a:spcAft>
                          <a:spcPts val="800"/>
                        </a:spcAft>
                      </a:pPr>
                      <a:r>
                        <a:rPr lang="en-ZA"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50000"/>
                        </a:lnSpc>
                        <a:spcAft>
                          <a:spcPts val="800"/>
                        </a:spcAft>
                      </a:pPr>
                      <a:r>
                        <a:rPr lang="en-ZA"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873134367"/>
                  </a:ext>
                </a:extLst>
              </a:tr>
              <a:tr h="226838">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Female</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31</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60,8%</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825132993"/>
                  </a:ext>
                </a:extLst>
              </a:tr>
              <a:tr h="226838">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Male</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19</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37,2%</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1940161038"/>
                  </a:ext>
                </a:extLst>
              </a:tr>
              <a:tr h="226838">
                <a:tc>
                  <a:txBody>
                    <a:bodyPr/>
                    <a:lstStyle/>
                    <a:p>
                      <a:pPr algn="l">
                        <a:lnSpc>
                          <a:spcPct val="107000"/>
                        </a:lnSpc>
                        <a:spcAft>
                          <a:spcPts val="800"/>
                        </a:spcAft>
                      </a:pPr>
                      <a:r>
                        <a:rPr lang="en-ZA" sz="1200" dirty="0">
                          <a:effectLst/>
                          <a:latin typeface="Arial" panose="020B0604020202020204" pitchFamily="34" charset="0"/>
                          <a:cs typeface="Arial" panose="020B0604020202020204" pitchFamily="34" charset="0"/>
                        </a:rPr>
                        <a:t>Other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solidFill>
                  </a:tcPr>
                </a:tc>
                <a:tc>
                  <a:txBody>
                    <a:bodyPr/>
                    <a:lstStyle/>
                    <a:p>
                      <a:pPr algn="l">
                        <a:lnSpc>
                          <a:spcPct val="107000"/>
                        </a:lnSpc>
                        <a:spcAft>
                          <a:spcPts val="800"/>
                        </a:spcAft>
                      </a:pPr>
                      <a:r>
                        <a:rPr lang="en-ZA" sz="1200" dirty="0">
                          <a:solidFill>
                            <a:schemeClr val="bg1"/>
                          </a:solidFill>
                          <a:effectLst/>
                          <a:latin typeface="Arial" panose="020B0604020202020204" pitchFamily="34" charset="0"/>
                          <a:cs typeface="Arial" panose="020B0604020202020204" pitchFamily="34" charset="0"/>
                        </a:rPr>
                        <a:t>1 </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solidFill>
                  </a:tcPr>
                </a:tc>
                <a:tc>
                  <a:txBody>
                    <a:bodyPr/>
                    <a:lstStyle/>
                    <a:p>
                      <a:pPr algn="l">
                        <a:lnSpc>
                          <a:spcPct val="107000"/>
                        </a:lnSpc>
                        <a:spcAft>
                          <a:spcPts val="800"/>
                        </a:spcAft>
                      </a:pPr>
                      <a:r>
                        <a:rPr lang="en-ZA" sz="1200" dirty="0">
                          <a:solidFill>
                            <a:schemeClr val="bg1"/>
                          </a:solidFill>
                          <a:effectLst/>
                          <a:latin typeface="Arial" panose="020B0604020202020204" pitchFamily="34" charset="0"/>
                          <a:cs typeface="Arial" panose="020B0604020202020204" pitchFamily="34" charset="0"/>
                        </a:rPr>
                        <a:t>2% </a:t>
                      </a: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3259181597"/>
                  </a:ext>
                </a:extLst>
              </a:tr>
              <a:tr h="226838">
                <a:tc>
                  <a:txBody>
                    <a:bodyPr/>
                    <a:lstStyle/>
                    <a:p>
                      <a:pPr algn="l">
                        <a:lnSpc>
                          <a:spcPct val="107000"/>
                        </a:lnSpc>
                        <a:spcAft>
                          <a:spcPts val="80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solidFill>
                  </a:tcPr>
                </a:tc>
                <a:tc>
                  <a:txBody>
                    <a:bodyPr/>
                    <a:lstStyle/>
                    <a:p>
                      <a:pPr algn="l">
                        <a:lnSpc>
                          <a:spcPct val="107000"/>
                        </a:lnSpc>
                        <a:spcAft>
                          <a:spcPts val="800"/>
                        </a:spcAft>
                      </a:pP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solidFill>
                  </a:tcPr>
                </a:tc>
                <a:tc>
                  <a:txBody>
                    <a:bodyPr/>
                    <a:lstStyle/>
                    <a:p>
                      <a:pPr algn="l">
                        <a:lnSpc>
                          <a:spcPct val="107000"/>
                        </a:lnSpc>
                        <a:spcAft>
                          <a:spcPts val="800"/>
                        </a:spcAft>
                      </a:pPr>
                      <a:endParaRPr lang="en-ZA"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2"/>
                    </a:solidFill>
                  </a:tcPr>
                </a:tc>
                <a:extLst>
                  <a:ext uri="{0D108BD9-81ED-4DB2-BD59-A6C34878D82A}">
                    <a16:rowId xmlns:a16="http://schemas.microsoft.com/office/drawing/2014/main" val="3363883146"/>
                  </a:ext>
                </a:extLst>
              </a:tr>
              <a:tr h="226838">
                <a:tc>
                  <a:txBody>
                    <a:bodyPr/>
                    <a:lstStyle/>
                    <a:p>
                      <a:pPr>
                        <a:lnSpc>
                          <a:spcPct val="150000"/>
                        </a:lnSpc>
                        <a:spcAft>
                          <a:spcPts val="800"/>
                        </a:spcAft>
                      </a:pPr>
                      <a:r>
                        <a:rPr lang="en-ZA" sz="1200" b="1" i="1">
                          <a:solidFill>
                            <a:schemeClr val="bg1"/>
                          </a:solidFill>
                          <a:effectLst/>
                          <a:latin typeface="Arial" panose="020B0604020202020204" pitchFamily="34" charset="0"/>
                          <a:ea typeface="Calibri" panose="020F0502020204030204" pitchFamily="34" charset="0"/>
                          <a:cs typeface="Times New Roman" panose="02020603050405020304" pitchFamily="18" charset="0"/>
                        </a:rPr>
                        <a:t>Ethnicity</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nSpc>
                          <a:spcPct val="150000"/>
                        </a:lnSpc>
                        <a:spcAft>
                          <a:spcPts val="800"/>
                        </a:spcAft>
                      </a:pPr>
                      <a:r>
                        <a:rPr lang="en-ZA"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nSpc>
                          <a:spcPct val="150000"/>
                        </a:lnSpc>
                        <a:spcAft>
                          <a:spcPts val="800"/>
                        </a:spcAft>
                      </a:pPr>
                      <a:r>
                        <a:rPr lang="en-ZA" sz="1200" b="1">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813757416"/>
                  </a:ext>
                </a:extLst>
              </a:tr>
              <a:tr h="226838">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Black</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5</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9,8%</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102884693"/>
                  </a:ext>
                </a:extLst>
              </a:tr>
              <a:tr h="226838">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Indian</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2496643401"/>
                  </a:ext>
                </a:extLst>
              </a:tr>
              <a:tr h="226838">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White</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43</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84,2%</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1043170020"/>
                  </a:ext>
                </a:extLst>
              </a:tr>
              <a:tr h="226838">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Other</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56600028"/>
                  </a:ext>
                </a:extLst>
              </a:tr>
              <a:tr h="226838">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Prefer not to state</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2%</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extLst>
                  <a:ext uri="{0D108BD9-81ED-4DB2-BD59-A6C34878D82A}">
                    <a16:rowId xmlns:a16="http://schemas.microsoft.com/office/drawing/2014/main" val="1335610515"/>
                  </a:ext>
                </a:extLst>
              </a:tr>
            </a:tbl>
          </a:graphicData>
        </a:graphic>
      </p:graphicFrame>
      <p:sp>
        <p:nvSpPr>
          <p:cNvPr id="9" name="Explosion: 8 Points 8">
            <a:extLst>
              <a:ext uri="{FF2B5EF4-FFF2-40B4-BE49-F238E27FC236}">
                <a16:creationId xmlns:a16="http://schemas.microsoft.com/office/drawing/2014/main" id="{3E2D88B5-E275-4A8C-EA1A-6924E8F32398}"/>
              </a:ext>
            </a:extLst>
          </p:cNvPr>
          <p:cNvSpPr/>
          <p:nvPr/>
        </p:nvSpPr>
        <p:spPr>
          <a:xfrm>
            <a:off x="6918158" y="1540043"/>
            <a:ext cx="2009274" cy="15039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latin typeface="Arial" panose="020B0604020202020204" pitchFamily="34" charset="0"/>
                <a:cs typeface="Arial" panose="020B0604020202020204" pitchFamily="34" charset="0"/>
              </a:rPr>
              <a:t>51</a:t>
            </a:r>
          </a:p>
        </p:txBody>
      </p:sp>
    </p:spTree>
    <p:extLst>
      <p:ext uri="{BB962C8B-B14F-4D97-AF65-F5344CB8AC3E}">
        <p14:creationId xmlns:p14="http://schemas.microsoft.com/office/powerpoint/2010/main" val="3147002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3" name="TextBox 2">
            <a:extLst>
              <a:ext uri="{FF2B5EF4-FFF2-40B4-BE49-F238E27FC236}">
                <a16:creationId xmlns:a16="http://schemas.microsoft.com/office/drawing/2014/main" id="{103E4B63-539C-6375-0EEE-B1B9CFA66764}"/>
              </a:ext>
            </a:extLst>
          </p:cNvPr>
          <p:cNvSpPr txBox="1"/>
          <p:nvPr/>
        </p:nvSpPr>
        <p:spPr>
          <a:xfrm>
            <a:off x="1009004" y="33951"/>
            <a:ext cx="6847788" cy="723267"/>
          </a:xfrm>
          <a:prstGeom prst="rect">
            <a:avLst/>
          </a:prstGeom>
          <a:noFill/>
        </p:spPr>
        <p:txBody>
          <a:bodyPr wrap="square" lIns="45711" tIns="22856" rIns="45711" bIns="22856" rtlCol="0">
            <a:spAutoFit/>
          </a:bodyPr>
          <a:lstStyle/>
          <a:p>
            <a:pPr algn="ctr" defTabSz="1219139">
              <a:defRPr/>
            </a:pPr>
            <a:r>
              <a:rPr lang="en-ZA" sz="4400" b="1" dirty="0">
                <a:solidFill>
                  <a:schemeClr val="tx2"/>
                </a:solidFill>
                <a:latin typeface="Bebas Neue Regular"/>
                <a:cs typeface="Lato Regular"/>
              </a:rPr>
              <a:t>Results - Demographics</a:t>
            </a:r>
            <a:endParaRPr lang="id-ID" sz="4400" b="1" dirty="0">
              <a:solidFill>
                <a:schemeClr val="tx2"/>
              </a:solidFill>
              <a:latin typeface="Bebas Neue Regular"/>
              <a:cs typeface="Lato Regular"/>
            </a:endParaRPr>
          </a:p>
        </p:txBody>
      </p:sp>
      <p:graphicFrame>
        <p:nvGraphicFramePr>
          <p:cNvPr id="2" name="Table 1">
            <a:extLst>
              <a:ext uri="{FF2B5EF4-FFF2-40B4-BE49-F238E27FC236}">
                <a16:creationId xmlns:a16="http://schemas.microsoft.com/office/drawing/2014/main" id="{04582F7B-69F6-37B7-E826-73C709E29050}"/>
              </a:ext>
            </a:extLst>
          </p:cNvPr>
          <p:cNvGraphicFramePr>
            <a:graphicFrameLocks noGrp="1"/>
          </p:cNvGraphicFramePr>
          <p:nvPr>
            <p:extLst>
              <p:ext uri="{D42A27DB-BD31-4B8C-83A1-F6EECF244321}">
                <p14:modId xmlns:p14="http://schemas.microsoft.com/office/powerpoint/2010/main" val="2171800148"/>
              </p:ext>
            </p:extLst>
          </p:nvPr>
        </p:nvGraphicFramePr>
        <p:xfrm>
          <a:off x="1666425" y="870868"/>
          <a:ext cx="5532947" cy="2167606"/>
        </p:xfrm>
        <a:graphic>
          <a:graphicData uri="http://schemas.openxmlformats.org/drawingml/2006/table">
            <a:tbl>
              <a:tblPr firstRow="1" firstCol="1" bandRow="1">
                <a:tableStyleId>{5C22544A-7EE6-4342-B048-85BDC9FD1C3A}</a:tableStyleId>
              </a:tblPr>
              <a:tblGrid>
                <a:gridCol w="2327158">
                  <a:extLst>
                    <a:ext uri="{9D8B030D-6E8A-4147-A177-3AD203B41FA5}">
                      <a16:colId xmlns:a16="http://schemas.microsoft.com/office/drawing/2014/main" val="3130719250"/>
                    </a:ext>
                  </a:extLst>
                </a:gridCol>
                <a:gridCol w="1834189">
                  <a:extLst>
                    <a:ext uri="{9D8B030D-6E8A-4147-A177-3AD203B41FA5}">
                      <a16:colId xmlns:a16="http://schemas.microsoft.com/office/drawing/2014/main" val="1797692330"/>
                    </a:ext>
                  </a:extLst>
                </a:gridCol>
                <a:gridCol w="1371600">
                  <a:extLst>
                    <a:ext uri="{9D8B030D-6E8A-4147-A177-3AD203B41FA5}">
                      <a16:colId xmlns:a16="http://schemas.microsoft.com/office/drawing/2014/main" val="957209618"/>
                    </a:ext>
                  </a:extLst>
                </a:gridCol>
              </a:tblGrid>
              <a:tr h="636461">
                <a:tc>
                  <a:txBody>
                    <a:bodyPr/>
                    <a:lstStyle/>
                    <a:p>
                      <a:pPr>
                        <a:lnSpc>
                          <a:spcPct val="107000"/>
                        </a:lnSpc>
                        <a:spcAft>
                          <a:spcPts val="800"/>
                        </a:spcAft>
                      </a:pPr>
                      <a:r>
                        <a:rPr lang="en-ZA" sz="1800" b="1" i="1" kern="1200" dirty="0">
                          <a:solidFill>
                            <a:schemeClr val="lt1"/>
                          </a:solidFill>
                          <a:effectLst/>
                          <a:latin typeface="+mn-lt"/>
                          <a:ea typeface="+mn-ea"/>
                          <a:cs typeface="+mn-cs"/>
                        </a:rPr>
                        <a:t>Business Operation by Province </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2000" dirty="0">
                          <a:effectLst/>
                          <a:latin typeface="Arial" panose="020B0604020202020204" pitchFamily="34" charset="0"/>
                          <a:cs typeface="Arial" panose="020B0604020202020204" pitchFamily="34" charset="0"/>
                        </a:rPr>
                        <a:t> N</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800"/>
                        </a:spcAft>
                      </a:pPr>
                      <a:r>
                        <a:rPr lang="en-ZA" sz="2000" dirty="0">
                          <a:effectLst/>
                          <a:latin typeface="Arial" panose="020B0604020202020204" pitchFamily="34" charset="0"/>
                          <a:cs typeface="Arial" panose="020B0604020202020204" pitchFamily="34" charset="0"/>
                        </a:rPr>
                        <a:t>  %</a:t>
                      </a:r>
                      <a:endParaRPr lang="en-ZA"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74256745"/>
                  </a:ext>
                </a:extLst>
              </a:tr>
              <a:tr h="306229">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Gauteng</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30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58,8%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9630439"/>
                  </a:ext>
                </a:extLst>
              </a:tr>
              <a:tr h="306229">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Free State</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15,7%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433853"/>
                  </a:ext>
                </a:extLst>
              </a:tr>
              <a:tr h="306229">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Other provinces</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7,8%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8801697"/>
                  </a:ext>
                </a:extLst>
              </a:tr>
              <a:tr h="306229">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Multiple provinces</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15,7%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6711703"/>
                  </a:ext>
                </a:extLst>
              </a:tr>
              <a:tr h="306229">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Online business only</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69885280"/>
                  </a:ext>
                </a:extLst>
              </a:tr>
            </a:tbl>
          </a:graphicData>
        </a:graphic>
      </p:graphicFrame>
    </p:spTree>
    <p:extLst>
      <p:ext uri="{BB962C8B-B14F-4D97-AF65-F5344CB8AC3E}">
        <p14:creationId xmlns:p14="http://schemas.microsoft.com/office/powerpoint/2010/main" val="1199110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5" name="TextBox 4">
            <a:extLst>
              <a:ext uri="{FF2B5EF4-FFF2-40B4-BE49-F238E27FC236}">
                <a16:creationId xmlns:a16="http://schemas.microsoft.com/office/drawing/2014/main" id="{10F04790-518F-1B75-8B6D-AA66FD8CD5AA}"/>
              </a:ext>
            </a:extLst>
          </p:cNvPr>
          <p:cNvSpPr txBox="1"/>
          <p:nvPr/>
        </p:nvSpPr>
        <p:spPr>
          <a:xfrm>
            <a:off x="1148105" y="288046"/>
            <a:ext cx="6847788" cy="723267"/>
          </a:xfrm>
          <a:prstGeom prst="rect">
            <a:avLst/>
          </a:prstGeom>
          <a:noFill/>
        </p:spPr>
        <p:txBody>
          <a:bodyPr wrap="square" lIns="45711" tIns="22856" rIns="45711" bIns="22856" rtlCol="0">
            <a:spAutoFit/>
          </a:bodyPr>
          <a:lstStyle/>
          <a:p>
            <a:pPr algn="ctr" defTabSz="1219139">
              <a:defRPr/>
            </a:pPr>
            <a:r>
              <a:rPr lang="en-ZA" sz="4400" b="1" dirty="0">
                <a:solidFill>
                  <a:schemeClr val="tx2"/>
                </a:solidFill>
                <a:latin typeface="Bebas Neue Regular"/>
                <a:cs typeface="Lato Regular"/>
              </a:rPr>
              <a:t>Results - Demographics</a:t>
            </a:r>
            <a:endParaRPr lang="id-ID" sz="4400" b="1" dirty="0">
              <a:solidFill>
                <a:schemeClr val="tx2"/>
              </a:solidFill>
              <a:latin typeface="Bebas Neue Regular"/>
              <a:cs typeface="Lato Regular"/>
            </a:endParaRPr>
          </a:p>
        </p:txBody>
      </p:sp>
      <p:graphicFrame>
        <p:nvGraphicFramePr>
          <p:cNvPr id="3" name="Table 2">
            <a:extLst>
              <a:ext uri="{FF2B5EF4-FFF2-40B4-BE49-F238E27FC236}">
                <a16:creationId xmlns:a16="http://schemas.microsoft.com/office/drawing/2014/main" id="{99FA657E-F7AB-4DF1-840C-C94D00B4DA83}"/>
              </a:ext>
            </a:extLst>
          </p:cNvPr>
          <p:cNvGraphicFramePr>
            <a:graphicFrameLocks noGrp="1"/>
          </p:cNvGraphicFramePr>
          <p:nvPr>
            <p:extLst>
              <p:ext uri="{D42A27DB-BD31-4B8C-83A1-F6EECF244321}">
                <p14:modId xmlns:p14="http://schemas.microsoft.com/office/powerpoint/2010/main" val="1885453691"/>
              </p:ext>
            </p:extLst>
          </p:nvPr>
        </p:nvGraphicFramePr>
        <p:xfrm>
          <a:off x="677510" y="1011313"/>
          <a:ext cx="7463511" cy="3509562"/>
        </p:xfrm>
        <a:graphic>
          <a:graphicData uri="http://schemas.openxmlformats.org/drawingml/2006/table">
            <a:tbl>
              <a:tblPr firstRow="1" firstCol="1" bandRow="1">
                <a:tableStyleId>{5C22544A-7EE6-4342-B048-85BDC9FD1C3A}</a:tableStyleId>
              </a:tblPr>
              <a:tblGrid>
                <a:gridCol w="2487837">
                  <a:extLst>
                    <a:ext uri="{9D8B030D-6E8A-4147-A177-3AD203B41FA5}">
                      <a16:colId xmlns:a16="http://schemas.microsoft.com/office/drawing/2014/main" val="895262155"/>
                    </a:ext>
                  </a:extLst>
                </a:gridCol>
                <a:gridCol w="2487837">
                  <a:extLst>
                    <a:ext uri="{9D8B030D-6E8A-4147-A177-3AD203B41FA5}">
                      <a16:colId xmlns:a16="http://schemas.microsoft.com/office/drawing/2014/main" val="1429443319"/>
                    </a:ext>
                  </a:extLst>
                </a:gridCol>
                <a:gridCol w="2487837">
                  <a:extLst>
                    <a:ext uri="{9D8B030D-6E8A-4147-A177-3AD203B41FA5}">
                      <a16:colId xmlns:a16="http://schemas.microsoft.com/office/drawing/2014/main" val="1636658645"/>
                    </a:ext>
                  </a:extLst>
                </a:gridCol>
              </a:tblGrid>
              <a:tr h="271859">
                <a:tc>
                  <a:txBody>
                    <a:bodyPr/>
                    <a:lstStyle/>
                    <a:p>
                      <a:pPr>
                        <a:lnSpc>
                          <a:spcPct val="150000"/>
                        </a:lnSpc>
                        <a:spcAft>
                          <a:spcPts val="800"/>
                        </a:spcAft>
                      </a:pPr>
                      <a:r>
                        <a:rPr lang="en-ZA" sz="1200" b="1" i="1">
                          <a:effectLst/>
                          <a:latin typeface="Arial" panose="020B0604020202020204" pitchFamily="34" charset="0"/>
                          <a:ea typeface="Calibri" panose="020F0502020204030204" pitchFamily="34" charset="0"/>
                          <a:cs typeface="Times New Roman" panose="02020603050405020304" pitchFamily="18" charset="0"/>
                        </a:rPr>
                        <a:t>Monthly Income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N</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9152710"/>
                  </a:ext>
                </a:extLst>
              </a:tr>
              <a:tr h="271859">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&lt; R4,167</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13,7%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1185539"/>
                  </a:ext>
                </a:extLst>
              </a:tr>
              <a:tr h="271859">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R4,167 – R10,000</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21,6%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10827"/>
                  </a:ext>
                </a:extLst>
              </a:tr>
              <a:tr h="271859">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R10,000 – R83,333</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37,3%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4334151"/>
                  </a:ext>
                </a:extLst>
              </a:tr>
              <a:tr h="271859">
                <a:tc>
                  <a:txBody>
                    <a:bodyPr/>
                    <a:lstStyle/>
                    <a:p>
                      <a:pPr>
                        <a:lnSpc>
                          <a:spcPct val="150000"/>
                        </a:lnSpc>
                        <a:spcAft>
                          <a:spcPts val="800"/>
                        </a:spcAft>
                      </a:pPr>
                      <a:r>
                        <a:rPr lang="en-ZA" sz="12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&gt; R83,333</a:t>
                      </a:r>
                      <a:endParaRPr lang="en-ZA"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13,7%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0932568"/>
                  </a:ext>
                </a:extLst>
              </a:tr>
              <a:tr h="271859">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Prefer not to state </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13,7%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7172427"/>
                  </a:ext>
                </a:extLst>
              </a:tr>
              <a:tr h="271859">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5330226"/>
                  </a:ext>
                </a:extLst>
              </a:tr>
              <a:tr h="271859">
                <a:tc>
                  <a:txBody>
                    <a:bodyPr/>
                    <a:lstStyle/>
                    <a:p>
                      <a:pPr>
                        <a:lnSpc>
                          <a:spcPct val="150000"/>
                        </a:lnSpc>
                        <a:spcAft>
                          <a:spcPts val="800"/>
                        </a:spcAft>
                      </a:pPr>
                      <a:r>
                        <a:rPr lang="en-ZA" sz="1200" b="1"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Time period of Business Operation</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44637406"/>
                  </a:ext>
                </a:extLst>
              </a:tr>
              <a:tr h="271859">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Less than 12 months</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29,4%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145418"/>
                  </a:ext>
                </a:extLst>
              </a:tr>
              <a:tr h="271859">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Between 1 – 2 years</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29,4%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35863607"/>
                  </a:ext>
                </a:extLst>
              </a:tr>
              <a:tr h="271859">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Between 3 – 5 years</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13,7%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2899194"/>
                  </a:ext>
                </a:extLst>
              </a:tr>
              <a:tr h="271859">
                <a:tc>
                  <a:txBody>
                    <a:bodyPr/>
                    <a:lstStyle/>
                    <a:p>
                      <a:pPr>
                        <a:lnSpc>
                          <a:spcPct val="150000"/>
                        </a:lnSpc>
                        <a:spcAft>
                          <a:spcPts val="800"/>
                        </a:spcAft>
                      </a:pPr>
                      <a:r>
                        <a:rPr lang="en-ZA" sz="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More than 5 years</a:t>
                      </a:r>
                      <a:endParaRPr lang="en-ZA"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a:effectLst/>
                          <a:latin typeface="Arial" panose="020B0604020202020204" pitchFamily="34" charset="0"/>
                          <a:ea typeface="Calibri" panose="020F0502020204030204" pitchFamily="34" charset="0"/>
                          <a:cs typeface="Times New Roman" panose="02020603050405020304" pitchFamily="18" charset="0"/>
                        </a:rPr>
                        <a:t>14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n-ZA" sz="1200" dirty="0">
                          <a:effectLst/>
                          <a:latin typeface="Arial" panose="020B0604020202020204" pitchFamily="34" charset="0"/>
                          <a:ea typeface="Calibri" panose="020F0502020204030204" pitchFamily="34" charset="0"/>
                          <a:cs typeface="Times New Roman" panose="02020603050405020304" pitchFamily="18" charset="0"/>
                        </a:rPr>
                        <a:t>27,5%</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8194749"/>
                  </a:ext>
                </a:extLst>
              </a:tr>
            </a:tbl>
          </a:graphicData>
        </a:graphic>
      </p:graphicFrame>
    </p:spTree>
    <p:extLst>
      <p:ext uri="{BB962C8B-B14F-4D97-AF65-F5344CB8AC3E}">
        <p14:creationId xmlns:p14="http://schemas.microsoft.com/office/powerpoint/2010/main" val="1627816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3" name="TextBox 2">
            <a:extLst>
              <a:ext uri="{FF2B5EF4-FFF2-40B4-BE49-F238E27FC236}">
                <a16:creationId xmlns:a16="http://schemas.microsoft.com/office/drawing/2014/main" id="{F79F0A7F-F510-85CD-A145-7C72D201012B}"/>
              </a:ext>
            </a:extLst>
          </p:cNvPr>
          <p:cNvSpPr txBox="1"/>
          <p:nvPr/>
        </p:nvSpPr>
        <p:spPr>
          <a:xfrm>
            <a:off x="487279" y="1133453"/>
            <a:ext cx="8169442" cy="2580194"/>
          </a:xfrm>
          <a:prstGeom prst="rect">
            <a:avLst/>
          </a:prstGeom>
          <a:noFill/>
        </p:spPr>
        <p:txBody>
          <a:bodyPr wrap="square" rtlCol="0">
            <a:spAutoFit/>
          </a:bodyPr>
          <a:lstStyle/>
          <a:p>
            <a:pPr marL="342900" lvl="0" indent="-342900" algn="just">
              <a:lnSpc>
                <a:spcPct val="150000"/>
              </a:lnSpc>
              <a:buFont typeface="Symbol" panose="05050102010706020507" pitchFamily="18" charset="2"/>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I am supportive of a tax lottery system and would ensure that my business issues valid receipts to my customers/clients in order for them to enter into the tax lottery.</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In my opinion, a tax lottery would be unfair towards me and my business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ZA" sz="1800" dirty="0">
                <a:effectLst/>
                <a:latin typeface="Arial" panose="020B0604020202020204" pitchFamily="34" charset="0"/>
                <a:ea typeface="Calibri" panose="020F0502020204030204" pitchFamily="34" charset="0"/>
                <a:cs typeface="Times New Roman" panose="02020603050405020304" pitchFamily="18" charset="0"/>
              </a:rPr>
              <a:t>The tax lottery system would be a waste of my time and resources</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ZA"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878718-2A19-4F8A-2F28-34BE66948D50}"/>
              </a:ext>
            </a:extLst>
          </p:cNvPr>
          <p:cNvSpPr txBox="1"/>
          <p:nvPr/>
        </p:nvSpPr>
        <p:spPr>
          <a:xfrm>
            <a:off x="162729" y="23351"/>
            <a:ext cx="8642140" cy="600156"/>
          </a:xfrm>
          <a:prstGeom prst="rect">
            <a:avLst/>
          </a:prstGeom>
          <a:noFill/>
        </p:spPr>
        <p:txBody>
          <a:bodyPr wrap="square" lIns="45711" tIns="22856" rIns="45711" bIns="22856" rtlCol="0">
            <a:spAutoFit/>
          </a:bodyPr>
          <a:lstStyle/>
          <a:p>
            <a:pPr algn="ctr" defTabSz="1219139">
              <a:defRPr/>
            </a:pPr>
            <a:r>
              <a:rPr lang="en-ZA" sz="3600" b="1" dirty="0">
                <a:solidFill>
                  <a:schemeClr val="tx2"/>
                </a:solidFill>
                <a:latin typeface="Bebas Neue" panose="020B0606020202050201" pitchFamily="34" charset="0"/>
                <a:cs typeface="Arial" panose="020B0604020202020204" pitchFamily="34" charset="0"/>
              </a:rPr>
              <a:t>Results – Objective 1: supplier acceptance</a:t>
            </a:r>
            <a:endParaRPr lang="id-ID" sz="3600" b="1" dirty="0">
              <a:solidFill>
                <a:schemeClr val="tx2"/>
              </a:solidFill>
              <a:latin typeface="Bebas Neue" panose="020B0606020202050201" pitchFamily="34" charset="0"/>
              <a:cs typeface="Arial" panose="020B0604020202020204" pitchFamily="34" charset="0"/>
            </a:endParaRPr>
          </a:p>
        </p:txBody>
      </p:sp>
    </p:spTree>
    <p:extLst>
      <p:ext uri="{BB962C8B-B14F-4D97-AF65-F5344CB8AC3E}">
        <p14:creationId xmlns:p14="http://schemas.microsoft.com/office/powerpoint/2010/main" val="3437982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5" name="TextBox 4">
            <a:extLst>
              <a:ext uri="{FF2B5EF4-FFF2-40B4-BE49-F238E27FC236}">
                <a16:creationId xmlns:a16="http://schemas.microsoft.com/office/drawing/2014/main" id="{D9878718-2A19-4F8A-2F28-34BE66948D50}"/>
              </a:ext>
            </a:extLst>
          </p:cNvPr>
          <p:cNvSpPr txBox="1"/>
          <p:nvPr/>
        </p:nvSpPr>
        <p:spPr>
          <a:xfrm>
            <a:off x="162729" y="23351"/>
            <a:ext cx="8642140" cy="600156"/>
          </a:xfrm>
          <a:prstGeom prst="rect">
            <a:avLst/>
          </a:prstGeom>
          <a:noFill/>
        </p:spPr>
        <p:txBody>
          <a:bodyPr wrap="square" lIns="45711" tIns="22856" rIns="45711" bIns="22856" rtlCol="0">
            <a:spAutoFit/>
          </a:bodyPr>
          <a:lstStyle/>
          <a:p>
            <a:pPr algn="ctr" defTabSz="1219139">
              <a:defRPr/>
            </a:pPr>
            <a:r>
              <a:rPr lang="en-ZA" sz="3600" b="1" dirty="0">
                <a:solidFill>
                  <a:schemeClr val="tx2"/>
                </a:solidFill>
                <a:latin typeface="Bebas Neue" panose="020B0606020202050201" pitchFamily="34" charset="0"/>
                <a:cs typeface="Arial" panose="020B0604020202020204" pitchFamily="34" charset="0"/>
              </a:rPr>
              <a:t>Results – Objective 1: supplier acceptance</a:t>
            </a:r>
            <a:endParaRPr lang="id-ID" sz="3600" b="1" dirty="0">
              <a:solidFill>
                <a:schemeClr val="tx2"/>
              </a:solidFill>
              <a:latin typeface="Bebas Neue" panose="020B0606020202050201"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76F1A9BF-12A8-4582-9443-07EC8BB65D50}"/>
              </a:ext>
            </a:extLst>
          </p:cNvPr>
          <p:cNvGraphicFramePr>
            <a:graphicFrameLocks noGrp="1"/>
          </p:cNvGraphicFramePr>
          <p:nvPr>
            <p:extLst>
              <p:ext uri="{D42A27DB-BD31-4B8C-83A1-F6EECF244321}">
                <p14:modId xmlns:p14="http://schemas.microsoft.com/office/powerpoint/2010/main" val="3371159790"/>
              </p:ext>
            </p:extLst>
          </p:nvPr>
        </p:nvGraphicFramePr>
        <p:xfrm>
          <a:off x="540449" y="788459"/>
          <a:ext cx="7886700" cy="2654808"/>
        </p:xfrm>
        <a:graphic>
          <a:graphicData uri="http://schemas.openxmlformats.org/drawingml/2006/table">
            <a:tbl>
              <a:tblPr firstRow="1" firstCol="1" bandRow="1">
                <a:tableStyleId>{5C22544A-7EE6-4342-B048-85BDC9FD1C3A}</a:tableStyleId>
              </a:tblPr>
              <a:tblGrid>
                <a:gridCol w="1944860">
                  <a:extLst>
                    <a:ext uri="{9D8B030D-6E8A-4147-A177-3AD203B41FA5}">
                      <a16:colId xmlns:a16="http://schemas.microsoft.com/office/drawing/2014/main" val="3886309340"/>
                    </a:ext>
                  </a:extLst>
                </a:gridCol>
                <a:gridCol w="2056851">
                  <a:extLst>
                    <a:ext uri="{9D8B030D-6E8A-4147-A177-3AD203B41FA5}">
                      <a16:colId xmlns:a16="http://schemas.microsoft.com/office/drawing/2014/main" val="961025616"/>
                    </a:ext>
                  </a:extLst>
                </a:gridCol>
                <a:gridCol w="1941706">
                  <a:extLst>
                    <a:ext uri="{9D8B030D-6E8A-4147-A177-3AD203B41FA5}">
                      <a16:colId xmlns:a16="http://schemas.microsoft.com/office/drawing/2014/main" val="551071279"/>
                    </a:ext>
                  </a:extLst>
                </a:gridCol>
                <a:gridCol w="1943283">
                  <a:extLst>
                    <a:ext uri="{9D8B030D-6E8A-4147-A177-3AD203B41FA5}">
                      <a16:colId xmlns:a16="http://schemas.microsoft.com/office/drawing/2014/main" val="3952178105"/>
                    </a:ext>
                  </a:extLst>
                </a:gridCol>
              </a:tblGrid>
              <a:tr h="0">
                <a:tc>
                  <a:txBody>
                    <a:bodyPr/>
                    <a:lstStyle/>
                    <a:p>
                      <a:pPr algn="just">
                        <a:lnSpc>
                          <a:spcPct val="150000"/>
                        </a:lnSpc>
                        <a:spcAft>
                          <a:spcPts val="800"/>
                        </a:spcAft>
                      </a:pPr>
                      <a:r>
                        <a:rPr lang="en-ZA" sz="16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ZA" sz="1600" dirty="0">
                          <a:effectLst/>
                          <a:latin typeface="Arial" panose="020B0604020202020204" pitchFamily="34" charset="0"/>
                          <a:cs typeface="Arial" panose="020B0604020202020204" pitchFamily="34" charset="0"/>
                        </a:rPr>
                        <a:t>Supportive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ZA" sz="1600" dirty="0">
                          <a:effectLst/>
                          <a:latin typeface="Arial" panose="020B0604020202020204" pitchFamily="34" charset="0"/>
                          <a:cs typeface="Arial" panose="020B0604020202020204" pitchFamily="34" charset="0"/>
                        </a:rPr>
                        <a:t>Unfair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ZA" sz="1600" dirty="0">
                          <a:effectLst/>
                          <a:latin typeface="Arial" panose="020B0604020202020204" pitchFamily="34" charset="0"/>
                          <a:cs typeface="Arial" panose="020B0604020202020204" pitchFamily="34" charset="0"/>
                        </a:rPr>
                        <a:t>Waste of time and resources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84977935"/>
                  </a:ext>
                </a:extLst>
              </a:tr>
              <a:tr h="0">
                <a:tc>
                  <a:txBody>
                    <a:bodyPr/>
                    <a:lstStyle/>
                    <a:p>
                      <a:pPr algn="just">
                        <a:lnSpc>
                          <a:spcPct val="150000"/>
                        </a:lnSpc>
                        <a:spcAft>
                          <a:spcPts val="800"/>
                        </a:spcAft>
                      </a:pPr>
                      <a:r>
                        <a:rPr lang="en-ZA" sz="1600">
                          <a:effectLst/>
                          <a:latin typeface="Arial" panose="020B0604020202020204" pitchFamily="34" charset="0"/>
                          <a:cs typeface="Arial" panose="020B0604020202020204" pitchFamily="34" charset="0"/>
                        </a:rPr>
                        <a:t>Strongly agree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a:effectLst/>
                          <a:latin typeface="Arial" panose="020B0604020202020204" pitchFamily="34" charset="0"/>
                          <a:cs typeface="Arial" panose="020B0604020202020204" pitchFamily="34" charset="0"/>
                        </a:rPr>
                        <a:t>33.3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dirty="0">
                          <a:effectLst/>
                          <a:latin typeface="Arial" panose="020B0604020202020204" pitchFamily="34" charset="0"/>
                          <a:cs typeface="Arial" panose="020B0604020202020204" pitchFamily="34" charset="0"/>
                        </a:rPr>
                        <a:t>21.6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dirty="0">
                          <a:effectLst/>
                          <a:latin typeface="Arial" panose="020B0604020202020204" pitchFamily="34" charset="0"/>
                          <a:cs typeface="Arial" panose="020B0604020202020204" pitchFamily="34" charset="0"/>
                        </a:rPr>
                        <a:t>17.6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4302402"/>
                  </a:ext>
                </a:extLst>
              </a:tr>
              <a:tr h="0">
                <a:tc>
                  <a:txBody>
                    <a:bodyPr/>
                    <a:lstStyle/>
                    <a:p>
                      <a:pPr algn="just">
                        <a:lnSpc>
                          <a:spcPct val="150000"/>
                        </a:lnSpc>
                        <a:spcAft>
                          <a:spcPts val="800"/>
                        </a:spcAft>
                      </a:pPr>
                      <a:r>
                        <a:rPr lang="en-ZA" sz="1600">
                          <a:effectLst/>
                          <a:latin typeface="Arial" panose="020B0604020202020204" pitchFamily="34" charset="0"/>
                          <a:cs typeface="Arial" panose="020B0604020202020204" pitchFamily="34" charset="0"/>
                        </a:rPr>
                        <a:t>Agree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a:effectLst/>
                          <a:latin typeface="Arial" panose="020B0604020202020204" pitchFamily="34" charset="0"/>
                          <a:cs typeface="Arial" panose="020B0604020202020204" pitchFamily="34" charset="0"/>
                        </a:rPr>
                        <a:t>17.6</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dirty="0">
                          <a:effectLst/>
                          <a:latin typeface="Arial" panose="020B0604020202020204" pitchFamily="34" charset="0"/>
                          <a:cs typeface="Arial" panose="020B0604020202020204" pitchFamily="34" charset="0"/>
                        </a:rPr>
                        <a:t>13.7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a:effectLst/>
                          <a:latin typeface="Arial" panose="020B0604020202020204" pitchFamily="34" charset="0"/>
                          <a:cs typeface="Arial" panose="020B0604020202020204" pitchFamily="34" charset="0"/>
                        </a:rPr>
                        <a:t>15.7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54754902"/>
                  </a:ext>
                </a:extLst>
              </a:tr>
              <a:tr h="0">
                <a:tc>
                  <a:txBody>
                    <a:bodyPr/>
                    <a:lstStyle/>
                    <a:p>
                      <a:pPr algn="just">
                        <a:lnSpc>
                          <a:spcPct val="150000"/>
                        </a:lnSpc>
                        <a:spcAft>
                          <a:spcPts val="800"/>
                        </a:spcAft>
                      </a:pPr>
                      <a:r>
                        <a:rPr lang="en-ZA" sz="1600">
                          <a:effectLst/>
                          <a:latin typeface="Arial" panose="020B0604020202020204" pitchFamily="34" charset="0"/>
                          <a:cs typeface="Arial" panose="020B0604020202020204" pitchFamily="34" charset="0"/>
                        </a:rPr>
                        <a:t>Neither agree nor disagree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a:effectLst/>
                          <a:latin typeface="Arial" panose="020B0604020202020204" pitchFamily="34" charset="0"/>
                          <a:cs typeface="Arial" panose="020B0604020202020204" pitchFamily="34" charset="0"/>
                        </a:rPr>
                        <a:t>17.6</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dirty="0">
                          <a:effectLst/>
                          <a:latin typeface="Arial" panose="020B0604020202020204" pitchFamily="34" charset="0"/>
                          <a:cs typeface="Arial" panose="020B0604020202020204" pitchFamily="34" charset="0"/>
                        </a:rPr>
                        <a:t>27.5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dirty="0">
                          <a:effectLst/>
                          <a:latin typeface="Arial" panose="020B0604020202020204" pitchFamily="34" charset="0"/>
                          <a:cs typeface="Arial" panose="020B0604020202020204" pitchFamily="34" charset="0"/>
                        </a:rPr>
                        <a:t>29.4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21529125"/>
                  </a:ext>
                </a:extLst>
              </a:tr>
              <a:tr h="0">
                <a:tc>
                  <a:txBody>
                    <a:bodyPr/>
                    <a:lstStyle/>
                    <a:p>
                      <a:pPr algn="just">
                        <a:lnSpc>
                          <a:spcPct val="150000"/>
                        </a:lnSpc>
                        <a:spcAft>
                          <a:spcPts val="800"/>
                        </a:spcAft>
                      </a:pPr>
                      <a:r>
                        <a:rPr lang="en-ZA" sz="1600">
                          <a:effectLst/>
                          <a:latin typeface="Arial" panose="020B0604020202020204" pitchFamily="34" charset="0"/>
                          <a:cs typeface="Arial" panose="020B0604020202020204" pitchFamily="34" charset="0"/>
                        </a:rPr>
                        <a:t>Disagree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a:effectLst/>
                          <a:latin typeface="Arial" panose="020B0604020202020204" pitchFamily="34" charset="0"/>
                          <a:cs typeface="Arial" panose="020B0604020202020204" pitchFamily="34" charset="0"/>
                        </a:rPr>
                        <a:t>11.8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a:effectLst/>
                          <a:latin typeface="Arial" panose="020B0604020202020204" pitchFamily="34" charset="0"/>
                          <a:cs typeface="Arial" panose="020B0604020202020204" pitchFamily="34" charset="0"/>
                        </a:rPr>
                        <a:t>21.6</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dirty="0">
                          <a:effectLst/>
                          <a:latin typeface="Arial" panose="020B0604020202020204" pitchFamily="34" charset="0"/>
                          <a:cs typeface="Arial" panose="020B0604020202020204" pitchFamily="34" charset="0"/>
                        </a:rPr>
                        <a:t>23.5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03804993"/>
                  </a:ext>
                </a:extLst>
              </a:tr>
              <a:tr h="0">
                <a:tc>
                  <a:txBody>
                    <a:bodyPr/>
                    <a:lstStyle/>
                    <a:p>
                      <a:pPr algn="just">
                        <a:lnSpc>
                          <a:spcPct val="150000"/>
                        </a:lnSpc>
                        <a:spcAft>
                          <a:spcPts val="800"/>
                        </a:spcAft>
                      </a:pPr>
                      <a:r>
                        <a:rPr lang="en-ZA" sz="1600">
                          <a:effectLst/>
                          <a:latin typeface="Arial" panose="020B0604020202020204" pitchFamily="34" charset="0"/>
                          <a:cs typeface="Arial" panose="020B0604020202020204" pitchFamily="34" charset="0"/>
                        </a:rPr>
                        <a:t>Strongly disagree</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a:effectLst/>
                          <a:latin typeface="Arial" panose="020B0604020202020204" pitchFamily="34" charset="0"/>
                          <a:cs typeface="Arial" panose="020B0604020202020204" pitchFamily="34" charset="0"/>
                        </a:rPr>
                        <a:t>19.6</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a:effectLst/>
                          <a:latin typeface="Arial" panose="020B0604020202020204" pitchFamily="34" charset="0"/>
                          <a:cs typeface="Arial" panose="020B0604020202020204" pitchFamily="34" charset="0"/>
                        </a:rPr>
                        <a:t>15.7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dirty="0">
                          <a:effectLst/>
                          <a:latin typeface="Arial" panose="020B0604020202020204" pitchFamily="34" charset="0"/>
                          <a:cs typeface="Arial" panose="020B0604020202020204" pitchFamily="34" charset="0"/>
                        </a:rPr>
                        <a:t>13.7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34929971"/>
                  </a:ext>
                </a:extLst>
              </a:tr>
            </a:tbl>
          </a:graphicData>
        </a:graphic>
      </p:graphicFrame>
      <p:sp>
        <p:nvSpPr>
          <p:cNvPr id="9" name="Star: 7 Points 8">
            <a:extLst>
              <a:ext uri="{FF2B5EF4-FFF2-40B4-BE49-F238E27FC236}">
                <a16:creationId xmlns:a16="http://schemas.microsoft.com/office/drawing/2014/main" id="{E76BA0F6-9F27-4D11-8EC7-D1629FDF6C6C}"/>
              </a:ext>
            </a:extLst>
          </p:cNvPr>
          <p:cNvSpPr/>
          <p:nvPr/>
        </p:nvSpPr>
        <p:spPr>
          <a:xfrm>
            <a:off x="2011007" y="3640108"/>
            <a:ext cx="1776391" cy="148783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76.6%</a:t>
            </a:r>
            <a:endParaRPr lang="en-ZA" dirty="0">
              <a:latin typeface="Arial" panose="020B0604020202020204" pitchFamily="34" charset="0"/>
              <a:cs typeface="Arial" panose="020B0604020202020204" pitchFamily="34" charset="0"/>
            </a:endParaRPr>
          </a:p>
        </p:txBody>
      </p:sp>
      <p:sp>
        <p:nvSpPr>
          <p:cNvPr id="12" name="Smiley Face 11">
            <a:extLst>
              <a:ext uri="{FF2B5EF4-FFF2-40B4-BE49-F238E27FC236}">
                <a16:creationId xmlns:a16="http://schemas.microsoft.com/office/drawing/2014/main" id="{88219F7B-7546-40AB-B566-EAE4DFFCAE05}"/>
              </a:ext>
            </a:extLst>
          </p:cNvPr>
          <p:cNvSpPr/>
          <p:nvPr/>
        </p:nvSpPr>
        <p:spPr>
          <a:xfrm>
            <a:off x="2699281" y="4531839"/>
            <a:ext cx="348916" cy="32485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Star: 7 Points 1">
            <a:extLst>
              <a:ext uri="{FF2B5EF4-FFF2-40B4-BE49-F238E27FC236}">
                <a16:creationId xmlns:a16="http://schemas.microsoft.com/office/drawing/2014/main" id="{ABE9CA57-F7BA-4876-B2F7-0AE71AE2D2E7}"/>
              </a:ext>
            </a:extLst>
          </p:cNvPr>
          <p:cNvSpPr/>
          <p:nvPr/>
        </p:nvSpPr>
        <p:spPr>
          <a:xfrm>
            <a:off x="5439712" y="3578114"/>
            <a:ext cx="1776391" cy="148783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50.9%</a:t>
            </a:r>
            <a:endParaRPr lang="en-ZA" dirty="0">
              <a:latin typeface="Arial" panose="020B0604020202020204" pitchFamily="34" charset="0"/>
              <a:cs typeface="Arial" panose="020B0604020202020204" pitchFamily="34" charset="0"/>
            </a:endParaRPr>
          </a:p>
        </p:txBody>
      </p:sp>
      <p:sp>
        <p:nvSpPr>
          <p:cNvPr id="11" name="Smiley Face 10">
            <a:extLst>
              <a:ext uri="{FF2B5EF4-FFF2-40B4-BE49-F238E27FC236}">
                <a16:creationId xmlns:a16="http://schemas.microsoft.com/office/drawing/2014/main" id="{690C079A-4BE3-4817-A36A-58897A8528E7}"/>
              </a:ext>
            </a:extLst>
          </p:cNvPr>
          <p:cNvSpPr/>
          <p:nvPr/>
        </p:nvSpPr>
        <p:spPr>
          <a:xfrm>
            <a:off x="6153449" y="4464928"/>
            <a:ext cx="348916" cy="32485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338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3A10CB6-41B5-0E73-FCF6-2C2DEDF61FEF}"/>
              </a:ext>
            </a:extLst>
          </p:cNvPr>
          <p:cNvSpPr>
            <a:spLocks noGrp="1"/>
          </p:cNvSpPr>
          <p:nvPr>
            <p:ph type="body" sz="quarter" idx="17"/>
          </p:nvPr>
        </p:nvSpPr>
        <p:spPr>
          <a:xfrm>
            <a:off x="357186" y="1986974"/>
            <a:ext cx="4594522" cy="830997"/>
          </a:xfrm>
        </p:spPr>
        <p:txBody>
          <a:bodyPr/>
          <a:lstStyle/>
          <a:p>
            <a:r>
              <a:rPr lang="en-GB" sz="1800" b="1" dirty="0">
                <a:effectLst/>
                <a:latin typeface="Arial" panose="020B0604020202020204" pitchFamily="34" charset="0"/>
                <a:ea typeface="Calibri" panose="020F0502020204030204" pitchFamily="34" charset="0"/>
              </a:rPr>
              <a:t>Supplier acceptance of and engagement in a national tax lottery to enhance domestic revenue mobilisation</a:t>
            </a:r>
            <a:endParaRPr lang="en-ZA" sz="1800" dirty="0"/>
          </a:p>
        </p:txBody>
      </p:sp>
      <p:sp>
        <p:nvSpPr>
          <p:cNvPr id="8" name="Rectangle 7">
            <a:extLst>
              <a:ext uri="{FF2B5EF4-FFF2-40B4-BE49-F238E27FC236}">
                <a16:creationId xmlns:a16="http://schemas.microsoft.com/office/drawing/2014/main" id="{2098C3DD-194F-28A6-4D44-8D27C0706122}"/>
              </a:ext>
            </a:extLst>
          </p:cNvPr>
          <p:cNvSpPr/>
          <p:nvPr/>
        </p:nvSpPr>
        <p:spPr>
          <a:xfrm>
            <a:off x="228600" y="3344779"/>
            <a:ext cx="2430379" cy="397042"/>
          </a:xfrm>
          <a:prstGeom prst="rect">
            <a:avLst/>
          </a:prstGeom>
          <a:solidFill>
            <a:srgbClr val="005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32755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5" name="TextBox 4">
            <a:extLst>
              <a:ext uri="{FF2B5EF4-FFF2-40B4-BE49-F238E27FC236}">
                <a16:creationId xmlns:a16="http://schemas.microsoft.com/office/drawing/2014/main" id="{D9878718-2A19-4F8A-2F28-34BE66948D50}"/>
              </a:ext>
            </a:extLst>
          </p:cNvPr>
          <p:cNvSpPr txBox="1"/>
          <p:nvPr/>
        </p:nvSpPr>
        <p:spPr>
          <a:xfrm>
            <a:off x="162729" y="23351"/>
            <a:ext cx="8642140" cy="600156"/>
          </a:xfrm>
          <a:prstGeom prst="rect">
            <a:avLst/>
          </a:prstGeom>
          <a:noFill/>
        </p:spPr>
        <p:txBody>
          <a:bodyPr wrap="square" lIns="45711" tIns="22856" rIns="45711" bIns="22856" rtlCol="0">
            <a:spAutoFit/>
          </a:bodyPr>
          <a:lstStyle/>
          <a:p>
            <a:pPr algn="ctr" defTabSz="1219139">
              <a:defRPr/>
            </a:pPr>
            <a:r>
              <a:rPr lang="en-ZA" sz="3600" b="1" dirty="0">
                <a:solidFill>
                  <a:schemeClr val="tx2"/>
                </a:solidFill>
                <a:latin typeface="Bebas Neue" panose="020B0606020202050201" pitchFamily="34" charset="0"/>
                <a:cs typeface="Arial" panose="020B0604020202020204" pitchFamily="34" charset="0"/>
              </a:rPr>
              <a:t>Results – Objective 1: supplier support</a:t>
            </a:r>
            <a:endParaRPr lang="id-ID" sz="3600" b="1" dirty="0">
              <a:solidFill>
                <a:schemeClr val="tx2"/>
              </a:solidFill>
              <a:latin typeface="Bebas Neue" panose="020B0606020202050201"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7953B4E2-9E9B-4B44-AE49-05583A2D2F3B}"/>
              </a:ext>
            </a:extLst>
          </p:cNvPr>
          <p:cNvGraphicFramePr>
            <a:graphicFrameLocks noGrp="1"/>
          </p:cNvGraphicFramePr>
          <p:nvPr>
            <p:extLst>
              <p:ext uri="{D42A27DB-BD31-4B8C-83A1-F6EECF244321}">
                <p14:modId xmlns:p14="http://schemas.microsoft.com/office/powerpoint/2010/main" val="3886640441"/>
              </p:ext>
            </p:extLst>
          </p:nvPr>
        </p:nvGraphicFramePr>
        <p:xfrm>
          <a:off x="540449" y="1478701"/>
          <a:ext cx="7886700" cy="2654808"/>
        </p:xfrm>
        <a:graphic>
          <a:graphicData uri="http://schemas.openxmlformats.org/drawingml/2006/table">
            <a:tbl>
              <a:tblPr firstRow="1" firstCol="1" bandRow="1">
                <a:tableStyleId>{5C22544A-7EE6-4342-B048-85BDC9FD1C3A}</a:tableStyleId>
              </a:tblPr>
              <a:tblGrid>
                <a:gridCol w="2580528">
                  <a:extLst>
                    <a:ext uri="{9D8B030D-6E8A-4147-A177-3AD203B41FA5}">
                      <a16:colId xmlns:a16="http://schemas.microsoft.com/office/drawing/2014/main" val="3146156560"/>
                    </a:ext>
                  </a:extLst>
                </a:gridCol>
                <a:gridCol w="2728798">
                  <a:extLst>
                    <a:ext uri="{9D8B030D-6E8A-4147-A177-3AD203B41FA5}">
                      <a16:colId xmlns:a16="http://schemas.microsoft.com/office/drawing/2014/main" val="3468068271"/>
                    </a:ext>
                  </a:extLst>
                </a:gridCol>
                <a:gridCol w="2577374">
                  <a:extLst>
                    <a:ext uri="{9D8B030D-6E8A-4147-A177-3AD203B41FA5}">
                      <a16:colId xmlns:a16="http://schemas.microsoft.com/office/drawing/2014/main" val="2824220903"/>
                    </a:ext>
                  </a:extLst>
                </a:gridCol>
              </a:tblGrid>
              <a:tr h="0">
                <a:tc>
                  <a:txBody>
                    <a:bodyPr/>
                    <a:lstStyle/>
                    <a:p>
                      <a:pPr algn="just">
                        <a:lnSpc>
                          <a:spcPct val="150000"/>
                        </a:lnSpc>
                        <a:spcAft>
                          <a:spcPts val="800"/>
                        </a:spcAft>
                      </a:pPr>
                      <a:r>
                        <a:rPr lang="en-ZA" sz="16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ZA" sz="1600" dirty="0">
                          <a:effectLst/>
                          <a:latin typeface="Arial" panose="020B0604020202020204" pitchFamily="34" charset="0"/>
                          <a:cs typeface="Arial" panose="020B0604020202020204" pitchFamily="34" charset="0"/>
                        </a:rPr>
                        <a:t>Issue receipt, customer submits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lnSpc>
                          <a:spcPct val="150000"/>
                        </a:lnSpc>
                        <a:spcAft>
                          <a:spcPts val="800"/>
                        </a:spcAft>
                      </a:pPr>
                      <a:r>
                        <a:rPr lang="en-ZA" sz="1600">
                          <a:effectLst/>
                          <a:latin typeface="Arial" panose="020B0604020202020204" pitchFamily="34" charset="0"/>
                          <a:cs typeface="Arial" panose="020B0604020202020204" pitchFamily="34" charset="0"/>
                        </a:rPr>
                        <a:t>Submit on app on behalf of customer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713801"/>
                  </a:ext>
                </a:extLst>
              </a:tr>
              <a:tr h="0">
                <a:tc>
                  <a:txBody>
                    <a:bodyPr/>
                    <a:lstStyle/>
                    <a:p>
                      <a:pPr algn="just">
                        <a:lnSpc>
                          <a:spcPct val="150000"/>
                        </a:lnSpc>
                        <a:spcAft>
                          <a:spcPts val="800"/>
                        </a:spcAft>
                      </a:pPr>
                      <a:r>
                        <a:rPr lang="en-ZA" sz="1600">
                          <a:effectLst/>
                          <a:latin typeface="Arial" panose="020B0604020202020204" pitchFamily="34" charset="0"/>
                          <a:cs typeface="Arial" panose="020B0604020202020204" pitchFamily="34" charset="0"/>
                        </a:rPr>
                        <a:t>Highly likely</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dirty="0">
                          <a:effectLst/>
                          <a:latin typeface="Arial" panose="020B0604020202020204" pitchFamily="34" charset="0"/>
                          <a:cs typeface="Arial" panose="020B0604020202020204" pitchFamily="34" charset="0"/>
                        </a:rPr>
                        <a:t>33.3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dirty="0">
                          <a:effectLst/>
                          <a:latin typeface="Arial" panose="020B0604020202020204" pitchFamily="34" charset="0"/>
                          <a:cs typeface="Arial" panose="020B0604020202020204" pitchFamily="34" charset="0"/>
                        </a:rPr>
                        <a:t>19.6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19798455"/>
                  </a:ext>
                </a:extLst>
              </a:tr>
              <a:tr h="0">
                <a:tc>
                  <a:txBody>
                    <a:bodyPr/>
                    <a:lstStyle/>
                    <a:p>
                      <a:pPr algn="just">
                        <a:lnSpc>
                          <a:spcPct val="150000"/>
                        </a:lnSpc>
                        <a:spcAft>
                          <a:spcPts val="800"/>
                        </a:spcAft>
                      </a:pPr>
                      <a:r>
                        <a:rPr lang="en-ZA" sz="1600">
                          <a:effectLst/>
                          <a:latin typeface="Arial" panose="020B0604020202020204" pitchFamily="34" charset="0"/>
                          <a:cs typeface="Arial" panose="020B0604020202020204" pitchFamily="34" charset="0"/>
                        </a:rPr>
                        <a:t>Somewhat likely</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a:effectLst/>
                          <a:latin typeface="Arial" panose="020B0604020202020204" pitchFamily="34" charset="0"/>
                          <a:cs typeface="Arial" panose="020B0604020202020204" pitchFamily="34" charset="0"/>
                        </a:rPr>
                        <a:t>23.5</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dirty="0">
                          <a:effectLst/>
                          <a:latin typeface="Arial" panose="020B0604020202020204" pitchFamily="34" charset="0"/>
                          <a:cs typeface="Arial" panose="020B0604020202020204" pitchFamily="34" charset="0"/>
                        </a:rPr>
                        <a:t>21.6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2707818"/>
                  </a:ext>
                </a:extLst>
              </a:tr>
              <a:tr h="0">
                <a:tc>
                  <a:txBody>
                    <a:bodyPr/>
                    <a:lstStyle/>
                    <a:p>
                      <a:pPr algn="just">
                        <a:lnSpc>
                          <a:spcPct val="150000"/>
                        </a:lnSpc>
                        <a:spcAft>
                          <a:spcPts val="800"/>
                        </a:spcAft>
                      </a:pPr>
                      <a:r>
                        <a:rPr lang="en-ZA" sz="1600">
                          <a:effectLst/>
                          <a:latin typeface="Arial" panose="020B0604020202020204" pitchFamily="34" charset="0"/>
                          <a:cs typeface="Arial" panose="020B0604020202020204" pitchFamily="34" charset="0"/>
                        </a:rPr>
                        <a:t>Neither likely nor unlikely</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a:effectLst/>
                          <a:latin typeface="Arial" panose="020B0604020202020204" pitchFamily="34" charset="0"/>
                          <a:cs typeface="Arial" panose="020B0604020202020204" pitchFamily="34" charset="0"/>
                        </a:rPr>
                        <a:t>19.6</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dirty="0">
                          <a:effectLst/>
                          <a:latin typeface="Arial" panose="020B0604020202020204" pitchFamily="34" charset="0"/>
                          <a:cs typeface="Arial" panose="020B0604020202020204" pitchFamily="34" charset="0"/>
                        </a:rPr>
                        <a:t>15.7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686883994"/>
                  </a:ext>
                </a:extLst>
              </a:tr>
              <a:tr h="0">
                <a:tc>
                  <a:txBody>
                    <a:bodyPr/>
                    <a:lstStyle/>
                    <a:p>
                      <a:pPr algn="just">
                        <a:lnSpc>
                          <a:spcPct val="150000"/>
                        </a:lnSpc>
                        <a:spcAft>
                          <a:spcPts val="800"/>
                        </a:spcAft>
                      </a:pPr>
                      <a:r>
                        <a:rPr lang="en-ZA" sz="1600">
                          <a:effectLst/>
                          <a:latin typeface="Arial" panose="020B0604020202020204" pitchFamily="34" charset="0"/>
                          <a:cs typeface="Arial" panose="020B0604020202020204" pitchFamily="34" charset="0"/>
                        </a:rPr>
                        <a:t>Somewhat unlikely</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a:effectLst/>
                          <a:latin typeface="Arial" panose="020B0604020202020204" pitchFamily="34" charset="0"/>
                          <a:cs typeface="Arial" panose="020B0604020202020204" pitchFamily="34" charset="0"/>
                        </a:rPr>
                        <a:t>11.8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dirty="0">
                          <a:effectLst/>
                          <a:latin typeface="Arial" panose="020B0604020202020204" pitchFamily="34" charset="0"/>
                          <a:cs typeface="Arial" panose="020B0604020202020204" pitchFamily="34" charset="0"/>
                        </a:rPr>
                        <a:t>19.6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5072073"/>
                  </a:ext>
                </a:extLst>
              </a:tr>
              <a:tr h="0">
                <a:tc>
                  <a:txBody>
                    <a:bodyPr/>
                    <a:lstStyle/>
                    <a:p>
                      <a:pPr algn="just">
                        <a:lnSpc>
                          <a:spcPct val="150000"/>
                        </a:lnSpc>
                        <a:spcAft>
                          <a:spcPts val="800"/>
                        </a:spcAft>
                      </a:pPr>
                      <a:r>
                        <a:rPr lang="en-ZA" sz="1600">
                          <a:effectLst/>
                          <a:latin typeface="Arial" panose="020B0604020202020204" pitchFamily="34" charset="0"/>
                          <a:cs typeface="Arial" panose="020B0604020202020204" pitchFamily="34" charset="0"/>
                        </a:rPr>
                        <a:t>Highly unlikely</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a:effectLst/>
                          <a:latin typeface="Arial" panose="020B0604020202020204" pitchFamily="34" charset="0"/>
                          <a:cs typeface="Arial" panose="020B0604020202020204" pitchFamily="34" charset="0"/>
                        </a:rPr>
                        <a:t>11.8</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50000"/>
                        </a:lnSpc>
                        <a:spcAft>
                          <a:spcPts val="800"/>
                        </a:spcAft>
                      </a:pPr>
                      <a:r>
                        <a:rPr lang="en-ZA" sz="1600" dirty="0">
                          <a:effectLst/>
                          <a:latin typeface="Arial" panose="020B0604020202020204" pitchFamily="34" charset="0"/>
                          <a:cs typeface="Arial" panose="020B0604020202020204" pitchFamily="34" charset="0"/>
                        </a:rPr>
                        <a:t>23.5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416807879"/>
                  </a:ext>
                </a:extLst>
              </a:tr>
            </a:tbl>
          </a:graphicData>
        </a:graphic>
      </p:graphicFrame>
      <p:sp>
        <p:nvSpPr>
          <p:cNvPr id="7" name="TextBox 6">
            <a:extLst>
              <a:ext uri="{FF2B5EF4-FFF2-40B4-BE49-F238E27FC236}">
                <a16:creationId xmlns:a16="http://schemas.microsoft.com/office/drawing/2014/main" id="{ED52F9B4-9D33-41F0-B1D0-3D6F29482561}"/>
              </a:ext>
            </a:extLst>
          </p:cNvPr>
          <p:cNvSpPr txBox="1"/>
          <p:nvPr/>
        </p:nvSpPr>
        <p:spPr>
          <a:xfrm>
            <a:off x="883403" y="836908"/>
            <a:ext cx="5804116" cy="369332"/>
          </a:xfrm>
          <a:prstGeom prst="rect">
            <a:avLst/>
          </a:prstGeom>
          <a:noFill/>
        </p:spPr>
        <p:txBody>
          <a:bodyPr wrap="square" rtlCol="0">
            <a:spAutoFit/>
          </a:bodyPr>
          <a:lstStyle/>
          <a:p>
            <a:r>
              <a:rPr lang="en-GB" sz="1800" b="1" dirty="0">
                <a:effectLst/>
                <a:latin typeface="Arial" panose="020B0604020202020204" pitchFamily="34" charset="0"/>
                <a:ea typeface="Calibri" panose="020F0502020204030204" pitchFamily="34" charset="0"/>
              </a:rPr>
              <a:t>Support in administering a tax lottery system</a:t>
            </a:r>
            <a:endParaRPr lang="en-ZA" dirty="0"/>
          </a:p>
        </p:txBody>
      </p:sp>
      <p:sp>
        <p:nvSpPr>
          <p:cNvPr id="8" name="Explosion: 8 Points 7">
            <a:extLst>
              <a:ext uri="{FF2B5EF4-FFF2-40B4-BE49-F238E27FC236}">
                <a16:creationId xmlns:a16="http://schemas.microsoft.com/office/drawing/2014/main" id="{3BA5E86D-779A-4A59-B5C9-1447377182CA}"/>
              </a:ext>
            </a:extLst>
          </p:cNvPr>
          <p:cNvSpPr/>
          <p:nvPr/>
        </p:nvSpPr>
        <p:spPr>
          <a:xfrm>
            <a:off x="4819971" y="2131016"/>
            <a:ext cx="1418095" cy="75166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56.8%</a:t>
            </a:r>
            <a:endParaRPr lang="en-ZA" dirty="0"/>
          </a:p>
        </p:txBody>
      </p:sp>
      <p:sp>
        <p:nvSpPr>
          <p:cNvPr id="13" name="Explosion: 8 Points 12">
            <a:extLst>
              <a:ext uri="{FF2B5EF4-FFF2-40B4-BE49-F238E27FC236}">
                <a16:creationId xmlns:a16="http://schemas.microsoft.com/office/drawing/2014/main" id="{011941C2-5FBB-49F2-84A2-74584750E9AD}"/>
              </a:ext>
            </a:extLst>
          </p:cNvPr>
          <p:cNvSpPr/>
          <p:nvPr/>
        </p:nvSpPr>
        <p:spPr>
          <a:xfrm>
            <a:off x="7568337" y="2111642"/>
            <a:ext cx="1418095" cy="75166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41.2%</a:t>
            </a:r>
            <a:endParaRPr lang="en-ZA" dirty="0"/>
          </a:p>
        </p:txBody>
      </p:sp>
    </p:spTree>
    <p:extLst>
      <p:ext uri="{BB962C8B-B14F-4D97-AF65-F5344CB8AC3E}">
        <p14:creationId xmlns:p14="http://schemas.microsoft.com/office/powerpoint/2010/main" val="3356193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5" name="TextBox 4">
            <a:extLst>
              <a:ext uri="{FF2B5EF4-FFF2-40B4-BE49-F238E27FC236}">
                <a16:creationId xmlns:a16="http://schemas.microsoft.com/office/drawing/2014/main" id="{D9878718-2A19-4F8A-2F28-34BE66948D50}"/>
              </a:ext>
            </a:extLst>
          </p:cNvPr>
          <p:cNvSpPr txBox="1"/>
          <p:nvPr/>
        </p:nvSpPr>
        <p:spPr>
          <a:xfrm>
            <a:off x="162729" y="23351"/>
            <a:ext cx="8642140" cy="600156"/>
          </a:xfrm>
          <a:prstGeom prst="rect">
            <a:avLst/>
          </a:prstGeom>
          <a:noFill/>
        </p:spPr>
        <p:txBody>
          <a:bodyPr wrap="square" lIns="45711" tIns="22856" rIns="45711" bIns="22856" rtlCol="0">
            <a:spAutoFit/>
          </a:bodyPr>
          <a:lstStyle/>
          <a:p>
            <a:pPr algn="ctr" defTabSz="1219139">
              <a:defRPr/>
            </a:pPr>
            <a:r>
              <a:rPr lang="en-ZA" sz="3600" b="1" dirty="0">
                <a:solidFill>
                  <a:schemeClr val="tx2"/>
                </a:solidFill>
                <a:latin typeface="Bebas Neue" panose="020B0606020202050201" pitchFamily="34" charset="0"/>
                <a:cs typeface="Arial" panose="020B0604020202020204" pitchFamily="34" charset="0"/>
              </a:rPr>
              <a:t>Results – Objective 1: supplier support</a:t>
            </a:r>
            <a:endParaRPr lang="id-ID" sz="3600" b="1" dirty="0">
              <a:solidFill>
                <a:schemeClr val="tx2"/>
              </a:solidFill>
              <a:latin typeface="Bebas Neue" panose="020B0606020202050201" pitchFamily="34" charset="0"/>
              <a:cs typeface="Arial" panose="020B0604020202020204" pitchFamily="34" charset="0"/>
            </a:endParaRPr>
          </a:p>
        </p:txBody>
      </p:sp>
      <p:sp>
        <p:nvSpPr>
          <p:cNvPr id="7" name="TextBox 6">
            <a:extLst>
              <a:ext uri="{FF2B5EF4-FFF2-40B4-BE49-F238E27FC236}">
                <a16:creationId xmlns:a16="http://schemas.microsoft.com/office/drawing/2014/main" id="{ED52F9B4-9D33-41F0-B1D0-3D6F29482561}"/>
              </a:ext>
            </a:extLst>
          </p:cNvPr>
          <p:cNvSpPr txBox="1"/>
          <p:nvPr/>
        </p:nvSpPr>
        <p:spPr>
          <a:xfrm>
            <a:off x="883403" y="836908"/>
            <a:ext cx="6292312" cy="369332"/>
          </a:xfrm>
          <a:prstGeom prst="rect">
            <a:avLst/>
          </a:prstGeom>
          <a:noFill/>
        </p:spPr>
        <p:txBody>
          <a:bodyPr wrap="square" rtlCol="0">
            <a:spAutoFit/>
          </a:bodyPr>
          <a:lstStyle/>
          <a:p>
            <a:r>
              <a:rPr lang="en-ZA" b="1" dirty="0">
                <a:latin typeface="Arial" panose="020B0604020202020204" pitchFamily="34" charset="0"/>
                <a:ea typeface="Calibri" panose="020F0502020204030204" pitchFamily="34" charset="0"/>
              </a:rPr>
              <a:t>A</a:t>
            </a:r>
            <a:r>
              <a:rPr lang="en-ZA" sz="1800" b="1" dirty="0">
                <a:effectLst/>
                <a:latin typeface="Arial" panose="020B0604020202020204" pitchFamily="34" charset="0"/>
                <a:ea typeface="Calibri" panose="020F0502020204030204" pitchFamily="34" charset="0"/>
              </a:rPr>
              <a:t>bility of a supplier to issue a receipt</a:t>
            </a:r>
            <a:endParaRPr lang="en-ZA" b="1" dirty="0"/>
          </a:p>
        </p:txBody>
      </p:sp>
      <p:graphicFrame>
        <p:nvGraphicFramePr>
          <p:cNvPr id="2" name="Table 1">
            <a:extLst>
              <a:ext uri="{FF2B5EF4-FFF2-40B4-BE49-F238E27FC236}">
                <a16:creationId xmlns:a16="http://schemas.microsoft.com/office/drawing/2014/main" id="{C7E5FA45-D0CF-4311-AD48-CBCD2F13AFC0}"/>
              </a:ext>
            </a:extLst>
          </p:cNvPr>
          <p:cNvGraphicFramePr>
            <a:graphicFrameLocks noGrp="1"/>
          </p:cNvGraphicFramePr>
          <p:nvPr>
            <p:extLst>
              <p:ext uri="{D42A27DB-BD31-4B8C-83A1-F6EECF244321}">
                <p14:modId xmlns:p14="http://schemas.microsoft.com/office/powerpoint/2010/main" val="358448993"/>
              </p:ext>
            </p:extLst>
          </p:nvPr>
        </p:nvGraphicFramePr>
        <p:xfrm>
          <a:off x="883403" y="1312789"/>
          <a:ext cx="5721985" cy="1693164"/>
        </p:xfrm>
        <a:graphic>
          <a:graphicData uri="http://schemas.openxmlformats.org/drawingml/2006/table">
            <a:tbl>
              <a:tblPr firstRow="1" firstCol="1" bandRow="1">
                <a:tableStyleId>{5C22544A-7EE6-4342-B048-85BDC9FD1C3A}</a:tableStyleId>
              </a:tblPr>
              <a:tblGrid>
                <a:gridCol w="4237990">
                  <a:extLst>
                    <a:ext uri="{9D8B030D-6E8A-4147-A177-3AD203B41FA5}">
                      <a16:colId xmlns:a16="http://schemas.microsoft.com/office/drawing/2014/main" val="667059658"/>
                    </a:ext>
                  </a:extLst>
                </a:gridCol>
                <a:gridCol w="1483995">
                  <a:extLst>
                    <a:ext uri="{9D8B030D-6E8A-4147-A177-3AD203B41FA5}">
                      <a16:colId xmlns:a16="http://schemas.microsoft.com/office/drawing/2014/main" val="703240084"/>
                    </a:ext>
                  </a:extLst>
                </a:gridCol>
              </a:tblGrid>
              <a:tr h="180975">
                <a:tc>
                  <a:txBody>
                    <a:bodyPr/>
                    <a:lstStyle/>
                    <a:p>
                      <a:pPr>
                        <a:lnSpc>
                          <a:spcPct val="150000"/>
                        </a:lnSpc>
                        <a:spcAft>
                          <a:spcPts val="800"/>
                        </a:spcAft>
                      </a:pPr>
                      <a:r>
                        <a:rPr lang="en-ZA" sz="1600" dirty="0">
                          <a:effectLst/>
                          <a:latin typeface="Arial" panose="020B0604020202020204" pitchFamily="34" charset="0"/>
                          <a:cs typeface="Arial" panose="020B0604020202020204" pitchFamily="34" charset="0"/>
                        </a:rPr>
                        <a:t>Yes, I always issue receipts</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ZA" sz="1600" b="0" dirty="0">
                          <a:solidFill>
                            <a:schemeClr val="tx1"/>
                          </a:solidFill>
                          <a:effectLst/>
                          <a:latin typeface="Arial" panose="020B0604020202020204" pitchFamily="34" charset="0"/>
                          <a:cs typeface="Arial" panose="020B0604020202020204" pitchFamily="34" charset="0"/>
                        </a:rPr>
                        <a:t>55.1%</a:t>
                      </a:r>
                      <a:endParaRPr lang="en-ZA"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3475796826"/>
                  </a:ext>
                </a:extLst>
              </a:tr>
              <a:tr h="180975">
                <a:tc>
                  <a:txBody>
                    <a:bodyPr/>
                    <a:lstStyle/>
                    <a:p>
                      <a:pPr>
                        <a:lnSpc>
                          <a:spcPct val="150000"/>
                        </a:lnSpc>
                        <a:spcAft>
                          <a:spcPts val="800"/>
                        </a:spcAft>
                      </a:pPr>
                      <a:r>
                        <a:rPr lang="en-ZA" sz="1600" dirty="0">
                          <a:effectLst/>
                          <a:latin typeface="Arial" panose="020B0604020202020204" pitchFamily="34" charset="0"/>
                          <a:cs typeface="Arial" panose="020B0604020202020204" pitchFamily="34" charset="0"/>
                        </a:rPr>
                        <a:t>Yes, but only upon request of the customer/client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ZA" sz="1600" dirty="0">
                          <a:effectLst/>
                          <a:latin typeface="Arial" panose="020B0604020202020204" pitchFamily="34" charset="0"/>
                          <a:cs typeface="Arial" panose="020B0604020202020204" pitchFamily="34" charset="0"/>
                        </a:rPr>
                        <a:t>20.4%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95878636"/>
                  </a:ext>
                </a:extLst>
              </a:tr>
              <a:tr h="180975">
                <a:tc>
                  <a:txBody>
                    <a:bodyPr/>
                    <a:lstStyle/>
                    <a:p>
                      <a:pPr>
                        <a:lnSpc>
                          <a:spcPct val="150000"/>
                        </a:lnSpc>
                        <a:spcAft>
                          <a:spcPts val="800"/>
                        </a:spcAft>
                      </a:pPr>
                      <a:r>
                        <a:rPr lang="en-ZA" sz="1600">
                          <a:effectLst/>
                          <a:latin typeface="Arial" panose="020B0604020202020204" pitchFamily="34" charset="0"/>
                          <a:cs typeface="Arial" panose="020B0604020202020204" pitchFamily="34" charset="0"/>
                        </a:rPr>
                        <a:t>No, currently my business/trade does not make use of receipts</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50000"/>
                        </a:lnSpc>
                        <a:spcAft>
                          <a:spcPts val="800"/>
                        </a:spcAft>
                      </a:pPr>
                      <a:r>
                        <a:rPr lang="en-ZA" sz="1600" dirty="0">
                          <a:effectLst/>
                          <a:latin typeface="Arial" panose="020B0604020202020204" pitchFamily="34" charset="0"/>
                          <a:cs typeface="Arial" panose="020B0604020202020204" pitchFamily="34" charset="0"/>
                        </a:rPr>
                        <a:t>24.5%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0011940"/>
                  </a:ext>
                </a:extLst>
              </a:tr>
            </a:tbl>
          </a:graphicData>
        </a:graphic>
      </p:graphicFrame>
    </p:spTree>
    <p:extLst>
      <p:ext uri="{BB962C8B-B14F-4D97-AF65-F5344CB8AC3E}">
        <p14:creationId xmlns:p14="http://schemas.microsoft.com/office/powerpoint/2010/main" val="323897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5" name="TextBox 4">
            <a:extLst>
              <a:ext uri="{FF2B5EF4-FFF2-40B4-BE49-F238E27FC236}">
                <a16:creationId xmlns:a16="http://schemas.microsoft.com/office/drawing/2014/main" id="{D9878718-2A19-4F8A-2F28-34BE66948D50}"/>
              </a:ext>
            </a:extLst>
          </p:cNvPr>
          <p:cNvSpPr txBox="1"/>
          <p:nvPr/>
        </p:nvSpPr>
        <p:spPr>
          <a:xfrm>
            <a:off x="162729" y="23351"/>
            <a:ext cx="8642140" cy="600156"/>
          </a:xfrm>
          <a:prstGeom prst="rect">
            <a:avLst/>
          </a:prstGeom>
          <a:noFill/>
        </p:spPr>
        <p:txBody>
          <a:bodyPr wrap="square" lIns="45711" tIns="22856" rIns="45711" bIns="22856" rtlCol="0">
            <a:spAutoFit/>
          </a:bodyPr>
          <a:lstStyle/>
          <a:p>
            <a:pPr algn="ctr" defTabSz="1219139">
              <a:defRPr/>
            </a:pPr>
            <a:r>
              <a:rPr lang="en-ZA" sz="3600" b="1" dirty="0">
                <a:solidFill>
                  <a:schemeClr val="tx2"/>
                </a:solidFill>
                <a:latin typeface="Bebas Neue" panose="020B0606020202050201" pitchFamily="34" charset="0"/>
                <a:cs typeface="Arial" panose="020B0604020202020204" pitchFamily="34" charset="0"/>
              </a:rPr>
              <a:t>Results – Objective 1: supplier support</a:t>
            </a:r>
            <a:endParaRPr lang="id-ID" sz="3600" b="1" dirty="0">
              <a:solidFill>
                <a:schemeClr val="tx2"/>
              </a:solidFill>
              <a:latin typeface="Bebas Neue" panose="020B0606020202050201" pitchFamily="34" charset="0"/>
              <a:cs typeface="Arial" panose="020B0604020202020204" pitchFamily="34" charset="0"/>
            </a:endParaRPr>
          </a:p>
        </p:txBody>
      </p:sp>
      <p:sp>
        <p:nvSpPr>
          <p:cNvPr id="7" name="TextBox 6">
            <a:extLst>
              <a:ext uri="{FF2B5EF4-FFF2-40B4-BE49-F238E27FC236}">
                <a16:creationId xmlns:a16="http://schemas.microsoft.com/office/drawing/2014/main" id="{ED52F9B4-9D33-41F0-B1D0-3D6F29482561}"/>
              </a:ext>
            </a:extLst>
          </p:cNvPr>
          <p:cNvSpPr txBox="1"/>
          <p:nvPr/>
        </p:nvSpPr>
        <p:spPr>
          <a:xfrm>
            <a:off x="883403" y="615757"/>
            <a:ext cx="6292312" cy="369332"/>
          </a:xfrm>
          <a:prstGeom prst="rect">
            <a:avLst/>
          </a:prstGeom>
          <a:noFill/>
        </p:spPr>
        <p:txBody>
          <a:bodyPr wrap="square" rtlCol="0">
            <a:spAutoFit/>
          </a:bodyPr>
          <a:lstStyle/>
          <a:p>
            <a:r>
              <a:rPr lang="en-ZA" sz="1800" b="1" dirty="0">
                <a:effectLst/>
                <a:latin typeface="Arial" panose="020B0604020202020204" pitchFamily="34" charset="0"/>
                <a:ea typeface="Calibri" panose="020F0502020204030204" pitchFamily="34" charset="0"/>
              </a:rPr>
              <a:t>Willingness of a supplier to issue a receipt</a:t>
            </a:r>
            <a:endParaRPr lang="en-ZA" b="1" dirty="0"/>
          </a:p>
        </p:txBody>
      </p:sp>
      <p:graphicFrame>
        <p:nvGraphicFramePr>
          <p:cNvPr id="4" name="Table 3">
            <a:extLst>
              <a:ext uri="{FF2B5EF4-FFF2-40B4-BE49-F238E27FC236}">
                <a16:creationId xmlns:a16="http://schemas.microsoft.com/office/drawing/2014/main" id="{2F30C05C-7487-4CF6-8002-83EA0625A2A1}"/>
              </a:ext>
            </a:extLst>
          </p:cNvPr>
          <p:cNvGraphicFramePr>
            <a:graphicFrameLocks noGrp="1"/>
          </p:cNvGraphicFramePr>
          <p:nvPr>
            <p:extLst>
              <p:ext uri="{D42A27DB-BD31-4B8C-83A1-F6EECF244321}">
                <p14:modId xmlns:p14="http://schemas.microsoft.com/office/powerpoint/2010/main" val="2434166382"/>
              </p:ext>
            </p:extLst>
          </p:nvPr>
        </p:nvGraphicFramePr>
        <p:xfrm>
          <a:off x="321993" y="985089"/>
          <a:ext cx="7415132" cy="3739010"/>
        </p:xfrm>
        <a:graphic>
          <a:graphicData uri="http://schemas.openxmlformats.org/drawingml/2006/table">
            <a:tbl>
              <a:tblPr firstRow="1" firstCol="1" bandRow="1">
                <a:tableStyleId>{5C22544A-7EE6-4342-B048-85BDC9FD1C3A}</a:tableStyleId>
              </a:tblPr>
              <a:tblGrid>
                <a:gridCol w="1440019">
                  <a:extLst>
                    <a:ext uri="{9D8B030D-6E8A-4147-A177-3AD203B41FA5}">
                      <a16:colId xmlns:a16="http://schemas.microsoft.com/office/drawing/2014/main" val="660374880"/>
                    </a:ext>
                  </a:extLst>
                </a:gridCol>
                <a:gridCol w="1526034">
                  <a:extLst>
                    <a:ext uri="{9D8B030D-6E8A-4147-A177-3AD203B41FA5}">
                      <a16:colId xmlns:a16="http://schemas.microsoft.com/office/drawing/2014/main" val="402153093"/>
                    </a:ext>
                  </a:extLst>
                </a:gridCol>
                <a:gridCol w="1526034">
                  <a:extLst>
                    <a:ext uri="{9D8B030D-6E8A-4147-A177-3AD203B41FA5}">
                      <a16:colId xmlns:a16="http://schemas.microsoft.com/office/drawing/2014/main" val="3109551699"/>
                    </a:ext>
                  </a:extLst>
                </a:gridCol>
                <a:gridCol w="1441502">
                  <a:extLst>
                    <a:ext uri="{9D8B030D-6E8A-4147-A177-3AD203B41FA5}">
                      <a16:colId xmlns:a16="http://schemas.microsoft.com/office/drawing/2014/main" val="60980170"/>
                    </a:ext>
                  </a:extLst>
                </a:gridCol>
                <a:gridCol w="1481543">
                  <a:extLst>
                    <a:ext uri="{9D8B030D-6E8A-4147-A177-3AD203B41FA5}">
                      <a16:colId xmlns:a16="http://schemas.microsoft.com/office/drawing/2014/main" val="3074917593"/>
                    </a:ext>
                  </a:extLst>
                </a:gridCol>
              </a:tblGrid>
              <a:tr h="1862015">
                <a:tc>
                  <a:txBody>
                    <a:bodyPr/>
                    <a:lstStyle/>
                    <a:p>
                      <a:pPr algn="just">
                        <a:lnSpc>
                          <a:spcPct val="150000"/>
                        </a:lnSpc>
                        <a:spcAft>
                          <a:spcPts val="800"/>
                        </a:spcAft>
                      </a:pPr>
                      <a:r>
                        <a:rPr lang="en-ZA"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just">
                        <a:lnSpc>
                          <a:spcPct val="150000"/>
                        </a:lnSpc>
                        <a:spcAft>
                          <a:spcPts val="800"/>
                        </a:spcAft>
                      </a:pPr>
                      <a:r>
                        <a:rPr lang="en-ZA" sz="1200" dirty="0">
                          <a:effectLst/>
                          <a:latin typeface="Arial" panose="020B0604020202020204" pitchFamily="34" charset="0"/>
                          <a:cs typeface="Arial" panose="020B0604020202020204" pitchFamily="34" charset="0"/>
                        </a:rPr>
                        <a:t>I am willing to supply receipts to my customers/ clients on a regular basis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just">
                        <a:lnSpc>
                          <a:spcPct val="150000"/>
                        </a:lnSpc>
                        <a:spcAft>
                          <a:spcPts val="800"/>
                        </a:spcAft>
                      </a:pPr>
                      <a:r>
                        <a:rPr lang="en-ZA" sz="1200" dirty="0">
                          <a:effectLst/>
                          <a:latin typeface="Arial" panose="020B0604020202020204" pitchFamily="34" charset="0"/>
                          <a:cs typeface="Arial" panose="020B0604020202020204" pitchFamily="34" charset="0"/>
                        </a:rPr>
                        <a:t>I have the necessary resources at my disposal to provide a customer/client with a receipt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just">
                        <a:lnSpc>
                          <a:spcPct val="150000"/>
                        </a:lnSpc>
                        <a:spcAft>
                          <a:spcPts val="800"/>
                        </a:spcAft>
                      </a:pPr>
                      <a:r>
                        <a:rPr lang="en-ZA" sz="1200">
                          <a:effectLst/>
                          <a:latin typeface="Arial" panose="020B0604020202020204" pitchFamily="34" charset="0"/>
                          <a:cs typeface="Arial" panose="020B0604020202020204" pitchFamily="34" charset="0"/>
                        </a:rPr>
                        <a:t>If a customer/</a:t>
                      </a:r>
                    </a:p>
                    <a:p>
                      <a:pPr algn="just">
                        <a:lnSpc>
                          <a:spcPct val="150000"/>
                        </a:lnSpc>
                        <a:spcAft>
                          <a:spcPts val="800"/>
                        </a:spcAft>
                      </a:pPr>
                      <a:r>
                        <a:rPr lang="en-ZA" sz="1200">
                          <a:effectLst/>
                          <a:latin typeface="Arial" panose="020B0604020202020204" pitchFamily="34" charset="0"/>
                          <a:cs typeface="Arial" panose="020B0604020202020204" pitchFamily="34" charset="0"/>
                        </a:rPr>
                        <a:t>client requests a receipt for my services or goods, I can provide it to them immediately upon request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just">
                        <a:lnSpc>
                          <a:spcPct val="150000"/>
                        </a:lnSpc>
                        <a:spcAft>
                          <a:spcPts val="800"/>
                        </a:spcAft>
                      </a:pPr>
                      <a:r>
                        <a:rPr lang="en-ZA" sz="1200">
                          <a:effectLst/>
                          <a:latin typeface="Arial" panose="020B0604020202020204" pitchFamily="34" charset="0"/>
                          <a:cs typeface="Arial" panose="020B0604020202020204" pitchFamily="34" charset="0"/>
                        </a:rPr>
                        <a:t>I can only issue receipts to my customers/clients if I can charge them an extra cost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extLst>
                  <a:ext uri="{0D108BD9-81ED-4DB2-BD59-A6C34878D82A}">
                    <a16:rowId xmlns:a16="http://schemas.microsoft.com/office/drawing/2014/main" val="3867645243"/>
                  </a:ext>
                </a:extLst>
              </a:tr>
              <a:tr h="228783">
                <a:tc>
                  <a:txBody>
                    <a:bodyPr/>
                    <a:lstStyle/>
                    <a:p>
                      <a:pPr algn="just">
                        <a:lnSpc>
                          <a:spcPct val="150000"/>
                        </a:lnSpc>
                        <a:spcAft>
                          <a:spcPts val="800"/>
                        </a:spcAft>
                      </a:pPr>
                      <a:r>
                        <a:rPr lang="en-ZA" sz="1200">
                          <a:effectLst/>
                          <a:latin typeface="Arial" panose="020B0604020202020204" pitchFamily="34" charset="0"/>
                          <a:cs typeface="Arial" panose="020B0604020202020204" pitchFamily="34" charset="0"/>
                        </a:rPr>
                        <a:t>Strongly agree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74.5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56.9</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66.7</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3.9</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extLst>
                  <a:ext uri="{0D108BD9-81ED-4DB2-BD59-A6C34878D82A}">
                    <a16:rowId xmlns:a16="http://schemas.microsoft.com/office/drawing/2014/main" val="2039781091"/>
                  </a:ext>
                </a:extLst>
              </a:tr>
              <a:tr h="228783">
                <a:tc>
                  <a:txBody>
                    <a:bodyPr/>
                    <a:lstStyle/>
                    <a:p>
                      <a:pPr algn="just">
                        <a:lnSpc>
                          <a:spcPct val="150000"/>
                        </a:lnSpc>
                        <a:spcAft>
                          <a:spcPts val="800"/>
                        </a:spcAft>
                      </a:pPr>
                      <a:r>
                        <a:rPr lang="en-ZA" sz="1200">
                          <a:effectLst/>
                          <a:latin typeface="Arial" panose="020B0604020202020204" pitchFamily="34" charset="0"/>
                          <a:cs typeface="Arial" panose="020B0604020202020204" pitchFamily="34" charset="0"/>
                        </a:rPr>
                        <a:t>Agree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9.8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23.5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dirty="0">
                          <a:effectLst/>
                          <a:latin typeface="Arial" panose="020B0604020202020204" pitchFamily="34" charset="0"/>
                          <a:cs typeface="Arial" panose="020B0604020202020204" pitchFamily="34" charset="0"/>
                        </a:rPr>
                        <a:t>13.7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7.8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extLst>
                  <a:ext uri="{0D108BD9-81ED-4DB2-BD59-A6C34878D82A}">
                    <a16:rowId xmlns:a16="http://schemas.microsoft.com/office/drawing/2014/main" val="1856562017"/>
                  </a:ext>
                </a:extLst>
              </a:tr>
              <a:tr h="485163">
                <a:tc>
                  <a:txBody>
                    <a:bodyPr/>
                    <a:lstStyle/>
                    <a:p>
                      <a:pPr algn="just">
                        <a:lnSpc>
                          <a:spcPct val="150000"/>
                        </a:lnSpc>
                        <a:spcAft>
                          <a:spcPts val="800"/>
                        </a:spcAft>
                      </a:pPr>
                      <a:r>
                        <a:rPr lang="en-ZA" sz="1200">
                          <a:effectLst/>
                          <a:latin typeface="Arial" panose="020B0604020202020204" pitchFamily="34" charset="0"/>
                          <a:cs typeface="Arial" panose="020B0604020202020204" pitchFamily="34" charset="0"/>
                        </a:rPr>
                        <a:t>Neither agree nor disagree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3.9</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5.9</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dirty="0">
                          <a:effectLst/>
                          <a:latin typeface="Arial" panose="020B0604020202020204" pitchFamily="34" charset="0"/>
                          <a:cs typeface="Arial" panose="020B0604020202020204" pitchFamily="34" charset="0"/>
                        </a:rPr>
                        <a:t>3.9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7.8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extLst>
                  <a:ext uri="{0D108BD9-81ED-4DB2-BD59-A6C34878D82A}">
                    <a16:rowId xmlns:a16="http://schemas.microsoft.com/office/drawing/2014/main" val="3166474201"/>
                  </a:ext>
                </a:extLst>
              </a:tr>
              <a:tr h="228783">
                <a:tc>
                  <a:txBody>
                    <a:bodyPr/>
                    <a:lstStyle/>
                    <a:p>
                      <a:pPr algn="just">
                        <a:lnSpc>
                          <a:spcPct val="150000"/>
                        </a:lnSpc>
                        <a:spcAft>
                          <a:spcPts val="800"/>
                        </a:spcAft>
                      </a:pPr>
                      <a:r>
                        <a:rPr lang="en-ZA" sz="1200">
                          <a:effectLst/>
                          <a:latin typeface="Arial" panose="020B0604020202020204" pitchFamily="34" charset="0"/>
                          <a:cs typeface="Arial" panose="020B0604020202020204" pitchFamily="34" charset="0"/>
                        </a:rPr>
                        <a:t>Disagree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7.8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7.8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dirty="0">
                          <a:effectLst/>
                          <a:latin typeface="Arial" panose="020B0604020202020204" pitchFamily="34" charset="0"/>
                          <a:cs typeface="Arial" panose="020B0604020202020204" pitchFamily="34" charset="0"/>
                        </a:rPr>
                        <a:t>3.9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dirty="0">
                          <a:effectLst/>
                          <a:latin typeface="Arial" panose="020B0604020202020204" pitchFamily="34" charset="0"/>
                          <a:cs typeface="Arial" panose="020B0604020202020204" pitchFamily="34" charset="0"/>
                        </a:rPr>
                        <a:t>41.2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extLst>
                  <a:ext uri="{0D108BD9-81ED-4DB2-BD59-A6C34878D82A}">
                    <a16:rowId xmlns:a16="http://schemas.microsoft.com/office/drawing/2014/main" val="2012747846"/>
                  </a:ext>
                </a:extLst>
              </a:tr>
              <a:tr h="228783">
                <a:tc>
                  <a:txBody>
                    <a:bodyPr/>
                    <a:lstStyle/>
                    <a:p>
                      <a:pPr algn="just">
                        <a:lnSpc>
                          <a:spcPct val="150000"/>
                        </a:lnSpc>
                        <a:spcAft>
                          <a:spcPts val="800"/>
                        </a:spcAft>
                      </a:pPr>
                      <a:r>
                        <a:rPr lang="en-ZA" sz="1200">
                          <a:effectLst/>
                          <a:latin typeface="Arial" panose="020B0604020202020204" pitchFamily="34" charset="0"/>
                          <a:cs typeface="Arial" panose="020B0604020202020204" pitchFamily="34" charset="0"/>
                        </a:rPr>
                        <a:t>Strongly disagree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3.9</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5.9</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a:effectLst/>
                          <a:latin typeface="Arial" panose="020B0604020202020204" pitchFamily="34" charset="0"/>
                          <a:cs typeface="Arial" panose="020B0604020202020204" pitchFamily="34" charset="0"/>
                        </a:rPr>
                        <a:t>11.8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tc>
                  <a:txBody>
                    <a:bodyPr/>
                    <a:lstStyle/>
                    <a:p>
                      <a:pPr algn="ctr">
                        <a:lnSpc>
                          <a:spcPct val="150000"/>
                        </a:lnSpc>
                        <a:spcAft>
                          <a:spcPts val="800"/>
                        </a:spcAft>
                      </a:pPr>
                      <a:r>
                        <a:rPr lang="en-ZA" sz="1200" dirty="0">
                          <a:effectLst/>
                          <a:latin typeface="Arial" panose="020B0604020202020204" pitchFamily="34" charset="0"/>
                          <a:cs typeface="Arial" panose="020B0604020202020204" pitchFamily="34" charset="0"/>
                        </a:rPr>
                        <a:t>39.2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4095" marR="64095" marT="0" marB="0"/>
                </a:tc>
                <a:extLst>
                  <a:ext uri="{0D108BD9-81ED-4DB2-BD59-A6C34878D82A}">
                    <a16:rowId xmlns:a16="http://schemas.microsoft.com/office/drawing/2014/main" val="3083148907"/>
                  </a:ext>
                </a:extLst>
              </a:tr>
            </a:tbl>
          </a:graphicData>
        </a:graphic>
      </p:graphicFrame>
    </p:spTree>
    <p:extLst>
      <p:ext uri="{BB962C8B-B14F-4D97-AF65-F5344CB8AC3E}">
        <p14:creationId xmlns:p14="http://schemas.microsoft.com/office/powerpoint/2010/main" val="1186334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5" name="TextBox 4">
            <a:extLst>
              <a:ext uri="{FF2B5EF4-FFF2-40B4-BE49-F238E27FC236}">
                <a16:creationId xmlns:a16="http://schemas.microsoft.com/office/drawing/2014/main" id="{D9878718-2A19-4F8A-2F28-34BE66948D50}"/>
              </a:ext>
            </a:extLst>
          </p:cNvPr>
          <p:cNvSpPr txBox="1"/>
          <p:nvPr/>
        </p:nvSpPr>
        <p:spPr>
          <a:xfrm>
            <a:off x="147014" y="95631"/>
            <a:ext cx="8967200" cy="600156"/>
          </a:xfrm>
          <a:prstGeom prst="rect">
            <a:avLst/>
          </a:prstGeom>
          <a:noFill/>
        </p:spPr>
        <p:txBody>
          <a:bodyPr wrap="square" lIns="45711" tIns="22856" rIns="45711" bIns="22856" rtlCol="0">
            <a:spAutoFit/>
          </a:bodyPr>
          <a:lstStyle/>
          <a:p>
            <a:pPr algn="ctr" defTabSz="1219139">
              <a:defRPr/>
            </a:pPr>
            <a:r>
              <a:rPr lang="en-ZA" sz="3600" b="1" dirty="0">
                <a:solidFill>
                  <a:schemeClr val="tx2"/>
                </a:solidFill>
                <a:latin typeface="Bebas Neue" panose="020B0606020202050201" pitchFamily="34" charset="0"/>
                <a:cs typeface="Arial" panose="020B0604020202020204" pitchFamily="34" charset="0"/>
              </a:rPr>
              <a:t>Results – Objective 2: Current tax compliance</a:t>
            </a:r>
            <a:endParaRPr lang="id-ID" sz="3600" b="1" dirty="0">
              <a:solidFill>
                <a:schemeClr val="tx2"/>
              </a:solidFill>
              <a:latin typeface="Bebas Neue" panose="020B0606020202050201"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8F293230-5405-43FD-ABEE-51611A9B9562}"/>
              </a:ext>
            </a:extLst>
          </p:cNvPr>
          <p:cNvGraphicFramePr>
            <a:graphicFrameLocks noGrp="1"/>
          </p:cNvGraphicFramePr>
          <p:nvPr>
            <p:extLst>
              <p:ext uri="{D42A27DB-BD31-4B8C-83A1-F6EECF244321}">
                <p14:modId xmlns:p14="http://schemas.microsoft.com/office/powerpoint/2010/main" val="2118983262"/>
              </p:ext>
            </p:extLst>
          </p:nvPr>
        </p:nvGraphicFramePr>
        <p:xfrm>
          <a:off x="551158" y="762065"/>
          <a:ext cx="7886700" cy="3205480"/>
        </p:xfrm>
        <a:graphic>
          <a:graphicData uri="http://schemas.openxmlformats.org/drawingml/2006/table">
            <a:tbl>
              <a:tblPr bandRow="1">
                <a:tableStyleId>{5C22544A-7EE6-4342-B048-85BDC9FD1C3A}</a:tableStyleId>
              </a:tblPr>
              <a:tblGrid>
                <a:gridCol w="3708326">
                  <a:extLst>
                    <a:ext uri="{9D8B030D-6E8A-4147-A177-3AD203B41FA5}">
                      <a16:colId xmlns:a16="http://schemas.microsoft.com/office/drawing/2014/main" val="2547917672"/>
                    </a:ext>
                  </a:extLst>
                </a:gridCol>
                <a:gridCol w="2011109">
                  <a:extLst>
                    <a:ext uri="{9D8B030D-6E8A-4147-A177-3AD203B41FA5}">
                      <a16:colId xmlns:a16="http://schemas.microsoft.com/office/drawing/2014/main" val="142124298"/>
                    </a:ext>
                  </a:extLst>
                </a:gridCol>
                <a:gridCol w="2167265">
                  <a:extLst>
                    <a:ext uri="{9D8B030D-6E8A-4147-A177-3AD203B41FA5}">
                      <a16:colId xmlns:a16="http://schemas.microsoft.com/office/drawing/2014/main" val="2427403644"/>
                    </a:ext>
                  </a:extLst>
                </a:gridCol>
              </a:tblGrid>
              <a:tr h="0">
                <a:tc>
                  <a:txBody>
                    <a:bodyPr/>
                    <a:lstStyle/>
                    <a:p>
                      <a:pPr>
                        <a:lnSpc>
                          <a:spcPct val="150000"/>
                        </a:lnSpc>
                        <a:spcAft>
                          <a:spcPts val="800"/>
                        </a:spcAft>
                      </a:pPr>
                      <a:r>
                        <a:rPr lang="en-ZA" sz="1600" b="1" dirty="0">
                          <a:solidFill>
                            <a:schemeClr val="bg1"/>
                          </a:solidFill>
                          <a:effectLst/>
                          <a:latin typeface="Arial" panose="020B0604020202020204" pitchFamily="34" charset="0"/>
                          <a:cs typeface="Arial" panose="020B0604020202020204" pitchFamily="34" charset="0"/>
                        </a:rPr>
                        <a:t>Registration Status</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nSpc>
                          <a:spcPct val="150000"/>
                        </a:lnSpc>
                        <a:spcAft>
                          <a:spcPts val="800"/>
                        </a:spcAft>
                      </a:pPr>
                      <a:r>
                        <a:rPr lang="en-ZA" sz="1600" b="1" dirty="0">
                          <a:solidFill>
                            <a:schemeClr val="bg1"/>
                          </a:solidFill>
                          <a:effectLst/>
                          <a:latin typeface="Arial" panose="020B0604020202020204" pitchFamily="34" charset="0"/>
                          <a:cs typeface="Arial" panose="020B0604020202020204" pitchFamily="34" charset="0"/>
                        </a:rPr>
                        <a:t>Participants (n)</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nSpc>
                          <a:spcPct val="150000"/>
                        </a:lnSpc>
                        <a:spcAft>
                          <a:spcPts val="800"/>
                        </a:spcAft>
                      </a:pPr>
                      <a:r>
                        <a:rPr lang="en-ZA" sz="1600" b="1" dirty="0">
                          <a:solidFill>
                            <a:schemeClr val="bg1"/>
                          </a:solidFill>
                          <a:effectLst/>
                          <a:latin typeface="Arial" panose="020B0604020202020204" pitchFamily="34" charset="0"/>
                          <a:cs typeface="Arial" panose="020B0604020202020204" pitchFamily="34" charset="0"/>
                        </a:rPr>
                        <a:t>Participants (%)</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val="4040734729"/>
                  </a:ext>
                </a:extLst>
              </a:tr>
              <a:tr h="0">
                <a:tc>
                  <a:txBody>
                    <a:bodyPr/>
                    <a:lstStyle/>
                    <a:p>
                      <a:pPr>
                        <a:lnSpc>
                          <a:spcPct val="150000"/>
                        </a:lnSpc>
                        <a:spcAft>
                          <a:spcPts val="800"/>
                        </a:spcAft>
                      </a:pPr>
                      <a:r>
                        <a:rPr lang="en-ZA" sz="1600" dirty="0">
                          <a:solidFill>
                            <a:schemeClr val="bg1"/>
                          </a:solidFill>
                          <a:effectLst/>
                          <a:latin typeface="Arial" panose="020B0604020202020204" pitchFamily="34" charset="0"/>
                          <a:cs typeface="Arial" panose="020B0604020202020204" pitchFamily="34" charset="0"/>
                        </a:rPr>
                        <a:t> </a:t>
                      </a:r>
                      <a:endParaRPr lang="en-ZA" sz="14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nSpc>
                          <a:spcPct val="150000"/>
                        </a:lnSpc>
                        <a:spcAft>
                          <a:spcPts val="800"/>
                        </a:spcAft>
                      </a:pPr>
                      <a:r>
                        <a:rPr lang="en-ZA" sz="1600">
                          <a:effectLst/>
                          <a:latin typeface="Arial" panose="020B0604020202020204" pitchFamily="34"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ZA" sz="1600" u="none" strike="noStrike"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2377289"/>
                  </a:ext>
                </a:extLst>
              </a:tr>
              <a:tr h="0">
                <a:tc>
                  <a:txBody>
                    <a:bodyPr/>
                    <a:lstStyle/>
                    <a:p>
                      <a:pPr>
                        <a:lnSpc>
                          <a:spcPct val="150000"/>
                        </a:lnSpc>
                        <a:spcAft>
                          <a:spcPts val="800"/>
                        </a:spcAft>
                      </a:pPr>
                      <a:r>
                        <a:rPr lang="en-ZA" sz="1600" b="1" dirty="0">
                          <a:solidFill>
                            <a:schemeClr val="bg1"/>
                          </a:solidFill>
                          <a:effectLst/>
                          <a:latin typeface="Arial" panose="020B0604020202020204" pitchFamily="34" charset="0"/>
                          <a:cs typeface="Arial" panose="020B0604020202020204" pitchFamily="34" charset="0"/>
                        </a:rPr>
                        <a:t>Registered Participants</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nSpc>
                          <a:spcPct val="150000"/>
                        </a:lnSpc>
                        <a:spcAft>
                          <a:spcPts val="800"/>
                        </a:spcAft>
                      </a:pPr>
                      <a:r>
                        <a:rPr lang="en-ZA" sz="1600" dirty="0">
                          <a:effectLst/>
                          <a:latin typeface="Arial" panose="020B0604020202020204" pitchFamily="34" charset="0"/>
                          <a:cs typeface="Arial" panose="020B0604020202020204" pitchFamily="34" charset="0"/>
                        </a:rPr>
                        <a:t>28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ZA" sz="1600">
                          <a:effectLst/>
                          <a:latin typeface="Arial" panose="020B0604020202020204" pitchFamily="34" charset="0"/>
                          <a:cs typeface="Arial" panose="020B0604020202020204" pitchFamily="34" charset="0"/>
                        </a:rPr>
                        <a:t>54,9%</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78351991"/>
                  </a:ext>
                </a:extLst>
              </a:tr>
              <a:tr h="0">
                <a:tc>
                  <a:txBody>
                    <a:bodyPr/>
                    <a:lstStyle/>
                    <a:p>
                      <a:pPr>
                        <a:lnSpc>
                          <a:spcPct val="150000"/>
                        </a:lnSpc>
                        <a:spcAft>
                          <a:spcPts val="800"/>
                        </a:spcAft>
                      </a:pPr>
                      <a:r>
                        <a:rPr lang="en-ZA" sz="1600" b="1" dirty="0">
                          <a:solidFill>
                            <a:schemeClr val="bg1"/>
                          </a:solidFill>
                          <a:effectLst/>
                          <a:latin typeface="Arial" panose="020B0604020202020204" pitchFamily="34" charset="0"/>
                          <a:cs typeface="Arial" panose="020B0604020202020204" pitchFamily="34" charset="0"/>
                        </a:rPr>
                        <a:t>   - Only Income Tax</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nSpc>
                          <a:spcPct val="150000"/>
                        </a:lnSpc>
                        <a:spcAft>
                          <a:spcPts val="800"/>
                        </a:spcAft>
                      </a:pPr>
                      <a:r>
                        <a:rPr lang="en-ZA" sz="1600" dirty="0">
                          <a:effectLst/>
                          <a:latin typeface="Arial" panose="020B0604020202020204" pitchFamily="34" charset="0"/>
                          <a:cs typeface="Arial" panose="020B0604020202020204" pitchFamily="34" charset="0"/>
                        </a:rPr>
                        <a:t>13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ZA" sz="1600">
                          <a:effectLst/>
                          <a:latin typeface="Arial" panose="020B0604020202020204" pitchFamily="34" charset="0"/>
                          <a:cs typeface="Arial" panose="020B0604020202020204" pitchFamily="34" charset="0"/>
                        </a:rPr>
                        <a:t>46,4%</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48354991"/>
                  </a:ext>
                </a:extLst>
              </a:tr>
              <a:tr h="0">
                <a:tc>
                  <a:txBody>
                    <a:bodyPr/>
                    <a:lstStyle/>
                    <a:p>
                      <a:pPr>
                        <a:lnSpc>
                          <a:spcPct val="150000"/>
                        </a:lnSpc>
                        <a:spcAft>
                          <a:spcPts val="800"/>
                        </a:spcAft>
                      </a:pPr>
                      <a:r>
                        <a:rPr lang="en-ZA" sz="1600" b="1" dirty="0">
                          <a:solidFill>
                            <a:schemeClr val="bg1"/>
                          </a:solidFill>
                          <a:effectLst/>
                          <a:latin typeface="Arial" panose="020B0604020202020204" pitchFamily="34" charset="0"/>
                          <a:cs typeface="Arial" panose="020B0604020202020204" pitchFamily="34" charset="0"/>
                        </a:rPr>
                        <a:t>   - Only VAT</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nSpc>
                          <a:spcPct val="150000"/>
                        </a:lnSpc>
                        <a:spcAft>
                          <a:spcPts val="800"/>
                        </a:spcAft>
                      </a:pPr>
                      <a:r>
                        <a:rPr lang="en-ZA" sz="1600">
                          <a:effectLst/>
                          <a:latin typeface="Arial" panose="020B0604020202020204" pitchFamily="34" charset="0"/>
                          <a:cs typeface="Arial" panose="020B0604020202020204" pitchFamily="34" charset="0"/>
                        </a:rPr>
                        <a:t>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ZA" sz="1600">
                          <a:effectLst/>
                          <a:latin typeface="Arial" panose="020B0604020202020204" pitchFamily="34" charset="0"/>
                          <a:cs typeface="Arial" panose="020B0604020202020204" pitchFamily="34" charset="0"/>
                        </a:rPr>
                        <a:t>10,7%</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841597955"/>
                  </a:ext>
                </a:extLst>
              </a:tr>
              <a:tr h="0">
                <a:tc>
                  <a:txBody>
                    <a:bodyPr/>
                    <a:lstStyle/>
                    <a:p>
                      <a:pPr>
                        <a:lnSpc>
                          <a:spcPct val="150000"/>
                        </a:lnSpc>
                        <a:spcAft>
                          <a:spcPts val="800"/>
                        </a:spcAft>
                      </a:pPr>
                      <a:r>
                        <a:rPr lang="en-ZA" sz="1600" b="1" dirty="0">
                          <a:solidFill>
                            <a:schemeClr val="bg1"/>
                          </a:solidFill>
                          <a:effectLst/>
                          <a:latin typeface="Arial" panose="020B0604020202020204" pitchFamily="34" charset="0"/>
                          <a:cs typeface="Arial" panose="020B0604020202020204" pitchFamily="34" charset="0"/>
                        </a:rPr>
                        <a:t>   - Income Tax &amp; VAT</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nSpc>
                          <a:spcPct val="150000"/>
                        </a:lnSpc>
                        <a:spcAft>
                          <a:spcPts val="800"/>
                        </a:spcAft>
                      </a:pPr>
                      <a:r>
                        <a:rPr lang="en-ZA" sz="1600" dirty="0">
                          <a:effectLst/>
                          <a:latin typeface="Arial" panose="020B0604020202020204" pitchFamily="34" charset="0"/>
                          <a:cs typeface="Arial" panose="020B0604020202020204" pitchFamily="34" charset="0"/>
                        </a:rPr>
                        <a:t>11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ZA" sz="1600">
                          <a:effectLst/>
                          <a:latin typeface="Arial" panose="020B0604020202020204" pitchFamily="34" charset="0"/>
                          <a:cs typeface="Arial" panose="020B0604020202020204" pitchFamily="34" charset="0"/>
                        </a:rPr>
                        <a:t>39,3%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38077723"/>
                  </a:ext>
                </a:extLst>
              </a:tr>
              <a:tr h="0">
                <a:tc>
                  <a:txBody>
                    <a:bodyPr/>
                    <a:lstStyle/>
                    <a:p>
                      <a:pPr>
                        <a:lnSpc>
                          <a:spcPct val="150000"/>
                        </a:lnSpc>
                        <a:spcAft>
                          <a:spcPts val="800"/>
                        </a:spcAft>
                      </a:pPr>
                      <a:r>
                        <a:rPr lang="en-ZA" sz="1600" b="1" dirty="0">
                          <a:solidFill>
                            <a:schemeClr val="bg1"/>
                          </a:solidFill>
                          <a:effectLst/>
                          <a:latin typeface="Arial" panose="020B0604020202020204" pitchFamily="34" charset="0"/>
                          <a:cs typeface="Arial" panose="020B0604020202020204" pitchFamily="34" charset="0"/>
                        </a:rPr>
                        <a:t>   - Income Tax, VAT, Other</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nSpc>
                          <a:spcPct val="150000"/>
                        </a:lnSpc>
                        <a:spcAft>
                          <a:spcPts val="800"/>
                        </a:spcAft>
                      </a:pPr>
                      <a:r>
                        <a:rPr lang="en-ZA" sz="1600">
                          <a:effectLst/>
                          <a:latin typeface="Arial" panose="020B0604020202020204" pitchFamily="34" charset="0"/>
                          <a:cs typeface="Arial" panose="020B0604020202020204" pitchFamily="34" charset="0"/>
                        </a:rPr>
                        <a:t>1</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ZA" sz="1600" dirty="0">
                          <a:effectLst/>
                          <a:latin typeface="Arial" panose="020B0604020202020204" pitchFamily="34" charset="0"/>
                          <a:cs typeface="Arial" panose="020B0604020202020204" pitchFamily="34" charset="0"/>
                        </a:rPr>
                        <a:t>3,6%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12595604"/>
                  </a:ext>
                </a:extLst>
              </a:tr>
              <a:tr h="0">
                <a:tc>
                  <a:txBody>
                    <a:bodyPr/>
                    <a:lstStyle/>
                    <a:p>
                      <a:pPr>
                        <a:lnSpc>
                          <a:spcPct val="150000"/>
                        </a:lnSpc>
                        <a:spcAft>
                          <a:spcPts val="800"/>
                        </a:spcAft>
                      </a:pPr>
                      <a:r>
                        <a:rPr lang="en-ZA" sz="1600" b="1" dirty="0">
                          <a:solidFill>
                            <a:schemeClr val="bg1"/>
                          </a:solidFill>
                          <a:effectLst/>
                          <a:latin typeface="Arial" panose="020B0604020202020204" pitchFamily="34" charset="0"/>
                          <a:cs typeface="Arial" panose="020B0604020202020204" pitchFamily="34" charset="0"/>
                        </a:rPr>
                        <a:t> </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nSpc>
                          <a:spcPct val="150000"/>
                        </a:lnSpc>
                        <a:spcAft>
                          <a:spcPts val="800"/>
                        </a:spcAft>
                      </a:pPr>
                      <a:r>
                        <a:rPr lang="en-ZA" sz="1600">
                          <a:effectLst/>
                          <a:latin typeface="Arial" panose="020B0604020202020204" pitchFamily="34" charset="0"/>
                          <a:cs typeface="Arial" panose="020B0604020202020204" pitchFamily="34" charset="0"/>
                        </a:rPr>
                        <a: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ZA" sz="1600" dirty="0">
                          <a:effectLst/>
                          <a:latin typeface="Arial" panose="020B0604020202020204" pitchFamily="34" charset="0"/>
                          <a:cs typeface="Arial" panose="020B0604020202020204" pitchFamily="34" charset="0"/>
                        </a:rPr>
                        <a:t> </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23960358"/>
                  </a:ext>
                </a:extLst>
              </a:tr>
              <a:tr h="0">
                <a:tc>
                  <a:txBody>
                    <a:bodyPr/>
                    <a:lstStyle/>
                    <a:p>
                      <a:pPr>
                        <a:lnSpc>
                          <a:spcPct val="150000"/>
                        </a:lnSpc>
                        <a:spcAft>
                          <a:spcPts val="800"/>
                        </a:spcAft>
                      </a:pPr>
                      <a:r>
                        <a:rPr lang="en-ZA" sz="1600" b="1" dirty="0">
                          <a:solidFill>
                            <a:schemeClr val="bg1"/>
                          </a:solidFill>
                          <a:effectLst/>
                          <a:latin typeface="Arial" panose="020B0604020202020204" pitchFamily="34" charset="0"/>
                          <a:cs typeface="Arial" panose="020B0604020202020204" pitchFamily="34" charset="0"/>
                        </a:rPr>
                        <a:t>Unregistered </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nSpc>
                          <a:spcPct val="150000"/>
                        </a:lnSpc>
                        <a:spcAft>
                          <a:spcPts val="800"/>
                        </a:spcAft>
                      </a:pPr>
                      <a:r>
                        <a:rPr lang="en-ZA" sz="1600">
                          <a:effectLst/>
                          <a:latin typeface="Arial" panose="020B0604020202020204" pitchFamily="34" charset="0"/>
                          <a:cs typeface="Arial" panose="020B0604020202020204" pitchFamily="34" charset="0"/>
                        </a:rPr>
                        <a:t>20</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ZA" sz="1600" dirty="0">
                          <a:effectLst/>
                          <a:latin typeface="Arial" panose="020B0604020202020204" pitchFamily="34" charset="0"/>
                          <a:cs typeface="Arial" panose="020B0604020202020204" pitchFamily="34" charset="0"/>
                        </a:rPr>
                        <a:t>39,2%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35687527"/>
                  </a:ext>
                </a:extLst>
              </a:tr>
              <a:tr h="0">
                <a:tc>
                  <a:txBody>
                    <a:bodyPr/>
                    <a:lstStyle/>
                    <a:p>
                      <a:pPr>
                        <a:lnSpc>
                          <a:spcPct val="150000"/>
                        </a:lnSpc>
                        <a:spcAft>
                          <a:spcPts val="800"/>
                        </a:spcAft>
                      </a:pPr>
                      <a:r>
                        <a:rPr lang="en-ZA" sz="1600" b="1" dirty="0">
                          <a:solidFill>
                            <a:schemeClr val="bg1"/>
                          </a:solidFill>
                          <a:effectLst/>
                          <a:latin typeface="Arial" panose="020B0604020202020204" pitchFamily="34" charset="0"/>
                          <a:cs typeface="Arial" panose="020B0604020202020204" pitchFamily="34" charset="0"/>
                        </a:rPr>
                        <a:t>Unsure of registration status</a:t>
                      </a:r>
                      <a:endParaRPr lang="en-ZA" sz="14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1"/>
                    </a:solidFill>
                  </a:tcPr>
                </a:tc>
                <a:tc>
                  <a:txBody>
                    <a:bodyPr/>
                    <a:lstStyle/>
                    <a:p>
                      <a:pPr>
                        <a:lnSpc>
                          <a:spcPct val="150000"/>
                        </a:lnSpc>
                        <a:spcAft>
                          <a:spcPts val="800"/>
                        </a:spcAft>
                      </a:pPr>
                      <a:r>
                        <a:rPr lang="en-ZA" sz="1600">
                          <a:effectLst/>
                          <a:latin typeface="Arial" panose="020B0604020202020204" pitchFamily="34" charset="0"/>
                          <a:cs typeface="Arial" panose="020B0604020202020204" pitchFamily="34" charset="0"/>
                        </a:rPr>
                        <a:t>3</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Aft>
                          <a:spcPts val="800"/>
                        </a:spcAft>
                      </a:pPr>
                      <a:r>
                        <a:rPr lang="en-ZA" sz="1600" dirty="0">
                          <a:effectLst/>
                          <a:latin typeface="Arial" panose="020B0604020202020204" pitchFamily="34" charset="0"/>
                          <a:cs typeface="Arial" panose="020B0604020202020204" pitchFamily="34" charset="0"/>
                        </a:rPr>
                        <a:t>5,9%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90187246"/>
                  </a:ext>
                </a:extLst>
              </a:tr>
            </a:tbl>
          </a:graphicData>
        </a:graphic>
      </p:graphicFrame>
      <p:sp>
        <p:nvSpPr>
          <p:cNvPr id="9" name="Rectangle 8">
            <a:extLst>
              <a:ext uri="{FF2B5EF4-FFF2-40B4-BE49-F238E27FC236}">
                <a16:creationId xmlns:a16="http://schemas.microsoft.com/office/drawing/2014/main" id="{7201EFED-0B7C-497F-B80E-CD1B91E40718}"/>
              </a:ext>
            </a:extLst>
          </p:cNvPr>
          <p:cNvSpPr/>
          <p:nvPr/>
        </p:nvSpPr>
        <p:spPr>
          <a:xfrm>
            <a:off x="551159" y="1712562"/>
            <a:ext cx="7886700" cy="13251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Explosion: 14 Points 9">
            <a:extLst>
              <a:ext uri="{FF2B5EF4-FFF2-40B4-BE49-F238E27FC236}">
                <a16:creationId xmlns:a16="http://schemas.microsoft.com/office/drawing/2014/main" id="{C65E86D9-043F-40D3-A777-9B6556498045}"/>
              </a:ext>
            </a:extLst>
          </p:cNvPr>
          <p:cNvSpPr/>
          <p:nvPr/>
        </p:nvSpPr>
        <p:spPr>
          <a:xfrm>
            <a:off x="681926" y="4033823"/>
            <a:ext cx="2998922" cy="74899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n = 3</a:t>
            </a:r>
            <a:endParaRPr lang="en-ZA" dirty="0"/>
          </a:p>
        </p:txBody>
      </p:sp>
      <p:sp>
        <p:nvSpPr>
          <p:cNvPr id="14" name="Explosion: 14 Points 13">
            <a:extLst>
              <a:ext uri="{FF2B5EF4-FFF2-40B4-BE49-F238E27FC236}">
                <a16:creationId xmlns:a16="http://schemas.microsoft.com/office/drawing/2014/main" id="{B6D0D131-096A-455E-B7C7-4CC007F131C9}"/>
              </a:ext>
            </a:extLst>
          </p:cNvPr>
          <p:cNvSpPr/>
          <p:nvPr/>
        </p:nvSpPr>
        <p:spPr>
          <a:xfrm>
            <a:off x="4307133" y="4102776"/>
            <a:ext cx="2998922" cy="748998"/>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IT: n = 4</a:t>
            </a:r>
            <a:endParaRPr lang="en-ZA" dirty="0"/>
          </a:p>
        </p:txBody>
      </p:sp>
    </p:spTree>
    <p:extLst>
      <p:ext uri="{BB962C8B-B14F-4D97-AF65-F5344CB8AC3E}">
        <p14:creationId xmlns:p14="http://schemas.microsoft.com/office/powerpoint/2010/main" val="704166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3" name="TextBox 2">
            <a:extLst>
              <a:ext uri="{FF2B5EF4-FFF2-40B4-BE49-F238E27FC236}">
                <a16:creationId xmlns:a16="http://schemas.microsoft.com/office/drawing/2014/main" id="{F79F0A7F-F510-85CD-A145-7C72D201012B}"/>
              </a:ext>
            </a:extLst>
          </p:cNvPr>
          <p:cNvSpPr txBox="1"/>
          <p:nvPr/>
        </p:nvSpPr>
        <p:spPr>
          <a:xfrm>
            <a:off x="209227" y="660754"/>
            <a:ext cx="8818536" cy="369332"/>
          </a:xfrm>
          <a:prstGeom prst="rect">
            <a:avLst/>
          </a:prstGeom>
          <a:noFill/>
        </p:spPr>
        <p:txBody>
          <a:bodyPr wrap="square" rtlCol="0">
            <a:spAutoFit/>
          </a:bodyPr>
          <a:lstStyle/>
          <a:p>
            <a:pPr algn="just">
              <a:spcAft>
                <a:spcPts val="800"/>
              </a:spcAft>
            </a:pPr>
            <a:r>
              <a:rPr lang="en-ZA"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Trends identified on suppliers’ concerns on the implementation of a tax lottery</a:t>
            </a:r>
            <a:endParaRPr lang="en-ZA" sz="1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878718-2A19-4F8A-2F28-34BE66948D50}"/>
              </a:ext>
            </a:extLst>
          </p:cNvPr>
          <p:cNvSpPr txBox="1"/>
          <p:nvPr/>
        </p:nvSpPr>
        <p:spPr>
          <a:xfrm>
            <a:off x="845893" y="23351"/>
            <a:ext cx="8088880" cy="723267"/>
          </a:xfrm>
          <a:prstGeom prst="rect">
            <a:avLst/>
          </a:prstGeom>
          <a:noFill/>
        </p:spPr>
        <p:txBody>
          <a:bodyPr wrap="square" lIns="45711" tIns="22856" rIns="45711" bIns="22856" rtlCol="0">
            <a:spAutoFit/>
          </a:bodyPr>
          <a:lstStyle/>
          <a:p>
            <a:pPr algn="ctr" defTabSz="1219139">
              <a:defRPr/>
            </a:pPr>
            <a:r>
              <a:rPr lang="en-ZA" sz="4400" b="1" dirty="0">
                <a:solidFill>
                  <a:schemeClr val="tx2"/>
                </a:solidFill>
                <a:latin typeface="Bebas Neue" panose="020B0606020202050201" pitchFamily="34" charset="0"/>
                <a:cs typeface="Arial" panose="020B0604020202020204" pitchFamily="34" charset="0"/>
              </a:rPr>
              <a:t>Results – Objective 3: perceptions</a:t>
            </a:r>
            <a:endParaRPr lang="id-ID" sz="4400" b="1" dirty="0">
              <a:solidFill>
                <a:schemeClr val="tx2"/>
              </a:solidFill>
              <a:latin typeface="Bebas Neue" panose="020B0606020202050201" pitchFamily="34" charset="0"/>
              <a:cs typeface="Arial" panose="020B0604020202020204" pitchFamily="34" charset="0"/>
            </a:endParaRPr>
          </a:p>
        </p:txBody>
      </p:sp>
      <p:graphicFrame>
        <p:nvGraphicFramePr>
          <p:cNvPr id="7" name="Chart 6">
            <a:extLst>
              <a:ext uri="{FF2B5EF4-FFF2-40B4-BE49-F238E27FC236}">
                <a16:creationId xmlns:a16="http://schemas.microsoft.com/office/drawing/2014/main" id="{43B5766A-2E0F-4275-B7CF-7F62780D31EC}"/>
              </a:ext>
            </a:extLst>
          </p:cNvPr>
          <p:cNvGraphicFramePr/>
          <p:nvPr>
            <p:extLst>
              <p:ext uri="{D42A27DB-BD31-4B8C-83A1-F6EECF244321}">
                <p14:modId xmlns:p14="http://schemas.microsoft.com/office/powerpoint/2010/main" val="2296357190"/>
              </p:ext>
            </p:extLst>
          </p:nvPr>
        </p:nvGraphicFramePr>
        <p:xfrm>
          <a:off x="1710689" y="1036319"/>
          <a:ext cx="6270937" cy="3512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2648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3" name="TextBox 2">
            <a:extLst>
              <a:ext uri="{FF2B5EF4-FFF2-40B4-BE49-F238E27FC236}">
                <a16:creationId xmlns:a16="http://schemas.microsoft.com/office/drawing/2014/main" id="{F79F0A7F-F510-85CD-A145-7C72D201012B}"/>
              </a:ext>
            </a:extLst>
          </p:cNvPr>
          <p:cNvSpPr txBox="1"/>
          <p:nvPr/>
        </p:nvSpPr>
        <p:spPr>
          <a:xfrm>
            <a:off x="209227" y="860847"/>
            <a:ext cx="8818536" cy="369332"/>
          </a:xfrm>
          <a:prstGeom prst="rect">
            <a:avLst/>
          </a:prstGeom>
          <a:noFill/>
        </p:spPr>
        <p:txBody>
          <a:bodyPr wrap="square" rtlCol="0">
            <a:spAutoFit/>
          </a:bodyPr>
          <a:lstStyle/>
          <a:p>
            <a:pPr algn="just">
              <a:spcAft>
                <a:spcPts val="800"/>
              </a:spcAft>
            </a:pPr>
            <a:r>
              <a:rPr lang="en-ZA"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Trends identified on suppliers’ concerns on the implementation of a tax lottery</a:t>
            </a:r>
            <a:endParaRPr lang="en-ZA" sz="1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878718-2A19-4F8A-2F28-34BE66948D50}"/>
              </a:ext>
            </a:extLst>
          </p:cNvPr>
          <p:cNvSpPr txBox="1"/>
          <p:nvPr/>
        </p:nvSpPr>
        <p:spPr>
          <a:xfrm>
            <a:off x="845893" y="23351"/>
            <a:ext cx="8088880" cy="723267"/>
          </a:xfrm>
          <a:prstGeom prst="rect">
            <a:avLst/>
          </a:prstGeom>
          <a:noFill/>
        </p:spPr>
        <p:txBody>
          <a:bodyPr wrap="square" lIns="45711" tIns="22856" rIns="45711" bIns="22856" rtlCol="0">
            <a:spAutoFit/>
          </a:bodyPr>
          <a:lstStyle/>
          <a:p>
            <a:pPr algn="ctr" defTabSz="1219139">
              <a:defRPr/>
            </a:pPr>
            <a:r>
              <a:rPr lang="en-ZA" sz="4400" b="1" dirty="0">
                <a:solidFill>
                  <a:schemeClr val="tx2"/>
                </a:solidFill>
                <a:latin typeface="Bebas Neue" panose="020B0606020202050201" pitchFamily="34" charset="0"/>
                <a:cs typeface="Arial" panose="020B0604020202020204" pitchFamily="34" charset="0"/>
              </a:rPr>
              <a:t>Results – Objective 3: perceptions</a:t>
            </a:r>
            <a:endParaRPr lang="id-ID" sz="4400" b="1" dirty="0">
              <a:solidFill>
                <a:schemeClr val="tx2"/>
              </a:solidFill>
              <a:latin typeface="Bebas Neue" panose="020B0606020202050201" pitchFamily="34" charset="0"/>
              <a:cs typeface="Arial" panose="020B0604020202020204" pitchFamily="34" charset="0"/>
            </a:endParaRPr>
          </a:p>
        </p:txBody>
      </p:sp>
      <p:sp>
        <p:nvSpPr>
          <p:cNvPr id="2" name="Thought Bubble: Cloud 1">
            <a:extLst>
              <a:ext uri="{FF2B5EF4-FFF2-40B4-BE49-F238E27FC236}">
                <a16:creationId xmlns:a16="http://schemas.microsoft.com/office/drawing/2014/main" id="{93DAB70C-771D-4B22-8AE3-F450E89951F9}"/>
              </a:ext>
            </a:extLst>
          </p:cNvPr>
          <p:cNvSpPr/>
          <p:nvPr/>
        </p:nvSpPr>
        <p:spPr>
          <a:xfrm>
            <a:off x="1226950" y="1344408"/>
            <a:ext cx="2781946" cy="2402237"/>
          </a:xfrm>
          <a:prstGeom prst="cloudCallout">
            <a:avLst>
              <a:gd name="adj1" fmla="val -25290"/>
              <a:gd name="adj2" fmla="val 760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a:effectLst/>
                <a:latin typeface="Arial" panose="020B0604020202020204" pitchFamily="34" charset="0"/>
                <a:ea typeface="Calibri" panose="020F0502020204030204" pitchFamily="34" charset="0"/>
              </a:rPr>
              <a:t>prizes will only be given to politically connected individuals</a:t>
            </a:r>
            <a:endParaRPr lang="en-ZA"/>
          </a:p>
        </p:txBody>
      </p:sp>
      <p:sp>
        <p:nvSpPr>
          <p:cNvPr id="8" name="Thought Bubble: Cloud 7">
            <a:extLst>
              <a:ext uri="{FF2B5EF4-FFF2-40B4-BE49-F238E27FC236}">
                <a16:creationId xmlns:a16="http://schemas.microsoft.com/office/drawing/2014/main" id="{063EE03C-29D0-476E-B1DD-00B7E411861D}"/>
              </a:ext>
            </a:extLst>
          </p:cNvPr>
          <p:cNvSpPr/>
          <p:nvPr/>
        </p:nvSpPr>
        <p:spPr>
          <a:xfrm>
            <a:off x="5135104" y="1459784"/>
            <a:ext cx="2781946" cy="2071607"/>
          </a:xfrm>
          <a:prstGeom prst="cloudCallout">
            <a:avLst>
              <a:gd name="adj1" fmla="val -38382"/>
              <a:gd name="adj2" fmla="val 905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800" dirty="0">
                <a:effectLst/>
                <a:latin typeface="Arial" panose="020B0604020202020204" pitchFamily="34" charset="0"/>
                <a:ea typeface="Calibri" panose="020F0502020204030204" pitchFamily="34" charset="0"/>
              </a:rPr>
              <a:t>this lottery would not function without collusion or corruption</a:t>
            </a:r>
            <a:endParaRPr lang="en-ZA" dirty="0"/>
          </a:p>
        </p:txBody>
      </p:sp>
    </p:spTree>
    <p:extLst>
      <p:ext uri="{BB962C8B-B14F-4D97-AF65-F5344CB8AC3E}">
        <p14:creationId xmlns:p14="http://schemas.microsoft.com/office/powerpoint/2010/main" val="32802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3" name="TextBox 2">
            <a:extLst>
              <a:ext uri="{FF2B5EF4-FFF2-40B4-BE49-F238E27FC236}">
                <a16:creationId xmlns:a16="http://schemas.microsoft.com/office/drawing/2014/main" id="{F79F0A7F-F510-85CD-A145-7C72D201012B}"/>
              </a:ext>
            </a:extLst>
          </p:cNvPr>
          <p:cNvSpPr txBox="1"/>
          <p:nvPr/>
        </p:nvSpPr>
        <p:spPr>
          <a:xfrm>
            <a:off x="209227" y="860847"/>
            <a:ext cx="8818536" cy="369332"/>
          </a:xfrm>
          <a:prstGeom prst="rect">
            <a:avLst/>
          </a:prstGeom>
          <a:noFill/>
        </p:spPr>
        <p:txBody>
          <a:bodyPr wrap="square" rtlCol="0">
            <a:spAutoFit/>
          </a:bodyPr>
          <a:lstStyle/>
          <a:p>
            <a:pPr algn="just">
              <a:spcAft>
                <a:spcPts val="800"/>
              </a:spcAft>
            </a:pPr>
            <a:r>
              <a:rPr lang="en-ZA" sz="1800" b="1" dirty="0">
                <a:solidFill>
                  <a:srgbClr val="000000"/>
                </a:solidFill>
                <a:effectLst/>
                <a:latin typeface="Arial" panose="020B0604020202020204" pitchFamily="34" charset="0"/>
                <a:ea typeface="Arial" panose="020B0604020202020204" pitchFamily="34" charset="0"/>
                <a:cs typeface="Arial" panose="020B0604020202020204" pitchFamily="34" charset="0"/>
              </a:rPr>
              <a:t>Trends identified on suppliers’ concerns on the implementation of a tax lottery</a:t>
            </a:r>
            <a:endParaRPr lang="en-ZA" sz="1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878718-2A19-4F8A-2F28-34BE66948D50}"/>
              </a:ext>
            </a:extLst>
          </p:cNvPr>
          <p:cNvSpPr txBox="1"/>
          <p:nvPr/>
        </p:nvSpPr>
        <p:spPr>
          <a:xfrm>
            <a:off x="845893" y="23351"/>
            <a:ext cx="8088880" cy="723267"/>
          </a:xfrm>
          <a:prstGeom prst="rect">
            <a:avLst/>
          </a:prstGeom>
          <a:noFill/>
        </p:spPr>
        <p:txBody>
          <a:bodyPr wrap="square" lIns="45711" tIns="22856" rIns="45711" bIns="22856" rtlCol="0">
            <a:spAutoFit/>
          </a:bodyPr>
          <a:lstStyle/>
          <a:p>
            <a:pPr algn="ctr" defTabSz="1219139">
              <a:defRPr/>
            </a:pPr>
            <a:r>
              <a:rPr lang="en-ZA" sz="4400" b="1" dirty="0">
                <a:solidFill>
                  <a:schemeClr val="tx2"/>
                </a:solidFill>
                <a:latin typeface="Bebas Neue" panose="020B0606020202050201" pitchFamily="34" charset="0"/>
                <a:cs typeface="Arial" panose="020B0604020202020204" pitchFamily="34" charset="0"/>
              </a:rPr>
              <a:t>Results – Objective 3: perceptions</a:t>
            </a:r>
            <a:endParaRPr lang="id-ID" sz="4400" b="1" dirty="0">
              <a:solidFill>
                <a:schemeClr val="tx2"/>
              </a:solidFill>
              <a:latin typeface="Bebas Neue" panose="020B0606020202050201" pitchFamily="34" charset="0"/>
              <a:cs typeface="Arial" panose="020B0604020202020204" pitchFamily="34" charset="0"/>
            </a:endParaRPr>
          </a:p>
        </p:txBody>
      </p:sp>
      <p:sp>
        <p:nvSpPr>
          <p:cNvPr id="4" name="Scroll: Horizontal 3">
            <a:extLst>
              <a:ext uri="{FF2B5EF4-FFF2-40B4-BE49-F238E27FC236}">
                <a16:creationId xmlns:a16="http://schemas.microsoft.com/office/drawing/2014/main" id="{F190BCD0-3408-44EC-95DB-FB57CB484B2A}"/>
              </a:ext>
            </a:extLst>
          </p:cNvPr>
          <p:cNvSpPr/>
          <p:nvPr/>
        </p:nvSpPr>
        <p:spPr>
          <a:xfrm>
            <a:off x="1170122" y="1487837"/>
            <a:ext cx="6493790" cy="245648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ZA" sz="1800" dirty="0">
                <a:effectLst/>
                <a:latin typeface="Arial" panose="020B0604020202020204" pitchFamily="34" charset="0"/>
                <a:ea typeface="Calibri" panose="020F0502020204030204" pitchFamily="34" charset="0"/>
                <a:cs typeface="Times New Roman" panose="02020603050405020304" pitchFamily="18" charset="0"/>
              </a:rPr>
              <a:t>Corruption is “threatening the livelihood of everyone by crippling service delivery, undermining economic growth and eroding the legitimacy and the functioning of the state” (</a:t>
            </a:r>
            <a:r>
              <a:rPr lang="en-ZA" sz="1800" dirty="0" err="1">
                <a:effectLst/>
                <a:latin typeface="Arial" panose="020B0604020202020204" pitchFamily="34" charset="0"/>
                <a:ea typeface="Calibri" panose="020F0502020204030204" pitchFamily="34" charset="0"/>
                <a:cs typeface="Times New Roman" panose="02020603050405020304" pitchFamily="18" charset="0"/>
              </a:rPr>
              <a:t>Manyaka</a:t>
            </a:r>
            <a:r>
              <a:rPr lang="en-ZA" sz="1800" dirty="0">
                <a:effectLst/>
                <a:latin typeface="Arial" panose="020B0604020202020204" pitchFamily="34" charset="0"/>
                <a:ea typeface="Calibri" panose="020F0502020204030204" pitchFamily="34" charset="0"/>
                <a:cs typeface="Times New Roman" panose="02020603050405020304" pitchFamily="18" charset="0"/>
              </a:rPr>
              <a:t> &amp; </a:t>
            </a:r>
            <a:r>
              <a:rPr lang="en-ZA" sz="1800" dirty="0" err="1">
                <a:effectLst/>
                <a:latin typeface="Arial" panose="020B0604020202020204" pitchFamily="34" charset="0"/>
                <a:ea typeface="Calibri" panose="020F0502020204030204" pitchFamily="34" charset="0"/>
                <a:cs typeface="Times New Roman" panose="02020603050405020304" pitchFamily="18" charset="0"/>
              </a:rPr>
              <a:t>Nkuna</a:t>
            </a:r>
            <a:r>
              <a:rPr lang="en-ZA" sz="1800" dirty="0">
                <a:effectLst/>
                <a:latin typeface="Arial" panose="020B0604020202020204" pitchFamily="34" charset="0"/>
                <a:ea typeface="Calibri" panose="020F0502020204030204" pitchFamily="34" charset="0"/>
                <a:cs typeface="Times New Roman" panose="02020603050405020304" pitchFamily="18" charset="0"/>
              </a:rPr>
              <a:t>, 2014:1573).</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590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5" name="TextBox 4">
            <a:extLst>
              <a:ext uri="{FF2B5EF4-FFF2-40B4-BE49-F238E27FC236}">
                <a16:creationId xmlns:a16="http://schemas.microsoft.com/office/drawing/2014/main" id="{D9878718-2A19-4F8A-2F28-34BE66948D50}"/>
              </a:ext>
            </a:extLst>
          </p:cNvPr>
          <p:cNvSpPr txBox="1"/>
          <p:nvPr/>
        </p:nvSpPr>
        <p:spPr>
          <a:xfrm>
            <a:off x="1148105" y="264799"/>
            <a:ext cx="6847788" cy="723267"/>
          </a:xfrm>
          <a:prstGeom prst="rect">
            <a:avLst/>
          </a:prstGeom>
          <a:noFill/>
        </p:spPr>
        <p:txBody>
          <a:bodyPr wrap="square" lIns="45711" tIns="22856" rIns="45711" bIns="22856" rtlCol="0">
            <a:spAutoFit/>
          </a:bodyPr>
          <a:lstStyle/>
          <a:p>
            <a:pPr algn="ctr" defTabSz="1219139">
              <a:defRPr/>
            </a:pPr>
            <a:r>
              <a:rPr lang="en-ZA" sz="4400" b="1" dirty="0">
                <a:solidFill>
                  <a:schemeClr val="tx2"/>
                </a:solidFill>
                <a:latin typeface="Bebas Neue Regular"/>
                <a:cs typeface="Lato Regular"/>
              </a:rPr>
              <a:t>Conclusion</a:t>
            </a:r>
            <a:endParaRPr lang="id-ID" sz="4400" b="1" dirty="0">
              <a:solidFill>
                <a:schemeClr val="tx2"/>
              </a:solidFill>
              <a:latin typeface="Bebas Neue Regular"/>
              <a:cs typeface="Lato Regular"/>
            </a:endParaRPr>
          </a:p>
        </p:txBody>
      </p:sp>
      <p:sp>
        <p:nvSpPr>
          <p:cNvPr id="7" name="TextBox 6">
            <a:extLst>
              <a:ext uri="{FF2B5EF4-FFF2-40B4-BE49-F238E27FC236}">
                <a16:creationId xmlns:a16="http://schemas.microsoft.com/office/drawing/2014/main" id="{64599A9C-9980-9BD0-B91D-C6AF0FC2049C}"/>
              </a:ext>
            </a:extLst>
          </p:cNvPr>
          <p:cNvSpPr txBox="1"/>
          <p:nvPr/>
        </p:nvSpPr>
        <p:spPr>
          <a:xfrm>
            <a:off x="1034716" y="1002089"/>
            <a:ext cx="7791569" cy="3139321"/>
          </a:xfrm>
          <a:prstGeom prst="rect">
            <a:avLst/>
          </a:prstGeom>
          <a:noFill/>
        </p:spPr>
        <p:txBody>
          <a:bodyPr wrap="square" rtlCol="0">
            <a:spAutoFit/>
          </a:bodyPr>
          <a:lstStyle/>
          <a:p>
            <a:pPr marL="342900" indent="-342900">
              <a:buAutoNum type="arabicPeriod"/>
            </a:pPr>
            <a:r>
              <a:rPr lang="en-GB" sz="1800" dirty="0">
                <a:effectLst/>
                <a:latin typeface="Arial" panose="020B0604020202020204" pitchFamily="34" charset="0"/>
                <a:ea typeface="Calibri" panose="020F0502020204030204" pitchFamily="34" charset="0"/>
              </a:rPr>
              <a:t>  51% of respondents would support the tax lottery system</a:t>
            </a:r>
          </a:p>
          <a:p>
            <a:pPr marL="342900" indent="-342900">
              <a:buAutoNum type="arabicPeriod"/>
            </a:pPr>
            <a:r>
              <a:rPr lang="en-GB" dirty="0">
                <a:latin typeface="Arial" panose="020B0604020202020204" pitchFamily="34" charset="0"/>
                <a:ea typeface="Calibri" panose="020F0502020204030204" pitchFamily="34" charset="0"/>
              </a:rPr>
              <a:t>  34% - 35% of the respondents feel it would be unfair and a waste of their time and resources</a:t>
            </a:r>
          </a:p>
          <a:p>
            <a:pPr marL="342900" indent="-342900">
              <a:buAutoNum type="arabicPeriod"/>
            </a:pPr>
            <a:r>
              <a:rPr lang="en-GB" sz="1800" dirty="0">
                <a:effectLst/>
                <a:latin typeface="Arial" panose="020B0604020202020204" pitchFamily="34" charset="0"/>
                <a:ea typeface="Calibri" panose="020F0502020204030204" pitchFamily="34" charset="0"/>
              </a:rPr>
              <a:t> 56.8% are likely to issue a receipt to customers to submit to the lottery themselves</a:t>
            </a:r>
          </a:p>
          <a:p>
            <a:pPr marL="342900" indent="-342900">
              <a:buAutoNum type="arabicPeriod"/>
            </a:pPr>
            <a:r>
              <a:rPr lang="en-GB" dirty="0">
                <a:latin typeface="Arial" panose="020B0604020202020204" pitchFamily="34" charset="0"/>
                <a:ea typeface="Calibri" panose="020F0502020204030204" pitchFamily="34" charset="0"/>
              </a:rPr>
              <a:t> 41.2% would be willing to submit the receipts directly to SARS</a:t>
            </a:r>
          </a:p>
          <a:p>
            <a:pPr marL="342900" indent="-342900">
              <a:buAutoNum type="arabicPeriod"/>
            </a:pPr>
            <a:r>
              <a:rPr lang="en-GB" dirty="0">
                <a:latin typeface="Arial" panose="020B0604020202020204" pitchFamily="34" charset="0"/>
                <a:ea typeface="Calibri" panose="020F0502020204030204" pitchFamily="34" charset="0"/>
              </a:rPr>
              <a:t>Currently, 55% always issue a receipt</a:t>
            </a:r>
          </a:p>
          <a:p>
            <a:pPr marL="342900" indent="-342900">
              <a:buAutoNum type="arabicPeriod"/>
            </a:pPr>
            <a:r>
              <a:rPr lang="en-GB" dirty="0">
                <a:latin typeface="Arial" panose="020B0604020202020204" pitchFamily="34" charset="0"/>
                <a:ea typeface="Calibri" panose="020F0502020204030204" pitchFamily="34" charset="0"/>
              </a:rPr>
              <a:t>Around 80% are willing and able to issue receipts regularly</a:t>
            </a:r>
          </a:p>
          <a:p>
            <a:pPr marL="342900" indent="-342900">
              <a:buAutoNum type="arabicPeriod"/>
            </a:pPr>
            <a:r>
              <a:rPr lang="en-GB" dirty="0">
                <a:latin typeface="Arial" panose="020B0604020202020204" pitchFamily="34" charset="0"/>
                <a:ea typeface="Calibri" panose="020F0502020204030204" pitchFamily="34" charset="0"/>
              </a:rPr>
              <a:t>There are possible instances of non-compliance among the current sample</a:t>
            </a:r>
          </a:p>
          <a:p>
            <a:pPr marL="342900" indent="-342900">
              <a:buAutoNum type="arabicPeriod"/>
            </a:pPr>
            <a:r>
              <a:rPr lang="en-GB" dirty="0">
                <a:latin typeface="Arial" panose="020B0604020202020204" pitchFamily="34" charset="0"/>
                <a:ea typeface="Calibri" panose="020F0502020204030204" pitchFamily="34" charset="0"/>
              </a:rPr>
              <a:t>Corruption is the biggest concern of suppliers</a:t>
            </a:r>
            <a:endParaRPr lang="en-ZA"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43196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5" name="TextBox 4">
            <a:extLst>
              <a:ext uri="{FF2B5EF4-FFF2-40B4-BE49-F238E27FC236}">
                <a16:creationId xmlns:a16="http://schemas.microsoft.com/office/drawing/2014/main" id="{D9878718-2A19-4F8A-2F28-34BE66948D50}"/>
              </a:ext>
            </a:extLst>
          </p:cNvPr>
          <p:cNvSpPr txBox="1"/>
          <p:nvPr/>
        </p:nvSpPr>
        <p:spPr>
          <a:xfrm>
            <a:off x="1148105" y="288046"/>
            <a:ext cx="6847788" cy="723267"/>
          </a:xfrm>
          <a:prstGeom prst="rect">
            <a:avLst/>
          </a:prstGeom>
          <a:noFill/>
        </p:spPr>
        <p:txBody>
          <a:bodyPr wrap="square" lIns="45711" tIns="22856" rIns="45711" bIns="22856" rtlCol="0">
            <a:spAutoFit/>
          </a:bodyPr>
          <a:lstStyle/>
          <a:p>
            <a:pPr algn="ctr" defTabSz="1219139">
              <a:defRPr/>
            </a:pPr>
            <a:r>
              <a:rPr lang="en-ZA" sz="4400" b="1" dirty="0">
                <a:solidFill>
                  <a:schemeClr val="tx2"/>
                </a:solidFill>
                <a:latin typeface="Bebas Neue Regular"/>
                <a:cs typeface="Lato Regular"/>
              </a:rPr>
              <a:t>Future research</a:t>
            </a:r>
            <a:endParaRPr lang="id-ID" sz="4400" b="1" dirty="0">
              <a:solidFill>
                <a:schemeClr val="tx2"/>
              </a:solidFill>
              <a:latin typeface="Bebas Neue Regular"/>
              <a:cs typeface="Lato Regular"/>
            </a:endParaRPr>
          </a:p>
        </p:txBody>
      </p:sp>
      <p:sp>
        <p:nvSpPr>
          <p:cNvPr id="7" name="TextBox 6">
            <a:extLst>
              <a:ext uri="{FF2B5EF4-FFF2-40B4-BE49-F238E27FC236}">
                <a16:creationId xmlns:a16="http://schemas.microsoft.com/office/drawing/2014/main" id="{4479790D-F34B-4A64-9C64-3E9F62EED2D2}"/>
              </a:ext>
            </a:extLst>
          </p:cNvPr>
          <p:cNvSpPr txBox="1"/>
          <p:nvPr/>
        </p:nvSpPr>
        <p:spPr>
          <a:xfrm>
            <a:off x="3200879" y="1292945"/>
            <a:ext cx="2803357" cy="707886"/>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Consumer qualitative responses</a:t>
            </a:r>
            <a:endParaRPr lang="en-ZA"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8E7C3F8-CAF2-4BF2-B256-1FC5CD370304}"/>
              </a:ext>
            </a:extLst>
          </p:cNvPr>
          <p:cNvSpPr txBox="1"/>
          <p:nvPr/>
        </p:nvSpPr>
        <p:spPr>
          <a:xfrm>
            <a:off x="173917" y="2683891"/>
            <a:ext cx="3719893"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Implementation strategy</a:t>
            </a:r>
            <a:endParaRPr lang="en-ZA" sz="20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3454EA5C-D539-40C5-B954-A10C63CCA7BC}"/>
              </a:ext>
            </a:extLst>
          </p:cNvPr>
          <p:cNvPicPr>
            <a:picLocks noChangeAspect="1"/>
          </p:cNvPicPr>
          <p:nvPr/>
        </p:nvPicPr>
        <p:blipFill>
          <a:blip r:embed="rId2"/>
          <a:stretch>
            <a:fillRect/>
          </a:stretch>
        </p:blipFill>
        <p:spPr>
          <a:xfrm flipH="1">
            <a:off x="1697546" y="3140426"/>
            <a:ext cx="875154" cy="1413292"/>
          </a:xfrm>
          <a:prstGeom prst="rect">
            <a:avLst/>
          </a:prstGeom>
        </p:spPr>
      </p:pic>
      <p:pic>
        <p:nvPicPr>
          <p:cNvPr id="11" name="Picture 10">
            <a:extLst>
              <a:ext uri="{FF2B5EF4-FFF2-40B4-BE49-F238E27FC236}">
                <a16:creationId xmlns:a16="http://schemas.microsoft.com/office/drawing/2014/main" id="{B295BBA8-C953-4817-8CDA-35308132B029}"/>
              </a:ext>
            </a:extLst>
          </p:cNvPr>
          <p:cNvPicPr>
            <a:picLocks noChangeAspect="1"/>
          </p:cNvPicPr>
          <p:nvPr/>
        </p:nvPicPr>
        <p:blipFill>
          <a:blip r:embed="rId3"/>
          <a:stretch>
            <a:fillRect/>
          </a:stretch>
        </p:blipFill>
        <p:spPr>
          <a:xfrm>
            <a:off x="5968616" y="1185713"/>
            <a:ext cx="2069066" cy="2442371"/>
          </a:xfrm>
          <a:prstGeom prst="rect">
            <a:avLst/>
          </a:prstGeom>
        </p:spPr>
      </p:pic>
    </p:spTree>
    <p:extLst>
      <p:ext uri="{BB962C8B-B14F-4D97-AF65-F5344CB8AC3E}">
        <p14:creationId xmlns:p14="http://schemas.microsoft.com/office/powerpoint/2010/main" val="152297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2" name="TextBox 1">
            <a:extLst>
              <a:ext uri="{FF2B5EF4-FFF2-40B4-BE49-F238E27FC236}">
                <a16:creationId xmlns:a16="http://schemas.microsoft.com/office/drawing/2014/main" id="{E99D229E-96C1-CB30-223E-6B57DBE2C3E7}"/>
              </a:ext>
            </a:extLst>
          </p:cNvPr>
          <p:cNvSpPr txBox="1"/>
          <p:nvPr/>
        </p:nvSpPr>
        <p:spPr>
          <a:xfrm>
            <a:off x="4107866" y="2571750"/>
            <a:ext cx="1455821" cy="1446550"/>
          </a:xfrm>
          <a:prstGeom prst="rect">
            <a:avLst/>
          </a:prstGeom>
          <a:noFill/>
        </p:spPr>
        <p:txBody>
          <a:bodyPr wrap="square" rtlCol="0">
            <a:spAutoFit/>
          </a:bodyPr>
          <a:lstStyle/>
          <a:p>
            <a:r>
              <a:rPr lang="en-ZA" sz="8800" dirty="0">
                <a:solidFill>
                  <a:schemeClr val="bg1"/>
                </a:solidFill>
                <a:latin typeface="Arial" panose="020B0604020202020204" pitchFamily="34" charset="0"/>
                <a:cs typeface="Arial" panose="020B0604020202020204" pitchFamily="34" charset="0"/>
              </a:rPr>
              <a:t>?</a:t>
            </a:r>
            <a:endParaRPr lang="en-Z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166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6" name="Title 1">
            <a:extLst>
              <a:ext uri="{FF2B5EF4-FFF2-40B4-BE49-F238E27FC236}">
                <a16:creationId xmlns:a16="http://schemas.microsoft.com/office/drawing/2014/main" id="{669E54ED-2C35-6335-04BF-87B2521432CE}"/>
              </a:ext>
            </a:extLst>
          </p:cNvPr>
          <p:cNvSpPr>
            <a:spLocks noGrp="1"/>
          </p:cNvSpPr>
          <p:nvPr>
            <p:ph type="title"/>
          </p:nvPr>
        </p:nvSpPr>
        <p:spPr>
          <a:xfrm>
            <a:off x="-842209" y="317953"/>
            <a:ext cx="11298120" cy="553998"/>
          </a:xfrm>
        </p:spPr>
        <p:txBody>
          <a:bodyPr/>
          <a:lstStyle/>
          <a:p>
            <a:pPr algn="ctr"/>
            <a:r>
              <a:rPr lang="en-GB" sz="3600" dirty="0">
                <a:solidFill>
                  <a:srgbClr val="002060"/>
                </a:solidFill>
              </a:rPr>
              <a:t>Overview of Presentation</a:t>
            </a:r>
          </a:p>
        </p:txBody>
      </p:sp>
      <p:sp>
        <p:nvSpPr>
          <p:cNvPr id="11" name="TextBox 10">
            <a:extLst>
              <a:ext uri="{FF2B5EF4-FFF2-40B4-BE49-F238E27FC236}">
                <a16:creationId xmlns:a16="http://schemas.microsoft.com/office/drawing/2014/main" id="{B669B2F0-F760-34BB-2F4E-B0289A680346}"/>
              </a:ext>
            </a:extLst>
          </p:cNvPr>
          <p:cNvSpPr txBox="1"/>
          <p:nvPr/>
        </p:nvSpPr>
        <p:spPr>
          <a:xfrm>
            <a:off x="1288483" y="1116977"/>
            <a:ext cx="7421564" cy="584775"/>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Background &amp; theoretical framework</a:t>
            </a:r>
          </a:p>
        </p:txBody>
      </p:sp>
      <p:sp>
        <p:nvSpPr>
          <p:cNvPr id="12" name="TextBox 11">
            <a:extLst>
              <a:ext uri="{FF2B5EF4-FFF2-40B4-BE49-F238E27FC236}">
                <a16:creationId xmlns:a16="http://schemas.microsoft.com/office/drawing/2014/main" id="{D53D0EE5-40C5-AEC3-D728-4EEE6FF39508}"/>
              </a:ext>
            </a:extLst>
          </p:cNvPr>
          <p:cNvSpPr txBox="1"/>
          <p:nvPr/>
        </p:nvSpPr>
        <p:spPr>
          <a:xfrm>
            <a:off x="1288483" y="2063247"/>
            <a:ext cx="7810151" cy="584775"/>
          </a:xfrm>
          <a:prstGeom prst="rect">
            <a:avLst/>
          </a:prstGeom>
          <a:noFill/>
        </p:spPr>
        <p:txBody>
          <a:bodyPr wrap="none" rtlCol="0">
            <a:spAutoFit/>
          </a:bodyPr>
          <a:lstStyle/>
          <a:p>
            <a:r>
              <a:rPr lang="en-GB" sz="3200" b="1" dirty="0">
                <a:solidFill>
                  <a:srgbClr val="002060"/>
                </a:solidFill>
                <a:latin typeface="Arial" panose="020B0604020202020204" pitchFamily="34" charset="0"/>
                <a:cs typeface="Arial" panose="020B0604020202020204" pitchFamily="34" charset="0"/>
              </a:rPr>
              <a:t>Research methodology &amp; data analysis</a:t>
            </a:r>
          </a:p>
        </p:txBody>
      </p:sp>
      <p:sp>
        <p:nvSpPr>
          <p:cNvPr id="13" name="TextBox 12">
            <a:extLst>
              <a:ext uri="{FF2B5EF4-FFF2-40B4-BE49-F238E27FC236}">
                <a16:creationId xmlns:a16="http://schemas.microsoft.com/office/drawing/2014/main" id="{919956D3-ECB0-4DA1-EE9C-A59F0D089DA7}"/>
              </a:ext>
            </a:extLst>
          </p:cNvPr>
          <p:cNvSpPr txBox="1"/>
          <p:nvPr/>
        </p:nvSpPr>
        <p:spPr>
          <a:xfrm>
            <a:off x="1288483" y="2951663"/>
            <a:ext cx="1664238" cy="584775"/>
          </a:xfrm>
          <a:prstGeom prst="rect">
            <a:avLst/>
          </a:prstGeom>
          <a:noFill/>
        </p:spPr>
        <p:txBody>
          <a:bodyPr wrap="none" rtlCol="0">
            <a:spAutoFit/>
          </a:bodyPr>
          <a:lstStyle/>
          <a:p>
            <a:r>
              <a:rPr lang="en-GB" sz="3200" b="1" dirty="0">
                <a:solidFill>
                  <a:srgbClr val="002060"/>
                </a:solidFill>
                <a:latin typeface="Arial" panose="020B0604020202020204" pitchFamily="34" charset="0"/>
                <a:cs typeface="Arial" panose="020B0604020202020204" pitchFamily="34" charset="0"/>
              </a:rPr>
              <a:t>Results</a:t>
            </a:r>
          </a:p>
        </p:txBody>
      </p:sp>
      <p:grpSp>
        <p:nvGrpSpPr>
          <p:cNvPr id="14" name="Group 13">
            <a:extLst>
              <a:ext uri="{FF2B5EF4-FFF2-40B4-BE49-F238E27FC236}">
                <a16:creationId xmlns:a16="http://schemas.microsoft.com/office/drawing/2014/main" id="{BF34F386-C9DA-BA82-2CF2-16CDCEC5221A}"/>
              </a:ext>
            </a:extLst>
          </p:cNvPr>
          <p:cNvGrpSpPr/>
          <p:nvPr/>
        </p:nvGrpSpPr>
        <p:grpSpPr>
          <a:xfrm>
            <a:off x="526987" y="1065959"/>
            <a:ext cx="637473" cy="668176"/>
            <a:chOff x="1460798" y="1991330"/>
            <a:chExt cx="637473" cy="668176"/>
          </a:xfrm>
        </p:grpSpPr>
        <p:sp>
          <p:nvSpPr>
            <p:cNvPr id="15" name="Oval 14">
              <a:extLst>
                <a:ext uri="{FF2B5EF4-FFF2-40B4-BE49-F238E27FC236}">
                  <a16:creationId xmlns:a16="http://schemas.microsoft.com/office/drawing/2014/main" id="{756044F4-AACD-F197-A4D8-3F2630288CBF}"/>
                </a:ext>
              </a:extLst>
            </p:cNvPr>
            <p:cNvSpPr/>
            <p:nvPr/>
          </p:nvSpPr>
          <p:spPr>
            <a:xfrm>
              <a:off x="1460798" y="2022033"/>
              <a:ext cx="637473" cy="637473"/>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1BCE7382-369A-78EF-3343-3CB287DB678F}"/>
                </a:ext>
              </a:extLst>
            </p:cNvPr>
            <p:cNvSpPr/>
            <p:nvPr/>
          </p:nvSpPr>
          <p:spPr>
            <a:xfrm>
              <a:off x="1460798" y="1991330"/>
              <a:ext cx="637473" cy="63747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16FDBC8-2EA5-BB86-BAC8-2C47D15E0727}"/>
                </a:ext>
              </a:extLst>
            </p:cNvPr>
            <p:cNvSpPr txBox="1"/>
            <p:nvPr/>
          </p:nvSpPr>
          <p:spPr>
            <a:xfrm>
              <a:off x="1601439" y="2103467"/>
              <a:ext cx="356188" cy="461665"/>
            </a:xfrm>
            <a:prstGeom prst="rect">
              <a:avLst/>
            </a:prstGeom>
            <a:noFill/>
          </p:spPr>
          <p:txBody>
            <a:bodyPr wrap="none" rtlCol="0">
              <a:spAutoFit/>
            </a:bodyPr>
            <a:lstStyle/>
            <a:p>
              <a:pPr algn="ctr"/>
              <a:r>
                <a:rPr lang="en-GB" sz="2400" dirty="0">
                  <a:solidFill>
                    <a:schemeClr val="bg1"/>
                  </a:solidFill>
                  <a:latin typeface="Arial" panose="020B0604020202020204" pitchFamily="34" charset="0"/>
                  <a:cs typeface="Arial" panose="020B0604020202020204" pitchFamily="34" charset="0"/>
                </a:rPr>
                <a:t>1</a:t>
              </a:r>
            </a:p>
          </p:txBody>
        </p:sp>
      </p:grpSp>
      <p:grpSp>
        <p:nvGrpSpPr>
          <p:cNvPr id="18" name="Group 17">
            <a:extLst>
              <a:ext uri="{FF2B5EF4-FFF2-40B4-BE49-F238E27FC236}">
                <a16:creationId xmlns:a16="http://schemas.microsoft.com/office/drawing/2014/main" id="{28B88075-107F-4053-7C88-2CAB2EB81002}"/>
              </a:ext>
            </a:extLst>
          </p:cNvPr>
          <p:cNvGrpSpPr/>
          <p:nvPr/>
        </p:nvGrpSpPr>
        <p:grpSpPr>
          <a:xfrm>
            <a:off x="515938" y="2093359"/>
            <a:ext cx="637473" cy="668176"/>
            <a:chOff x="1460798" y="2866784"/>
            <a:chExt cx="637473" cy="668176"/>
          </a:xfrm>
        </p:grpSpPr>
        <p:sp>
          <p:nvSpPr>
            <p:cNvPr id="19" name="Oval 18">
              <a:extLst>
                <a:ext uri="{FF2B5EF4-FFF2-40B4-BE49-F238E27FC236}">
                  <a16:creationId xmlns:a16="http://schemas.microsoft.com/office/drawing/2014/main" id="{2482A717-2C2E-8C8D-0118-6EE61C2B4F9E}"/>
                </a:ext>
              </a:extLst>
            </p:cNvPr>
            <p:cNvSpPr/>
            <p:nvPr/>
          </p:nvSpPr>
          <p:spPr>
            <a:xfrm>
              <a:off x="1460798" y="2897487"/>
              <a:ext cx="637473" cy="63747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21E5990B-FBED-A1B8-22EA-D10B6506DD92}"/>
                </a:ext>
              </a:extLst>
            </p:cNvPr>
            <p:cNvSpPr/>
            <p:nvPr/>
          </p:nvSpPr>
          <p:spPr>
            <a:xfrm>
              <a:off x="1460798" y="2866784"/>
              <a:ext cx="637473" cy="63747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FC33935-9868-E913-3B1B-50A94A8E3580}"/>
                </a:ext>
              </a:extLst>
            </p:cNvPr>
            <p:cNvSpPr txBox="1"/>
            <p:nvPr/>
          </p:nvSpPr>
          <p:spPr>
            <a:xfrm>
              <a:off x="1601440" y="2954687"/>
              <a:ext cx="356188" cy="461665"/>
            </a:xfrm>
            <a:prstGeom prst="rect">
              <a:avLst/>
            </a:prstGeom>
            <a:noFill/>
          </p:spPr>
          <p:txBody>
            <a:bodyPr wrap="none" rtlCol="0">
              <a:spAutoFit/>
            </a:bodyPr>
            <a:lstStyle/>
            <a:p>
              <a:pPr algn="ctr"/>
              <a:r>
                <a:rPr lang="en-GB" sz="2400" dirty="0">
                  <a:solidFill>
                    <a:schemeClr val="bg1"/>
                  </a:solidFill>
                  <a:latin typeface="Arial" panose="020B0604020202020204" pitchFamily="34" charset="0"/>
                  <a:cs typeface="Arial" panose="020B0604020202020204" pitchFamily="34" charset="0"/>
                </a:rPr>
                <a:t>2</a:t>
              </a:r>
            </a:p>
          </p:txBody>
        </p:sp>
      </p:grpSp>
      <p:grpSp>
        <p:nvGrpSpPr>
          <p:cNvPr id="22" name="Group 21">
            <a:extLst>
              <a:ext uri="{FF2B5EF4-FFF2-40B4-BE49-F238E27FC236}">
                <a16:creationId xmlns:a16="http://schemas.microsoft.com/office/drawing/2014/main" id="{29904A7D-BEAF-58B1-F0BA-0709E5748089}"/>
              </a:ext>
            </a:extLst>
          </p:cNvPr>
          <p:cNvGrpSpPr/>
          <p:nvPr/>
        </p:nvGrpSpPr>
        <p:grpSpPr>
          <a:xfrm>
            <a:off x="526987" y="3003749"/>
            <a:ext cx="637473" cy="668176"/>
            <a:chOff x="1460798" y="3717480"/>
            <a:chExt cx="637473" cy="668176"/>
          </a:xfrm>
        </p:grpSpPr>
        <p:sp>
          <p:nvSpPr>
            <p:cNvPr id="23" name="Oval 22">
              <a:extLst>
                <a:ext uri="{FF2B5EF4-FFF2-40B4-BE49-F238E27FC236}">
                  <a16:creationId xmlns:a16="http://schemas.microsoft.com/office/drawing/2014/main" id="{9EDA2C14-E871-9EEC-A2E8-F5D776653B7E}"/>
                </a:ext>
              </a:extLst>
            </p:cNvPr>
            <p:cNvSpPr/>
            <p:nvPr/>
          </p:nvSpPr>
          <p:spPr>
            <a:xfrm>
              <a:off x="1460798" y="3748183"/>
              <a:ext cx="637473" cy="637473"/>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24" name="Oval 23">
              <a:extLst>
                <a:ext uri="{FF2B5EF4-FFF2-40B4-BE49-F238E27FC236}">
                  <a16:creationId xmlns:a16="http://schemas.microsoft.com/office/drawing/2014/main" id="{92DC7DC2-F1EC-58A3-D843-FFA71FBE4867}"/>
                </a:ext>
              </a:extLst>
            </p:cNvPr>
            <p:cNvSpPr/>
            <p:nvPr/>
          </p:nvSpPr>
          <p:spPr>
            <a:xfrm>
              <a:off x="1460798" y="3717480"/>
              <a:ext cx="637473" cy="63747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A929AAA-A22B-3C66-60C5-34968691FBA9}"/>
                </a:ext>
              </a:extLst>
            </p:cNvPr>
            <p:cNvSpPr txBox="1"/>
            <p:nvPr/>
          </p:nvSpPr>
          <p:spPr>
            <a:xfrm>
              <a:off x="1619890" y="3816395"/>
              <a:ext cx="356188" cy="461665"/>
            </a:xfrm>
            <a:prstGeom prst="rect">
              <a:avLst/>
            </a:prstGeom>
            <a:noFill/>
          </p:spPr>
          <p:txBody>
            <a:bodyPr wrap="none" rtlCol="0">
              <a:spAutoFit/>
            </a:bodyPr>
            <a:lstStyle/>
            <a:p>
              <a:pPr algn="ctr"/>
              <a:r>
                <a:rPr lang="en-GB" sz="2400" dirty="0">
                  <a:solidFill>
                    <a:schemeClr val="bg1"/>
                  </a:solidFill>
                  <a:latin typeface="Arial" panose="020B0604020202020204" pitchFamily="34" charset="0"/>
                  <a:cs typeface="Arial" panose="020B0604020202020204" pitchFamily="34" charset="0"/>
                </a:rPr>
                <a:t>3</a:t>
              </a:r>
            </a:p>
          </p:txBody>
        </p:sp>
      </p:grpSp>
      <p:grpSp>
        <p:nvGrpSpPr>
          <p:cNvPr id="26" name="Group 25">
            <a:extLst>
              <a:ext uri="{FF2B5EF4-FFF2-40B4-BE49-F238E27FC236}">
                <a16:creationId xmlns:a16="http://schemas.microsoft.com/office/drawing/2014/main" id="{C3C628F3-B0BB-D1BA-9CD0-0ED6183625C4}"/>
              </a:ext>
            </a:extLst>
          </p:cNvPr>
          <p:cNvGrpSpPr/>
          <p:nvPr/>
        </p:nvGrpSpPr>
        <p:grpSpPr>
          <a:xfrm>
            <a:off x="545437" y="3848042"/>
            <a:ext cx="637473" cy="668176"/>
            <a:chOff x="1460798" y="3717480"/>
            <a:chExt cx="637473" cy="668176"/>
          </a:xfrm>
        </p:grpSpPr>
        <p:sp>
          <p:nvSpPr>
            <p:cNvPr id="27" name="Oval 26">
              <a:extLst>
                <a:ext uri="{FF2B5EF4-FFF2-40B4-BE49-F238E27FC236}">
                  <a16:creationId xmlns:a16="http://schemas.microsoft.com/office/drawing/2014/main" id="{27D75FC4-CF2F-B237-874A-102B70DE1D71}"/>
                </a:ext>
              </a:extLst>
            </p:cNvPr>
            <p:cNvSpPr/>
            <p:nvPr/>
          </p:nvSpPr>
          <p:spPr>
            <a:xfrm>
              <a:off x="1460798" y="3748183"/>
              <a:ext cx="637473" cy="637473"/>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28" name="Oval 27">
              <a:extLst>
                <a:ext uri="{FF2B5EF4-FFF2-40B4-BE49-F238E27FC236}">
                  <a16:creationId xmlns:a16="http://schemas.microsoft.com/office/drawing/2014/main" id="{86CBCF91-3916-3FE5-E9A2-A70543C65938}"/>
                </a:ext>
              </a:extLst>
            </p:cNvPr>
            <p:cNvSpPr/>
            <p:nvPr/>
          </p:nvSpPr>
          <p:spPr>
            <a:xfrm>
              <a:off x="1460798" y="3717480"/>
              <a:ext cx="637473" cy="637473"/>
            </a:xfrm>
            <a:prstGeom prst="ellips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80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C55D7F7-C6FD-C5C1-BBC1-92E2A3E64E60}"/>
                </a:ext>
              </a:extLst>
            </p:cNvPr>
            <p:cNvSpPr txBox="1"/>
            <p:nvPr/>
          </p:nvSpPr>
          <p:spPr>
            <a:xfrm>
              <a:off x="1601440" y="3841980"/>
              <a:ext cx="356188" cy="461665"/>
            </a:xfrm>
            <a:prstGeom prst="rect">
              <a:avLst/>
            </a:prstGeom>
            <a:noFill/>
          </p:spPr>
          <p:txBody>
            <a:bodyPr wrap="none" rtlCol="0">
              <a:spAutoFit/>
            </a:bodyPr>
            <a:lstStyle/>
            <a:p>
              <a:pPr algn="ctr"/>
              <a:r>
                <a:rPr lang="en-GB" sz="2400" dirty="0">
                  <a:solidFill>
                    <a:schemeClr val="bg1"/>
                  </a:solidFill>
                  <a:latin typeface="Arial" panose="020B0604020202020204" pitchFamily="34" charset="0"/>
                  <a:cs typeface="Arial" panose="020B0604020202020204" pitchFamily="34" charset="0"/>
                </a:rPr>
                <a:t>4</a:t>
              </a:r>
            </a:p>
          </p:txBody>
        </p:sp>
      </p:grpSp>
      <p:sp>
        <p:nvSpPr>
          <p:cNvPr id="30" name="TextBox 29">
            <a:extLst>
              <a:ext uri="{FF2B5EF4-FFF2-40B4-BE49-F238E27FC236}">
                <a16:creationId xmlns:a16="http://schemas.microsoft.com/office/drawing/2014/main" id="{CAE0A867-EBD4-BF0D-5F59-D20528E79F5D}"/>
              </a:ext>
            </a:extLst>
          </p:cNvPr>
          <p:cNvSpPr txBox="1"/>
          <p:nvPr/>
        </p:nvSpPr>
        <p:spPr>
          <a:xfrm>
            <a:off x="1309125" y="3849432"/>
            <a:ext cx="2414444" cy="584775"/>
          </a:xfrm>
          <a:prstGeom prst="rect">
            <a:avLst/>
          </a:prstGeom>
          <a:noFill/>
        </p:spPr>
        <p:txBody>
          <a:bodyPr wrap="none" rtlCol="0">
            <a:spAutoFit/>
          </a:bodyPr>
          <a:lstStyle/>
          <a:p>
            <a:r>
              <a:rPr lang="en-GB" sz="3200" b="1" dirty="0">
                <a:solidFill>
                  <a:srgbClr val="002060"/>
                </a:solidFill>
                <a:latin typeface="Arial" panose="020B0604020202020204" pitchFamily="34" charset="0"/>
                <a:cs typeface="Arial" panose="020B0604020202020204" pitchFamily="34" charset="0"/>
              </a:rPr>
              <a:t>Conclusion</a:t>
            </a:r>
          </a:p>
        </p:txBody>
      </p:sp>
      <p:pic>
        <p:nvPicPr>
          <p:cNvPr id="3" name="Picture 2">
            <a:extLst>
              <a:ext uri="{FF2B5EF4-FFF2-40B4-BE49-F238E27FC236}">
                <a16:creationId xmlns:a16="http://schemas.microsoft.com/office/drawing/2014/main" id="{34C14801-A48B-B79A-0267-1E9B3AFECFFD}"/>
              </a:ext>
            </a:extLst>
          </p:cNvPr>
          <p:cNvPicPr>
            <a:picLocks noChangeAspect="1"/>
          </p:cNvPicPr>
          <p:nvPr/>
        </p:nvPicPr>
        <p:blipFill>
          <a:blip r:embed="rId3"/>
          <a:stretch>
            <a:fillRect/>
          </a:stretch>
        </p:blipFill>
        <p:spPr>
          <a:xfrm>
            <a:off x="6893492" y="2603549"/>
            <a:ext cx="1924050" cy="1676400"/>
          </a:xfrm>
          <a:prstGeom prst="rect">
            <a:avLst/>
          </a:prstGeom>
        </p:spPr>
      </p:pic>
    </p:spTree>
    <p:extLst>
      <p:ext uri="{BB962C8B-B14F-4D97-AF65-F5344CB8AC3E}">
        <p14:creationId xmlns:p14="http://schemas.microsoft.com/office/powerpoint/2010/main" val="1028485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pic>
        <p:nvPicPr>
          <p:cNvPr id="7" name="Picture 6">
            <a:extLst>
              <a:ext uri="{FF2B5EF4-FFF2-40B4-BE49-F238E27FC236}">
                <a16:creationId xmlns:a16="http://schemas.microsoft.com/office/drawing/2014/main" id="{10C2538D-F01E-24E3-5C26-C37937AE0214}"/>
              </a:ext>
            </a:extLst>
          </p:cNvPr>
          <p:cNvPicPr>
            <a:picLocks noChangeAspect="1"/>
          </p:cNvPicPr>
          <p:nvPr/>
        </p:nvPicPr>
        <p:blipFill>
          <a:blip r:embed="rId3"/>
          <a:stretch>
            <a:fillRect/>
          </a:stretch>
        </p:blipFill>
        <p:spPr>
          <a:xfrm>
            <a:off x="2140180" y="971640"/>
            <a:ext cx="4802780" cy="3323005"/>
          </a:xfrm>
          <a:prstGeom prst="rect">
            <a:avLst/>
          </a:prstGeom>
        </p:spPr>
      </p:pic>
      <p:sp>
        <p:nvSpPr>
          <p:cNvPr id="4" name="TextBox 3">
            <a:extLst>
              <a:ext uri="{FF2B5EF4-FFF2-40B4-BE49-F238E27FC236}">
                <a16:creationId xmlns:a16="http://schemas.microsoft.com/office/drawing/2014/main" id="{E8AF97C8-CE38-406E-B7FC-7F3BFD77F138}"/>
              </a:ext>
            </a:extLst>
          </p:cNvPr>
          <p:cNvSpPr txBox="1"/>
          <p:nvPr/>
        </p:nvSpPr>
        <p:spPr>
          <a:xfrm>
            <a:off x="274370" y="23027"/>
            <a:ext cx="8534400" cy="877155"/>
          </a:xfrm>
          <a:prstGeom prst="rect">
            <a:avLst/>
          </a:prstGeom>
          <a:noFill/>
        </p:spPr>
        <p:txBody>
          <a:bodyPr wrap="square" lIns="45711" tIns="22856" rIns="45711" bIns="22856" rtlCol="0">
            <a:spAutoFit/>
          </a:bodyPr>
          <a:lstStyle/>
          <a:p>
            <a:pPr algn="ctr" defTabSz="1219170">
              <a:defRPr/>
            </a:pPr>
            <a:r>
              <a:rPr lang="en-ZA" sz="5400" b="1" dirty="0">
                <a:solidFill>
                  <a:srgbClr val="002060"/>
                </a:solidFill>
                <a:latin typeface="Bebas Neue Regular"/>
                <a:cs typeface="Lato Regular"/>
              </a:rPr>
              <a:t>Background</a:t>
            </a:r>
            <a:endParaRPr lang="id-ID" sz="5400" b="1" dirty="0">
              <a:solidFill>
                <a:srgbClr val="002060"/>
              </a:solidFill>
              <a:latin typeface="Bebas Neue Regular"/>
              <a:cs typeface="Lato Regular"/>
            </a:endParaRPr>
          </a:p>
        </p:txBody>
      </p:sp>
    </p:spTree>
    <p:extLst>
      <p:ext uri="{BB962C8B-B14F-4D97-AF65-F5344CB8AC3E}">
        <p14:creationId xmlns:p14="http://schemas.microsoft.com/office/powerpoint/2010/main" val="562599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4" name="TextBox 3">
            <a:extLst>
              <a:ext uri="{FF2B5EF4-FFF2-40B4-BE49-F238E27FC236}">
                <a16:creationId xmlns:a16="http://schemas.microsoft.com/office/drawing/2014/main" id="{40D28D88-AEC9-C89E-B405-1E7CF1A35406}"/>
              </a:ext>
            </a:extLst>
          </p:cNvPr>
          <p:cNvSpPr txBox="1"/>
          <p:nvPr/>
        </p:nvSpPr>
        <p:spPr>
          <a:xfrm>
            <a:off x="274370" y="23027"/>
            <a:ext cx="8534400" cy="877155"/>
          </a:xfrm>
          <a:prstGeom prst="rect">
            <a:avLst/>
          </a:prstGeom>
          <a:noFill/>
        </p:spPr>
        <p:txBody>
          <a:bodyPr wrap="square" lIns="45711" tIns="22856" rIns="45711" bIns="22856" rtlCol="0">
            <a:spAutoFit/>
          </a:bodyPr>
          <a:lstStyle/>
          <a:p>
            <a:pPr algn="ctr" defTabSz="1219170">
              <a:defRPr/>
            </a:pPr>
            <a:r>
              <a:rPr lang="en-ZA" sz="5400" b="1" dirty="0">
                <a:solidFill>
                  <a:srgbClr val="002060"/>
                </a:solidFill>
                <a:latin typeface="Bebas Neue Regular"/>
                <a:cs typeface="Lato Regular"/>
              </a:rPr>
              <a:t>Background</a:t>
            </a:r>
            <a:endParaRPr lang="id-ID" sz="5400" b="1" dirty="0">
              <a:solidFill>
                <a:srgbClr val="002060"/>
              </a:solidFill>
              <a:latin typeface="Bebas Neue Regular"/>
              <a:cs typeface="Lato Regular"/>
            </a:endParaRPr>
          </a:p>
        </p:txBody>
      </p:sp>
      <p:pic>
        <p:nvPicPr>
          <p:cNvPr id="7" name="Picture 6">
            <a:extLst>
              <a:ext uri="{FF2B5EF4-FFF2-40B4-BE49-F238E27FC236}">
                <a16:creationId xmlns:a16="http://schemas.microsoft.com/office/drawing/2014/main" id="{D64EF865-6CC8-512B-A563-5990F3D4D75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293" b="93659" l="4377" r="100000">
                        <a14:backgroundMark x1="86532" y1="70732" x2="86532" y2="70732"/>
                        <a14:backgroundMark x1="96970" y1="61951" x2="96970" y2="61951"/>
                      </a14:backgroundRemoval>
                    </a14:imgEffect>
                  </a14:imgLayer>
                </a14:imgProps>
              </a:ext>
            </a:extLst>
          </a:blip>
          <a:stretch>
            <a:fillRect/>
          </a:stretch>
        </p:blipFill>
        <p:spPr>
          <a:xfrm>
            <a:off x="601579" y="1672409"/>
            <a:ext cx="1961147" cy="1353654"/>
          </a:xfrm>
          <a:prstGeom prst="rect">
            <a:avLst/>
          </a:prstGeom>
        </p:spPr>
      </p:pic>
      <p:sp>
        <p:nvSpPr>
          <p:cNvPr id="8" name="TextBox 7">
            <a:extLst>
              <a:ext uri="{FF2B5EF4-FFF2-40B4-BE49-F238E27FC236}">
                <a16:creationId xmlns:a16="http://schemas.microsoft.com/office/drawing/2014/main" id="{E5E6934A-21BE-9517-1B81-3EA15A2BD25F}"/>
              </a:ext>
            </a:extLst>
          </p:cNvPr>
          <p:cNvSpPr txBox="1"/>
          <p:nvPr/>
        </p:nvSpPr>
        <p:spPr>
          <a:xfrm>
            <a:off x="2562726" y="1324710"/>
            <a:ext cx="5979695" cy="40011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ZA" sz="2000" dirty="0">
                <a:solidFill>
                  <a:srgbClr val="002060"/>
                </a:solidFill>
                <a:latin typeface="Arial" panose="020B0604020202020204" pitchFamily="34" charset="0"/>
                <a:cs typeface="Arial" panose="020B0604020202020204" pitchFamily="34" charset="0"/>
              </a:rPr>
              <a:t>&gt;20 countries implemented a tax lottery system</a:t>
            </a:r>
          </a:p>
        </p:txBody>
      </p:sp>
      <p:sp>
        <p:nvSpPr>
          <p:cNvPr id="9" name="TextBox 8">
            <a:extLst>
              <a:ext uri="{FF2B5EF4-FFF2-40B4-BE49-F238E27FC236}">
                <a16:creationId xmlns:a16="http://schemas.microsoft.com/office/drawing/2014/main" id="{C684C64C-86A1-FA12-0A11-782A99A0AD72}"/>
              </a:ext>
            </a:extLst>
          </p:cNvPr>
          <p:cNvSpPr txBox="1"/>
          <p:nvPr/>
        </p:nvSpPr>
        <p:spPr>
          <a:xfrm>
            <a:off x="2582663" y="2795483"/>
            <a:ext cx="5979695" cy="1015663"/>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anose="020B0604020202020204" pitchFamily="34" charset="0"/>
              <a:buChar char="•"/>
            </a:pPr>
            <a:r>
              <a:rPr lang="en-ZA" sz="2000" dirty="0">
                <a:solidFill>
                  <a:srgbClr val="002060"/>
                </a:solidFill>
                <a:latin typeface="Arial" panose="020B0604020202020204" pitchFamily="34" charset="0"/>
                <a:cs typeface="Arial" panose="020B0604020202020204" pitchFamily="34" charset="0"/>
              </a:rPr>
              <a:t>Limited empirical studies</a:t>
            </a:r>
          </a:p>
          <a:p>
            <a:pPr marL="800100" lvl="1" indent="-342900">
              <a:buFont typeface="Arial" panose="020B0604020202020204" pitchFamily="34" charset="0"/>
              <a:buChar char="•"/>
            </a:pPr>
            <a:r>
              <a:rPr lang="en-ZA" sz="2000" dirty="0">
                <a:solidFill>
                  <a:srgbClr val="002060"/>
                </a:solidFill>
                <a:latin typeface="Arial" panose="020B0604020202020204" pitchFamily="34" charset="0"/>
                <a:cs typeface="Arial" panose="020B0604020202020204" pitchFamily="34" charset="0"/>
              </a:rPr>
              <a:t>Mainly VAT</a:t>
            </a:r>
          </a:p>
          <a:p>
            <a:pPr marL="800100" lvl="1" indent="-342900">
              <a:buFont typeface="Arial" panose="020B0604020202020204" pitchFamily="34" charset="0"/>
              <a:buChar char="•"/>
            </a:pPr>
            <a:r>
              <a:rPr lang="en-ZA" sz="2000" dirty="0">
                <a:solidFill>
                  <a:srgbClr val="002060"/>
                </a:solidFill>
                <a:latin typeface="Arial" panose="020B0604020202020204" pitchFamily="34" charset="0"/>
                <a:cs typeface="Arial" panose="020B0604020202020204" pitchFamily="34" charset="0"/>
              </a:rPr>
              <a:t>EU / USA</a:t>
            </a:r>
          </a:p>
        </p:txBody>
      </p:sp>
      <p:sp>
        <p:nvSpPr>
          <p:cNvPr id="10" name="Rectangle 9">
            <a:extLst>
              <a:ext uri="{FF2B5EF4-FFF2-40B4-BE49-F238E27FC236}">
                <a16:creationId xmlns:a16="http://schemas.microsoft.com/office/drawing/2014/main" id="{EE4EDEC7-B0E8-0C71-BD1A-E3B9D4C85019}"/>
              </a:ext>
            </a:extLst>
          </p:cNvPr>
          <p:cNvSpPr/>
          <p:nvPr/>
        </p:nvSpPr>
        <p:spPr>
          <a:xfrm>
            <a:off x="2582663" y="2060096"/>
            <a:ext cx="5979695" cy="400110"/>
          </a:xfrm>
          <a:prstGeom prst="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Arial" panose="020B0604020202020204" pitchFamily="34" charset="0"/>
              <a:buChar char="•"/>
            </a:pPr>
            <a:r>
              <a:rPr lang="en-ZA" sz="2000" dirty="0">
                <a:solidFill>
                  <a:srgbClr val="002060"/>
                </a:solidFill>
                <a:latin typeface="Arial" panose="020B0604020202020204" pitchFamily="34" charset="0"/>
                <a:cs typeface="Arial" panose="020B0604020202020204" pitchFamily="34" charset="0"/>
              </a:rPr>
              <a:t>Receipt please!</a:t>
            </a:r>
          </a:p>
        </p:txBody>
      </p:sp>
      <p:sp>
        <p:nvSpPr>
          <p:cNvPr id="11" name="TextBox 10">
            <a:extLst>
              <a:ext uri="{FF2B5EF4-FFF2-40B4-BE49-F238E27FC236}">
                <a16:creationId xmlns:a16="http://schemas.microsoft.com/office/drawing/2014/main" id="{D355667C-DC5B-9991-09E8-0EF55B90FA6C}"/>
              </a:ext>
            </a:extLst>
          </p:cNvPr>
          <p:cNvSpPr txBox="1"/>
          <p:nvPr/>
        </p:nvSpPr>
        <p:spPr>
          <a:xfrm>
            <a:off x="388905" y="4026040"/>
            <a:ext cx="7031685" cy="400110"/>
          </a:xfrm>
          <a:prstGeom prst="rect">
            <a:avLst/>
          </a:prstGeom>
          <a:solidFill>
            <a:srgbClr val="FF0000"/>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ZA" sz="2000" dirty="0">
                <a:solidFill>
                  <a:schemeClr val="bg1"/>
                </a:solidFill>
                <a:latin typeface="Arial" panose="020B0604020202020204" pitchFamily="34" charset="0"/>
                <a:cs typeface="Arial" panose="020B0604020202020204" pitchFamily="34" charset="0"/>
              </a:rPr>
              <a:t>Increase tax compliance = increased revenue collection</a:t>
            </a:r>
          </a:p>
        </p:txBody>
      </p:sp>
      <p:pic>
        <p:nvPicPr>
          <p:cNvPr id="5" name="Picture 4">
            <a:extLst>
              <a:ext uri="{FF2B5EF4-FFF2-40B4-BE49-F238E27FC236}">
                <a16:creationId xmlns:a16="http://schemas.microsoft.com/office/drawing/2014/main" id="{974F82BF-F3A5-8F43-A53A-986EC1B99DB3}"/>
              </a:ext>
            </a:extLst>
          </p:cNvPr>
          <p:cNvPicPr>
            <a:picLocks noChangeAspect="1"/>
          </p:cNvPicPr>
          <p:nvPr/>
        </p:nvPicPr>
        <p:blipFill>
          <a:blip r:embed="rId5"/>
          <a:stretch>
            <a:fillRect/>
          </a:stretch>
        </p:blipFill>
        <p:spPr>
          <a:xfrm>
            <a:off x="171951" y="150049"/>
            <a:ext cx="1581150" cy="1457325"/>
          </a:xfrm>
          <a:prstGeom prst="rect">
            <a:avLst/>
          </a:prstGeom>
        </p:spPr>
      </p:pic>
      <p:pic>
        <p:nvPicPr>
          <p:cNvPr id="3" name="Picture 2">
            <a:extLst>
              <a:ext uri="{FF2B5EF4-FFF2-40B4-BE49-F238E27FC236}">
                <a16:creationId xmlns:a16="http://schemas.microsoft.com/office/drawing/2014/main" id="{B4D21081-4D9A-4510-BDBE-1A8042BF9F6E}"/>
              </a:ext>
            </a:extLst>
          </p:cNvPr>
          <p:cNvPicPr>
            <a:picLocks noChangeAspect="1"/>
          </p:cNvPicPr>
          <p:nvPr/>
        </p:nvPicPr>
        <p:blipFill>
          <a:blip r:embed="rId6"/>
          <a:stretch>
            <a:fillRect/>
          </a:stretch>
        </p:blipFill>
        <p:spPr>
          <a:xfrm>
            <a:off x="7306055" y="2863051"/>
            <a:ext cx="1152293" cy="880526"/>
          </a:xfrm>
          <a:prstGeom prst="rect">
            <a:avLst/>
          </a:prstGeom>
        </p:spPr>
      </p:pic>
    </p:spTree>
    <p:extLst>
      <p:ext uri="{BB962C8B-B14F-4D97-AF65-F5344CB8AC3E}">
        <p14:creationId xmlns:p14="http://schemas.microsoft.com/office/powerpoint/2010/main" val="20333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3" name="TextBox 2">
            <a:extLst>
              <a:ext uri="{FF2B5EF4-FFF2-40B4-BE49-F238E27FC236}">
                <a16:creationId xmlns:a16="http://schemas.microsoft.com/office/drawing/2014/main" id="{F79F0A7F-F510-85CD-A145-7C72D201012B}"/>
              </a:ext>
            </a:extLst>
          </p:cNvPr>
          <p:cNvSpPr txBox="1"/>
          <p:nvPr/>
        </p:nvSpPr>
        <p:spPr>
          <a:xfrm>
            <a:off x="613611" y="660754"/>
            <a:ext cx="8169442" cy="400110"/>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 </a:t>
            </a:r>
            <a:r>
              <a:rPr lang="en-US" sz="2000" b="0" i="0" u="none" strike="noStrike" baseline="0" dirty="0">
                <a:latin typeface="Arial" panose="020B0604020202020204" pitchFamily="34" charset="0"/>
                <a:cs typeface="Arial" panose="020B0604020202020204" pitchFamily="34" charset="0"/>
              </a:rPr>
              <a:t>would be happy to participate in a well-managed tax lottery system</a:t>
            </a:r>
            <a:r>
              <a:rPr lang="en-US" sz="2000" dirty="0">
                <a:latin typeface="Arial" panose="020B0604020202020204" pitchFamily="34" charset="0"/>
                <a:cs typeface="Arial" panose="020B0604020202020204" pitchFamily="34" charset="0"/>
              </a:rPr>
              <a:t>:</a:t>
            </a:r>
            <a:endParaRPr lang="en-ZA" sz="20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878718-2A19-4F8A-2F28-34BE66948D50}"/>
              </a:ext>
            </a:extLst>
          </p:cNvPr>
          <p:cNvSpPr txBox="1"/>
          <p:nvPr/>
        </p:nvSpPr>
        <p:spPr>
          <a:xfrm>
            <a:off x="162728" y="23351"/>
            <a:ext cx="8741047" cy="600156"/>
          </a:xfrm>
          <a:prstGeom prst="rect">
            <a:avLst/>
          </a:prstGeom>
          <a:noFill/>
        </p:spPr>
        <p:txBody>
          <a:bodyPr wrap="square" lIns="45711" tIns="22856" rIns="45711" bIns="22856" rtlCol="0">
            <a:spAutoFit/>
          </a:bodyPr>
          <a:lstStyle/>
          <a:p>
            <a:pPr algn="ctr" defTabSz="1219139">
              <a:defRPr/>
            </a:pPr>
            <a:r>
              <a:rPr lang="en-ZA" sz="3600" b="1" dirty="0">
                <a:solidFill>
                  <a:schemeClr val="tx2"/>
                </a:solidFill>
                <a:latin typeface="Bebas Neue" panose="020B0606020202050201" pitchFamily="34" charset="0"/>
                <a:cs typeface="Arial" panose="020B0604020202020204" pitchFamily="34" charset="0"/>
              </a:rPr>
              <a:t>…Results – Objective 1: consumer acceptance</a:t>
            </a:r>
            <a:endParaRPr lang="id-ID" sz="3600" b="1" dirty="0">
              <a:solidFill>
                <a:schemeClr val="tx2"/>
              </a:solidFill>
              <a:latin typeface="Bebas Neue" panose="020B0606020202050201" pitchFamily="34" charset="0"/>
              <a:cs typeface="Arial" panose="020B0604020202020204" pitchFamily="34" charset="0"/>
            </a:endParaRPr>
          </a:p>
        </p:txBody>
      </p:sp>
      <p:graphicFrame>
        <p:nvGraphicFramePr>
          <p:cNvPr id="10" name="Chart 9">
            <a:extLst>
              <a:ext uri="{FF2B5EF4-FFF2-40B4-BE49-F238E27FC236}">
                <a16:creationId xmlns:a16="http://schemas.microsoft.com/office/drawing/2014/main" id="{00000000-0008-0000-0100-000005000000}"/>
              </a:ext>
            </a:extLst>
          </p:cNvPr>
          <p:cNvGraphicFramePr/>
          <p:nvPr/>
        </p:nvGraphicFramePr>
        <p:xfrm>
          <a:off x="1224366" y="1182386"/>
          <a:ext cx="5231554" cy="3121384"/>
        </p:xfrm>
        <a:graphic>
          <a:graphicData uri="http://schemas.openxmlformats.org/drawingml/2006/chart">
            <c:chart xmlns:c="http://schemas.openxmlformats.org/drawingml/2006/chart" xmlns:r="http://schemas.openxmlformats.org/officeDocument/2006/relationships" r:id="rId3"/>
          </a:graphicData>
        </a:graphic>
      </p:graphicFrame>
      <p:sp>
        <p:nvSpPr>
          <p:cNvPr id="2" name="Star: 7 Points 1">
            <a:extLst>
              <a:ext uri="{FF2B5EF4-FFF2-40B4-BE49-F238E27FC236}">
                <a16:creationId xmlns:a16="http://schemas.microsoft.com/office/drawing/2014/main" id="{ABE9CA57-F7BA-4876-B2F7-0AE71AE2D2E7}"/>
              </a:ext>
            </a:extLst>
          </p:cNvPr>
          <p:cNvSpPr/>
          <p:nvPr/>
        </p:nvSpPr>
        <p:spPr>
          <a:xfrm>
            <a:off x="7040206" y="2632119"/>
            <a:ext cx="1776391" cy="148783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76.6%</a:t>
            </a:r>
            <a:endParaRPr lang="en-ZA" dirty="0">
              <a:latin typeface="Arial" panose="020B0604020202020204" pitchFamily="34" charset="0"/>
              <a:cs typeface="Arial" panose="020B0604020202020204" pitchFamily="34" charset="0"/>
            </a:endParaRPr>
          </a:p>
        </p:txBody>
      </p:sp>
      <p:sp>
        <p:nvSpPr>
          <p:cNvPr id="11" name="Smiley Face 10">
            <a:extLst>
              <a:ext uri="{FF2B5EF4-FFF2-40B4-BE49-F238E27FC236}">
                <a16:creationId xmlns:a16="http://schemas.microsoft.com/office/drawing/2014/main" id="{690C079A-4BE3-4817-A36A-58897A8528E7}"/>
              </a:ext>
            </a:extLst>
          </p:cNvPr>
          <p:cNvSpPr/>
          <p:nvPr/>
        </p:nvSpPr>
        <p:spPr>
          <a:xfrm>
            <a:off x="7753944" y="3482836"/>
            <a:ext cx="348916" cy="324853"/>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Explosion: 8 Points 7">
            <a:extLst>
              <a:ext uri="{FF2B5EF4-FFF2-40B4-BE49-F238E27FC236}">
                <a16:creationId xmlns:a16="http://schemas.microsoft.com/office/drawing/2014/main" id="{274CB67B-3721-4488-9785-05EEA18DF7B3}"/>
              </a:ext>
            </a:extLst>
          </p:cNvPr>
          <p:cNvSpPr/>
          <p:nvPr/>
        </p:nvSpPr>
        <p:spPr>
          <a:xfrm>
            <a:off x="6978694" y="908997"/>
            <a:ext cx="2009274" cy="150394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latin typeface="Arial" panose="020B0604020202020204" pitchFamily="34" charset="0"/>
                <a:cs typeface="Arial" panose="020B0604020202020204" pitchFamily="34" charset="0"/>
              </a:rPr>
              <a:t>2 774</a:t>
            </a:r>
          </a:p>
        </p:txBody>
      </p:sp>
    </p:spTree>
    <p:extLst>
      <p:ext uri="{BB962C8B-B14F-4D97-AF65-F5344CB8AC3E}">
        <p14:creationId xmlns:p14="http://schemas.microsoft.com/office/powerpoint/2010/main" val="81253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4" name="TextBox 3">
            <a:extLst>
              <a:ext uri="{FF2B5EF4-FFF2-40B4-BE49-F238E27FC236}">
                <a16:creationId xmlns:a16="http://schemas.microsoft.com/office/drawing/2014/main" id="{4BE137A8-A7F6-2922-4594-ADF126476408}"/>
              </a:ext>
            </a:extLst>
          </p:cNvPr>
          <p:cNvSpPr txBox="1"/>
          <p:nvPr/>
        </p:nvSpPr>
        <p:spPr>
          <a:xfrm>
            <a:off x="466965" y="2924662"/>
            <a:ext cx="2469963" cy="70788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ZA" sz="2000" dirty="0">
                <a:latin typeface="Arial" panose="020B0604020202020204" pitchFamily="34" charset="0"/>
                <a:cs typeface="Arial" panose="020B0604020202020204" pitchFamily="34" charset="0"/>
              </a:rPr>
              <a:t>Risk: SME</a:t>
            </a:r>
          </a:p>
          <a:p>
            <a:r>
              <a:rPr lang="en-ZA" sz="2000" dirty="0">
                <a:latin typeface="Arial" panose="020B0604020202020204" pitchFamily="34" charset="0"/>
                <a:cs typeface="Arial" panose="020B0604020202020204" pitchFamily="34" charset="0"/>
              </a:rPr>
              <a:t>43% of the Tax Gap</a:t>
            </a:r>
          </a:p>
        </p:txBody>
      </p:sp>
      <p:sp>
        <p:nvSpPr>
          <p:cNvPr id="7" name="TextBox 6">
            <a:extLst>
              <a:ext uri="{FF2B5EF4-FFF2-40B4-BE49-F238E27FC236}">
                <a16:creationId xmlns:a16="http://schemas.microsoft.com/office/drawing/2014/main" id="{DBCD8357-E4AB-B323-D231-712191B3344D}"/>
              </a:ext>
            </a:extLst>
          </p:cNvPr>
          <p:cNvSpPr txBox="1"/>
          <p:nvPr/>
        </p:nvSpPr>
        <p:spPr>
          <a:xfrm>
            <a:off x="1810804" y="946405"/>
            <a:ext cx="6187442"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ZA" sz="1800" i="1" dirty="0">
                <a:solidFill>
                  <a:srgbClr val="202124"/>
                </a:solidFill>
                <a:effectLst/>
                <a:latin typeface="Arial" panose="020B0604020202020204" pitchFamily="34" charset="0"/>
                <a:ea typeface="Calibri" panose="020F0502020204030204" pitchFamily="34" charset="0"/>
              </a:rPr>
              <a:t>“South Africa is running out of money, and time to address its financial woes” (Jacobs, 2021:1)</a:t>
            </a:r>
            <a:endParaRPr lang="en-ZA" sz="1200" i="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D7DBCD-326B-C5C9-9011-45F9542A7B2F}"/>
              </a:ext>
            </a:extLst>
          </p:cNvPr>
          <p:cNvSpPr txBox="1"/>
          <p:nvPr/>
        </p:nvSpPr>
        <p:spPr>
          <a:xfrm>
            <a:off x="274370" y="23027"/>
            <a:ext cx="8534400" cy="877155"/>
          </a:xfrm>
          <a:prstGeom prst="rect">
            <a:avLst/>
          </a:prstGeom>
          <a:noFill/>
        </p:spPr>
        <p:txBody>
          <a:bodyPr wrap="square" lIns="45711" tIns="22856" rIns="45711" bIns="22856" rtlCol="0">
            <a:spAutoFit/>
          </a:bodyPr>
          <a:lstStyle/>
          <a:p>
            <a:pPr algn="ctr" defTabSz="1219170">
              <a:defRPr/>
            </a:pPr>
            <a:r>
              <a:rPr lang="en-ZA" sz="5400" b="1" dirty="0">
                <a:solidFill>
                  <a:srgbClr val="002060"/>
                </a:solidFill>
                <a:latin typeface="Bebas Neue Regular"/>
                <a:cs typeface="Lato Regular"/>
              </a:rPr>
              <a:t>Background</a:t>
            </a:r>
            <a:endParaRPr lang="id-ID" sz="5400" b="1" dirty="0">
              <a:solidFill>
                <a:srgbClr val="002060"/>
              </a:solidFill>
              <a:latin typeface="Bebas Neue Regular"/>
              <a:cs typeface="Lato Regular"/>
            </a:endParaRPr>
          </a:p>
        </p:txBody>
      </p:sp>
      <p:pic>
        <p:nvPicPr>
          <p:cNvPr id="10" name="Picture 9">
            <a:extLst>
              <a:ext uri="{FF2B5EF4-FFF2-40B4-BE49-F238E27FC236}">
                <a16:creationId xmlns:a16="http://schemas.microsoft.com/office/drawing/2014/main" id="{5C892507-AFC5-F7C2-0F2F-3D37BD20FF08}"/>
              </a:ext>
            </a:extLst>
          </p:cNvPr>
          <p:cNvPicPr>
            <a:picLocks noChangeAspect="1"/>
          </p:cNvPicPr>
          <p:nvPr/>
        </p:nvPicPr>
        <p:blipFill>
          <a:blip r:embed="rId3"/>
          <a:stretch>
            <a:fillRect/>
          </a:stretch>
        </p:blipFill>
        <p:spPr>
          <a:xfrm>
            <a:off x="369631" y="612548"/>
            <a:ext cx="1194764" cy="1245146"/>
          </a:xfrm>
          <a:prstGeom prst="rect">
            <a:avLst/>
          </a:prstGeom>
        </p:spPr>
      </p:pic>
      <p:sp>
        <p:nvSpPr>
          <p:cNvPr id="11" name="TextBox 10">
            <a:extLst>
              <a:ext uri="{FF2B5EF4-FFF2-40B4-BE49-F238E27FC236}">
                <a16:creationId xmlns:a16="http://schemas.microsoft.com/office/drawing/2014/main" id="{5A0D239F-08FD-FAC8-EC70-43C3CE85358F}"/>
              </a:ext>
            </a:extLst>
          </p:cNvPr>
          <p:cNvSpPr txBox="1"/>
          <p:nvPr/>
        </p:nvSpPr>
        <p:spPr>
          <a:xfrm>
            <a:off x="786366" y="2044605"/>
            <a:ext cx="3755204" cy="40011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ZA" sz="2000" dirty="0">
                <a:latin typeface="Arial" panose="020B0604020202020204" pitchFamily="34" charset="0"/>
                <a:cs typeface="Arial" panose="020B0604020202020204" pitchFamily="34" charset="0"/>
              </a:rPr>
              <a:t>Non-compliant tax behaviour</a:t>
            </a:r>
          </a:p>
        </p:txBody>
      </p:sp>
      <p:pic>
        <p:nvPicPr>
          <p:cNvPr id="15" name="Picture 14">
            <a:extLst>
              <a:ext uri="{FF2B5EF4-FFF2-40B4-BE49-F238E27FC236}">
                <a16:creationId xmlns:a16="http://schemas.microsoft.com/office/drawing/2014/main" id="{008DB445-2B14-46DE-BEDA-5C506905930E}"/>
              </a:ext>
            </a:extLst>
          </p:cNvPr>
          <p:cNvPicPr>
            <a:picLocks noChangeAspect="1"/>
          </p:cNvPicPr>
          <p:nvPr/>
        </p:nvPicPr>
        <p:blipFill>
          <a:blip r:embed="rId4"/>
          <a:stretch>
            <a:fillRect/>
          </a:stretch>
        </p:blipFill>
        <p:spPr>
          <a:xfrm>
            <a:off x="5104511" y="1885353"/>
            <a:ext cx="1838729" cy="1221410"/>
          </a:xfrm>
          <a:prstGeom prst="rect">
            <a:avLst/>
          </a:prstGeom>
        </p:spPr>
      </p:pic>
      <p:pic>
        <p:nvPicPr>
          <p:cNvPr id="17" name="Picture 16">
            <a:extLst>
              <a:ext uri="{FF2B5EF4-FFF2-40B4-BE49-F238E27FC236}">
                <a16:creationId xmlns:a16="http://schemas.microsoft.com/office/drawing/2014/main" id="{D2993448-10C3-45D5-B5D8-D7B61EA256E9}"/>
              </a:ext>
            </a:extLst>
          </p:cNvPr>
          <p:cNvPicPr>
            <a:picLocks noChangeAspect="1"/>
          </p:cNvPicPr>
          <p:nvPr/>
        </p:nvPicPr>
        <p:blipFill>
          <a:blip r:embed="rId5"/>
          <a:stretch>
            <a:fillRect/>
          </a:stretch>
        </p:blipFill>
        <p:spPr>
          <a:xfrm>
            <a:off x="3371607" y="3299731"/>
            <a:ext cx="2400785" cy="1572345"/>
          </a:xfrm>
          <a:prstGeom prst="rect">
            <a:avLst/>
          </a:prstGeom>
        </p:spPr>
      </p:pic>
    </p:spTree>
    <p:extLst>
      <p:ext uri="{BB962C8B-B14F-4D97-AF65-F5344CB8AC3E}">
        <p14:creationId xmlns:p14="http://schemas.microsoft.com/office/powerpoint/2010/main" val="28444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additive="base">
                                        <p:cTn id="10" dur="500" fill="hold"/>
                                        <p:tgtEl>
                                          <p:spTgt spid="15"/>
                                        </p:tgtEl>
                                        <p:attrNameLst>
                                          <p:attrName>ppt_x</p:attrName>
                                        </p:attrNameLst>
                                      </p:cBhvr>
                                      <p:tavLst>
                                        <p:tav tm="0">
                                          <p:val>
                                            <p:strVal val="#ppt_x"/>
                                          </p:val>
                                        </p:tav>
                                        <p:tav tm="100000">
                                          <p:val>
                                            <p:strVal val="#ppt_x"/>
                                          </p:val>
                                        </p:tav>
                                      </p:tavLst>
                                    </p:anim>
                                    <p:anim calcmode="lin" valueType="num">
                                      <p:cBhvr additive="base">
                                        <p:cTn id="1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4" name="Rectangle 3">
            <a:extLst>
              <a:ext uri="{FF2B5EF4-FFF2-40B4-BE49-F238E27FC236}">
                <a16:creationId xmlns:a16="http://schemas.microsoft.com/office/drawing/2014/main" id="{73BF39EC-4384-0EBD-9FDE-C9BC6223C4FE}"/>
              </a:ext>
            </a:extLst>
          </p:cNvPr>
          <p:cNvSpPr/>
          <p:nvPr/>
        </p:nvSpPr>
        <p:spPr>
          <a:xfrm>
            <a:off x="389399" y="822688"/>
            <a:ext cx="8365204"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342892" indent="-342892">
              <a:buFont typeface="Arial" panose="020B0604020202020204" pitchFamily="34" charset="0"/>
              <a:buChar char="•"/>
            </a:pPr>
            <a:r>
              <a:rPr lang="en-GB" sz="2000" dirty="0">
                <a:latin typeface="Arial" panose="020B0604020202020204" pitchFamily="34" charset="0"/>
                <a:cs typeface="Arial" panose="020B0604020202020204" pitchFamily="34" charset="0"/>
              </a:rPr>
              <a:t>Would small business owners (suppliers) in South Africa accept and engage in a tax lottery system?</a:t>
            </a:r>
            <a:endParaRPr lang="en-ZA" sz="2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8D84F2A-B8BD-FECA-5511-1C7F07CBB2E3}"/>
              </a:ext>
            </a:extLst>
          </p:cNvPr>
          <p:cNvSpPr txBox="1"/>
          <p:nvPr/>
        </p:nvSpPr>
        <p:spPr>
          <a:xfrm>
            <a:off x="-127819" y="58260"/>
            <a:ext cx="9271819" cy="661712"/>
          </a:xfrm>
          <a:prstGeom prst="rect">
            <a:avLst/>
          </a:prstGeom>
          <a:noFill/>
        </p:spPr>
        <p:txBody>
          <a:bodyPr wrap="square" lIns="45711" tIns="22856" rIns="45711" bIns="22856" rtlCol="0">
            <a:spAutoFit/>
          </a:bodyPr>
          <a:lstStyle/>
          <a:p>
            <a:pPr algn="ctr" defTabSz="1219139">
              <a:defRPr/>
            </a:pPr>
            <a:r>
              <a:rPr lang="en-ZA" sz="4000" b="1" dirty="0">
                <a:solidFill>
                  <a:srgbClr val="002060"/>
                </a:solidFill>
                <a:latin typeface="Bebas Neue" panose="020B0606020202050201" pitchFamily="34" charset="0"/>
                <a:cs typeface="Arial" panose="020B0604020202020204" pitchFamily="34" charset="0"/>
              </a:rPr>
              <a:t>Research question and objectives</a:t>
            </a:r>
            <a:endParaRPr lang="id-ID" sz="4000" b="1" dirty="0">
              <a:solidFill>
                <a:srgbClr val="002060"/>
              </a:solidFill>
              <a:latin typeface="Bebas Neue" panose="020B0606020202050201" pitchFamily="34" charset="0"/>
              <a:cs typeface="Arial" panose="020B0604020202020204" pitchFamily="34" charset="0"/>
            </a:endParaRPr>
          </a:p>
        </p:txBody>
      </p:sp>
      <p:sp>
        <p:nvSpPr>
          <p:cNvPr id="8" name="TextBox 7">
            <a:extLst>
              <a:ext uri="{FF2B5EF4-FFF2-40B4-BE49-F238E27FC236}">
                <a16:creationId xmlns:a16="http://schemas.microsoft.com/office/drawing/2014/main" id="{0348F9AA-D59C-3A0F-FE72-5429B996F934}"/>
              </a:ext>
            </a:extLst>
          </p:cNvPr>
          <p:cNvSpPr txBox="1"/>
          <p:nvPr/>
        </p:nvSpPr>
        <p:spPr>
          <a:xfrm>
            <a:off x="389399" y="1875039"/>
            <a:ext cx="8365204" cy="224676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285743" indent="-285743">
              <a:spcAft>
                <a:spcPts val="1200"/>
              </a:spcAft>
              <a:buFont typeface="Arial" panose="020B0604020202020204" pitchFamily="34" charset="0"/>
              <a:buChar char="•"/>
            </a:pPr>
            <a:r>
              <a:rPr lang="en-ZA" sz="2000" dirty="0">
                <a:latin typeface="Arial" panose="020B0604020202020204" pitchFamily="34" charset="0"/>
                <a:cs typeface="Arial" panose="020B0604020202020204" pitchFamily="34" charset="0"/>
              </a:rPr>
              <a:t>To determine the acceptance and engagement of small business owners (suppliers) in South Africa of a tax lottery system</a:t>
            </a:r>
          </a:p>
          <a:p>
            <a:pPr marL="285743" indent="-285743">
              <a:spcAft>
                <a:spcPts val="1200"/>
              </a:spcAft>
              <a:buFont typeface="Arial" panose="020B0604020202020204" pitchFamily="34" charset="0"/>
              <a:buChar char="•"/>
            </a:pPr>
            <a:r>
              <a:rPr lang="en-ZA" sz="2000" dirty="0">
                <a:latin typeface="Arial" panose="020B0604020202020204" pitchFamily="34" charset="0"/>
                <a:cs typeface="Arial" panose="020B0604020202020204" pitchFamily="34" charset="0"/>
              </a:rPr>
              <a:t>To determine the current tax compliance levels of small business owners (suppliers) in South Africa</a:t>
            </a:r>
            <a:endParaRPr lang="en-GB" sz="2000" dirty="0">
              <a:latin typeface="Arial" panose="020B0604020202020204" pitchFamily="34" charset="0"/>
              <a:cs typeface="Arial" panose="020B0604020202020204" pitchFamily="34" charset="0"/>
            </a:endParaRPr>
          </a:p>
          <a:p>
            <a:pPr marL="285743" indent="-285743">
              <a:spcAft>
                <a:spcPts val="1200"/>
              </a:spcAft>
              <a:buFont typeface="Arial" panose="020B0604020202020204" pitchFamily="34" charset="0"/>
              <a:buChar char="•"/>
            </a:pPr>
            <a:r>
              <a:rPr lang="en-GB" sz="2000" dirty="0">
                <a:latin typeface="Arial" panose="020B0604020202020204" pitchFamily="34" charset="0"/>
                <a:cs typeface="Arial" panose="020B0604020202020204" pitchFamily="34" charset="0"/>
              </a:rPr>
              <a:t>To determine the </a:t>
            </a:r>
            <a:r>
              <a:rPr lang="en-ZA" sz="2000" dirty="0">
                <a:latin typeface="Arial" panose="020B0604020202020204" pitchFamily="34" charset="0"/>
                <a:cs typeface="Arial" panose="020B0604020202020204" pitchFamily="34" charset="0"/>
              </a:rPr>
              <a:t>perception of small business owners (suppliers) in South Africa regarding the implementation of a tax lottery system</a:t>
            </a:r>
          </a:p>
        </p:txBody>
      </p:sp>
    </p:spTree>
    <p:extLst>
      <p:ext uri="{BB962C8B-B14F-4D97-AF65-F5344CB8AC3E}">
        <p14:creationId xmlns:p14="http://schemas.microsoft.com/office/powerpoint/2010/main" val="170741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274370" y="4728118"/>
            <a:ext cx="7031685" cy="247312"/>
          </a:xfrm>
        </p:spPr>
        <p:txBody>
          <a:bodyPr/>
          <a:lstStyle/>
          <a:p>
            <a:r>
              <a:rPr lang="en-US" sz="1000" dirty="0">
                <a:solidFill>
                  <a:srgbClr val="969696"/>
                </a:solidFill>
              </a:rPr>
              <a:t>Tax lottery system – 2 Aug 2023</a:t>
            </a:r>
          </a:p>
        </p:txBody>
      </p:sp>
      <p:sp>
        <p:nvSpPr>
          <p:cNvPr id="4" name="TextBox 3">
            <a:extLst>
              <a:ext uri="{FF2B5EF4-FFF2-40B4-BE49-F238E27FC236}">
                <a16:creationId xmlns:a16="http://schemas.microsoft.com/office/drawing/2014/main" id="{9B5788B8-8A74-3044-5730-2160DBD2D161}"/>
              </a:ext>
            </a:extLst>
          </p:cNvPr>
          <p:cNvSpPr txBox="1"/>
          <p:nvPr/>
        </p:nvSpPr>
        <p:spPr>
          <a:xfrm>
            <a:off x="3062810" y="1944805"/>
            <a:ext cx="5737443" cy="1323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ZA" sz="2000" dirty="0">
                <a:solidFill>
                  <a:schemeClr val="bg1"/>
                </a:solidFill>
                <a:latin typeface="Arial" panose="020B0604020202020204" pitchFamily="34" charset="0"/>
                <a:cs typeface="Arial" panose="020B0604020202020204" pitchFamily="34" charset="0"/>
              </a:rPr>
              <a:t>1. T</a:t>
            </a:r>
            <a:r>
              <a:rPr lang="en-GB" sz="2000" dirty="0" err="1">
                <a:latin typeface="Arial" panose="020B0604020202020204" pitchFamily="34" charset="0"/>
                <a:cs typeface="Arial" panose="020B0604020202020204" pitchFamily="34" charset="0"/>
              </a:rPr>
              <a:t>heoretical</a:t>
            </a:r>
            <a:r>
              <a:rPr lang="en-GB" sz="2000" dirty="0">
                <a:latin typeface="Arial" panose="020B0604020202020204" pitchFamily="34" charset="0"/>
                <a:cs typeface="Arial" panose="020B0604020202020204" pitchFamily="34" charset="0"/>
              </a:rPr>
              <a:t>: Adds to the limited empirical studies that have explored tax lottery systems, especially from an African perspective, and a supplier perspective</a:t>
            </a:r>
            <a:endParaRPr lang="en-ZA" sz="2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1CE96B14-7578-AE1F-B061-6C2C7D3FCB7A}"/>
              </a:ext>
            </a:extLst>
          </p:cNvPr>
          <p:cNvSpPr txBox="1"/>
          <p:nvPr/>
        </p:nvSpPr>
        <p:spPr>
          <a:xfrm>
            <a:off x="265852" y="823914"/>
            <a:ext cx="8534401" cy="707886"/>
          </a:xfrm>
          <a:prstGeom prst="rect">
            <a:avLst/>
          </a:prstGeom>
          <a:ln w="28575"/>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ZA" sz="2000" dirty="0">
                <a:solidFill>
                  <a:srgbClr val="002060"/>
                </a:solidFill>
                <a:latin typeface="Arial" panose="020B0604020202020204" pitchFamily="34" charset="0"/>
                <a:cs typeface="Arial" panose="020B0604020202020204" pitchFamily="34" charset="0"/>
              </a:rPr>
              <a:t>Purpose: To explore the possibility of implementing a national tax lottery system to incentivise tax compliance behaviour by suppliers</a:t>
            </a:r>
          </a:p>
        </p:txBody>
      </p:sp>
      <p:sp>
        <p:nvSpPr>
          <p:cNvPr id="8" name="TextBox 7">
            <a:extLst>
              <a:ext uri="{FF2B5EF4-FFF2-40B4-BE49-F238E27FC236}">
                <a16:creationId xmlns:a16="http://schemas.microsoft.com/office/drawing/2014/main" id="{E2FDFC60-586C-E6AB-972A-5B28C800D43E}"/>
              </a:ext>
            </a:extLst>
          </p:cNvPr>
          <p:cNvSpPr txBox="1"/>
          <p:nvPr/>
        </p:nvSpPr>
        <p:spPr>
          <a:xfrm>
            <a:off x="245065" y="3384689"/>
            <a:ext cx="8534402"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ZA" sz="2000" dirty="0">
                <a:solidFill>
                  <a:schemeClr val="bg1"/>
                </a:solidFill>
                <a:latin typeface="Arial" panose="020B0604020202020204" pitchFamily="34" charset="0"/>
                <a:cs typeface="Arial" panose="020B0604020202020204" pitchFamily="34" charset="0"/>
              </a:rPr>
              <a:t>2. Practical: revenue authority</a:t>
            </a:r>
          </a:p>
          <a:p>
            <a:r>
              <a:rPr lang="en-ZA" sz="2000" dirty="0">
                <a:solidFill>
                  <a:schemeClr val="bg1"/>
                </a:solidFill>
                <a:latin typeface="Arial" panose="020B0604020202020204" pitchFamily="34" charset="0"/>
                <a:cs typeface="Arial" panose="020B0604020202020204" pitchFamily="34" charset="0"/>
              </a:rPr>
              <a:t>Would suppliers assist the revenue authority by accepting and engaging in a tax lottery system?</a:t>
            </a:r>
          </a:p>
        </p:txBody>
      </p:sp>
      <p:sp>
        <p:nvSpPr>
          <p:cNvPr id="9" name="TextBox 8">
            <a:extLst>
              <a:ext uri="{FF2B5EF4-FFF2-40B4-BE49-F238E27FC236}">
                <a16:creationId xmlns:a16="http://schemas.microsoft.com/office/drawing/2014/main" id="{D5931592-1E40-4FB5-71F8-D0523681B0AD}"/>
              </a:ext>
            </a:extLst>
          </p:cNvPr>
          <p:cNvSpPr txBox="1"/>
          <p:nvPr/>
        </p:nvSpPr>
        <p:spPr>
          <a:xfrm>
            <a:off x="145908" y="58260"/>
            <a:ext cx="8177428" cy="723267"/>
          </a:xfrm>
          <a:prstGeom prst="rect">
            <a:avLst/>
          </a:prstGeom>
          <a:noFill/>
        </p:spPr>
        <p:txBody>
          <a:bodyPr wrap="square" lIns="45711" tIns="22856" rIns="45711" bIns="22856" rtlCol="0">
            <a:spAutoFit/>
          </a:bodyPr>
          <a:lstStyle/>
          <a:p>
            <a:pPr algn="ctr" defTabSz="1219170">
              <a:defRPr/>
            </a:pPr>
            <a:r>
              <a:rPr lang="en-ZA" sz="4400" b="1" dirty="0">
                <a:solidFill>
                  <a:srgbClr val="002060"/>
                </a:solidFill>
                <a:latin typeface="Bebas Neue Regular"/>
                <a:cs typeface="Lato Regular"/>
              </a:rPr>
              <a:t>Contribution</a:t>
            </a:r>
            <a:endParaRPr lang="id-ID" sz="4400" b="1" dirty="0">
              <a:solidFill>
                <a:srgbClr val="002060"/>
              </a:solidFill>
              <a:latin typeface="Bebas Neue Regular"/>
              <a:cs typeface="Lato Regular"/>
            </a:endParaRPr>
          </a:p>
        </p:txBody>
      </p:sp>
      <p:pic>
        <p:nvPicPr>
          <p:cNvPr id="10" name="Picture 9">
            <a:extLst>
              <a:ext uri="{FF2B5EF4-FFF2-40B4-BE49-F238E27FC236}">
                <a16:creationId xmlns:a16="http://schemas.microsoft.com/office/drawing/2014/main" id="{6F53486E-CBDD-CBAF-0B87-CA45E939AB68}"/>
              </a:ext>
            </a:extLst>
          </p:cNvPr>
          <p:cNvPicPr>
            <a:picLocks noChangeAspect="1"/>
          </p:cNvPicPr>
          <p:nvPr/>
        </p:nvPicPr>
        <p:blipFill>
          <a:blip r:embed="rId3"/>
          <a:stretch>
            <a:fillRect/>
          </a:stretch>
        </p:blipFill>
        <p:spPr>
          <a:xfrm>
            <a:off x="245065" y="1733619"/>
            <a:ext cx="2576115" cy="1438037"/>
          </a:xfrm>
          <a:prstGeom prst="rect">
            <a:avLst/>
          </a:prstGeom>
        </p:spPr>
      </p:pic>
    </p:spTree>
    <p:extLst>
      <p:ext uri="{BB962C8B-B14F-4D97-AF65-F5344CB8AC3E}">
        <p14:creationId xmlns:p14="http://schemas.microsoft.com/office/powerpoint/2010/main" val="31898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10093</TotalTime>
  <Words>2253</Words>
  <Application>Microsoft Office PowerPoint</Application>
  <PresentationFormat>On-screen Show (16:9)</PresentationFormat>
  <Paragraphs>408</Paragraphs>
  <Slides>29</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Bebas Neue</vt:lpstr>
      <vt:lpstr>Bebas Neue Regular</vt:lpstr>
      <vt:lpstr>Calibri</vt:lpstr>
      <vt:lpstr>Symbol</vt:lpstr>
      <vt:lpstr>Wingdings</vt:lpstr>
      <vt:lpstr>Office Theme</vt:lpstr>
      <vt:lpstr>PowerPoint Presentation</vt:lpstr>
      <vt:lpstr>PowerPoint Presentation</vt:lpstr>
      <vt:lpstr>Overview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Muller</dc:creator>
  <cp:lastModifiedBy>Prof. AH Schoeman</cp:lastModifiedBy>
  <cp:revision>180</cp:revision>
  <dcterms:created xsi:type="dcterms:W3CDTF">2016-06-09T09:54:49Z</dcterms:created>
  <dcterms:modified xsi:type="dcterms:W3CDTF">2023-08-01T19:28:39Z</dcterms:modified>
</cp:coreProperties>
</file>