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sldIdLst>
    <p:sldId id="302" r:id="rId4"/>
    <p:sldId id="306" r:id="rId5"/>
    <p:sldId id="271" r:id="rId6"/>
    <p:sldId id="304" r:id="rId7"/>
    <p:sldId id="305" r:id="rId8"/>
    <p:sldId id="307" r:id="rId9"/>
    <p:sldId id="308" r:id="rId10"/>
    <p:sldId id="310" r:id="rId11"/>
    <p:sldId id="311" r:id="rId12"/>
    <p:sldId id="312" r:id="rId13"/>
    <p:sldId id="301"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552"/>
  </p:normalViewPr>
  <p:slideViewPr>
    <p:cSldViewPr snapToGrid="0">
      <p:cViewPr varScale="1">
        <p:scale>
          <a:sx n="101" d="100"/>
          <a:sy n="101" d="100"/>
        </p:scale>
        <p:origin x="23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9CCDC-36DA-3545-84E9-274A9586988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s-ES"/>
        </a:p>
      </dgm:t>
    </dgm:pt>
    <dgm:pt modelId="{575E5D70-55CA-FE47-BF11-F1DB3F0607A0}">
      <dgm:prSet phldrT="[Texto]" custT="1"/>
      <dgm:spPr/>
      <dgm:t>
        <a:bodyPr/>
        <a:lstStyle/>
        <a:p>
          <a:r>
            <a:rPr lang="es-ES" sz="1200" dirty="0">
              <a:latin typeface="Times New Roman" panose="02020603050405020304" pitchFamily="18" charset="0"/>
              <a:cs typeface="Times New Roman" panose="02020603050405020304" pitchFamily="18" charset="0"/>
            </a:rPr>
            <a:t>REVENUE</a:t>
          </a:r>
        </a:p>
      </dgm:t>
    </dgm:pt>
    <dgm:pt modelId="{303ABCB4-D17F-BB4A-9FDD-163B091600D8}" type="parTrans" cxnId="{C0BDC1EE-6240-7D41-9DDE-CBFC8F6E7564}">
      <dgm:prSet/>
      <dgm:spPr/>
      <dgm:t>
        <a:bodyPr/>
        <a:lstStyle/>
        <a:p>
          <a:endParaRPr lang="es-ES"/>
        </a:p>
      </dgm:t>
    </dgm:pt>
    <dgm:pt modelId="{83F443F8-F0BF-E245-AB6F-9BBEDADBC70B}" type="sibTrans" cxnId="{C0BDC1EE-6240-7D41-9DDE-CBFC8F6E7564}">
      <dgm:prSet/>
      <dgm:spPr/>
      <dgm:t>
        <a:bodyPr/>
        <a:lstStyle/>
        <a:p>
          <a:endParaRPr lang="es-ES"/>
        </a:p>
      </dgm:t>
    </dgm:pt>
    <dgm:pt modelId="{2D9D3F0E-6AED-3B49-B7BA-DCB85C282390}">
      <dgm:prSet phldrT="[Texto]"/>
      <dgm:spPr/>
      <dgm:t>
        <a:bodyPr/>
        <a:lstStyle/>
        <a:p>
          <a:r>
            <a:rPr lang="en-US" dirty="0">
              <a:effectLst/>
              <a:latin typeface="Times New Roman" panose="02020603050405020304" pitchFamily="18" charset="0"/>
              <a:ea typeface="Calibri" panose="020F0502020204030204" pitchFamily="34" charset="0"/>
            </a:rPr>
            <a:t>International human rights law establishes the obligation of States to maximize national resources progressively and through international cooperation, while understanding and assessing the impact of policy-making on individuals.</a:t>
          </a:r>
          <a:r>
            <a:rPr lang="es-ES" dirty="0">
              <a:effectLst/>
            </a:rPr>
            <a:t> </a:t>
          </a:r>
          <a:endParaRPr lang="es-ES" dirty="0"/>
        </a:p>
      </dgm:t>
    </dgm:pt>
    <dgm:pt modelId="{CD4CE882-7092-1443-8829-AD01A521BBC4}" type="parTrans" cxnId="{72B184BF-CA1D-6F46-BFC6-21D7AE15287A}">
      <dgm:prSet/>
      <dgm:spPr/>
      <dgm:t>
        <a:bodyPr/>
        <a:lstStyle/>
        <a:p>
          <a:endParaRPr lang="es-ES"/>
        </a:p>
      </dgm:t>
    </dgm:pt>
    <dgm:pt modelId="{F674C9E8-BBAC-F144-BD38-C7C9EAA21114}" type="sibTrans" cxnId="{72B184BF-CA1D-6F46-BFC6-21D7AE15287A}">
      <dgm:prSet/>
      <dgm:spPr/>
      <dgm:t>
        <a:bodyPr/>
        <a:lstStyle/>
        <a:p>
          <a:endParaRPr lang="es-ES"/>
        </a:p>
      </dgm:t>
    </dgm:pt>
    <dgm:pt modelId="{525E747F-5129-2E44-85B0-5E5DAF7DD25E}">
      <dgm:prSet phldrT="[Texto]" custT="1"/>
      <dgm:spPr/>
      <dgm:t>
        <a:bodyPr/>
        <a:lstStyle/>
        <a:p>
          <a:r>
            <a:rPr lang="es-ES" sz="1100" dirty="0"/>
            <a:t>REDISTRIBUTION</a:t>
          </a:r>
        </a:p>
      </dgm:t>
    </dgm:pt>
    <dgm:pt modelId="{0BE1CE33-DC5C-9141-9AD9-2493AF8F6969}" type="parTrans" cxnId="{74F4C605-D1D7-4D46-96BD-A6A976CBD9A5}">
      <dgm:prSet/>
      <dgm:spPr/>
      <dgm:t>
        <a:bodyPr/>
        <a:lstStyle/>
        <a:p>
          <a:endParaRPr lang="es-ES"/>
        </a:p>
      </dgm:t>
    </dgm:pt>
    <dgm:pt modelId="{442FA236-C107-DD4F-9124-DDCD680D91F2}" type="sibTrans" cxnId="{74F4C605-D1D7-4D46-96BD-A6A976CBD9A5}">
      <dgm:prSet/>
      <dgm:spPr/>
      <dgm:t>
        <a:bodyPr/>
        <a:lstStyle/>
        <a:p>
          <a:endParaRPr lang="es-ES"/>
        </a:p>
      </dgm:t>
    </dgm:pt>
    <dgm:pt modelId="{F3F89508-00F5-284A-B6C0-FDD7FD39F8BA}">
      <dgm:prSet phldrT="[Texto]"/>
      <dgm:spPr/>
      <dgm:t>
        <a:bodyPr/>
        <a:lstStyle/>
        <a:p>
          <a:r>
            <a:rPr lang="es-ES" i="1" dirty="0" err="1">
              <a:latin typeface="Times New Roman" panose="02020603050405020304" pitchFamily="18" charset="0"/>
              <a:cs typeface="Times New Roman" panose="02020603050405020304" pitchFamily="18" charset="0"/>
            </a:rPr>
            <a:t>Dorothy</a:t>
          </a:r>
          <a:r>
            <a:rPr lang="es-ES" i="1" dirty="0">
              <a:latin typeface="Times New Roman" panose="02020603050405020304" pitchFamily="18" charset="0"/>
              <a:cs typeface="Times New Roman" panose="02020603050405020304" pitchFamily="18" charset="0"/>
            </a:rPr>
            <a:t> Brown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If</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you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have</a:t>
          </a:r>
          <a:r>
            <a:rPr lang="es-ES" dirty="0">
              <a:latin typeface="Times New Roman" panose="02020603050405020304" pitchFamily="18" charset="0"/>
              <a:cs typeface="Times New Roman" panose="02020603050405020304" pitchFamily="18" charset="0"/>
            </a:rPr>
            <a:t> more, </a:t>
          </a:r>
          <a:r>
            <a:rPr lang="es-ES" dirty="0" err="1">
              <a:latin typeface="Times New Roman" panose="02020603050405020304" pitchFamily="18" charset="0"/>
              <a:cs typeface="Times New Roman" panose="02020603050405020304" pitchFamily="18" charset="0"/>
            </a:rPr>
            <a:t>you</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should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pay</a:t>
          </a:r>
          <a:r>
            <a:rPr lang="es-ES" dirty="0">
              <a:latin typeface="Times New Roman" panose="02020603050405020304" pitchFamily="18" charset="0"/>
              <a:cs typeface="Times New Roman" panose="02020603050405020304" pitchFamily="18" charset="0"/>
            </a:rPr>
            <a:t> more”</a:t>
          </a:r>
        </a:p>
      </dgm:t>
    </dgm:pt>
    <dgm:pt modelId="{EDE2A3FC-0E98-814F-8A7F-3ABF33774C54}" type="parTrans" cxnId="{09AE0B7D-930F-8442-84FE-3B4137DA5E44}">
      <dgm:prSet/>
      <dgm:spPr/>
      <dgm:t>
        <a:bodyPr/>
        <a:lstStyle/>
        <a:p>
          <a:endParaRPr lang="es-ES"/>
        </a:p>
      </dgm:t>
    </dgm:pt>
    <dgm:pt modelId="{49F36AD6-C01D-BD43-950D-60F8F3FCDCA5}" type="sibTrans" cxnId="{09AE0B7D-930F-8442-84FE-3B4137DA5E44}">
      <dgm:prSet/>
      <dgm:spPr/>
      <dgm:t>
        <a:bodyPr/>
        <a:lstStyle/>
        <a:p>
          <a:endParaRPr lang="es-ES"/>
        </a:p>
      </dgm:t>
    </dgm:pt>
    <dgm:pt modelId="{DD41AE12-2C61-E54F-A943-848C31CC33E9}">
      <dgm:prSet phldrT="[Texto]" custT="1"/>
      <dgm:spPr/>
      <dgm:t>
        <a:bodyPr/>
        <a:lstStyle/>
        <a:p>
          <a:r>
            <a:rPr lang="es-ES" sz="1100" dirty="0">
              <a:latin typeface="Times New Roman" panose="02020603050405020304" pitchFamily="18" charset="0"/>
              <a:cs typeface="Times New Roman" panose="02020603050405020304" pitchFamily="18" charset="0"/>
            </a:rPr>
            <a:t>REPRICING</a:t>
          </a:r>
        </a:p>
      </dgm:t>
    </dgm:pt>
    <dgm:pt modelId="{74668C6E-3A1A-B342-A7EC-0DA6D1A7C9C3}" type="parTrans" cxnId="{95BBA7E9-FF5C-4C4C-A5BE-8F71E7B45F55}">
      <dgm:prSet/>
      <dgm:spPr/>
      <dgm:t>
        <a:bodyPr/>
        <a:lstStyle/>
        <a:p>
          <a:endParaRPr lang="es-ES"/>
        </a:p>
      </dgm:t>
    </dgm:pt>
    <dgm:pt modelId="{1B453254-673F-1145-9BC4-70B9DCC14288}" type="sibTrans" cxnId="{95BBA7E9-FF5C-4C4C-A5BE-8F71E7B45F55}">
      <dgm:prSet/>
      <dgm:spPr/>
      <dgm:t>
        <a:bodyPr/>
        <a:lstStyle/>
        <a:p>
          <a:endParaRPr lang="es-ES"/>
        </a:p>
      </dgm:t>
    </dgm:pt>
    <dgm:pt modelId="{1E2D8446-7A2E-634B-A7AD-BDAFFAB4E686}">
      <dgm:prSet phldrT="[Texto]"/>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The tax system is a mechanism to reassess the social costs and collateral "damages" of private interests. A well-functioning progressive tax system can make a significant contribution to sustainable development</a:t>
          </a:r>
          <a:endParaRPr lang="es-ES" dirty="0"/>
        </a:p>
      </dgm:t>
    </dgm:pt>
    <dgm:pt modelId="{C004ACB0-ED80-B940-A8C6-60C419E642D7}" type="parTrans" cxnId="{85BF6B72-83E8-014E-839D-2CFFF6568B40}">
      <dgm:prSet/>
      <dgm:spPr/>
      <dgm:t>
        <a:bodyPr/>
        <a:lstStyle/>
        <a:p>
          <a:endParaRPr lang="es-ES"/>
        </a:p>
      </dgm:t>
    </dgm:pt>
    <dgm:pt modelId="{50EB7D2D-FE31-344E-B323-6B6153341129}" type="sibTrans" cxnId="{85BF6B72-83E8-014E-839D-2CFFF6568B40}">
      <dgm:prSet/>
      <dgm:spPr/>
      <dgm:t>
        <a:bodyPr/>
        <a:lstStyle/>
        <a:p>
          <a:endParaRPr lang="es-ES"/>
        </a:p>
      </dgm:t>
    </dgm:pt>
    <dgm:pt modelId="{2CDEC0E3-AA8C-B641-8919-47E1052E2012}">
      <dgm:prSet phldrT="[Texto]" custT="1"/>
      <dgm:spPr/>
      <dgm:t>
        <a:bodyPr/>
        <a:lstStyle/>
        <a:p>
          <a:r>
            <a:rPr lang="es-ES" sz="900" dirty="0">
              <a:latin typeface="Times New Roman" panose="02020603050405020304" pitchFamily="18" charset="0"/>
              <a:cs typeface="Times New Roman" panose="02020603050405020304" pitchFamily="18" charset="0"/>
            </a:rPr>
            <a:t>REPRESENTATION</a:t>
          </a:r>
        </a:p>
      </dgm:t>
    </dgm:pt>
    <dgm:pt modelId="{5982E24F-FCFD-8C48-8B90-05114841BB8B}" type="parTrans" cxnId="{95043E68-3EE6-E648-B76A-F9D769605FE6}">
      <dgm:prSet/>
      <dgm:spPr/>
      <dgm:t>
        <a:bodyPr/>
        <a:lstStyle/>
        <a:p>
          <a:endParaRPr lang="es-ES"/>
        </a:p>
      </dgm:t>
    </dgm:pt>
    <dgm:pt modelId="{FB094CF3-32B0-6946-90D5-E2501B57DDE8}" type="sibTrans" cxnId="{95043E68-3EE6-E648-B76A-F9D769605FE6}">
      <dgm:prSet/>
      <dgm:spPr/>
      <dgm:t>
        <a:bodyPr/>
        <a:lstStyle/>
        <a:p>
          <a:endParaRPr lang="es-ES"/>
        </a:p>
      </dgm:t>
    </dgm:pt>
    <dgm:pt modelId="{8E73160D-9A77-6B45-828A-E6A9486EF92D}">
      <dgm:prSet phldrT="[Texto]"/>
      <dgm:spPr/>
      <dgm: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Redistribution is crucial in the fight against growing inequalities</a:t>
          </a:r>
          <a:endParaRPr lang="es-ES" dirty="0">
            <a:latin typeface="Times New Roman" panose="02020603050405020304" pitchFamily="18" charset="0"/>
            <a:cs typeface="Times New Roman" panose="02020603050405020304" pitchFamily="18" charset="0"/>
          </a:endParaRPr>
        </a:p>
      </dgm:t>
    </dgm:pt>
    <dgm:pt modelId="{E532EC4E-5C90-AC46-8C65-C4DC35A2B939}" type="parTrans" cxnId="{763E9D7C-8B2C-544E-B302-351A511E8DF1}">
      <dgm:prSet/>
      <dgm:spPr/>
      <dgm:t>
        <a:bodyPr/>
        <a:lstStyle/>
        <a:p>
          <a:endParaRPr lang="es-ES"/>
        </a:p>
      </dgm:t>
    </dgm:pt>
    <dgm:pt modelId="{023E2513-0CEE-F646-8718-79127EF685E5}" type="sibTrans" cxnId="{763E9D7C-8B2C-544E-B302-351A511E8DF1}">
      <dgm:prSet/>
      <dgm:spPr/>
      <dgm:t>
        <a:bodyPr/>
        <a:lstStyle/>
        <a:p>
          <a:endParaRPr lang="es-ES"/>
        </a:p>
      </dgm:t>
    </dgm:pt>
    <dgm:pt modelId="{8ECEEF07-1622-9F42-BAF1-211DB8083333}">
      <dgm:prSet phldrT="[Texto]"/>
      <dgm:spPr/>
      <dgm:t>
        <a:bodyPr/>
        <a:lstStyle/>
        <a:p>
          <a:r>
            <a:rPr lang="en-US" dirty="0">
              <a:effectLst/>
              <a:latin typeface="Times New Roman" panose="02020603050405020304" pitchFamily="18" charset="0"/>
              <a:ea typeface="Calibri" panose="020F0502020204030204" pitchFamily="34" charset="0"/>
              <a:cs typeface="Times New Roman" panose="02020603050405020304" pitchFamily="18" charset="0"/>
            </a:rPr>
            <a:t>The protection of human rights depends on a high level of accountability and integrity. Taxation is indispensable to ensure that the State truly represents the needs, rights and aspirations of all citizens</a:t>
          </a:r>
          <a:endParaRPr lang="es-ES" dirty="0"/>
        </a:p>
      </dgm:t>
    </dgm:pt>
    <dgm:pt modelId="{11D5DDE3-0783-AE45-A0C2-0803884F2E70}" type="parTrans" cxnId="{CD57B741-F7DE-A74C-8778-2BBD74413B91}">
      <dgm:prSet/>
      <dgm:spPr/>
      <dgm:t>
        <a:bodyPr/>
        <a:lstStyle/>
        <a:p>
          <a:endParaRPr lang="es-ES"/>
        </a:p>
      </dgm:t>
    </dgm:pt>
    <dgm:pt modelId="{EFF75AA3-3917-0E45-BF36-9D6C305815D2}" type="sibTrans" cxnId="{CD57B741-F7DE-A74C-8778-2BBD74413B91}">
      <dgm:prSet/>
      <dgm:spPr/>
      <dgm:t>
        <a:bodyPr/>
        <a:lstStyle/>
        <a:p>
          <a:endParaRPr lang="es-ES"/>
        </a:p>
      </dgm:t>
    </dgm:pt>
    <dgm:pt modelId="{0703E365-5706-0D46-B59A-5D4031FD8AE7}" type="pres">
      <dgm:prSet presAssocID="{2679CCDC-36DA-3545-84E9-274A95869884}" presName="linearFlow" presStyleCnt="0">
        <dgm:presLayoutVars>
          <dgm:dir/>
          <dgm:animLvl val="lvl"/>
          <dgm:resizeHandles val="exact"/>
        </dgm:presLayoutVars>
      </dgm:prSet>
      <dgm:spPr/>
    </dgm:pt>
    <dgm:pt modelId="{4DF96DDB-68AE-EE46-A68D-A40E06A3264C}" type="pres">
      <dgm:prSet presAssocID="{575E5D70-55CA-FE47-BF11-F1DB3F0607A0}" presName="composite" presStyleCnt="0"/>
      <dgm:spPr/>
    </dgm:pt>
    <dgm:pt modelId="{98FA1F23-86BF-EB44-A2A9-A3BD9587E394}" type="pres">
      <dgm:prSet presAssocID="{575E5D70-55CA-FE47-BF11-F1DB3F0607A0}" presName="parentText" presStyleLbl="alignNode1" presStyleIdx="0" presStyleCnt="4">
        <dgm:presLayoutVars>
          <dgm:chMax val="1"/>
          <dgm:bulletEnabled val="1"/>
        </dgm:presLayoutVars>
      </dgm:prSet>
      <dgm:spPr/>
    </dgm:pt>
    <dgm:pt modelId="{CAE57CD6-088B-3B4A-95C5-D4B6DC7A3078}" type="pres">
      <dgm:prSet presAssocID="{575E5D70-55CA-FE47-BF11-F1DB3F0607A0}" presName="descendantText" presStyleLbl="alignAcc1" presStyleIdx="0" presStyleCnt="4">
        <dgm:presLayoutVars>
          <dgm:bulletEnabled val="1"/>
        </dgm:presLayoutVars>
      </dgm:prSet>
      <dgm:spPr/>
    </dgm:pt>
    <dgm:pt modelId="{59C02CD0-61FE-4341-8519-406E203868B8}" type="pres">
      <dgm:prSet presAssocID="{83F443F8-F0BF-E245-AB6F-9BBEDADBC70B}" presName="sp" presStyleCnt="0"/>
      <dgm:spPr/>
    </dgm:pt>
    <dgm:pt modelId="{22F190BE-2ED8-B948-A3A5-08A9B2285207}" type="pres">
      <dgm:prSet presAssocID="{525E747F-5129-2E44-85B0-5E5DAF7DD25E}" presName="composite" presStyleCnt="0"/>
      <dgm:spPr/>
    </dgm:pt>
    <dgm:pt modelId="{50FEE9A9-5C61-7245-AAE0-74FDB6B0E4E5}" type="pres">
      <dgm:prSet presAssocID="{525E747F-5129-2E44-85B0-5E5DAF7DD25E}" presName="parentText" presStyleLbl="alignNode1" presStyleIdx="1" presStyleCnt="4">
        <dgm:presLayoutVars>
          <dgm:chMax val="1"/>
          <dgm:bulletEnabled val="1"/>
        </dgm:presLayoutVars>
      </dgm:prSet>
      <dgm:spPr/>
    </dgm:pt>
    <dgm:pt modelId="{654C7A3B-47BD-B34C-B3E6-53F5D6DC9529}" type="pres">
      <dgm:prSet presAssocID="{525E747F-5129-2E44-85B0-5E5DAF7DD25E}" presName="descendantText" presStyleLbl="alignAcc1" presStyleIdx="1" presStyleCnt="4">
        <dgm:presLayoutVars>
          <dgm:bulletEnabled val="1"/>
        </dgm:presLayoutVars>
      </dgm:prSet>
      <dgm:spPr/>
    </dgm:pt>
    <dgm:pt modelId="{A466F1D0-94F2-3047-A90A-31E43055108A}" type="pres">
      <dgm:prSet presAssocID="{442FA236-C107-DD4F-9124-DDCD680D91F2}" presName="sp" presStyleCnt="0"/>
      <dgm:spPr/>
    </dgm:pt>
    <dgm:pt modelId="{956BDB1E-4A30-1C4E-B36B-A0CC163B0B92}" type="pres">
      <dgm:prSet presAssocID="{DD41AE12-2C61-E54F-A943-848C31CC33E9}" presName="composite" presStyleCnt="0"/>
      <dgm:spPr/>
    </dgm:pt>
    <dgm:pt modelId="{D969CB84-3E8E-9743-8E2A-AE189135289F}" type="pres">
      <dgm:prSet presAssocID="{DD41AE12-2C61-E54F-A943-848C31CC33E9}" presName="parentText" presStyleLbl="alignNode1" presStyleIdx="2" presStyleCnt="4">
        <dgm:presLayoutVars>
          <dgm:chMax val="1"/>
          <dgm:bulletEnabled val="1"/>
        </dgm:presLayoutVars>
      </dgm:prSet>
      <dgm:spPr/>
    </dgm:pt>
    <dgm:pt modelId="{BBCE3421-B3B0-2A43-9395-6891A0FA9B46}" type="pres">
      <dgm:prSet presAssocID="{DD41AE12-2C61-E54F-A943-848C31CC33E9}" presName="descendantText" presStyleLbl="alignAcc1" presStyleIdx="2" presStyleCnt="4">
        <dgm:presLayoutVars>
          <dgm:bulletEnabled val="1"/>
        </dgm:presLayoutVars>
      </dgm:prSet>
      <dgm:spPr/>
    </dgm:pt>
    <dgm:pt modelId="{4E48D4A8-BB8C-2A4E-95C2-612211524186}" type="pres">
      <dgm:prSet presAssocID="{1B453254-673F-1145-9BC4-70B9DCC14288}" presName="sp" presStyleCnt="0"/>
      <dgm:spPr/>
    </dgm:pt>
    <dgm:pt modelId="{7C27601B-DDAA-2B4C-93A5-4E948EE8015B}" type="pres">
      <dgm:prSet presAssocID="{2CDEC0E3-AA8C-B641-8919-47E1052E2012}" presName="composite" presStyleCnt="0"/>
      <dgm:spPr/>
    </dgm:pt>
    <dgm:pt modelId="{A6008A72-174C-034B-9372-40D48951B4B8}" type="pres">
      <dgm:prSet presAssocID="{2CDEC0E3-AA8C-B641-8919-47E1052E2012}" presName="parentText" presStyleLbl="alignNode1" presStyleIdx="3" presStyleCnt="4">
        <dgm:presLayoutVars>
          <dgm:chMax val="1"/>
          <dgm:bulletEnabled val="1"/>
        </dgm:presLayoutVars>
      </dgm:prSet>
      <dgm:spPr/>
    </dgm:pt>
    <dgm:pt modelId="{A4AE95C5-9402-8343-BC53-E8831C825693}" type="pres">
      <dgm:prSet presAssocID="{2CDEC0E3-AA8C-B641-8919-47E1052E2012}" presName="descendantText" presStyleLbl="alignAcc1" presStyleIdx="3" presStyleCnt="4">
        <dgm:presLayoutVars>
          <dgm:bulletEnabled val="1"/>
        </dgm:presLayoutVars>
      </dgm:prSet>
      <dgm:spPr/>
    </dgm:pt>
  </dgm:ptLst>
  <dgm:cxnLst>
    <dgm:cxn modelId="{74F4C605-D1D7-4D46-96BD-A6A976CBD9A5}" srcId="{2679CCDC-36DA-3545-84E9-274A95869884}" destId="{525E747F-5129-2E44-85B0-5E5DAF7DD25E}" srcOrd="1" destOrd="0" parTransId="{0BE1CE33-DC5C-9141-9AD9-2493AF8F6969}" sibTransId="{442FA236-C107-DD4F-9124-DDCD680D91F2}"/>
    <dgm:cxn modelId="{DFC9391F-A60E-3740-8C25-5D7C9A4B9921}" type="presOf" srcId="{8ECEEF07-1622-9F42-BAF1-211DB8083333}" destId="{A4AE95C5-9402-8343-BC53-E8831C825693}" srcOrd="0" destOrd="0" presId="urn:microsoft.com/office/officeart/2005/8/layout/chevron2"/>
    <dgm:cxn modelId="{3F30BD2E-4706-FB4E-B411-DD19081710E0}" type="presOf" srcId="{1E2D8446-7A2E-634B-A7AD-BDAFFAB4E686}" destId="{BBCE3421-B3B0-2A43-9395-6891A0FA9B46}" srcOrd="0" destOrd="0" presId="urn:microsoft.com/office/officeart/2005/8/layout/chevron2"/>
    <dgm:cxn modelId="{687E8436-2B8A-DC48-8AAC-96C2A7697824}" type="presOf" srcId="{8E73160D-9A77-6B45-828A-E6A9486EF92D}" destId="{654C7A3B-47BD-B34C-B3E6-53F5D6DC9529}" srcOrd="0" destOrd="1" presId="urn:microsoft.com/office/officeart/2005/8/layout/chevron2"/>
    <dgm:cxn modelId="{CD57B741-F7DE-A74C-8778-2BBD74413B91}" srcId="{2CDEC0E3-AA8C-B641-8919-47E1052E2012}" destId="{8ECEEF07-1622-9F42-BAF1-211DB8083333}" srcOrd="0" destOrd="0" parTransId="{11D5DDE3-0783-AE45-A0C2-0803884F2E70}" sibTransId="{EFF75AA3-3917-0E45-BF36-9D6C305815D2}"/>
    <dgm:cxn modelId="{15532844-12EE-5944-9B05-7901A419E02B}" type="presOf" srcId="{DD41AE12-2C61-E54F-A943-848C31CC33E9}" destId="{D969CB84-3E8E-9743-8E2A-AE189135289F}" srcOrd="0" destOrd="0" presId="urn:microsoft.com/office/officeart/2005/8/layout/chevron2"/>
    <dgm:cxn modelId="{95043E68-3EE6-E648-B76A-F9D769605FE6}" srcId="{2679CCDC-36DA-3545-84E9-274A95869884}" destId="{2CDEC0E3-AA8C-B641-8919-47E1052E2012}" srcOrd="3" destOrd="0" parTransId="{5982E24F-FCFD-8C48-8B90-05114841BB8B}" sibTransId="{FB094CF3-32B0-6946-90D5-E2501B57DDE8}"/>
    <dgm:cxn modelId="{85BF6B72-83E8-014E-839D-2CFFF6568B40}" srcId="{DD41AE12-2C61-E54F-A943-848C31CC33E9}" destId="{1E2D8446-7A2E-634B-A7AD-BDAFFAB4E686}" srcOrd="0" destOrd="0" parTransId="{C004ACB0-ED80-B940-A8C6-60C419E642D7}" sibTransId="{50EB7D2D-FE31-344E-B323-6B6153341129}"/>
    <dgm:cxn modelId="{6CA9B076-4997-EF4C-8D12-0E025B8D3813}" type="presOf" srcId="{F3F89508-00F5-284A-B6C0-FDD7FD39F8BA}" destId="{654C7A3B-47BD-B34C-B3E6-53F5D6DC9529}" srcOrd="0" destOrd="0" presId="urn:microsoft.com/office/officeart/2005/8/layout/chevron2"/>
    <dgm:cxn modelId="{763E9D7C-8B2C-544E-B302-351A511E8DF1}" srcId="{525E747F-5129-2E44-85B0-5E5DAF7DD25E}" destId="{8E73160D-9A77-6B45-828A-E6A9486EF92D}" srcOrd="1" destOrd="0" parTransId="{E532EC4E-5C90-AC46-8C65-C4DC35A2B939}" sibTransId="{023E2513-0CEE-F646-8718-79127EF685E5}"/>
    <dgm:cxn modelId="{09AE0B7D-930F-8442-84FE-3B4137DA5E44}" srcId="{525E747F-5129-2E44-85B0-5E5DAF7DD25E}" destId="{F3F89508-00F5-284A-B6C0-FDD7FD39F8BA}" srcOrd="0" destOrd="0" parTransId="{EDE2A3FC-0E98-814F-8A7F-3ABF33774C54}" sibTransId="{49F36AD6-C01D-BD43-950D-60F8F3FCDCA5}"/>
    <dgm:cxn modelId="{07BC809B-3F95-9745-BF43-859840BFE163}" type="presOf" srcId="{2D9D3F0E-6AED-3B49-B7BA-DCB85C282390}" destId="{CAE57CD6-088B-3B4A-95C5-D4B6DC7A3078}" srcOrd="0" destOrd="0" presId="urn:microsoft.com/office/officeart/2005/8/layout/chevron2"/>
    <dgm:cxn modelId="{72B184BF-CA1D-6F46-BFC6-21D7AE15287A}" srcId="{575E5D70-55CA-FE47-BF11-F1DB3F0607A0}" destId="{2D9D3F0E-6AED-3B49-B7BA-DCB85C282390}" srcOrd="0" destOrd="0" parTransId="{CD4CE882-7092-1443-8829-AD01A521BBC4}" sibTransId="{F674C9E8-BBAC-F144-BD38-C7C9EAA21114}"/>
    <dgm:cxn modelId="{73C73FE3-8F42-8C48-A288-42C33D30F012}" type="presOf" srcId="{2679CCDC-36DA-3545-84E9-274A95869884}" destId="{0703E365-5706-0D46-B59A-5D4031FD8AE7}" srcOrd="0" destOrd="0" presId="urn:microsoft.com/office/officeart/2005/8/layout/chevron2"/>
    <dgm:cxn modelId="{9A8447E3-3766-7045-BCFB-708B43BF78A2}" type="presOf" srcId="{575E5D70-55CA-FE47-BF11-F1DB3F0607A0}" destId="{98FA1F23-86BF-EB44-A2A9-A3BD9587E394}" srcOrd="0" destOrd="0" presId="urn:microsoft.com/office/officeart/2005/8/layout/chevron2"/>
    <dgm:cxn modelId="{FA7A79E6-6231-1445-A0A8-51BA08558B67}" type="presOf" srcId="{2CDEC0E3-AA8C-B641-8919-47E1052E2012}" destId="{A6008A72-174C-034B-9372-40D48951B4B8}" srcOrd="0" destOrd="0" presId="urn:microsoft.com/office/officeart/2005/8/layout/chevron2"/>
    <dgm:cxn modelId="{95BBA7E9-FF5C-4C4C-A5BE-8F71E7B45F55}" srcId="{2679CCDC-36DA-3545-84E9-274A95869884}" destId="{DD41AE12-2C61-E54F-A943-848C31CC33E9}" srcOrd="2" destOrd="0" parTransId="{74668C6E-3A1A-B342-A7EC-0DA6D1A7C9C3}" sibTransId="{1B453254-673F-1145-9BC4-70B9DCC14288}"/>
    <dgm:cxn modelId="{C0BDC1EE-6240-7D41-9DDE-CBFC8F6E7564}" srcId="{2679CCDC-36DA-3545-84E9-274A95869884}" destId="{575E5D70-55CA-FE47-BF11-F1DB3F0607A0}" srcOrd="0" destOrd="0" parTransId="{303ABCB4-D17F-BB4A-9FDD-163B091600D8}" sibTransId="{83F443F8-F0BF-E245-AB6F-9BBEDADBC70B}"/>
    <dgm:cxn modelId="{52EB9CFE-81E3-0441-A8CB-04D49D1770E5}" type="presOf" srcId="{525E747F-5129-2E44-85B0-5E5DAF7DD25E}" destId="{50FEE9A9-5C61-7245-AAE0-74FDB6B0E4E5}" srcOrd="0" destOrd="0" presId="urn:microsoft.com/office/officeart/2005/8/layout/chevron2"/>
    <dgm:cxn modelId="{46D6FAE5-1762-B84C-A375-BA1030E4CBEF}" type="presParOf" srcId="{0703E365-5706-0D46-B59A-5D4031FD8AE7}" destId="{4DF96DDB-68AE-EE46-A68D-A40E06A3264C}" srcOrd="0" destOrd="0" presId="urn:microsoft.com/office/officeart/2005/8/layout/chevron2"/>
    <dgm:cxn modelId="{48085FFB-6ACE-1443-8863-8F79D369071F}" type="presParOf" srcId="{4DF96DDB-68AE-EE46-A68D-A40E06A3264C}" destId="{98FA1F23-86BF-EB44-A2A9-A3BD9587E394}" srcOrd="0" destOrd="0" presId="urn:microsoft.com/office/officeart/2005/8/layout/chevron2"/>
    <dgm:cxn modelId="{9039A243-D9DA-784D-A521-6D89B4E1300D}" type="presParOf" srcId="{4DF96DDB-68AE-EE46-A68D-A40E06A3264C}" destId="{CAE57CD6-088B-3B4A-95C5-D4B6DC7A3078}" srcOrd="1" destOrd="0" presId="urn:microsoft.com/office/officeart/2005/8/layout/chevron2"/>
    <dgm:cxn modelId="{79437416-917D-7941-87C7-76E45E52281E}" type="presParOf" srcId="{0703E365-5706-0D46-B59A-5D4031FD8AE7}" destId="{59C02CD0-61FE-4341-8519-406E203868B8}" srcOrd="1" destOrd="0" presId="urn:microsoft.com/office/officeart/2005/8/layout/chevron2"/>
    <dgm:cxn modelId="{5F9343E0-9B38-EB44-9791-1E50A9396F8C}" type="presParOf" srcId="{0703E365-5706-0D46-B59A-5D4031FD8AE7}" destId="{22F190BE-2ED8-B948-A3A5-08A9B2285207}" srcOrd="2" destOrd="0" presId="urn:microsoft.com/office/officeart/2005/8/layout/chevron2"/>
    <dgm:cxn modelId="{EB430790-3B65-774D-9687-F026CA4EDBBB}" type="presParOf" srcId="{22F190BE-2ED8-B948-A3A5-08A9B2285207}" destId="{50FEE9A9-5C61-7245-AAE0-74FDB6B0E4E5}" srcOrd="0" destOrd="0" presId="urn:microsoft.com/office/officeart/2005/8/layout/chevron2"/>
    <dgm:cxn modelId="{93DEA0CE-3BB1-A248-9E2C-F700957CEE86}" type="presParOf" srcId="{22F190BE-2ED8-B948-A3A5-08A9B2285207}" destId="{654C7A3B-47BD-B34C-B3E6-53F5D6DC9529}" srcOrd="1" destOrd="0" presId="urn:microsoft.com/office/officeart/2005/8/layout/chevron2"/>
    <dgm:cxn modelId="{65B57E02-614F-224F-BD76-E31AC877B31A}" type="presParOf" srcId="{0703E365-5706-0D46-B59A-5D4031FD8AE7}" destId="{A466F1D0-94F2-3047-A90A-31E43055108A}" srcOrd="3" destOrd="0" presId="urn:microsoft.com/office/officeart/2005/8/layout/chevron2"/>
    <dgm:cxn modelId="{4D7D28E3-8032-9142-A253-9DEF59A575C6}" type="presParOf" srcId="{0703E365-5706-0D46-B59A-5D4031FD8AE7}" destId="{956BDB1E-4A30-1C4E-B36B-A0CC163B0B92}" srcOrd="4" destOrd="0" presId="urn:microsoft.com/office/officeart/2005/8/layout/chevron2"/>
    <dgm:cxn modelId="{4EA148E5-D5B1-A54E-9FCE-C8CE9DD232CD}" type="presParOf" srcId="{956BDB1E-4A30-1C4E-B36B-A0CC163B0B92}" destId="{D969CB84-3E8E-9743-8E2A-AE189135289F}" srcOrd="0" destOrd="0" presId="urn:microsoft.com/office/officeart/2005/8/layout/chevron2"/>
    <dgm:cxn modelId="{3C0238CF-2B1C-7941-8F47-74A684815345}" type="presParOf" srcId="{956BDB1E-4A30-1C4E-B36B-A0CC163B0B92}" destId="{BBCE3421-B3B0-2A43-9395-6891A0FA9B46}" srcOrd="1" destOrd="0" presId="urn:microsoft.com/office/officeart/2005/8/layout/chevron2"/>
    <dgm:cxn modelId="{EBA81805-FA9C-CD43-B1C3-9E7E85B49E11}" type="presParOf" srcId="{0703E365-5706-0D46-B59A-5D4031FD8AE7}" destId="{4E48D4A8-BB8C-2A4E-95C2-612211524186}" srcOrd="5" destOrd="0" presId="urn:microsoft.com/office/officeart/2005/8/layout/chevron2"/>
    <dgm:cxn modelId="{E48F78FC-3258-9A47-AB92-335878C422BE}" type="presParOf" srcId="{0703E365-5706-0D46-B59A-5D4031FD8AE7}" destId="{7C27601B-DDAA-2B4C-93A5-4E948EE8015B}" srcOrd="6" destOrd="0" presId="urn:microsoft.com/office/officeart/2005/8/layout/chevron2"/>
    <dgm:cxn modelId="{1E28D1E4-17DE-844F-BFED-7D1A9444B8D7}" type="presParOf" srcId="{7C27601B-DDAA-2B4C-93A5-4E948EE8015B}" destId="{A6008A72-174C-034B-9372-40D48951B4B8}" srcOrd="0" destOrd="0" presId="urn:microsoft.com/office/officeart/2005/8/layout/chevron2"/>
    <dgm:cxn modelId="{2E0383E5-6E17-254C-A006-4871A5757234}" type="presParOf" srcId="{7C27601B-DDAA-2B4C-93A5-4E948EE8015B}" destId="{A4AE95C5-9402-8343-BC53-E8831C8256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A1F23-86BF-EB44-A2A9-A3BD9587E394}">
      <dsp:nvSpPr>
        <dsp:cNvPr id="0" name=""/>
        <dsp:cNvSpPr/>
      </dsp:nvSpPr>
      <dsp:spPr>
        <a:xfrm rot="5400000">
          <a:off x="-219471" y="219479"/>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Times New Roman" panose="02020603050405020304" pitchFamily="18" charset="0"/>
              <a:cs typeface="Times New Roman" panose="02020603050405020304" pitchFamily="18" charset="0"/>
            </a:rPr>
            <a:t>REVENUE</a:t>
          </a:r>
        </a:p>
      </dsp:txBody>
      <dsp:txXfrm rot="-5400000">
        <a:off x="1" y="512108"/>
        <a:ext cx="1024202" cy="438943"/>
      </dsp:txXfrm>
    </dsp:sp>
    <dsp:sp modelId="{CAE57CD6-088B-3B4A-95C5-D4B6DC7A3078}">
      <dsp:nvSpPr>
        <dsp:cNvPr id="0" name=""/>
        <dsp:cNvSpPr/>
      </dsp:nvSpPr>
      <dsp:spPr>
        <a:xfrm rot="5400000">
          <a:off x="4813425" y="-3789215"/>
          <a:ext cx="951044" cy="85294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effectLst/>
              <a:latin typeface="Times New Roman" panose="02020603050405020304" pitchFamily="18" charset="0"/>
              <a:ea typeface="Calibri" panose="020F0502020204030204" pitchFamily="34" charset="0"/>
            </a:rPr>
            <a:t>International human rights law establishes the obligation of States to maximize national resources progressively and through international cooperation, while understanding and assessing the impact of policy-making on individuals.</a:t>
          </a:r>
          <a:r>
            <a:rPr lang="es-ES" sz="2000" kern="1200" dirty="0">
              <a:effectLst/>
            </a:rPr>
            <a:t> </a:t>
          </a:r>
          <a:endParaRPr lang="es-ES" sz="2000" kern="1200" dirty="0"/>
        </a:p>
      </dsp:txBody>
      <dsp:txXfrm rot="-5400000">
        <a:off x="1024202" y="46434"/>
        <a:ext cx="8483064" cy="858192"/>
      </dsp:txXfrm>
    </dsp:sp>
    <dsp:sp modelId="{50FEE9A9-5C61-7245-AAE0-74FDB6B0E4E5}">
      <dsp:nvSpPr>
        <dsp:cNvPr id="0" name=""/>
        <dsp:cNvSpPr/>
      </dsp:nvSpPr>
      <dsp:spPr>
        <a:xfrm rot="5400000">
          <a:off x="-219471" y="1537981"/>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REDISTRIBUTION</a:t>
          </a:r>
        </a:p>
      </dsp:txBody>
      <dsp:txXfrm rot="-5400000">
        <a:off x="1" y="1830610"/>
        <a:ext cx="1024202" cy="438943"/>
      </dsp:txXfrm>
    </dsp:sp>
    <dsp:sp modelId="{654C7A3B-47BD-B34C-B3E6-53F5D6DC9529}">
      <dsp:nvSpPr>
        <dsp:cNvPr id="0" name=""/>
        <dsp:cNvSpPr/>
      </dsp:nvSpPr>
      <dsp:spPr>
        <a:xfrm rot="5400000">
          <a:off x="4813425" y="-2470713"/>
          <a:ext cx="951044" cy="85294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i="1" kern="1200" dirty="0" err="1">
              <a:latin typeface="Times New Roman" panose="02020603050405020304" pitchFamily="18" charset="0"/>
              <a:cs typeface="Times New Roman" panose="02020603050405020304" pitchFamily="18" charset="0"/>
            </a:rPr>
            <a:t>Dorothy</a:t>
          </a:r>
          <a:r>
            <a:rPr lang="es-ES" sz="2000" i="1" kern="1200" dirty="0">
              <a:latin typeface="Times New Roman" panose="02020603050405020304" pitchFamily="18" charset="0"/>
              <a:cs typeface="Times New Roman" panose="02020603050405020304" pitchFamily="18" charset="0"/>
            </a:rPr>
            <a:t> Brown</a:t>
          </a:r>
          <a:r>
            <a:rPr lang="es-ES" sz="2000" kern="1200" dirty="0">
              <a:latin typeface="Times New Roman" panose="02020603050405020304" pitchFamily="18" charset="0"/>
              <a:cs typeface="Times New Roman" panose="02020603050405020304" pitchFamily="18" charset="0"/>
            </a:rPr>
            <a:t>: “</a:t>
          </a:r>
          <a:r>
            <a:rPr lang="es-ES" sz="2000" kern="1200" dirty="0" err="1">
              <a:latin typeface="Times New Roman" panose="02020603050405020304" pitchFamily="18" charset="0"/>
              <a:cs typeface="Times New Roman" panose="02020603050405020304" pitchFamily="18" charset="0"/>
            </a:rPr>
            <a:t>If</a:t>
          </a:r>
          <a:r>
            <a:rPr lang="es-ES" sz="2000" kern="1200" dirty="0">
              <a:latin typeface="Times New Roman" panose="02020603050405020304" pitchFamily="18" charset="0"/>
              <a:cs typeface="Times New Roman" panose="02020603050405020304" pitchFamily="18" charset="0"/>
            </a:rPr>
            <a:t> </a:t>
          </a:r>
          <a:r>
            <a:rPr lang="es-ES" sz="2000" kern="1200" dirty="0" err="1">
              <a:latin typeface="Times New Roman" panose="02020603050405020304" pitchFamily="18" charset="0"/>
              <a:cs typeface="Times New Roman" panose="02020603050405020304" pitchFamily="18" charset="0"/>
            </a:rPr>
            <a:t>you</a:t>
          </a:r>
          <a:r>
            <a:rPr lang="es-ES" sz="2000" kern="1200" dirty="0">
              <a:latin typeface="Times New Roman" panose="02020603050405020304" pitchFamily="18" charset="0"/>
              <a:cs typeface="Times New Roman" panose="02020603050405020304" pitchFamily="18" charset="0"/>
            </a:rPr>
            <a:t> </a:t>
          </a:r>
          <a:r>
            <a:rPr lang="es-ES" sz="2000" kern="1200" dirty="0" err="1">
              <a:latin typeface="Times New Roman" panose="02020603050405020304" pitchFamily="18" charset="0"/>
              <a:cs typeface="Times New Roman" panose="02020603050405020304" pitchFamily="18" charset="0"/>
            </a:rPr>
            <a:t>have</a:t>
          </a:r>
          <a:r>
            <a:rPr lang="es-ES" sz="2000" kern="1200" dirty="0">
              <a:latin typeface="Times New Roman" panose="02020603050405020304" pitchFamily="18" charset="0"/>
              <a:cs typeface="Times New Roman" panose="02020603050405020304" pitchFamily="18" charset="0"/>
            </a:rPr>
            <a:t> more, </a:t>
          </a:r>
          <a:r>
            <a:rPr lang="es-ES" sz="2000" kern="1200" dirty="0" err="1">
              <a:latin typeface="Times New Roman" panose="02020603050405020304" pitchFamily="18" charset="0"/>
              <a:cs typeface="Times New Roman" panose="02020603050405020304" pitchFamily="18" charset="0"/>
            </a:rPr>
            <a:t>you</a:t>
          </a:r>
          <a:r>
            <a:rPr lang="es-ES" sz="2000" kern="1200" dirty="0">
              <a:latin typeface="Times New Roman" panose="02020603050405020304" pitchFamily="18" charset="0"/>
              <a:cs typeface="Times New Roman" panose="02020603050405020304" pitchFamily="18" charset="0"/>
            </a:rPr>
            <a:t> </a:t>
          </a:r>
          <a:r>
            <a:rPr lang="es-ES" sz="2000" kern="1200" dirty="0" err="1">
              <a:latin typeface="Times New Roman" panose="02020603050405020304" pitchFamily="18" charset="0"/>
              <a:cs typeface="Times New Roman" panose="02020603050405020304" pitchFamily="18" charset="0"/>
            </a:rPr>
            <a:t>should</a:t>
          </a:r>
          <a:r>
            <a:rPr lang="es-ES" sz="2000" kern="1200" dirty="0">
              <a:latin typeface="Times New Roman" panose="02020603050405020304" pitchFamily="18" charset="0"/>
              <a:cs typeface="Times New Roman" panose="02020603050405020304" pitchFamily="18" charset="0"/>
            </a:rPr>
            <a:t> </a:t>
          </a:r>
          <a:r>
            <a:rPr lang="es-ES" sz="2000" kern="1200" dirty="0" err="1">
              <a:latin typeface="Times New Roman" panose="02020603050405020304" pitchFamily="18" charset="0"/>
              <a:cs typeface="Times New Roman" panose="02020603050405020304" pitchFamily="18" charset="0"/>
            </a:rPr>
            <a:t>pay</a:t>
          </a:r>
          <a:r>
            <a:rPr lang="es-ES" sz="2000" kern="1200" dirty="0">
              <a:latin typeface="Times New Roman" panose="02020603050405020304" pitchFamily="18" charset="0"/>
              <a:cs typeface="Times New Roman" panose="02020603050405020304" pitchFamily="18" charset="0"/>
            </a:rPr>
            <a:t> more”</a:t>
          </a:r>
        </a:p>
        <a:p>
          <a:pPr marL="228600" lvl="1" indent="-228600" algn="l" defTabSz="889000">
            <a:lnSpc>
              <a:spcPct val="90000"/>
            </a:lnSpc>
            <a:spcBef>
              <a:spcPct val="0"/>
            </a:spcBef>
            <a:spcAft>
              <a:spcPct val="15000"/>
            </a:spcAft>
            <a:buChar char="•"/>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Redistribution is crucial in the fight against growing inequalities</a:t>
          </a:r>
          <a:endParaRPr lang="es-ES" sz="2000" kern="1200" dirty="0">
            <a:latin typeface="Times New Roman" panose="02020603050405020304" pitchFamily="18" charset="0"/>
            <a:cs typeface="Times New Roman" panose="02020603050405020304" pitchFamily="18" charset="0"/>
          </a:endParaRPr>
        </a:p>
      </dsp:txBody>
      <dsp:txXfrm rot="-5400000">
        <a:off x="1024202" y="1364936"/>
        <a:ext cx="8483064" cy="858192"/>
      </dsp:txXfrm>
    </dsp:sp>
    <dsp:sp modelId="{D969CB84-3E8E-9743-8E2A-AE189135289F}">
      <dsp:nvSpPr>
        <dsp:cNvPr id="0" name=""/>
        <dsp:cNvSpPr/>
      </dsp:nvSpPr>
      <dsp:spPr>
        <a:xfrm rot="5400000">
          <a:off x="-219471" y="2856483"/>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latin typeface="Times New Roman" panose="02020603050405020304" pitchFamily="18" charset="0"/>
              <a:cs typeface="Times New Roman" panose="02020603050405020304" pitchFamily="18" charset="0"/>
            </a:rPr>
            <a:t>REPRICING</a:t>
          </a:r>
        </a:p>
      </dsp:txBody>
      <dsp:txXfrm rot="-5400000">
        <a:off x="1" y="3149112"/>
        <a:ext cx="1024202" cy="438943"/>
      </dsp:txXfrm>
    </dsp:sp>
    <dsp:sp modelId="{BBCE3421-B3B0-2A43-9395-6891A0FA9B46}">
      <dsp:nvSpPr>
        <dsp:cNvPr id="0" name=""/>
        <dsp:cNvSpPr/>
      </dsp:nvSpPr>
      <dsp:spPr>
        <a:xfrm rot="5400000">
          <a:off x="4813425" y="-1152211"/>
          <a:ext cx="951044" cy="85294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effectLst/>
              <a:latin typeface="Times New Roman" panose="02020603050405020304" pitchFamily="18" charset="0"/>
              <a:ea typeface="Calibri" panose="020F0502020204030204" pitchFamily="34" charset="0"/>
              <a:cs typeface="Times New Roman" panose="02020603050405020304" pitchFamily="18" charset="0"/>
            </a:rPr>
            <a:t>The tax system is a mechanism to reassess the social costs and collateral "damages" of private interests. A well-functioning progressive tax system can make a significant contribution to sustainable development</a:t>
          </a:r>
          <a:endParaRPr lang="es-ES" sz="2000" kern="1200" dirty="0"/>
        </a:p>
      </dsp:txBody>
      <dsp:txXfrm rot="-5400000">
        <a:off x="1024202" y="2683438"/>
        <a:ext cx="8483064" cy="858192"/>
      </dsp:txXfrm>
    </dsp:sp>
    <dsp:sp modelId="{A6008A72-174C-034B-9372-40D48951B4B8}">
      <dsp:nvSpPr>
        <dsp:cNvPr id="0" name=""/>
        <dsp:cNvSpPr/>
      </dsp:nvSpPr>
      <dsp:spPr>
        <a:xfrm rot="5400000">
          <a:off x="-219471" y="4174985"/>
          <a:ext cx="1463145" cy="102420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Times New Roman" panose="02020603050405020304" pitchFamily="18" charset="0"/>
              <a:cs typeface="Times New Roman" panose="02020603050405020304" pitchFamily="18" charset="0"/>
            </a:rPr>
            <a:t>REPRESENTATION</a:t>
          </a:r>
        </a:p>
      </dsp:txBody>
      <dsp:txXfrm rot="-5400000">
        <a:off x="1" y="4467614"/>
        <a:ext cx="1024202" cy="438943"/>
      </dsp:txXfrm>
    </dsp:sp>
    <dsp:sp modelId="{A4AE95C5-9402-8343-BC53-E8831C825693}">
      <dsp:nvSpPr>
        <dsp:cNvPr id="0" name=""/>
        <dsp:cNvSpPr/>
      </dsp:nvSpPr>
      <dsp:spPr>
        <a:xfrm rot="5400000">
          <a:off x="4813425" y="166290"/>
          <a:ext cx="951044" cy="852949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The protection of human rights depends on a high level of accountability and integrity. Taxation is indispensable to ensure that the State truly represents the needs, rights and aspirations of all citizens</a:t>
          </a:r>
          <a:endParaRPr lang="es-ES" sz="2000" kern="1200" dirty="0"/>
        </a:p>
      </dsp:txBody>
      <dsp:txXfrm rot="-5400000">
        <a:off x="1024202" y="4001939"/>
        <a:ext cx="8483064" cy="8581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4C5CF-3A8C-E781-6FD7-2B82EDB4E7D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7C856D5-2F75-1511-38AD-D1E216AC9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0622D65-D981-1377-92A3-333169B3FDF4}"/>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C7F6B191-ECD6-1646-EA08-31330B8F3D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4D27E1-8FED-4E34-021A-73421CF013A9}"/>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8619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6FDA2-C2AC-25DD-90C9-FF98FB14299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C9ACC2-B037-2A6E-398C-4EC46C49AA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4E8FB0-37BD-5450-435D-9553CA07D76E}"/>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36411A56-D207-59A3-EF38-BC6C0C57FA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17B2CB-D293-432E-FE96-8B03F4A009E1}"/>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405337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D87FF6-0D0C-B823-B28D-EDA84DE8B0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246E257-B97A-67FF-D064-4956224BA8C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0F8912-140E-9E05-30B9-FF73E121B821}"/>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EF7792BA-2A0B-4680-1AA3-5ECFDBFAEF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57DB6CF-3915-936C-83B2-14B227858077}"/>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328178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273CFD-7CC6-1B46-A5D7-4F6ACAC78D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4A1A47E-43B9-4C45-89A9-0B2333EC7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B0914F6-DF6D-6943-AB9C-0AFFFD02258A}"/>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B0F49F0F-257F-5B43-8FF1-51E01B7B3B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0B7961-D2B0-8241-83B5-AF77208CD9A0}"/>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1982585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2B3F0-ACC4-4743-AA64-5A5CF8A77C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7E65BC-5C54-8542-AA1A-C774FE70777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43606F-6413-6E4A-B136-479E2E0DF2D6}"/>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95396B6F-B9CC-7245-9DED-27610311FAC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2A08B-F542-0F42-8E9B-03CEE4C0FD0F}"/>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2796020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3B244-E31F-A646-818C-A4263D98ED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7F8526-99E2-ED4C-9F9B-7467AF7F3B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7246A11-0057-464C-94BA-D9FB9427CFEA}"/>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530CEE74-65B6-8F4F-B307-3D50198EF4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70CD97-A8C4-DC46-8E7F-6C43CB632767}"/>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4285045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B968A9-B80C-4340-BCC1-F26FADD412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35AC29-B996-7E4B-AC1B-DC32073975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E5702A6-8D59-1C40-9287-498945778D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75B08CD-FB62-F748-8D5D-7E6625C18886}"/>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6" name="Marcador de pie de página 5">
            <a:extLst>
              <a:ext uri="{FF2B5EF4-FFF2-40B4-BE49-F238E27FC236}">
                <a16:creationId xmlns:a16="http://schemas.microsoft.com/office/drawing/2014/main" id="{27CADA31-01A7-4743-B095-B6788DC917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F860CD8-6478-4743-BEBF-5ADD191E1F66}"/>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3020431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1E316-31DD-AD4B-8D5F-9294F977094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DECF36-3A54-204F-8A3A-C25D7D8B5D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D32628F-5F44-8E4D-9BE0-96648B1128B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5DDC51B-74C2-E748-9330-46AAC1555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ABF0E9-FB17-0C41-8147-1A486391743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924BD85-6E7C-7747-B352-7C72478A0267}"/>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8" name="Marcador de pie de página 7">
            <a:extLst>
              <a:ext uri="{FF2B5EF4-FFF2-40B4-BE49-F238E27FC236}">
                <a16:creationId xmlns:a16="http://schemas.microsoft.com/office/drawing/2014/main" id="{846A6935-4E2A-8848-99B1-1C69CE456C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594572-78EE-334A-8C89-F6D8DB25725F}"/>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216008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F84A4-AA4B-0D45-9A7A-EE7DE94BED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91F647-7AF2-6A42-966C-5C4D7CF82F23}"/>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4" name="Marcador de pie de página 3">
            <a:extLst>
              <a:ext uri="{FF2B5EF4-FFF2-40B4-BE49-F238E27FC236}">
                <a16:creationId xmlns:a16="http://schemas.microsoft.com/office/drawing/2014/main" id="{B74396F0-4CF0-804D-90F8-B4D2238B2AE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B3F842C-592F-3143-9187-B681387BFFEF}"/>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412517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2386AD-28B7-3842-B83C-22508C85CD1F}"/>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3" name="Marcador de pie de página 2">
            <a:extLst>
              <a:ext uri="{FF2B5EF4-FFF2-40B4-BE49-F238E27FC236}">
                <a16:creationId xmlns:a16="http://schemas.microsoft.com/office/drawing/2014/main" id="{034BFBE0-2102-F143-835B-1B90DC9C30A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D214E8B-5428-AB4B-ADC1-A0A3C09F102D}"/>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3889086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56E1E0-BFEF-AB46-8767-2FEB0D6F2D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599247D-571E-0B4C-9A87-4EDA44A20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9EF7FA3-3410-DB4D-B0F8-D58A3C13E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C66AEC-0998-D14F-B052-52E67C9B78AF}"/>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6" name="Marcador de pie de página 5">
            <a:extLst>
              <a:ext uri="{FF2B5EF4-FFF2-40B4-BE49-F238E27FC236}">
                <a16:creationId xmlns:a16="http://schemas.microsoft.com/office/drawing/2014/main" id="{012243DB-30A5-624B-BA84-00E5B7203B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E520701-5644-AE40-A4D8-E22489F5FF0D}"/>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315035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3A632C-B40C-3049-0027-7D2C12DDF7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2DA91-3D9D-10CA-E284-B6F11EE36F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68F9FF-D02C-AF0B-1E5D-9538C8BFDB5B}"/>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C67D56FC-0084-082F-DAFC-92E086DD91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0D8F30-93E2-C63C-6EEB-66FE55B8AA8D}"/>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7622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12A446-D96C-0C40-B77D-07D3F8A8CF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1562AA-9150-5C41-B311-99934FCFE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F313A97-0142-EB4C-9333-E0F5E268B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6C1B1F-82A1-524F-B099-B6B36684E21F}"/>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6" name="Marcador de pie de página 5">
            <a:extLst>
              <a:ext uri="{FF2B5EF4-FFF2-40B4-BE49-F238E27FC236}">
                <a16:creationId xmlns:a16="http://schemas.microsoft.com/office/drawing/2014/main" id="{4442C82D-935D-B948-B81C-3F0AF81C561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4FCB43C-9823-1F40-916E-7DCFA64F5F4A}"/>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2385327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8CB4C-C59E-3A45-8A4A-132B45206C4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F62FDF-8174-3844-8144-08404D5813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A2959D-8050-7B47-92E1-253C557B49EC}"/>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5DBAE97B-B787-E544-A602-55FD351905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840CB47-93BC-E841-886C-A3533D0D90C9}"/>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233565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F13AD-DD79-D744-8DD9-EE21E7FD1A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3B6BCB1-AB74-434B-8693-734585B9C8E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5878F9-9953-9142-BC31-A38B73E98EED}"/>
              </a:ext>
            </a:extLst>
          </p:cNvPr>
          <p:cNvSpPr>
            <a:spLocks noGrp="1"/>
          </p:cNvSpPr>
          <p:nvPr>
            <p:ph type="dt" sz="half" idx="10"/>
          </p:nvPr>
        </p:nvSpPr>
        <p:spPr/>
        <p:txBody>
          <a:body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856C5447-D344-034D-A71D-74FEF3F0D9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1A29676-E9BB-C34F-BFBD-784FFE090FFE}"/>
              </a:ext>
            </a:extLst>
          </p:cNvPr>
          <p:cNvSpPr>
            <a:spLocks noGrp="1"/>
          </p:cNvSpPr>
          <p:nvPr>
            <p:ph type="sldNum" sz="quarter" idx="12"/>
          </p:nvPr>
        </p:nvSpPr>
        <p:spPr/>
        <p:txBody>
          <a:bodyPr/>
          <a:lstStyle/>
          <a:p>
            <a:fld id="{F071D44F-8261-A440-A38A-9D98AD3CD42D}" type="slidenum">
              <a:rPr lang="es-ES" smtClean="0"/>
              <a:t>‹Nº›</a:t>
            </a:fld>
            <a:endParaRPr lang="es-ES"/>
          </a:p>
        </p:txBody>
      </p:sp>
    </p:spTree>
    <p:extLst>
      <p:ext uri="{BB962C8B-B14F-4D97-AF65-F5344CB8AC3E}">
        <p14:creationId xmlns:p14="http://schemas.microsoft.com/office/powerpoint/2010/main" val="2332244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115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594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1747494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278455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1489"/>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1411334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312676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1489"/>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16478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941D0-3A58-198C-32DE-614094BE43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355B971-FD35-AF34-E7B8-717DD8E53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BF8E8B8-2AF2-5288-C001-3EFACA842EA3}"/>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9DC46F2E-C6B5-4257-2BB1-069C52B480E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6D3696-3537-A9BD-1F8C-A8ED522DEA83}"/>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2594895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143642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3670713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453242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1489"/>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453238"/>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556062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3B5F053-448C-4C77-98B2-38E85308DF9D}" type="datetimeFigureOut">
              <a:rPr lang="es-ES" smtClean="0"/>
              <a:t>2/8/23</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47FB3C4-F6D6-463B-9A56-CBD2D1FFCD19}" type="slidenum">
              <a:rPr lang="es-ES" smtClean="0"/>
              <a:t>‹Nº›</a:t>
            </a:fld>
            <a:endParaRPr lang="es-ES"/>
          </a:p>
        </p:txBody>
      </p:sp>
    </p:spTree>
    <p:extLst>
      <p:ext uri="{BB962C8B-B14F-4D97-AF65-F5344CB8AC3E}">
        <p14:creationId xmlns:p14="http://schemas.microsoft.com/office/powerpoint/2010/main" val="124824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6C93D-258C-A316-B43D-B63F969A47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51683C-12B8-5D59-3DC2-B99B135FEC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5302827-152C-891F-3BDA-4A7139C27D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E4119DC-D009-888B-038D-948452F2A205}"/>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6" name="Marcador de pie de página 5">
            <a:extLst>
              <a:ext uri="{FF2B5EF4-FFF2-40B4-BE49-F238E27FC236}">
                <a16:creationId xmlns:a16="http://schemas.microsoft.com/office/drawing/2014/main" id="{31DB0C88-DC3A-F7F9-263D-E467AA6AF7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D8FAA9B-3550-DD23-7BE0-91F495D22770}"/>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368595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96346-3AA0-5495-F69C-2D8C5EDE1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5CEE41-C804-9E9E-4235-1244FEC48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A0B4F55-9403-E209-CAEE-36C1A2F86A7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386600C-A2B6-76BB-09F7-F0BE21766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2465C9-637B-F049-4CC0-1BA7345A0D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5C44E3-E130-A2E1-CD12-A56B99DE20C6}"/>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8" name="Marcador de pie de página 7">
            <a:extLst>
              <a:ext uri="{FF2B5EF4-FFF2-40B4-BE49-F238E27FC236}">
                <a16:creationId xmlns:a16="http://schemas.microsoft.com/office/drawing/2014/main" id="{9FB3980E-B0C6-6ACE-669C-CEE84D5747D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C005-52C4-77CA-E55C-72D29B72293B}"/>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289921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D0BA9-6976-CFCC-1825-9C4E7696990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A8021D-C4F9-DB6F-8B03-14DF830341BB}"/>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4" name="Marcador de pie de página 3">
            <a:extLst>
              <a:ext uri="{FF2B5EF4-FFF2-40B4-BE49-F238E27FC236}">
                <a16:creationId xmlns:a16="http://schemas.microsoft.com/office/drawing/2014/main" id="{62E4EF31-7EF7-8024-CE3D-3E71DFCC75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BF22B68-1D57-3685-B1E5-4AF8C12D6F04}"/>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187627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BCE45D-0A49-C781-16B5-38E48C62BBC9}"/>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3" name="Marcador de pie de página 2">
            <a:extLst>
              <a:ext uri="{FF2B5EF4-FFF2-40B4-BE49-F238E27FC236}">
                <a16:creationId xmlns:a16="http://schemas.microsoft.com/office/drawing/2014/main" id="{5478850F-3DE1-2FF1-25C1-74611A4B672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3E44D6E-97D3-11AA-A0DB-3852B3A44E5B}"/>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349987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1B359-4324-DF18-879E-5B70335FC6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96100-E22A-4E82-DFB4-B220C50EC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BF5CA50-C5AD-C401-E2EA-F053FD8C8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1B05D1-17AE-2BA6-D23D-B45CA2E7BCD2}"/>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6" name="Marcador de pie de página 5">
            <a:extLst>
              <a:ext uri="{FF2B5EF4-FFF2-40B4-BE49-F238E27FC236}">
                <a16:creationId xmlns:a16="http://schemas.microsoft.com/office/drawing/2014/main" id="{C7D9CB82-4432-AD5B-ECD8-6C6946C276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6FC7A-831A-D0FE-B1B5-B0101D8074BD}"/>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266942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C3681-4559-6878-CDA2-BCD5B49CF1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656ED7F-3818-CA68-073C-8659B6381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59ECCC-BF78-731B-A8F9-EF0702E04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DD18C9-5AA7-B93C-749B-87F763FEA796}"/>
              </a:ext>
            </a:extLst>
          </p:cNvPr>
          <p:cNvSpPr>
            <a:spLocks noGrp="1"/>
          </p:cNvSpPr>
          <p:nvPr>
            <p:ph type="dt" sz="half" idx="10"/>
          </p:nvPr>
        </p:nvSpPr>
        <p:spPr/>
        <p:txBody>
          <a:bodyPr/>
          <a:lstStyle/>
          <a:p>
            <a:fld id="{792CD6DF-6109-2B41-A3D9-4CBB3492B463}" type="datetimeFigureOut">
              <a:rPr lang="es-ES" smtClean="0"/>
              <a:t>2/8/23</a:t>
            </a:fld>
            <a:endParaRPr lang="es-ES"/>
          </a:p>
        </p:txBody>
      </p:sp>
      <p:sp>
        <p:nvSpPr>
          <p:cNvPr id="6" name="Marcador de pie de página 5">
            <a:extLst>
              <a:ext uri="{FF2B5EF4-FFF2-40B4-BE49-F238E27FC236}">
                <a16:creationId xmlns:a16="http://schemas.microsoft.com/office/drawing/2014/main" id="{CA89CACF-09B8-3BC5-963B-CD409992BC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E984EA8-2AF2-CBD0-7D67-EF1F57A76E19}"/>
              </a:ext>
            </a:extLst>
          </p:cNvPr>
          <p:cNvSpPr>
            <a:spLocks noGrp="1"/>
          </p:cNvSpPr>
          <p:nvPr>
            <p:ph type="sldNum" sz="quarter" idx="12"/>
          </p:nvPr>
        </p:nvSpPr>
        <p:spPr/>
        <p:txBody>
          <a:bodyPr/>
          <a:lstStyle/>
          <a:p>
            <a:fld id="{3B5B06AA-DB9A-6B46-A4F5-3F26C759E511}" type="slidenum">
              <a:rPr lang="es-ES" smtClean="0"/>
              <a:t>‹Nº›</a:t>
            </a:fld>
            <a:endParaRPr lang="es-ES"/>
          </a:p>
        </p:txBody>
      </p:sp>
    </p:spTree>
    <p:extLst>
      <p:ext uri="{BB962C8B-B14F-4D97-AF65-F5344CB8AC3E}">
        <p14:creationId xmlns:p14="http://schemas.microsoft.com/office/powerpoint/2010/main" val="97535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C560553-8B86-CA26-2D47-E8973B8A3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5E1DD0A-59FC-4589-1995-B8C7ED65C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0524DA3-94BF-E7B1-195A-B12E6F3F4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CD6DF-6109-2B41-A3D9-4CBB3492B463}" type="datetimeFigureOut">
              <a:rPr lang="es-ES" smtClean="0"/>
              <a:t>2/8/23</a:t>
            </a:fld>
            <a:endParaRPr lang="es-ES"/>
          </a:p>
        </p:txBody>
      </p:sp>
      <p:sp>
        <p:nvSpPr>
          <p:cNvPr id="5" name="Marcador de pie de página 4">
            <a:extLst>
              <a:ext uri="{FF2B5EF4-FFF2-40B4-BE49-F238E27FC236}">
                <a16:creationId xmlns:a16="http://schemas.microsoft.com/office/drawing/2014/main" id="{9EBCAC2F-578E-D667-1C92-FA69BA6F0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9B6029D-7248-956C-57B0-5DD293BA5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B06AA-DB9A-6B46-A4F5-3F26C759E511}" type="slidenum">
              <a:rPr lang="es-ES" smtClean="0"/>
              <a:t>‹Nº›</a:t>
            </a:fld>
            <a:endParaRPr lang="es-ES"/>
          </a:p>
        </p:txBody>
      </p:sp>
    </p:spTree>
    <p:extLst>
      <p:ext uri="{BB962C8B-B14F-4D97-AF65-F5344CB8AC3E}">
        <p14:creationId xmlns:p14="http://schemas.microsoft.com/office/powerpoint/2010/main" val="17263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44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E02BA9-2872-8745-91B9-EDFC6F7A3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9D98A-172C-E04F-89D3-2D77EECCA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6A064-9944-0042-B1C6-68FD8C4BA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DED63-0D25-B94C-A942-3AFBA16E470F}" type="datetimeFigureOut">
              <a:rPr lang="es-ES" smtClean="0"/>
              <a:t>2/8/23</a:t>
            </a:fld>
            <a:endParaRPr lang="es-ES"/>
          </a:p>
        </p:txBody>
      </p:sp>
      <p:sp>
        <p:nvSpPr>
          <p:cNvPr id="5" name="Marcador de pie de página 4">
            <a:extLst>
              <a:ext uri="{FF2B5EF4-FFF2-40B4-BE49-F238E27FC236}">
                <a16:creationId xmlns:a16="http://schemas.microsoft.com/office/drawing/2014/main" id="{772D9C89-91C3-B247-9EB0-E89F7D9D7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6569391-15D3-B546-BF87-CFAE2A7C7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1D44F-8261-A440-A38A-9D98AD3CD42D}" type="slidenum">
              <a:rPr lang="es-ES" smtClean="0"/>
              <a:t>‹Nº›</a:t>
            </a:fld>
            <a:endParaRPr lang="es-ES"/>
          </a:p>
        </p:txBody>
      </p:sp>
    </p:spTree>
    <p:extLst>
      <p:ext uri="{BB962C8B-B14F-4D97-AF65-F5344CB8AC3E}">
        <p14:creationId xmlns:p14="http://schemas.microsoft.com/office/powerpoint/2010/main" val="3513907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13"/>
          <a:stretch>
            <a:fillRect/>
          </a:stretch>
        </p:blipFill>
        <p:spPr>
          <a:xfrm rot="10800000">
            <a:off x="0" y="6121786"/>
            <a:ext cx="12192000" cy="736209"/>
          </a:xfrm>
          <a:prstGeom prst="rect">
            <a:avLst/>
          </a:prstGeom>
        </p:spPr>
      </p:pic>
      <p:pic>
        <p:nvPicPr>
          <p:cNvPr id="1026" name="Picture 2" descr="Logo del porta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05663" y="5958897"/>
            <a:ext cx="45243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311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just" defTabSz="914400" rtl="0" eaLnBrk="1" latinLnBrk="0" hangingPunct="1">
        <a:lnSpc>
          <a:spcPct val="90000"/>
        </a:lnSpc>
        <a:spcBef>
          <a:spcPct val="0"/>
        </a:spcBef>
        <a:buNone/>
        <a:defRPr sz="3200" b="1" kern="1200" baseline="0">
          <a:solidFill>
            <a:srgbClr val="002C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C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C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C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C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C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31/98xjflzx2qgc2rr4gp1dph4c0000gn/T/com.microsoft.Word/WebArchiveCopyPasteTempFiles/Z" TargetMode="External"/><Relationship Id="rId2" Type="http://schemas.openxmlformats.org/officeDocument/2006/relationships/image" Target="../media/image3.jpeg"/><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var/folders/31/98xjflzx2qgc2rr4gp1dph4c0000gn/T/com.microsoft.Word/WebArchiveCopyPasteTempFiles/Z" TargetMode="External"/><Relationship Id="rId2" Type="http://schemas.openxmlformats.org/officeDocument/2006/relationships/image" Target="../media/image3.jpeg"/><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054697" y="4498045"/>
            <a:ext cx="8907844" cy="1708729"/>
          </a:xfrm>
          <a:prstGeom prst="rect">
            <a:avLst/>
          </a:prstGeom>
        </p:spPr>
        <p:txBody>
          <a:bodyPr>
            <a:noAutofit/>
          </a:bodyPr>
          <a:lstStyle>
            <a:lvl1pPr algn="just" defTabSz="914400" rtl="0" eaLnBrk="1" latinLnBrk="0" hangingPunct="1">
              <a:lnSpc>
                <a:spcPct val="90000"/>
              </a:lnSpc>
              <a:spcBef>
                <a:spcPct val="0"/>
              </a:spcBef>
              <a:buNone/>
              <a:defRPr sz="3200" b="1" kern="1200" baseline="0">
                <a:solidFill>
                  <a:srgbClr val="002C5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rPr>
              <a:t>			</a:t>
            </a:r>
            <a:br>
              <a:rPr kumimoji="0" lang="es-ES" sz="2800" b="1"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rPr>
            </a:br>
            <a:r>
              <a:rPr kumimoji="0" lang="es-ES" sz="2800" b="1"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rPr>
              <a:t>					</a:t>
            </a:r>
            <a:r>
              <a:rPr kumimoji="0" lang="es-E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Benjamín Sevilla Bernabéu</a:t>
            </a:r>
            <a:br>
              <a:rPr kumimoji="0" lang="es-E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br>
            <a:r>
              <a:rPr kumimoji="0" lang="es-ES"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					</a:t>
            </a:r>
            <a:r>
              <a:rPr kumimoji="0" lang="en-GB" sz="15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Lecturer and postdoctoral researcher </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1500" b="0" i="1" dirty="0">
                <a:solidFill>
                  <a:srgbClr val="4472C4">
                    <a:lumMod val="50000"/>
                  </a:srgbClr>
                </a:solidFill>
                <a:latin typeface="Arial" panose="020B0604020202020204" pitchFamily="34" charset="0"/>
                <a:cs typeface="Arial" panose="020B0604020202020204" pitchFamily="34" charset="0"/>
              </a:rPr>
              <a:t>			         </a:t>
            </a:r>
            <a:r>
              <a:rPr kumimoji="0" lang="en-GB" sz="1500" b="0" i="1"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University of Valencia</a:t>
            </a:r>
            <a:br>
              <a:rPr kumimoji="0" lang="en-GB" sz="2400" b="1"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rPr>
            </a:br>
            <a:br>
              <a:rPr kumimoji="0" lang="es-ES" sz="2400" b="1"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rPr>
            </a:br>
            <a:endParaRPr kumimoji="0" lang="es-ES" sz="2800" b="0" i="0" u="none" strike="noStrike" kern="1200" cap="none" spc="0" normalizeH="0" baseline="0" noProof="0" dirty="0">
              <a:ln>
                <a:noFill/>
              </a:ln>
              <a:solidFill>
                <a:srgbClr val="002C52"/>
              </a:solidFill>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F0F71596-DA94-6D5F-3D46-11AD3261A836}"/>
              </a:ext>
            </a:extLst>
          </p:cNvPr>
          <p:cNvSpPr txBox="1"/>
          <p:nvPr/>
        </p:nvSpPr>
        <p:spPr>
          <a:xfrm>
            <a:off x="785091" y="328494"/>
            <a:ext cx="10621817" cy="2620654"/>
          </a:xfrm>
          <a:prstGeom prst="rect">
            <a:avLst/>
          </a:prstGeom>
          <a:ln w="762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C5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3600" b="1" i="0" u="none" strike="noStrike" kern="1200" cap="small"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Arial" panose="020B0604020202020204" pitchFamily="34" charset="0"/>
              </a:rPr>
              <a:t>CONTROVERSIAL OBSTACLES TO PROGRESS TOWARDS TAX JUSTICE</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ca-ES-valencia" sz="2000" b="1" i="0" u="none" strike="noStrike" kern="1200" cap="none" spc="0" normalizeH="0" baseline="0" noProof="0" dirty="0">
              <a:ln>
                <a:noFill/>
              </a:ln>
              <a:solidFill>
                <a:srgbClr val="002C52"/>
              </a:solidFill>
              <a:effectLst/>
              <a:uLnTx/>
              <a:uFillTx/>
              <a:latin typeface="Arial" panose="020B0604020202020204" pitchFamily="34" charset="0"/>
              <a:ea typeface="+mn-ea"/>
              <a:cs typeface="Arial" panose="020B0604020202020204" pitchFamily="34" charset="0"/>
            </a:endParaRPr>
          </a:p>
        </p:txBody>
      </p:sp>
      <p:pic>
        <p:nvPicPr>
          <p:cNvPr id="4" name="Imagen 1" descr="Eticcs grupo - Home | Facebook">
            <a:extLst>
              <a:ext uri="{FF2B5EF4-FFF2-40B4-BE49-F238E27FC236}">
                <a16:creationId xmlns:a16="http://schemas.microsoft.com/office/drawing/2014/main" id="{D72F0948-F654-E96E-29D3-7335966FAD1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9459" y="4816657"/>
            <a:ext cx="1111263" cy="11112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7.jpeg" descr="Texto&#10;&#10;Descripción generada automáticamente">
            <a:extLst>
              <a:ext uri="{FF2B5EF4-FFF2-40B4-BE49-F238E27FC236}">
                <a16:creationId xmlns:a16="http://schemas.microsoft.com/office/drawing/2014/main" id="{45EF4088-0D42-EA2E-0595-0DCEA0C0F469}"/>
              </a:ext>
            </a:extLst>
          </p:cNvPr>
          <p:cNvPicPr>
            <a:picLocks noChangeAspect="1"/>
          </p:cNvPicPr>
          <p:nvPr/>
        </p:nvPicPr>
        <p:blipFill>
          <a:blip r:embed="rId4" cstate="print"/>
          <a:stretch>
            <a:fillRect/>
          </a:stretch>
        </p:blipFill>
        <p:spPr>
          <a:xfrm>
            <a:off x="1977611" y="4975186"/>
            <a:ext cx="2169138" cy="754448"/>
          </a:xfrm>
          <a:prstGeom prst="rect">
            <a:avLst/>
          </a:prstGeom>
        </p:spPr>
      </p:pic>
      <p:sp>
        <p:nvSpPr>
          <p:cNvPr id="6" name="Rectángulo 5">
            <a:extLst>
              <a:ext uri="{FF2B5EF4-FFF2-40B4-BE49-F238E27FC236}">
                <a16:creationId xmlns:a16="http://schemas.microsoft.com/office/drawing/2014/main" id="{CE4AFFF3-B716-7C54-BC4B-07F5BAC631F8}"/>
              </a:ext>
            </a:extLst>
          </p:cNvPr>
          <p:cNvSpPr/>
          <p:nvPr/>
        </p:nvSpPr>
        <p:spPr>
          <a:xfrm>
            <a:off x="3653216" y="2949148"/>
            <a:ext cx="4885568" cy="96032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International Conference in Taxation 2023</a:t>
            </a:r>
          </a:p>
          <a:p>
            <a:pPr marL="0" marR="0" lvl="0" indent="0" algn="ctr" defTabSz="914400" rtl="0" eaLnBrk="1" fontAlgn="auto" latinLnBrk="0" hangingPunct="1">
              <a:lnSpc>
                <a:spcPct val="150000"/>
              </a:lnSpc>
              <a:spcBef>
                <a:spcPts val="0"/>
              </a:spcBef>
              <a:spcAft>
                <a:spcPts val="0"/>
              </a:spcAft>
              <a:buClrTx/>
              <a:buSzTx/>
              <a:buFontTx/>
              <a:buNone/>
              <a:tabLst/>
              <a:defRPr/>
            </a:pPr>
            <a:r>
              <a:rPr lang="es-ES" sz="2000" dirty="0">
                <a:solidFill>
                  <a:prstClr val="black"/>
                </a:solidFill>
                <a:latin typeface="Times New Roman" panose="02020603050405020304" pitchFamily="18" charset="0"/>
                <a:cs typeface="Times New Roman" panose="02020603050405020304" pitchFamily="18" charset="0"/>
              </a:rPr>
              <a:t>2-3</a:t>
            </a: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August 2023 – </a:t>
            </a:r>
            <a:r>
              <a:rPr kumimoji="0" lang="en-GB" sz="20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University of Pretoria</a:t>
            </a:r>
          </a:p>
        </p:txBody>
      </p:sp>
    </p:spTree>
    <p:extLst>
      <p:ext uri="{BB962C8B-B14F-4D97-AF65-F5344CB8AC3E}">
        <p14:creationId xmlns:p14="http://schemas.microsoft.com/office/powerpoint/2010/main" val="572716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A85B949-ED8F-4AA7-9E7F-8E8D971564F9}"/>
              </a:ext>
            </a:extLst>
          </p:cNvPr>
          <p:cNvSpPr txBox="1"/>
          <p:nvPr/>
        </p:nvSpPr>
        <p:spPr>
          <a:xfrm>
            <a:off x="2674882" y="4746183"/>
            <a:ext cx="6842236" cy="1938992"/>
          </a:xfrm>
          <a:prstGeom prst="rect">
            <a:avLst/>
          </a:prstGeom>
          <a:noFill/>
        </p:spPr>
        <p:txBody>
          <a:bodyPr wrap="square">
            <a:spAutoFit/>
          </a:bodyPr>
          <a:lstStyle/>
          <a:p>
            <a:pPr algn="just"/>
            <a:r>
              <a:rPr lang="en-US" sz="2000">
                <a:effectLst/>
                <a:latin typeface="Times New Roman" panose="02020603050405020304" pitchFamily="18" charset="0"/>
                <a:ea typeface="Calibri" panose="020F0502020204030204" pitchFamily="34" charset="0"/>
              </a:rPr>
              <a:t>“Tax </a:t>
            </a:r>
            <a:r>
              <a:rPr lang="en-US" sz="2000" dirty="0">
                <a:effectLst/>
                <a:latin typeface="Times New Roman" panose="02020603050405020304" pitchFamily="18" charset="0"/>
                <a:ea typeface="Calibri" panose="020F0502020204030204" pitchFamily="34" charset="0"/>
              </a:rPr>
              <a:t>avoidance or tax evasion is not just a matter of euros or dollars; it is a question of human rights. These are people who are denied services to help them out of poverty because of tax avoidance or evasion”.</a:t>
            </a:r>
          </a:p>
          <a:p>
            <a:pPr algn="just"/>
            <a:endParaRPr lang="en-US" sz="2000" dirty="0">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Winnie </a:t>
            </a:r>
            <a:r>
              <a:rPr lang="en-US" sz="2000" dirty="0" err="1">
                <a:effectLst/>
                <a:latin typeface="Times New Roman" panose="02020603050405020304" pitchFamily="18" charset="0"/>
                <a:ea typeface="Calibri" panose="020F0502020204030204" pitchFamily="34" charset="0"/>
              </a:rPr>
              <a:t>Byanyima</a:t>
            </a:r>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Executive Director of Oxfam International </a:t>
            </a:r>
            <a:endParaRPr lang="es-ES" sz="2000" i="1" dirty="0"/>
          </a:p>
        </p:txBody>
      </p:sp>
      <p:pic>
        <p:nvPicPr>
          <p:cNvPr id="4098" name="Picture 2" descr="Corporate Tax: Definition, Deductions, How It Works">
            <a:extLst>
              <a:ext uri="{FF2B5EF4-FFF2-40B4-BE49-F238E27FC236}">
                <a16:creationId xmlns:a16="http://schemas.microsoft.com/office/drawing/2014/main" id="{2BAB48B1-BA8F-C018-D376-ADFDAF53C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 t="5057" r="51966" b="9425"/>
          <a:stretch/>
        </p:blipFill>
        <p:spPr bwMode="auto">
          <a:xfrm>
            <a:off x="859934" y="1397876"/>
            <a:ext cx="2580415" cy="310195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968E6D6-07D7-CC6A-C89E-95C895B77120}"/>
              </a:ext>
            </a:extLst>
          </p:cNvPr>
          <p:cNvSpPr txBox="1"/>
          <p:nvPr/>
        </p:nvSpPr>
        <p:spPr>
          <a:xfrm>
            <a:off x="4529961" y="1957428"/>
            <a:ext cx="6096000" cy="2246769"/>
          </a:xfrm>
          <a:prstGeom prst="rect">
            <a:avLst/>
          </a:prstGeom>
          <a:noFill/>
        </p:spPr>
        <p:txBody>
          <a:bodyPr wrap="square">
            <a:spAutoFit/>
          </a:bodyPr>
          <a:lstStyle/>
          <a:p>
            <a:pPr algn="just"/>
            <a:r>
              <a:rPr lang="en-US" sz="2000" dirty="0">
                <a:effectLst/>
                <a:latin typeface="Times New Roman" panose="02020603050405020304" pitchFamily="18" charset="0"/>
                <a:ea typeface="Calibri" panose="020F0502020204030204" pitchFamily="34" charset="0"/>
              </a:rPr>
              <a:t>The definitive solution is to harmonize corporate taxation. </a:t>
            </a:r>
            <a:endParaRPr lang="es-ES" sz="2000" dirty="0"/>
          </a:p>
          <a:p>
            <a:pPr algn="just"/>
            <a:endParaRPr lang="en-US" sz="2000" dirty="0">
              <a:effectLst/>
              <a:latin typeface="Times New Roman" panose="02020603050405020304" pitchFamily="18" charset="0"/>
              <a:ea typeface="Calibri" panose="020F0502020204030204" pitchFamily="34" charset="0"/>
            </a:endParaRPr>
          </a:p>
          <a:p>
            <a:pPr algn="just"/>
            <a:r>
              <a:rPr lang="en-US" sz="2000" dirty="0">
                <a:effectLst/>
                <a:latin typeface="Times New Roman" panose="02020603050405020304" pitchFamily="18" charset="0"/>
                <a:ea typeface="Calibri" panose="020F0502020204030204" pitchFamily="34" charset="0"/>
              </a:rPr>
              <a:t>This idyllic scenario would mean that many of the richest states would cede their sovereignty in a supranational entity that would control the harmonization of the tax, distributing the cake in a more equitable way among the States.</a:t>
            </a:r>
            <a:r>
              <a:rPr lang="es-ES" sz="2000" dirty="0">
                <a:effectLst/>
              </a:rPr>
              <a:t> </a:t>
            </a:r>
            <a:endParaRPr lang="es-ES" sz="2000" dirty="0"/>
          </a:p>
        </p:txBody>
      </p:sp>
      <p:sp>
        <p:nvSpPr>
          <p:cNvPr id="11" name="Título 1">
            <a:extLst>
              <a:ext uri="{FF2B5EF4-FFF2-40B4-BE49-F238E27FC236}">
                <a16:creationId xmlns:a16="http://schemas.microsoft.com/office/drawing/2014/main" id="{C3FA9587-3B93-711A-9C60-9830AE30A324}"/>
              </a:ext>
            </a:extLst>
          </p:cNvPr>
          <p:cNvSpPr>
            <a:spLocks noGrp="1"/>
          </p:cNvSpPr>
          <p:nvPr>
            <p:ph type="title"/>
          </p:nvPr>
        </p:nvSpPr>
        <p:spPr>
          <a:xfrm>
            <a:off x="457271" y="256908"/>
            <a:ext cx="8690443" cy="771489"/>
          </a:xfrm>
          <a:solidFill>
            <a:schemeClr val="bg1"/>
          </a:solidFill>
          <a:ln w="38100"/>
        </p:spPr>
        <p:style>
          <a:lnRef idx="2">
            <a:schemeClr val="dk1"/>
          </a:lnRef>
          <a:fillRef idx="1">
            <a:schemeClr val="lt1"/>
          </a:fillRef>
          <a:effectRef idx="0">
            <a:schemeClr val="dk1"/>
          </a:effectRef>
          <a:fontRef idx="minor">
            <a:schemeClr val="dk1"/>
          </a:fontRef>
        </p:style>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5. CONCLUSIONS/REFLECTIONS</a:t>
            </a:r>
            <a:endParaRPr lang="es-E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3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2" name="Freeform: Shape 14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THANK YOU FOR YOUR KIND ATTENTION!</a:t>
            </a:r>
          </a:p>
        </p:txBody>
      </p:sp>
      <p:pic>
        <p:nvPicPr>
          <p:cNvPr id="6" name="Imagen 1" descr="Eticcs grupo - Home | Facebook">
            <a:extLst>
              <a:ext uri="{FF2B5EF4-FFF2-40B4-BE49-F238E27FC236}">
                <a16:creationId xmlns:a16="http://schemas.microsoft.com/office/drawing/2014/main" id="{E1EB2A1D-4808-0725-8281-8258FB50CA8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996654" y="5673262"/>
            <a:ext cx="1053114" cy="10531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A280D6D-EDFB-66BF-A34F-1D987F18323F}"/>
              </a:ext>
            </a:extLst>
          </p:cNvPr>
          <p:cNvSpPr/>
          <p:nvPr/>
        </p:nvSpPr>
        <p:spPr>
          <a:xfrm>
            <a:off x="4644320" y="4769731"/>
            <a:ext cx="290335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Benjamín Sevilla </a:t>
            </a:r>
            <a:r>
              <a:rPr kumimoji="0" lang="en-US" sz="1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Bernabéu</a:t>
            </a:r>
            <a:endParaRPr kumimoji="0" lang="en-US" sz="1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benjamin.sevilla@uv.es</a:t>
            </a:r>
            <a:endParaRPr kumimoji="0" lang="es-E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4" name="image7.jpeg" descr="Texto&#10;&#10;Descripción generada automáticamente">
            <a:extLst>
              <a:ext uri="{FF2B5EF4-FFF2-40B4-BE49-F238E27FC236}">
                <a16:creationId xmlns:a16="http://schemas.microsoft.com/office/drawing/2014/main" id="{FD6F7723-4750-536C-C3BD-A20208C06C49}"/>
              </a:ext>
            </a:extLst>
          </p:cNvPr>
          <p:cNvPicPr>
            <a:picLocks noChangeAspect="1"/>
          </p:cNvPicPr>
          <p:nvPr/>
        </p:nvPicPr>
        <p:blipFill>
          <a:blip r:embed="rId4" cstate="print"/>
          <a:stretch>
            <a:fillRect/>
          </a:stretch>
        </p:blipFill>
        <p:spPr>
          <a:xfrm>
            <a:off x="275369" y="5822595"/>
            <a:ext cx="2169138" cy="754448"/>
          </a:xfrm>
          <a:prstGeom prst="rect">
            <a:avLst/>
          </a:prstGeom>
        </p:spPr>
      </p:pic>
    </p:spTree>
    <p:extLst>
      <p:ext uri="{BB962C8B-B14F-4D97-AF65-F5344CB8AC3E}">
        <p14:creationId xmlns:p14="http://schemas.microsoft.com/office/powerpoint/2010/main" val="331748081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D2D01549-1356-1244-B947-9375721FFCFD}"/>
              </a:ext>
            </a:extLst>
          </p:cNvPr>
          <p:cNvSpPr/>
          <p:nvPr/>
        </p:nvSpPr>
        <p:spPr>
          <a:xfrm>
            <a:off x="2081936" y="851971"/>
            <a:ext cx="2266014" cy="972234"/>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INDEX</a:t>
            </a:r>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7C1588E3-7AB3-914B-B75D-91A10CDAE3E3}"/>
              </a:ext>
            </a:extLst>
          </p:cNvPr>
          <p:cNvSpPr/>
          <p:nvPr/>
        </p:nvSpPr>
        <p:spPr>
          <a:xfrm>
            <a:off x="1801778" y="2083202"/>
            <a:ext cx="8588444" cy="3683208"/>
          </a:xfrm>
          <a:prstGeom prst="rect">
            <a:avLst/>
          </a:prstGeom>
        </p:spPr>
        <p:txBody>
          <a:bodyPr vert="horz" lIns="91440" tIns="45720" rIns="91440" bIns="45720" rtlCol="0">
            <a:noAutofit/>
          </a:bodyPr>
          <a:lstStyle/>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Definition of tax avoidance, tax evasion and tax planning</a:t>
            </a:r>
          </a:p>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lang="en-GB" sz="2400" dirty="0">
                <a:solidFill>
                  <a:prstClr val="black"/>
                </a:solidFill>
                <a:latin typeface="Times New Roman" panose="02020603050405020304" pitchFamily="18" charset="0"/>
                <a:cs typeface="Times New Roman" panose="02020603050405020304" pitchFamily="18" charset="0"/>
              </a:rPr>
              <a:t>Tax havens and the race to the bottom</a:t>
            </a:r>
          </a:p>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Links </a:t>
            </a:r>
            <a:r>
              <a:rPr kumimoji="0" lang="en-GB"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betw</a:t>
            </a:r>
            <a:r>
              <a:rPr lang="en-GB" sz="2400" dirty="0" err="1">
                <a:solidFill>
                  <a:prstClr val="black"/>
                </a:solidFill>
                <a:latin typeface="Times New Roman" panose="02020603050405020304" pitchFamily="18" charset="0"/>
                <a:cs typeface="Times New Roman" panose="02020603050405020304" pitchFamily="18" charset="0"/>
              </a:rPr>
              <a:t>een</a:t>
            </a:r>
            <a:r>
              <a:rPr lang="en-GB" sz="2400" dirty="0">
                <a:solidFill>
                  <a:prstClr val="black"/>
                </a:solidFill>
                <a:latin typeface="Times New Roman" panose="02020603050405020304" pitchFamily="18" charset="0"/>
                <a:cs typeface="Times New Roman" panose="02020603050405020304" pitchFamily="18" charset="0"/>
              </a:rPr>
              <a:t> tax justice and human rights</a:t>
            </a:r>
          </a:p>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Pilar II: </a:t>
            </a:r>
            <a:r>
              <a:rPr lang="en-GB" sz="2400" dirty="0">
                <a:solidFill>
                  <a:prstClr val="black"/>
                </a:solidFill>
                <a:latin typeface="Times New Roman" panose="02020603050405020304" pitchFamily="18" charset="0"/>
                <a:cs typeface="Times New Roman" panose="02020603050405020304" pitchFamily="18" charset="0"/>
              </a:rPr>
              <a:t>the minimum of global taxation and how these harms developing countries</a:t>
            </a:r>
          </a:p>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lang="en-GB" sz="2400" dirty="0">
                <a:solidFill>
                  <a:prstClr val="black"/>
                </a:solidFill>
                <a:latin typeface="Times New Roman" panose="02020603050405020304" pitchFamily="18" charset="0"/>
                <a:cs typeface="Times New Roman" panose="02020603050405020304" pitchFamily="18" charset="0"/>
              </a:rPr>
              <a:t>Conclusions/Reflections</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715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56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jeras De Vector Con Líneas Discontinuas Ilustraciones ..."/>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6063" t="76446" r="3573" b="9418"/>
          <a:stretch/>
        </p:blipFill>
        <p:spPr bwMode="auto">
          <a:xfrm rot="5400000">
            <a:off x="5563138" y="2589286"/>
            <a:ext cx="2372274" cy="3302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71" y="256908"/>
            <a:ext cx="8690443" cy="771489"/>
          </a:xfrm>
          <a:solidFill>
            <a:schemeClr val="bg1"/>
          </a:solidFill>
          <a:ln w="38100"/>
        </p:spPr>
        <p:style>
          <a:lnRef idx="2">
            <a:schemeClr val="dk1"/>
          </a:lnRef>
          <a:fillRef idx="1">
            <a:schemeClr val="lt1"/>
          </a:fillRef>
          <a:effectRef idx="0">
            <a:schemeClr val="dk1"/>
          </a:effectRef>
          <a:fontRef idx="minor">
            <a:schemeClr val="dk1"/>
          </a:fontRef>
        </p:style>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1. TAX AVOIDANCE, TAX EVASION AND TAX PLANNING</a:t>
            </a:r>
            <a:endParaRPr lang="es-ES" sz="2400" b="1" dirty="0">
              <a:solidFill>
                <a:schemeClr val="tx1"/>
              </a:solidFill>
              <a:latin typeface="Times New Roman" panose="02020603050405020304" pitchFamily="18" charset="0"/>
              <a:cs typeface="Times New Roman" panose="02020603050405020304" pitchFamily="18" charset="0"/>
            </a:endParaRPr>
          </a:p>
        </p:txBody>
      </p:sp>
      <p:cxnSp>
        <p:nvCxnSpPr>
          <p:cNvPr id="5" name="Conector recto 4"/>
          <p:cNvCxnSpPr/>
          <p:nvPr/>
        </p:nvCxnSpPr>
        <p:spPr>
          <a:xfrm>
            <a:off x="2700664" y="3166131"/>
            <a:ext cx="6461185" cy="309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5200679" y="1502040"/>
            <a:ext cx="2827" cy="23722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ángulo 7"/>
          <p:cNvSpPr/>
          <p:nvPr/>
        </p:nvSpPr>
        <p:spPr>
          <a:xfrm>
            <a:off x="2998189" y="2670919"/>
            <a:ext cx="1984076" cy="1052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p:cNvSpPr/>
          <p:nvPr/>
        </p:nvSpPr>
        <p:spPr>
          <a:xfrm>
            <a:off x="5436852" y="2670919"/>
            <a:ext cx="994913" cy="1052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6944903" y="2670919"/>
            <a:ext cx="1984076" cy="1052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uadroTexto 20"/>
          <p:cNvSpPr txBox="1"/>
          <p:nvPr/>
        </p:nvSpPr>
        <p:spPr>
          <a:xfrm>
            <a:off x="3080339" y="2818747"/>
            <a:ext cx="17417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 evasion</a:t>
            </a:r>
            <a:endPar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CuadroTexto 22"/>
          <p:cNvSpPr txBox="1"/>
          <p:nvPr/>
        </p:nvSpPr>
        <p:spPr>
          <a:xfrm>
            <a:off x="7065085" y="2807006"/>
            <a:ext cx="17417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 planning</a:t>
            </a:r>
            <a:endParaRPr kumimoji="0" lang="es-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CuadroTexto 19"/>
          <p:cNvSpPr txBox="1"/>
          <p:nvPr/>
        </p:nvSpPr>
        <p:spPr>
          <a:xfrm>
            <a:off x="5225862" y="1679312"/>
            <a:ext cx="3935987" cy="261610"/>
          </a:xfrm>
          <a:prstGeom prst="rect">
            <a:avLst/>
          </a:prstGeom>
          <a:solidFill>
            <a:schemeClr val="accent1">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LEGAL</a:t>
            </a:r>
          </a:p>
        </p:txBody>
      </p:sp>
      <p:sp>
        <p:nvSpPr>
          <p:cNvPr id="25" name="CuadroTexto 24"/>
          <p:cNvSpPr txBox="1"/>
          <p:nvPr/>
        </p:nvSpPr>
        <p:spPr>
          <a:xfrm>
            <a:off x="2700664" y="1680306"/>
            <a:ext cx="2502842" cy="261610"/>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ILLEGAL</a:t>
            </a:r>
          </a:p>
        </p:txBody>
      </p:sp>
      <p:sp>
        <p:nvSpPr>
          <p:cNvPr id="38" name="Elipse 37"/>
          <p:cNvSpPr/>
          <p:nvPr/>
        </p:nvSpPr>
        <p:spPr>
          <a:xfrm>
            <a:off x="4994736" y="4144416"/>
            <a:ext cx="2070349" cy="192838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39" name="Elipse 38"/>
          <p:cNvSpPr/>
          <p:nvPr/>
        </p:nvSpPr>
        <p:spPr>
          <a:xfrm>
            <a:off x="5412627" y="5136102"/>
            <a:ext cx="1350701" cy="822956"/>
          </a:xfrm>
          <a:prstGeom prst="ellipse">
            <a:avLst/>
          </a:prstGeom>
          <a:solidFill>
            <a:schemeClr val="accent1">
              <a:lumMod val="60000"/>
              <a:lumOff val="4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CuadroTexto 39"/>
          <p:cNvSpPr txBox="1"/>
          <p:nvPr/>
        </p:nvSpPr>
        <p:spPr>
          <a:xfrm>
            <a:off x="5132000" y="4570671"/>
            <a:ext cx="17958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TAX AVOIDANCE</a:t>
            </a:r>
          </a:p>
        </p:txBody>
      </p:sp>
      <p:sp>
        <p:nvSpPr>
          <p:cNvPr id="41" name="CuadroTexto 40"/>
          <p:cNvSpPr txBox="1"/>
          <p:nvPr/>
        </p:nvSpPr>
        <p:spPr>
          <a:xfrm>
            <a:off x="5294035" y="5415889"/>
            <a:ext cx="15636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cs typeface="+mn-cs"/>
              </a:rPr>
              <a:t>ABUSE</a:t>
            </a:r>
          </a:p>
        </p:txBody>
      </p:sp>
      <p:sp>
        <p:nvSpPr>
          <p:cNvPr id="42" name="Marcador de contenido 2"/>
          <p:cNvSpPr>
            <a:spLocks noGrp="1"/>
          </p:cNvSpPr>
          <p:nvPr>
            <p:ph idx="1"/>
          </p:nvPr>
        </p:nvSpPr>
        <p:spPr>
          <a:xfrm>
            <a:off x="8264104" y="4688933"/>
            <a:ext cx="3628901" cy="1034733"/>
          </a:xfrm>
        </p:spPr>
        <p:txBody>
          <a:bodyPr>
            <a:normAutofit lnSpcReduction="10000"/>
          </a:bodyPr>
          <a:lstStyle/>
          <a:p>
            <a:pPr marL="0" indent="0" algn="ctr">
              <a:buNone/>
            </a:pPr>
            <a:r>
              <a:rPr lang="en-US" sz="1800" dirty="0">
                <a:latin typeface="Arial" panose="020B0604020202020204" pitchFamily="34" charset="0"/>
                <a:cs typeface="Arial" panose="020B0604020202020204" pitchFamily="34" charset="0"/>
              </a:rPr>
              <a:t>Tax avoidance means any reduction in the tax burden initially due, including abusive actions </a:t>
            </a:r>
          </a:p>
          <a:p>
            <a:pPr algn="ctr"/>
            <a:endParaRPr lang="en-US" dirty="0"/>
          </a:p>
          <a:p>
            <a:pPr algn="ctr"/>
            <a:endParaRPr lang="en-US" dirty="0"/>
          </a:p>
          <a:p>
            <a:pPr algn="ctr"/>
            <a:endParaRPr lang="es-ES" dirty="0"/>
          </a:p>
          <a:p>
            <a:pPr algn="ctr"/>
            <a:endParaRPr lang="es-ES" dirty="0"/>
          </a:p>
          <a:p>
            <a:pPr algn="ctr"/>
            <a:endParaRPr lang="es-ES" dirty="0"/>
          </a:p>
        </p:txBody>
      </p:sp>
      <p:sp>
        <p:nvSpPr>
          <p:cNvPr id="4" name="CuadroTexto 3">
            <a:extLst>
              <a:ext uri="{FF2B5EF4-FFF2-40B4-BE49-F238E27FC236}">
                <a16:creationId xmlns:a16="http://schemas.microsoft.com/office/drawing/2014/main" id="{7756FA22-D5F1-78AF-7BE8-C2DB1EAC0B8D}"/>
              </a:ext>
            </a:extLst>
          </p:cNvPr>
          <p:cNvSpPr txBox="1"/>
          <p:nvPr/>
        </p:nvSpPr>
        <p:spPr>
          <a:xfrm>
            <a:off x="4792999" y="1652490"/>
            <a:ext cx="2316963"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ILLICIT</a:t>
            </a:r>
          </a:p>
        </p:txBody>
      </p:sp>
      <p:sp>
        <p:nvSpPr>
          <p:cNvPr id="6" name="CuadroTexto 5">
            <a:extLst>
              <a:ext uri="{FF2B5EF4-FFF2-40B4-BE49-F238E27FC236}">
                <a16:creationId xmlns:a16="http://schemas.microsoft.com/office/drawing/2014/main" id="{279CDB9F-FEF5-DC2C-3417-1700B004F6A8}"/>
              </a:ext>
            </a:extLst>
          </p:cNvPr>
          <p:cNvSpPr txBox="1"/>
          <p:nvPr/>
        </p:nvSpPr>
        <p:spPr>
          <a:xfrm>
            <a:off x="5132000" y="2850312"/>
            <a:ext cx="17417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 </a:t>
            </a:r>
            <a:r>
              <a:rPr lang="en-US" sz="1400" b="1" dirty="0">
                <a:solidFill>
                  <a:prstClr val="black"/>
                </a:solidFill>
                <a:latin typeface="Arial" panose="020B0604020202020204" pitchFamily="34" charset="0"/>
                <a:cs typeface="Arial" panose="020B0604020202020204" pitchFamily="34" charset="0"/>
              </a:rPr>
              <a:t>avoidance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845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1D4736-AAFD-C669-592E-8586378B66C7}"/>
              </a:ext>
            </a:extLst>
          </p:cNvPr>
          <p:cNvSpPr>
            <a:spLocks noGrp="1"/>
          </p:cNvSpPr>
          <p:nvPr>
            <p:ph type="title"/>
          </p:nvPr>
        </p:nvSpPr>
        <p:spPr>
          <a:xfrm>
            <a:off x="457271" y="256908"/>
            <a:ext cx="8690443" cy="771489"/>
          </a:xfrm>
          <a:solidFill>
            <a:schemeClr val="bg1"/>
          </a:solidFill>
          <a:ln w="38100"/>
        </p:spPr>
        <p:style>
          <a:lnRef idx="2">
            <a:schemeClr val="dk1"/>
          </a:lnRef>
          <a:fillRef idx="1">
            <a:schemeClr val="lt1"/>
          </a:fillRef>
          <a:effectRef idx="0">
            <a:schemeClr val="dk1"/>
          </a:effectRef>
          <a:fontRef idx="minor">
            <a:schemeClr val="dk1"/>
          </a:fontRef>
        </p:style>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2. TAX HAVENS AND THE RACE TO THE BOTTOM</a:t>
            </a:r>
            <a:endParaRPr lang="es-ES" sz="2400" b="1" dirty="0">
              <a:solidFill>
                <a:schemeClr val="tx1"/>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082FDD28-8052-34B1-0C4E-632BEE14357C}"/>
              </a:ext>
            </a:extLst>
          </p:cNvPr>
          <p:cNvSpPr txBox="1"/>
          <p:nvPr/>
        </p:nvSpPr>
        <p:spPr>
          <a:xfrm>
            <a:off x="1397033" y="1523825"/>
            <a:ext cx="9397929" cy="1015663"/>
          </a:xfrm>
          <a:prstGeom prst="rect">
            <a:avLst/>
          </a:prstGeom>
          <a:noFill/>
        </p:spPr>
        <p:txBody>
          <a:bodyPr wrap="square">
            <a:spAutoFit/>
          </a:bodyPr>
          <a:lstStyle/>
          <a:p>
            <a:pPr algn="just"/>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rPr>
              <a:t>What is a tax haven?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 tax haven is a territory characterized by low or no taxation, the absence or small number of agreements to avoid double taxation and the lack of an effective exchange of tax information with other States</a:t>
            </a:r>
            <a:r>
              <a:rPr lang="es-ES" sz="2000" dirty="0">
                <a:effectLst/>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2D0500C4-3154-37CB-93DD-1F566A0AA983}"/>
              </a:ext>
            </a:extLst>
          </p:cNvPr>
          <p:cNvSpPr txBox="1"/>
          <p:nvPr/>
        </p:nvSpPr>
        <p:spPr>
          <a:xfrm>
            <a:off x="1397034" y="2848796"/>
            <a:ext cx="9397929" cy="4154727"/>
          </a:xfrm>
          <a:prstGeom prst="rect">
            <a:avLst/>
          </a:prstGeom>
          <a:noFill/>
        </p:spPr>
        <p:txBody>
          <a:bodyPr wrap="square">
            <a:spAutoFit/>
          </a:bodyPr>
          <a:lstStyle/>
          <a:p>
            <a:pPr algn="just">
              <a:lnSpc>
                <a:spcPct val="115000"/>
              </a:lnSpc>
              <a:spcAft>
                <a:spcPts val="1400"/>
              </a:spcAft>
            </a:pPr>
            <a:r>
              <a:rPr lang="en-US" sz="2000" u="sng" kern="100" dirty="0">
                <a:effectLst/>
                <a:latin typeface="Times New Roman" panose="02020603050405020304" pitchFamily="18" charset="0"/>
                <a:ea typeface="Times New Roman" panose="02020603050405020304" pitchFamily="18" charset="0"/>
                <a:cs typeface="Times New Roman" panose="02020603050405020304" pitchFamily="18" charset="0"/>
              </a:rPr>
              <a:t>There are several criteria to identify a tax haven</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400"/>
              </a:spcAft>
              <a:buAutoNum type="arabicPeriod"/>
            </a:pPr>
            <a:r>
              <a:rPr lang="en-US" sz="2000" dirty="0">
                <a:effectLst/>
                <a:latin typeface="Times New Roman" panose="02020603050405020304" pitchFamily="18" charset="0"/>
                <a:ea typeface="Times New Roman" panose="02020603050405020304" pitchFamily="18" charset="0"/>
              </a:rPr>
              <a:t>Incorporation of companies at reduced cost (both time and economic); with minimal or no requirements as evidence of activity or compliance with applicable regulations, and with irrelevant share capital, not specifying a physical location. </a:t>
            </a:r>
            <a:endPar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1400"/>
              </a:spcAft>
              <a:buAutoNum type="arabicPeriod"/>
            </a:pPr>
            <a:r>
              <a:rPr lang="en-US" sz="2000" dirty="0">
                <a:effectLst/>
                <a:latin typeface="Times New Roman" panose="02020603050405020304" pitchFamily="18" charset="0"/>
                <a:ea typeface="Times New Roman" panose="02020603050405020304" pitchFamily="18" charset="0"/>
              </a:rPr>
              <a:t>Strict application of bank secrecy. </a:t>
            </a:r>
          </a:p>
          <a:p>
            <a:pPr marL="342900" indent="-342900" algn="just">
              <a:lnSpc>
                <a:spcPct val="115000"/>
              </a:lnSpc>
              <a:spcAft>
                <a:spcPts val="1400"/>
              </a:spcAft>
              <a:buFontTx/>
              <a:buAutoNum type="arabicPeriod"/>
            </a:pP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Absence of criminal figures in their codes against tax or registrable crimes.</a:t>
            </a:r>
          </a:p>
          <a:p>
            <a:pPr marL="342900" indent="-342900" algn="just">
              <a:lnSpc>
                <a:spcPct val="115000"/>
              </a:lnSpc>
              <a:spcAft>
                <a:spcPts val="1400"/>
              </a:spcAft>
              <a:buFontTx/>
              <a:buAutoNum type="arabicPeriod"/>
            </a:pPr>
            <a:r>
              <a:rPr lang="en-US" sz="2000" dirty="0">
                <a:effectLst/>
                <a:latin typeface="Times New Roman" panose="02020603050405020304" pitchFamily="18" charset="0"/>
                <a:ea typeface="Times New Roman" panose="02020603050405020304" pitchFamily="18" charset="0"/>
              </a:rPr>
              <a:t>Dual currency exchange system, for residents and non-residents; The latter are allowed to carry out any operation in foreign currency with little or no control.</a:t>
            </a:r>
            <a:r>
              <a:rPr lang="es-ES" sz="2000" dirty="0">
                <a:effectLst/>
              </a:rPr>
              <a:t> </a:t>
            </a:r>
            <a:endParaRPr lang="es-E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1400"/>
              </a:spcAft>
              <a:buAutoNum type="arabicPeriod"/>
            </a:pPr>
            <a:endParaRPr lang="es-E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47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a:extLst>
              <a:ext uri="{FF2B5EF4-FFF2-40B4-BE49-F238E27FC236}">
                <a16:creationId xmlns:a16="http://schemas.microsoft.com/office/drawing/2014/main" id="{28318646-88AA-21C1-CAFE-0D6A95270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84" y="2812168"/>
            <a:ext cx="6843232" cy="34020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E9F9C74-B634-257C-2D91-938205FC39ED}"/>
              </a:ext>
            </a:extLst>
          </p:cNvPr>
          <p:cNvSpPr txBox="1"/>
          <p:nvPr/>
        </p:nvSpPr>
        <p:spPr>
          <a:xfrm>
            <a:off x="5245100" y="1182597"/>
            <a:ext cx="6362700" cy="1323439"/>
          </a:xfrm>
          <a:prstGeom prst="rect">
            <a:avLst/>
          </a:prstGeom>
          <a:noFill/>
        </p:spPr>
        <p:txBody>
          <a:bodyPr wrap="square">
            <a:spAutoFit/>
          </a:bodyPr>
          <a:lstStyle/>
          <a:p>
            <a:pPr algn="just"/>
            <a:r>
              <a:rPr lang="en-GB"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"Countries are on track to lose about 5 trillion dollars in taxes in the next 10 years because multinational companies and wealthy individuals use tax havens to pay less taxes, warns the Network for Tax Justice"</a:t>
            </a:r>
            <a:endParaRPr lang="es-ES" sz="2000" dirty="0">
              <a:effectLst/>
              <a:latin typeface="Times New Roman" panose="02020603050405020304" pitchFamily="18" charset="0"/>
              <a:cs typeface="Times New Roman" panose="02020603050405020304" pitchFamily="18" charset="0"/>
            </a:endParaRPr>
          </a:p>
        </p:txBody>
      </p:sp>
      <p:pic>
        <p:nvPicPr>
          <p:cNvPr id="4" name="Picture 2" descr="Statement on resignation of Tax Justice Network founder - Tax Justice  Network">
            <a:extLst>
              <a:ext uri="{FF2B5EF4-FFF2-40B4-BE49-F238E27FC236}">
                <a16:creationId xmlns:a16="http://schemas.microsoft.com/office/drawing/2014/main" id="{E7A01067-B453-1BED-A693-F5448B3AC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02" t="33431" r="22859" b="34847"/>
          <a:stretch/>
        </p:blipFill>
        <p:spPr bwMode="auto">
          <a:xfrm>
            <a:off x="584200" y="1182596"/>
            <a:ext cx="4000500" cy="132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8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PORATE TAX: RACE TO THE BOTTOM? – raytodd.blog">
            <a:extLst>
              <a:ext uri="{FF2B5EF4-FFF2-40B4-BE49-F238E27FC236}">
                <a16:creationId xmlns:a16="http://schemas.microsoft.com/office/drawing/2014/main" id="{CF1F79BE-ABD5-034E-6AC2-55DB2131D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168" y="62234"/>
            <a:ext cx="4819832" cy="674714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C2F305A-06ED-4313-356D-65B86C5F3060}"/>
              </a:ext>
            </a:extLst>
          </p:cNvPr>
          <p:cNvSpPr txBox="1"/>
          <p:nvPr/>
        </p:nvSpPr>
        <p:spPr>
          <a:xfrm>
            <a:off x="294190" y="4231470"/>
            <a:ext cx="6746689" cy="2246769"/>
          </a:xfrm>
          <a:prstGeom prst="rect">
            <a:avLst/>
          </a:prstGeom>
          <a:noFill/>
        </p:spPr>
        <p:txBody>
          <a:bodyPr wrap="square">
            <a:spAutoFit/>
          </a:bodyPr>
          <a:lstStyle/>
          <a:p>
            <a:pPr algn="just"/>
            <a:r>
              <a:rPr lang="en-GB" sz="2000" dirty="0">
                <a:effectLst/>
                <a:latin typeface="Times New Roman" panose="02020603050405020304" pitchFamily="18" charset="0"/>
                <a:ea typeface="Calibri" panose="020F0502020204030204" pitchFamily="34" charset="0"/>
              </a:rPr>
              <a:t>The average tax rate in the eighties and in the EU countries was almost 50%. In 2000 the EU-28 countries had an average corporate tax rate of 32%, and in 2018 it was only 23%. In ten years, Spain has seen the tax rate fall from 35% to 25%. In the case of the EU, Ireland stands out, which with a corporate tax of only 12.5% has become the base camp of all technology multinationals that want to operate in Europe.</a:t>
            </a:r>
            <a:r>
              <a:rPr lang="es-ES" sz="2000" dirty="0">
                <a:effectLst/>
              </a:rPr>
              <a:t> </a:t>
            </a:r>
            <a:endParaRPr lang="es-ES" sz="2000" dirty="0"/>
          </a:p>
        </p:txBody>
      </p:sp>
      <p:pic>
        <p:nvPicPr>
          <p:cNvPr id="4" name="Picture 2" descr="Content discovery platforms and race to the bottom | by Abhishek Desai |  ReadBoard Stories | Medium">
            <a:extLst>
              <a:ext uri="{FF2B5EF4-FFF2-40B4-BE49-F238E27FC236}">
                <a16:creationId xmlns:a16="http://schemas.microsoft.com/office/drawing/2014/main" id="{ECF361A4-D25D-A991-CE8B-AB382C037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654" y="857166"/>
            <a:ext cx="3929759" cy="302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4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37C0C50-0180-2333-1E1F-EAA4360D45D0}"/>
              </a:ext>
            </a:extLst>
          </p:cNvPr>
          <p:cNvSpPr>
            <a:spLocks noGrp="1"/>
          </p:cNvSpPr>
          <p:nvPr>
            <p:ph type="title"/>
          </p:nvPr>
        </p:nvSpPr>
        <p:spPr>
          <a:xfrm>
            <a:off x="457271" y="256908"/>
            <a:ext cx="8690443" cy="771489"/>
          </a:xfrm>
          <a:solidFill>
            <a:schemeClr val="bg1"/>
          </a:solidFill>
          <a:ln w="38100"/>
        </p:spPr>
        <p:style>
          <a:lnRef idx="2">
            <a:schemeClr val="dk1"/>
          </a:lnRef>
          <a:fillRef idx="1">
            <a:schemeClr val="lt1"/>
          </a:fillRef>
          <a:effectRef idx="0">
            <a:schemeClr val="dk1"/>
          </a:effectRef>
          <a:fontRef idx="minor">
            <a:schemeClr val="dk1"/>
          </a:fontRef>
        </p:style>
        <p:txBody>
          <a:bodyPr>
            <a:normAutofit/>
          </a:bodyPr>
          <a:lstStyle/>
          <a:p>
            <a:r>
              <a:rPr lang="en-US" sz="2400" b="1" dirty="0">
                <a:solidFill>
                  <a:schemeClr val="tx1"/>
                </a:solidFill>
                <a:latin typeface="Times New Roman" panose="02020603050405020304" pitchFamily="18" charset="0"/>
                <a:cs typeface="Times New Roman" panose="02020603050405020304" pitchFamily="18" charset="0"/>
              </a:rPr>
              <a:t>3. LINKS BETWEEN TAX JUSTICE AND HUMAN RIGHTS</a:t>
            </a:r>
            <a:endParaRPr lang="es-E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8" name="Diagrama 17">
            <a:extLst>
              <a:ext uri="{FF2B5EF4-FFF2-40B4-BE49-F238E27FC236}">
                <a16:creationId xmlns:a16="http://schemas.microsoft.com/office/drawing/2014/main" id="{7CB6A507-65F4-BF72-54CA-5F27DEBB8169}"/>
              </a:ext>
            </a:extLst>
          </p:cNvPr>
          <p:cNvGraphicFramePr/>
          <p:nvPr>
            <p:extLst>
              <p:ext uri="{D42A27DB-BD31-4B8C-83A1-F6EECF244321}">
                <p14:modId xmlns:p14="http://schemas.microsoft.com/office/powerpoint/2010/main" val="2693449592"/>
              </p:ext>
            </p:extLst>
          </p:nvPr>
        </p:nvGraphicFramePr>
        <p:xfrm>
          <a:off x="862058" y="1351885"/>
          <a:ext cx="955369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79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CE9E464-DD80-8162-29CD-D788F18AAC00}"/>
              </a:ext>
            </a:extLst>
          </p:cNvPr>
          <p:cNvSpPr txBox="1"/>
          <p:nvPr/>
        </p:nvSpPr>
        <p:spPr>
          <a:xfrm>
            <a:off x="525517" y="640395"/>
            <a:ext cx="6096000" cy="369332"/>
          </a:xfrm>
          <a:prstGeom prst="rect">
            <a:avLst/>
          </a:prstGeom>
          <a:noFill/>
        </p:spPr>
        <p:txBody>
          <a:bodyPr wrap="square">
            <a:spAutoFit/>
          </a:bodyPr>
          <a:lstStyle/>
          <a:p>
            <a:r>
              <a:rPr lang="en-US" sz="1800" b="1" u="sng" dirty="0">
                <a:effectLst/>
                <a:latin typeface="Times New Roman" panose="02020603050405020304" pitchFamily="18" charset="0"/>
                <a:ea typeface="Calibri" panose="020F0502020204030204" pitchFamily="34" charset="0"/>
              </a:rPr>
              <a:t>INEQUALITY AND TAXATION</a:t>
            </a:r>
            <a:r>
              <a:rPr lang="es-ES" b="1" dirty="0">
                <a:effectLst/>
              </a:rPr>
              <a:t> </a:t>
            </a:r>
            <a:endParaRPr lang="es-ES" b="1" dirty="0"/>
          </a:p>
        </p:txBody>
      </p:sp>
      <p:pic>
        <p:nvPicPr>
          <p:cNvPr id="5122" name="Picture 2" descr="Does SDG 10: Reduced Inequalities signify a new global norm? – GLOBALGOALS">
            <a:extLst>
              <a:ext uri="{FF2B5EF4-FFF2-40B4-BE49-F238E27FC236}">
                <a16:creationId xmlns:a16="http://schemas.microsoft.com/office/drawing/2014/main" id="{0387EBD9-EBB7-EBAD-0163-47694B740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621" y="1688350"/>
            <a:ext cx="4188372" cy="20941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es SDG 10: Reduced Inequalities signify a new global norm?">
            <a:extLst>
              <a:ext uri="{FF2B5EF4-FFF2-40B4-BE49-F238E27FC236}">
                <a16:creationId xmlns:a16="http://schemas.microsoft.com/office/drawing/2014/main" id="{2C46EBC9-DEB2-43A1-1AD6-761EC9544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891" y="1557736"/>
            <a:ext cx="4188372" cy="235541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8FA2234-002D-E351-8D7B-6AADCBAC8D05}"/>
              </a:ext>
            </a:extLst>
          </p:cNvPr>
          <p:cNvSpPr txBox="1"/>
          <p:nvPr/>
        </p:nvSpPr>
        <p:spPr>
          <a:xfrm>
            <a:off x="1059719" y="4237569"/>
            <a:ext cx="6863255" cy="1709892"/>
          </a:xfrm>
          <a:prstGeom prst="rect">
            <a:avLst/>
          </a:prstGeom>
          <a:noFill/>
        </p:spPr>
        <p:txBody>
          <a:bodyPr wrap="square">
            <a:spAutoFit/>
          </a:bodyPr>
          <a:lstStyle/>
          <a:p>
            <a:pPr algn="just">
              <a:lnSpc>
                <a:spcPct val="150000"/>
              </a:lnSpc>
            </a:pPr>
            <a:r>
              <a:rPr lang="en-US" dirty="0">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airer tax model</a:t>
            </a:r>
            <a:endParaRPr lang="en-US" dirty="0">
              <a:latin typeface="Times New Roman" panose="02020603050405020304" pitchFamily="18" charset="0"/>
            </a:endParaRPr>
          </a:p>
          <a:p>
            <a:pPr marL="285750" indent="-285750" algn="just">
              <a:lnSpc>
                <a:spcPct val="150000"/>
              </a:lnSpc>
              <a:buFontTx/>
              <a:buChar char="-"/>
            </a:pPr>
            <a:r>
              <a:rPr lang="en-US"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fiscal model be increasingly progressive and not more regressive</a:t>
            </a:r>
            <a:r>
              <a:rPr lang="es-ES" dirty="0">
                <a:effectLst/>
              </a:rPr>
              <a:t> </a:t>
            </a:r>
          </a:p>
          <a:p>
            <a:pPr marL="285750" indent="-285750" algn="just">
              <a:lnSpc>
                <a:spcPct val="150000"/>
              </a:lnSpc>
              <a:buFontTx/>
              <a:buChar char="-"/>
            </a:pPr>
            <a:r>
              <a:rPr lang="en-US" sz="1800" dirty="0">
                <a:effectLst/>
                <a:latin typeface="Times New Roman" panose="02020603050405020304" pitchFamily="18" charset="0"/>
                <a:ea typeface="Calibri" panose="020F0502020204030204" pitchFamily="34" charset="0"/>
              </a:rPr>
              <a:t>End tax havens or non-cooperative jurisdictions</a:t>
            </a:r>
            <a:endParaRPr lang="es-ES" sz="1800" dirty="0">
              <a:latin typeface="Times New Roman" panose="02020603050405020304" pitchFamily="18" charset="0"/>
              <a:ea typeface="Calibri" panose="020F0502020204030204" pitchFamily="34" charset="0"/>
            </a:endParaRPr>
          </a:p>
          <a:p>
            <a:pPr marL="285750" indent="-285750" algn="just">
              <a:lnSpc>
                <a:spcPct val="150000"/>
              </a:lnSpc>
              <a:buFontTx/>
              <a:buChar char="-"/>
            </a:pPr>
            <a:r>
              <a:rPr lang="en-US" sz="1800" dirty="0">
                <a:effectLst/>
                <a:latin typeface="Times New Roman" panose="02020603050405020304" pitchFamily="18" charset="0"/>
                <a:ea typeface="Calibri" panose="020F0502020204030204" pitchFamily="34" charset="0"/>
              </a:rPr>
              <a:t>Promote data transparency and facilitate the exchange of information</a:t>
            </a:r>
            <a:endParaRPr lang="es-ES" dirty="0"/>
          </a:p>
        </p:txBody>
      </p:sp>
    </p:spTree>
    <p:extLst>
      <p:ext uri="{BB962C8B-B14F-4D97-AF65-F5344CB8AC3E}">
        <p14:creationId xmlns:p14="http://schemas.microsoft.com/office/powerpoint/2010/main" val="90867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6D721C-809C-7429-5309-7E6BF6100074}"/>
              </a:ext>
            </a:extLst>
          </p:cNvPr>
          <p:cNvSpPr>
            <a:spLocks noGrp="1"/>
          </p:cNvSpPr>
          <p:nvPr>
            <p:ph type="title"/>
          </p:nvPr>
        </p:nvSpPr>
        <p:spPr>
          <a:xfrm>
            <a:off x="541354" y="309460"/>
            <a:ext cx="9863888" cy="1046375"/>
          </a:xfrm>
          <a:solidFill>
            <a:schemeClr val="bg1"/>
          </a:solidFill>
          <a:ln w="38100"/>
        </p:spPr>
        <p:style>
          <a:lnRef idx="2">
            <a:schemeClr val="dk1"/>
          </a:lnRef>
          <a:fillRef idx="1">
            <a:schemeClr val="lt1"/>
          </a:fillRef>
          <a:effectRef idx="0">
            <a:schemeClr val="dk1"/>
          </a:effectRef>
          <a:fontRef idx="minor">
            <a:schemeClr val="dk1"/>
          </a:fontRef>
        </p:style>
        <p:txBody>
          <a:bodyPr>
            <a:normAutofit fontScale="90000"/>
          </a:bodyPr>
          <a:lstStyle/>
          <a:p>
            <a:pPr algn="just"/>
            <a:r>
              <a:rPr lang="en-US" sz="2400" b="1" dirty="0">
                <a:solidFill>
                  <a:schemeClr val="tx1"/>
                </a:solidFill>
                <a:latin typeface="Times New Roman" panose="02020603050405020304" pitchFamily="18" charset="0"/>
                <a:cs typeface="Times New Roman" panose="02020603050405020304" pitchFamily="18" charset="0"/>
              </a:rPr>
              <a:t>4.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PILLAR II: THE GLOBAL AGREEMENT FOR MINIMUM CORPORATE TAXATION</a:t>
            </a:r>
            <a:r>
              <a:rPr lang="es-E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HOW THIS IS DETRIMENTAL TO DEVELOPING COUNTRIES</a:t>
            </a:r>
            <a:r>
              <a:rPr lang="es-ES" sz="2400" dirty="0">
                <a:effectLst/>
                <a:latin typeface="Times New Roman" panose="02020603050405020304" pitchFamily="18" charset="0"/>
                <a:cs typeface="Times New Roman" panose="02020603050405020304" pitchFamily="18" charset="0"/>
              </a:rPr>
              <a:t> </a:t>
            </a:r>
            <a:endParaRPr lang="es-ES" sz="2400" b="1" dirty="0">
              <a:solidFill>
                <a:schemeClr val="tx1"/>
              </a:solidFill>
              <a:latin typeface="Times New Roman" panose="02020603050405020304" pitchFamily="18" charset="0"/>
              <a:cs typeface="Times New Roman" panose="02020603050405020304" pitchFamily="18" charset="0"/>
            </a:endParaRPr>
          </a:p>
        </p:txBody>
      </p:sp>
      <p:pic>
        <p:nvPicPr>
          <p:cNvPr id="6146" name="Picture 2" descr="Global Minimum Tax - Pillar 2 - Articles">
            <a:extLst>
              <a:ext uri="{FF2B5EF4-FFF2-40B4-BE49-F238E27FC236}">
                <a16:creationId xmlns:a16="http://schemas.microsoft.com/office/drawing/2014/main" id="{9EC5414B-9CC2-AA15-2A37-B22F54E7F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44" y="1819636"/>
            <a:ext cx="6130909" cy="32187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rganisation for Economic Co-operation and Development (OECD) | Page 2 |  Land Portal">
            <a:extLst>
              <a:ext uri="{FF2B5EF4-FFF2-40B4-BE49-F238E27FC236}">
                <a16:creationId xmlns:a16="http://schemas.microsoft.com/office/drawing/2014/main" id="{A3A81160-42EA-BD0F-CB0E-8DAFE90F9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936" y="1948224"/>
            <a:ext cx="1363916" cy="90927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8CCA967-01B3-0790-2695-7437717E5F50}"/>
              </a:ext>
            </a:extLst>
          </p:cNvPr>
          <p:cNvSpPr txBox="1"/>
          <p:nvPr/>
        </p:nvSpPr>
        <p:spPr>
          <a:xfrm>
            <a:off x="6558455" y="2054699"/>
            <a:ext cx="5367431" cy="2301977"/>
          </a:xfrm>
          <a:prstGeom prst="rect">
            <a:avLst/>
          </a:prstGeom>
          <a:noFill/>
        </p:spPr>
        <p:txBody>
          <a:bodyPr wrap="square">
            <a:spAutoFit/>
          </a:bodyPr>
          <a:lstStyle/>
          <a:p>
            <a:pPr algn="just">
              <a:lnSpc>
                <a:spcPct val="115000"/>
              </a:lnSpc>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objective of Pillar II is to ensure that multinational companies are subject to an effective minimum level of taxation on all their profits each year. Pillar II would apply to all multinational groups exceeding a threshold of €750 million of combined financial income. This means that all large multinational companies would be covered by minimum effective taxation measures.</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22A324C9-AF09-783D-898C-037BACB00054}"/>
              </a:ext>
            </a:extLst>
          </p:cNvPr>
          <p:cNvSpPr txBox="1"/>
          <p:nvPr/>
        </p:nvSpPr>
        <p:spPr>
          <a:xfrm>
            <a:off x="1996965" y="5737227"/>
            <a:ext cx="8198069" cy="878895"/>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Times New Roman" panose="02020603050405020304" pitchFamily="18" charset="0"/>
              </a:rPr>
              <a:t>However, the question we must ask ourselves is, which countries will benefit most from the proposal? Will it put an end to harmful tax competition between states?</a:t>
            </a:r>
            <a:r>
              <a:rPr lang="es-ES" dirty="0">
                <a:effectLst/>
              </a:rPr>
              <a:t> </a:t>
            </a:r>
            <a:endParaRPr lang="es-ES" dirty="0"/>
          </a:p>
        </p:txBody>
      </p:sp>
    </p:spTree>
    <p:extLst>
      <p:ext uri="{BB962C8B-B14F-4D97-AF65-F5344CB8AC3E}">
        <p14:creationId xmlns:p14="http://schemas.microsoft.com/office/powerpoint/2010/main" val="15373890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811</Words>
  <Application>Microsoft Macintosh PowerPoint</Application>
  <PresentationFormat>Panorámica</PresentationFormat>
  <Paragraphs>62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Arial</vt:lpstr>
      <vt:lpstr>Arial Black</vt:lpstr>
      <vt:lpstr>Calibri</vt:lpstr>
      <vt:lpstr>Calibri Light</vt:lpstr>
      <vt:lpstr>Times New Roman</vt:lpstr>
      <vt:lpstr>Tema de Office</vt:lpstr>
      <vt:lpstr>1_Tema de Office</vt:lpstr>
      <vt:lpstr>2_Tema de Office</vt:lpstr>
      <vt:lpstr>Presentación de PowerPoint</vt:lpstr>
      <vt:lpstr>Presentación de PowerPoint</vt:lpstr>
      <vt:lpstr>1. TAX AVOIDANCE, TAX EVASION AND TAX PLANNING</vt:lpstr>
      <vt:lpstr>2. TAX HAVENS AND THE RACE TO THE BOTTOM</vt:lpstr>
      <vt:lpstr>Presentación de PowerPoint</vt:lpstr>
      <vt:lpstr>Presentación de PowerPoint</vt:lpstr>
      <vt:lpstr>3. LINKS BETWEEN TAX JUSTICE AND HUMAN RIGHTS</vt:lpstr>
      <vt:lpstr>Presentación de PowerPoint</vt:lpstr>
      <vt:lpstr>4. PILLAR II: THE GLOBAL AGREEMENT FOR MINIMUM CORPORATE TAXATION. HOW THIS IS DETRIMENTAL TO DEVELOPING COUNTRIES </vt:lpstr>
      <vt:lpstr>5. CONCLUSIONS/REFLECTIONS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Benjamin Sevilla Bernabeu</dc:creator>
  <cp:lastModifiedBy>Benjamin Sevilla Bernabeu</cp:lastModifiedBy>
  <cp:revision>11</cp:revision>
  <dcterms:created xsi:type="dcterms:W3CDTF">2023-08-01T11:02:23Z</dcterms:created>
  <dcterms:modified xsi:type="dcterms:W3CDTF">2023-08-02T06:52:32Z</dcterms:modified>
</cp:coreProperties>
</file>