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74" r:id="rId2"/>
    <p:sldId id="262" r:id="rId3"/>
    <p:sldId id="257" r:id="rId4"/>
    <p:sldId id="263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dirty="0" smtClean="0"/>
              <a:t>COMPARISON</a:t>
            </a:r>
            <a:r>
              <a:rPr lang="en-ZA" sz="1800" b="1" baseline="0" dirty="0" smtClean="0"/>
              <a:t> OF CONSTRUCTS AND VARIABLES IN 30 ARTICLES </a:t>
            </a:r>
            <a:endParaRPr lang="en-ZA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9-4D67-991C-5534C977A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Variable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Number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9-4D67-991C-5534C977A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996712"/>
        <c:axId val="226993968"/>
      </c:barChart>
      <c:catAx>
        <c:axId val="22699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93968"/>
        <c:crosses val="autoZero"/>
        <c:auto val="1"/>
        <c:lblAlgn val="ctr"/>
        <c:lblOffset val="100"/>
        <c:noMultiLvlLbl val="0"/>
      </c:catAx>
      <c:valAx>
        <c:axId val="22699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9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5BC9-4AE1-49DB-B3E1-0DC84BCBFEA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93046608-6797-4084-B054-F1806DE29EC1}">
      <dgm:prSet phldrT="[Text]"/>
      <dgm:spPr/>
      <dgm:t>
        <a:bodyPr/>
        <a:lstStyle/>
        <a:p>
          <a:r>
            <a:rPr lang="en-ZA" dirty="0"/>
            <a:t>MIXED METHOD</a:t>
          </a:r>
        </a:p>
        <a:p>
          <a:r>
            <a:rPr lang="en-ZA" dirty="0"/>
            <a:t>16%</a:t>
          </a:r>
        </a:p>
      </dgm:t>
    </dgm:pt>
    <dgm:pt modelId="{FC8EA6EE-4417-4F43-B0EC-C4B642A07457}" type="parTrans" cxnId="{BE7E536C-32E3-45FA-AA55-CD9CFE9908B3}">
      <dgm:prSet/>
      <dgm:spPr/>
      <dgm:t>
        <a:bodyPr/>
        <a:lstStyle/>
        <a:p>
          <a:endParaRPr lang="en-US"/>
        </a:p>
      </dgm:t>
    </dgm:pt>
    <dgm:pt modelId="{9B987644-F8B4-4D09-9962-90D3F538F39A}" type="sibTrans" cxnId="{BE7E536C-32E3-45FA-AA55-CD9CFE9908B3}">
      <dgm:prSet/>
      <dgm:spPr/>
      <dgm:t>
        <a:bodyPr/>
        <a:lstStyle/>
        <a:p>
          <a:endParaRPr lang="en-US"/>
        </a:p>
      </dgm:t>
    </dgm:pt>
    <dgm:pt modelId="{F3C228A1-D17E-4DF9-BA23-2DA4B5897B82}">
      <dgm:prSet phldrT="[Text]" custT="1"/>
      <dgm:spPr/>
      <dgm:t>
        <a:bodyPr/>
        <a:lstStyle/>
        <a:p>
          <a:r>
            <a:rPr lang="en-ZA" sz="1800"/>
            <a:t>QUANTITATIVE</a:t>
          </a:r>
        </a:p>
        <a:p>
          <a:r>
            <a:rPr lang="en-ZA" sz="1800"/>
            <a:t>27%</a:t>
          </a:r>
        </a:p>
      </dgm:t>
    </dgm:pt>
    <dgm:pt modelId="{06A04CB5-BC82-4A3D-B3BD-F77919697898}" type="parTrans" cxnId="{F953D964-BBB5-405B-A4C4-B84364D7FF03}">
      <dgm:prSet/>
      <dgm:spPr/>
      <dgm:t>
        <a:bodyPr/>
        <a:lstStyle/>
        <a:p>
          <a:endParaRPr lang="en-US"/>
        </a:p>
      </dgm:t>
    </dgm:pt>
    <dgm:pt modelId="{0E348552-BAD4-4FBA-88AD-9FF3892CAD2E}" type="sibTrans" cxnId="{F953D964-BBB5-405B-A4C4-B84364D7FF03}">
      <dgm:prSet/>
      <dgm:spPr/>
      <dgm:t>
        <a:bodyPr/>
        <a:lstStyle/>
        <a:p>
          <a:endParaRPr lang="en-US"/>
        </a:p>
      </dgm:t>
    </dgm:pt>
    <dgm:pt modelId="{CFA0366E-62CA-432F-AE5F-C08475B35AF8}">
      <dgm:prSet phldrT="[Text]" custT="1"/>
      <dgm:spPr/>
      <dgm:t>
        <a:bodyPr/>
        <a:lstStyle/>
        <a:p>
          <a:r>
            <a:rPr lang="en-ZA" sz="2400" dirty="0"/>
            <a:t>QUALITATIVE</a:t>
          </a:r>
          <a:endParaRPr lang="en-ZA" sz="1400" dirty="0"/>
        </a:p>
        <a:p>
          <a:r>
            <a:rPr lang="en-ZA" sz="1400" dirty="0"/>
            <a:t>57%</a:t>
          </a:r>
        </a:p>
      </dgm:t>
    </dgm:pt>
    <dgm:pt modelId="{95EA0512-5BBF-456F-8F45-3C3C0FD0E94A}" type="parTrans" cxnId="{7D16299E-D93D-4D14-956B-0D3774B0C140}">
      <dgm:prSet/>
      <dgm:spPr/>
      <dgm:t>
        <a:bodyPr/>
        <a:lstStyle/>
        <a:p>
          <a:endParaRPr lang="en-US"/>
        </a:p>
      </dgm:t>
    </dgm:pt>
    <dgm:pt modelId="{5D05EF1F-8F2D-49BF-B10E-C0ACB5C54DE3}" type="sibTrans" cxnId="{7D16299E-D93D-4D14-956B-0D3774B0C140}">
      <dgm:prSet/>
      <dgm:spPr/>
      <dgm:t>
        <a:bodyPr/>
        <a:lstStyle/>
        <a:p>
          <a:endParaRPr lang="en-US"/>
        </a:p>
      </dgm:t>
    </dgm:pt>
    <dgm:pt modelId="{73057EDE-11ED-413E-BDD4-3C4753D55925}" type="pres">
      <dgm:prSet presAssocID="{F1BB5BC9-4AE1-49DB-B3E1-0DC84BCBFEA2}" presName="compositeShape" presStyleCnt="0">
        <dgm:presLayoutVars>
          <dgm:chMax val="7"/>
          <dgm:dir/>
          <dgm:resizeHandles val="exact"/>
        </dgm:presLayoutVars>
      </dgm:prSet>
      <dgm:spPr/>
    </dgm:pt>
    <dgm:pt modelId="{D369151C-8536-4810-AC3B-3C4BA2017C43}" type="pres">
      <dgm:prSet presAssocID="{F1BB5BC9-4AE1-49DB-B3E1-0DC84BCBFEA2}" presName="wedge1" presStyleLbl="node1" presStyleIdx="0" presStyleCnt="3" custScaleX="102306"/>
      <dgm:spPr/>
      <dgm:t>
        <a:bodyPr/>
        <a:lstStyle/>
        <a:p>
          <a:endParaRPr lang="en-ZA"/>
        </a:p>
      </dgm:t>
    </dgm:pt>
    <dgm:pt modelId="{0D816A51-F1D4-4ECD-BC70-2C24BAE7E802}" type="pres">
      <dgm:prSet presAssocID="{F1BB5BC9-4AE1-49DB-B3E1-0DC84BCBFEA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FE9EC5-E848-43A4-AC61-B9EC1A36A900}" type="pres">
      <dgm:prSet presAssocID="{F1BB5BC9-4AE1-49DB-B3E1-0DC84BCBFEA2}" presName="wedge2" presStyleLbl="node1" presStyleIdx="1" presStyleCnt="3"/>
      <dgm:spPr/>
      <dgm:t>
        <a:bodyPr/>
        <a:lstStyle/>
        <a:p>
          <a:endParaRPr lang="en-ZA"/>
        </a:p>
      </dgm:t>
    </dgm:pt>
    <dgm:pt modelId="{48665AF1-61B9-4F2C-A16E-FC17DB9DF41F}" type="pres">
      <dgm:prSet presAssocID="{F1BB5BC9-4AE1-49DB-B3E1-0DC84BCBFEA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9DB49B1-DECB-440A-B84A-0EE1FD589F98}" type="pres">
      <dgm:prSet presAssocID="{F1BB5BC9-4AE1-49DB-B3E1-0DC84BCBFEA2}" presName="wedge3" presStyleLbl="node1" presStyleIdx="2" presStyleCnt="3"/>
      <dgm:spPr/>
      <dgm:t>
        <a:bodyPr/>
        <a:lstStyle/>
        <a:p>
          <a:endParaRPr lang="en-ZA"/>
        </a:p>
      </dgm:t>
    </dgm:pt>
    <dgm:pt modelId="{404C9A68-88AB-479C-8DB4-539DD91D6292}" type="pres">
      <dgm:prSet presAssocID="{F1BB5BC9-4AE1-49DB-B3E1-0DC84BCBFEA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E7E536C-32E3-45FA-AA55-CD9CFE9908B3}" srcId="{F1BB5BC9-4AE1-49DB-B3E1-0DC84BCBFEA2}" destId="{93046608-6797-4084-B054-F1806DE29EC1}" srcOrd="0" destOrd="0" parTransId="{FC8EA6EE-4417-4F43-B0EC-C4B642A07457}" sibTransId="{9B987644-F8B4-4D09-9962-90D3F538F39A}"/>
    <dgm:cxn modelId="{F982E056-D5E1-42AE-A5B9-3CF5A6034636}" type="presOf" srcId="{93046608-6797-4084-B054-F1806DE29EC1}" destId="{0D816A51-F1D4-4ECD-BC70-2C24BAE7E802}" srcOrd="1" destOrd="0" presId="urn:microsoft.com/office/officeart/2005/8/layout/chart3"/>
    <dgm:cxn modelId="{F953D964-BBB5-405B-A4C4-B84364D7FF03}" srcId="{F1BB5BC9-4AE1-49DB-B3E1-0DC84BCBFEA2}" destId="{F3C228A1-D17E-4DF9-BA23-2DA4B5897B82}" srcOrd="1" destOrd="0" parTransId="{06A04CB5-BC82-4A3D-B3BD-F77919697898}" sibTransId="{0E348552-BAD4-4FBA-88AD-9FF3892CAD2E}"/>
    <dgm:cxn modelId="{AFF0C6E6-FA08-4EB5-AAC3-CD6F192022D9}" type="presOf" srcId="{93046608-6797-4084-B054-F1806DE29EC1}" destId="{D369151C-8536-4810-AC3B-3C4BA2017C43}" srcOrd="0" destOrd="0" presId="urn:microsoft.com/office/officeart/2005/8/layout/chart3"/>
    <dgm:cxn modelId="{F1D6CE9B-1385-4118-A0B1-6B42A8C22070}" type="presOf" srcId="{F3C228A1-D17E-4DF9-BA23-2DA4B5897B82}" destId="{48665AF1-61B9-4F2C-A16E-FC17DB9DF41F}" srcOrd="1" destOrd="0" presId="urn:microsoft.com/office/officeart/2005/8/layout/chart3"/>
    <dgm:cxn modelId="{7D16299E-D93D-4D14-956B-0D3774B0C140}" srcId="{F1BB5BC9-4AE1-49DB-B3E1-0DC84BCBFEA2}" destId="{CFA0366E-62CA-432F-AE5F-C08475B35AF8}" srcOrd="2" destOrd="0" parTransId="{95EA0512-5BBF-456F-8F45-3C3C0FD0E94A}" sibTransId="{5D05EF1F-8F2D-49BF-B10E-C0ACB5C54DE3}"/>
    <dgm:cxn modelId="{132CCCFE-6F34-4E50-806C-9E36DAC792D3}" type="presOf" srcId="{F3C228A1-D17E-4DF9-BA23-2DA4B5897B82}" destId="{83FE9EC5-E848-43A4-AC61-B9EC1A36A900}" srcOrd="0" destOrd="0" presId="urn:microsoft.com/office/officeart/2005/8/layout/chart3"/>
    <dgm:cxn modelId="{19142655-1197-42F7-AF61-D16CC55AFB10}" type="presOf" srcId="{CFA0366E-62CA-432F-AE5F-C08475B35AF8}" destId="{F9DB49B1-DECB-440A-B84A-0EE1FD589F98}" srcOrd="0" destOrd="0" presId="urn:microsoft.com/office/officeart/2005/8/layout/chart3"/>
    <dgm:cxn modelId="{066AE0E8-37CA-4A86-BE95-369EA916E506}" type="presOf" srcId="{CFA0366E-62CA-432F-AE5F-C08475B35AF8}" destId="{404C9A68-88AB-479C-8DB4-539DD91D6292}" srcOrd="1" destOrd="0" presId="urn:microsoft.com/office/officeart/2005/8/layout/chart3"/>
    <dgm:cxn modelId="{3A7570D7-E36D-4B00-9052-A1E4DEF06AF2}" type="presOf" srcId="{F1BB5BC9-4AE1-49DB-B3E1-0DC84BCBFEA2}" destId="{73057EDE-11ED-413E-BDD4-3C4753D55925}" srcOrd="0" destOrd="0" presId="urn:microsoft.com/office/officeart/2005/8/layout/chart3"/>
    <dgm:cxn modelId="{48D37BA3-6901-4B11-95BB-AD90653449A4}" type="presParOf" srcId="{73057EDE-11ED-413E-BDD4-3C4753D55925}" destId="{D369151C-8536-4810-AC3B-3C4BA2017C43}" srcOrd="0" destOrd="0" presId="urn:microsoft.com/office/officeart/2005/8/layout/chart3"/>
    <dgm:cxn modelId="{25F3F8F6-9427-4A9A-92C5-C10EA8F3FF06}" type="presParOf" srcId="{73057EDE-11ED-413E-BDD4-3C4753D55925}" destId="{0D816A51-F1D4-4ECD-BC70-2C24BAE7E802}" srcOrd="1" destOrd="0" presId="urn:microsoft.com/office/officeart/2005/8/layout/chart3"/>
    <dgm:cxn modelId="{92DBF137-A85A-4FAB-823A-A973C1E9E90A}" type="presParOf" srcId="{73057EDE-11ED-413E-BDD4-3C4753D55925}" destId="{83FE9EC5-E848-43A4-AC61-B9EC1A36A900}" srcOrd="2" destOrd="0" presId="urn:microsoft.com/office/officeart/2005/8/layout/chart3"/>
    <dgm:cxn modelId="{E7BA0FBF-1AAC-4978-85A2-22691A5F5608}" type="presParOf" srcId="{73057EDE-11ED-413E-BDD4-3C4753D55925}" destId="{48665AF1-61B9-4F2C-A16E-FC17DB9DF41F}" srcOrd="3" destOrd="0" presId="urn:microsoft.com/office/officeart/2005/8/layout/chart3"/>
    <dgm:cxn modelId="{19146B1F-5329-462A-B01C-AB818DDA5EEE}" type="presParOf" srcId="{73057EDE-11ED-413E-BDD4-3C4753D55925}" destId="{F9DB49B1-DECB-440A-B84A-0EE1FD589F98}" srcOrd="4" destOrd="0" presId="urn:microsoft.com/office/officeart/2005/8/layout/chart3"/>
    <dgm:cxn modelId="{8EE2A583-D238-46C3-808C-B90D674CF92B}" type="presParOf" srcId="{73057EDE-11ED-413E-BDD4-3C4753D55925}" destId="{404C9A68-88AB-479C-8DB4-539DD91D629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151C-8536-4810-AC3B-3C4BA2017C43}">
      <dsp:nvSpPr>
        <dsp:cNvPr id="0" name=""/>
        <dsp:cNvSpPr/>
      </dsp:nvSpPr>
      <dsp:spPr>
        <a:xfrm>
          <a:off x="1808058" y="276463"/>
          <a:ext cx="3519767" cy="344043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MIXED METHOD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16%</a:t>
          </a:r>
        </a:p>
      </dsp:txBody>
      <dsp:txXfrm>
        <a:off x="3721722" y="911304"/>
        <a:ext cx="1194206" cy="1146810"/>
      </dsp:txXfrm>
    </dsp:sp>
    <dsp:sp modelId="{83FE9EC5-E848-43A4-AC61-B9EC1A36A900}">
      <dsp:nvSpPr>
        <dsp:cNvPr id="0" name=""/>
        <dsp:cNvSpPr/>
      </dsp:nvSpPr>
      <dsp:spPr>
        <a:xfrm>
          <a:off x="1670380" y="378856"/>
          <a:ext cx="3440430" cy="344043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/>
            <a:t>QUANTITATIVE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/>
            <a:t>27%</a:t>
          </a:r>
        </a:p>
      </dsp:txBody>
      <dsp:txXfrm>
        <a:off x="2612403" y="2549604"/>
        <a:ext cx="1556385" cy="1064895"/>
      </dsp:txXfrm>
    </dsp:sp>
    <dsp:sp modelId="{F9DB49B1-DECB-440A-B84A-0EE1FD589F98}">
      <dsp:nvSpPr>
        <dsp:cNvPr id="0" name=""/>
        <dsp:cNvSpPr/>
      </dsp:nvSpPr>
      <dsp:spPr>
        <a:xfrm>
          <a:off x="1670380" y="378856"/>
          <a:ext cx="3440430" cy="344043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/>
            <a:t>QUALITATIVE</a:t>
          </a:r>
          <a:endParaRPr lang="en-ZA" sz="1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/>
            <a:t>57%</a:t>
          </a:r>
        </a:p>
      </dsp:txBody>
      <dsp:txXfrm>
        <a:off x="2038998" y="1054655"/>
        <a:ext cx="1167289" cy="1146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E96AE-7150-4DCA-BE5D-8434C991D01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D92DB-ABCF-48C8-876D-106AD8D6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423F6B-C97A-428D-889C-2976857CFC6C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6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2A4-F7AA-4427-A9B8-D448DD8D368B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3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2A4-F7AA-4427-A9B8-D448DD8D368B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51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2A4-F7AA-4427-A9B8-D448DD8D368B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2A4-F7AA-4427-A9B8-D448DD8D368B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52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2A4-F7AA-4427-A9B8-D448DD8D368B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262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52A4-F7AA-4427-A9B8-D448DD8D368B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6162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7B949D4-8F15-47F5-87C6-133DA5A09C42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68DB47C-084F-4DD9-B47A-AE00BCECC7D1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50"/>
            <a:ext cx="1022350" cy="1047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41649" y="6276973"/>
            <a:ext cx="9045575" cy="523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smtClean="0"/>
              <a:t>Accountancy Dream @ UL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48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39A1-3FA2-4B1C-B807-280EB843C7FD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3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6EC-F72B-4853-9E54-F026EF04A2BE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9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81BC-8B65-4B1E-BDEE-8608F5C7A1ED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4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475E-83E0-4769-9CFA-8AFCFCB4188E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1A98-CAB1-4906-97A0-BFDB02111380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8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E6F4-D087-4B74-A66A-8E3430F868C1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5819F-63C6-42D8-99DB-255964757666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C9652A4-F7AA-4427-A9B8-D448DD8D368B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F6FC4DA-7F91-40A3-8EBC-13F680D2B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7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34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6379408"/>
            <a:ext cx="9144000" cy="4785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703513" y="6413266"/>
            <a:ext cx="894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Accountancy Dream @ UL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379003" y="461389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NDAVHELESENI P. LUVHENGO</a:t>
            </a:r>
          </a:p>
          <a:p>
            <a:pPr algn="r"/>
            <a:r>
              <a:rPr lang="en-US" dirty="0"/>
              <a:t>SIFISO P.S PILANE</a:t>
            </a:r>
          </a:p>
          <a:p>
            <a:pPr algn="r"/>
            <a:r>
              <a:rPr lang="en-US" dirty="0" smtClean="0"/>
              <a:t>MAKOFE M. LEPHEANA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A859-A0C5-445A-BD88-51A8948AADB2}" type="slidenum">
              <a:rPr lang="en-ZA" smtClean="0"/>
              <a:t>1</a:t>
            </a:fld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8766827" y="6010076"/>
            <a:ext cx="173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 smtClean="0">
                <a:latin typeface="Arial" charset="0"/>
              </a:rPr>
              <a:t>AUGUST 2023</a:t>
            </a:r>
            <a:endParaRPr lang="en-US" b="1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4205" y="342899"/>
            <a:ext cx="8189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IMPACT OF DISTRIBUTIVE TAX JUSTICE IN SOUTH AFRICAN LOW INCOME POPULATION: RESEARCH AGENDA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METHODOLOGY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577515"/>
              </p:ext>
            </p:extLst>
          </p:nvPr>
        </p:nvGraphicFramePr>
        <p:xfrm>
          <a:off x="2212467" y="2095499"/>
          <a:ext cx="6998207" cy="409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ETHICAL CONSIDERATION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applied a systematic literature </a:t>
            </a:r>
            <a:r>
              <a:rPr lang="en-GB" dirty="0" smtClean="0"/>
              <a:t>review</a:t>
            </a:r>
          </a:p>
          <a:p>
            <a:r>
              <a:rPr lang="en-GB" dirty="0" smtClean="0"/>
              <a:t>Made use </a:t>
            </a:r>
            <a:r>
              <a:rPr lang="en-GB" dirty="0"/>
              <a:t>of secondary </a:t>
            </a:r>
            <a:r>
              <a:rPr lang="en-GB" dirty="0" smtClean="0"/>
              <a:t>data, Maintained low plagiarism</a:t>
            </a:r>
          </a:p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did not have to consider human interaction or the harm of animals and others for this research</a:t>
            </a:r>
            <a:r>
              <a:rPr lang="en-GB" dirty="0" smtClean="0"/>
              <a:t>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study demonstrated that there are research gaps in the impact of distributive tax justice </a:t>
            </a:r>
            <a:r>
              <a:rPr lang="en-GB" dirty="0" smtClean="0"/>
              <a:t>due to few articles gathered</a:t>
            </a:r>
          </a:p>
          <a:p>
            <a:r>
              <a:rPr lang="en-GB" dirty="0" smtClean="0"/>
              <a:t>Research article on constructs and qualitative method will appear to provide significant findings on impact of distributive tax justice</a:t>
            </a:r>
          </a:p>
          <a:p>
            <a:r>
              <a:rPr lang="en-GB" dirty="0" smtClean="0"/>
              <a:t>With current South African economy and political affairs, a study on perspective of taxpayers, a study of justice in distributive tax is predominantly vital.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RESEARCH LIMITATIONS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</a:t>
            </a:r>
            <a:r>
              <a:rPr lang="en-GB" dirty="0"/>
              <a:t>used only articles that are published by journals that are listed on the ABDC </a:t>
            </a:r>
            <a:r>
              <a:rPr lang="en-GB" dirty="0" smtClean="0"/>
              <a:t>listing( Limited to 30 articles)</a:t>
            </a:r>
          </a:p>
          <a:p>
            <a:r>
              <a:rPr lang="en-GB" dirty="0" smtClean="0"/>
              <a:t>Research is solely based on secondary data</a:t>
            </a:r>
          </a:p>
          <a:p>
            <a:r>
              <a:rPr lang="en-GB" dirty="0" smtClean="0"/>
              <a:t>Research longitude </a:t>
            </a:r>
          </a:p>
          <a:p>
            <a:r>
              <a:rPr lang="en-GB" dirty="0" smtClean="0"/>
              <a:t>Research was not focused on specific target( geographical area in SA, race, Age group)</a:t>
            </a:r>
          </a:p>
          <a:p>
            <a:r>
              <a:rPr lang="en-GB" dirty="0" smtClean="0"/>
              <a:t>This study focused on low income population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RECOMMENDATIONS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We’ll recommend: </a:t>
            </a:r>
          </a:p>
          <a:p>
            <a:r>
              <a:rPr lang="en-ZA" dirty="0" smtClean="0"/>
              <a:t>More research work be done on specific townships and rural areas across SA</a:t>
            </a:r>
          </a:p>
          <a:p>
            <a:r>
              <a:rPr lang="en-ZA" dirty="0" smtClean="0"/>
              <a:t>Research be done on primary data. </a:t>
            </a:r>
          </a:p>
          <a:p>
            <a:r>
              <a:rPr lang="en-ZA" dirty="0" smtClean="0"/>
              <a:t>Research time spent be longer for better results.</a:t>
            </a:r>
          </a:p>
          <a:p>
            <a:r>
              <a:rPr lang="en-ZA" dirty="0" smtClean="0"/>
              <a:t>Researchers make use of various methodologists to cover all gaps of the topic.</a:t>
            </a:r>
          </a:p>
          <a:p>
            <a:r>
              <a:rPr lang="en-ZA" dirty="0" smtClean="0"/>
              <a:t>Use non- ABDC articles as they may contribute significantly to research.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ZA" dirty="0" smtClean="0"/>
              <a:t>Thank you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RESEARCH OBJECTIVE</a:t>
            </a:r>
          </a:p>
          <a:p>
            <a:r>
              <a:rPr lang="en-US" dirty="0" smtClean="0"/>
              <a:t>RESEARCH METHODOLOGY AND DESIGN</a:t>
            </a:r>
          </a:p>
          <a:p>
            <a:r>
              <a:rPr lang="en-US" dirty="0" smtClean="0"/>
              <a:t>QUALITY AND VALIDITY</a:t>
            </a:r>
          </a:p>
          <a:p>
            <a:r>
              <a:rPr lang="en-US" dirty="0" smtClean="0"/>
              <a:t>DISCUSSION OF FINDINGS</a:t>
            </a:r>
          </a:p>
          <a:p>
            <a:r>
              <a:rPr lang="en-US" dirty="0" smtClean="0"/>
              <a:t>CONCLUSION AND RECOMMENDATION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Distributive tax justice have recently been a topical theme in research</a:t>
            </a:r>
            <a:r>
              <a:rPr lang="en-GB" sz="3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3400" dirty="0" smtClean="0">
                <a:latin typeface="Arial" panose="020B0604020202020204" pitchFamily="34" charset="0"/>
                <a:ea typeface="Calibri" panose="020F0502020204030204" pitchFamily="34" charset="0"/>
              </a:rPr>
              <a:t>What is distributive tax justice?</a:t>
            </a:r>
          </a:p>
          <a:p>
            <a:pPr algn="just"/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According to </a:t>
            </a:r>
            <a:r>
              <a:rPr lang="en-GB" sz="3400" dirty="0" err="1">
                <a:latin typeface="Arial" panose="020B0604020202020204" pitchFamily="34" charset="0"/>
                <a:ea typeface="Calibri" panose="020F0502020204030204" pitchFamily="34" charset="0"/>
              </a:rPr>
              <a:t>Alawode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3400" dirty="0" err="1">
                <a:latin typeface="Arial" panose="020B0604020202020204" pitchFamily="34" charset="0"/>
                <a:ea typeface="Calibri" panose="020F0502020204030204" pitchFamily="34" charset="0"/>
              </a:rPr>
              <a:t>Olufemi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3400" dirty="0" err="1">
                <a:latin typeface="Arial" panose="020B0604020202020204" pitchFamily="34" charset="0"/>
                <a:ea typeface="Calibri" panose="020F0502020204030204" pitchFamily="34" charset="0"/>
              </a:rPr>
              <a:t>Adegbie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, and </a:t>
            </a:r>
            <a:r>
              <a:rPr lang="en-GB" sz="3400" dirty="0" err="1">
                <a:latin typeface="Arial" panose="020B0604020202020204" pitchFamily="34" charset="0"/>
                <a:ea typeface="Calibri" panose="020F0502020204030204" pitchFamily="34" charset="0"/>
              </a:rPr>
              <a:t>Folajimi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, (2022) tax Justice is a mechanism that seeks to restore the taxes to whom they are due, being both the </a:t>
            </a:r>
            <a:r>
              <a:rPr lang="en-GB" sz="3400" dirty="0" smtClean="0">
                <a:latin typeface="Arial" panose="020B0604020202020204" pitchFamily="34" charset="0"/>
                <a:ea typeface="Calibri" panose="020F0502020204030204" pitchFamily="34" charset="0"/>
              </a:rPr>
              <a:t>taxpayers and the collectors.</a:t>
            </a:r>
          </a:p>
          <a:p>
            <a:pPr algn="just"/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McCulloch, </a:t>
            </a:r>
            <a:r>
              <a:rPr lang="en-GB" sz="3400" dirty="0" err="1">
                <a:latin typeface="Arial" panose="020B0604020202020204" pitchFamily="34" charset="0"/>
                <a:ea typeface="Calibri" panose="020F0502020204030204" pitchFamily="34" charset="0"/>
              </a:rPr>
              <a:t>Moerenhout</a:t>
            </a:r>
            <a:r>
              <a:rPr lang="en-GB" sz="3400" dirty="0">
                <a:latin typeface="Arial" panose="020B0604020202020204" pitchFamily="34" charset="0"/>
                <a:ea typeface="Calibri" panose="020F0502020204030204" pitchFamily="34" charset="0"/>
              </a:rPr>
              <a:t>, and Yang (2021) provided that an important part of every country’s development process is the building of a social contract in which citizens pay tax and, and in turn receive public goods and services</a:t>
            </a:r>
            <a:r>
              <a:rPr lang="en-GB" sz="34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investigate the different impact of distributive tax system on low income population.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conceptual framework diverse on the effect of distributive tax system on low income population.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methodology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study used a systematic literature review based research method to determine the impact of distributive tax justice in South African low income population.</a:t>
            </a:r>
          </a:p>
          <a:p>
            <a:r>
              <a:rPr lang="en-ZA" sz="2400" dirty="0" smtClean="0"/>
              <a:t>What does this method entail?</a:t>
            </a:r>
          </a:p>
          <a:p>
            <a:r>
              <a:rPr lang="en-ZA" sz="2400" dirty="0" smtClean="0"/>
              <a:t>The purpose is to offer an overview of significant literature published on a topic.</a:t>
            </a:r>
            <a:endParaRPr lang="en-US" sz="2400" dirty="0" smtClean="0"/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QUALITY AND VALIDITY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purpose of this research we considered the use of the ABDC list ranking.</a:t>
            </a: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ABDC?</a:t>
            </a: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selected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articles that are published in the ABDC list rankings due to the ABDC listing based on high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have gathered a total of 30 articles which are ranked under the most recent, 2019, ABDC ranking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QUALITY AND VALIDITY OF THE STUDY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FINDINGS OF ARTICLES:</a:t>
            </a:r>
          </a:p>
          <a:p>
            <a:pPr marL="0" indent="0">
              <a:buNone/>
            </a:pPr>
            <a:endParaRPr lang="en-GB" dirty="0"/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59465"/>
              </p:ext>
            </p:extLst>
          </p:nvPr>
        </p:nvGraphicFramePr>
        <p:xfrm>
          <a:off x="874923" y="2578174"/>
          <a:ext cx="8201489" cy="2276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ABDC ranking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Numbers of articles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Percentage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A*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23.33%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30%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23.33%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23,33%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 number</a:t>
                      </a:r>
                      <a:endParaRPr lang="en-Z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100%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CONSTRUCT, VARIABLE AND METHODOLOGY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smtClean="0"/>
              <a:t>Construct </a:t>
            </a:r>
            <a:r>
              <a:rPr lang="en-GB" dirty="0"/>
              <a:t>is an abstract used to illustrate a non-measurable, nor </a:t>
            </a:r>
            <a:r>
              <a:rPr lang="en-GB" dirty="0" smtClean="0"/>
              <a:t>directly </a:t>
            </a:r>
            <a:r>
              <a:rPr lang="en-GB" dirty="0"/>
              <a:t>observable theoretical concept or </a:t>
            </a:r>
            <a:r>
              <a:rPr lang="en-GB" dirty="0" smtClean="0"/>
              <a:t>idea</a:t>
            </a:r>
          </a:p>
          <a:p>
            <a:r>
              <a:rPr lang="en-GB" dirty="0"/>
              <a:t>A variable is a measurable tool that has observable </a:t>
            </a:r>
            <a:r>
              <a:rPr lang="en-GB" dirty="0" smtClean="0"/>
              <a:t>data</a:t>
            </a:r>
            <a:endParaRPr lang="en-GB" dirty="0"/>
          </a:p>
          <a:p>
            <a:r>
              <a:rPr lang="en-GB" dirty="0" smtClean="0"/>
              <a:t>3 methodologies were analysed from the 30 articles, </a:t>
            </a:r>
          </a:p>
          <a:p>
            <a:pPr lvl="1"/>
            <a:r>
              <a:rPr lang="en-GB" dirty="0" smtClean="0"/>
              <a:t>Qualitative </a:t>
            </a:r>
          </a:p>
          <a:p>
            <a:pPr lvl="1"/>
            <a:r>
              <a:rPr lang="en-GB" dirty="0" smtClean="0"/>
              <a:t>Quantitative </a:t>
            </a:r>
          </a:p>
          <a:p>
            <a:pPr lvl="1"/>
            <a:r>
              <a:rPr lang="en-GB" dirty="0" smtClean="0"/>
              <a:t>Mixed method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CONSTRUCT, VARIABLE AND METHODOLOGY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676186"/>
              </p:ext>
            </p:extLst>
          </p:nvPr>
        </p:nvGraphicFramePr>
        <p:xfrm>
          <a:off x="1527628" y="2528697"/>
          <a:ext cx="9292772" cy="369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C4DA-7F91-40A3-8EBC-13F680D2BB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8147</TotalTime>
  <Words>649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PRESENTATION LAYOUT</vt:lpstr>
      <vt:lpstr>INTRODUCTION</vt:lpstr>
      <vt:lpstr>RESEARCH OBJECTIVES</vt:lpstr>
      <vt:lpstr>Research methodology and Design</vt:lpstr>
      <vt:lpstr>QUALITY AND VALIDITY OF THE STUDY</vt:lpstr>
      <vt:lpstr>QUALITY AND VALIDITY OF THE STUDY </vt:lpstr>
      <vt:lpstr>CONSTRUCT, VARIABLE AND METHODOLOGY </vt:lpstr>
      <vt:lpstr>CONSTRUCT, VARIABLE AND METHODOLOGY </vt:lpstr>
      <vt:lpstr>METHODOLOGY</vt:lpstr>
      <vt:lpstr>ETHICAL CONSIDERATION</vt:lpstr>
      <vt:lpstr>CONCLUSION </vt:lpstr>
      <vt:lpstr>RESEARCH LIMITATIONS</vt:lpstr>
      <vt:lpstr>RECOMMENDATIONS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DISTRIBUTIVE TAX JUSTICE IN SOUTH AFRICAN TOWNSHIPS: RESEARCH AGENDA</dc:title>
  <dc:creator>Peter Luvhengo</dc:creator>
  <cp:lastModifiedBy>Peter Luvhengo</cp:lastModifiedBy>
  <cp:revision>29</cp:revision>
  <dcterms:created xsi:type="dcterms:W3CDTF">2023-07-24T13:27:18Z</dcterms:created>
  <dcterms:modified xsi:type="dcterms:W3CDTF">2023-08-03T00:28:35Z</dcterms:modified>
</cp:coreProperties>
</file>