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8" r:id="rId2"/>
    <p:sldId id="365" r:id="rId3"/>
    <p:sldId id="571" r:id="rId4"/>
    <p:sldId id="572" r:id="rId5"/>
    <p:sldId id="565" r:id="rId6"/>
    <p:sldId id="573" r:id="rId7"/>
    <p:sldId id="574" r:id="rId8"/>
    <p:sldId id="575" r:id="rId9"/>
    <p:sldId id="566" r:id="rId10"/>
    <p:sldId id="576" r:id="rId11"/>
    <p:sldId id="577" r:id="rId12"/>
    <p:sldId id="567" r:id="rId13"/>
    <p:sldId id="568" r:id="rId14"/>
    <p:sldId id="578" r:id="rId15"/>
    <p:sldId id="564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beng-Manu, Isaac" initials="OI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AB4C"/>
    <a:srgbClr val="C7A927"/>
    <a:srgbClr val="FFFF00"/>
    <a:srgbClr val="FFCC66"/>
    <a:srgbClr val="DED90F"/>
    <a:srgbClr val="E0D09C"/>
    <a:srgbClr val="CBE547"/>
    <a:srgbClr val="B4B25A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85051" autoAdjust="0"/>
  </p:normalViewPr>
  <p:slideViewPr>
    <p:cSldViewPr>
      <p:cViewPr varScale="1">
        <p:scale>
          <a:sx n="74" d="100"/>
          <a:sy n="74" d="100"/>
        </p:scale>
        <p:origin x="115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ABF239-2D68-475A-B850-3328BF8EFED3}" type="doc">
      <dgm:prSet loTypeId="urn:microsoft.com/office/officeart/2005/8/layout/chevron2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ZA"/>
        </a:p>
      </dgm:t>
    </dgm:pt>
    <dgm:pt modelId="{BEA6C2B6-F746-4627-9E41-F69973D32094}">
      <dgm:prSet/>
      <dgm:spPr/>
      <dgm:t>
        <a:bodyPr/>
        <a:lstStyle/>
        <a:p>
          <a:pPr rtl="0"/>
          <a:r>
            <a:rPr lang="en-ZA" dirty="0" smtClean="0"/>
            <a:t>2</a:t>
          </a:r>
          <a:endParaRPr lang="en-ZA" dirty="0"/>
        </a:p>
      </dgm:t>
    </dgm:pt>
    <dgm:pt modelId="{890EDE56-FD2B-47CC-9F7D-509F97DAFE19}" type="parTrans" cxnId="{6184FE7E-8AC7-4F73-B6BB-6EFB770A3804}">
      <dgm:prSet/>
      <dgm:spPr/>
      <dgm:t>
        <a:bodyPr/>
        <a:lstStyle/>
        <a:p>
          <a:endParaRPr lang="en-ZA"/>
        </a:p>
      </dgm:t>
    </dgm:pt>
    <dgm:pt modelId="{B23FEC16-F8C4-414D-866E-0AF3567265BB}" type="sibTrans" cxnId="{6184FE7E-8AC7-4F73-B6BB-6EFB770A3804}">
      <dgm:prSet/>
      <dgm:spPr/>
      <dgm:t>
        <a:bodyPr/>
        <a:lstStyle/>
        <a:p>
          <a:endParaRPr lang="en-ZA"/>
        </a:p>
      </dgm:t>
    </dgm:pt>
    <dgm:pt modelId="{66022AEF-643D-45B8-BDA0-77ACFD8642D9}">
      <dgm:prSet/>
      <dgm:spPr/>
      <dgm:t>
        <a:bodyPr/>
        <a:lstStyle/>
        <a:p>
          <a:pPr rtl="0"/>
          <a:r>
            <a:rPr lang="en-ZA" dirty="0" smtClean="0"/>
            <a:t>METHODOLOGY</a:t>
          </a:r>
          <a:endParaRPr lang="en-ZA" dirty="0"/>
        </a:p>
      </dgm:t>
    </dgm:pt>
    <dgm:pt modelId="{573FDDF2-370A-4627-82EA-09674BE4AF35}" type="parTrans" cxnId="{642A256A-8406-43D3-9B59-EE0B773B22F7}">
      <dgm:prSet/>
      <dgm:spPr/>
      <dgm:t>
        <a:bodyPr/>
        <a:lstStyle/>
        <a:p>
          <a:endParaRPr lang="en-ZA"/>
        </a:p>
      </dgm:t>
    </dgm:pt>
    <dgm:pt modelId="{F32A62DF-3929-4932-B099-91297682C4A0}" type="sibTrans" cxnId="{642A256A-8406-43D3-9B59-EE0B773B22F7}">
      <dgm:prSet/>
      <dgm:spPr/>
      <dgm:t>
        <a:bodyPr/>
        <a:lstStyle/>
        <a:p>
          <a:endParaRPr lang="en-ZA"/>
        </a:p>
      </dgm:t>
    </dgm:pt>
    <dgm:pt modelId="{B111FDFE-D2AC-4875-972D-7A1B38F4F2E8}">
      <dgm:prSet/>
      <dgm:spPr/>
      <dgm:t>
        <a:bodyPr/>
        <a:lstStyle/>
        <a:p>
          <a:pPr rtl="0"/>
          <a:r>
            <a:rPr lang="en-ZA" dirty="0" smtClean="0"/>
            <a:t>3</a:t>
          </a:r>
          <a:endParaRPr lang="en-ZA" dirty="0"/>
        </a:p>
      </dgm:t>
    </dgm:pt>
    <dgm:pt modelId="{8DAA7BE3-3BFF-4829-B8ED-D297D218FB2D}" type="parTrans" cxnId="{F5B4B295-279B-4E19-B536-D54B237F9374}">
      <dgm:prSet/>
      <dgm:spPr/>
      <dgm:t>
        <a:bodyPr/>
        <a:lstStyle/>
        <a:p>
          <a:endParaRPr lang="en-ZA"/>
        </a:p>
      </dgm:t>
    </dgm:pt>
    <dgm:pt modelId="{543A7EFD-7B13-47FF-95FF-3A4266A79364}" type="sibTrans" cxnId="{F5B4B295-279B-4E19-B536-D54B237F9374}">
      <dgm:prSet/>
      <dgm:spPr/>
      <dgm:t>
        <a:bodyPr/>
        <a:lstStyle/>
        <a:p>
          <a:endParaRPr lang="en-ZA"/>
        </a:p>
      </dgm:t>
    </dgm:pt>
    <dgm:pt modelId="{ED7C7089-9A23-499C-99E9-FEADD25621CD}">
      <dgm:prSet/>
      <dgm:spPr/>
      <dgm:t>
        <a:bodyPr/>
        <a:lstStyle/>
        <a:p>
          <a:pPr rtl="0"/>
          <a:r>
            <a:rPr lang="en-ZA" dirty="0" smtClean="0"/>
            <a:t>4</a:t>
          </a:r>
          <a:endParaRPr lang="en-ZA" dirty="0"/>
        </a:p>
      </dgm:t>
    </dgm:pt>
    <dgm:pt modelId="{1D60008E-07ED-4C2B-AC9C-A671C84FA92A}" type="parTrans" cxnId="{2DF43E82-5FF1-4A6E-984D-3AD06137EBEB}">
      <dgm:prSet/>
      <dgm:spPr/>
      <dgm:t>
        <a:bodyPr/>
        <a:lstStyle/>
        <a:p>
          <a:endParaRPr lang="en-ZA"/>
        </a:p>
      </dgm:t>
    </dgm:pt>
    <dgm:pt modelId="{5866F10D-34CE-45DD-BEF5-C3CF688DD537}" type="sibTrans" cxnId="{2DF43E82-5FF1-4A6E-984D-3AD06137EBEB}">
      <dgm:prSet/>
      <dgm:spPr/>
      <dgm:t>
        <a:bodyPr/>
        <a:lstStyle/>
        <a:p>
          <a:endParaRPr lang="en-ZA"/>
        </a:p>
      </dgm:t>
    </dgm:pt>
    <dgm:pt modelId="{C50B307C-932A-4CA8-B9BE-A5C6B2CBEC30}">
      <dgm:prSet custT="1"/>
      <dgm:spPr/>
      <dgm:t>
        <a:bodyPr/>
        <a:lstStyle/>
        <a:p>
          <a:r>
            <a:rPr lang="en-ZA" sz="4000" dirty="0" smtClean="0"/>
            <a:t>CONCLUSION</a:t>
          </a:r>
          <a:endParaRPr lang="en-ZA" sz="4000" dirty="0"/>
        </a:p>
      </dgm:t>
    </dgm:pt>
    <dgm:pt modelId="{81640475-ECD7-47D5-AE8B-1FBC5536844B}" type="parTrans" cxnId="{D30DA70E-DF6D-4DA0-9B2C-048DC1D78C5F}">
      <dgm:prSet/>
      <dgm:spPr/>
      <dgm:t>
        <a:bodyPr/>
        <a:lstStyle/>
        <a:p>
          <a:endParaRPr lang="en-ZA"/>
        </a:p>
      </dgm:t>
    </dgm:pt>
    <dgm:pt modelId="{814FE524-0C38-41A0-B941-DD047997271F}" type="sibTrans" cxnId="{D30DA70E-DF6D-4DA0-9B2C-048DC1D78C5F}">
      <dgm:prSet/>
      <dgm:spPr/>
      <dgm:t>
        <a:bodyPr/>
        <a:lstStyle/>
        <a:p>
          <a:endParaRPr lang="en-ZA"/>
        </a:p>
      </dgm:t>
    </dgm:pt>
    <dgm:pt modelId="{7BCD9C72-086E-445B-8ADD-6A42588BCE44}">
      <dgm:prSet/>
      <dgm:spPr/>
      <dgm:t>
        <a:bodyPr/>
        <a:lstStyle/>
        <a:p>
          <a:r>
            <a:rPr lang="en-ZA" dirty="0" smtClean="0"/>
            <a:t>DISCUSSION</a:t>
          </a:r>
          <a:endParaRPr lang="en-ZA" dirty="0"/>
        </a:p>
      </dgm:t>
    </dgm:pt>
    <dgm:pt modelId="{767384C1-7B3B-46E8-8ECD-5041C3EC5B49}" type="parTrans" cxnId="{3A62073C-4E78-4B62-998C-5DA7D7F060FD}">
      <dgm:prSet/>
      <dgm:spPr/>
      <dgm:t>
        <a:bodyPr/>
        <a:lstStyle/>
        <a:p>
          <a:endParaRPr lang="en-ZA"/>
        </a:p>
      </dgm:t>
    </dgm:pt>
    <dgm:pt modelId="{DF2040B6-A9A5-4A58-A357-BCA84CD241C5}" type="sibTrans" cxnId="{3A62073C-4E78-4B62-998C-5DA7D7F060FD}">
      <dgm:prSet/>
      <dgm:spPr/>
      <dgm:t>
        <a:bodyPr/>
        <a:lstStyle/>
        <a:p>
          <a:endParaRPr lang="en-ZA"/>
        </a:p>
      </dgm:t>
    </dgm:pt>
    <dgm:pt modelId="{392FAA09-BC95-4CB8-BA3B-05F89382E9C2}">
      <dgm:prSet/>
      <dgm:spPr/>
      <dgm:t>
        <a:bodyPr/>
        <a:lstStyle/>
        <a:p>
          <a:pPr rtl="0"/>
          <a:r>
            <a:rPr lang="en-ZA" dirty="0" smtClean="0"/>
            <a:t>1</a:t>
          </a:r>
          <a:endParaRPr lang="en-ZA" dirty="0"/>
        </a:p>
      </dgm:t>
    </dgm:pt>
    <dgm:pt modelId="{808DDE93-C93A-4ECD-995C-6149B49C6037}" type="parTrans" cxnId="{AB0176C4-1766-4D69-A812-C94BC08014D8}">
      <dgm:prSet/>
      <dgm:spPr/>
      <dgm:t>
        <a:bodyPr/>
        <a:lstStyle/>
        <a:p>
          <a:endParaRPr lang="en-ZA"/>
        </a:p>
      </dgm:t>
    </dgm:pt>
    <dgm:pt modelId="{C10500E8-8761-47E7-8871-E1F69CC028B6}" type="sibTrans" cxnId="{AB0176C4-1766-4D69-A812-C94BC08014D8}">
      <dgm:prSet/>
      <dgm:spPr/>
      <dgm:t>
        <a:bodyPr/>
        <a:lstStyle/>
        <a:p>
          <a:endParaRPr lang="en-ZA"/>
        </a:p>
      </dgm:t>
    </dgm:pt>
    <dgm:pt modelId="{B9FD42A0-6992-4B95-994E-A38E967401FD}">
      <dgm:prSet/>
      <dgm:spPr/>
      <dgm:t>
        <a:bodyPr/>
        <a:lstStyle/>
        <a:p>
          <a:r>
            <a:rPr lang="en-ZA" dirty="0" smtClean="0"/>
            <a:t>INTRODUCTION &amp; BACKGROUND</a:t>
          </a:r>
          <a:endParaRPr lang="en-ZA" dirty="0"/>
        </a:p>
      </dgm:t>
    </dgm:pt>
    <dgm:pt modelId="{3386EC9D-AA15-464E-AAE5-C5BA932EE052}" type="parTrans" cxnId="{20A71172-7652-426B-B563-4CEB024180F9}">
      <dgm:prSet/>
      <dgm:spPr/>
      <dgm:t>
        <a:bodyPr/>
        <a:lstStyle/>
        <a:p>
          <a:endParaRPr lang="en-ZA"/>
        </a:p>
      </dgm:t>
    </dgm:pt>
    <dgm:pt modelId="{86B83DEB-D67A-4D2E-BCC6-941ECA11ABDF}" type="sibTrans" cxnId="{20A71172-7652-426B-B563-4CEB024180F9}">
      <dgm:prSet/>
      <dgm:spPr/>
      <dgm:t>
        <a:bodyPr/>
        <a:lstStyle/>
        <a:p>
          <a:endParaRPr lang="en-ZA"/>
        </a:p>
      </dgm:t>
    </dgm:pt>
    <dgm:pt modelId="{622FAAE3-15AF-4E2E-9D18-E2C88E52C7BF}">
      <dgm:prSet/>
      <dgm:spPr/>
      <dgm:t>
        <a:bodyPr/>
        <a:lstStyle/>
        <a:p>
          <a:pPr rtl="0"/>
          <a:r>
            <a:rPr lang="en-ZA" dirty="0" smtClean="0"/>
            <a:t>7</a:t>
          </a:r>
          <a:endParaRPr lang="en-ZA" dirty="0"/>
        </a:p>
      </dgm:t>
    </dgm:pt>
    <dgm:pt modelId="{1025943F-F9CE-4330-8855-27F19AF393C7}" type="parTrans" cxnId="{291EE4F3-DB08-41C7-A1CC-97AB6F0E1486}">
      <dgm:prSet/>
      <dgm:spPr/>
      <dgm:t>
        <a:bodyPr/>
        <a:lstStyle/>
        <a:p>
          <a:endParaRPr lang="en-ZA"/>
        </a:p>
      </dgm:t>
    </dgm:pt>
    <dgm:pt modelId="{7D1EB1CB-3CE8-4C39-A6A8-CAB02D3A8F4F}" type="sibTrans" cxnId="{291EE4F3-DB08-41C7-A1CC-97AB6F0E1486}">
      <dgm:prSet/>
      <dgm:spPr/>
      <dgm:t>
        <a:bodyPr/>
        <a:lstStyle/>
        <a:p>
          <a:endParaRPr lang="en-ZA"/>
        </a:p>
      </dgm:t>
    </dgm:pt>
    <dgm:pt modelId="{E35ED93F-933B-470D-B688-316067B9F920}">
      <dgm:prSet/>
      <dgm:spPr/>
      <dgm:t>
        <a:bodyPr/>
        <a:lstStyle/>
        <a:p>
          <a:r>
            <a:rPr lang="en-US" dirty="0" smtClean="0"/>
            <a:t>SUSTAINABLE TAXES</a:t>
          </a:r>
          <a:endParaRPr lang="en-US" dirty="0"/>
        </a:p>
      </dgm:t>
    </dgm:pt>
    <dgm:pt modelId="{ADB3713C-8A53-432E-BE6C-66333EE7ED51}" type="parTrans" cxnId="{BA0136B0-9F55-4084-AC00-8D61AF9BEADF}">
      <dgm:prSet/>
      <dgm:spPr/>
      <dgm:t>
        <a:bodyPr/>
        <a:lstStyle/>
        <a:p>
          <a:endParaRPr lang="en-US"/>
        </a:p>
      </dgm:t>
    </dgm:pt>
    <dgm:pt modelId="{42CDAE47-CE2A-430C-BB19-0560B262876C}" type="sibTrans" cxnId="{BA0136B0-9F55-4084-AC00-8D61AF9BEADF}">
      <dgm:prSet/>
      <dgm:spPr/>
      <dgm:t>
        <a:bodyPr/>
        <a:lstStyle/>
        <a:p>
          <a:endParaRPr lang="en-US"/>
        </a:p>
      </dgm:t>
    </dgm:pt>
    <dgm:pt modelId="{2D7D75E5-EC05-42AE-A978-523F561642BF}" type="pres">
      <dgm:prSet presAssocID="{EBABF239-2D68-475A-B850-3328BF8EFED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3524B9B8-AB02-4DB5-8A90-8E303CD470B9}" type="pres">
      <dgm:prSet presAssocID="{392FAA09-BC95-4CB8-BA3B-05F89382E9C2}" presName="composite" presStyleCnt="0"/>
      <dgm:spPr/>
    </dgm:pt>
    <dgm:pt modelId="{F05D48D5-14A8-4B34-A374-5AC7149CE890}" type="pres">
      <dgm:prSet presAssocID="{392FAA09-BC95-4CB8-BA3B-05F89382E9C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14E656A-73C1-4A84-8B8D-8DC8A4AC9693}" type="pres">
      <dgm:prSet presAssocID="{392FAA09-BC95-4CB8-BA3B-05F89382E9C2}" presName="descendantText" presStyleLbl="alignAcc1" presStyleIdx="0" presStyleCnt="5" custLinFactNeighborX="-420" custLinFactNeighborY="-75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716AAF5-B606-4AEE-B1B2-DDF86B9C8B32}" type="pres">
      <dgm:prSet presAssocID="{C10500E8-8761-47E7-8871-E1F69CC028B6}" presName="sp" presStyleCnt="0"/>
      <dgm:spPr/>
    </dgm:pt>
    <dgm:pt modelId="{506CBCF5-E46C-4EF3-9360-B5651F28B80E}" type="pres">
      <dgm:prSet presAssocID="{BEA6C2B6-F746-4627-9E41-F69973D32094}" presName="composite" presStyleCnt="0"/>
      <dgm:spPr/>
    </dgm:pt>
    <dgm:pt modelId="{471EB255-CA7B-488A-BB08-5DFEA5FFD6A6}" type="pres">
      <dgm:prSet presAssocID="{BEA6C2B6-F746-4627-9E41-F69973D3209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776BD19-8F17-4BF2-94F6-A990A21CC948}" type="pres">
      <dgm:prSet presAssocID="{BEA6C2B6-F746-4627-9E41-F69973D32094}" presName="descendantText" presStyleLbl="alignAcc1" presStyleIdx="1" presStyleCnt="5" custLinFactNeighborY="-1770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99B7F74-ACFF-4F1C-9911-464358AA868E}" type="pres">
      <dgm:prSet presAssocID="{B23FEC16-F8C4-414D-866E-0AF3567265BB}" presName="sp" presStyleCnt="0"/>
      <dgm:spPr/>
    </dgm:pt>
    <dgm:pt modelId="{0024361F-B944-4D43-B6FB-34F281E28E14}" type="pres">
      <dgm:prSet presAssocID="{B111FDFE-D2AC-4875-972D-7A1B38F4F2E8}" presName="composite" presStyleCnt="0"/>
      <dgm:spPr/>
    </dgm:pt>
    <dgm:pt modelId="{124637F4-7673-4322-9398-C77C60C4013E}" type="pres">
      <dgm:prSet presAssocID="{B111FDFE-D2AC-4875-972D-7A1B38F4F2E8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B9EC1BE-F71D-4EEF-A7A1-0137B8EBD341}" type="pres">
      <dgm:prSet presAssocID="{B111FDFE-D2AC-4875-972D-7A1B38F4F2E8}" presName="descendantText" presStyleLbl="alignAcc1" presStyleIdx="2" presStyleCnt="5" custLinFactNeighborX="859" custLinFactNeighborY="114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269CAB8-3C6D-49BB-8676-683DDEAE98C2}" type="pres">
      <dgm:prSet presAssocID="{543A7EFD-7B13-47FF-95FF-3A4266A79364}" presName="sp" presStyleCnt="0"/>
      <dgm:spPr/>
    </dgm:pt>
    <dgm:pt modelId="{668DB3BE-6A07-44C8-9779-42CF03791BBB}" type="pres">
      <dgm:prSet presAssocID="{ED7C7089-9A23-499C-99E9-FEADD25621CD}" presName="composite" presStyleCnt="0"/>
      <dgm:spPr/>
    </dgm:pt>
    <dgm:pt modelId="{A6085BA7-A480-4C8F-8103-419F8409FD30}" type="pres">
      <dgm:prSet presAssocID="{ED7C7089-9A23-499C-99E9-FEADD25621C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44DBEDA-54C0-4F1E-A34E-DAE462DE728B}" type="pres">
      <dgm:prSet presAssocID="{ED7C7089-9A23-499C-99E9-FEADD25621C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399C4A6-5CF0-4A51-B7D5-6C1ABA797A2A}" type="pres">
      <dgm:prSet presAssocID="{5866F10D-34CE-45DD-BEF5-C3CF688DD537}" presName="sp" presStyleCnt="0"/>
      <dgm:spPr/>
    </dgm:pt>
    <dgm:pt modelId="{3DCCF5A9-F03A-4C7D-A37E-70B43555A9B5}" type="pres">
      <dgm:prSet presAssocID="{622FAAE3-15AF-4E2E-9D18-E2C88E52C7BF}" presName="composite" presStyleCnt="0"/>
      <dgm:spPr/>
    </dgm:pt>
    <dgm:pt modelId="{C49F097E-F087-4137-9BEE-D6A2EEE4A4D1}" type="pres">
      <dgm:prSet presAssocID="{622FAAE3-15AF-4E2E-9D18-E2C88E52C7B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23EAFB2-6625-4B4E-9FD9-2003971A8DC1}" type="pres">
      <dgm:prSet presAssocID="{622FAAE3-15AF-4E2E-9D18-E2C88E52C7BF}" presName="descendantText" presStyleLbl="alignAcc1" presStyleIdx="4" presStyleCnt="5" custLinFactNeighborX="182" custLinFactNeighborY="-871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6F228256-5D81-4829-9A04-5BD2B6B8F7A3}" type="presOf" srcId="{7BCD9C72-086E-445B-8ADD-6A42588BCE44}" destId="{344DBEDA-54C0-4F1E-A34E-DAE462DE728B}" srcOrd="0" destOrd="0" presId="urn:microsoft.com/office/officeart/2005/8/layout/chevron2"/>
    <dgm:cxn modelId="{AB0176C4-1766-4D69-A812-C94BC08014D8}" srcId="{EBABF239-2D68-475A-B850-3328BF8EFED3}" destId="{392FAA09-BC95-4CB8-BA3B-05F89382E9C2}" srcOrd="0" destOrd="0" parTransId="{808DDE93-C93A-4ECD-995C-6149B49C6037}" sibTransId="{C10500E8-8761-47E7-8871-E1F69CC028B6}"/>
    <dgm:cxn modelId="{99BBB510-1431-4763-BEA7-0985183C1BB5}" type="presOf" srcId="{B111FDFE-D2AC-4875-972D-7A1B38F4F2E8}" destId="{124637F4-7673-4322-9398-C77C60C4013E}" srcOrd="0" destOrd="0" presId="urn:microsoft.com/office/officeart/2005/8/layout/chevron2"/>
    <dgm:cxn modelId="{ECE60FBD-B986-4A36-9DFC-CADE44E5390E}" type="presOf" srcId="{392FAA09-BC95-4CB8-BA3B-05F89382E9C2}" destId="{F05D48D5-14A8-4B34-A374-5AC7149CE890}" srcOrd="0" destOrd="0" presId="urn:microsoft.com/office/officeart/2005/8/layout/chevron2"/>
    <dgm:cxn modelId="{D78356F9-CB62-424C-8E24-574567C9CDB5}" type="presOf" srcId="{BEA6C2B6-F746-4627-9E41-F69973D32094}" destId="{471EB255-CA7B-488A-BB08-5DFEA5FFD6A6}" srcOrd="0" destOrd="0" presId="urn:microsoft.com/office/officeart/2005/8/layout/chevron2"/>
    <dgm:cxn modelId="{D30DA70E-DF6D-4DA0-9B2C-048DC1D78C5F}" srcId="{622FAAE3-15AF-4E2E-9D18-E2C88E52C7BF}" destId="{C50B307C-932A-4CA8-B9BE-A5C6B2CBEC30}" srcOrd="0" destOrd="0" parTransId="{81640475-ECD7-47D5-AE8B-1FBC5536844B}" sibTransId="{814FE524-0C38-41A0-B941-DD047997271F}"/>
    <dgm:cxn modelId="{642A256A-8406-43D3-9B59-EE0B773B22F7}" srcId="{B111FDFE-D2AC-4875-972D-7A1B38F4F2E8}" destId="{66022AEF-643D-45B8-BDA0-77ACFD8642D9}" srcOrd="0" destOrd="0" parTransId="{573FDDF2-370A-4627-82EA-09674BE4AF35}" sibTransId="{F32A62DF-3929-4932-B099-91297682C4A0}"/>
    <dgm:cxn modelId="{DCC74123-B469-4758-A7CA-332F08D22464}" type="presOf" srcId="{B9FD42A0-6992-4B95-994E-A38E967401FD}" destId="{514E656A-73C1-4A84-8B8D-8DC8A4AC9693}" srcOrd="0" destOrd="0" presId="urn:microsoft.com/office/officeart/2005/8/layout/chevron2"/>
    <dgm:cxn modelId="{E0D15F66-C107-4A19-A83D-C4540359A4B1}" type="presOf" srcId="{E35ED93F-933B-470D-B688-316067B9F920}" destId="{0776BD19-8F17-4BF2-94F6-A990A21CC948}" srcOrd="0" destOrd="0" presId="urn:microsoft.com/office/officeart/2005/8/layout/chevron2"/>
    <dgm:cxn modelId="{2DF43E82-5FF1-4A6E-984D-3AD06137EBEB}" srcId="{EBABF239-2D68-475A-B850-3328BF8EFED3}" destId="{ED7C7089-9A23-499C-99E9-FEADD25621CD}" srcOrd="3" destOrd="0" parTransId="{1D60008E-07ED-4C2B-AC9C-A671C84FA92A}" sibTransId="{5866F10D-34CE-45DD-BEF5-C3CF688DD537}"/>
    <dgm:cxn modelId="{6184FE7E-8AC7-4F73-B6BB-6EFB770A3804}" srcId="{EBABF239-2D68-475A-B850-3328BF8EFED3}" destId="{BEA6C2B6-F746-4627-9E41-F69973D32094}" srcOrd="1" destOrd="0" parTransId="{890EDE56-FD2B-47CC-9F7D-509F97DAFE19}" sibTransId="{B23FEC16-F8C4-414D-866E-0AF3567265BB}"/>
    <dgm:cxn modelId="{803FFDD2-FC5A-462D-99AC-A45AD3BFC8F8}" type="presOf" srcId="{66022AEF-643D-45B8-BDA0-77ACFD8642D9}" destId="{2B9EC1BE-F71D-4EEF-A7A1-0137B8EBD341}" srcOrd="0" destOrd="0" presId="urn:microsoft.com/office/officeart/2005/8/layout/chevron2"/>
    <dgm:cxn modelId="{291EE4F3-DB08-41C7-A1CC-97AB6F0E1486}" srcId="{EBABF239-2D68-475A-B850-3328BF8EFED3}" destId="{622FAAE3-15AF-4E2E-9D18-E2C88E52C7BF}" srcOrd="4" destOrd="0" parTransId="{1025943F-F9CE-4330-8855-27F19AF393C7}" sibTransId="{7D1EB1CB-3CE8-4C39-A6A8-CAB02D3A8F4F}"/>
    <dgm:cxn modelId="{F5B4B295-279B-4E19-B536-D54B237F9374}" srcId="{EBABF239-2D68-475A-B850-3328BF8EFED3}" destId="{B111FDFE-D2AC-4875-972D-7A1B38F4F2E8}" srcOrd="2" destOrd="0" parTransId="{8DAA7BE3-3BFF-4829-B8ED-D297D218FB2D}" sibTransId="{543A7EFD-7B13-47FF-95FF-3A4266A79364}"/>
    <dgm:cxn modelId="{BA0136B0-9F55-4084-AC00-8D61AF9BEADF}" srcId="{BEA6C2B6-F746-4627-9E41-F69973D32094}" destId="{E35ED93F-933B-470D-B688-316067B9F920}" srcOrd="0" destOrd="0" parTransId="{ADB3713C-8A53-432E-BE6C-66333EE7ED51}" sibTransId="{42CDAE47-CE2A-430C-BB19-0560B262876C}"/>
    <dgm:cxn modelId="{7E1A4B18-21FA-40B4-A164-070D50C8C1D7}" type="presOf" srcId="{C50B307C-932A-4CA8-B9BE-A5C6B2CBEC30}" destId="{D23EAFB2-6625-4B4E-9FD9-2003971A8DC1}" srcOrd="0" destOrd="0" presId="urn:microsoft.com/office/officeart/2005/8/layout/chevron2"/>
    <dgm:cxn modelId="{A296E906-0570-4947-B69E-8EF98D0C8CB6}" type="presOf" srcId="{EBABF239-2D68-475A-B850-3328BF8EFED3}" destId="{2D7D75E5-EC05-42AE-A978-523F561642BF}" srcOrd="0" destOrd="0" presId="urn:microsoft.com/office/officeart/2005/8/layout/chevron2"/>
    <dgm:cxn modelId="{DFC504AF-0C9C-40C9-A7C9-BC47E495D10C}" type="presOf" srcId="{622FAAE3-15AF-4E2E-9D18-E2C88E52C7BF}" destId="{C49F097E-F087-4137-9BEE-D6A2EEE4A4D1}" srcOrd="0" destOrd="0" presId="urn:microsoft.com/office/officeart/2005/8/layout/chevron2"/>
    <dgm:cxn modelId="{3BC6F7AC-8242-4C4A-80D4-454FE27F6196}" type="presOf" srcId="{ED7C7089-9A23-499C-99E9-FEADD25621CD}" destId="{A6085BA7-A480-4C8F-8103-419F8409FD30}" srcOrd="0" destOrd="0" presId="urn:microsoft.com/office/officeart/2005/8/layout/chevron2"/>
    <dgm:cxn modelId="{20A71172-7652-426B-B563-4CEB024180F9}" srcId="{392FAA09-BC95-4CB8-BA3B-05F89382E9C2}" destId="{B9FD42A0-6992-4B95-994E-A38E967401FD}" srcOrd="0" destOrd="0" parTransId="{3386EC9D-AA15-464E-AAE5-C5BA932EE052}" sibTransId="{86B83DEB-D67A-4D2E-BCC6-941ECA11ABDF}"/>
    <dgm:cxn modelId="{3A62073C-4E78-4B62-998C-5DA7D7F060FD}" srcId="{ED7C7089-9A23-499C-99E9-FEADD25621CD}" destId="{7BCD9C72-086E-445B-8ADD-6A42588BCE44}" srcOrd="0" destOrd="0" parTransId="{767384C1-7B3B-46E8-8ECD-5041C3EC5B49}" sibTransId="{DF2040B6-A9A5-4A58-A357-BCA84CD241C5}"/>
    <dgm:cxn modelId="{2CD13504-5F66-4EA7-8A56-CC004273C15B}" type="presParOf" srcId="{2D7D75E5-EC05-42AE-A978-523F561642BF}" destId="{3524B9B8-AB02-4DB5-8A90-8E303CD470B9}" srcOrd="0" destOrd="0" presId="urn:microsoft.com/office/officeart/2005/8/layout/chevron2"/>
    <dgm:cxn modelId="{8012950F-2A11-4005-A6F2-1C5CAF2DC3B4}" type="presParOf" srcId="{3524B9B8-AB02-4DB5-8A90-8E303CD470B9}" destId="{F05D48D5-14A8-4B34-A374-5AC7149CE890}" srcOrd="0" destOrd="0" presId="urn:microsoft.com/office/officeart/2005/8/layout/chevron2"/>
    <dgm:cxn modelId="{9DFF2FE2-B23B-4B17-B9FA-871BA119B27C}" type="presParOf" srcId="{3524B9B8-AB02-4DB5-8A90-8E303CD470B9}" destId="{514E656A-73C1-4A84-8B8D-8DC8A4AC9693}" srcOrd="1" destOrd="0" presId="urn:microsoft.com/office/officeart/2005/8/layout/chevron2"/>
    <dgm:cxn modelId="{90966279-F148-438B-BC93-4D09F21343BF}" type="presParOf" srcId="{2D7D75E5-EC05-42AE-A978-523F561642BF}" destId="{C716AAF5-B606-4AEE-B1B2-DDF86B9C8B32}" srcOrd="1" destOrd="0" presId="urn:microsoft.com/office/officeart/2005/8/layout/chevron2"/>
    <dgm:cxn modelId="{B39804CA-E6A8-43D3-950C-9211634F1DCB}" type="presParOf" srcId="{2D7D75E5-EC05-42AE-A978-523F561642BF}" destId="{506CBCF5-E46C-4EF3-9360-B5651F28B80E}" srcOrd="2" destOrd="0" presId="urn:microsoft.com/office/officeart/2005/8/layout/chevron2"/>
    <dgm:cxn modelId="{56915DAC-EB71-4145-B757-3222F35C52CE}" type="presParOf" srcId="{506CBCF5-E46C-4EF3-9360-B5651F28B80E}" destId="{471EB255-CA7B-488A-BB08-5DFEA5FFD6A6}" srcOrd="0" destOrd="0" presId="urn:microsoft.com/office/officeart/2005/8/layout/chevron2"/>
    <dgm:cxn modelId="{5856942F-D332-48EC-B4F6-CD0B9758FB73}" type="presParOf" srcId="{506CBCF5-E46C-4EF3-9360-B5651F28B80E}" destId="{0776BD19-8F17-4BF2-94F6-A990A21CC948}" srcOrd="1" destOrd="0" presId="urn:microsoft.com/office/officeart/2005/8/layout/chevron2"/>
    <dgm:cxn modelId="{3C963A5A-71BB-436E-9978-4A7DED148276}" type="presParOf" srcId="{2D7D75E5-EC05-42AE-A978-523F561642BF}" destId="{399B7F74-ACFF-4F1C-9911-464358AA868E}" srcOrd="3" destOrd="0" presId="urn:microsoft.com/office/officeart/2005/8/layout/chevron2"/>
    <dgm:cxn modelId="{D93BA010-AE78-4318-8F1E-DB7B6BED7D5C}" type="presParOf" srcId="{2D7D75E5-EC05-42AE-A978-523F561642BF}" destId="{0024361F-B944-4D43-B6FB-34F281E28E14}" srcOrd="4" destOrd="0" presId="urn:microsoft.com/office/officeart/2005/8/layout/chevron2"/>
    <dgm:cxn modelId="{BA8AF33A-4660-47E8-A2BB-08390B60E73D}" type="presParOf" srcId="{0024361F-B944-4D43-B6FB-34F281E28E14}" destId="{124637F4-7673-4322-9398-C77C60C4013E}" srcOrd="0" destOrd="0" presId="urn:microsoft.com/office/officeart/2005/8/layout/chevron2"/>
    <dgm:cxn modelId="{A4EB3C59-E1AB-4D04-B022-6D1CCA5F5CDF}" type="presParOf" srcId="{0024361F-B944-4D43-B6FB-34F281E28E14}" destId="{2B9EC1BE-F71D-4EEF-A7A1-0137B8EBD341}" srcOrd="1" destOrd="0" presId="urn:microsoft.com/office/officeart/2005/8/layout/chevron2"/>
    <dgm:cxn modelId="{62396E15-4262-4B9F-BE69-EE247F87AC15}" type="presParOf" srcId="{2D7D75E5-EC05-42AE-A978-523F561642BF}" destId="{3269CAB8-3C6D-49BB-8676-683DDEAE98C2}" srcOrd="5" destOrd="0" presId="urn:microsoft.com/office/officeart/2005/8/layout/chevron2"/>
    <dgm:cxn modelId="{9DBB3E96-DD28-44FE-B2FF-65D8E4731E30}" type="presParOf" srcId="{2D7D75E5-EC05-42AE-A978-523F561642BF}" destId="{668DB3BE-6A07-44C8-9779-42CF03791BBB}" srcOrd="6" destOrd="0" presId="urn:microsoft.com/office/officeart/2005/8/layout/chevron2"/>
    <dgm:cxn modelId="{344590A1-F770-4EEC-8F0A-7C8F27341FA2}" type="presParOf" srcId="{668DB3BE-6A07-44C8-9779-42CF03791BBB}" destId="{A6085BA7-A480-4C8F-8103-419F8409FD30}" srcOrd="0" destOrd="0" presId="urn:microsoft.com/office/officeart/2005/8/layout/chevron2"/>
    <dgm:cxn modelId="{EF768152-64BA-4BDE-B1A4-77D97424AE65}" type="presParOf" srcId="{668DB3BE-6A07-44C8-9779-42CF03791BBB}" destId="{344DBEDA-54C0-4F1E-A34E-DAE462DE728B}" srcOrd="1" destOrd="0" presId="urn:microsoft.com/office/officeart/2005/8/layout/chevron2"/>
    <dgm:cxn modelId="{F846FFE2-9190-4025-8D3F-AF3F6BB85483}" type="presParOf" srcId="{2D7D75E5-EC05-42AE-A978-523F561642BF}" destId="{E399C4A6-5CF0-4A51-B7D5-6C1ABA797A2A}" srcOrd="7" destOrd="0" presId="urn:microsoft.com/office/officeart/2005/8/layout/chevron2"/>
    <dgm:cxn modelId="{974D1627-2079-46E0-8783-CE2F9960E984}" type="presParOf" srcId="{2D7D75E5-EC05-42AE-A978-523F561642BF}" destId="{3DCCF5A9-F03A-4C7D-A37E-70B43555A9B5}" srcOrd="8" destOrd="0" presId="urn:microsoft.com/office/officeart/2005/8/layout/chevron2"/>
    <dgm:cxn modelId="{B65AB07B-7FC6-477F-8B89-1976C4DC9EA0}" type="presParOf" srcId="{3DCCF5A9-F03A-4C7D-A37E-70B43555A9B5}" destId="{C49F097E-F087-4137-9BEE-D6A2EEE4A4D1}" srcOrd="0" destOrd="0" presId="urn:microsoft.com/office/officeart/2005/8/layout/chevron2"/>
    <dgm:cxn modelId="{8CEF9A01-5019-47A7-90A0-3F0D4C64021E}" type="presParOf" srcId="{3DCCF5A9-F03A-4C7D-A37E-70B43555A9B5}" destId="{D23EAFB2-6625-4B4E-9FD9-2003971A8DC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D48D5-14A8-4B34-A374-5AC7149CE890}">
      <dsp:nvSpPr>
        <dsp:cNvPr id="0" name=""/>
        <dsp:cNvSpPr/>
      </dsp:nvSpPr>
      <dsp:spPr>
        <a:xfrm rot="5400000">
          <a:off x="-181996" y="182146"/>
          <a:ext cx="1213310" cy="84931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1</a:t>
          </a:r>
          <a:endParaRPr lang="en-ZA" sz="2500" kern="1200" dirty="0"/>
        </a:p>
      </dsp:txBody>
      <dsp:txXfrm rot="-5400000">
        <a:off x="1" y="424809"/>
        <a:ext cx="849317" cy="363993"/>
      </dsp:txXfrm>
    </dsp:sp>
    <dsp:sp modelId="{514E656A-73C1-4A84-8B8D-8DC8A4AC9693}">
      <dsp:nvSpPr>
        <dsp:cNvPr id="0" name=""/>
        <dsp:cNvSpPr/>
      </dsp:nvSpPr>
      <dsp:spPr>
        <a:xfrm rot="5400000">
          <a:off x="4424117" y="-3608423"/>
          <a:ext cx="788651" cy="80054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3600" kern="1200" dirty="0" smtClean="0"/>
            <a:t>INTRODUCTION &amp; BACKGROUND</a:t>
          </a:r>
          <a:endParaRPr lang="en-ZA" sz="3600" kern="1200" dirty="0"/>
        </a:p>
      </dsp:txBody>
      <dsp:txXfrm rot="-5400000">
        <a:off x="815694" y="38499"/>
        <a:ext cx="7966999" cy="711653"/>
      </dsp:txXfrm>
    </dsp:sp>
    <dsp:sp modelId="{471EB255-CA7B-488A-BB08-5DFEA5FFD6A6}">
      <dsp:nvSpPr>
        <dsp:cNvPr id="0" name=""/>
        <dsp:cNvSpPr/>
      </dsp:nvSpPr>
      <dsp:spPr>
        <a:xfrm rot="5400000">
          <a:off x="-181996" y="1279454"/>
          <a:ext cx="1213310" cy="849317"/>
        </a:xfrm>
        <a:prstGeom prst="chevron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2</a:t>
          </a:r>
          <a:endParaRPr lang="en-ZA" sz="2500" kern="1200" dirty="0"/>
        </a:p>
      </dsp:txBody>
      <dsp:txXfrm rot="-5400000">
        <a:off x="1" y="1522117"/>
        <a:ext cx="849317" cy="363993"/>
      </dsp:txXfrm>
    </dsp:sp>
    <dsp:sp modelId="{0776BD19-8F17-4BF2-94F6-A990A21CC948}">
      <dsp:nvSpPr>
        <dsp:cNvPr id="0" name=""/>
        <dsp:cNvSpPr/>
      </dsp:nvSpPr>
      <dsp:spPr>
        <a:xfrm rot="5400000">
          <a:off x="4457740" y="-2650580"/>
          <a:ext cx="788651" cy="80054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SUSTAINABLE TAXES</a:t>
          </a:r>
          <a:endParaRPr lang="en-US" sz="3600" kern="1200" dirty="0"/>
        </a:p>
      </dsp:txBody>
      <dsp:txXfrm rot="-5400000">
        <a:off x="849317" y="996342"/>
        <a:ext cx="7966999" cy="711653"/>
      </dsp:txXfrm>
    </dsp:sp>
    <dsp:sp modelId="{124637F4-7673-4322-9398-C77C60C4013E}">
      <dsp:nvSpPr>
        <dsp:cNvPr id="0" name=""/>
        <dsp:cNvSpPr/>
      </dsp:nvSpPr>
      <dsp:spPr>
        <a:xfrm rot="5400000">
          <a:off x="-181996" y="2376762"/>
          <a:ext cx="1213310" cy="849317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3</a:t>
          </a:r>
          <a:endParaRPr lang="en-ZA" sz="2500" kern="1200" dirty="0"/>
        </a:p>
      </dsp:txBody>
      <dsp:txXfrm rot="-5400000">
        <a:off x="1" y="2619425"/>
        <a:ext cx="849317" cy="363993"/>
      </dsp:txXfrm>
    </dsp:sp>
    <dsp:sp modelId="{2B9EC1BE-F71D-4EEF-A7A1-0137B8EBD341}">
      <dsp:nvSpPr>
        <dsp:cNvPr id="0" name=""/>
        <dsp:cNvSpPr/>
      </dsp:nvSpPr>
      <dsp:spPr>
        <a:xfrm rot="5400000">
          <a:off x="4457740" y="-1404666"/>
          <a:ext cx="788651" cy="80054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3600" kern="1200" dirty="0" smtClean="0"/>
            <a:t>METHODOLOGY</a:t>
          </a:r>
          <a:endParaRPr lang="en-ZA" sz="3600" kern="1200" dirty="0"/>
        </a:p>
      </dsp:txBody>
      <dsp:txXfrm rot="-5400000">
        <a:off x="849317" y="2242256"/>
        <a:ext cx="7966999" cy="711653"/>
      </dsp:txXfrm>
    </dsp:sp>
    <dsp:sp modelId="{A6085BA7-A480-4C8F-8103-419F8409FD30}">
      <dsp:nvSpPr>
        <dsp:cNvPr id="0" name=""/>
        <dsp:cNvSpPr/>
      </dsp:nvSpPr>
      <dsp:spPr>
        <a:xfrm rot="5400000">
          <a:off x="-181996" y="3474070"/>
          <a:ext cx="1213310" cy="849317"/>
        </a:xfrm>
        <a:prstGeom prst="chevron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4</a:t>
          </a:r>
          <a:endParaRPr lang="en-ZA" sz="2500" kern="1200" dirty="0"/>
        </a:p>
      </dsp:txBody>
      <dsp:txXfrm rot="-5400000">
        <a:off x="1" y="3716733"/>
        <a:ext cx="849317" cy="363993"/>
      </dsp:txXfrm>
    </dsp:sp>
    <dsp:sp modelId="{344DBEDA-54C0-4F1E-A34E-DAE462DE728B}">
      <dsp:nvSpPr>
        <dsp:cNvPr id="0" name=""/>
        <dsp:cNvSpPr/>
      </dsp:nvSpPr>
      <dsp:spPr>
        <a:xfrm rot="5400000">
          <a:off x="4457740" y="-316349"/>
          <a:ext cx="788651" cy="80054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3600" kern="1200" dirty="0" smtClean="0"/>
            <a:t>DISCUSSION</a:t>
          </a:r>
          <a:endParaRPr lang="en-ZA" sz="3600" kern="1200" dirty="0"/>
        </a:p>
      </dsp:txBody>
      <dsp:txXfrm rot="-5400000">
        <a:off x="849317" y="3330573"/>
        <a:ext cx="7966999" cy="711653"/>
      </dsp:txXfrm>
    </dsp:sp>
    <dsp:sp modelId="{C49F097E-F087-4137-9BEE-D6A2EEE4A4D1}">
      <dsp:nvSpPr>
        <dsp:cNvPr id="0" name=""/>
        <dsp:cNvSpPr/>
      </dsp:nvSpPr>
      <dsp:spPr>
        <a:xfrm rot="5400000">
          <a:off x="-181996" y="4571377"/>
          <a:ext cx="1213310" cy="849317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7</a:t>
          </a:r>
          <a:endParaRPr lang="en-ZA" sz="2500" kern="1200" dirty="0"/>
        </a:p>
      </dsp:txBody>
      <dsp:txXfrm rot="-5400000">
        <a:off x="1" y="4814040"/>
        <a:ext cx="849317" cy="363993"/>
      </dsp:txXfrm>
    </dsp:sp>
    <dsp:sp modelId="{D23EAFB2-6625-4B4E-9FD9-2003971A8DC1}">
      <dsp:nvSpPr>
        <dsp:cNvPr id="0" name=""/>
        <dsp:cNvSpPr/>
      </dsp:nvSpPr>
      <dsp:spPr>
        <a:xfrm rot="5400000">
          <a:off x="4457740" y="712266"/>
          <a:ext cx="788651" cy="80054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4000" kern="1200" dirty="0" smtClean="0"/>
            <a:t>CONCLUSION</a:t>
          </a:r>
          <a:endParaRPr lang="en-ZA" sz="4000" kern="1200" dirty="0"/>
        </a:p>
      </dsp:txBody>
      <dsp:txXfrm rot="-5400000">
        <a:off x="849317" y="4359189"/>
        <a:ext cx="7966999" cy="711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90652-EB52-4574-BE32-36F4B8F8B5A2}" type="datetimeFigureOut">
              <a:rPr lang="en-ZA" smtClean="0"/>
              <a:t>2023/08/01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D77F4-389F-43AD-802A-1B749550D75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74640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35592-F68A-4BE7-800E-782ACDFA1E54}" type="datetimeFigureOut">
              <a:rPr lang="en-ZA" smtClean="0"/>
              <a:t>2023/08/01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A27B8-38DA-4D84-82F3-BEDC31E8612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1058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A27B8-38DA-4D84-82F3-BEDC31E86128}" type="slidenum">
              <a:rPr lang="en-ZA" smtClean="0"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2591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ED35-C609-4A9B-A50A-37493EED0385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1056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3E0A-3C47-4CA5-8CCB-934EE29CE76B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309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B212-FFCC-4EB2-906D-EDEC184DD6F1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558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68" y="0"/>
            <a:ext cx="9036496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860AF-89F4-483B-AAA5-69E43DB3BCA8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E5A1980F-6830-4ECB-A14A-2E5710C9970B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587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199F-2929-4337-A3B0-5DE4E9C9FADD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2648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9523-AD2F-41E5-B671-DD4A869E457D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9088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62BB-4471-4992-B66D-5C1E3389D581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3282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F212-2587-48E3-89B2-82FB39029C2B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1796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96562-4EF2-4ED7-B72F-B2753B83B8C3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057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A74A-FE16-42D4-9AF1-EA60B997BFC3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2659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0116-D9A0-4A3C-BE88-DD11C3D5DC11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0663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43862-B29B-424E-B253-A2ABEE55FB68}" type="datetime1">
              <a:rPr lang="en-ZA" smtClean="0"/>
              <a:t>2023/08/01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 dirty="0" smtClean="0"/>
              <a:t>‹#›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CA859-A0C5-445A-BD88-51A8948AADB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2636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868" y="0"/>
            <a:ext cx="9179868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79408"/>
            <a:ext cx="9144000" cy="478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Rectangle 1"/>
          <p:cNvSpPr/>
          <p:nvPr/>
        </p:nvSpPr>
        <p:spPr>
          <a:xfrm>
            <a:off x="2482803" y="2613392"/>
            <a:ext cx="66611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n-ZA" sz="3200" b="1" dirty="0" smtClean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CA859-A0C5-445A-BD88-51A8948AADB2}" type="slidenum">
              <a:rPr lang="en-ZA" smtClean="0"/>
              <a:t>1</a:t>
            </a:fld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179512" y="5012714"/>
            <a:ext cx="79089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b="1" dirty="0" smtClean="0">
                <a:latin typeface="Arial" charset="0"/>
              </a:rPr>
              <a:t>Gibson </a:t>
            </a:r>
            <a:r>
              <a:rPr lang="en-ZA" b="1" dirty="0" smtClean="0">
                <a:latin typeface="Arial" charset="0"/>
              </a:rPr>
              <a:t>Nyirenda</a:t>
            </a:r>
            <a:endParaRPr lang="en-ZA" b="1" dirty="0" smtClean="0">
              <a:latin typeface="Arial" charset="0"/>
            </a:endParaRPr>
          </a:p>
          <a:p>
            <a:pPr algn="ctr"/>
            <a:r>
              <a:rPr lang="en-ZA" b="1" dirty="0" smtClean="0">
                <a:latin typeface="Arial" charset="0"/>
              </a:rPr>
              <a:t>Africa Centre for Sustainability Accounting and Management (ACSAM)</a:t>
            </a:r>
          </a:p>
          <a:p>
            <a:pPr algn="ctr"/>
            <a:r>
              <a:rPr lang="en-ZA" b="1" dirty="0" smtClean="0">
                <a:latin typeface="Arial" charset="0"/>
              </a:rPr>
              <a:t>University of Limpopo</a:t>
            </a:r>
            <a:endParaRPr lang="en-US" b="1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5777" y="2221811"/>
            <a:ext cx="659188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ZA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THE IMPACT OF CARBON AND SUGAR TAX ON THE SOUTH AFRICAN ECONOMY: A SUSTAINABLE TAX POLICY PERSPECTIVE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6011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METHODOLOGY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ZA" dirty="0" smtClean="0"/>
              <a:t>The secondary data was to be sourced from databases such as the World Bank database and Stats SA for the period 2011 to 2022. </a:t>
            </a:r>
          </a:p>
          <a:p>
            <a:pPr algn="just"/>
            <a:r>
              <a:rPr lang="en-ZA" dirty="0" smtClean="0"/>
              <a:t>The researcher had some difficulties obtained the data needed.</a:t>
            </a:r>
          </a:p>
          <a:p>
            <a:pPr algn="just"/>
            <a:r>
              <a:rPr lang="en-ZA" dirty="0" smtClean="0"/>
              <a:t>Therefore the current results are based on the qualitative methodology, as the quantitative analysis still needs to be completed. </a:t>
            </a:r>
          </a:p>
          <a:p>
            <a:pPr algn="just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623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METHODOLOGY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ZA" dirty="0" smtClean="0"/>
              <a:t>The qualitative data analysis followed two approaches.</a:t>
            </a:r>
          </a:p>
          <a:p>
            <a:pPr algn="just"/>
            <a:r>
              <a:rPr lang="en-ZA" dirty="0" smtClean="0"/>
              <a:t>A content analysis and document review was conducted to examine key themes on the effectiveness of sustainable tax policies on economic growth.</a:t>
            </a:r>
          </a:p>
          <a:p>
            <a:pPr algn="just"/>
            <a:r>
              <a:rPr lang="en-ZA" dirty="0" smtClean="0"/>
              <a:t>Documents examined included articles, policy documents and pronouncements</a:t>
            </a:r>
          </a:p>
          <a:p>
            <a:pPr algn="just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300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DISCUSSION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ZA" dirty="0" smtClean="0"/>
              <a:t>Th</a:t>
            </a:r>
            <a:r>
              <a:rPr lang="en-ZA" dirty="0" smtClean="0"/>
              <a:t>e preliminary results from the qualitative analysis show that there is a relationship between the sustainable taxes and the economy. </a:t>
            </a:r>
          </a:p>
          <a:p>
            <a:pPr algn="just"/>
            <a:r>
              <a:rPr lang="en-ZA" dirty="0" smtClean="0"/>
              <a:t>The documents reviewed indicate a mixed relationship, with some viewing the relationship as positive (Winkler, 2017; </a:t>
            </a:r>
            <a:r>
              <a:rPr lang="en-ZA" dirty="0" smtClean="0"/>
              <a:t>Saxena</a:t>
            </a:r>
            <a:r>
              <a:rPr lang="en-ZA" dirty="0" smtClean="0"/>
              <a:t> et. al., 2019; </a:t>
            </a:r>
            <a:r>
              <a:rPr lang="en-ZA" dirty="0" smtClean="0"/>
              <a:t>Garidizirai</a:t>
            </a:r>
            <a:r>
              <a:rPr lang="en-ZA" dirty="0" smtClean="0"/>
              <a:t>, 2020) and negative (Van </a:t>
            </a:r>
            <a:r>
              <a:rPr lang="en-ZA" dirty="0" smtClean="0"/>
              <a:t>Heerden</a:t>
            </a:r>
            <a:r>
              <a:rPr lang="en-ZA" dirty="0" smtClean="0"/>
              <a:t> et. al., 2016;).</a:t>
            </a:r>
          </a:p>
          <a:p>
            <a:pPr algn="just"/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2933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ZA" b="1" dirty="0" smtClean="0"/>
              <a:t>RECOMMENDATIONS &amp; 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ZA" dirty="0" smtClean="0"/>
              <a:t>The study looked at the impact of sustainable taxes on the South African economy.</a:t>
            </a:r>
          </a:p>
          <a:p>
            <a:pPr algn="just"/>
            <a:r>
              <a:rPr lang="en-ZA" dirty="0" smtClean="0"/>
              <a:t>From a qualitative perspective, there is a relationship between sustainable taxes represented by carbon tax and sugar tax, on the GDP and inflation in South Africa.</a:t>
            </a:r>
          </a:p>
          <a:p>
            <a:pPr algn="just"/>
            <a:r>
              <a:rPr lang="en-ZA" dirty="0" smtClean="0"/>
              <a:t>This relationship is mixed, with some viewing the relationship as positive and others as negative. 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4485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ZA" b="1" dirty="0" smtClean="0"/>
              <a:t>RECOMMENDATIONS &amp; 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335" y="1143000"/>
            <a:ext cx="9144000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en-ZA" dirty="0" smtClean="0"/>
              <a:t>It is important to further augment the results by performing a quantitative data analysis to determine the nature and extent of this relationship.</a:t>
            </a:r>
          </a:p>
          <a:p>
            <a:pPr algn="just"/>
            <a:r>
              <a:rPr lang="en-ZA" dirty="0" smtClean="0"/>
              <a:t>Sustainable taxes can also be considered in the context of legitimacy and stakeholder theory, as justification for adopting sustainable tax policy.</a:t>
            </a:r>
          </a:p>
          <a:p>
            <a:pPr algn="just"/>
            <a:r>
              <a:rPr lang="en-ZA" dirty="0" smtClean="0"/>
              <a:t>It is imperative for governments to engage stakeholders in ensuring that sustainable taxes achieve what they aim to achieve: sustainability and sustainable development. 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6974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05" y="-4647"/>
            <a:ext cx="957177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DD7905-4DBE-4CE2-88D9-ED503B6E8DC0}" type="slidenum">
              <a:rPr lang="en-ZA" smtClean="0"/>
              <a:t>15</a:t>
            </a:fld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2843808" y="5037276"/>
            <a:ext cx="6120680" cy="120032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ZA" sz="7200" b="1" dirty="0" smtClean="0"/>
              <a:t>Thank you</a:t>
            </a:r>
            <a:endParaRPr lang="en-ZA" sz="30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116632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ZA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178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2168" y="0"/>
            <a:ext cx="9036496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en-ZA" b="1" dirty="0" smtClean="0"/>
              <a:t>STRUCTURE OF PRESENTATION</a:t>
            </a:r>
            <a:endParaRPr lang="en-ZA" b="1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593209"/>
              </p:ext>
            </p:extLst>
          </p:nvPr>
        </p:nvGraphicFramePr>
        <p:xfrm>
          <a:off x="226416" y="668773"/>
          <a:ext cx="8854816" cy="5602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5836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2168" y="0"/>
            <a:ext cx="9036496" cy="548680"/>
          </a:xfrm>
        </p:spPr>
        <p:txBody>
          <a:bodyPr>
            <a:normAutofit/>
          </a:bodyPr>
          <a:lstStyle/>
          <a:p>
            <a:pPr algn="ctr"/>
            <a:r>
              <a:rPr lang="en-ZA" sz="2800" b="1" dirty="0" smtClean="0"/>
              <a:t>INTRODUCTION &amp; BACKGROUND</a:t>
            </a:r>
            <a:endParaRPr lang="en-ZA" sz="28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863" y="692696"/>
            <a:ext cx="9144000" cy="5184576"/>
          </a:xfrm>
        </p:spPr>
        <p:txBody>
          <a:bodyPr/>
          <a:lstStyle/>
          <a:p>
            <a:pPr algn="just"/>
            <a:r>
              <a:rPr lang="en-ZA" dirty="0" smtClean="0"/>
              <a:t>South Africa has a very robust and progressive tax system compared to other nations. </a:t>
            </a:r>
          </a:p>
          <a:p>
            <a:pPr algn="just"/>
            <a:r>
              <a:rPr lang="en-ZA" dirty="0" smtClean="0"/>
              <a:t>Fiscal policy has hinged more on taxes such Personal Income Tax as a sure fire means of revenue collection for the government.</a:t>
            </a:r>
          </a:p>
          <a:p>
            <a:pPr algn="just"/>
            <a:r>
              <a:rPr lang="en-ZA" dirty="0" smtClean="0"/>
              <a:t>However, in the advent of sustainability and the Sustainable Development Goals (SDGs), governments, including South Africa have the onus to respond to the SDGs and help meet the SDGs.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1856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2168" y="0"/>
            <a:ext cx="9036496" cy="548680"/>
          </a:xfrm>
        </p:spPr>
        <p:txBody>
          <a:bodyPr>
            <a:normAutofit/>
          </a:bodyPr>
          <a:lstStyle/>
          <a:p>
            <a:pPr algn="ctr"/>
            <a:r>
              <a:rPr lang="en-ZA" sz="2800" b="1" dirty="0" smtClean="0"/>
              <a:t>INTRODUCTION &amp; BACKGROUND</a:t>
            </a:r>
            <a:endParaRPr lang="en-ZA" sz="28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863" y="692696"/>
            <a:ext cx="9144000" cy="5184576"/>
          </a:xfrm>
        </p:spPr>
        <p:txBody>
          <a:bodyPr>
            <a:normAutofit/>
          </a:bodyPr>
          <a:lstStyle/>
          <a:p>
            <a:pPr algn="just"/>
            <a:r>
              <a:rPr lang="en-ZA" dirty="0" smtClean="0"/>
              <a:t>One such response is in the form of responding to the environmental and health related goals through policies. </a:t>
            </a:r>
          </a:p>
          <a:p>
            <a:pPr algn="just"/>
            <a:r>
              <a:rPr lang="en-ZA" dirty="0" smtClean="0"/>
              <a:t>Environmental taxes and health-related taxes are results of such policies.</a:t>
            </a:r>
          </a:p>
          <a:p>
            <a:pPr algn="just"/>
            <a:r>
              <a:rPr lang="en-ZA" dirty="0" smtClean="0"/>
              <a:t>The study thus looked at the impact of environmental taxes (represented by carbon tax) and the health promotion levy (HPL), popularly known as sugar tax on the South African economy 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064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SUSTAINABLE TAXES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ZA" dirty="0" smtClean="0"/>
              <a:t>According to </a:t>
            </a:r>
            <a:r>
              <a:rPr lang="en-ZA" dirty="0" smtClean="0"/>
              <a:t>Gribnau</a:t>
            </a:r>
            <a:r>
              <a:rPr lang="en-ZA" dirty="0" smtClean="0"/>
              <a:t> and </a:t>
            </a:r>
            <a:r>
              <a:rPr lang="en-ZA" dirty="0" smtClean="0"/>
              <a:t>Jallal</a:t>
            </a:r>
            <a:r>
              <a:rPr lang="en-ZA" dirty="0" smtClean="0"/>
              <a:t> (2019), taxes are a precondition of sustainable development. </a:t>
            </a:r>
          </a:p>
          <a:p>
            <a:pPr algn="just"/>
            <a:r>
              <a:rPr lang="en-ZA" dirty="0" smtClean="0"/>
              <a:t>They further argued that when asked </a:t>
            </a:r>
            <a:r>
              <a:rPr lang="en-ZA" dirty="0"/>
              <a:t>about </a:t>
            </a:r>
            <a:r>
              <a:rPr lang="en-ZA" dirty="0" smtClean="0"/>
              <a:t>the relationship </a:t>
            </a:r>
            <a:r>
              <a:rPr lang="en-ZA" dirty="0"/>
              <a:t>between taxes and </a:t>
            </a:r>
            <a:r>
              <a:rPr lang="en-ZA" dirty="0" smtClean="0"/>
              <a:t>sustainability, </a:t>
            </a:r>
            <a:r>
              <a:rPr lang="en-ZA" dirty="0"/>
              <a:t>most </a:t>
            </a:r>
            <a:r>
              <a:rPr lang="en-ZA" dirty="0" smtClean="0"/>
              <a:t>tax experts point to environmental taxes as a sustainable tax or means to achieve sustainability.</a:t>
            </a:r>
          </a:p>
          <a:p>
            <a:pPr algn="just"/>
            <a:r>
              <a:rPr lang="en-ZA" dirty="0" smtClean="0"/>
              <a:t>A common environmental tax is carbon tax. Carbon tax is the tax levied on fossil fuels set by governments.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1663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SUSTAINABLE TAXES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ZA" dirty="0" smtClean="0"/>
              <a:t>In the South African context, Carbon tax is the means which the government uses as a policy for incentivising investors to make future investments and promote a green economy (</a:t>
            </a:r>
            <a:r>
              <a:rPr lang="en-ZA" dirty="0" smtClean="0"/>
              <a:t>Ntombela</a:t>
            </a:r>
            <a:r>
              <a:rPr lang="en-ZA" dirty="0" smtClean="0"/>
              <a:t> et al., 2019).</a:t>
            </a:r>
          </a:p>
          <a:p>
            <a:pPr algn="just"/>
            <a:r>
              <a:rPr lang="en-ZA" dirty="0" smtClean="0"/>
              <a:t>Studies on carbon tax and related carbon tax policy in South Africa have been in the literature (</a:t>
            </a:r>
            <a:r>
              <a:rPr lang="en-ZA" dirty="0" smtClean="0"/>
              <a:t>Devarajan</a:t>
            </a:r>
            <a:r>
              <a:rPr lang="en-ZA" dirty="0" smtClean="0"/>
              <a:t>, 2009</a:t>
            </a:r>
            <a:r>
              <a:rPr lang="en-ZA" dirty="0"/>
              <a:t>; Alton et al.,</a:t>
            </a:r>
            <a:r>
              <a:rPr lang="en-ZA" dirty="0" smtClean="0"/>
              <a:t>2012; Alton </a:t>
            </a:r>
            <a:r>
              <a:rPr lang="en-ZA" dirty="0" smtClean="0"/>
              <a:t>et al.,2014; Van </a:t>
            </a:r>
            <a:r>
              <a:rPr lang="en-ZA" dirty="0" smtClean="0"/>
              <a:t>Heerden</a:t>
            </a:r>
            <a:r>
              <a:rPr lang="en-ZA" dirty="0" smtClean="0"/>
              <a:t> et al., 2016;Ntombela, 2019; </a:t>
            </a:r>
            <a:r>
              <a:rPr lang="en-ZA" dirty="0" smtClean="0"/>
              <a:t>Nong</a:t>
            </a:r>
            <a:r>
              <a:rPr lang="en-ZA" dirty="0" smtClean="0"/>
              <a:t>, 2020</a:t>
            </a:r>
            <a:r>
              <a:rPr lang="en-ZA" dirty="0" smtClean="0"/>
              <a:t>). 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231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SUSTAINABLE TAXES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ZA" dirty="0" smtClean="0"/>
              <a:t>On the other hand, the health promotion levy or sugar tax is a levy on Sugar-Sweetened Beverages (SSBs)(</a:t>
            </a:r>
            <a:r>
              <a:rPr lang="en-ZA" dirty="0" smtClean="0"/>
              <a:t>Dahms</a:t>
            </a:r>
            <a:r>
              <a:rPr lang="en-ZA" dirty="0" smtClean="0"/>
              <a:t>, 2017; </a:t>
            </a:r>
            <a:r>
              <a:rPr lang="en-ZA" dirty="0" smtClean="0"/>
              <a:t>Essop</a:t>
            </a:r>
            <a:r>
              <a:rPr lang="en-ZA" dirty="0" smtClean="0"/>
              <a:t>, 2017; </a:t>
            </a:r>
            <a:r>
              <a:rPr lang="en-ZA" dirty="0" smtClean="0"/>
              <a:t>Saxena</a:t>
            </a:r>
            <a:r>
              <a:rPr lang="en-ZA" dirty="0" smtClean="0"/>
              <a:t> et al., 2019).</a:t>
            </a:r>
          </a:p>
          <a:p>
            <a:pPr algn="just"/>
            <a:r>
              <a:rPr lang="en-ZA" dirty="0" smtClean="0"/>
              <a:t>This levy is aimed at promotin</a:t>
            </a:r>
            <a:r>
              <a:rPr lang="en-ZA" dirty="0" smtClean="0"/>
              <a:t>g good health by reducing the consumption of sugar, while also raising additional revenue for the government. </a:t>
            </a:r>
          </a:p>
          <a:p>
            <a:pPr algn="just"/>
            <a:r>
              <a:rPr lang="en-ZA" dirty="0" smtClean="0"/>
              <a:t>The sugar taxes and policy have been studied in Sout</a:t>
            </a:r>
            <a:r>
              <a:rPr lang="en-ZA" dirty="0" smtClean="0"/>
              <a:t>h Africa (Myers et al.,2015; </a:t>
            </a:r>
            <a:r>
              <a:rPr lang="en-ZA" dirty="0"/>
              <a:t>Dahms</a:t>
            </a:r>
            <a:r>
              <a:rPr lang="en-ZA" dirty="0"/>
              <a:t>, 2017; </a:t>
            </a:r>
            <a:r>
              <a:rPr lang="en-ZA" dirty="0"/>
              <a:t>Essop</a:t>
            </a:r>
            <a:r>
              <a:rPr lang="en-ZA" dirty="0"/>
              <a:t>, 2017; </a:t>
            </a:r>
            <a:r>
              <a:rPr lang="en-ZA" dirty="0"/>
              <a:t>Saxena</a:t>
            </a:r>
            <a:r>
              <a:rPr lang="en-ZA" dirty="0"/>
              <a:t> et al., </a:t>
            </a:r>
            <a:r>
              <a:rPr lang="en-ZA" dirty="0" smtClean="0"/>
              <a:t>2019).</a:t>
            </a: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9490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SUSTAINABLE TAXES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ZA" dirty="0" smtClean="0"/>
              <a:t>These two sustainable taxes have a varied impact on the economy.</a:t>
            </a:r>
          </a:p>
          <a:p>
            <a:pPr algn="just"/>
            <a:r>
              <a:rPr lang="en-ZA" dirty="0" smtClean="0"/>
              <a:t>It can be argued that they have a distributive effect on one hand, while also being an impediment towards economic growth on other hand</a:t>
            </a:r>
          </a:p>
          <a:p>
            <a:pPr algn="just"/>
            <a:r>
              <a:rPr lang="en-ZA" dirty="0" smtClean="0"/>
              <a:t>Hence this study attempted to investigate the relationship between carbon tax and sugar tax on economic growth in South Africa. 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413266"/>
            <a:ext cx="8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Accountancy </a:t>
            </a:r>
            <a:r>
              <a:rPr lang="en-GB" sz="2000" b="1" dirty="0"/>
              <a:t>Dream @ </a:t>
            </a:r>
            <a:r>
              <a:rPr lang="en-GB" sz="2000" b="1" dirty="0" smtClean="0"/>
              <a:t>UL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5081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METHODOLOGY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ZA" dirty="0" smtClean="0"/>
              <a:t>The study was a mixed-method study. A quantitative analysis using as well as a qualitative content analysis and document review were attempted to help investigate the impact of the sustainable taxes on economic growth.</a:t>
            </a:r>
          </a:p>
          <a:p>
            <a:pPr algn="just"/>
            <a:r>
              <a:rPr lang="en-ZA" dirty="0" smtClean="0"/>
              <a:t>The quantitative data analysis intended to determine the relationship between the following variables: carbon tax, sugar tax as independent variables then GDP, economic growth and inflation as dependent variables.</a:t>
            </a:r>
          </a:p>
          <a:p>
            <a:pPr algn="just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025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10944</TotalTime>
  <Words>925</Words>
  <Application>Microsoft Office PowerPoint</Application>
  <PresentationFormat>On-screen Show (4:3)</PresentationFormat>
  <Paragraphs>77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STRUCTURE OF PRESENTATION</vt:lpstr>
      <vt:lpstr>INTRODUCTION &amp; BACKGROUND</vt:lpstr>
      <vt:lpstr>INTRODUCTION &amp; BACKGROUND</vt:lpstr>
      <vt:lpstr>SUSTAINABLE TAXES</vt:lpstr>
      <vt:lpstr>SUSTAINABLE TAXES</vt:lpstr>
      <vt:lpstr>SUSTAINABLE TAXES</vt:lpstr>
      <vt:lpstr>SUSTAINABLE TAXES</vt:lpstr>
      <vt:lpstr>METHODOLOGY</vt:lpstr>
      <vt:lpstr>METHODOLOGY</vt:lpstr>
      <vt:lpstr>METHODOLOGY</vt:lpstr>
      <vt:lpstr>DISCUSSION</vt:lpstr>
      <vt:lpstr>RECOMMENDATIONS &amp; CONCLUSION</vt:lpstr>
      <vt:lpstr>RECOMMENDATIONS &amp; CONCLUSION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Queen Ambe</dc:creator>
  <cp:lastModifiedBy>Nyirenda, Gibson</cp:lastModifiedBy>
  <cp:revision>1318</cp:revision>
  <cp:lastPrinted>2015-03-21T06:52:59Z</cp:lastPrinted>
  <dcterms:created xsi:type="dcterms:W3CDTF">2011-10-05T09:38:13Z</dcterms:created>
  <dcterms:modified xsi:type="dcterms:W3CDTF">2023-08-02T07:24:16Z</dcterms:modified>
</cp:coreProperties>
</file>