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0" r:id="rId4"/>
    <p:sldMasterId id="2147483760" r:id="rId5"/>
    <p:sldMasterId id="2147483781" r:id="rId6"/>
  </p:sldMasterIdLst>
  <p:notesMasterIdLst>
    <p:notesMasterId r:id="rId24"/>
  </p:notesMasterIdLst>
  <p:handoutMasterIdLst>
    <p:handoutMasterId r:id="rId25"/>
  </p:handoutMasterIdLst>
  <p:sldIdLst>
    <p:sldId id="455" r:id="rId7"/>
    <p:sldId id="450" r:id="rId8"/>
    <p:sldId id="474" r:id="rId9"/>
    <p:sldId id="475" r:id="rId10"/>
    <p:sldId id="468" r:id="rId11"/>
    <p:sldId id="476" r:id="rId12"/>
    <p:sldId id="458" r:id="rId13"/>
    <p:sldId id="451" r:id="rId14"/>
    <p:sldId id="452" r:id="rId15"/>
    <p:sldId id="470" r:id="rId16"/>
    <p:sldId id="471" r:id="rId17"/>
    <p:sldId id="454" r:id="rId18"/>
    <p:sldId id="472" r:id="rId19"/>
    <p:sldId id="473" r:id="rId20"/>
    <p:sldId id="453" r:id="rId21"/>
    <p:sldId id="463" r:id="rId22"/>
    <p:sldId id="465" r:id="rId2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1C4255-665D-4429-B55C-1554BAE15CEA}">
          <p14:sldIdLst>
            <p14:sldId id="455"/>
            <p14:sldId id="450"/>
            <p14:sldId id="474"/>
            <p14:sldId id="475"/>
            <p14:sldId id="468"/>
            <p14:sldId id="476"/>
            <p14:sldId id="458"/>
            <p14:sldId id="451"/>
            <p14:sldId id="452"/>
            <p14:sldId id="470"/>
            <p14:sldId id="471"/>
            <p14:sldId id="454"/>
            <p14:sldId id="472"/>
            <p14:sldId id="473"/>
            <p14:sldId id="453"/>
            <p14:sldId id="463"/>
            <p14:sldId id="465"/>
          </p14:sldIdLst>
        </p14:section>
        <p14:section name="Untitled Section" id="{5F4F3310-AA32-48B7-A631-D4BCC96A10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n, Levashnee" initials="RL" lastIdx="88" clrIdx="0">
    <p:extLst>
      <p:ext uri="{19B8F6BF-5375-455C-9EA6-DF929625EA0E}">
        <p15:presenceInfo xmlns:p15="http://schemas.microsoft.com/office/powerpoint/2012/main" userId="S-1-5-21-3649537337-976512606-3729627444-19535" providerId="AD"/>
      </p:ext>
    </p:extLst>
  </p:cmAuthor>
  <p:cmAuthor id="2" name="Netshisaulu, Peter" initials="NP" lastIdx="55" clrIdx="1">
    <p:extLst>
      <p:ext uri="{19B8F6BF-5375-455C-9EA6-DF929625EA0E}">
        <p15:presenceInfo xmlns:p15="http://schemas.microsoft.com/office/powerpoint/2012/main" userId="S-1-5-21-3649537337-976512606-3729627444-71104" providerId="AD"/>
      </p:ext>
    </p:extLst>
  </p:cmAuthor>
  <p:cmAuthor id="3" name="Ntuli, Mookgo" initials="NM" lastIdx="11" clrIdx="2">
    <p:extLst>
      <p:ext uri="{19B8F6BF-5375-455C-9EA6-DF929625EA0E}">
        <p15:presenceInfo xmlns:p15="http://schemas.microsoft.com/office/powerpoint/2012/main" userId="S::mookgon@uj.ac.za::1669764f-a7c7-4f5e-8ca0-50ab8cce5bcb" providerId="AD"/>
      </p:ext>
    </p:extLst>
  </p:cmAuthor>
  <p:cmAuthor id="4" name="Maphuruma, Gloria" initials="MG" lastIdx="16" clrIdx="3">
    <p:extLst>
      <p:ext uri="{19B8F6BF-5375-455C-9EA6-DF929625EA0E}">
        <p15:presenceInfo xmlns:p15="http://schemas.microsoft.com/office/powerpoint/2012/main" userId="S-1-5-21-3649537337-976512606-3729627444-28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260" autoAdjust="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● e.g. Scattered
Gr=74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'Code Co-Occurrence Table'!$B$1</c:f>
              <c:strCache>
                <c:ptCount val="1"/>
                <c:pt idx="0">
                  <c:v>● e.g: Scattered
Gr=74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'Code Co-Occurrence Table'!$A$2:$A$14</c:f>
              <c:strCache>
                <c:ptCount val="13"/>
                <c:pt idx="0">
                  <c:v>● Accounting basis
Gr=2</c:v>
                </c:pt>
                <c:pt idx="1">
                  <c:v>● Adjustments
Gr=29</c:v>
                </c:pt>
                <c:pt idx="2">
                  <c:v>● Agents
Gr=3</c:v>
                </c:pt>
                <c:pt idx="3">
                  <c:v>● Excess payments
Gr=1</c:v>
                </c:pt>
                <c:pt idx="4">
                  <c:v>● Fixed property
Gr=16</c:v>
                </c:pt>
                <c:pt idx="5">
                  <c:v>● Imported services
Gr=17</c:v>
                </c:pt>
                <c:pt idx="6">
                  <c:v>● Instalment credit agreement
Gr=1</c:v>
                </c:pt>
                <c:pt idx="7">
                  <c:v>● Open market value
Gr=1</c:v>
                </c:pt>
                <c:pt idx="8">
                  <c:v>● s46 (rep. vendor)
Gr=1</c:v>
                </c:pt>
                <c:pt idx="9">
                  <c:v>● SARS rulings
Gr=1</c:v>
                </c:pt>
                <c:pt idx="10">
                  <c:v>● Second-hand goods
Gr=2</c:v>
                </c:pt>
                <c:pt idx="11">
                  <c:v>● Welfare org.
Gr=1</c:v>
                </c:pt>
                <c:pt idx="12">
                  <c:v>● Zero rating and exemptions
Gr=1</c:v>
                </c:pt>
              </c:strCache>
            </c:strRef>
          </c:cat>
          <c:val>
            <c:numRef>
              <c:f>'Code Co-Occurrence Table'!$B$2:$B$14</c:f>
              <c:numCache>
                <c:formatCode>General</c:formatCode>
                <c:ptCount val="13"/>
                <c:pt idx="0">
                  <c:v>2</c:v>
                </c:pt>
                <c:pt idx="1">
                  <c:v>27</c:v>
                </c:pt>
                <c:pt idx="2">
                  <c:v>3</c:v>
                </c:pt>
                <c:pt idx="3">
                  <c:v>1</c:v>
                </c:pt>
                <c:pt idx="4">
                  <c:v>16</c:v>
                </c:pt>
                <c:pt idx="5">
                  <c:v>17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9-44E0-8A95-32F7410D7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5380879"/>
        <c:axId val="655384207"/>
      </c:barChart>
      <c:catAx>
        <c:axId val="655380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84207"/>
        <c:crosses val="autoZero"/>
        <c:auto val="1"/>
        <c:lblAlgn val="ctr"/>
        <c:lblOffset val="100"/>
        <c:noMultiLvlLbl val="0"/>
      </c:catAx>
      <c:valAx>
        <c:axId val="655384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80879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338889633436849E-2"/>
          <c:y val="2.5372187618368125E-2"/>
          <c:w val="0.95838934454237967"/>
          <c:h val="0.86159488028905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'Code Co-Occurrence Table'!$B$1</c:f>
              <c:strCache>
                <c:ptCount val="1"/>
                <c:pt idx="0">
                  <c:v>● Research problem (related comments)
Gr=202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'Code Co-Occurrence Table'!$A$2:$A$14</c:f>
              <c:strCache>
                <c:ptCount val="13"/>
                <c:pt idx="0">
                  <c:v>○ Anti-avoidance
Gr=14</c:v>
                </c:pt>
                <c:pt idx="1">
                  <c:v>○ Complex
Gr=72</c:v>
                </c:pt>
                <c:pt idx="2">
                  <c:v>○ Costs
Gr=11</c:v>
                </c:pt>
                <c:pt idx="3">
                  <c:v>○ Documents
Gr=40</c:v>
                </c:pt>
                <c:pt idx="4">
                  <c:v>● Enforcement
Gr=3</c:v>
                </c:pt>
                <c:pt idx="5">
                  <c:v>○ Inconsistency
Gr=27</c:v>
                </c:pt>
                <c:pt idx="6">
                  <c:v>○ Missing reference
Gr=3</c:v>
                </c:pt>
                <c:pt idx="7">
                  <c:v>● National Treasury
Gr=22</c:v>
                </c:pt>
                <c:pt idx="8">
                  <c:v>○ Repetition
Gr=8</c:v>
                </c:pt>
                <c:pt idx="9">
                  <c:v>○ SARS FAQs
Gr=1</c:v>
                </c:pt>
                <c:pt idx="10">
                  <c:v>○ SARS guide
Gr=22</c:v>
                </c:pt>
                <c:pt idx="11">
                  <c:v>○ SARS VAT Connect
Gr=1</c:v>
                </c:pt>
                <c:pt idx="12">
                  <c:v>● Technical
Gr=5</c:v>
                </c:pt>
              </c:strCache>
            </c:strRef>
          </c:cat>
          <c:val>
            <c:numRef>
              <c:f>'Code Co-Occurrence Table'!$B$2:$B$14</c:f>
              <c:numCache>
                <c:formatCode>General</c:formatCode>
                <c:ptCount val="13"/>
                <c:pt idx="0">
                  <c:v>12</c:v>
                </c:pt>
                <c:pt idx="1">
                  <c:v>72</c:v>
                </c:pt>
                <c:pt idx="2">
                  <c:v>11</c:v>
                </c:pt>
                <c:pt idx="3">
                  <c:v>40</c:v>
                </c:pt>
                <c:pt idx="4">
                  <c:v>3</c:v>
                </c:pt>
                <c:pt idx="5">
                  <c:v>26</c:v>
                </c:pt>
                <c:pt idx="6">
                  <c:v>3</c:v>
                </c:pt>
                <c:pt idx="7">
                  <c:v>22</c:v>
                </c:pt>
                <c:pt idx="8">
                  <c:v>8</c:v>
                </c:pt>
                <c:pt idx="9">
                  <c:v>1</c:v>
                </c:pt>
                <c:pt idx="10">
                  <c:v>22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3-46ED-A74E-A3C4776D9B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3300704"/>
        <c:axId val="1073282816"/>
      </c:barChart>
      <c:catAx>
        <c:axId val="10733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282816"/>
        <c:crosses val="autoZero"/>
        <c:auto val="1"/>
        <c:lblAlgn val="ctr"/>
        <c:lblOffset val="100"/>
        <c:noMultiLvlLbl val="0"/>
      </c:catAx>
      <c:valAx>
        <c:axId val="107328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CC26D-6DCF-4FE6-B0FB-301E19BF7E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8048AB8-8263-4D12-87BA-8AD9A3FD70C7}">
      <dgm:prSet phldrT="[Text]" custT="1"/>
      <dgm:spPr>
        <a:xfrm rot="16200000">
          <a:off x="-1119647" y="2245582"/>
          <a:ext cx="2781631" cy="528510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Guidelines </a:t>
          </a:r>
          <a:r>
            <a: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 a simpler VAT Act</a:t>
          </a:r>
        </a:p>
      </dgm:t>
    </dgm:pt>
    <dgm:pt modelId="{7BBDF319-7C2D-4B5A-BD8C-C2B55A04348A}" type="parTrans" cxnId="{631D9791-D469-429E-AE27-1F2976602BB8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F61F4-39B8-45BE-92A2-627D0C468821}" type="sibTrans" cxnId="{631D9791-D469-429E-AE27-1F2976602BB8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6D6DE-343E-45BA-8F6C-69FC06AF663B}">
      <dgm:prSet phldrT="[Text]" custT="1"/>
      <dgm:spPr>
        <a:xfrm>
          <a:off x="5042557" y="2245582"/>
          <a:ext cx="1733512" cy="52851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Design a flow diagram, i.e., an index</a:t>
          </a:r>
        </a:p>
      </dgm:t>
    </dgm:pt>
    <dgm:pt modelId="{52CB35A6-2578-4A48-BC7D-2319A9630341}" type="parTrans" cxnId="{9C1CCDE7-AC57-4ABD-976F-239181B98219}">
      <dgm:prSet custT="1"/>
      <dgm:spPr>
        <a:xfrm>
          <a:off x="4695855" y="2464117"/>
          <a:ext cx="346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B4CAEE-E991-42CB-9C4F-23E256754D5B}" type="sibTrans" cxnId="{9C1CCDE7-AC57-4ABD-976F-239181B98219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A73B8-12D8-41AD-9DA6-C0033824E88D}">
      <dgm:prSet phldrT="[Text]" custT="1"/>
      <dgm:spPr>
        <a:xfrm>
          <a:off x="7122773" y="2245582"/>
          <a:ext cx="1733512" cy="52851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Rewrite the Act</a:t>
          </a:r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07B6E7DE-D35A-416B-95E4-2AEF7A6AFE8A}" type="parTrans" cxnId="{5284DC33-73C3-4992-B4DE-3A2E5BE1BBB7}">
      <dgm:prSet custT="1"/>
      <dgm:spPr>
        <a:xfrm>
          <a:off x="6776070" y="2464117"/>
          <a:ext cx="346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F9999AB-3ED5-4FFC-9057-B2E3EEA7BBC8}" type="sibTrans" cxnId="{5284DC33-73C3-4992-B4DE-3A2E5BE1BBB7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19E9A-2A43-4B7B-8804-A26B1CEB585B}">
      <dgm:prSet phldrT="[Text]" custT="1"/>
      <dgm:spPr>
        <a:xfrm>
          <a:off x="882126" y="2245582"/>
          <a:ext cx="1733512" cy="528510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Legal </a:t>
          </a:r>
          <a:r>
            <a:rPr lang="en-US" sz="14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complexity:</a:t>
          </a:r>
        </a:p>
        <a:p>
          <a:r>
            <a:rPr lang="en-US" sz="14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 of language – logical structure</a:t>
          </a:r>
          <a:endParaRPr lang="en-US" sz="14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4461F48-73EE-4697-9C19-217399B99CF4}" type="parTrans" cxnId="{500EC9BC-26E2-4C9D-BEDA-8AD69D43F293}">
      <dgm:prSet custT="1"/>
      <dgm:spPr>
        <a:xfrm>
          <a:off x="535423" y="2464117"/>
          <a:ext cx="346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E7FFBBF-E124-4D9F-A443-006DC915F2EB}" type="sibTrans" cxnId="{500EC9BC-26E2-4C9D-BEDA-8AD69D43F293}">
      <dgm:prSet/>
      <dgm:spPr/>
      <dgm:t>
        <a:bodyPr/>
        <a:lstStyle/>
        <a:p>
          <a:endParaRPr lang="en-US" sz="1400"/>
        </a:p>
      </dgm:t>
    </dgm:pt>
    <dgm:pt modelId="{BE73C882-CE1A-4E21-A226-7062D2B23D7F}">
      <dgm:prSet phldrT="[Text]" custT="1"/>
      <dgm:spPr>
        <a:xfrm>
          <a:off x="2962342" y="745882"/>
          <a:ext cx="1733512" cy="3527910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Logical design, layout and structure: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Lifecycle </a:t>
          </a:r>
          <a:endParaRPr lang="en-US" sz="1400" b="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r>
            <a:rPr lang="en-US" sz="1400" b="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Definitions applicable to entire Act place in section 1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Heading and sub-headings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Grouping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Cross-referencing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Consistency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Special time and value of supply rules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7. Comparisons: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7.1  International: OECD and lessons learnt from other countries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7.2 Local: ITA (i.e., s42 (corporate rules)), Seventh  Schedule (Employment benefits), Eighth Schedule  (capital gains tax), Consumer Protection Act, Draft Customs Acts</a:t>
          </a:r>
          <a:endParaRPr lang="en-US" sz="14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449F342-F9F1-4279-B0FE-DB58D4E33C19}" type="parTrans" cxnId="{BEE5CE6A-1EFE-4AAD-B311-9372F8C42CBE}">
      <dgm:prSet custT="1"/>
      <dgm:spPr>
        <a:xfrm>
          <a:off x="2615639" y="2464117"/>
          <a:ext cx="346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043BD0F-29C1-4C2A-9D78-CB4BA6823D77}" type="sibTrans" cxnId="{BEE5CE6A-1EFE-4AAD-B311-9372F8C42CBE}">
      <dgm:prSet/>
      <dgm:spPr/>
      <dgm:t>
        <a:bodyPr/>
        <a:lstStyle/>
        <a:p>
          <a:endParaRPr lang="en-US" sz="1400"/>
        </a:p>
      </dgm:t>
    </dgm:pt>
    <dgm:pt modelId="{1D870FA6-034D-484B-998F-B93085216CEB}" type="pres">
      <dgm:prSet presAssocID="{A9ECC26D-6DCF-4FE6-B0FB-301E19BF7E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F1713A-A722-4952-9622-0C2DE14DEC48}" type="pres">
      <dgm:prSet presAssocID="{F8048AB8-8263-4D12-87BA-8AD9A3FD70C7}" presName="root1" presStyleCnt="0"/>
      <dgm:spPr/>
    </dgm:pt>
    <dgm:pt modelId="{D814F071-459F-47BB-B3EB-3CD85DEA7914}" type="pres">
      <dgm:prSet presAssocID="{F8048AB8-8263-4D12-87BA-8AD9A3FD70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8BF2FD-5AFC-423C-8E92-7ED6F56BB7C0}" type="pres">
      <dgm:prSet presAssocID="{F8048AB8-8263-4D12-87BA-8AD9A3FD70C7}" presName="level2hierChild" presStyleCnt="0"/>
      <dgm:spPr/>
    </dgm:pt>
    <dgm:pt modelId="{692B41D0-C2CC-42D4-ACEA-2296ECAFD1B3}" type="pres">
      <dgm:prSet presAssocID="{04461F48-73EE-4697-9C19-217399B99CF4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43051756-438B-47FD-A6CE-C7B0E9F79353}" type="pres">
      <dgm:prSet presAssocID="{04461F48-73EE-4697-9C19-217399B99CF4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0EB62D9-5F34-4840-9C3C-311908BB3D37}" type="pres">
      <dgm:prSet presAssocID="{C6919E9A-2A43-4B7B-8804-A26B1CEB585B}" presName="root2" presStyleCnt="0"/>
      <dgm:spPr/>
    </dgm:pt>
    <dgm:pt modelId="{871CC640-9263-4925-B704-876F7CA7E131}" type="pres">
      <dgm:prSet presAssocID="{C6919E9A-2A43-4B7B-8804-A26B1CEB585B}" presName="LevelTwoTextNode" presStyleLbl="node2" presStyleIdx="0" presStyleCnt="1" custScaleY="128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067A8-B187-4B76-93C8-E548E881B5BD}" type="pres">
      <dgm:prSet presAssocID="{C6919E9A-2A43-4B7B-8804-A26B1CEB585B}" presName="level3hierChild" presStyleCnt="0"/>
      <dgm:spPr/>
    </dgm:pt>
    <dgm:pt modelId="{B037636F-4BFB-421C-B886-C3E1A616021B}" type="pres">
      <dgm:prSet presAssocID="{A449F342-F9F1-4279-B0FE-DB58D4E33C19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500FEFE5-DB11-4AF7-B2FB-4354BFFBE850}" type="pres">
      <dgm:prSet presAssocID="{A449F342-F9F1-4279-B0FE-DB58D4E33C19}" presName="connTx" presStyleLbl="parChTrans1D3" presStyleIdx="0" presStyleCnt="1"/>
      <dgm:spPr/>
      <dgm:t>
        <a:bodyPr/>
        <a:lstStyle/>
        <a:p>
          <a:endParaRPr lang="en-US"/>
        </a:p>
      </dgm:t>
    </dgm:pt>
    <dgm:pt modelId="{72A6DC80-0C9B-444F-AF4A-8B9F62E4C604}" type="pres">
      <dgm:prSet presAssocID="{BE73C882-CE1A-4E21-A226-7062D2B23D7F}" presName="root2" presStyleCnt="0"/>
      <dgm:spPr/>
    </dgm:pt>
    <dgm:pt modelId="{5BBEE062-1669-4902-9225-6A7050DF5FDA}" type="pres">
      <dgm:prSet presAssocID="{BE73C882-CE1A-4E21-A226-7062D2B23D7F}" presName="LevelTwoTextNode" presStyleLbl="node3" presStyleIdx="0" presStyleCnt="1" custScaleX="112382" custScaleY="719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9F943E-2576-46C0-A12E-A1728A2708E2}" type="pres">
      <dgm:prSet presAssocID="{BE73C882-CE1A-4E21-A226-7062D2B23D7F}" presName="level3hierChild" presStyleCnt="0"/>
      <dgm:spPr/>
    </dgm:pt>
    <dgm:pt modelId="{12A52831-7469-4EF6-9D7C-B032D245ADFE}" type="pres">
      <dgm:prSet presAssocID="{52CB35A6-2578-4A48-BC7D-2319A9630341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BC639744-3C71-4F59-BBFA-E34DBC88641B}" type="pres">
      <dgm:prSet presAssocID="{52CB35A6-2578-4A48-BC7D-2319A9630341}" presName="connTx" presStyleLbl="parChTrans1D4" presStyleIdx="0" presStyleCnt="2"/>
      <dgm:spPr/>
      <dgm:t>
        <a:bodyPr/>
        <a:lstStyle/>
        <a:p>
          <a:endParaRPr lang="en-US"/>
        </a:p>
      </dgm:t>
    </dgm:pt>
    <dgm:pt modelId="{8C574533-7E63-4E0E-B83F-EAA820C8B1AE}" type="pres">
      <dgm:prSet presAssocID="{7816D6DE-343E-45BA-8F6C-69FC06AF663B}" presName="root2" presStyleCnt="0"/>
      <dgm:spPr/>
    </dgm:pt>
    <dgm:pt modelId="{938FBC45-9734-4F23-92F1-783F36BD41C9}" type="pres">
      <dgm:prSet presAssocID="{7816D6DE-343E-45BA-8F6C-69FC06AF663B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4BE10-832A-48FF-AA8F-EECBF9E33AE8}" type="pres">
      <dgm:prSet presAssocID="{7816D6DE-343E-45BA-8F6C-69FC06AF663B}" presName="level3hierChild" presStyleCnt="0"/>
      <dgm:spPr/>
    </dgm:pt>
    <dgm:pt modelId="{7A983B41-F2BB-42F9-B8D2-E8A34A6BA606}" type="pres">
      <dgm:prSet presAssocID="{07B6E7DE-D35A-416B-95E4-2AEF7A6AFE8A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8F069AFA-FD66-4065-B40D-058F7CFE4D3F}" type="pres">
      <dgm:prSet presAssocID="{07B6E7DE-D35A-416B-95E4-2AEF7A6AFE8A}" presName="connTx" presStyleLbl="parChTrans1D4" presStyleIdx="1" presStyleCnt="2"/>
      <dgm:spPr/>
      <dgm:t>
        <a:bodyPr/>
        <a:lstStyle/>
        <a:p>
          <a:endParaRPr lang="en-US"/>
        </a:p>
      </dgm:t>
    </dgm:pt>
    <dgm:pt modelId="{91416BB2-86FC-41D8-9C90-E464C080287F}" type="pres">
      <dgm:prSet presAssocID="{A19A73B8-12D8-41AD-9DA6-C0033824E88D}" presName="root2" presStyleCnt="0"/>
      <dgm:spPr/>
    </dgm:pt>
    <dgm:pt modelId="{C64CC19F-CFAA-49DF-99D3-2D8BD29FB60C}" type="pres">
      <dgm:prSet presAssocID="{A19A73B8-12D8-41AD-9DA6-C0033824E88D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03A7F-D7D3-492C-B9B7-4C4483CD17FE}" type="pres">
      <dgm:prSet presAssocID="{A19A73B8-12D8-41AD-9DA6-C0033824E88D}" presName="level3hierChild" presStyleCnt="0"/>
      <dgm:spPr/>
    </dgm:pt>
  </dgm:ptLst>
  <dgm:cxnLst>
    <dgm:cxn modelId="{9C1CCDE7-AC57-4ABD-976F-239181B98219}" srcId="{BE73C882-CE1A-4E21-A226-7062D2B23D7F}" destId="{7816D6DE-343E-45BA-8F6C-69FC06AF663B}" srcOrd="0" destOrd="0" parTransId="{52CB35A6-2578-4A48-BC7D-2319A9630341}" sibTransId="{68B4CAEE-E991-42CB-9C4F-23E256754D5B}"/>
    <dgm:cxn modelId="{B8E4661B-1A5C-4A9D-8403-89307CB66623}" type="presOf" srcId="{A19A73B8-12D8-41AD-9DA6-C0033824E88D}" destId="{C64CC19F-CFAA-49DF-99D3-2D8BD29FB60C}" srcOrd="0" destOrd="0" presId="urn:microsoft.com/office/officeart/2008/layout/HorizontalMultiLevelHierarchy"/>
    <dgm:cxn modelId="{BEE5CE6A-1EFE-4AAD-B311-9372F8C42CBE}" srcId="{C6919E9A-2A43-4B7B-8804-A26B1CEB585B}" destId="{BE73C882-CE1A-4E21-A226-7062D2B23D7F}" srcOrd="0" destOrd="0" parTransId="{A449F342-F9F1-4279-B0FE-DB58D4E33C19}" sibTransId="{A043BD0F-29C1-4C2A-9D78-CB4BA6823D77}"/>
    <dgm:cxn modelId="{AEE0FDA7-BB84-4E15-85DB-C84341EFE684}" type="presOf" srcId="{52CB35A6-2578-4A48-BC7D-2319A9630341}" destId="{12A52831-7469-4EF6-9D7C-B032D245ADFE}" srcOrd="0" destOrd="0" presId="urn:microsoft.com/office/officeart/2008/layout/HorizontalMultiLevelHierarchy"/>
    <dgm:cxn modelId="{C9AE2513-E57D-405A-AD5B-0DCADDCAA247}" type="presOf" srcId="{04461F48-73EE-4697-9C19-217399B99CF4}" destId="{692B41D0-C2CC-42D4-ACEA-2296ECAFD1B3}" srcOrd="0" destOrd="0" presId="urn:microsoft.com/office/officeart/2008/layout/HorizontalMultiLevelHierarchy"/>
    <dgm:cxn modelId="{F3FADE38-2C25-4D5F-A17C-86A79C4F102C}" type="presOf" srcId="{A449F342-F9F1-4279-B0FE-DB58D4E33C19}" destId="{500FEFE5-DB11-4AF7-B2FB-4354BFFBE850}" srcOrd="1" destOrd="0" presId="urn:microsoft.com/office/officeart/2008/layout/HorizontalMultiLevelHierarchy"/>
    <dgm:cxn modelId="{500EC9BC-26E2-4C9D-BEDA-8AD69D43F293}" srcId="{F8048AB8-8263-4D12-87BA-8AD9A3FD70C7}" destId="{C6919E9A-2A43-4B7B-8804-A26B1CEB585B}" srcOrd="0" destOrd="0" parTransId="{04461F48-73EE-4697-9C19-217399B99CF4}" sibTransId="{3E7FFBBF-E124-4D9F-A443-006DC915F2EB}"/>
    <dgm:cxn modelId="{C76CF08A-F0BC-4F83-9C03-3C49BC2C34E5}" type="presOf" srcId="{07B6E7DE-D35A-416B-95E4-2AEF7A6AFE8A}" destId="{8F069AFA-FD66-4065-B40D-058F7CFE4D3F}" srcOrd="1" destOrd="0" presId="urn:microsoft.com/office/officeart/2008/layout/HorizontalMultiLevelHierarchy"/>
    <dgm:cxn modelId="{B55D1FD0-0942-40C8-BCAD-41BDB4114C00}" type="presOf" srcId="{52CB35A6-2578-4A48-BC7D-2319A9630341}" destId="{BC639744-3C71-4F59-BBFA-E34DBC88641B}" srcOrd="1" destOrd="0" presId="urn:microsoft.com/office/officeart/2008/layout/HorizontalMultiLevelHierarchy"/>
    <dgm:cxn modelId="{0E7A619A-9049-42D1-9C9D-585934BF2F6F}" type="presOf" srcId="{07B6E7DE-D35A-416B-95E4-2AEF7A6AFE8A}" destId="{7A983B41-F2BB-42F9-B8D2-E8A34A6BA606}" srcOrd="0" destOrd="0" presId="urn:microsoft.com/office/officeart/2008/layout/HorizontalMultiLevelHierarchy"/>
    <dgm:cxn modelId="{5284DC33-73C3-4992-B4DE-3A2E5BE1BBB7}" srcId="{7816D6DE-343E-45BA-8F6C-69FC06AF663B}" destId="{A19A73B8-12D8-41AD-9DA6-C0033824E88D}" srcOrd="0" destOrd="0" parTransId="{07B6E7DE-D35A-416B-95E4-2AEF7A6AFE8A}" sibTransId="{3F9999AB-3ED5-4FFC-9057-B2E3EEA7BBC8}"/>
    <dgm:cxn modelId="{3D4BD498-348E-4326-B374-E47C4172A0BC}" type="presOf" srcId="{BE73C882-CE1A-4E21-A226-7062D2B23D7F}" destId="{5BBEE062-1669-4902-9225-6A7050DF5FDA}" srcOrd="0" destOrd="0" presId="urn:microsoft.com/office/officeart/2008/layout/HorizontalMultiLevelHierarchy"/>
    <dgm:cxn modelId="{79C78154-4DD1-4E54-B395-978C956BE4DC}" type="presOf" srcId="{C6919E9A-2A43-4B7B-8804-A26B1CEB585B}" destId="{871CC640-9263-4925-B704-876F7CA7E131}" srcOrd="0" destOrd="0" presId="urn:microsoft.com/office/officeart/2008/layout/HorizontalMultiLevelHierarchy"/>
    <dgm:cxn modelId="{631D9791-D469-429E-AE27-1F2976602BB8}" srcId="{A9ECC26D-6DCF-4FE6-B0FB-301E19BF7EE3}" destId="{F8048AB8-8263-4D12-87BA-8AD9A3FD70C7}" srcOrd="0" destOrd="0" parTransId="{7BBDF319-7C2D-4B5A-BD8C-C2B55A04348A}" sibTransId="{5C0F61F4-39B8-45BE-92A2-627D0C468821}"/>
    <dgm:cxn modelId="{C5E5F14F-7DFA-405C-A662-07DA19685961}" type="presOf" srcId="{04461F48-73EE-4697-9C19-217399B99CF4}" destId="{43051756-438B-47FD-A6CE-C7B0E9F79353}" srcOrd="1" destOrd="0" presId="urn:microsoft.com/office/officeart/2008/layout/HorizontalMultiLevelHierarchy"/>
    <dgm:cxn modelId="{ADEF64C9-9DF5-457E-8CB2-D65D865A4E46}" type="presOf" srcId="{A9ECC26D-6DCF-4FE6-B0FB-301E19BF7EE3}" destId="{1D870FA6-034D-484B-998F-B93085216CEB}" srcOrd="0" destOrd="0" presId="urn:microsoft.com/office/officeart/2008/layout/HorizontalMultiLevelHierarchy"/>
    <dgm:cxn modelId="{2B50876E-D452-4BB6-AB73-8A8F6015755C}" type="presOf" srcId="{A449F342-F9F1-4279-B0FE-DB58D4E33C19}" destId="{B037636F-4BFB-421C-B886-C3E1A616021B}" srcOrd="0" destOrd="0" presId="urn:microsoft.com/office/officeart/2008/layout/HorizontalMultiLevelHierarchy"/>
    <dgm:cxn modelId="{822341C6-84F7-4A4F-B59E-FBFD8C74F8A2}" type="presOf" srcId="{7816D6DE-343E-45BA-8F6C-69FC06AF663B}" destId="{938FBC45-9734-4F23-92F1-783F36BD41C9}" srcOrd="0" destOrd="0" presId="urn:microsoft.com/office/officeart/2008/layout/HorizontalMultiLevelHierarchy"/>
    <dgm:cxn modelId="{C499F547-01AB-488A-A33D-566BD179BB06}" type="presOf" srcId="{F8048AB8-8263-4D12-87BA-8AD9A3FD70C7}" destId="{D814F071-459F-47BB-B3EB-3CD85DEA7914}" srcOrd="0" destOrd="0" presId="urn:microsoft.com/office/officeart/2008/layout/HorizontalMultiLevelHierarchy"/>
    <dgm:cxn modelId="{1B84E0DE-8F70-4DBE-8BC2-BEC7204DCB46}" type="presParOf" srcId="{1D870FA6-034D-484B-998F-B93085216CEB}" destId="{17F1713A-A722-4952-9622-0C2DE14DEC48}" srcOrd="0" destOrd="0" presId="urn:microsoft.com/office/officeart/2008/layout/HorizontalMultiLevelHierarchy"/>
    <dgm:cxn modelId="{2A786309-0716-4ACB-8FF5-D65C08196663}" type="presParOf" srcId="{17F1713A-A722-4952-9622-0C2DE14DEC48}" destId="{D814F071-459F-47BB-B3EB-3CD85DEA7914}" srcOrd="0" destOrd="0" presId="urn:microsoft.com/office/officeart/2008/layout/HorizontalMultiLevelHierarchy"/>
    <dgm:cxn modelId="{50B3E7F8-B209-4153-A618-72C67E669A8D}" type="presParOf" srcId="{17F1713A-A722-4952-9622-0C2DE14DEC48}" destId="{EF8BF2FD-5AFC-423C-8E92-7ED6F56BB7C0}" srcOrd="1" destOrd="0" presId="urn:microsoft.com/office/officeart/2008/layout/HorizontalMultiLevelHierarchy"/>
    <dgm:cxn modelId="{37F38331-9411-4A2C-8ABA-1B5FC2834BD6}" type="presParOf" srcId="{EF8BF2FD-5AFC-423C-8E92-7ED6F56BB7C0}" destId="{692B41D0-C2CC-42D4-ACEA-2296ECAFD1B3}" srcOrd="0" destOrd="0" presId="urn:microsoft.com/office/officeart/2008/layout/HorizontalMultiLevelHierarchy"/>
    <dgm:cxn modelId="{89AA7739-3968-490D-90B1-BAEA51B5FED7}" type="presParOf" srcId="{692B41D0-C2CC-42D4-ACEA-2296ECAFD1B3}" destId="{43051756-438B-47FD-A6CE-C7B0E9F79353}" srcOrd="0" destOrd="0" presId="urn:microsoft.com/office/officeart/2008/layout/HorizontalMultiLevelHierarchy"/>
    <dgm:cxn modelId="{298DC317-0A77-43B1-AD10-5186BC44D287}" type="presParOf" srcId="{EF8BF2FD-5AFC-423C-8E92-7ED6F56BB7C0}" destId="{70EB62D9-5F34-4840-9C3C-311908BB3D37}" srcOrd="1" destOrd="0" presId="urn:microsoft.com/office/officeart/2008/layout/HorizontalMultiLevelHierarchy"/>
    <dgm:cxn modelId="{6257A286-74E9-464D-B1A0-E682E44EF5CB}" type="presParOf" srcId="{70EB62D9-5F34-4840-9C3C-311908BB3D37}" destId="{871CC640-9263-4925-B704-876F7CA7E131}" srcOrd="0" destOrd="0" presId="urn:microsoft.com/office/officeart/2008/layout/HorizontalMultiLevelHierarchy"/>
    <dgm:cxn modelId="{1686FC1E-B2AF-4961-A356-18FE454254B6}" type="presParOf" srcId="{70EB62D9-5F34-4840-9C3C-311908BB3D37}" destId="{C59067A8-B187-4B76-93C8-E548E881B5BD}" srcOrd="1" destOrd="0" presId="urn:microsoft.com/office/officeart/2008/layout/HorizontalMultiLevelHierarchy"/>
    <dgm:cxn modelId="{F897E5AE-FAAA-40E7-BD17-2B274A6C9CF0}" type="presParOf" srcId="{C59067A8-B187-4B76-93C8-E548E881B5BD}" destId="{B037636F-4BFB-421C-B886-C3E1A616021B}" srcOrd="0" destOrd="0" presId="urn:microsoft.com/office/officeart/2008/layout/HorizontalMultiLevelHierarchy"/>
    <dgm:cxn modelId="{D4520901-EAC1-431A-BFCF-D40D50BADEBF}" type="presParOf" srcId="{B037636F-4BFB-421C-B886-C3E1A616021B}" destId="{500FEFE5-DB11-4AF7-B2FB-4354BFFBE850}" srcOrd="0" destOrd="0" presId="urn:microsoft.com/office/officeart/2008/layout/HorizontalMultiLevelHierarchy"/>
    <dgm:cxn modelId="{495A4A17-6E1D-4219-961D-D503994B4FA2}" type="presParOf" srcId="{C59067A8-B187-4B76-93C8-E548E881B5BD}" destId="{72A6DC80-0C9B-444F-AF4A-8B9F62E4C604}" srcOrd="1" destOrd="0" presId="urn:microsoft.com/office/officeart/2008/layout/HorizontalMultiLevelHierarchy"/>
    <dgm:cxn modelId="{51C67B97-70FD-43A1-99F6-BD362286FDB4}" type="presParOf" srcId="{72A6DC80-0C9B-444F-AF4A-8B9F62E4C604}" destId="{5BBEE062-1669-4902-9225-6A7050DF5FDA}" srcOrd="0" destOrd="0" presId="urn:microsoft.com/office/officeart/2008/layout/HorizontalMultiLevelHierarchy"/>
    <dgm:cxn modelId="{26C07EF2-1DC0-4BF7-AE76-6685EC71755E}" type="presParOf" srcId="{72A6DC80-0C9B-444F-AF4A-8B9F62E4C604}" destId="{A59F943E-2576-46C0-A12E-A1728A2708E2}" srcOrd="1" destOrd="0" presId="urn:microsoft.com/office/officeart/2008/layout/HorizontalMultiLevelHierarchy"/>
    <dgm:cxn modelId="{CC4F4527-C2D6-424B-AD8B-774015638FC5}" type="presParOf" srcId="{A59F943E-2576-46C0-A12E-A1728A2708E2}" destId="{12A52831-7469-4EF6-9D7C-B032D245ADFE}" srcOrd="0" destOrd="0" presId="urn:microsoft.com/office/officeart/2008/layout/HorizontalMultiLevelHierarchy"/>
    <dgm:cxn modelId="{828101FD-DBF4-490F-9C66-8A63F5E2B33B}" type="presParOf" srcId="{12A52831-7469-4EF6-9D7C-B032D245ADFE}" destId="{BC639744-3C71-4F59-BBFA-E34DBC88641B}" srcOrd="0" destOrd="0" presId="urn:microsoft.com/office/officeart/2008/layout/HorizontalMultiLevelHierarchy"/>
    <dgm:cxn modelId="{5C109D8B-9CE5-49DB-A1CC-BD5F6DF5FEA3}" type="presParOf" srcId="{A59F943E-2576-46C0-A12E-A1728A2708E2}" destId="{8C574533-7E63-4E0E-B83F-EAA820C8B1AE}" srcOrd="1" destOrd="0" presId="urn:microsoft.com/office/officeart/2008/layout/HorizontalMultiLevelHierarchy"/>
    <dgm:cxn modelId="{41C0F61D-4BC2-471D-A1BC-992BEC096DAF}" type="presParOf" srcId="{8C574533-7E63-4E0E-B83F-EAA820C8B1AE}" destId="{938FBC45-9734-4F23-92F1-783F36BD41C9}" srcOrd="0" destOrd="0" presId="urn:microsoft.com/office/officeart/2008/layout/HorizontalMultiLevelHierarchy"/>
    <dgm:cxn modelId="{CED1F4DF-6340-4F6F-A880-34F414E77525}" type="presParOf" srcId="{8C574533-7E63-4E0E-B83F-EAA820C8B1AE}" destId="{2274BE10-832A-48FF-AA8F-EECBF9E33AE8}" srcOrd="1" destOrd="0" presId="urn:microsoft.com/office/officeart/2008/layout/HorizontalMultiLevelHierarchy"/>
    <dgm:cxn modelId="{ED7F8EBF-88DA-4BF7-B099-BBBB2EB4E5F9}" type="presParOf" srcId="{2274BE10-832A-48FF-AA8F-EECBF9E33AE8}" destId="{7A983B41-F2BB-42F9-B8D2-E8A34A6BA606}" srcOrd="0" destOrd="0" presId="urn:microsoft.com/office/officeart/2008/layout/HorizontalMultiLevelHierarchy"/>
    <dgm:cxn modelId="{C01A3E1E-12F5-4976-8538-3E3B11CE59CF}" type="presParOf" srcId="{7A983B41-F2BB-42F9-B8D2-E8A34A6BA606}" destId="{8F069AFA-FD66-4065-B40D-058F7CFE4D3F}" srcOrd="0" destOrd="0" presId="urn:microsoft.com/office/officeart/2008/layout/HorizontalMultiLevelHierarchy"/>
    <dgm:cxn modelId="{F017F3BE-5DC7-4B09-B002-DD4F02DF336E}" type="presParOf" srcId="{2274BE10-832A-48FF-AA8F-EECBF9E33AE8}" destId="{91416BB2-86FC-41D8-9C90-E464C080287F}" srcOrd="1" destOrd="0" presId="urn:microsoft.com/office/officeart/2008/layout/HorizontalMultiLevelHierarchy"/>
    <dgm:cxn modelId="{E5D2D7DE-9576-4FEC-B66A-BAE979FE4B0D}" type="presParOf" srcId="{91416BB2-86FC-41D8-9C90-E464C080287F}" destId="{C64CC19F-CFAA-49DF-99D3-2D8BD29FB60C}" srcOrd="0" destOrd="0" presId="urn:microsoft.com/office/officeart/2008/layout/HorizontalMultiLevelHierarchy"/>
    <dgm:cxn modelId="{C5B10894-6B2D-41BA-A826-C5B240D64EFF}" type="presParOf" srcId="{91416BB2-86FC-41D8-9C90-E464C080287F}" destId="{08E03A7F-D7D3-492C-B9B7-4C4483CD17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83B41-F2BB-42F9-B8D2-E8A34A6BA606}">
      <dsp:nvSpPr>
        <dsp:cNvPr id="0" name=""/>
        <dsp:cNvSpPr/>
      </dsp:nvSpPr>
      <dsp:spPr>
        <a:xfrm>
          <a:off x="9152980" y="3028555"/>
          <a:ext cx="453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368550" y="3062929"/>
        <a:ext cx="0" cy="0"/>
      </dsp:txXfrm>
    </dsp:sp>
    <dsp:sp modelId="{12A52831-7469-4EF6-9D7C-B032D245ADFE}">
      <dsp:nvSpPr>
        <dsp:cNvPr id="0" name=""/>
        <dsp:cNvSpPr/>
      </dsp:nvSpPr>
      <dsp:spPr>
        <a:xfrm>
          <a:off x="6429991" y="3028555"/>
          <a:ext cx="453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645561" y="3062929"/>
        <a:ext cx="0" cy="0"/>
      </dsp:txXfrm>
    </dsp:sp>
    <dsp:sp modelId="{B037636F-4BFB-421C-B886-C3E1A616021B}">
      <dsp:nvSpPr>
        <dsp:cNvPr id="0" name=""/>
        <dsp:cNvSpPr/>
      </dsp:nvSpPr>
      <dsp:spPr>
        <a:xfrm>
          <a:off x="3426035" y="3028555"/>
          <a:ext cx="453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41605" y="3062929"/>
        <a:ext cx="0" cy="0"/>
      </dsp:txXfrm>
    </dsp:sp>
    <dsp:sp modelId="{692B41D0-C2CC-42D4-ACEA-2296ECAFD1B3}">
      <dsp:nvSpPr>
        <dsp:cNvPr id="0" name=""/>
        <dsp:cNvSpPr/>
      </dsp:nvSpPr>
      <dsp:spPr>
        <a:xfrm>
          <a:off x="703046" y="3028555"/>
          <a:ext cx="453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702" y="4572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18616" y="3062929"/>
        <a:ext cx="0" cy="0"/>
      </dsp:txXfrm>
    </dsp:sp>
    <dsp:sp modelId="{D814F071-459F-47BB-B3EB-3CD85DEA7914}">
      <dsp:nvSpPr>
        <dsp:cNvPr id="0" name=""/>
        <dsp:cNvSpPr/>
      </dsp:nvSpPr>
      <dsp:spPr>
        <a:xfrm rot="16200000">
          <a:off x="-1463430" y="2728367"/>
          <a:ext cx="3641138" cy="691816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Guidelines </a:t>
          </a:r>
          <a:r>
            <a:rPr lang="en-U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 a simpler VAT Act</a:t>
          </a:r>
        </a:p>
      </dsp:txBody>
      <dsp:txXfrm>
        <a:off x="-1463430" y="2728367"/>
        <a:ext cx="3641138" cy="691816"/>
      </dsp:txXfrm>
    </dsp:sp>
    <dsp:sp modelId="{871CC640-9263-4925-B704-876F7CA7E131}">
      <dsp:nvSpPr>
        <dsp:cNvPr id="0" name=""/>
        <dsp:cNvSpPr/>
      </dsp:nvSpPr>
      <dsp:spPr>
        <a:xfrm>
          <a:off x="1156878" y="2629686"/>
          <a:ext cx="2269157" cy="889177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Legal </a:t>
          </a:r>
          <a:r>
            <a:rPr lang="en-US" sz="14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complexity: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 of language – logical structure</a:t>
          </a:r>
          <a:endParaRPr lang="en-US" sz="14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56878" y="2629686"/>
        <a:ext cx="2269157" cy="889177"/>
      </dsp:txXfrm>
    </dsp:sp>
    <dsp:sp modelId="{5BBEE062-1669-4902-9225-6A7050DF5FDA}">
      <dsp:nvSpPr>
        <dsp:cNvPr id="0" name=""/>
        <dsp:cNvSpPr/>
      </dsp:nvSpPr>
      <dsp:spPr>
        <a:xfrm>
          <a:off x="3879867" y="586161"/>
          <a:ext cx="2550124" cy="4976227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Logical design, layout and structure: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Lifecycle </a:t>
          </a:r>
          <a:endParaRPr lang="en-US" sz="1400" b="0" kern="120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Definitions applicable to entire Act place in section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Heading and sub-headings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Grouping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Cross-referencing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Consistency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Special time and value of supply rules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7. Comparisons: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7.1  International: OECD and lessons learnt from other countries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7.2 Local: ITA (i.e., s42 (corporate rules)), Seventh  Schedule (Employment benefits), Eighth Schedule  (capital gains tax), Consumer Protection Act, Draft Customs Acts</a:t>
          </a:r>
          <a:endParaRPr lang="en-US" sz="14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79867" y="586161"/>
        <a:ext cx="2550124" cy="4976227"/>
      </dsp:txXfrm>
    </dsp:sp>
    <dsp:sp modelId="{938FBC45-9734-4F23-92F1-783F36BD41C9}">
      <dsp:nvSpPr>
        <dsp:cNvPr id="0" name=""/>
        <dsp:cNvSpPr/>
      </dsp:nvSpPr>
      <dsp:spPr>
        <a:xfrm>
          <a:off x="6883823" y="2728367"/>
          <a:ext cx="2269157" cy="69181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Design a flow diagram, i.e., an index</a:t>
          </a:r>
        </a:p>
      </dsp:txBody>
      <dsp:txXfrm>
        <a:off x="6883823" y="2728367"/>
        <a:ext cx="2269157" cy="691816"/>
      </dsp:txXfrm>
    </dsp:sp>
    <dsp:sp modelId="{C64CC19F-CFAA-49DF-99D3-2D8BD29FB60C}">
      <dsp:nvSpPr>
        <dsp:cNvPr id="0" name=""/>
        <dsp:cNvSpPr/>
      </dsp:nvSpPr>
      <dsp:spPr>
        <a:xfrm>
          <a:off x="9606812" y="2728367"/>
          <a:ext cx="2269157" cy="69181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Rewrite the Act</a:t>
          </a: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9606812" y="2728367"/>
        <a:ext cx="2269157" cy="69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A218-9394-469B-93EA-2036AD775D67}" type="datetimeFigureOut">
              <a:rPr lang="en-ZA" smtClean="0"/>
              <a:t>2023/08/01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929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929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641F7-CF7E-4C30-99F3-86E9A62BFB3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9870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0906-DFFB-418B-B625-B641934CA2FF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4750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157"/>
            <a:ext cx="5681980" cy="36969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929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929"/>
            <a:ext cx="3077739" cy="4705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4D18-71FA-4099-A643-B5039133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60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57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7985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0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0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58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17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87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2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19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97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9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75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6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5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0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2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47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2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70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4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762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78072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53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09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93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163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858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714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63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06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7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31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8" y="192745"/>
            <a:ext cx="11806187" cy="64725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22541" y="4720201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684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236" y="4720201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2" y="4980501"/>
            <a:ext cx="8716419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75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2" y="5439804"/>
            <a:ext cx="8716419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83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013" b="1" cap="none" spc="-17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92869" lvl="0" indent="-92869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579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782" b="8782"/>
          <a:stretch/>
        </p:blipFill>
        <p:spPr>
          <a:xfrm>
            <a:off x="192908" y="192745"/>
            <a:ext cx="11806187" cy="6472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236" y="4720201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2" y="4980501"/>
            <a:ext cx="8716419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75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2" y="5439804"/>
            <a:ext cx="8716419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83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013" b="1" cap="none" spc="-17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92869" lvl="0" indent="-92869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022541" y="4720201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684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41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908" y="192745"/>
            <a:ext cx="11806187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94823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2" y="2209800"/>
            <a:ext cx="11402359" cy="1905000"/>
          </a:xfrm>
        </p:spPr>
        <p:txBody>
          <a:bodyPr tIns="0" rIns="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br>
              <a:rPr lang="en-US" dirty="0"/>
            </a:b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072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0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908" y="192745"/>
            <a:ext cx="11806187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94823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197" y="2133600"/>
            <a:ext cx="11384803" cy="450338"/>
          </a:xfrm>
        </p:spPr>
        <p:txBody>
          <a:bodyPr tIns="0" rIns="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0022541" y="4720201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684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9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600"/>
            <a:ext cx="11210925" cy="720000"/>
          </a:xfrm>
        </p:spPr>
        <p:txBody>
          <a:bodyPr/>
          <a:lstStyle>
            <a:lvl1pPr>
              <a:defRPr sz="3000">
                <a:solidFill>
                  <a:srgbClr val="0000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9777" y="1676400"/>
            <a:ext cx="11452225" cy="4572000"/>
          </a:xfrm>
        </p:spPr>
        <p:txBody>
          <a:bodyPr/>
          <a:lstStyle>
            <a:lvl1pPr marL="382191" indent="-382191">
              <a:buFont typeface="Wingdings" panose="05000000000000000000" pitchFamily="2" charset="2"/>
              <a:buChar char=""/>
              <a:defRPr sz="2400" b="1">
                <a:solidFill>
                  <a:srgbClr val="000066"/>
                </a:solidFill>
              </a:defRPr>
            </a:lvl1pPr>
            <a:lvl2pPr marL="859631" indent="-390525">
              <a:spcBef>
                <a:spcPts val="900"/>
              </a:spcBef>
              <a:buFont typeface="Wingdings" panose="05000000000000000000" pitchFamily="2" charset="2"/>
              <a:buChar char=""/>
              <a:defRPr sz="2100" b="1">
                <a:solidFill>
                  <a:srgbClr val="000066"/>
                </a:solidFill>
              </a:defRPr>
            </a:lvl2pPr>
            <a:lvl3pPr marL="1197769" indent="-338138">
              <a:spcBef>
                <a:spcPts val="900"/>
              </a:spcBef>
              <a:buFont typeface="Wingdings" panose="05000000000000000000" pitchFamily="2" charset="2"/>
              <a:buChar char=""/>
              <a:defRPr sz="1800" b="1">
                <a:solidFill>
                  <a:srgbClr val="000066"/>
                </a:solidFill>
              </a:defRPr>
            </a:lvl3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E1B25-1152-4D36-BB51-A3AFA7F0952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01600" y="1219200"/>
            <a:ext cx="122936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23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9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8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244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266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Michelle’s versions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2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10784543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3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563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563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8301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4905" y="6186561"/>
            <a:ext cx="508839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575" b="1" kern="1200" cap="none" spc="-17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2869" indent="-92869" algn="l" defTabSz="514350" rtl="0" eaLnBrk="1" latinLnBrk="0" hangingPunct="1">
        <a:lnSpc>
          <a:spcPct val="120000"/>
        </a:lnSpc>
        <a:spcBef>
          <a:spcPts val="169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190203" indent="-102692" algn="l" defTabSz="514350" rtl="0" eaLnBrk="1" latinLnBrk="0" hangingPunct="1">
        <a:lnSpc>
          <a:spcPct val="120000"/>
        </a:lnSpc>
        <a:spcBef>
          <a:spcPts val="169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252" indent="-102692" algn="l" defTabSz="514350" rtl="0" eaLnBrk="1" latinLnBrk="0" hangingPunct="1">
        <a:lnSpc>
          <a:spcPct val="120000"/>
        </a:lnSpc>
        <a:spcBef>
          <a:spcPts val="169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380405" indent="-87511" algn="l" defTabSz="514350" rtl="0" eaLnBrk="1" latinLnBrk="0" hangingPunct="1">
        <a:lnSpc>
          <a:spcPct val="120000"/>
        </a:lnSpc>
        <a:spcBef>
          <a:spcPts val="169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462558" indent="-76796" algn="l" defTabSz="514350" rtl="0" eaLnBrk="1" latinLnBrk="0" hangingPunct="1">
        <a:lnSpc>
          <a:spcPct val="120000"/>
        </a:lnSpc>
        <a:spcBef>
          <a:spcPts val="169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9">
          <p15:clr>
            <a:srgbClr val="F26B43"/>
          </p15:clr>
        </p15:guide>
        <p15:guide id="3" pos="9928">
          <p15:clr>
            <a:srgbClr val="F26B43"/>
          </p15:clr>
        </p15:guide>
        <p15:guide id="5" orient="horz" pos="3770">
          <p15:clr>
            <a:srgbClr val="F26B43"/>
          </p15:clr>
        </p15:guide>
        <p15:guide id="6" pos="412">
          <p15:clr>
            <a:srgbClr val="F26B43"/>
          </p15:clr>
        </p15:guide>
        <p15:guide id="7" pos="13237">
          <p15:clr>
            <a:srgbClr val="F26B43"/>
          </p15:clr>
        </p15:guide>
        <p15:guide id="8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312" y="4807247"/>
            <a:ext cx="8716419" cy="450338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 for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simplified Value-Added Tax Act</a:t>
            </a:r>
            <a:endParaRPr lang="en-Z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0312" y="5730518"/>
            <a:ext cx="8716419" cy="277906"/>
          </a:xfrm>
        </p:spPr>
        <p:txBody>
          <a:bodyPr/>
          <a:lstStyle/>
          <a:p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Muneer Hassan, Prof Marina Bornman &amp; Prof Adrian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Swayer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/>
              <a:t>2 August 2023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9933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Literature review: </a:t>
            </a:r>
            <a:r>
              <a:rPr lang="en-US" sz="3600" dirty="0" smtClean="0"/>
              <a:t>incoherent </a:t>
            </a:r>
            <a:r>
              <a:rPr lang="en-US" sz="3600" dirty="0" smtClean="0"/>
              <a:t>structure </a:t>
            </a:r>
            <a:r>
              <a:rPr lang="en-US" sz="3600" dirty="0" smtClean="0">
                <a:solidFill>
                  <a:schemeClr val="accent2"/>
                </a:solidFill>
              </a:rPr>
              <a:t>(VAT Act) </a:t>
            </a:r>
            <a:endParaRPr lang="en-ZA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Structural design </a:t>
            </a:r>
            <a:r>
              <a:rPr lang="en-US" sz="3200" dirty="0"/>
              <a:t>of the </a:t>
            </a:r>
            <a:r>
              <a:rPr lang="en-US" sz="3200" dirty="0">
                <a:solidFill>
                  <a:schemeClr val="accent2"/>
                </a:solidFill>
              </a:rPr>
              <a:t>VAT Act in India </a:t>
            </a:r>
            <a:r>
              <a:rPr lang="en-US" sz="3200" dirty="0"/>
              <a:t>is difficult to grasp (</a:t>
            </a:r>
            <a:r>
              <a:rPr lang="en-US" sz="3200" dirty="0"/>
              <a:t>Malla</a:t>
            </a:r>
            <a:r>
              <a:rPr lang="en-US" sz="3200" dirty="0"/>
              <a:t>, 2016) </a:t>
            </a:r>
          </a:p>
          <a:p>
            <a:r>
              <a:rPr lang="en-US" sz="3200" dirty="0"/>
              <a:t>Section 16(3) of </a:t>
            </a:r>
            <a:r>
              <a:rPr lang="en-US" sz="3200" dirty="0">
                <a:solidFill>
                  <a:schemeClr val="accent2"/>
                </a:solidFill>
              </a:rPr>
              <a:t>SA VAT Act </a:t>
            </a:r>
            <a:r>
              <a:rPr lang="en-US" sz="3200" dirty="0"/>
              <a:t>includes 14 sub-sections, and provisos, each of which is </a:t>
            </a:r>
            <a:r>
              <a:rPr lang="en-US" sz="3200" dirty="0">
                <a:solidFill>
                  <a:schemeClr val="accent2"/>
                </a:solidFill>
              </a:rPr>
              <a:t>cross-referenced</a:t>
            </a:r>
            <a:r>
              <a:rPr lang="en-US" sz="3200" dirty="0"/>
              <a:t> to a different section in the Act (Young, 2021)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66888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Literature </a:t>
            </a:r>
            <a:r>
              <a:rPr lang="en-US" sz="3600" dirty="0" smtClean="0"/>
              <a:t>review: Solution to </a:t>
            </a:r>
            <a:r>
              <a:rPr lang="en-US" sz="3600" dirty="0" smtClean="0"/>
              <a:t>incoherent </a:t>
            </a:r>
            <a:r>
              <a:rPr lang="en-US" sz="3600" dirty="0" smtClean="0"/>
              <a:t>structure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Designed from the perspective of the </a:t>
            </a:r>
            <a:r>
              <a:rPr lang="en-US" sz="3200" dirty="0">
                <a:solidFill>
                  <a:schemeClr val="accent2"/>
                </a:solidFill>
              </a:rPr>
              <a:t>reader </a:t>
            </a:r>
            <a:r>
              <a:rPr lang="en-US" sz="3200" dirty="0"/>
              <a:t>(</a:t>
            </a:r>
            <a:r>
              <a:rPr lang="en-US" sz="3200" dirty="0"/>
              <a:t>Cutts</a:t>
            </a:r>
            <a:r>
              <a:rPr lang="en-US" sz="3200" dirty="0"/>
              <a:t>, 2013; </a:t>
            </a:r>
            <a:r>
              <a:rPr lang="en-US" sz="3200" dirty="0"/>
              <a:t>Petelin</a:t>
            </a:r>
            <a:r>
              <a:rPr lang="en-US" sz="3200" dirty="0"/>
              <a:t>, 2010)</a:t>
            </a:r>
          </a:p>
          <a:p>
            <a:pPr lvl="0"/>
            <a:r>
              <a:rPr lang="en-ZA" sz="3200" dirty="0">
                <a:solidFill>
                  <a:schemeClr val="accent2"/>
                </a:solidFill>
              </a:rPr>
              <a:t>Logical organisation </a:t>
            </a:r>
            <a:r>
              <a:rPr lang="en-ZA" sz="3200" dirty="0"/>
              <a:t>(</a:t>
            </a:r>
            <a:r>
              <a:rPr lang="en-ZA" sz="3200" dirty="0"/>
              <a:t>Thuronyi</a:t>
            </a:r>
            <a:r>
              <a:rPr lang="en-ZA" sz="3200" dirty="0"/>
              <a:t>, 1996)</a:t>
            </a:r>
          </a:p>
          <a:p>
            <a:r>
              <a:rPr lang="en-ZA" sz="3200" dirty="0">
                <a:solidFill>
                  <a:schemeClr val="accent2"/>
                </a:solidFill>
              </a:rPr>
              <a:t>Grouping, cross-references </a:t>
            </a:r>
            <a:r>
              <a:rPr lang="en-ZA" sz="3200" dirty="0"/>
              <a:t>(Kimble 1996; </a:t>
            </a:r>
            <a:r>
              <a:rPr lang="en-ZA" sz="3200" dirty="0"/>
              <a:t>Thuronyi</a:t>
            </a:r>
            <a:r>
              <a:rPr lang="en-ZA" sz="3200" dirty="0"/>
              <a:t>, 1996)</a:t>
            </a:r>
          </a:p>
        </p:txBody>
      </p:sp>
    </p:spTree>
    <p:extLst>
      <p:ext uri="{BB962C8B-B14F-4D97-AF65-F5344CB8AC3E}">
        <p14:creationId xmlns:p14="http://schemas.microsoft.com/office/powerpoint/2010/main" val="356011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Findings: Sentiments: </a:t>
            </a:r>
            <a:r>
              <a:rPr lang="en-US" sz="3600" dirty="0" smtClean="0"/>
              <a:t>incoherent </a:t>
            </a:r>
            <a:r>
              <a:rPr lang="en-US" sz="3600" dirty="0"/>
              <a:t>structure</a:t>
            </a:r>
            <a:endParaRPr lang="en-ZA" sz="3600" dirty="0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3410955" y="-1666238"/>
            <a:ext cx="5464686" cy="11067396"/>
            <a:chOff x="0" y="-132008"/>
            <a:chExt cx="2030414" cy="3950364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-5399999">
              <a:off x="-667892" y="1723998"/>
              <a:ext cx="2529840" cy="24155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-5399999">
              <a:off x="-426338" y="1723999"/>
              <a:ext cx="2529840" cy="241554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-5399999">
              <a:off x="-184783" y="1723998"/>
              <a:ext cx="2529840" cy="24155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-5399999">
              <a:off x="56770" y="1723998"/>
              <a:ext cx="2529840" cy="241554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6"/>
            <a:stretch>
              <a:fillRect/>
            </a:stretch>
          </p:blipFill>
          <p:spPr>
            <a:xfrm rot="-5399999">
              <a:off x="298323" y="1723999"/>
              <a:ext cx="2529840" cy="241554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7"/>
            <a:stretch>
              <a:fillRect/>
            </a:stretch>
          </p:blipFill>
          <p:spPr>
            <a:xfrm rot="-5399999">
              <a:off x="539496" y="1724380"/>
              <a:ext cx="2529840" cy="240792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8"/>
            <a:stretch>
              <a:fillRect/>
            </a:stretch>
          </p:blipFill>
          <p:spPr>
            <a:xfrm rot="-5399999">
              <a:off x="678561" y="1825344"/>
              <a:ext cx="2529840" cy="38862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-5399999">
              <a:off x="-1224914" y="1804771"/>
              <a:ext cx="2529840" cy="80010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-5399999">
              <a:off x="-1144904" y="1804771"/>
              <a:ext cx="2529840" cy="8001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-5399999">
              <a:off x="-1064894" y="1804771"/>
              <a:ext cx="2529840" cy="8001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10"/>
            <a:stretch>
              <a:fillRect/>
            </a:stretch>
          </p:blipFill>
          <p:spPr>
            <a:xfrm rot="-5399999">
              <a:off x="-1024127" y="1844013"/>
              <a:ext cx="2529840" cy="1524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-5399999">
              <a:off x="-983360" y="1804771"/>
              <a:ext cx="2529840" cy="80010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-5399999">
              <a:off x="-903350" y="1804771"/>
              <a:ext cx="2529840" cy="80010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11"/>
            <a:stretch>
              <a:fillRect/>
            </a:stretch>
          </p:blipFill>
          <p:spPr>
            <a:xfrm rot="-5399999">
              <a:off x="-825627" y="1807056"/>
              <a:ext cx="2529840" cy="75438"/>
            </a:xfrm>
            <a:prstGeom prst="rect">
              <a:avLst/>
            </a:prstGeom>
          </p:spPr>
        </p:pic>
        <p:sp>
          <p:nvSpPr>
            <p:cNvPr id="20" name="Shape 360"/>
            <p:cNvSpPr/>
            <p:nvPr/>
          </p:nvSpPr>
          <p:spPr>
            <a:xfrm>
              <a:off x="762000" y="3109696"/>
              <a:ext cx="848106" cy="48006"/>
            </a:xfrm>
            <a:custGeom>
              <a:avLst/>
              <a:gdLst/>
              <a:ahLst/>
              <a:cxnLst/>
              <a:rect l="0" t="0" r="0" b="0"/>
              <a:pathLst>
                <a:path w="848106" h="48006">
                  <a:moveTo>
                    <a:pt x="0" y="0"/>
                  </a:moveTo>
                  <a:lnTo>
                    <a:pt x="848106" y="0"/>
                  </a:lnTo>
                  <a:lnTo>
                    <a:pt x="848106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1" name="Shape 361"/>
            <p:cNvSpPr/>
            <p:nvPr/>
          </p:nvSpPr>
          <p:spPr>
            <a:xfrm>
              <a:off x="0" y="533373"/>
              <a:ext cx="952500" cy="48006"/>
            </a:xfrm>
            <a:custGeom>
              <a:avLst/>
              <a:gdLst/>
              <a:ahLst/>
              <a:cxnLst/>
              <a:rect l="0" t="0" r="0" b="0"/>
              <a:pathLst>
                <a:path w="952500" h="48006">
                  <a:moveTo>
                    <a:pt x="0" y="0"/>
                  </a:moveTo>
                  <a:lnTo>
                    <a:pt x="952500" y="0"/>
                  </a:lnTo>
                  <a:lnTo>
                    <a:pt x="952500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7D89B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2" name="Shape 362"/>
            <p:cNvSpPr/>
            <p:nvPr/>
          </p:nvSpPr>
          <p:spPr>
            <a:xfrm>
              <a:off x="1229106" y="533373"/>
              <a:ext cx="576072" cy="48006"/>
            </a:xfrm>
            <a:custGeom>
              <a:avLst/>
              <a:gdLst/>
              <a:ahLst/>
              <a:cxnLst/>
              <a:rect l="0" t="0" r="0" b="0"/>
              <a:pathLst>
                <a:path w="576072" h="48006">
                  <a:moveTo>
                    <a:pt x="0" y="0"/>
                  </a:moveTo>
                  <a:lnTo>
                    <a:pt x="576072" y="0"/>
                  </a:lnTo>
                  <a:lnTo>
                    <a:pt x="576072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7D89B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3" name="Shape 363"/>
            <p:cNvSpPr/>
            <p:nvPr/>
          </p:nvSpPr>
          <p:spPr>
            <a:xfrm>
              <a:off x="1885950" y="533373"/>
              <a:ext cx="76200" cy="48006"/>
            </a:xfrm>
            <a:custGeom>
              <a:avLst/>
              <a:gdLst/>
              <a:ahLst/>
              <a:cxnLst/>
              <a:rect l="0" t="0" r="0" b="0"/>
              <a:pathLst>
                <a:path w="76200" h="48006">
                  <a:moveTo>
                    <a:pt x="0" y="0"/>
                  </a:moveTo>
                  <a:lnTo>
                    <a:pt x="76200" y="0"/>
                  </a:lnTo>
                  <a:lnTo>
                    <a:pt x="76200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7D89B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4" name="Shape 364"/>
            <p:cNvSpPr/>
            <p:nvPr/>
          </p:nvSpPr>
          <p:spPr>
            <a:xfrm>
              <a:off x="1064514" y="533373"/>
              <a:ext cx="90678" cy="48006"/>
            </a:xfrm>
            <a:custGeom>
              <a:avLst/>
              <a:gdLst/>
              <a:ahLst/>
              <a:cxnLst/>
              <a:rect l="0" t="0" r="0" b="0"/>
              <a:pathLst>
                <a:path w="90678" h="48006">
                  <a:moveTo>
                    <a:pt x="0" y="0"/>
                  </a:moveTo>
                  <a:lnTo>
                    <a:pt x="90678" y="0"/>
                  </a:lnTo>
                  <a:lnTo>
                    <a:pt x="90678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7D89B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5" name="Shape 365"/>
            <p:cNvSpPr/>
            <p:nvPr/>
          </p:nvSpPr>
          <p:spPr>
            <a:xfrm>
              <a:off x="1876806" y="3109696"/>
              <a:ext cx="85344" cy="48006"/>
            </a:xfrm>
            <a:custGeom>
              <a:avLst/>
              <a:gdLst/>
              <a:ahLst/>
              <a:cxnLst/>
              <a:rect l="0" t="0" r="0" b="0"/>
              <a:pathLst>
                <a:path w="85344" h="48006">
                  <a:moveTo>
                    <a:pt x="0" y="0"/>
                  </a:moveTo>
                  <a:lnTo>
                    <a:pt x="85344" y="0"/>
                  </a:lnTo>
                  <a:lnTo>
                    <a:pt x="85344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6" name="Shape 366"/>
            <p:cNvSpPr/>
            <p:nvPr/>
          </p:nvSpPr>
          <p:spPr>
            <a:xfrm>
              <a:off x="1705356" y="3109696"/>
              <a:ext cx="47244" cy="48006"/>
            </a:xfrm>
            <a:custGeom>
              <a:avLst/>
              <a:gdLst/>
              <a:ahLst/>
              <a:cxnLst/>
              <a:rect l="0" t="0" r="0" b="0"/>
              <a:pathLst>
                <a:path w="47244" h="48006">
                  <a:moveTo>
                    <a:pt x="0" y="0"/>
                  </a:moveTo>
                  <a:lnTo>
                    <a:pt x="47244" y="0"/>
                  </a:lnTo>
                  <a:lnTo>
                    <a:pt x="47244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sp>
          <p:nvSpPr>
            <p:cNvPr id="27" name="Shape 367"/>
            <p:cNvSpPr/>
            <p:nvPr/>
          </p:nvSpPr>
          <p:spPr>
            <a:xfrm>
              <a:off x="0" y="3109696"/>
              <a:ext cx="714756" cy="48006"/>
            </a:xfrm>
            <a:custGeom>
              <a:avLst/>
              <a:gdLst/>
              <a:ahLst/>
              <a:cxnLst/>
              <a:rect l="0" t="0" r="0" b="0"/>
              <a:pathLst>
                <a:path w="714756" h="48006">
                  <a:moveTo>
                    <a:pt x="0" y="0"/>
                  </a:moveTo>
                  <a:lnTo>
                    <a:pt x="714756" y="0"/>
                  </a:lnTo>
                  <a:lnTo>
                    <a:pt x="714756" y="48006"/>
                  </a:lnTo>
                  <a:lnTo>
                    <a:pt x="0" y="4800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ZA" sz="1200" dirty="0"/>
            </a:p>
          </p:txBody>
        </p:sp>
        <p:pic>
          <p:nvPicPr>
            <p:cNvPr id="28" name="Picture 27"/>
            <p:cNvPicPr/>
            <p:nvPr/>
          </p:nvPicPr>
          <p:blipFill>
            <a:blip r:embed="rId12"/>
            <a:stretch>
              <a:fillRect/>
            </a:stretch>
          </p:blipFill>
          <p:spPr>
            <a:xfrm rot="-5399999">
              <a:off x="1148715" y="3728820"/>
              <a:ext cx="79248" cy="7696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rot="16200001">
              <a:off x="654651" y="2988947"/>
              <a:ext cx="1224930" cy="2383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Scattered (sentiments)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29"/>
            <p:cNvPicPr/>
            <p:nvPr/>
          </p:nvPicPr>
          <p:blipFill>
            <a:blip r:embed="rId13"/>
            <a:stretch>
              <a:fillRect/>
            </a:stretch>
          </p:blipFill>
          <p:spPr>
            <a:xfrm rot="-5399999">
              <a:off x="439293" y="408024"/>
              <a:ext cx="79248" cy="7696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 rot="-5399999">
              <a:off x="329360" y="182323"/>
              <a:ext cx="328015" cy="1073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Academics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/>
            <p:cNvPicPr/>
            <p:nvPr/>
          </p:nvPicPr>
          <p:blipFill>
            <a:blip r:embed="rId13"/>
            <a:stretch>
              <a:fillRect/>
            </a:stretch>
          </p:blipFill>
          <p:spPr>
            <a:xfrm rot="-5399999">
              <a:off x="1480185" y="408024"/>
              <a:ext cx="79247" cy="7696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-5399999">
              <a:off x="1404537" y="216610"/>
              <a:ext cx="259442" cy="1073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Advisors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/>
            <p:cNvPicPr/>
            <p:nvPr/>
          </p:nvPicPr>
          <p:blipFill>
            <a:blip r:embed="rId13"/>
            <a:stretch>
              <a:fillRect/>
            </a:stretch>
          </p:blipFill>
          <p:spPr>
            <a:xfrm rot="-5399999">
              <a:off x="1887093" y="408024"/>
              <a:ext cx="79248" cy="7696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 rot="-5399999">
              <a:off x="1675151" y="80315"/>
              <a:ext cx="532032" cy="1073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National</a:t>
              </a:r>
              <a:r>
                <a:rPr lang="en-GB" sz="1200" spc="-73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Treasury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Picture 35"/>
            <p:cNvPicPr/>
            <p:nvPr/>
          </p:nvPicPr>
          <p:blipFill>
            <a:blip r:embed="rId13"/>
            <a:stretch>
              <a:fillRect/>
            </a:stretch>
          </p:blipFill>
          <p:spPr>
            <a:xfrm rot="-5399999">
              <a:off x="1072515" y="408024"/>
              <a:ext cx="79248" cy="7696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-5399999">
              <a:off x="1047052" y="266794"/>
              <a:ext cx="159074" cy="1073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SARS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/>
            <p:nvPr/>
          </p:nvPicPr>
          <p:blipFill>
            <a:blip r:embed="rId12"/>
            <a:stretch>
              <a:fillRect/>
            </a:stretch>
          </p:blipFill>
          <p:spPr>
            <a:xfrm rot="-5399999">
              <a:off x="1853565" y="3740250"/>
              <a:ext cx="79248" cy="7696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 rot="16200001">
              <a:off x="1419667" y="3121171"/>
              <a:ext cx="1043794" cy="1777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Scattered (sentiments):</a:t>
              </a:r>
              <a:r>
                <a:rPr lang="en-GB" sz="1200" spc="-95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200" spc="-73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1">
              <a:off x="1718663" y="3456052"/>
              <a:ext cx="480821" cy="71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 smtClean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Negative( i.e. in agreement)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40"/>
            <p:cNvPicPr/>
            <p:nvPr/>
          </p:nvPicPr>
          <p:blipFill>
            <a:blip r:embed="rId12"/>
            <a:stretch>
              <a:fillRect/>
            </a:stretch>
          </p:blipFill>
          <p:spPr>
            <a:xfrm rot="-5399999">
              <a:off x="1663065" y="3740250"/>
              <a:ext cx="79248" cy="769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1">
              <a:off x="1309915" y="3202205"/>
              <a:ext cx="883298" cy="1767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Scattered </a:t>
              </a:r>
              <a:r>
                <a:rPr lang="en-GB" sz="1200" spc="-73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(sentiments):</a:t>
              </a:r>
              <a:r>
                <a:rPr lang="en-GB" sz="1200" spc="-95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-5399999">
              <a:off x="1679201" y="3571277"/>
              <a:ext cx="214555" cy="1073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neutral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Picture 43"/>
            <p:cNvPicPr/>
            <p:nvPr/>
          </p:nvPicPr>
          <p:blipFill>
            <a:blip r:embed="rId12"/>
            <a:stretch>
              <a:fillRect/>
            </a:stretch>
          </p:blipFill>
          <p:spPr>
            <a:xfrm rot="-5399999">
              <a:off x="291465" y="3740250"/>
              <a:ext cx="79248" cy="7696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16200001">
              <a:off x="21148" y="3235998"/>
              <a:ext cx="766949" cy="2255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Scattered </a:t>
              </a:r>
              <a:r>
                <a:rPr lang="en-GB" sz="1200" spc="-73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2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(sentiments):</a:t>
              </a:r>
              <a:r>
                <a:rPr lang="en-GB" sz="1200" spc="-95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1">
              <a:off x="198120" y="3454117"/>
              <a:ext cx="441196" cy="1150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 smtClean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Positive (i.e. not in agreement)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2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Findings: incoherent structure – examples </a:t>
            </a:r>
            <a:endParaRPr lang="en-ZA" sz="3600" dirty="0"/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786852926"/>
              </p:ext>
            </p:extLst>
          </p:nvPr>
        </p:nvGraphicFramePr>
        <p:xfrm>
          <a:off x="609600" y="1208691"/>
          <a:ext cx="10962290" cy="516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85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</a:t>
            </a:r>
            <a:r>
              <a:rPr lang="en-US" sz="3600" dirty="0" smtClean="0"/>
              <a:t>incoherent </a:t>
            </a:r>
            <a:r>
              <a:rPr lang="en-US" sz="3600" dirty="0" smtClean="0"/>
              <a:t>structure </a:t>
            </a:r>
            <a:r>
              <a:rPr lang="en-US" sz="3600" dirty="0"/>
              <a:t>– comments </a:t>
            </a:r>
            <a:endParaRPr lang="en-ZA" sz="36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5399297"/>
              </p:ext>
            </p:extLst>
          </p:nvPr>
        </p:nvGraphicFramePr>
        <p:xfrm>
          <a:off x="462455" y="990600"/>
          <a:ext cx="11267090" cy="555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21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3075613"/>
              </p:ext>
            </p:extLst>
          </p:nvPr>
        </p:nvGraphicFramePr>
        <p:xfrm>
          <a:off x="136634" y="504497"/>
          <a:ext cx="11887200" cy="614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42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Guidelines </a:t>
            </a:r>
            <a:endParaRPr lang="en-US" sz="3200" dirty="0"/>
          </a:p>
          <a:p>
            <a:r>
              <a:rPr lang="en-US" sz="3200" dirty="0" smtClean="0"/>
              <a:t>Design index </a:t>
            </a:r>
            <a:endParaRPr lang="en-US" sz="3200" dirty="0"/>
          </a:p>
          <a:p>
            <a:r>
              <a:rPr lang="en-US" sz="3200" dirty="0"/>
              <a:t>Rewrite the VAT Act </a:t>
            </a:r>
          </a:p>
          <a:p>
            <a:r>
              <a:rPr lang="en-US" sz="3200" dirty="0"/>
              <a:t>New findings that add to the literature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751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Questions?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10103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problem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VAT Act is difficult to: </a:t>
            </a:r>
          </a:p>
          <a:p>
            <a:pPr lvl="1"/>
            <a:r>
              <a:rPr lang="en-US" sz="2900" dirty="0"/>
              <a:t>teach, </a:t>
            </a:r>
          </a:p>
          <a:p>
            <a:pPr lvl="1"/>
            <a:r>
              <a:rPr lang="en-US" sz="2900" dirty="0"/>
              <a:t>apply in practice, and </a:t>
            </a:r>
          </a:p>
          <a:p>
            <a:pPr lvl="1"/>
            <a:r>
              <a:rPr lang="en-US" sz="2900" dirty="0"/>
              <a:t>administer</a:t>
            </a:r>
          </a:p>
          <a:p>
            <a:r>
              <a:rPr lang="en-US" sz="3200" dirty="0"/>
              <a:t>It has an </a:t>
            </a:r>
            <a:r>
              <a:rPr lang="en-US" sz="3200" dirty="0" smtClean="0">
                <a:solidFill>
                  <a:schemeClr val="accent2"/>
                </a:solidFill>
              </a:rPr>
              <a:t>incoherent </a:t>
            </a:r>
            <a:r>
              <a:rPr lang="en-US" sz="3200" dirty="0">
                <a:solidFill>
                  <a:schemeClr val="accent2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35089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Background and introduction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Example: </a:t>
            </a:r>
            <a:r>
              <a:rPr lang="en-US" sz="3200" dirty="0" smtClean="0">
                <a:solidFill>
                  <a:schemeClr val="accent2"/>
                </a:solidFill>
              </a:rPr>
              <a:t>layout, design &amp; structure</a:t>
            </a:r>
          </a:p>
          <a:p>
            <a:pPr lvl="1"/>
            <a:r>
              <a:rPr lang="en-US" sz="2900" dirty="0" smtClean="0"/>
              <a:t>Scattered </a:t>
            </a:r>
            <a:r>
              <a:rPr lang="en-US" sz="2900" dirty="0"/>
              <a:t>sections </a:t>
            </a:r>
          </a:p>
          <a:p>
            <a:pPr lvl="1"/>
            <a:r>
              <a:rPr lang="en-US" sz="2900" dirty="0" smtClean="0"/>
              <a:t>Life cycle </a:t>
            </a:r>
          </a:p>
          <a:p>
            <a:pPr lvl="1"/>
            <a:r>
              <a:rPr lang="en-US" sz="2900" dirty="0" smtClean="0"/>
              <a:t>Consistency </a:t>
            </a:r>
          </a:p>
          <a:p>
            <a:pPr lvl="1"/>
            <a:r>
              <a:rPr lang="en-US" sz="2900" dirty="0"/>
              <a:t>Cross-referencing </a:t>
            </a:r>
          </a:p>
          <a:p>
            <a:endParaRPr lang="en-US" sz="3200" dirty="0"/>
          </a:p>
          <a:p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28680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Background and introduction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Example: </a:t>
            </a:r>
            <a:r>
              <a:rPr lang="en-US" sz="3200" dirty="0" smtClean="0"/>
              <a:t>imported services </a:t>
            </a:r>
            <a:r>
              <a:rPr lang="en-US" sz="3200" dirty="0" smtClean="0"/>
              <a:t>[</a:t>
            </a:r>
            <a:r>
              <a:rPr lang="en-GB" sz="3200" dirty="0" smtClean="0"/>
              <a:t>s1</a:t>
            </a:r>
            <a:r>
              <a:rPr lang="en-GB" sz="3200" dirty="0"/>
              <a:t>, s3, s7(1)(c), s14, and </a:t>
            </a:r>
            <a:r>
              <a:rPr lang="en-GB" sz="3200" dirty="0" smtClean="0"/>
              <a:t>s10]</a:t>
            </a:r>
            <a:endParaRPr lang="en-GB" sz="3200" dirty="0"/>
          </a:p>
          <a:p>
            <a:pPr lvl="1"/>
            <a:r>
              <a:rPr lang="en-GB" sz="1700" dirty="0" smtClean="0"/>
              <a:t>s</a:t>
            </a:r>
            <a:r>
              <a:rPr lang="en-US" sz="1700" dirty="0" smtClean="0"/>
              <a:t>1 </a:t>
            </a:r>
            <a:r>
              <a:rPr lang="en-US" sz="1700" dirty="0"/>
              <a:t>definitions: “supply”; “imported services”; “open market value”</a:t>
            </a:r>
          </a:p>
          <a:p>
            <a:pPr lvl="1"/>
            <a:r>
              <a:rPr lang="en-US" sz="1700" dirty="0" smtClean="0"/>
              <a:t>s3</a:t>
            </a:r>
            <a:r>
              <a:rPr lang="en-US" sz="1700" dirty="0"/>
              <a:t>, determination of “open market value”</a:t>
            </a:r>
          </a:p>
          <a:p>
            <a:pPr lvl="1"/>
            <a:r>
              <a:rPr lang="en-US" sz="1700" dirty="0" smtClean="0"/>
              <a:t>s7(1</a:t>
            </a:r>
            <a:r>
              <a:rPr lang="en-US" sz="1700" dirty="0"/>
              <a:t>)(c) (imposition of VAT on imported services by any person)</a:t>
            </a:r>
          </a:p>
          <a:p>
            <a:pPr lvl="1"/>
            <a:r>
              <a:rPr lang="en-US" sz="1700" dirty="0" smtClean="0"/>
              <a:t>s14 </a:t>
            </a:r>
            <a:r>
              <a:rPr lang="en-US" sz="1700" dirty="0"/>
              <a:t>(collection of VAT on imported services, determination of value and exemptions), </a:t>
            </a:r>
            <a:r>
              <a:rPr lang="en-US" sz="1700" dirty="0" smtClean="0"/>
              <a:t>read </a:t>
            </a:r>
            <a:r>
              <a:rPr lang="en-US" sz="1700" dirty="0"/>
              <a:t>with </a:t>
            </a:r>
            <a:endParaRPr lang="en-US" sz="1700" dirty="0" smtClean="0"/>
          </a:p>
          <a:p>
            <a:pPr lvl="1"/>
            <a:r>
              <a:rPr lang="en-US" sz="1700" dirty="0" smtClean="0"/>
              <a:t>s10(2</a:t>
            </a:r>
            <a:r>
              <a:rPr lang="en-US" sz="1700" dirty="0"/>
              <a:t>) and (3) (general value of supply rule) and section 3 (determination of open market value</a:t>
            </a:r>
            <a:r>
              <a:rPr lang="en-US" sz="1700" dirty="0" smtClean="0"/>
              <a:t>)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94972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Background and introduction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Example: imported electronic services </a:t>
            </a:r>
            <a:r>
              <a:rPr lang="en-US" sz="3200" dirty="0" smtClean="0"/>
              <a:t>[</a:t>
            </a:r>
            <a:r>
              <a:rPr lang="en-GB" sz="3200" dirty="0"/>
              <a:t>s1</a:t>
            </a:r>
            <a:r>
              <a:rPr lang="en-GB" sz="3200" dirty="0"/>
              <a:t>, s7(1)(a), s7(1)(c) read with s14(5)(a), s23, s16 and GN No </a:t>
            </a:r>
            <a:r>
              <a:rPr lang="en-GB" sz="3200" dirty="0"/>
              <a:t>429]</a:t>
            </a:r>
            <a:endParaRPr lang="en-GB" sz="3200" dirty="0"/>
          </a:p>
          <a:p>
            <a:pPr lvl="1"/>
            <a:r>
              <a:rPr lang="en-GB" sz="1700" dirty="0" smtClean="0"/>
              <a:t>s1 </a:t>
            </a:r>
            <a:r>
              <a:rPr lang="en-GB" sz="1700" dirty="0"/>
              <a:t>definitions: “electronic services”; “enterprise” – paragraph (b)(vi); “export country”; “services”; “supply”</a:t>
            </a:r>
          </a:p>
          <a:p>
            <a:pPr lvl="1"/>
            <a:r>
              <a:rPr lang="en-US" sz="1700" dirty="0" smtClean="0"/>
              <a:t>s7(1</a:t>
            </a:r>
            <a:r>
              <a:rPr lang="en-US" sz="1700" dirty="0"/>
              <a:t>)(a) (imposition of VAT on the sale of goods or services)</a:t>
            </a:r>
          </a:p>
          <a:p>
            <a:pPr lvl="1"/>
            <a:r>
              <a:rPr lang="en-US" sz="1700" dirty="0" smtClean="0"/>
              <a:t>s7(1</a:t>
            </a:r>
            <a:r>
              <a:rPr lang="en-US" sz="1700" dirty="0"/>
              <a:t>)(c) (imposition of VAT on imported services by any person) read with section 14(5)(a) (exceptions to imposition of VAT on imported services by any person)</a:t>
            </a:r>
          </a:p>
          <a:p>
            <a:pPr lvl="1"/>
            <a:r>
              <a:rPr lang="en-US" sz="1700" dirty="0" smtClean="0"/>
              <a:t>s23(1A</a:t>
            </a:r>
            <a:r>
              <a:rPr lang="en-US" sz="1700" dirty="0"/>
              <a:t>) (registration requirements suppliers of electronic services)</a:t>
            </a:r>
          </a:p>
          <a:p>
            <a:pPr lvl="1"/>
            <a:r>
              <a:rPr lang="en-US" sz="1700" dirty="0" smtClean="0"/>
              <a:t>s16(2</a:t>
            </a:r>
            <a:r>
              <a:rPr lang="en-US" sz="1700" dirty="0"/>
              <a:t>)(b) read with section 20(7) (input tax and documentary requirements)</a:t>
            </a:r>
          </a:p>
          <a:p>
            <a:pPr lvl="1"/>
            <a:r>
              <a:rPr lang="en-US" sz="1700" dirty="0" smtClean="0"/>
              <a:t>GN </a:t>
            </a:r>
            <a:r>
              <a:rPr lang="en-US" sz="1700" dirty="0"/>
              <a:t>No 429 </a:t>
            </a:r>
            <a:r>
              <a:rPr lang="en-US" sz="1700" dirty="0" smtClean="0"/>
              <a:t>(regulations </a:t>
            </a:r>
            <a:r>
              <a:rPr lang="en-US" sz="1700" dirty="0"/>
              <a:t>in respect of electronic services</a:t>
            </a:r>
            <a:r>
              <a:rPr lang="en-US" sz="1700" dirty="0" smtClean="0"/>
              <a:t>)</a:t>
            </a:r>
            <a:endParaRPr lang="en-ZA" sz="1700" dirty="0" smtClean="0"/>
          </a:p>
        </p:txBody>
      </p:sp>
    </p:spTree>
    <p:extLst>
      <p:ext uri="{BB962C8B-B14F-4D97-AF65-F5344CB8AC3E}">
        <p14:creationId xmlns:p14="http://schemas.microsoft.com/office/powerpoint/2010/main" val="360380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Objective of the study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overall goal is to provide </a:t>
            </a:r>
            <a:r>
              <a:rPr lang="en-US" sz="3200" dirty="0">
                <a:solidFill>
                  <a:schemeClr val="accent2"/>
                </a:solidFill>
              </a:rPr>
              <a:t>guidelines</a:t>
            </a:r>
            <a:r>
              <a:rPr lang="en-US" sz="3200" dirty="0"/>
              <a:t> for </a:t>
            </a:r>
            <a:r>
              <a:rPr lang="en-US" sz="3200" dirty="0">
                <a:solidFill>
                  <a:schemeClr val="accent2"/>
                </a:solidFill>
              </a:rPr>
              <a:t>improvements</a:t>
            </a:r>
            <a:r>
              <a:rPr lang="en-US" sz="3200" dirty="0"/>
              <a:t> to the </a:t>
            </a:r>
            <a:r>
              <a:rPr lang="en-US" sz="3200" dirty="0">
                <a:solidFill>
                  <a:schemeClr val="accent2"/>
                </a:solidFill>
              </a:rPr>
              <a:t>structure of the VAT </a:t>
            </a:r>
            <a:r>
              <a:rPr lang="en-US" sz="3200" dirty="0" smtClean="0">
                <a:solidFill>
                  <a:schemeClr val="accent2"/>
                </a:solidFill>
              </a:rPr>
              <a:t>Act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2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6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Research methodology and method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Uses qualitative research methodology </a:t>
            </a:r>
          </a:p>
          <a:p>
            <a:r>
              <a:rPr lang="en-US" sz="3200" dirty="0"/>
              <a:t>Two phases: </a:t>
            </a:r>
          </a:p>
          <a:p>
            <a:pPr lvl="1"/>
            <a:r>
              <a:rPr lang="en-US" sz="3200" dirty="0"/>
              <a:t>Phase 1: Literature review </a:t>
            </a:r>
          </a:p>
          <a:p>
            <a:pPr lvl="1"/>
            <a:r>
              <a:rPr lang="en-US" sz="3200" dirty="0"/>
              <a:t>Phase 2: Semi-structured interviews: </a:t>
            </a:r>
          </a:p>
          <a:p>
            <a:pPr lvl="2"/>
            <a:r>
              <a:rPr lang="en-US" sz="2600" dirty="0"/>
              <a:t>Purposeful sampling </a:t>
            </a:r>
          </a:p>
          <a:p>
            <a:pPr lvl="2"/>
            <a:r>
              <a:rPr lang="en-US" sz="2600" dirty="0"/>
              <a:t>Sample frame: academics, advisors, SARS &amp; NT</a:t>
            </a:r>
          </a:p>
          <a:p>
            <a:pPr lvl="2"/>
            <a:r>
              <a:rPr lang="en-US" sz="2600" dirty="0"/>
              <a:t>ATLASTi</a:t>
            </a:r>
            <a:endParaRPr lang="en-US" sz="26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673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Theoretical foundation  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Tax </a:t>
            </a:r>
            <a:r>
              <a:rPr lang="en-US" sz="3200" dirty="0" smtClean="0"/>
              <a:t>complexity</a:t>
            </a:r>
            <a:endParaRPr lang="en-US" sz="3200" dirty="0"/>
          </a:p>
          <a:p>
            <a:pPr lvl="1"/>
            <a:r>
              <a:rPr lang="en-US" sz="2900" dirty="0"/>
              <a:t>Legal (formal)</a:t>
            </a:r>
          </a:p>
          <a:p>
            <a:pPr lvl="2"/>
            <a:r>
              <a:rPr lang="en-GB" sz="2600" u="sng" dirty="0" smtClean="0"/>
              <a:t>Use of language</a:t>
            </a:r>
            <a:r>
              <a:rPr lang="en-GB" sz="2600" dirty="0" smtClean="0"/>
              <a:t>: e.g</a:t>
            </a:r>
            <a:r>
              <a:rPr lang="en-GB" sz="2600" dirty="0"/>
              <a:t>.  plain English, grammar, sentence length, active voice &amp; </a:t>
            </a:r>
            <a:r>
              <a:rPr lang="en-GB" sz="2600" dirty="0">
                <a:solidFill>
                  <a:schemeClr val="accent2"/>
                </a:solidFill>
              </a:rPr>
              <a:t>logical </a:t>
            </a:r>
            <a:r>
              <a:rPr lang="en-GB" sz="2600" dirty="0" smtClean="0">
                <a:solidFill>
                  <a:schemeClr val="accent2"/>
                </a:solidFill>
              </a:rPr>
              <a:t>structure, layout and design </a:t>
            </a:r>
            <a:endParaRPr lang="en-GB" sz="2600" dirty="0" smtClean="0">
              <a:solidFill>
                <a:schemeClr val="accent2"/>
              </a:solidFill>
            </a:endParaRPr>
          </a:p>
          <a:p>
            <a:pPr lvl="2"/>
            <a:r>
              <a:rPr lang="en-US" sz="2600" u="sng" dirty="0" smtClean="0"/>
              <a:t>Content of the law</a:t>
            </a:r>
            <a:r>
              <a:rPr lang="en-US" sz="2600" dirty="0" smtClean="0"/>
              <a:t>: </a:t>
            </a:r>
            <a:r>
              <a:rPr lang="en-US" sz="2600" dirty="0"/>
              <a:t>ambiguity, exemptions, rebates and concessions, annual amendments</a:t>
            </a:r>
          </a:p>
          <a:p>
            <a:pPr lvl="1"/>
            <a:r>
              <a:rPr lang="en-US" sz="2900" dirty="0" smtClean="0"/>
              <a:t>Economic </a:t>
            </a:r>
            <a:r>
              <a:rPr lang="en-US" sz="2900" dirty="0"/>
              <a:t>(effective) </a:t>
            </a:r>
            <a:endParaRPr lang="en-US" sz="2900" dirty="0" smtClean="0"/>
          </a:p>
          <a:p>
            <a:pPr marL="469106" lvl="1" indent="0" algn="r">
              <a:buNone/>
            </a:pPr>
            <a:r>
              <a:rPr lang="en-US" sz="1800" dirty="0" smtClean="0"/>
              <a:t>(</a:t>
            </a:r>
            <a:r>
              <a:rPr lang="en-US" sz="1800" dirty="0"/>
              <a:t>Tran-Nam, 1999)</a:t>
            </a:r>
          </a:p>
          <a:p>
            <a:pPr lvl="1"/>
            <a:endParaRPr lang="en-US" sz="2900" dirty="0"/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73839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Literature </a:t>
            </a:r>
            <a:r>
              <a:rPr lang="en-US" sz="3600" dirty="0" smtClean="0"/>
              <a:t>review: </a:t>
            </a:r>
            <a:r>
              <a:rPr lang="en-US" sz="3600" dirty="0" smtClean="0"/>
              <a:t>incoherent structure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Poor organisation (</a:t>
            </a:r>
            <a:r>
              <a:rPr lang="en-ZA" sz="3200" dirty="0"/>
              <a:t>Thuronyi</a:t>
            </a:r>
            <a:r>
              <a:rPr lang="en-ZA" sz="3200" dirty="0"/>
              <a:t>, 1996)</a:t>
            </a:r>
          </a:p>
          <a:p>
            <a:r>
              <a:rPr lang="en-US" sz="3200" dirty="0"/>
              <a:t>Reorganisation</a:t>
            </a:r>
            <a:r>
              <a:rPr lang="en-US" sz="3200" dirty="0"/>
              <a:t> of New Zealand ITA improved readability (Sawyer, 2013)</a:t>
            </a:r>
          </a:p>
          <a:p>
            <a:r>
              <a:rPr lang="en-US" sz="3200" dirty="0"/>
              <a:t>OTS in the UK, complexity index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developed, </a:t>
            </a:r>
            <a:r>
              <a:rPr lang="en-US" sz="3200" dirty="0" smtClean="0"/>
              <a:t>rating increased - effort </a:t>
            </a:r>
            <a:r>
              <a:rPr lang="en-US" sz="3200" dirty="0"/>
              <a:t>to collect all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2715172"/>
      </p:ext>
    </p:extLst>
  </p:cSld>
  <p:clrMapOvr>
    <a:masterClrMapping/>
  </p:clrMapOvr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8A8ADD273E648A6FE0C81D9832816" ma:contentTypeVersion="10" ma:contentTypeDescription="Create a new document." ma:contentTypeScope="" ma:versionID="ea2d3f8d47f4283ea3878915f93389f1">
  <xsd:schema xmlns:xsd="http://www.w3.org/2001/XMLSchema" xmlns:xs="http://www.w3.org/2001/XMLSchema" xmlns:p="http://schemas.microsoft.com/office/2006/metadata/properties" xmlns:ns3="5a38e3b3-f43e-4391-9b58-0ebf87420865" targetNamespace="http://schemas.microsoft.com/office/2006/metadata/properties" ma:root="true" ma:fieldsID="0df91919b5c3c0c9c7ddfe83c4246125" ns3:_="">
    <xsd:import namespace="5a38e3b3-f43e-4391-9b58-0ebf87420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8e3b3-f43e-4391-9b58-0ebf87420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DF3F9-B613-405F-9D9C-9E2EF7CA4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8e3b3-f43e-4391-9b58-0ebf87420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293CFA-8770-432E-BD4F-7D7B91B1C6A0}">
  <ds:schemaRefs>
    <ds:schemaRef ds:uri="5a38e3b3-f43e-4391-9b58-0ebf87420865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866C4C-78F7-4C58-8E15-1D93F574F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116391</TotalTime>
  <Words>754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UJ</vt:lpstr>
      <vt:lpstr>1_UJ</vt:lpstr>
      <vt:lpstr>4_UJ</vt:lpstr>
      <vt:lpstr>Guidelines for a simplified Value-Added Tax Act</vt:lpstr>
      <vt:lpstr>Research problem </vt:lpstr>
      <vt:lpstr>Background and introduction </vt:lpstr>
      <vt:lpstr>Background and introduction </vt:lpstr>
      <vt:lpstr>Background and introduction </vt:lpstr>
      <vt:lpstr>Objective of the study </vt:lpstr>
      <vt:lpstr>Research methodology and method </vt:lpstr>
      <vt:lpstr>Theoretical foundation   </vt:lpstr>
      <vt:lpstr>Literature review: incoherent structure</vt:lpstr>
      <vt:lpstr>Literature review: incoherent structure (VAT Act) </vt:lpstr>
      <vt:lpstr>Literature review: Solution to incoherent structure </vt:lpstr>
      <vt:lpstr>Findings: Sentiments: incoherent structure</vt:lpstr>
      <vt:lpstr>Findings: incoherent structure – examples </vt:lpstr>
      <vt:lpstr>Results: incoherent structure – comments </vt:lpstr>
      <vt:lpstr>Guidelines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Netshisaulu, Peter</dc:creator>
  <cp:lastModifiedBy>Muneer Hassan</cp:lastModifiedBy>
  <cp:revision>1657</cp:revision>
  <cp:lastPrinted>2023-08-01T15:33:34Z</cp:lastPrinted>
  <dcterms:created xsi:type="dcterms:W3CDTF">2015-09-07T13:16:09Z</dcterms:created>
  <dcterms:modified xsi:type="dcterms:W3CDTF">2023-08-01T15:42:02Z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0x01010096D8A8ADD273E648A6FE0C81D9832816</vt:lpwstr>
  </property>
</Properties>
</file>