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83" r:id="rId1"/>
  </p:sldMasterIdLst>
  <p:notesMasterIdLst>
    <p:notesMasterId r:id="rId24"/>
  </p:notesMasterIdLst>
  <p:handoutMasterIdLst>
    <p:handoutMasterId r:id="rId25"/>
  </p:handoutMasterIdLst>
  <p:sldIdLst>
    <p:sldId id="346" r:id="rId2"/>
    <p:sldId id="491" r:id="rId3"/>
    <p:sldId id="601" r:id="rId4"/>
    <p:sldId id="499" r:id="rId5"/>
    <p:sldId id="566" r:id="rId6"/>
    <p:sldId id="602" r:id="rId7"/>
    <p:sldId id="603" r:id="rId8"/>
    <p:sldId id="604" r:id="rId9"/>
    <p:sldId id="571" r:id="rId10"/>
    <p:sldId id="572" r:id="rId11"/>
    <p:sldId id="574" r:id="rId12"/>
    <p:sldId id="573" r:id="rId13"/>
    <p:sldId id="589" r:id="rId14"/>
    <p:sldId id="590" r:id="rId15"/>
    <p:sldId id="597" r:id="rId16"/>
    <p:sldId id="598" r:id="rId17"/>
    <p:sldId id="576" r:id="rId18"/>
    <p:sldId id="600" r:id="rId19"/>
    <p:sldId id="578" r:id="rId20"/>
    <p:sldId id="592" r:id="rId21"/>
    <p:sldId id="593" r:id="rId22"/>
    <p:sldId id="594"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558" autoAdjust="0"/>
  </p:normalViewPr>
  <p:slideViewPr>
    <p:cSldViewPr>
      <p:cViewPr varScale="1">
        <p:scale>
          <a:sx n="78" d="100"/>
          <a:sy n="78" d="100"/>
        </p:scale>
        <p:origin x="117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2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atin typeface="Tahoma" pitchFamily="34" charset="0"/>
              </a:defRPr>
            </a:lvl1pPr>
          </a:lstStyle>
          <a:p>
            <a:pPr>
              <a:defRPr/>
            </a:pPr>
            <a:endParaRPr lang="en-US" dirty="0"/>
          </a:p>
        </p:txBody>
      </p:sp>
      <p:sp>
        <p:nvSpPr>
          <p:cNvPr id="120835" name="Rectangle 3"/>
          <p:cNvSpPr>
            <a:spLocks noGrp="1" noChangeArrowheads="1"/>
          </p:cNvSpPr>
          <p:nvPr>
            <p:ph type="dt" sz="quarter"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atin typeface="Tahoma" pitchFamily="34" charset="0"/>
              </a:defRPr>
            </a:lvl1pPr>
          </a:lstStyle>
          <a:p>
            <a:pPr>
              <a:defRPr/>
            </a:pPr>
            <a:endParaRPr lang="en-US" dirty="0"/>
          </a:p>
        </p:txBody>
      </p:sp>
      <p:sp>
        <p:nvSpPr>
          <p:cNvPr id="120836" name="Rectangle 4"/>
          <p:cNvSpPr>
            <a:spLocks noGrp="1" noChangeArrowheads="1"/>
          </p:cNvSpPr>
          <p:nvPr>
            <p:ph type="ftr" sz="quarter" idx="2"/>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atin typeface="Tahoma" pitchFamily="34" charset="0"/>
              </a:defRPr>
            </a:lvl1pPr>
          </a:lstStyle>
          <a:p>
            <a:pPr>
              <a:defRPr/>
            </a:pPr>
            <a:endParaRPr lang="en-US" dirty="0"/>
          </a:p>
        </p:txBody>
      </p:sp>
      <p:sp>
        <p:nvSpPr>
          <p:cNvPr id="120837" name="Rectangle 5"/>
          <p:cNvSpPr>
            <a:spLocks noGrp="1" noChangeArrowheads="1"/>
          </p:cNvSpPr>
          <p:nvPr>
            <p:ph type="sldNum" sz="quarter" idx="3"/>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atin typeface="Tahoma" pitchFamily="34" charset="0"/>
              </a:defRPr>
            </a:lvl1pPr>
          </a:lstStyle>
          <a:p>
            <a:pPr>
              <a:defRPr/>
            </a:pPr>
            <a:fld id="{3035D3CB-95C7-4B00-99EB-791DDADBB3AE}" type="slidenum">
              <a:rPr lang="en-US"/>
              <a:pPr>
                <a:defRPr/>
              </a:pPr>
              <a:t>‹#›</a:t>
            </a:fld>
            <a:endParaRPr lang="en-US" dirty="0"/>
          </a:p>
        </p:txBody>
      </p:sp>
    </p:spTree>
    <p:extLst>
      <p:ext uri="{BB962C8B-B14F-4D97-AF65-F5344CB8AC3E}">
        <p14:creationId xmlns:p14="http://schemas.microsoft.com/office/powerpoint/2010/main" val="1912691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E2A6EBD-E282-4171-8869-0FF1121FEB84}" type="datetimeFigureOut">
              <a:rPr lang="en-US" smtClean="0"/>
              <a:t>8/1/2023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AED13A5-A9E0-41EE-9A52-F0B2B61063DC}" type="slidenum">
              <a:rPr lang="en-US" smtClean="0"/>
              <a:t>‹#›</a:t>
            </a:fld>
            <a:endParaRPr lang="en-US"/>
          </a:p>
        </p:txBody>
      </p:sp>
    </p:spTree>
    <p:extLst>
      <p:ext uri="{BB962C8B-B14F-4D97-AF65-F5344CB8AC3E}">
        <p14:creationId xmlns:p14="http://schemas.microsoft.com/office/powerpoint/2010/main" val="419707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F2E9478-7C6D-40B2-A5DE-97B8AF4C7464}"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5A25C1-16D9-47FF-BD3E-4D64382F650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B96BB44-09B6-4445-8805-3D1CE520ACF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6711E62-269A-450A-9758-6CACDA8B9B8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9031D96-FDD0-461F-9CA3-60A458F76A5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15D6903-F584-44AD-A396-B02AD7B86A8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670812F-D72F-4ECE-9CD8-A6C680A880C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B8388C4-BEDB-42F9-87E9-7BC8F5A247D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85B1BF6-0C66-4C8B-A771-761C55E3BD2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C810B1D-3146-4E6F-8ADB-D019A88574E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9561FE3-A707-4916-93D1-B69F03739BF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961575-A5E5-4CA4-A7D9-9B1FFB8AEB3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alm@Tulan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09600" y="381001"/>
            <a:ext cx="8001000" cy="1371599"/>
          </a:xfrm>
        </p:spPr>
        <p:txBody>
          <a:bodyPr>
            <a:normAutofit fontScale="90000"/>
          </a:bodyPr>
          <a:lstStyle/>
          <a:p>
            <a:pPr>
              <a:defRPr/>
            </a:pPr>
            <a:r>
              <a:rPr lang="en-US" b="1" dirty="0">
                <a:effectLst>
                  <a:outerShdw blurRad="38100" dist="38100" dir="2700000" algn="tl">
                    <a:srgbClr val="000000">
                      <a:alpha val="43137"/>
                    </a:srgbClr>
                  </a:outerShdw>
                </a:effectLst>
              </a:rPr>
              <a:t>Do we have the tools for achieving distributive tax justice?</a:t>
            </a:r>
            <a:endParaRPr lang="en-US" dirty="0">
              <a:effectLst>
                <a:outerShdw blurRad="38100" dist="38100" dir="2700000" algn="tl">
                  <a:srgbClr val="000000">
                    <a:alpha val="43137"/>
                  </a:srgbClr>
                </a:outerShdw>
              </a:effectLst>
            </a:endParaRPr>
          </a:p>
        </p:txBody>
      </p:sp>
      <p:sp>
        <p:nvSpPr>
          <p:cNvPr id="165890" name="Rectangle 3"/>
          <p:cNvSpPr>
            <a:spLocks noGrp="1" noChangeArrowheads="1"/>
          </p:cNvSpPr>
          <p:nvPr>
            <p:ph type="subTitle" idx="1"/>
          </p:nvPr>
        </p:nvSpPr>
        <p:spPr>
          <a:xfrm>
            <a:off x="2971800" y="4343400"/>
            <a:ext cx="3124200" cy="990600"/>
          </a:xfrm>
        </p:spPr>
        <p:txBody>
          <a:bodyPr>
            <a:normAutofit/>
          </a:bodyPr>
          <a:lstStyle/>
          <a:p>
            <a:pPr eaLnBrk="1" hangingPunct="1">
              <a:spcBef>
                <a:spcPts val="0"/>
              </a:spcBef>
            </a:pPr>
            <a:r>
              <a:rPr lang="en-US" dirty="0">
                <a:solidFill>
                  <a:schemeClr val="tx1"/>
                </a:solidFill>
              </a:rPr>
              <a:t>James Alm</a:t>
            </a:r>
            <a:endParaRPr lang="en-US" sz="2100" dirty="0">
              <a:solidFill>
                <a:schemeClr val="tx1"/>
              </a:solidFill>
            </a:endParaRPr>
          </a:p>
          <a:p>
            <a:pPr eaLnBrk="1" hangingPunct="1">
              <a:spcBef>
                <a:spcPts val="0"/>
              </a:spcBef>
            </a:pPr>
            <a:r>
              <a:rPr lang="en-US" sz="2000" dirty="0">
                <a:solidFill>
                  <a:schemeClr val="tx1"/>
                </a:solidFill>
                <a:hlinkClick r:id="rId2"/>
              </a:rPr>
              <a:t>jalm@tulane.edu</a:t>
            </a:r>
            <a:endParaRPr lang="en-US" sz="2000" dirty="0">
              <a:solidFill>
                <a:schemeClr val="tx1"/>
              </a:solidFill>
            </a:endParaRPr>
          </a:p>
        </p:txBody>
      </p:sp>
      <p:sp>
        <p:nvSpPr>
          <p:cNvPr id="165891" name="Rectangle 3"/>
          <p:cNvSpPr>
            <a:spLocks noChangeArrowheads="1"/>
          </p:cNvSpPr>
          <p:nvPr/>
        </p:nvSpPr>
        <p:spPr bwMode="auto">
          <a:xfrm>
            <a:off x="1752600" y="2667000"/>
            <a:ext cx="6477000" cy="396875"/>
          </a:xfrm>
          <a:prstGeom prst="rect">
            <a:avLst/>
          </a:prstGeom>
          <a:noFill/>
          <a:ln w="9525">
            <a:noFill/>
            <a:miter lim="800000"/>
            <a:headEnd/>
            <a:tailEnd/>
          </a:ln>
        </p:spPr>
        <p:txBody>
          <a:bodyPr>
            <a:spAutoFit/>
          </a:bodyPr>
          <a:lstStyle/>
          <a:p>
            <a:pPr algn="ctr"/>
            <a:endParaRPr lang="en-AU" sz="2000" dirty="0">
              <a:latin typeface="Times New Roman" pitchFamily="18" charset="0"/>
            </a:endParaRPr>
          </a:p>
        </p:txBody>
      </p:sp>
      <p:pic>
        <p:nvPicPr>
          <p:cNvPr id="7169" name="Picture 1" descr="cid:image001.gif@01C7CE9B.1BCA3D40"/>
          <p:cNvPicPr>
            <a:picLocks noChangeAspect="1" noChangeArrowheads="1"/>
          </p:cNvPicPr>
          <p:nvPr/>
        </p:nvPicPr>
        <p:blipFill>
          <a:blip r:embed="rId3" cstate="print"/>
          <a:srcRect/>
          <a:stretch>
            <a:fillRect/>
          </a:stretch>
        </p:blipFill>
        <p:spPr bwMode="auto">
          <a:xfrm>
            <a:off x="3352800" y="5638800"/>
            <a:ext cx="2438400" cy="838200"/>
          </a:xfrm>
          <a:prstGeom prst="rect">
            <a:avLst/>
          </a:prstGeom>
          <a:noFill/>
          <a:ln w="9525">
            <a:noFill/>
            <a:miter lim="800000"/>
            <a:headEnd/>
            <a:tailEnd/>
          </a:ln>
        </p:spPr>
      </p:pic>
      <p:sp>
        <p:nvSpPr>
          <p:cNvPr id="8" name="Rectangle 3"/>
          <p:cNvSpPr txBox="1">
            <a:spLocks noChangeArrowheads="1"/>
          </p:cNvSpPr>
          <p:nvPr/>
        </p:nvSpPr>
        <p:spPr>
          <a:xfrm>
            <a:off x="381000" y="1752600"/>
            <a:ext cx="8229600" cy="2209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pPr>
            <a:r>
              <a:rPr lang="en-US" sz="2800" dirty="0">
                <a:solidFill>
                  <a:srgbClr val="000000"/>
                </a:solidFill>
                <a:ea typeface="Calibri" panose="020F0502020204030204" pitchFamily="34" charset="0"/>
              </a:rPr>
              <a:t>International Conference on Taxation</a:t>
            </a:r>
          </a:p>
          <a:p>
            <a:pPr fontAlgn="auto">
              <a:spcBef>
                <a:spcPts val="0"/>
              </a:spcBef>
              <a:spcAft>
                <a:spcPts val="0"/>
              </a:spcAft>
            </a:pPr>
            <a:r>
              <a:rPr lang="en-US" sz="2800" dirty="0">
                <a:solidFill>
                  <a:srgbClr val="000000"/>
                </a:solidFill>
                <a:ea typeface="Calibri" panose="020F0502020204030204" pitchFamily="34" charset="0"/>
              </a:rPr>
              <a:t>“Distributive Tax Justice in the Global Economy”</a:t>
            </a:r>
          </a:p>
          <a:p>
            <a:pPr fontAlgn="auto">
              <a:spcBef>
                <a:spcPts val="0"/>
              </a:spcBef>
              <a:spcAft>
                <a:spcPts val="0"/>
              </a:spcAft>
            </a:pPr>
            <a:r>
              <a:rPr lang="en-US" sz="2800" dirty="0">
                <a:solidFill>
                  <a:srgbClr val="000000"/>
                </a:solidFill>
                <a:effectLst/>
                <a:ea typeface="Calibri" panose="020F0502020204030204" pitchFamily="34" charset="0"/>
              </a:rPr>
              <a:t>Department of Taxation, University of Pretoria</a:t>
            </a:r>
          </a:p>
          <a:p>
            <a:pPr fontAlgn="auto">
              <a:spcBef>
                <a:spcPts val="0"/>
              </a:spcBef>
              <a:spcAft>
                <a:spcPts val="0"/>
              </a:spcAft>
            </a:pPr>
            <a:r>
              <a:rPr lang="en-US" sz="2800" dirty="0">
                <a:solidFill>
                  <a:srgbClr val="000000"/>
                </a:solidFill>
              </a:rPr>
              <a:t>August </a:t>
            </a:r>
            <a:r>
              <a:rPr lang="en-US" sz="2800" dirty="0">
                <a:solidFill>
                  <a:schemeClr val="tx1"/>
                </a:solidFill>
              </a:rPr>
              <a:t>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372600" cy="563562"/>
          </a:xfrm>
        </p:spPr>
        <p:txBody>
          <a:bodyPr>
            <a:noAutofit/>
          </a:bodyPr>
          <a:lstStyle/>
          <a:p>
            <a:r>
              <a:rPr lang="en-US" sz="4000" b="1" i="1" dirty="0">
                <a:solidFill>
                  <a:schemeClr val="accent1"/>
                </a:solidFill>
                <a:effectLst>
                  <a:outerShdw blurRad="38100" dist="38100" dir="2700000" algn="tl">
                    <a:srgbClr val="000000">
                      <a:alpha val="43137"/>
                    </a:srgbClr>
                  </a:outerShdw>
                </a:effectLst>
              </a:rPr>
              <a:t>A specific menu of my own feasible reforms</a:t>
            </a:r>
            <a:endParaRPr lang="en-US" sz="4000" i="1" dirty="0"/>
          </a:p>
        </p:txBody>
      </p:sp>
      <p:sp>
        <p:nvSpPr>
          <p:cNvPr id="3" name="Content Placeholder 2"/>
          <p:cNvSpPr>
            <a:spLocks noGrp="1"/>
          </p:cNvSpPr>
          <p:nvPr>
            <p:ph idx="1"/>
          </p:nvPr>
        </p:nvSpPr>
        <p:spPr>
          <a:xfrm>
            <a:off x="76200" y="838200"/>
            <a:ext cx="9067800" cy="5867400"/>
          </a:xfrm>
        </p:spPr>
        <p:txBody>
          <a:bodyPr>
            <a:normAutofit/>
          </a:bodyPr>
          <a:lstStyle/>
          <a:p>
            <a:pPr marL="0" indent="0">
              <a:spcBef>
                <a:spcPts val="0"/>
              </a:spcBef>
              <a:buNone/>
            </a:pPr>
            <a:r>
              <a:rPr lang="en-US" sz="2400" dirty="0"/>
              <a:t>Here are some feasible policies that are at the top of my list – and keep in mind again that my policies are probably more relevant for the U.S. and other developed countries but are, I hope still, still applicable outside these countries:</a:t>
            </a:r>
          </a:p>
          <a:p>
            <a:pPr marL="0" indent="0">
              <a:spcBef>
                <a:spcPts val="0"/>
              </a:spcBef>
              <a:buNone/>
            </a:pPr>
            <a:endParaRPr lang="en-US" sz="2400" dirty="0"/>
          </a:p>
          <a:p>
            <a:pPr marL="0" indent="0" defTabSz="347472">
              <a:spcBef>
                <a:spcPts val="0"/>
              </a:spcBef>
              <a:buNone/>
            </a:pPr>
            <a:r>
              <a:rPr lang="en-US" sz="2400" dirty="0"/>
              <a:t>	</a:t>
            </a:r>
            <a:r>
              <a:rPr lang="en-US" sz="2400" u="sng" dirty="0"/>
              <a:t>Making taxes more just by taxing now-untaxed income:</a:t>
            </a:r>
          </a:p>
          <a:p>
            <a:pPr marL="347472" indent="0" defTabSz="347472">
              <a:spcBef>
                <a:spcPts val="0"/>
              </a:spcBef>
              <a:buNone/>
            </a:pPr>
            <a:r>
              <a:rPr lang="en-US" sz="2400" b="1" dirty="0">
                <a:solidFill>
                  <a:srgbClr val="FF0000"/>
                </a:solidFill>
                <a:effectLst>
                  <a:outerShdw blurRad="38100" dist="38100" dir="2700000" algn="tl">
                    <a:srgbClr val="000000">
                      <a:alpha val="43137"/>
                    </a:srgbClr>
                  </a:outerShdw>
                </a:effectLst>
              </a:rPr>
              <a:t>Tax capital gains at death by eliminating stepped-up basis</a:t>
            </a:r>
          </a:p>
          <a:p>
            <a:pPr marL="0" indent="0">
              <a:spcBef>
                <a:spcPts val="0"/>
              </a:spcBef>
              <a:buNone/>
            </a:pPr>
            <a:endParaRPr lang="en-US" sz="2400" dirty="0"/>
          </a:p>
          <a:p>
            <a:pPr marL="347472" indent="0">
              <a:spcBef>
                <a:spcPts val="0"/>
              </a:spcBef>
              <a:buNone/>
            </a:pPr>
            <a:r>
              <a:rPr lang="en-US" sz="2400" u="sng" dirty="0"/>
              <a:t>Making taxes more just by making people pay legally due taxes:</a:t>
            </a:r>
          </a:p>
          <a:p>
            <a:pPr marL="347472" indent="0">
              <a:spcBef>
                <a:spcPts val="0"/>
              </a:spcBef>
              <a:buNone/>
            </a:pPr>
            <a:r>
              <a:rPr lang="en-US" sz="2400" b="1" dirty="0">
                <a:solidFill>
                  <a:srgbClr val="FF0000"/>
                </a:solidFill>
                <a:effectLst>
                  <a:outerShdw blurRad="38100" dist="38100" dir="2700000" algn="tl">
                    <a:srgbClr val="000000">
                      <a:alpha val="43137"/>
                    </a:srgbClr>
                  </a:outerShdw>
                </a:effectLst>
              </a:rPr>
              <a:t>Increase enforcement, especially on the rich</a:t>
            </a:r>
          </a:p>
          <a:p>
            <a:pPr marL="0" indent="0">
              <a:spcBef>
                <a:spcPts val="0"/>
              </a:spcBef>
              <a:buNone/>
            </a:pPr>
            <a:endParaRPr lang="en-US" sz="2400" dirty="0"/>
          </a:p>
          <a:p>
            <a:pPr marL="347472" indent="0">
              <a:spcBef>
                <a:spcPts val="0"/>
              </a:spcBef>
              <a:buNone/>
            </a:pPr>
            <a:r>
              <a:rPr lang="en-US" sz="2400" u="sng" dirty="0"/>
              <a:t>Making taxes more just by reducing disparate tax treatment by race, ethnicity, and gender:</a:t>
            </a:r>
          </a:p>
          <a:p>
            <a:pPr marL="347472" indent="0">
              <a:spcBef>
                <a:spcPts val="0"/>
              </a:spcBef>
              <a:buNone/>
            </a:pPr>
            <a:r>
              <a:rPr lang="en-US" sz="2400" b="1" dirty="0">
                <a:solidFill>
                  <a:srgbClr val="FF0000"/>
                </a:solidFill>
                <a:effectLst>
                  <a:outerShdw blurRad="38100" dist="38100" dir="2700000" algn="tl">
                    <a:srgbClr val="000000">
                      <a:alpha val="43137"/>
                    </a:srgbClr>
                  </a:outerShdw>
                </a:effectLst>
              </a:rPr>
              <a:t>Move to the individual as the taxable unit in the individual income tax</a:t>
            </a:r>
          </a:p>
          <a:p>
            <a:pPr marL="0" indent="0">
              <a:spcBef>
                <a:spcPts val="0"/>
              </a:spcBef>
              <a:buNone/>
            </a:pPr>
            <a:endParaRPr lang="en-US" sz="2400" dirty="0"/>
          </a:p>
        </p:txBody>
      </p:sp>
    </p:spTree>
    <p:extLst>
      <p:ext uri="{BB962C8B-B14F-4D97-AF65-F5344CB8AC3E}">
        <p14:creationId xmlns:p14="http://schemas.microsoft.com/office/powerpoint/2010/main" val="17066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9C4A-51A9-FFEC-43C8-024017E19141}"/>
              </a:ext>
            </a:extLst>
          </p:cNvPr>
          <p:cNvSpPr>
            <a:spLocks noGrp="1"/>
          </p:cNvSpPr>
          <p:nvPr>
            <p:ph type="title"/>
          </p:nvPr>
        </p:nvSpPr>
        <p:spPr>
          <a:xfrm>
            <a:off x="228600" y="274638"/>
            <a:ext cx="8458200" cy="792162"/>
          </a:xfrm>
        </p:spPr>
        <p:txBody>
          <a:bodyPr>
            <a:noAutofit/>
          </a:bodyPr>
          <a:lstStyle/>
          <a:p>
            <a:pPr>
              <a:spcBef>
                <a:spcPts val="0"/>
              </a:spcBef>
            </a:pPr>
            <a:r>
              <a:rPr lang="en-US" sz="3200" b="1" dirty="0">
                <a:solidFill>
                  <a:srgbClr val="FF0000"/>
                </a:solidFill>
                <a:effectLst>
                  <a:outerShdw blurRad="38100" dist="38100" dir="2700000" algn="tl">
                    <a:srgbClr val="000000">
                      <a:alpha val="43137"/>
                    </a:srgbClr>
                  </a:outerShdw>
                </a:effectLst>
              </a:rPr>
              <a:t>Tax capital gains at death by eliminating stepped-up basis</a:t>
            </a:r>
          </a:p>
        </p:txBody>
      </p:sp>
      <p:sp>
        <p:nvSpPr>
          <p:cNvPr id="3" name="Content Placeholder 2">
            <a:extLst>
              <a:ext uri="{FF2B5EF4-FFF2-40B4-BE49-F238E27FC236}">
                <a16:creationId xmlns:a16="http://schemas.microsoft.com/office/drawing/2014/main" id="{71BAB819-1F22-7D7D-077C-5102BE15155C}"/>
              </a:ext>
            </a:extLst>
          </p:cNvPr>
          <p:cNvSpPr>
            <a:spLocks noGrp="1"/>
          </p:cNvSpPr>
          <p:nvPr>
            <p:ph idx="1"/>
          </p:nvPr>
        </p:nvSpPr>
        <p:spPr>
          <a:xfrm>
            <a:off x="152400" y="1219200"/>
            <a:ext cx="8915400" cy="5486400"/>
          </a:xfrm>
        </p:spPr>
        <p:txBody>
          <a:bodyPr>
            <a:normAutofit/>
          </a:bodyPr>
          <a:lstStyle/>
          <a:p>
            <a:pPr>
              <a:spcBef>
                <a:spcPts val="0"/>
              </a:spcBef>
            </a:pPr>
            <a:endParaRPr lang="en-US" sz="2400" dirty="0"/>
          </a:p>
        </p:txBody>
      </p:sp>
    </p:spTree>
    <p:extLst>
      <p:ext uri="{BB962C8B-B14F-4D97-AF65-F5344CB8AC3E}">
        <p14:creationId xmlns:p14="http://schemas.microsoft.com/office/powerpoint/2010/main" val="394261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9C4A-51A9-FFEC-43C8-024017E19141}"/>
              </a:ext>
            </a:extLst>
          </p:cNvPr>
          <p:cNvSpPr>
            <a:spLocks noGrp="1"/>
          </p:cNvSpPr>
          <p:nvPr>
            <p:ph type="title"/>
          </p:nvPr>
        </p:nvSpPr>
        <p:spPr>
          <a:xfrm>
            <a:off x="228600" y="274638"/>
            <a:ext cx="8458200" cy="639762"/>
          </a:xfrm>
        </p:spPr>
        <p:txBody>
          <a:bodyPr>
            <a:normAutofit/>
          </a:bodyPr>
          <a:lstStyle/>
          <a:p>
            <a:r>
              <a:rPr lang="en-US" sz="3200" b="1" dirty="0">
                <a:solidFill>
                  <a:srgbClr val="FF0000"/>
                </a:solidFill>
                <a:effectLst>
                  <a:outerShdw blurRad="38100" dist="38100" dir="2700000" algn="tl">
                    <a:srgbClr val="000000">
                      <a:alpha val="43137"/>
                    </a:srgbClr>
                  </a:outerShdw>
                </a:effectLst>
              </a:rPr>
              <a:t>Increase enforcement, especially on the very rich</a:t>
            </a:r>
          </a:p>
        </p:txBody>
      </p:sp>
      <p:sp>
        <p:nvSpPr>
          <p:cNvPr id="3" name="Content Placeholder 2">
            <a:extLst>
              <a:ext uri="{FF2B5EF4-FFF2-40B4-BE49-F238E27FC236}">
                <a16:creationId xmlns:a16="http://schemas.microsoft.com/office/drawing/2014/main" id="{71BAB819-1F22-7D7D-077C-5102BE15155C}"/>
              </a:ext>
            </a:extLst>
          </p:cNvPr>
          <p:cNvSpPr>
            <a:spLocks noGrp="1"/>
          </p:cNvSpPr>
          <p:nvPr>
            <p:ph idx="1"/>
          </p:nvPr>
        </p:nvSpPr>
        <p:spPr>
          <a:xfrm>
            <a:off x="76200" y="990600"/>
            <a:ext cx="8991600" cy="5592762"/>
          </a:xfrm>
        </p:spPr>
        <p:txBody>
          <a:bodyPr>
            <a:normAutofit/>
          </a:bodyPr>
          <a:lstStyle/>
          <a:p>
            <a:pPr>
              <a:spcBef>
                <a:spcPts val="0"/>
              </a:spcBef>
            </a:pPr>
            <a:endParaRPr lang="en-US" sz="2400" dirty="0"/>
          </a:p>
        </p:txBody>
      </p:sp>
    </p:spTree>
    <p:extLst>
      <p:ext uri="{BB962C8B-B14F-4D97-AF65-F5344CB8AC3E}">
        <p14:creationId xmlns:p14="http://schemas.microsoft.com/office/powerpoint/2010/main" val="140747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0E9AF8-55ED-1870-6C42-60AAB1C05705}"/>
              </a:ext>
            </a:extLst>
          </p:cNvPr>
          <p:cNvPicPr>
            <a:picLocks noChangeAspect="1"/>
          </p:cNvPicPr>
          <p:nvPr/>
        </p:nvPicPr>
        <p:blipFill>
          <a:blip r:embed="rId2"/>
          <a:stretch>
            <a:fillRect/>
          </a:stretch>
        </p:blipFill>
        <p:spPr>
          <a:xfrm>
            <a:off x="762000" y="762000"/>
            <a:ext cx="8001000" cy="5943600"/>
          </a:xfrm>
          <a:prstGeom prst="rect">
            <a:avLst/>
          </a:prstGeom>
        </p:spPr>
      </p:pic>
    </p:spTree>
    <p:extLst>
      <p:ext uri="{BB962C8B-B14F-4D97-AF65-F5344CB8AC3E}">
        <p14:creationId xmlns:p14="http://schemas.microsoft.com/office/powerpoint/2010/main" val="104927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71ED5E-463E-B20B-14F4-98BC644152C1}"/>
              </a:ext>
            </a:extLst>
          </p:cNvPr>
          <p:cNvPicPr>
            <a:picLocks noChangeAspect="1"/>
          </p:cNvPicPr>
          <p:nvPr/>
        </p:nvPicPr>
        <p:blipFill>
          <a:blip r:embed="rId2"/>
          <a:stretch>
            <a:fillRect/>
          </a:stretch>
        </p:blipFill>
        <p:spPr>
          <a:xfrm>
            <a:off x="381000" y="381000"/>
            <a:ext cx="8458200" cy="5638800"/>
          </a:xfrm>
          <a:prstGeom prst="rect">
            <a:avLst/>
          </a:prstGeom>
        </p:spPr>
      </p:pic>
    </p:spTree>
    <p:extLst>
      <p:ext uri="{BB962C8B-B14F-4D97-AF65-F5344CB8AC3E}">
        <p14:creationId xmlns:p14="http://schemas.microsoft.com/office/powerpoint/2010/main" val="283500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535F3-88A0-C070-2F41-5C60FBC6DF25}"/>
              </a:ext>
            </a:extLst>
          </p:cNvPr>
          <p:cNvPicPr>
            <a:picLocks noChangeAspect="1"/>
          </p:cNvPicPr>
          <p:nvPr/>
        </p:nvPicPr>
        <p:blipFill>
          <a:blip r:embed="rId2"/>
          <a:stretch>
            <a:fillRect/>
          </a:stretch>
        </p:blipFill>
        <p:spPr>
          <a:xfrm>
            <a:off x="311362" y="228600"/>
            <a:ext cx="8521276" cy="6324600"/>
          </a:xfrm>
          <a:prstGeom prst="rect">
            <a:avLst/>
          </a:prstGeom>
        </p:spPr>
      </p:pic>
    </p:spTree>
    <p:extLst>
      <p:ext uri="{BB962C8B-B14F-4D97-AF65-F5344CB8AC3E}">
        <p14:creationId xmlns:p14="http://schemas.microsoft.com/office/powerpoint/2010/main" val="52701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4A7D5-55B1-6042-6CE9-909DA7A6EE77}"/>
              </a:ext>
            </a:extLst>
          </p:cNvPr>
          <p:cNvPicPr>
            <a:picLocks noChangeAspect="1"/>
          </p:cNvPicPr>
          <p:nvPr/>
        </p:nvPicPr>
        <p:blipFill>
          <a:blip r:embed="rId2"/>
          <a:stretch>
            <a:fillRect/>
          </a:stretch>
        </p:blipFill>
        <p:spPr>
          <a:xfrm>
            <a:off x="228600" y="441356"/>
            <a:ext cx="8686800" cy="5975287"/>
          </a:xfrm>
          <a:prstGeom prst="rect">
            <a:avLst/>
          </a:prstGeom>
        </p:spPr>
      </p:pic>
    </p:spTree>
    <p:extLst>
      <p:ext uri="{BB962C8B-B14F-4D97-AF65-F5344CB8AC3E}">
        <p14:creationId xmlns:p14="http://schemas.microsoft.com/office/powerpoint/2010/main" val="333355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9C4A-51A9-FFEC-43C8-024017E19141}"/>
              </a:ext>
            </a:extLst>
          </p:cNvPr>
          <p:cNvSpPr>
            <a:spLocks noGrp="1"/>
          </p:cNvSpPr>
          <p:nvPr>
            <p:ph type="title"/>
          </p:nvPr>
        </p:nvSpPr>
        <p:spPr>
          <a:xfrm>
            <a:off x="228600" y="76200"/>
            <a:ext cx="8458200" cy="792162"/>
          </a:xfrm>
        </p:spPr>
        <p:txBody>
          <a:bodyPr>
            <a:noAutofit/>
          </a:bodyPr>
          <a:lstStyle/>
          <a:p>
            <a:pPr>
              <a:spcBef>
                <a:spcPts val="0"/>
              </a:spcBef>
            </a:pPr>
            <a:r>
              <a:rPr lang="en-US" sz="3200" b="1" dirty="0">
                <a:solidFill>
                  <a:srgbClr val="FF0000"/>
                </a:solidFill>
                <a:effectLst>
                  <a:outerShdw blurRad="38100" dist="38100" dir="2700000" algn="tl">
                    <a:srgbClr val="000000">
                      <a:alpha val="43137"/>
                    </a:srgbClr>
                  </a:outerShdw>
                </a:effectLst>
              </a:rPr>
              <a:t>Move to the individual as the taxable unit in the individual income tax</a:t>
            </a:r>
          </a:p>
        </p:txBody>
      </p:sp>
      <p:sp>
        <p:nvSpPr>
          <p:cNvPr id="3" name="Content Placeholder 2">
            <a:extLst>
              <a:ext uri="{FF2B5EF4-FFF2-40B4-BE49-F238E27FC236}">
                <a16:creationId xmlns:a16="http://schemas.microsoft.com/office/drawing/2014/main" id="{71BAB819-1F22-7D7D-077C-5102BE15155C}"/>
              </a:ext>
            </a:extLst>
          </p:cNvPr>
          <p:cNvSpPr>
            <a:spLocks noGrp="1"/>
          </p:cNvSpPr>
          <p:nvPr>
            <p:ph idx="1"/>
          </p:nvPr>
        </p:nvSpPr>
        <p:spPr>
          <a:xfrm>
            <a:off x="457200" y="990600"/>
            <a:ext cx="8229600" cy="5715000"/>
          </a:xfrm>
        </p:spPr>
        <p:txBody>
          <a:bodyPr>
            <a:normAutofit/>
          </a:bodyPr>
          <a:lstStyle/>
          <a:p>
            <a:endParaRPr lang="en-US" dirty="0"/>
          </a:p>
        </p:txBody>
      </p:sp>
    </p:spTree>
    <p:extLst>
      <p:ext uri="{BB962C8B-B14F-4D97-AF65-F5344CB8AC3E}">
        <p14:creationId xmlns:p14="http://schemas.microsoft.com/office/powerpoint/2010/main" val="301520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98A37-9A7A-4214-BC55-063D9175B8D0}"/>
              </a:ext>
            </a:extLst>
          </p:cNvPr>
          <p:cNvSpPr txBox="1"/>
          <p:nvPr/>
        </p:nvSpPr>
        <p:spPr>
          <a:xfrm>
            <a:off x="152400" y="228600"/>
            <a:ext cx="8763000"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effectLst/>
                <a:latin typeface="+mn-lt"/>
                <a:ea typeface="Calibri" panose="020F0502020204030204" pitchFamily="34" charset="0"/>
                <a:cs typeface="Times New Roman" panose="02020603050405020304" pitchFamily="18" charset="0"/>
              </a:rPr>
              <a:t>Average Marriage Penalty/Bonus by Race</a:t>
            </a:r>
            <a:endParaRPr lang="en-US" sz="2400" dirty="0">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7E6BDCA-E869-1747-4B51-6B05A984AEA0}"/>
              </a:ext>
            </a:extLst>
          </p:cNvPr>
          <p:cNvSpPr txBox="1"/>
          <p:nvPr/>
        </p:nvSpPr>
        <p:spPr>
          <a:xfrm>
            <a:off x="381000" y="5415648"/>
            <a:ext cx="3733801" cy="375552"/>
          </a:xfrm>
          <a:prstGeom prst="rect">
            <a:avLst/>
          </a:prstGeom>
          <a:noFill/>
        </p:spPr>
        <p:txBody>
          <a:bodyPr wrap="square">
            <a:spAutoFit/>
          </a:bodyPr>
          <a:lstStyle/>
          <a:p>
            <a:pPr marR="0" lvl="0" algn="ctr">
              <a:lnSpc>
                <a:spcPct val="107000"/>
              </a:lnSpc>
              <a:spcBef>
                <a:spcPts val="0"/>
              </a:spcBef>
              <a:spcAft>
                <a:spcPts val="800"/>
              </a:spcAft>
            </a:pPr>
            <a:r>
              <a:rPr lang="en-US" dirty="0">
                <a:effectLst/>
                <a:latin typeface="+mn-lt"/>
                <a:ea typeface="Calibri" panose="020F0502020204030204" pitchFamily="34" charset="0"/>
                <a:cs typeface="Times New Roman" panose="02020603050405020304" pitchFamily="18" charset="0"/>
              </a:rPr>
              <a:t>(A) Average Marriage Penalty/Bonus</a:t>
            </a:r>
          </a:p>
        </p:txBody>
      </p:sp>
      <p:sp>
        <p:nvSpPr>
          <p:cNvPr id="9" name="TextBox 8">
            <a:extLst>
              <a:ext uri="{FF2B5EF4-FFF2-40B4-BE49-F238E27FC236}">
                <a16:creationId xmlns:a16="http://schemas.microsoft.com/office/drawing/2014/main" id="{6A9A973D-EFFA-9622-AD18-42B68BE52608}"/>
              </a:ext>
            </a:extLst>
          </p:cNvPr>
          <p:cNvSpPr txBox="1"/>
          <p:nvPr/>
        </p:nvSpPr>
        <p:spPr>
          <a:xfrm>
            <a:off x="4343400" y="5421868"/>
            <a:ext cx="4724400" cy="369332"/>
          </a:xfrm>
          <a:prstGeom prst="rect">
            <a:avLst/>
          </a:prstGeom>
          <a:noFill/>
        </p:spPr>
        <p:txBody>
          <a:bodyPr wrap="square">
            <a:spAutoFit/>
          </a:bodyPr>
          <a:lstStyle/>
          <a:p>
            <a:pPr algn="ctr"/>
            <a:r>
              <a:rPr lang="en-US" sz="1800" dirty="0">
                <a:effectLst/>
                <a:latin typeface="+mn-lt"/>
                <a:ea typeface="Calibri" panose="020F0502020204030204" pitchFamily="34" charset="0"/>
              </a:rPr>
              <a:t>(B) Difference Between Black and White Couples</a:t>
            </a:r>
            <a:endParaRPr lang="en-US" dirty="0">
              <a:latin typeface="+mn-lt"/>
            </a:endParaRPr>
          </a:p>
        </p:txBody>
      </p:sp>
      <p:pic>
        <p:nvPicPr>
          <p:cNvPr id="2" name="Picture 1" descr="Chart, line chart&#10;&#10;Description automatically generated">
            <a:extLst>
              <a:ext uri="{FF2B5EF4-FFF2-40B4-BE49-F238E27FC236}">
                <a16:creationId xmlns:a16="http://schemas.microsoft.com/office/drawing/2014/main" id="{054150A4-FF14-4A57-A4B5-7EFD5AD471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3000"/>
            <a:ext cx="3962401" cy="4272648"/>
          </a:xfrm>
          <a:prstGeom prst="rect">
            <a:avLst/>
          </a:prstGeom>
        </p:spPr>
      </p:pic>
      <p:pic>
        <p:nvPicPr>
          <p:cNvPr id="3" name="Picture 2" descr="Chart, line chart&#10;&#10;Description automatically generated">
            <a:extLst>
              <a:ext uri="{FF2B5EF4-FFF2-40B4-BE49-F238E27FC236}">
                <a16:creationId xmlns:a16="http://schemas.microsoft.com/office/drawing/2014/main" id="{DCAD0671-CD84-D0DE-4B7A-6F7739115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95400"/>
            <a:ext cx="4419600" cy="3429000"/>
          </a:xfrm>
          <a:prstGeom prst="rect">
            <a:avLst/>
          </a:prstGeom>
        </p:spPr>
      </p:pic>
    </p:spTree>
    <p:extLst>
      <p:ext uri="{BB962C8B-B14F-4D97-AF65-F5344CB8AC3E}">
        <p14:creationId xmlns:p14="http://schemas.microsoft.com/office/powerpoint/2010/main" val="311749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563562"/>
          </a:xfrm>
        </p:spPr>
        <p:txBody>
          <a:bodyPr>
            <a:noAutofit/>
          </a:bodyPr>
          <a:lstStyle/>
          <a:p>
            <a:r>
              <a:rPr lang="en-US" sz="3600" b="1" i="1" dirty="0">
                <a:solidFill>
                  <a:schemeClr val="accent1"/>
                </a:solidFill>
                <a:effectLst>
                  <a:outerShdw blurRad="38100" dist="38100" dir="2700000" algn="tl">
                    <a:srgbClr val="000000">
                      <a:alpha val="43137"/>
                    </a:srgbClr>
                  </a:outerShdw>
                </a:effectLst>
              </a:rPr>
              <a:t>What about taxes on business or wealth or …?</a:t>
            </a:r>
            <a:endParaRPr lang="en-US" sz="3600" i="1" dirty="0"/>
          </a:p>
        </p:txBody>
      </p:sp>
      <p:sp>
        <p:nvSpPr>
          <p:cNvPr id="3" name="Content Placeholder 2"/>
          <p:cNvSpPr>
            <a:spLocks noGrp="1"/>
          </p:cNvSpPr>
          <p:nvPr>
            <p:ph idx="1"/>
          </p:nvPr>
        </p:nvSpPr>
        <p:spPr>
          <a:xfrm>
            <a:off x="152400" y="838200"/>
            <a:ext cx="8763000" cy="5562600"/>
          </a:xfrm>
        </p:spPr>
        <p:txBody>
          <a:bodyPr>
            <a:normAutofit/>
          </a:bodyPr>
          <a:lstStyle/>
          <a:p>
            <a:pPr>
              <a:spcBef>
                <a:spcPts val="0"/>
              </a:spcBef>
            </a:pPr>
            <a:r>
              <a:rPr lang="en-US" sz="2400" dirty="0"/>
              <a:t>Increasing taxes on businesses?</a:t>
            </a:r>
          </a:p>
          <a:p>
            <a:pPr lvl="1">
              <a:spcBef>
                <a:spcPts val="0"/>
              </a:spcBef>
            </a:pPr>
            <a:endParaRPr lang="en-US" sz="2000" dirty="0"/>
          </a:p>
          <a:p>
            <a:pPr>
              <a:spcBef>
                <a:spcPts val="0"/>
              </a:spcBef>
            </a:pPr>
            <a:r>
              <a:rPr lang="en-US" sz="2400" dirty="0"/>
              <a:t>Imposing a wealth tax, a la Piketty, Saez, and Zucman (or Sanders or Warren)?</a:t>
            </a:r>
          </a:p>
          <a:p>
            <a:pPr lvl="1">
              <a:spcBef>
                <a:spcPts val="0"/>
              </a:spcBef>
            </a:pPr>
            <a:endParaRPr lang="en-US" sz="2000" dirty="0"/>
          </a:p>
          <a:p>
            <a:pPr>
              <a:spcBef>
                <a:spcPts val="0"/>
              </a:spcBef>
            </a:pPr>
            <a:r>
              <a:rPr lang="en-US" sz="2400" dirty="0"/>
              <a:t>Increasing marginal tax rates, especially the top rate?</a:t>
            </a:r>
          </a:p>
          <a:p>
            <a:pPr>
              <a:spcBef>
                <a:spcPts val="0"/>
              </a:spcBef>
            </a:pPr>
            <a:endParaRPr lang="en-US" sz="2400" dirty="0"/>
          </a:p>
          <a:p>
            <a:pPr>
              <a:spcBef>
                <a:spcPts val="0"/>
              </a:spcBef>
            </a:pPr>
            <a:r>
              <a:rPr lang="en-US" sz="2400" dirty="0"/>
              <a:t>Increasing marginal tax rates on (realized) capital gains?</a:t>
            </a:r>
          </a:p>
          <a:p>
            <a:pPr>
              <a:spcBef>
                <a:spcPts val="0"/>
              </a:spcBef>
            </a:pPr>
            <a:endParaRPr lang="en-US" sz="2400" dirty="0"/>
          </a:p>
          <a:p>
            <a:pPr>
              <a:spcBef>
                <a:spcPts val="0"/>
              </a:spcBef>
            </a:pPr>
            <a:r>
              <a:rPr lang="en-US" sz="2400" dirty="0"/>
              <a:t>Reforming the estate tax (especially by lowering the exemption level)?</a:t>
            </a:r>
          </a:p>
          <a:p>
            <a:pPr>
              <a:spcBef>
                <a:spcPts val="0"/>
              </a:spcBef>
            </a:pPr>
            <a:endParaRPr lang="en-US" sz="2400" dirty="0"/>
          </a:p>
          <a:p>
            <a:pPr>
              <a:spcBef>
                <a:spcPts val="0"/>
              </a:spcBef>
            </a:pPr>
            <a:r>
              <a:rPr lang="en-US" sz="2400" dirty="0"/>
              <a:t>…</a:t>
            </a:r>
          </a:p>
        </p:txBody>
      </p:sp>
    </p:spTree>
    <p:extLst>
      <p:ext uri="{BB962C8B-B14F-4D97-AF65-F5344CB8AC3E}">
        <p14:creationId xmlns:p14="http://schemas.microsoft.com/office/powerpoint/2010/main" val="32315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867400"/>
          </a:xfrm>
        </p:spPr>
        <p:txBody>
          <a:bodyPr>
            <a:normAutofit/>
          </a:bodyPr>
          <a:lstStyle/>
          <a:p>
            <a:pPr>
              <a:spcBef>
                <a:spcPts val="0"/>
              </a:spcBef>
            </a:pPr>
            <a:r>
              <a:rPr lang="en-US" sz="2400" dirty="0"/>
              <a:t>The scale of income and wealth inequality has grown significantly over the last several decades.</a:t>
            </a:r>
          </a:p>
          <a:p>
            <a:pPr>
              <a:spcBef>
                <a:spcPts val="0"/>
              </a:spcBef>
            </a:pPr>
            <a:r>
              <a:rPr lang="en-US" sz="2400" dirty="0"/>
              <a:t>Can tax policy – and other government policies – serve as a tool to promote distributive justice?</a:t>
            </a:r>
          </a:p>
          <a:p>
            <a:pPr>
              <a:spcBef>
                <a:spcPts val="0"/>
              </a:spcBef>
            </a:pPr>
            <a:r>
              <a:rPr lang="en-US" sz="2400" dirty="0"/>
              <a:t>Here I focus on a wide range of specific tax reforms that are both feasible and that can lead to a fairer tax system…</a:t>
            </a:r>
          </a:p>
          <a:p>
            <a:pPr lvl="1">
              <a:spcBef>
                <a:spcPts val="0"/>
              </a:spcBef>
              <a:buFont typeface="Courier New" panose="02070309020205020404" pitchFamily="49" charset="0"/>
              <a:buChar char="o"/>
            </a:pPr>
            <a:r>
              <a:rPr lang="en-US" sz="2000" dirty="0"/>
              <a:t>By increasing the taxes paid by the rich,</a:t>
            </a:r>
          </a:p>
          <a:p>
            <a:pPr lvl="1">
              <a:spcBef>
                <a:spcPts val="0"/>
              </a:spcBef>
              <a:buFont typeface="Courier New" panose="02070309020205020404" pitchFamily="49" charset="0"/>
              <a:buChar char="o"/>
            </a:pPr>
            <a:r>
              <a:rPr lang="en-US" sz="2000" dirty="0"/>
              <a:t>By reducing tax evasion by the rich, and</a:t>
            </a:r>
          </a:p>
          <a:p>
            <a:pPr lvl="1">
              <a:spcBef>
                <a:spcPts val="0"/>
              </a:spcBef>
              <a:buFont typeface="Courier New" panose="02070309020205020404" pitchFamily="49" charset="0"/>
              <a:buChar char="o"/>
            </a:pPr>
            <a:r>
              <a:rPr lang="en-US" sz="2000" dirty="0"/>
              <a:t>By decreasing the tax burdens by gender, race, and ethnicity.</a:t>
            </a:r>
          </a:p>
          <a:p>
            <a:pPr marL="342900" lvl="1" indent="-342900">
              <a:spcBef>
                <a:spcPts val="0"/>
              </a:spcBef>
              <a:buFont typeface="Arial" panose="020B0604020202020204" pitchFamily="34" charset="0"/>
              <a:buChar char="•"/>
            </a:pPr>
            <a:r>
              <a:rPr lang="en-US" sz="2400" dirty="0"/>
              <a:t>I start by focusing on tax policies in the United States, and I move at the end toward tax policies around the world.</a:t>
            </a:r>
          </a:p>
          <a:p>
            <a:pPr marL="342900" lvl="1" indent="-342900">
              <a:spcBef>
                <a:spcPts val="0"/>
              </a:spcBef>
              <a:buFont typeface="Arial" panose="020B0604020202020204" pitchFamily="34" charset="0"/>
              <a:buChar char="•"/>
            </a:pPr>
            <a:r>
              <a:rPr lang="en-US" sz="2400" dirty="0"/>
              <a:t>My basic themes are that tax changes must be achievable rather than aspirational but that even within this somewhat limiting framework much can be done. </a:t>
            </a:r>
          </a:p>
          <a:p>
            <a:pPr marL="342900" lvl="1" indent="-342900">
              <a:spcBef>
                <a:spcPts val="0"/>
              </a:spcBef>
              <a:buFont typeface="Arial" panose="020B0604020202020204" pitchFamily="34" charset="0"/>
              <a:buChar char="•"/>
            </a:pPr>
            <a:r>
              <a:rPr lang="en-US" sz="2400" dirty="0"/>
              <a:t>Specifically…</a:t>
            </a:r>
          </a:p>
        </p:txBody>
      </p:sp>
    </p:spTree>
    <p:extLst>
      <p:ext uri="{BB962C8B-B14F-4D97-AF65-F5344CB8AC3E}">
        <p14:creationId xmlns:p14="http://schemas.microsoft.com/office/powerpoint/2010/main" val="165936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b="1" i="1" dirty="0">
                <a:solidFill>
                  <a:schemeClr val="accent1"/>
                </a:solidFill>
                <a:effectLst>
                  <a:outerShdw blurRad="38100" dist="38100" dir="2700000" algn="tl">
                    <a:srgbClr val="000000">
                      <a:alpha val="43137"/>
                    </a:srgbClr>
                  </a:outerShdw>
                </a:effectLst>
              </a:rPr>
              <a:t>Conclusions</a:t>
            </a:r>
            <a:endParaRPr lang="en-US" sz="4000" i="1" dirty="0"/>
          </a:p>
        </p:txBody>
      </p:sp>
      <p:sp>
        <p:nvSpPr>
          <p:cNvPr id="3" name="Content Placeholder 2"/>
          <p:cNvSpPr>
            <a:spLocks noGrp="1"/>
          </p:cNvSpPr>
          <p:nvPr>
            <p:ph idx="1"/>
          </p:nvPr>
        </p:nvSpPr>
        <p:spPr>
          <a:xfrm>
            <a:off x="152400" y="838200"/>
            <a:ext cx="8763000" cy="5867400"/>
          </a:xfrm>
        </p:spPr>
        <p:txBody>
          <a:bodyPr>
            <a:normAutofit fontScale="92500" lnSpcReduction="10000"/>
          </a:bodyPr>
          <a:lstStyle/>
          <a:p>
            <a:pPr>
              <a:spcBef>
                <a:spcPts val="0"/>
              </a:spcBef>
            </a:pPr>
            <a:r>
              <a:rPr lang="en-US" sz="2400" dirty="0"/>
              <a:t>Improving distributive justice via tax and other policies is possible, but it requires the political will to do so.</a:t>
            </a:r>
          </a:p>
          <a:p>
            <a:pPr>
              <a:spcBef>
                <a:spcPts val="0"/>
              </a:spcBef>
            </a:pPr>
            <a:r>
              <a:rPr lang="en-US" sz="2400" dirty="0"/>
              <a:t>Still, I believe that some options are more effective than others, especially those that: </a:t>
            </a:r>
          </a:p>
          <a:p>
            <a:pPr lvl="1">
              <a:spcBef>
                <a:spcPts val="0"/>
              </a:spcBef>
              <a:buFont typeface="Courier New" panose="02070309020205020404" pitchFamily="49" charset="0"/>
              <a:buChar char="o"/>
            </a:pPr>
            <a:r>
              <a:rPr lang="en-US" sz="2200" dirty="0"/>
              <a:t>Do not require entirely new tax administration machinery</a:t>
            </a:r>
          </a:p>
          <a:p>
            <a:pPr lvl="1">
              <a:spcBef>
                <a:spcPts val="0"/>
              </a:spcBef>
              <a:buFont typeface="Courier New" panose="02070309020205020404" pitchFamily="49" charset="0"/>
              <a:buChar char="o"/>
            </a:pPr>
            <a:r>
              <a:rPr lang="en-US" sz="2200" dirty="0"/>
              <a:t>Do not rest on unrealistic assumptions regarding behavioral responses</a:t>
            </a:r>
          </a:p>
          <a:p>
            <a:pPr lvl="1">
              <a:spcBef>
                <a:spcPts val="0"/>
              </a:spcBef>
              <a:buFont typeface="Courier New" panose="02070309020205020404" pitchFamily="49" charset="0"/>
              <a:buChar char="o"/>
            </a:pPr>
            <a:r>
              <a:rPr lang="en-US" sz="2200" dirty="0"/>
              <a:t>Recognize that redistribution occurs via multiple avenues, including some avenues that do not require changes in marginal tax rates (e.g., enforcement) and that address disparate tax treatments by race, ethnicity, and gender.</a:t>
            </a:r>
          </a:p>
          <a:p>
            <a:pPr>
              <a:spcBef>
                <a:spcPts val="0"/>
              </a:spcBef>
            </a:pPr>
            <a:r>
              <a:rPr lang="en-US" sz="2400" dirty="0"/>
              <a:t>And note again several things about my own policy menu:</a:t>
            </a:r>
          </a:p>
          <a:p>
            <a:pPr marL="857250" lvl="1" indent="-457200">
              <a:spcBef>
                <a:spcPts val="0"/>
              </a:spcBef>
              <a:buFont typeface="+mj-lt"/>
              <a:buAutoNum type="arabicParenR"/>
            </a:pPr>
            <a:r>
              <a:rPr lang="en-US" sz="2200" dirty="0"/>
              <a:t>These policies </a:t>
            </a:r>
            <a:r>
              <a:rPr lang="en-US" sz="2200" u="sng" dirty="0"/>
              <a:t>all</a:t>
            </a:r>
            <a:r>
              <a:rPr lang="en-US" sz="2200" dirty="0"/>
              <a:t> work through existing taxes.</a:t>
            </a:r>
          </a:p>
          <a:p>
            <a:pPr marL="857250" lvl="1" indent="-457200">
              <a:spcBef>
                <a:spcPts val="0"/>
              </a:spcBef>
              <a:buFont typeface="+mj-lt"/>
              <a:buAutoNum type="arabicParenR"/>
            </a:pPr>
            <a:r>
              <a:rPr lang="en-US" sz="2200" dirty="0"/>
              <a:t>These policies are </a:t>
            </a:r>
            <a:r>
              <a:rPr lang="en-US" sz="2200" u="sng" dirty="0"/>
              <a:t>all</a:t>
            </a:r>
            <a:r>
              <a:rPr lang="en-US" sz="2200" dirty="0"/>
              <a:t> administratively feasible.</a:t>
            </a:r>
          </a:p>
          <a:p>
            <a:pPr marL="857250" lvl="1" indent="-457200">
              <a:spcBef>
                <a:spcPts val="0"/>
              </a:spcBef>
              <a:buFont typeface="+mj-lt"/>
              <a:buAutoNum type="arabicParenR"/>
            </a:pPr>
            <a:r>
              <a:rPr lang="en-US" sz="2200" u="sng" dirty="0"/>
              <a:t>None</a:t>
            </a:r>
            <a:r>
              <a:rPr lang="en-US" sz="2200" dirty="0"/>
              <a:t> of these policies raises statutory marginal tax rates.</a:t>
            </a:r>
          </a:p>
          <a:p>
            <a:pPr marL="857250" lvl="1" indent="-457200">
              <a:spcBef>
                <a:spcPts val="0"/>
              </a:spcBef>
              <a:buFont typeface="+mj-lt"/>
              <a:buAutoNum type="arabicParenR"/>
            </a:pPr>
            <a:r>
              <a:rPr lang="en-US" sz="2200" dirty="0"/>
              <a:t>These policies are broadly consistent with the standard “Broad Base, Low Rate” approach to tax reform. </a:t>
            </a:r>
          </a:p>
          <a:p>
            <a:pPr marL="857250" lvl="1" indent="-457200">
              <a:spcBef>
                <a:spcPts val="0"/>
              </a:spcBef>
              <a:buFont typeface="+mj-lt"/>
              <a:buAutoNum type="arabicParenR"/>
            </a:pPr>
            <a:r>
              <a:rPr lang="en-US" sz="2200" dirty="0"/>
              <a:t>Variants of these policies apply world-wide, especially those policies that:</a:t>
            </a:r>
          </a:p>
          <a:p>
            <a:pPr marL="1257300" lvl="2" indent="-457200">
              <a:spcBef>
                <a:spcPts val="0"/>
              </a:spcBef>
            </a:pPr>
            <a:r>
              <a:rPr lang="en-US" sz="1800" dirty="0"/>
              <a:t>Find some way to tax the capital gains of the rich</a:t>
            </a:r>
          </a:p>
          <a:p>
            <a:pPr marL="1257300" lvl="2" indent="-457200">
              <a:spcBef>
                <a:spcPts val="0"/>
              </a:spcBef>
            </a:pPr>
            <a:r>
              <a:rPr lang="en-US" sz="1800" dirty="0"/>
              <a:t>Ensure that everyone – especially the rich – pays their legally due taxes</a:t>
            </a:r>
          </a:p>
          <a:p>
            <a:pPr marL="1257300" lvl="2" indent="-457200">
              <a:spcBef>
                <a:spcPts val="0"/>
              </a:spcBef>
            </a:pPr>
            <a:r>
              <a:rPr lang="en-US" sz="1800" dirty="0"/>
              <a:t>Attempt to eliminate disparate race/ethnicity/gender impacts due to the ways in which tax codes interact with economic decisions.</a:t>
            </a:r>
          </a:p>
        </p:txBody>
      </p:sp>
    </p:spTree>
    <p:extLst>
      <p:ext uri="{BB962C8B-B14F-4D97-AF65-F5344CB8AC3E}">
        <p14:creationId xmlns:p14="http://schemas.microsoft.com/office/powerpoint/2010/main" val="15514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9C4A-51A9-FFEC-43C8-024017E19141}"/>
              </a:ext>
            </a:extLst>
          </p:cNvPr>
          <p:cNvSpPr>
            <a:spLocks noGrp="1"/>
          </p:cNvSpPr>
          <p:nvPr>
            <p:ph type="title"/>
          </p:nvPr>
        </p:nvSpPr>
        <p:spPr>
          <a:xfrm>
            <a:off x="228600" y="274638"/>
            <a:ext cx="8458200" cy="411162"/>
          </a:xfrm>
        </p:spPr>
        <p:txBody>
          <a:bodyPr>
            <a:normAutofit fontScale="90000"/>
          </a:bodyPr>
          <a:lstStyle/>
          <a:p>
            <a:endParaRPr lang="en-US" sz="32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1BAB819-1F22-7D7D-077C-5102BE15155C}"/>
              </a:ext>
            </a:extLst>
          </p:cNvPr>
          <p:cNvSpPr>
            <a:spLocks noGrp="1"/>
          </p:cNvSpPr>
          <p:nvPr>
            <p:ph idx="1"/>
          </p:nvPr>
        </p:nvSpPr>
        <p:spPr>
          <a:xfrm>
            <a:off x="228600" y="838200"/>
            <a:ext cx="8610600" cy="5287963"/>
          </a:xfrm>
        </p:spPr>
        <p:txBody>
          <a:bodyPr>
            <a:normAutofit/>
          </a:bodyPr>
          <a:lstStyle/>
          <a:p>
            <a:pPr>
              <a:spcBef>
                <a:spcPts val="0"/>
              </a:spcBef>
            </a:pPr>
            <a:r>
              <a:rPr lang="en-US" sz="2400" dirty="0"/>
              <a:t>More broadly, it is important to consider the ways in which all taxes </a:t>
            </a:r>
            <a:r>
              <a:rPr lang="en-US" sz="2400" u="sng" dirty="0"/>
              <a:t>combined</a:t>
            </a:r>
            <a:r>
              <a:rPr lang="en-US" sz="2400" dirty="0"/>
              <a:t> (and not simply individual taxes taken </a:t>
            </a:r>
            <a:r>
              <a:rPr lang="en-US" sz="2400" u="sng" dirty="0"/>
              <a:t>separately</a:t>
            </a:r>
            <a:r>
              <a:rPr lang="en-US" sz="2400" dirty="0"/>
              <a:t>) affect the tax liabilities of individuals, especially the very rich.</a:t>
            </a:r>
          </a:p>
          <a:p>
            <a:pPr>
              <a:spcBef>
                <a:spcPts val="0"/>
              </a:spcBef>
            </a:pPr>
            <a:r>
              <a:rPr lang="en-US" sz="2400" dirty="0"/>
              <a:t>And it is also important to remember that it is often on the </a:t>
            </a:r>
            <a:r>
              <a:rPr lang="en-US" sz="2400" u="sng" dirty="0"/>
              <a:t>expenditure side</a:t>
            </a:r>
            <a:r>
              <a:rPr lang="en-US" sz="2400" dirty="0"/>
              <a:t> of the government budget that the most effective distributional policies exist.</a:t>
            </a:r>
          </a:p>
          <a:p>
            <a:pPr>
              <a:spcBef>
                <a:spcPts val="0"/>
              </a:spcBef>
            </a:pPr>
            <a:r>
              <a:rPr lang="en-US" sz="2400" dirty="0"/>
              <a:t>A challenge is that quantifying the distributional effects of government expenditure policies – including government infrastructure programs – is very difficult.</a:t>
            </a:r>
          </a:p>
          <a:p>
            <a:pPr>
              <a:spcBef>
                <a:spcPts val="0"/>
              </a:spcBef>
            </a:pPr>
            <a:r>
              <a:rPr lang="en-US" sz="2400" dirty="0"/>
              <a:t>And it is the incidence of this entire fiscal system – </a:t>
            </a:r>
            <a:r>
              <a:rPr lang="en-US" sz="2400" u="sng" dirty="0"/>
              <a:t>taxes and expenditures</a:t>
            </a:r>
            <a:r>
              <a:rPr lang="en-US" sz="2400" dirty="0"/>
              <a:t> – that is of most importance for a just fiscal system.</a:t>
            </a:r>
          </a:p>
          <a:p>
            <a:pPr>
              <a:spcBef>
                <a:spcPts val="0"/>
              </a:spcBef>
            </a:pPr>
            <a:r>
              <a:rPr lang="en-US" sz="2400" dirty="0"/>
              <a:t>For a promising methodology for performing expenditure incidence analysis, see Alm and Khan (2023).</a:t>
            </a:r>
          </a:p>
          <a:p>
            <a:endParaRPr lang="en-US" sz="2400" dirty="0"/>
          </a:p>
        </p:txBody>
      </p:sp>
    </p:spTree>
    <p:extLst>
      <p:ext uri="{BB962C8B-B14F-4D97-AF65-F5344CB8AC3E}">
        <p14:creationId xmlns:p14="http://schemas.microsoft.com/office/powerpoint/2010/main" val="204830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6C51-4F6B-1C35-348E-B27A4EE38A6C}"/>
              </a:ext>
            </a:extLst>
          </p:cNvPr>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FB11E7F-3A02-9CA6-E9C0-46D50CE97506}"/>
              </a:ext>
            </a:extLst>
          </p:cNvPr>
          <p:cNvSpPr>
            <a:spLocks noGrp="1"/>
          </p:cNvSpPr>
          <p:nvPr>
            <p:ph idx="1"/>
          </p:nvPr>
        </p:nvSpPr>
        <p:spPr>
          <a:xfrm>
            <a:off x="457200" y="762000"/>
            <a:ext cx="8229600" cy="5364163"/>
          </a:xfrm>
        </p:spPr>
        <p:txBody>
          <a:bodyPr>
            <a:normAutofit/>
          </a:bodyPr>
          <a:lstStyle/>
          <a:p>
            <a:pPr>
              <a:spcBef>
                <a:spcPts val="0"/>
              </a:spcBef>
            </a:pPr>
            <a:r>
              <a:rPr lang="en-US" sz="2400" dirty="0"/>
              <a:t>The challenges are several:</a:t>
            </a:r>
          </a:p>
          <a:p>
            <a:pPr lvl="1">
              <a:spcBef>
                <a:spcPts val="0"/>
              </a:spcBef>
              <a:buFont typeface="Courier New" panose="02070309020205020404" pitchFamily="49" charset="0"/>
              <a:buChar char="o"/>
            </a:pPr>
            <a:r>
              <a:rPr lang="en-US" sz="2400" dirty="0"/>
              <a:t>Coming up with policy recommendations that are feasible and effective</a:t>
            </a:r>
          </a:p>
          <a:p>
            <a:pPr lvl="1">
              <a:spcBef>
                <a:spcPts val="0"/>
              </a:spcBef>
              <a:buFont typeface="Courier New" panose="02070309020205020404" pitchFamily="49" charset="0"/>
              <a:buChar char="o"/>
            </a:pPr>
            <a:r>
              <a:rPr lang="en-US" sz="2400" dirty="0"/>
              <a:t>Finding ways to implement these policies via the political process.</a:t>
            </a:r>
          </a:p>
          <a:p>
            <a:pPr>
              <a:spcBef>
                <a:spcPts val="0"/>
              </a:spcBef>
            </a:pPr>
            <a:r>
              <a:rPr lang="en-US" sz="2400" dirty="0"/>
              <a:t>I am optimistic that this conference will help point the way along both dimensions.</a:t>
            </a:r>
          </a:p>
        </p:txBody>
      </p:sp>
    </p:spTree>
    <p:extLst>
      <p:ext uri="{BB962C8B-B14F-4D97-AF65-F5344CB8AC3E}">
        <p14:creationId xmlns:p14="http://schemas.microsoft.com/office/powerpoint/2010/main" val="27535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CE00-672D-2E75-8547-C14363D33BC2}"/>
              </a:ext>
            </a:extLst>
          </p:cNvPr>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AA29E7E-FD90-DAC6-C193-8C63ACAC6249}"/>
              </a:ext>
            </a:extLst>
          </p:cNvPr>
          <p:cNvSpPr>
            <a:spLocks noGrp="1"/>
          </p:cNvSpPr>
          <p:nvPr>
            <p:ph idx="1"/>
          </p:nvPr>
        </p:nvSpPr>
        <p:spPr>
          <a:xfrm>
            <a:off x="152400" y="762000"/>
            <a:ext cx="8686800" cy="5364163"/>
          </a:xfrm>
        </p:spPr>
        <p:txBody>
          <a:bodyPr>
            <a:normAutofit/>
          </a:bodyPr>
          <a:lstStyle/>
          <a:p>
            <a:pPr marL="0" indent="0">
              <a:spcBef>
                <a:spcPts val="0"/>
              </a:spcBef>
              <a:buNone/>
            </a:pPr>
            <a:r>
              <a:rPr lang="en-US" sz="2400" dirty="0"/>
              <a:t>…for the policies that I suggest…</a:t>
            </a:r>
          </a:p>
          <a:p>
            <a:pPr marL="857250" lvl="1" indent="-457200">
              <a:spcBef>
                <a:spcPts val="0"/>
              </a:spcBef>
              <a:buFont typeface="+mj-lt"/>
              <a:buAutoNum type="arabicParenR"/>
            </a:pPr>
            <a:r>
              <a:rPr lang="en-US" sz="2400" dirty="0"/>
              <a:t>These policies </a:t>
            </a:r>
            <a:r>
              <a:rPr lang="en-US" sz="2400" u="sng" dirty="0"/>
              <a:t>all</a:t>
            </a:r>
            <a:r>
              <a:rPr lang="en-US" sz="2400" dirty="0"/>
              <a:t> work through existing taxes.</a:t>
            </a:r>
          </a:p>
          <a:p>
            <a:pPr marL="857250" lvl="1" indent="-457200">
              <a:spcBef>
                <a:spcPts val="0"/>
              </a:spcBef>
              <a:buFont typeface="+mj-lt"/>
              <a:buAutoNum type="arabicParenR"/>
            </a:pPr>
            <a:r>
              <a:rPr lang="en-US" sz="2400" dirty="0"/>
              <a:t>These policies are </a:t>
            </a:r>
            <a:r>
              <a:rPr lang="en-US" sz="2400" u="sng" dirty="0"/>
              <a:t>all</a:t>
            </a:r>
            <a:r>
              <a:rPr lang="en-US" sz="2400" dirty="0"/>
              <a:t> administratively feasible.</a:t>
            </a:r>
          </a:p>
          <a:p>
            <a:pPr marL="857250" lvl="1" indent="-457200">
              <a:spcBef>
                <a:spcPts val="0"/>
              </a:spcBef>
              <a:buFont typeface="+mj-lt"/>
              <a:buAutoNum type="arabicParenR"/>
            </a:pPr>
            <a:r>
              <a:rPr lang="en-US" sz="2400" u="sng" dirty="0"/>
              <a:t>None</a:t>
            </a:r>
            <a:r>
              <a:rPr lang="en-US" sz="2400" dirty="0"/>
              <a:t> of these policies raises statutory marginal tax rates.</a:t>
            </a:r>
          </a:p>
          <a:p>
            <a:pPr marL="857250" lvl="1" indent="-457200">
              <a:spcBef>
                <a:spcPts val="0"/>
              </a:spcBef>
              <a:buFont typeface="+mj-lt"/>
              <a:buAutoNum type="arabicParenR"/>
            </a:pPr>
            <a:r>
              <a:rPr lang="en-US" sz="2400" dirty="0"/>
              <a:t>These policies are broadly consistent with the standard “Broad Base, Low Rate” approach to tax reform – even though I have been critical of this approach – see Alm (2018). </a:t>
            </a:r>
          </a:p>
          <a:p>
            <a:pPr marL="857250" lvl="1" indent="-457200">
              <a:spcBef>
                <a:spcPts val="0"/>
              </a:spcBef>
              <a:buFont typeface="+mj-lt"/>
              <a:buAutoNum type="arabicParenR"/>
            </a:pPr>
            <a:r>
              <a:rPr lang="en-US" sz="2400" dirty="0"/>
              <a:t>Variants of these policies apply world-wide.</a:t>
            </a:r>
          </a:p>
          <a:p>
            <a:pPr marL="0" lvl="1" indent="0">
              <a:spcBef>
                <a:spcPts val="0"/>
              </a:spcBef>
              <a:buNone/>
            </a:pPr>
            <a:endParaRPr lang="en-US" sz="2400" dirty="0"/>
          </a:p>
          <a:p>
            <a:pPr marL="0" lvl="1" indent="0">
              <a:spcBef>
                <a:spcPts val="0"/>
              </a:spcBef>
              <a:buNone/>
            </a:pPr>
            <a:r>
              <a:rPr lang="en-US" sz="2400" u="sng" dirty="0"/>
              <a:t>And</a:t>
            </a:r>
            <a:r>
              <a:rPr lang="en-US" sz="2400" dirty="0"/>
              <a:t>… </a:t>
            </a:r>
          </a:p>
          <a:p>
            <a:pPr marL="457200" lvl="1" indent="-457200">
              <a:spcBef>
                <a:spcPts val="0"/>
              </a:spcBef>
              <a:buNone/>
            </a:pPr>
            <a:r>
              <a:rPr lang="en-US" sz="2400" dirty="0"/>
              <a:t>	These policies do </a:t>
            </a:r>
            <a:r>
              <a:rPr lang="en-US" sz="2400" u="sng" dirty="0"/>
              <a:t>not</a:t>
            </a:r>
            <a:r>
              <a:rPr lang="en-US" sz="2400" dirty="0"/>
              <a:t> preclude other tax reforms that can help achieve distributive tax justice.</a:t>
            </a:r>
          </a:p>
        </p:txBody>
      </p:sp>
    </p:spTree>
    <p:extLst>
      <p:ext uri="{BB962C8B-B14F-4D97-AF65-F5344CB8AC3E}">
        <p14:creationId xmlns:p14="http://schemas.microsoft.com/office/powerpoint/2010/main" val="209096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4000" b="1" i="1" dirty="0">
                <a:solidFill>
                  <a:schemeClr val="accent1"/>
                </a:solidFill>
                <a:effectLst>
                  <a:outerShdw blurRad="38100" dist="38100" dir="2700000" algn="tl">
                    <a:srgbClr val="000000">
                      <a:alpha val="43137"/>
                    </a:srgbClr>
                  </a:outerShdw>
                </a:effectLst>
              </a:rPr>
              <a:t>Presentation</a:t>
            </a:r>
          </a:p>
        </p:txBody>
      </p:sp>
      <p:sp>
        <p:nvSpPr>
          <p:cNvPr id="3" name="Content Placeholder 2"/>
          <p:cNvSpPr>
            <a:spLocks noGrp="1"/>
          </p:cNvSpPr>
          <p:nvPr>
            <p:ph idx="1"/>
          </p:nvPr>
        </p:nvSpPr>
        <p:spPr>
          <a:xfrm>
            <a:off x="457200" y="990600"/>
            <a:ext cx="8229600" cy="5135563"/>
          </a:xfrm>
        </p:spPr>
        <p:txBody>
          <a:bodyPr>
            <a:normAutofit/>
          </a:bodyPr>
          <a:lstStyle/>
          <a:p>
            <a:pPr>
              <a:spcBef>
                <a:spcPts val="0"/>
              </a:spcBef>
            </a:pPr>
            <a:r>
              <a:rPr lang="en-US" sz="2800" dirty="0"/>
              <a:t>A brief note on trends in the data </a:t>
            </a:r>
          </a:p>
          <a:p>
            <a:pPr>
              <a:spcBef>
                <a:spcPts val="0"/>
              </a:spcBef>
            </a:pPr>
            <a:r>
              <a:rPr lang="en-US" sz="2800" dirty="0"/>
              <a:t>A general menu of suggested reforms</a:t>
            </a:r>
          </a:p>
          <a:p>
            <a:pPr>
              <a:spcBef>
                <a:spcPts val="0"/>
              </a:spcBef>
            </a:pPr>
            <a:r>
              <a:rPr lang="en-US" sz="2800" dirty="0"/>
              <a:t>A specific menu of my own feasible reforms </a:t>
            </a:r>
          </a:p>
          <a:p>
            <a:pPr>
              <a:spcBef>
                <a:spcPts val="0"/>
              </a:spcBef>
            </a:pPr>
            <a:r>
              <a:rPr lang="en-US" sz="2800" dirty="0"/>
              <a:t>What about taxes on businesses or wealth or…?</a:t>
            </a:r>
          </a:p>
          <a:p>
            <a:pPr>
              <a:spcBef>
                <a:spcPts val="0"/>
              </a:spcBef>
            </a:pPr>
            <a:r>
              <a:rPr lang="en-US" sz="2800" dirty="0"/>
              <a:t>Conclusions</a:t>
            </a:r>
          </a:p>
        </p:txBody>
      </p:sp>
    </p:spTree>
    <p:extLst>
      <p:ext uri="{BB962C8B-B14F-4D97-AF65-F5344CB8AC3E}">
        <p14:creationId xmlns:p14="http://schemas.microsoft.com/office/powerpoint/2010/main" val="12537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Autofit/>
          </a:bodyPr>
          <a:lstStyle/>
          <a:p>
            <a:r>
              <a:rPr lang="en-US" sz="4000" b="1" i="1" dirty="0">
                <a:solidFill>
                  <a:schemeClr val="accent1"/>
                </a:solidFill>
                <a:effectLst>
                  <a:outerShdw blurRad="38100" dist="38100" dir="2700000" algn="tl">
                    <a:srgbClr val="000000">
                      <a:alpha val="43137"/>
                    </a:srgbClr>
                  </a:outerShdw>
                </a:effectLst>
              </a:rPr>
              <a:t>A brief note on trends in the data</a:t>
            </a:r>
            <a:endParaRPr lang="en-US" sz="4000" i="1" dirty="0"/>
          </a:p>
        </p:txBody>
      </p:sp>
      <p:sp>
        <p:nvSpPr>
          <p:cNvPr id="3" name="Content Placeholder 2"/>
          <p:cNvSpPr>
            <a:spLocks noGrp="1"/>
          </p:cNvSpPr>
          <p:nvPr>
            <p:ph idx="1"/>
          </p:nvPr>
        </p:nvSpPr>
        <p:spPr>
          <a:xfrm>
            <a:off x="152400" y="639762"/>
            <a:ext cx="8763000" cy="6294438"/>
          </a:xfrm>
        </p:spPr>
        <p:txBody>
          <a:bodyPr>
            <a:normAutofit/>
          </a:bodyPr>
          <a:lstStyle/>
          <a:p>
            <a:pPr>
              <a:spcBef>
                <a:spcPts val="0"/>
              </a:spcBef>
            </a:pPr>
            <a:endParaRPr lang="en-US" sz="2400" dirty="0"/>
          </a:p>
        </p:txBody>
      </p:sp>
    </p:spTree>
    <p:extLst>
      <p:ext uri="{BB962C8B-B14F-4D97-AF65-F5344CB8AC3E}">
        <p14:creationId xmlns:p14="http://schemas.microsoft.com/office/powerpoint/2010/main" val="26038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7ABE48-1EF7-AA2A-6416-737FFC3512D7}"/>
              </a:ext>
            </a:extLst>
          </p:cNvPr>
          <p:cNvSpPr>
            <a:spLocks noGrp="1"/>
          </p:cNvSpPr>
          <p:nvPr>
            <p:ph type="sldNum" sz="quarter" idx="12"/>
          </p:nvPr>
        </p:nvSpPr>
        <p:spPr/>
        <p:txBody>
          <a:bodyPr/>
          <a:lstStyle/>
          <a:p>
            <a:pPr>
              <a:defRPr/>
            </a:pPr>
            <a:fld id="{36711E62-269A-450A-9758-6CACDA8B9B83}" type="slidenum">
              <a:rPr lang="en-US" smtClean="0"/>
              <a:pPr>
                <a:defRPr/>
              </a:pPr>
              <a:t>6</a:t>
            </a:fld>
            <a:endParaRPr lang="en-US" dirty="0"/>
          </a:p>
        </p:txBody>
      </p:sp>
      <p:pic>
        <p:nvPicPr>
          <p:cNvPr id="6" name="Picture 5">
            <a:extLst>
              <a:ext uri="{FF2B5EF4-FFF2-40B4-BE49-F238E27FC236}">
                <a16:creationId xmlns:a16="http://schemas.microsoft.com/office/drawing/2014/main" id="{1C0311F1-6899-B647-5100-C384008885F5}"/>
              </a:ext>
            </a:extLst>
          </p:cNvPr>
          <p:cNvPicPr>
            <a:picLocks noChangeAspect="1"/>
          </p:cNvPicPr>
          <p:nvPr/>
        </p:nvPicPr>
        <p:blipFill>
          <a:blip r:embed="rId2"/>
          <a:stretch>
            <a:fillRect/>
          </a:stretch>
        </p:blipFill>
        <p:spPr>
          <a:xfrm>
            <a:off x="381000" y="412193"/>
            <a:ext cx="8534400" cy="6033614"/>
          </a:xfrm>
          <a:prstGeom prst="rect">
            <a:avLst/>
          </a:prstGeom>
        </p:spPr>
      </p:pic>
    </p:spTree>
    <p:extLst>
      <p:ext uri="{BB962C8B-B14F-4D97-AF65-F5344CB8AC3E}">
        <p14:creationId xmlns:p14="http://schemas.microsoft.com/office/powerpoint/2010/main" val="286313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6BACB-C996-B404-B504-E78B665AB723}"/>
              </a:ext>
            </a:extLst>
          </p:cNvPr>
          <p:cNvSpPr>
            <a:spLocks noGrp="1"/>
          </p:cNvSpPr>
          <p:nvPr>
            <p:ph type="sldNum" sz="quarter" idx="12"/>
          </p:nvPr>
        </p:nvSpPr>
        <p:spPr/>
        <p:txBody>
          <a:bodyPr/>
          <a:lstStyle/>
          <a:p>
            <a:pPr>
              <a:defRPr/>
            </a:pPr>
            <a:fld id="{085B1BF6-0C66-4C8B-A771-761C55E3BD25}" type="slidenum">
              <a:rPr lang="en-US" smtClean="0"/>
              <a:pPr>
                <a:defRPr/>
              </a:pPr>
              <a:t>7</a:t>
            </a:fld>
            <a:endParaRPr lang="en-US" dirty="0"/>
          </a:p>
        </p:txBody>
      </p:sp>
      <p:pic>
        <p:nvPicPr>
          <p:cNvPr id="4" name="Picture 3">
            <a:extLst>
              <a:ext uri="{FF2B5EF4-FFF2-40B4-BE49-F238E27FC236}">
                <a16:creationId xmlns:a16="http://schemas.microsoft.com/office/drawing/2014/main" id="{20FFD2A1-F491-7A11-B122-7164E798FF37}"/>
              </a:ext>
            </a:extLst>
          </p:cNvPr>
          <p:cNvPicPr>
            <a:picLocks noChangeAspect="1"/>
          </p:cNvPicPr>
          <p:nvPr/>
        </p:nvPicPr>
        <p:blipFill>
          <a:blip r:embed="rId2"/>
          <a:stretch>
            <a:fillRect/>
          </a:stretch>
        </p:blipFill>
        <p:spPr>
          <a:xfrm>
            <a:off x="228600" y="649406"/>
            <a:ext cx="8686800" cy="5559188"/>
          </a:xfrm>
          <a:prstGeom prst="rect">
            <a:avLst/>
          </a:prstGeom>
        </p:spPr>
      </p:pic>
    </p:spTree>
    <p:extLst>
      <p:ext uri="{BB962C8B-B14F-4D97-AF65-F5344CB8AC3E}">
        <p14:creationId xmlns:p14="http://schemas.microsoft.com/office/powerpoint/2010/main" val="283411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B396E-EB8D-76CE-CEA5-B8BE5E4F948B}"/>
              </a:ext>
            </a:extLst>
          </p:cNvPr>
          <p:cNvSpPr>
            <a:spLocks noGrp="1"/>
          </p:cNvSpPr>
          <p:nvPr>
            <p:ph type="sldNum" sz="quarter" idx="12"/>
          </p:nvPr>
        </p:nvSpPr>
        <p:spPr/>
        <p:txBody>
          <a:bodyPr/>
          <a:lstStyle/>
          <a:p>
            <a:pPr>
              <a:defRPr/>
            </a:pPr>
            <a:fld id="{085B1BF6-0C66-4C8B-A771-761C55E3BD25}" type="slidenum">
              <a:rPr lang="en-US" smtClean="0"/>
              <a:pPr>
                <a:defRPr/>
              </a:pPr>
              <a:t>8</a:t>
            </a:fld>
            <a:endParaRPr lang="en-US" dirty="0"/>
          </a:p>
        </p:txBody>
      </p:sp>
      <p:pic>
        <p:nvPicPr>
          <p:cNvPr id="4" name="Picture 3">
            <a:extLst>
              <a:ext uri="{FF2B5EF4-FFF2-40B4-BE49-F238E27FC236}">
                <a16:creationId xmlns:a16="http://schemas.microsoft.com/office/drawing/2014/main" id="{5F2AA9A1-3EB9-F966-6B3E-D7F85A9E7F52}"/>
              </a:ext>
            </a:extLst>
          </p:cNvPr>
          <p:cNvPicPr>
            <a:picLocks noChangeAspect="1"/>
          </p:cNvPicPr>
          <p:nvPr/>
        </p:nvPicPr>
        <p:blipFill>
          <a:blip r:embed="rId2"/>
          <a:stretch>
            <a:fillRect/>
          </a:stretch>
        </p:blipFill>
        <p:spPr>
          <a:xfrm>
            <a:off x="228600" y="381000"/>
            <a:ext cx="8610600" cy="5975349"/>
          </a:xfrm>
          <a:prstGeom prst="rect">
            <a:avLst/>
          </a:prstGeom>
        </p:spPr>
      </p:pic>
    </p:spTree>
    <p:extLst>
      <p:ext uri="{BB962C8B-B14F-4D97-AF65-F5344CB8AC3E}">
        <p14:creationId xmlns:p14="http://schemas.microsoft.com/office/powerpoint/2010/main" val="194426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563562"/>
          </a:xfrm>
        </p:spPr>
        <p:txBody>
          <a:bodyPr>
            <a:noAutofit/>
          </a:bodyPr>
          <a:lstStyle/>
          <a:p>
            <a:r>
              <a:rPr lang="en-US" sz="3600" b="1" i="1" dirty="0">
                <a:solidFill>
                  <a:schemeClr val="accent1"/>
                </a:solidFill>
                <a:effectLst>
                  <a:outerShdw blurRad="38100" dist="38100" dir="2700000" algn="tl">
                    <a:srgbClr val="000000">
                      <a:alpha val="43137"/>
                    </a:srgbClr>
                  </a:outerShdw>
                </a:effectLst>
              </a:rPr>
              <a:t>A general menu of suggested (U.S.) reforms</a:t>
            </a:r>
            <a:endParaRPr lang="en-US" sz="3600" i="1" dirty="0"/>
          </a:p>
        </p:txBody>
      </p:sp>
      <p:sp>
        <p:nvSpPr>
          <p:cNvPr id="3" name="Content Placeholder 2"/>
          <p:cNvSpPr>
            <a:spLocks noGrp="1"/>
          </p:cNvSpPr>
          <p:nvPr>
            <p:ph idx="1"/>
          </p:nvPr>
        </p:nvSpPr>
        <p:spPr>
          <a:xfrm>
            <a:off x="152400" y="609600"/>
            <a:ext cx="8763000" cy="6248400"/>
          </a:xfrm>
        </p:spPr>
        <p:txBody>
          <a:bodyPr>
            <a:normAutofit fontScale="92500" lnSpcReduction="20000"/>
          </a:bodyPr>
          <a:lstStyle/>
          <a:p>
            <a:pPr>
              <a:spcBef>
                <a:spcPts val="0"/>
              </a:spcBef>
            </a:pPr>
            <a:r>
              <a:rPr lang="en-US" sz="2400" dirty="0"/>
              <a:t>For the </a:t>
            </a:r>
            <a:r>
              <a:rPr lang="en-US" sz="2400" u="sng" dirty="0"/>
              <a:t>individual income tax</a:t>
            </a:r>
            <a:endParaRPr lang="en-US" sz="2000" u="sng" dirty="0"/>
          </a:p>
          <a:p>
            <a:pPr lvl="1">
              <a:spcBef>
                <a:spcPts val="0"/>
              </a:spcBef>
              <a:buFont typeface="Courier New" panose="02070309020205020404" pitchFamily="49" charset="0"/>
              <a:buChar char="o"/>
            </a:pPr>
            <a:r>
              <a:rPr lang="en-US" sz="2000" dirty="0"/>
              <a:t>Raise marginal tax rates, especially on the rich</a:t>
            </a:r>
          </a:p>
          <a:p>
            <a:pPr lvl="1">
              <a:spcBef>
                <a:spcPts val="0"/>
              </a:spcBef>
              <a:buFont typeface="Courier New" panose="02070309020205020404" pitchFamily="49" charset="0"/>
              <a:buChar char="o"/>
            </a:pPr>
            <a:r>
              <a:rPr lang="en-US" sz="2000" dirty="0"/>
              <a:t>Cap tax deductions for the rich</a:t>
            </a:r>
          </a:p>
          <a:p>
            <a:pPr lvl="1">
              <a:spcBef>
                <a:spcPts val="0"/>
              </a:spcBef>
              <a:buFont typeface="Courier New" panose="02070309020205020404" pitchFamily="49" charset="0"/>
              <a:buChar char="o"/>
            </a:pPr>
            <a:r>
              <a:rPr lang="en-US" sz="2000" dirty="0"/>
              <a:t>End pass-through deduction</a:t>
            </a:r>
          </a:p>
          <a:p>
            <a:pPr lvl="1">
              <a:spcBef>
                <a:spcPts val="0"/>
              </a:spcBef>
              <a:buFont typeface="Courier New" panose="02070309020205020404" pitchFamily="49" charset="0"/>
              <a:buChar char="o"/>
            </a:pPr>
            <a:r>
              <a:rPr lang="en-US" sz="2000" dirty="0"/>
              <a:t>Eliminate carried interest tax preference</a:t>
            </a:r>
          </a:p>
          <a:p>
            <a:pPr lvl="1">
              <a:spcBef>
                <a:spcPts val="0"/>
              </a:spcBef>
              <a:buFont typeface="Courier New" panose="02070309020205020404" pitchFamily="49" charset="0"/>
              <a:buChar char="o"/>
            </a:pPr>
            <a:r>
              <a:rPr lang="en-US" sz="2000" dirty="0"/>
              <a:t>Close individual tax shelters</a:t>
            </a:r>
          </a:p>
          <a:p>
            <a:pPr lvl="1">
              <a:spcBef>
                <a:spcPts val="0"/>
              </a:spcBef>
              <a:buFont typeface="Courier New" panose="02070309020205020404" pitchFamily="49" charset="0"/>
              <a:buChar char="o"/>
            </a:pPr>
            <a:r>
              <a:rPr lang="en-US" sz="2000" dirty="0"/>
              <a:t>Expand the EITC</a:t>
            </a:r>
          </a:p>
          <a:p>
            <a:pPr lvl="1">
              <a:spcBef>
                <a:spcPts val="0"/>
              </a:spcBef>
              <a:buFont typeface="Courier New" panose="02070309020205020404" pitchFamily="49" charset="0"/>
              <a:buChar char="o"/>
            </a:pPr>
            <a:r>
              <a:rPr lang="en-US" sz="2000" dirty="0"/>
              <a:t>Raise marginal tax rates on (realized) capital gains</a:t>
            </a:r>
          </a:p>
          <a:p>
            <a:pPr lvl="1">
              <a:spcBef>
                <a:spcPts val="0"/>
              </a:spcBef>
              <a:buFont typeface="Courier New" panose="02070309020205020404" pitchFamily="49" charset="0"/>
              <a:buChar char="o"/>
            </a:pPr>
            <a:r>
              <a:rPr lang="en-US" sz="2000" dirty="0"/>
              <a:t>Impose minimum tax on the rich (e.g., Buffett rule)</a:t>
            </a:r>
          </a:p>
          <a:p>
            <a:pPr lvl="1">
              <a:spcBef>
                <a:spcPts val="0"/>
              </a:spcBef>
              <a:buFont typeface="Courier New" panose="02070309020205020404" pitchFamily="49" charset="0"/>
              <a:buChar char="o"/>
            </a:pPr>
            <a:r>
              <a:rPr lang="en-US" sz="2000" dirty="0"/>
              <a:t>Tax capital gains as they accrue</a:t>
            </a:r>
          </a:p>
          <a:p>
            <a:pPr>
              <a:spcBef>
                <a:spcPts val="0"/>
              </a:spcBef>
            </a:pPr>
            <a:r>
              <a:rPr lang="en-US" sz="2400" dirty="0"/>
              <a:t>For the </a:t>
            </a:r>
            <a:r>
              <a:rPr lang="en-US" sz="2400" u="sng" dirty="0"/>
              <a:t>corporate/business income tax</a:t>
            </a:r>
          </a:p>
          <a:p>
            <a:pPr lvl="1">
              <a:spcBef>
                <a:spcPts val="0"/>
              </a:spcBef>
              <a:buFont typeface="Courier New" panose="02070309020205020404" pitchFamily="49" charset="0"/>
              <a:buChar char="o"/>
            </a:pPr>
            <a:r>
              <a:rPr lang="en-US" sz="2000" dirty="0"/>
              <a:t>Raise corporate income tax rate</a:t>
            </a:r>
          </a:p>
          <a:p>
            <a:pPr lvl="1">
              <a:spcBef>
                <a:spcPts val="0"/>
              </a:spcBef>
              <a:buFont typeface="Courier New" panose="02070309020205020404" pitchFamily="49" charset="0"/>
              <a:buChar char="o"/>
            </a:pPr>
            <a:r>
              <a:rPr lang="en-US" sz="2000" dirty="0"/>
              <a:t>Close corporate tax shelters</a:t>
            </a:r>
          </a:p>
          <a:p>
            <a:pPr lvl="1">
              <a:spcBef>
                <a:spcPts val="0"/>
              </a:spcBef>
              <a:buFont typeface="Courier New" panose="02070309020205020404" pitchFamily="49" charset="0"/>
              <a:buChar char="o"/>
            </a:pPr>
            <a:r>
              <a:rPr lang="en-US" sz="2000" dirty="0"/>
              <a:t>Eliminate corporate tax preferences (e.g., accelerated cost recovery)</a:t>
            </a:r>
          </a:p>
          <a:p>
            <a:pPr lvl="1">
              <a:spcBef>
                <a:spcPts val="0"/>
              </a:spcBef>
              <a:buFont typeface="Courier New" panose="02070309020205020404" pitchFamily="49" charset="0"/>
              <a:buChar char="o"/>
            </a:pPr>
            <a:r>
              <a:rPr lang="en-US" sz="2000" dirty="0"/>
              <a:t>Tax corporate income where consumers are located (BEPS 2.0 Pillar One)</a:t>
            </a:r>
          </a:p>
          <a:p>
            <a:pPr lvl="1">
              <a:spcBef>
                <a:spcPts val="0"/>
              </a:spcBef>
              <a:buFont typeface="Courier New" panose="02070309020205020404" pitchFamily="49" charset="0"/>
              <a:buChar char="o"/>
            </a:pPr>
            <a:r>
              <a:rPr lang="en-US" sz="2000" dirty="0"/>
              <a:t>Enact global minimum corporate income tax (BEPS 2.0 Pillar Two)</a:t>
            </a:r>
          </a:p>
          <a:p>
            <a:pPr>
              <a:spcBef>
                <a:spcPts val="0"/>
              </a:spcBef>
            </a:pPr>
            <a:r>
              <a:rPr lang="en-US" sz="2400" dirty="0"/>
              <a:t>For a </a:t>
            </a:r>
            <a:r>
              <a:rPr lang="en-US" sz="2400" u="sng" dirty="0"/>
              <a:t>wealth tax</a:t>
            </a:r>
          </a:p>
          <a:p>
            <a:pPr lvl="1">
              <a:spcBef>
                <a:spcPts val="0"/>
              </a:spcBef>
              <a:buFont typeface="Courier New" panose="02070309020205020404" pitchFamily="49" charset="0"/>
              <a:buChar char="o"/>
            </a:pPr>
            <a:r>
              <a:rPr lang="en-US" sz="2000" dirty="0"/>
              <a:t>Enact annual wealth tax (Piketty/Saez/Zucman/Warren/Sanders)</a:t>
            </a:r>
          </a:p>
          <a:p>
            <a:pPr lvl="1">
              <a:spcBef>
                <a:spcPts val="0"/>
              </a:spcBef>
              <a:buFont typeface="Courier New" panose="02070309020205020404" pitchFamily="49" charset="0"/>
              <a:buChar char="o"/>
            </a:pPr>
            <a:r>
              <a:rPr lang="en-US" sz="2000" dirty="0"/>
              <a:t>Enact one-time billionaire wealth tax (Saez/Zucman)</a:t>
            </a:r>
          </a:p>
          <a:p>
            <a:pPr lvl="1">
              <a:spcBef>
                <a:spcPts val="0"/>
              </a:spcBef>
              <a:buFont typeface="Courier New" panose="02070309020205020404" pitchFamily="49" charset="0"/>
              <a:buChar char="o"/>
            </a:pPr>
            <a:r>
              <a:rPr lang="en-US" sz="2000" dirty="0"/>
              <a:t>Reform estate and gift tax</a:t>
            </a:r>
          </a:p>
          <a:p>
            <a:pPr lvl="1">
              <a:spcBef>
                <a:spcPts val="0"/>
              </a:spcBef>
              <a:buFont typeface="Courier New" panose="02070309020205020404" pitchFamily="49" charset="0"/>
              <a:buChar char="o"/>
            </a:pPr>
            <a:r>
              <a:rPr lang="en-US" sz="2000" dirty="0"/>
              <a:t>Expand local property taxes</a:t>
            </a:r>
          </a:p>
          <a:p>
            <a:pPr>
              <a:spcBef>
                <a:spcPts val="0"/>
              </a:spcBef>
            </a:pPr>
            <a:r>
              <a:rPr lang="en-US" sz="2400" dirty="0"/>
              <a:t>For </a:t>
            </a:r>
            <a:r>
              <a:rPr lang="en-US" sz="2400" u="sng" dirty="0"/>
              <a:t>other taxes</a:t>
            </a:r>
            <a:endParaRPr lang="en-US" sz="2000" dirty="0"/>
          </a:p>
          <a:p>
            <a:pPr lvl="1">
              <a:spcBef>
                <a:spcPts val="0"/>
              </a:spcBef>
              <a:buFont typeface="Courier New" panose="02070309020205020404" pitchFamily="49" charset="0"/>
              <a:buChar char="o"/>
            </a:pPr>
            <a:r>
              <a:rPr lang="en-US" sz="2000" dirty="0"/>
              <a:t>Enact financial transactions tax</a:t>
            </a:r>
          </a:p>
          <a:p>
            <a:pPr lvl="1">
              <a:spcBef>
                <a:spcPts val="0"/>
              </a:spcBef>
              <a:buFont typeface="Courier New" panose="02070309020205020404" pitchFamily="49" charset="0"/>
              <a:buChar char="o"/>
            </a:pPr>
            <a:r>
              <a:rPr lang="en-US" sz="2000" dirty="0"/>
              <a:t>Enact personal consumption tax</a:t>
            </a:r>
          </a:p>
        </p:txBody>
      </p:sp>
    </p:spTree>
    <p:extLst>
      <p:ext uri="{BB962C8B-B14F-4D97-AF65-F5344CB8AC3E}">
        <p14:creationId xmlns:p14="http://schemas.microsoft.com/office/powerpoint/2010/main" val="30067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 calcmode="lin" valueType="num">
                                      <p:cBhvr additive="base">
                                        <p:cTn id="7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 calcmode="lin" valueType="num">
                                      <p:cBhvr additive="base">
                                        <p:cTn id="7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anim calcmode="lin" valueType="num">
                                      <p:cBhvr additive="base">
                                        <p:cTn id="8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 calcmode="lin" valueType="num">
                                      <p:cBhvr additive="base">
                                        <p:cTn id="87"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
                                            <p:txEl>
                                              <p:pRg st="20" end="20"/>
                                            </p:txEl>
                                          </p:spTgt>
                                        </p:tgtEl>
                                        <p:attrNameLst>
                                          <p:attrName>style.visibility</p:attrName>
                                        </p:attrNameLst>
                                      </p:cBhvr>
                                      <p:to>
                                        <p:strVal val="visible"/>
                                      </p:to>
                                    </p:set>
                                    <p:anim calcmode="lin" valueType="num">
                                      <p:cBhvr additive="base">
                                        <p:cTn id="9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21" end="21"/>
                                            </p:txEl>
                                          </p:spTgt>
                                        </p:tgtEl>
                                        <p:attrNameLst>
                                          <p:attrName>style.visibility</p:attrName>
                                        </p:attrNameLst>
                                      </p:cBhvr>
                                      <p:to>
                                        <p:strVal val="visible"/>
                                      </p:to>
                                    </p:set>
                                    <p:anim calcmode="lin" valueType="num">
                                      <p:cBhvr additive="base">
                                        <p:cTn id="97"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
                                            <p:txEl>
                                              <p:pRg st="22" end="22"/>
                                            </p:txEl>
                                          </p:spTgt>
                                        </p:tgtEl>
                                        <p:attrNameLst>
                                          <p:attrName>style.visibility</p:attrName>
                                        </p:attrNameLst>
                                      </p:cBhvr>
                                      <p:to>
                                        <p:strVal val="visible"/>
                                      </p:to>
                                    </p:set>
                                    <p:anim calcmode="lin" valueType="num">
                                      <p:cBhvr additive="base">
                                        <p:cTn id="101"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22" end="22"/>
                                            </p:txEl>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
                                            <p:txEl>
                                              <p:pRg st="23" end="23"/>
                                            </p:txEl>
                                          </p:spTgt>
                                        </p:tgtEl>
                                        <p:attrNameLst>
                                          <p:attrName>style.visibility</p:attrName>
                                        </p:attrNameLst>
                                      </p:cBhvr>
                                      <p:to>
                                        <p:strVal val="visible"/>
                                      </p:to>
                                    </p:set>
                                    <p:anim calcmode="lin" valueType="num">
                                      <p:cBhvr additive="base">
                                        <p:cTn id="105"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29464</TotalTime>
  <Words>1127</Words>
  <Application>Microsoft Office PowerPoint</Application>
  <PresentationFormat>On-screen Show (4:3)</PresentationFormat>
  <Paragraphs>113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Tahoma</vt:lpstr>
      <vt:lpstr>Times New Roman</vt:lpstr>
      <vt:lpstr>Office Theme</vt:lpstr>
      <vt:lpstr>Do we have the tools for achieving distributive tax justice?</vt:lpstr>
      <vt:lpstr>PowerPoint Presentation</vt:lpstr>
      <vt:lpstr>PowerPoint Presentation</vt:lpstr>
      <vt:lpstr>Presentation</vt:lpstr>
      <vt:lpstr>A brief note on trends in the data</vt:lpstr>
      <vt:lpstr>PowerPoint Presentation</vt:lpstr>
      <vt:lpstr>PowerPoint Presentation</vt:lpstr>
      <vt:lpstr>PowerPoint Presentation</vt:lpstr>
      <vt:lpstr>A general menu of suggested (U.S.) reforms</vt:lpstr>
      <vt:lpstr>A specific menu of my own feasible reforms</vt:lpstr>
      <vt:lpstr>Tax capital gains at death by eliminating stepped-up basis</vt:lpstr>
      <vt:lpstr>Increase enforcement, especially on the very rich</vt:lpstr>
      <vt:lpstr>PowerPoint Presentation</vt:lpstr>
      <vt:lpstr>PowerPoint Presentation</vt:lpstr>
      <vt:lpstr>PowerPoint Presentation</vt:lpstr>
      <vt:lpstr>PowerPoint Presentation</vt:lpstr>
      <vt:lpstr>Move to the individual as the taxable unit in the individual income tax</vt:lpstr>
      <vt:lpstr>PowerPoint Presentation</vt:lpstr>
      <vt:lpstr>What about taxes on business or wealth or …?</vt:lpstr>
      <vt:lpstr>Conclusions</vt:lpstr>
      <vt:lpstr>PowerPoint Presentation</vt:lpstr>
      <vt:lpstr>PowerPoint Presentation</vt:lpstr>
    </vt:vector>
  </TitlesOfParts>
  <Company>Georgia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Measuring, and Combating Tax Evasion</dc:title>
  <dc:creator>Tulane Economics</dc:creator>
  <cp:lastModifiedBy>Alm, James R</cp:lastModifiedBy>
  <cp:revision>403</cp:revision>
  <cp:lastPrinted>2019-11-19T23:20:51Z</cp:lastPrinted>
  <dcterms:created xsi:type="dcterms:W3CDTF">2002-08-20T01:06:38Z</dcterms:created>
  <dcterms:modified xsi:type="dcterms:W3CDTF">2023-08-01T14:13:00Z</dcterms:modified>
</cp:coreProperties>
</file>