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8" r:id="rId1"/>
  </p:sldMasterIdLst>
  <p:notesMasterIdLst>
    <p:notesMasterId r:id="rId17"/>
  </p:notesMasterIdLst>
  <p:sldIdLst>
    <p:sldId id="256" r:id="rId2"/>
    <p:sldId id="264" r:id="rId3"/>
    <p:sldId id="267" r:id="rId4"/>
    <p:sldId id="263" r:id="rId5"/>
    <p:sldId id="265" r:id="rId6"/>
    <p:sldId id="268" r:id="rId7"/>
    <p:sldId id="269" r:id="rId8"/>
    <p:sldId id="279" r:id="rId9"/>
    <p:sldId id="276" r:id="rId10"/>
    <p:sldId id="278" r:id="rId11"/>
    <p:sldId id="270" r:id="rId12"/>
    <p:sldId id="271" r:id="rId13"/>
    <p:sldId id="272" r:id="rId14"/>
    <p:sldId id="273" r:id="rId15"/>
    <p:sldId id="266"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entury Gothic" panose="020B050202020202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pos="597">
          <p15:clr>
            <a:srgbClr val="A4A3A4"/>
          </p15:clr>
        </p15:guide>
        <p15:guide id="3" orient="horz"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hoNhiEfHca4WHT888AdJhDUXxx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F5F5F5"/>
    <a:srgbClr val="B02F1F"/>
    <a:srgbClr val="06136C"/>
    <a:srgbClr val="006044"/>
    <a:srgbClr val="FEBC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7583309-3DFD-44A0-87EC-5152D166DBA4}">
  <a:tblStyle styleId="{E7583309-3DFD-44A0-87EC-5152D166DBA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7E8"/>
          </a:solidFill>
        </a:fill>
      </a:tcStyle>
    </a:wholeTbl>
    <a:band1H>
      <a:tcTxStyle/>
      <a:tcStyle>
        <a:tcBdr/>
        <a:fill>
          <a:solidFill>
            <a:srgbClr val="CACBCE"/>
          </a:solidFill>
        </a:fill>
      </a:tcStyle>
    </a:band1H>
    <a:band2H>
      <a:tcTxStyle/>
      <a:tcStyle>
        <a:tcBdr/>
      </a:tcStyle>
    </a:band2H>
    <a:band1V>
      <a:tcTxStyle/>
      <a:tcStyle>
        <a:tcBdr/>
        <a:fill>
          <a:solidFill>
            <a:srgbClr val="CACBCE"/>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834" autoAdjust="0"/>
  </p:normalViewPr>
  <p:slideViewPr>
    <p:cSldViewPr snapToGrid="0">
      <p:cViewPr varScale="1">
        <p:scale>
          <a:sx n="59" d="100"/>
          <a:sy n="59" d="100"/>
        </p:scale>
        <p:origin x="1074" y="78"/>
      </p:cViewPr>
      <p:guideLst>
        <p:guide pos="3840"/>
        <p:guide pos="597"/>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02634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1810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	Ask the person to stand comfortably, with their weight evenly distributed on both feet and their stomach muscles relaxed.</a:t>
            </a:r>
          </a:p>
          <a:p>
            <a:r>
              <a:rPr lang="en-ZA" dirty="0"/>
              <a:t>•	Find the lowest edge of the lowest rib, and mark it with the cosmetic pencil.</a:t>
            </a:r>
          </a:p>
          <a:p>
            <a:r>
              <a:rPr lang="en-ZA" dirty="0"/>
              <a:t>•	Find the highest point of the hip bone (iliac crest).</a:t>
            </a:r>
          </a:p>
          <a:p>
            <a:r>
              <a:rPr lang="en-ZA" dirty="0"/>
              <a:t>•	Place your measuring tape with the zero end on the upper point, and measure the distance between the points. Divide the distance by two: this is the midpoint where the measurement should be taken. </a:t>
            </a:r>
          </a:p>
          <a:p>
            <a:r>
              <a:rPr lang="en-ZA" dirty="0"/>
              <a:t>		(To make this easier, the electronic data collection application should have a built-in function to calculate the midpoint.)</a:t>
            </a:r>
          </a:p>
          <a:p>
            <a:endParaRPr lang="en-Z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8108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This slide shows the correct measurement site for waist circumference.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7621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Waist circumference is measured in secondary school children (13 years and older), adults and the elderly, using a spring-wound measuring tape.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It is important that the person should relax their abdominal muscles during the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measurment</a:t>
            </a:r>
            <a:r>
              <a:rPr lang="en-GB" sz="1800" dirty="0">
                <a:effectLst/>
                <a:latin typeface="Calibri" panose="020F0502020204030204" pitchFamily="34" charset="0"/>
                <a:ea typeface="Calibri" panose="020F0502020204030204" pitchFamily="34" charset="0"/>
                <a:cs typeface="Times New Roman" panose="02020603050405020304" pitchFamily="18" charset="0"/>
              </a:rPr>
              <a:t>, in order to get an accurate waist circumference measurement.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30506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1.	Before starting, ask a woman if she is currently pregnant or if she was recently pregnant. Waist circumference is NOT measured in women who are pregnant or who have given birth or had a miscarriage in the past six months.</a:t>
            </a:r>
          </a:p>
          <a:p>
            <a:pPr lvl="1"/>
            <a:r>
              <a:rPr lang="en-ZA" dirty="0"/>
              <a:t>•	On the Anthropometry Data Capture Form or the electronic app, mark the relevant boxes (Y=yes, N=no) labelled “pregnant” and “&lt;6 months postpartum” (this means less than 6 months after having delivered).</a:t>
            </a:r>
          </a:p>
          <a:p>
            <a:pPr lvl="1"/>
            <a:r>
              <a:rPr lang="en-ZA" dirty="0"/>
              <a:t>•	If you mark “Y” for either, do not do this measurement.</a:t>
            </a:r>
          </a:p>
          <a:p>
            <a:r>
              <a:rPr lang="en-ZA" dirty="0"/>
              <a:t>2.	Ask the person to uncover their waist. This may require raising their shirt and possibly lowering their trousers slightly. If the person is wearing a dress, suggest that they change into a separate shirt and trousers/skirt to allow you to access their waist.</a:t>
            </a:r>
          </a:p>
          <a:p>
            <a:r>
              <a:rPr lang="en-ZA" dirty="0"/>
              <a:t>3.	The anthropometrist and the assistant position themselves to opposite sides of the participant. Standing directly in front of or behind the participant may make him or her feel uncomfortable. </a:t>
            </a:r>
          </a:p>
          <a:p>
            <a:pPr lvl="1"/>
            <a:r>
              <a:rPr lang="en-ZA" dirty="0"/>
              <a:t>•	For a right-handed anthropometrist, it is easiest to work on the right side of the participant.</a:t>
            </a:r>
          </a:p>
          <a:p>
            <a:endParaRPr lang="en-Z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9682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4.	The anthropometrist locates the midpoint of the waist at one side:</a:t>
            </a:r>
          </a:p>
          <a:p>
            <a:pPr lvl="1"/>
            <a:r>
              <a:rPr lang="en-ZA" dirty="0"/>
              <a:t>•	Find the lowest edge of the lowest rib, and mark it with the cosmetic pencil.</a:t>
            </a:r>
          </a:p>
          <a:p>
            <a:pPr lvl="1"/>
            <a:r>
              <a:rPr lang="en-ZA" dirty="0"/>
              <a:t>•	Find the highest point of the hip bone (iliac crest).</a:t>
            </a:r>
          </a:p>
          <a:p>
            <a:pPr lvl="1"/>
            <a:r>
              <a:rPr lang="en-ZA" dirty="0"/>
              <a:t>•	Place your measuring tape with the zero end on the upper point, and measure the distance between the points. Divide the distance by two: this is the midpoint where the measurement should be taken. </a:t>
            </a:r>
          </a:p>
          <a:p>
            <a:pPr lvl="1"/>
            <a:r>
              <a:rPr lang="en-ZA" dirty="0"/>
              <a:t>•	Mark the midpoint with the cosmetic pencil.</a:t>
            </a:r>
          </a:p>
          <a:p>
            <a:pPr lvl="0"/>
            <a:r>
              <a:rPr lang="en-ZA" dirty="0"/>
              <a:t>5.	Place the measuring tape around the person’s waist at the level of the mark you made.</a:t>
            </a:r>
          </a:p>
          <a:p>
            <a:pPr lvl="1"/>
            <a:r>
              <a:rPr lang="en-ZA" dirty="0"/>
              <a:t>•	The anthropometrist holds the casing of the measuring tape in the one hand (right hand for right-handed anthropometrist) and uses their left hand to pass the end of the tape measure to the assistant around the participant’s back. The assistant then takes the tape measure around the participant and uses their left hand to pass the end of the tape measure to the anthropometrist around the participant’s front. </a:t>
            </a:r>
          </a:p>
          <a:p>
            <a:pPr lvl="1"/>
            <a:r>
              <a:rPr lang="en-ZA" dirty="0"/>
              <a:t>•	Ensure that the measuring tape is horizontal and parallel to the floor all the way around the waist, not curving up or down in the front or back.</a:t>
            </a:r>
          </a:p>
          <a:p>
            <a:pPr lvl="1"/>
            <a:r>
              <a:rPr lang="en-ZA" dirty="0"/>
              <a:t>•	The measuring tape should fit snugly; neither compressing the tissue nor hanging loosely.</a:t>
            </a:r>
          </a:p>
          <a:p>
            <a:pPr lvl="1"/>
            <a:r>
              <a:rPr lang="en-ZA" dirty="0"/>
              <a:t>•	The assistant should help to hold the measuring tape in position.</a:t>
            </a:r>
          </a:p>
          <a:p>
            <a:pPr lvl="1"/>
            <a:endParaRPr lang="en-Z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8300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6.	Read the measurement at the edge of the plastic casing.</a:t>
            </a:r>
          </a:p>
          <a:p>
            <a:r>
              <a:rPr lang="en-ZA" dirty="0"/>
              <a:t>7.	Record the waist circumference on the Anthropometry Data Capture Form or the electronic app in the space next to “1”. </a:t>
            </a:r>
          </a:p>
          <a:p>
            <a:pPr lvl="1"/>
            <a:r>
              <a:rPr lang="en-ZA" dirty="0"/>
              <a:t>•	The anthropometrist calls out the value, and the assistant writes it down.</a:t>
            </a:r>
          </a:p>
          <a:p>
            <a:pPr lvl="1"/>
            <a:r>
              <a:rPr lang="en-ZA" dirty="0"/>
              <a:t>•	Record calf circumference in centimetres, to one decimal place; for example 103.2 cm.</a:t>
            </a:r>
          </a:p>
          <a:p>
            <a:r>
              <a:rPr lang="en-ZA" dirty="0"/>
              <a:t>8.	Remove the measuring tape and repeat the measurement.</a:t>
            </a:r>
          </a:p>
          <a:p>
            <a:pPr lvl="1"/>
            <a:r>
              <a:rPr lang="en-ZA" dirty="0"/>
              <a:t>•	Record the second waist circumference measurement on the Anthropometry Data Capture Form or the electronic app in the space next to “2”.</a:t>
            </a:r>
          </a:p>
          <a:p>
            <a:r>
              <a:rPr lang="en-ZA" dirty="0"/>
              <a:t>9.	Thank the person, and allow them to readjust their clothing.</a:t>
            </a:r>
          </a:p>
          <a:p>
            <a:r>
              <a:rPr lang="en-ZA" dirty="0"/>
              <a:t>10.	Check that the measurements are recorded clearly and legibly. The anthropometrist and the assistant should both check the form.</a:t>
            </a:r>
          </a:p>
          <a:p>
            <a:endParaRPr lang="en-Z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95373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Flowchart: Manual Operation 21">
            <a:extLst>
              <a:ext uri="{FF2B5EF4-FFF2-40B4-BE49-F238E27FC236}">
                <a16:creationId xmlns:a16="http://schemas.microsoft.com/office/drawing/2014/main" id="{37F2BE7E-441B-49A6-9D4F-BAF46CAF32DE}"/>
              </a:ext>
            </a:extLst>
          </p:cNvPr>
          <p:cNvSpPr/>
          <p:nvPr userDrawn="1"/>
        </p:nvSpPr>
        <p:spPr>
          <a:xfrm rot="13086535">
            <a:off x="6121904" y="1609977"/>
            <a:ext cx="6941557" cy="68317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689 w 10000"/>
              <a:gd name="connsiteY3" fmla="*/ 9964 h 10000"/>
              <a:gd name="connsiteX4" fmla="*/ 0 w 10000"/>
              <a:gd name="connsiteY4" fmla="*/ 0 h 10000"/>
              <a:gd name="connsiteX0" fmla="*/ 0 w 9940"/>
              <a:gd name="connsiteY0" fmla="*/ 0 h 10145"/>
              <a:gd name="connsiteX1" fmla="*/ 9940 w 9940"/>
              <a:gd name="connsiteY1" fmla="*/ 145 h 10145"/>
              <a:gd name="connsiteX2" fmla="*/ 7940 w 9940"/>
              <a:gd name="connsiteY2" fmla="*/ 10145 h 10145"/>
              <a:gd name="connsiteX3" fmla="*/ 629 w 9940"/>
              <a:gd name="connsiteY3" fmla="*/ 10109 h 10145"/>
              <a:gd name="connsiteX4" fmla="*/ 0 w 9940"/>
              <a:gd name="connsiteY4" fmla="*/ 0 h 10145"/>
              <a:gd name="connsiteX0" fmla="*/ 0 w 10000"/>
              <a:gd name="connsiteY0" fmla="*/ 0 h 10006"/>
              <a:gd name="connsiteX1" fmla="*/ 10000 w 10000"/>
              <a:gd name="connsiteY1" fmla="*/ 143 h 10006"/>
              <a:gd name="connsiteX2" fmla="*/ 7988 w 10000"/>
              <a:gd name="connsiteY2" fmla="*/ 10000 h 10006"/>
              <a:gd name="connsiteX3" fmla="*/ 662 w 10000"/>
              <a:gd name="connsiteY3" fmla="*/ 10006 h 10006"/>
              <a:gd name="connsiteX4" fmla="*/ 0 w 10000"/>
              <a:gd name="connsiteY4" fmla="*/ 0 h 10006"/>
              <a:gd name="connsiteX0" fmla="*/ 0 w 10000"/>
              <a:gd name="connsiteY0" fmla="*/ 0 h 10224"/>
              <a:gd name="connsiteX1" fmla="*/ 10000 w 10000"/>
              <a:gd name="connsiteY1" fmla="*/ 143 h 10224"/>
              <a:gd name="connsiteX2" fmla="*/ 8875 w 10000"/>
              <a:gd name="connsiteY2" fmla="*/ 10224 h 10224"/>
              <a:gd name="connsiteX3" fmla="*/ 662 w 10000"/>
              <a:gd name="connsiteY3" fmla="*/ 10006 h 10224"/>
              <a:gd name="connsiteX4" fmla="*/ 0 w 10000"/>
              <a:gd name="connsiteY4" fmla="*/ 0 h 10224"/>
              <a:gd name="connsiteX0" fmla="*/ 0 w 10000"/>
              <a:gd name="connsiteY0" fmla="*/ 0 h 11441"/>
              <a:gd name="connsiteX1" fmla="*/ 10000 w 10000"/>
              <a:gd name="connsiteY1" fmla="*/ 143 h 11441"/>
              <a:gd name="connsiteX2" fmla="*/ 8730 w 10000"/>
              <a:gd name="connsiteY2" fmla="*/ 11441 h 11441"/>
              <a:gd name="connsiteX3" fmla="*/ 662 w 10000"/>
              <a:gd name="connsiteY3" fmla="*/ 10006 h 11441"/>
              <a:gd name="connsiteX4" fmla="*/ 0 w 10000"/>
              <a:gd name="connsiteY4" fmla="*/ 0 h 11441"/>
              <a:gd name="connsiteX0" fmla="*/ 0 w 10000"/>
              <a:gd name="connsiteY0" fmla="*/ 0 h 11441"/>
              <a:gd name="connsiteX1" fmla="*/ 10000 w 10000"/>
              <a:gd name="connsiteY1" fmla="*/ 143 h 11441"/>
              <a:gd name="connsiteX2" fmla="*/ 8730 w 10000"/>
              <a:gd name="connsiteY2" fmla="*/ 11441 h 11441"/>
              <a:gd name="connsiteX3" fmla="*/ 706 w 10000"/>
              <a:gd name="connsiteY3" fmla="*/ 10522 h 11441"/>
              <a:gd name="connsiteX4" fmla="*/ 0 w 10000"/>
              <a:gd name="connsiteY4" fmla="*/ 0 h 11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1441">
                <a:moveTo>
                  <a:pt x="0" y="0"/>
                </a:moveTo>
                <a:lnTo>
                  <a:pt x="10000" y="143"/>
                </a:lnTo>
                <a:lnTo>
                  <a:pt x="8730" y="11441"/>
                </a:lnTo>
                <a:lnTo>
                  <a:pt x="706" y="10522"/>
                </a:lnTo>
                <a:cubicBezTo>
                  <a:pt x="474" y="7248"/>
                  <a:pt x="231" y="3274"/>
                  <a:pt x="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8" name="Isosceles Triangle 17">
            <a:extLst>
              <a:ext uri="{FF2B5EF4-FFF2-40B4-BE49-F238E27FC236}">
                <a16:creationId xmlns:a16="http://schemas.microsoft.com/office/drawing/2014/main" id="{42CD3F33-3030-4D56-A013-15ED500F8F86}"/>
              </a:ext>
            </a:extLst>
          </p:cNvPr>
          <p:cNvSpPr/>
          <p:nvPr userDrawn="1"/>
        </p:nvSpPr>
        <p:spPr>
          <a:xfrm flipH="1" flipV="1">
            <a:off x="7663804" y="89258"/>
            <a:ext cx="4447305" cy="3530600"/>
          </a:xfrm>
          <a:prstGeom prst="triangle">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7" name="Parallelogram 16">
            <a:extLst>
              <a:ext uri="{FF2B5EF4-FFF2-40B4-BE49-F238E27FC236}">
                <a16:creationId xmlns:a16="http://schemas.microsoft.com/office/drawing/2014/main" id="{EEC7336E-20F9-4C8B-A6BD-C99660741B7B}"/>
              </a:ext>
            </a:extLst>
          </p:cNvPr>
          <p:cNvSpPr/>
          <p:nvPr userDrawn="1"/>
        </p:nvSpPr>
        <p:spPr>
          <a:xfrm flipV="1">
            <a:off x="50800" y="50799"/>
            <a:ext cx="10020479" cy="6756399"/>
          </a:xfrm>
          <a:prstGeom prst="parallelogram">
            <a:avLst>
              <a:gd name="adj" fmla="val 12565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Isosceles Triangle 14">
            <a:extLst>
              <a:ext uri="{FF2B5EF4-FFF2-40B4-BE49-F238E27FC236}">
                <a16:creationId xmlns:a16="http://schemas.microsoft.com/office/drawing/2014/main" id="{718DAEF2-1E3C-41BE-87ED-72662CC83EE1}"/>
              </a:ext>
            </a:extLst>
          </p:cNvPr>
          <p:cNvSpPr/>
          <p:nvPr userDrawn="1"/>
        </p:nvSpPr>
        <p:spPr>
          <a:xfrm>
            <a:off x="50800" y="50800"/>
            <a:ext cx="8510670" cy="6756400"/>
          </a:xfrm>
          <a:prstGeom prst="triangle">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a:extLst>
              <a:ext uri="{FF2B5EF4-FFF2-40B4-BE49-F238E27FC236}">
                <a16:creationId xmlns:a16="http://schemas.microsoft.com/office/drawing/2014/main" id="{BEB15517-416B-4C48-BBEC-5DCE6E63C622}"/>
              </a:ext>
            </a:extLst>
          </p:cNvPr>
          <p:cNvSpPr>
            <a:spLocks noGrp="1"/>
          </p:cNvSpPr>
          <p:nvPr>
            <p:ph type="ctrTitle" hasCustomPrompt="1"/>
          </p:nvPr>
        </p:nvSpPr>
        <p:spPr>
          <a:xfrm>
            <a:off x="5873735" y="2367019"/>
            <a:ext cx="5455991" cy="2332653"/>
          </a:xfrm>
        </p:spPr>
        <p:txBody>
          <a:bodyPr anchor="b">
            <a:normAutofit/>
          </a:bodyPr>
          <a:lstStyle>
            <a:lvl1pPr algn="l">
              <a:defRPr sz="3200">
                <a:effectLst/>
              </a:defRPr>
            </a:lvl1pPr>
          </a:lstStyle>
          <a:p>
            <a:r>
              <a:rPr lang="en-US" dirty="0"/>
              <a:t>Module #:</a:t>
            </a:r>
            <a:br>
              <a:rPr lang="en-US" dirty="0"/>
            </a:br>
            <a:r>
              <a:rPr lang="en-US" dirty="0"/>
              <a:t>Title</a:t>
            </a:r>
            <a:endParaRPr lang="en-ZA" dirty="0"/>
          </a:p>
        </p:txBody>
      </p:sp>
      <p:pic>
        <p:nvPicPr>
          <p:cNvPr id="7" name="Picture 6">
            <a:extLst>
              <a:ext uri="{FF2B5EF4-FFF2-40B4-BE49-F238E27FC236}">
                <a16:creationId xmlns:a16="http://schemas.microsoft.com/office/drawing/2014/main" id="{D683B419-E795-411D-AF60-0B91C423C6D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180" r="10649"/>
          <a:stretch/>
        </p:blipFill>
        <p:spPr bwMode="auto">
          <a:xfrm>
            <a:off x="685799" y="1671204"/>
            <a:ext cx="5037055" cy="4537195"/>
          </a:xfrm>
          <a:prstGeom prst="rect">
            <a:avLst/>
          </a:prstGeom>
          <a:ln>
            <a:noFill/>
          </a:ln>
          <a:extLst>
            <a:ext uri="{53640926-AAD7-44D8-BBD7-CCE9431645EC}">
              <a14:shadowObscured xmlns:a14="http://schemas.microsoft.com/office/drawing/2010/main"/>
            </a:ext>
          </a:extLst>
        </p:spPr>
      </p:pic>
      <p:sp>
        <p:nvSpPr>
          <p:cNvPr id="8" name="Title 1">
            <a:extLst>
              <a:ext uri="{FF2B5EF4-FFF2-40B4-BE49-F238E27FC236}">
                <a16:creationId xmlns:a16="http://schemas.microsoft.com/office/drawing/2014/main" id="{49F251B3-9A19-478B-9B31-6F1711F1A1C1}"/>
              </a:ext>
            </a:extLst>
          </p:cNvPr>
          <p:cNvSpPr txBox="1">
            <a:spLocks/>
          </p:cNvSpPr>
          <p:nvPr userDrawn="1"/>
        </p:nvSpPr>
        <p:spPr>
          <a:xfrm>
            <a:off x="854691" y="541351"/>
            <a:ext cx="10664398" cy="12171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algn="ctr">
              <a:spcAft>
                <a:spcPts val="1200"/>
              </a:spcAft>
            </a:pPr>
            <a:r>
              <a:rPr lang="en-US" sz="6000" dirty="0">
                <a:effectLst>
                  <a:outerShdw blurRad="38100" dist="38100" dir="2700000" algn="tl">
                    <a:srgbClr val="000000">
                      <a:alpha val="43137"/>
                    </a:srgbClr>
                  </a:outerShdw>
                </a:effectLst>
              </a:rPr>
              <a:t>Hands-on Anthropometry</a:t>
            </a:r>
          </a:p>
        </p:txBody>
      </p:sp>
      <p:pic>
        <p:nvPicPr>
          <p:cNvPr id="10" name="Picture 9" descr="UP | University of Pretoria">
            <a:extLst>
              <a:ext uri="{FF2B5EF4-FFF2-40B4-BE49-F238E27FC236}">
                <a16:creationId xmlns:a16="http://schemas.microsoft.com/office/drawing/2014/main" id="{9754E7D8-D1F0-4806-9C13-7A970398488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785678" y="4941443"/>
            <a:ext cx="2112645" cy="683895"/>
          </a:xfrm>
          <a:prstGeom prst="rect">
            <a:avLst/>
          </a:prstGeom>
          <a:noFill/>
          <a:ln>
            <a:noFill/>
          </a:ln>
        </p:spPr>
      </p:pic>
      <p:pic>
        <p:nvPicPr>
          <p:cNvPr id="11" name="Picture 10">
            <a:extLst>
              <a:ext uri="{FF2B5EF4-FFF2-40B4-BE49-F238E27FC236}">
                <a16:creationId xmlns:a16="http://schemas.microsoft.com/office/drawing/2014/main" id="{4A5BD17D-4033-429A-854B-3B251B96D1F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874578" y="5962654"/>
            <a:ext cx="2023745" cy="491490"/>
          </a:xfrm>
          <a:prstGeom prst="rect">
            <a:avLst/>
          </a:prstGeom>
          <a:noFill/>
        </p:spPr>
      </p:pic>
      <p:sp>
        <p:nvSpPr>
          <p:cNvPr id="13" name="Rectangle 12">
            <a:extLst>
              <a:ext uri="{FF2B5EF4-FFF2-40B4-BE49-F238E27FC236}">
                <a16:creationId xmlns:a16="http://schemas.microsoft.com/office/drawing/2014/main" id="{77B1A916-BC2B-465C-8402-023B412AD9A3}"/>
              </a:ext>
            </a:extLst>
          </p:cNvPr>
          <p:cNvSpPr/>
          <p:nvPr userDrawn="1"/>
        </p:nvSpPr>
        <p:spPr>
          <a:xfrm>
            <a:off x="50800" y="50800"/>
            <a:ext cx="12090400" cy="6756400"/>
          </a:xfrm>
          <a:prstGeom prst="rect">
            <a:avLst/>
          </a:prstGeom>
          <a:noFill/>
          <a:ln w="508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2" name="Picture 11" descr="A picture containing text, clipart&#10;&#10;Description automatically generated">
            <a:extLst>
              <a:ext uri="{FF2B5EF4-FFF2-40B4-BE49-F238E27FC236}">
                <a16:creationId xmlns:a16="http://schemas.microsoft.com/office/drawing/2014/main" id="{EB3154F1-D664-4F71-B03C-33646F0F8BA8}"/>
              </a:ext>
            </a:extLst>
          </p:cNvPr>
          <p:cNvPicPr>
            <a:picLocks noChangeAspect="1"/>
          </p:cNvPicPr>
          <p:nvPr userDrawn="1"/>
        </p:nvPicPr>
        <p:blipFill>
          <a:blip r:embed="rId5"/>
          <a:stretch>
            <a:fillRect/>
          </a:stretch>
        </p:blipFill>
        <p:spPr>
          <a:xfrm>
            <a:off x="137613" y="6597909"/>
            <a:ext cx="813818" cy="152400"/>
          </a:xfrm>
          <a:prstGeom prst="rect">
            <a:avLst/>
          </a:prstGeom>
        </p:spPr>
      </p:pic>
    </p:spTree>
    <p:extLst>
      <p:ext uri="{BB962C8B-B14F-4D97-AF65-F5344CB8AC3E}">
        <p14:creationId xmlns:p14="http://schemas.microsoft.com/office/powerpoint/2010/main" val="49778702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1C8D3-8840-4611-ADAF-245CC2A3341E}"/>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D4E230-EE58-4B85-8562-2200C177FE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Footer Placeholder 4">
            <a:extLst>
              <a:ext uri="{FF2B5EF4-FFF2-40B4-BE49-F238E27FC236}">
                <a16:creationId xmlns:a16="http://schemas.microsoft.com/office/drawing/2014/main" id="{DE084A03-0FB2-474B-AA4F-CBDB80C747E3}"/>
              </a:ext>
            </a:extLst>
          </p:cNvPr>
          <p:cNvSpPr>
            <a:spLocks noGrp="1"/>
          </p:cNvSpPr>
          <p:nvPr>
            <p:ph type="ftr" sz="quarter" idx="11"/>
          </p:nvPr>
        </p:nvSpPr>
        <p:spPr>
          <a:xfrm>
            <a:off x="2438400" y="6356350"/>
            <a:ext cx="7315200" cy="365125"/>
          </a:xfrm>
          <a:prstGeom prst="rect">
            <a:avLst/>
          </a:prstGeom>
        </p:spPr>
        <p:txBody>
          <a:bodyPr/>
          <a:lstStyle/>
          <a:p>
            <a:r>
              <a:rPr lang="en-ZA"/>
              <a:t>Hands-on Anthropometry – Module 10 – Measuring Waist Circumference</a:t>
            </a:r>
          </a:p>
        </p:txBody>
      </p:sp>
      <p:grpSp>
        <p:nvGrpSpPr>
          <p:cNvPr id="7" name="Group 6">
            <a:extLst>
              <a:ext uri="{FF2B5EF4-FFF2-40B4-BE49-F238E27FC236}">
                <a16:creationId xmlns:a16="http://schemas.microsoft.com/office/drawing/2014/main" id="{4B27CA16-C730-4647-880D-D354550C2E14}"/>
              </a:ext>
            </a:extLst>
          </p:cNvPr>
          <p:cNvGrpSpPr/>
          <p:nvPr userDrawn="1"/>
        </p:nvGrpSpPr>
        <p:grpSpPr>
          <a:xfrm>
            <a:off x="57150" y="76200"/>
            <a:ext cx="12052300" cy="6756400"/>
            <a:chOff x="12700" y="76200"/>
            <a:chExt cx="12112625" cy="6756400"/>
          </a:xfrm>
        </p:grpSpPr>
        <p:cxnSp>
          <p:nvCxnSpPr>
            <p:cNvPr id="8" name="Straight Connector 7">
              <a:extLst>
                <a:ext uri="{FF2B5EF4-FFF2-40B4-BE49-F238E27FC236}">
                  <a16:creationId xmlns:a16="http://schemas.microsoft.com/office/drawing/2014/main" id="{AB1472C4-98E4-4A77-8AE4-C133F6280E51}"/>
                </a:ext>
              </a:extLst>
            </p:cNvPr>
            <p:cNvCxnSpPr>
              <a:cxnSpLocks/>
            </p:cNvCxnSpPr>
            <p:nvPr userDrawn="1"/>
          </p:nvCxnSpPr>
          <p:spPr>
            <a:xfrm>
              <a:off x="9991725" y="6546850"/>
              <a:ext cx="2133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DDA9BC4-B93F-4F53-8D4C-4A66D304549D}"/>
                </a:ext>
              </a:extLst>
            </p:cNvPr>
            <p:cNvCxnSpPr>
              <a:cxnSpLocks/>
            </p:cNvCxnSpPr>
            <p:nvPr userDrawn="1"/>
          </p:nvCxnSpPr>
          <p:spPr>
            <a:xfrm>
              <a:off x="12700" y="6546850"/>
              <a:ext cx="2133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63E110B-BB63-41A7-83DB-383FC83604AE}"/>
                </a:ext>
              </a:extLst>
            </p:cNvPr>
            <p:cNvCxnSpPr>
              <a:cxnSpLocks/>
            </p:cNvCxnSpPr>
            <p:nvPr userDrawn="1"/>
          </p:nvCxnSpPr>
          <p:spPr>
            <a:xfrm>
              <a:off x="12125325" y="76200"/>
              <a:ext cx="0" cy="6470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AAE4313-1B85-44E0-AE9E-D9B89B5FCE10}"/>
                </a:ext>
              </a:extLst>
            </p:cNvPr>
            <p:cNvCxnSpPr>
              <a:cxnSpLocks/>
            </p:cNvCxnSpPr>
            <p:nvPr userDrawn="1"/>
          </p:nvCxnSpPr>
          <p:spPr>
            <a:xfrm>
              <a:off x="12700" y="76200"/>
              <a:ext cx="0" cy="6470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2EE8D9-D8B0-4CE2-AB40-6717C31A41F8}"/>
                </a:ext>
              </a:extLst>
            </p:cNvPr>
            <p:cNvCxnSpPr>
              <a:cxnSpLocks/>
            </p:cNvCxnSpPr>
            <p:nvPr userDrawn="1"/>
          </p:nvCxnSpPr>
          <p:spPr>
            <a:xfrm>
              <a:off x="12700" y="76200"/>
              <a:ext cx="12112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CFCA7267-E6A3-4B3F-904F-3800AF24F2FB}"/>
                </a:ext>
              </a:extLst>
            </p:cNvPr>
            <p:cNvPicPr>
              <a:picLocks noChangeAspect="1"/>
            </p:cNvPicPr>
            <p:nvPr userDrawn="1"/>
          </p:nvPicPr>
          <p:blipFill>
            <a:blip r:embed="rId2"/>
            <a:stretch>
              <a:fillRect/>
            </a:stretch>
          </p:blipFill>
          <p:spPr>
            <a:xfrm>
              <a:off x="2057903" y="6286500"/>
              <a:ext cx="8076195" cy="546100"/>
            </a:xfrm>
            <a:prstGeom prst="rect">
              <a:avLst/>
            </a:prstGeom>
          </p:spPr>
        </p:pic>
      </p:grpSp>
    </p:spTree>
    <p:extLst>
      <p:ext uri="{BB962C8B-B14F-4D97-AF65-F5344CB8AC3E}">
        <p14:creationId xmlns:p14="http://schemas.microsoft.com/office/powerpoint/2010/main" val="3878956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CE8716-2B3D-468E-9049-A2545176318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4CC6BA16-54E6-47FE-8087-B1561E911B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Footer Placeholder 4">
            <a:extLst>
              <a:ext uri="{FF2B5EF4-FFF2-40B4-BE49-F238E27FC236}">
                <a16:creationId xmlns:a16="http://schemas.microsoft.com/office/drawing/2014/main" id="{9627E5EF-C046-4531-BD92-024D5FBD25A1}"/>
              </a:ext>
            </a:extLst>
          </p:cNvPr>
          <p:cNvSpPr>
            <a:spLocks noGrp="1"/>
          </p:cNvSpPr>
          <p:nvPr>
            <p:ph type="ftr" sz="quarter" idx="11"/>
          </p:nvPr>
        </p:nvSpPr>
        <p:spPr>
          <a:xfrm>
            <a:off x="2438400" y="6356350"/>
            <a:ext cx="7315200" cy="365125"/>
          </a:xfrm>
          <a:prstGeom prst="rect">
            <a:avLst/>
          </a:prstGeom>
        </p:spPr>
        <p:txBody>
          <a:bodyPr/>
          <a:lstStyle/>
          <a:p>
            <a:r>
              <a:rPr lang="en-ZA"/>
              <a:t>Hands-on Anthropometry – Module 10 – Measuring Waist Circumference</a:t>
            </a:r>
          </a:p>
        </p:txBody>
      </p:sp>
      <p:grpSp>
        <p:nvGrpSpPr>
          <p:cNvPr id="7" name="Group 6">
            <a:extLst>
              <a:ext uri="{FF2B5EF4-FFF2-40B4-BE49-F238E27FC236}">
                <a16:creationId xmlns:a16="http://schemas.microsoft.com/office/drawing/2014/main" id="{66076FDB-BEBC-4FE9-A666-D353D55FD746}"/>
              </a:ext>
            </a:extLst>
          </p:cNvPr>
          <p:cNvGrpSpPr/>
          <p:nvPr userDrawn="1"/>
        </p:nvGrpSpPr>
        <p:grpSpPr>
          <a:xfrm>
            <a:off x="57150" y="76200"/>
            <a:ext cx="12052300" cy="6756400"/>
            <a:chOff x="12700" y="76200"/>
            <a:chExt cx="12112625" cy="6756400"/>
          </a:xfrm>
        </p:grpSpPr>
        <p:cxnSp>
          <p:nvCxnSpPr>
            <p:cNvPr id="8" name="Straight Connector 7">
              <a:extLst>
                <a:ext uri="{FF2B5EF4-FFF2-40B4-BE49-F238E27FC236}">
                  <a16:creationId xmlns:a16="http://schemas.microsoft.com/office/drawing/2014/main" id="{8F50999A-3054-49CE-A0D4-D390FB09A97A}"/>
                </a:ext>
              </a:extLst>
            </p:cNvPr>
            <p:cNvCxnSpPr>
              <a:cxnSpLocks/>
            </p:cNvCxnSpPr>
            <p:nvPr userDrawn="1"/>
          </p:nvCxnSpPr>
          <p:spPr>
            <a:xfrm>
              <a:off x="9991725" y="6546850"/>
              <a:ext cx="2133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BE221EC-6465-47CE-BE42-2AC4DDCABCE9}"/>
                </a:ext>
              </a:extLst>
            </p:cNvPr>
            <p:cNvCxnSpPr>
              <a:cxnSpLocks/>
            </p:cNvCxnSpPr>
            <p:nvPr userDrawn="1"/>
          </p:nvCxnSpPr>
          <p:spPr>
            <a:xfrm>
              <a:off x="12700" y="6546850"/>
              <a:ext cx="2133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5396EC2-CC20-4587-ABC6-3D5EB5B0FF38}"/>
                </a:ext>
              </a:extLst>
            </p:cNvPr>
            <p:cNvCxnSpPr>
              <a:cxnSpLocks/>
            </p:cNvCxnSpPr>
            <p:nvPr userDrawn="1"/>
          </p:nvCxnSpPr>
          <p:spPr>
            <a:xfrm>
              <a:off x="12125325" y="76200"/>
              <a:ext cx="0" cy="6470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2BE1C77-D906-4D48-90BA-45175E696C52}"/>
                </a:ext>
              </a:extLst>
            </p:cNvPr>
            <p:cNvCxnSpPr>
              <a:cxnSpLocks/>
            </p:cNvCxnSpPr>
            <p:nvPr userDrawn="1"/>
          </p:nvCxnSpPr>
          <p:spPr>
            <a:xfrm>
              <a:off x="12700" y="76200"/>
              <a:ext cx="0" cy="6470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4D0EC66-B906-45DC-8679-9BCB68413E22}"/>
                </a:ext>
              </a:extLst>
            </p:cNvPr>
            <p:cNvCxnSpPr>
              <a:cxnSpLocks/>
            </p:cNvCxnSpPr>
            <p:nvPr userDrawn="1"/>
          </p:nvCxnSpPr>
          <p:spPr>
            <a:xfrm>
              <a:off x="12700" y="76200"/>
              <a:ext cx="12112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27BA1F5E-A4D6-4ADA-968E-96EEA45F8BBB}"/>
                </a:ext>
              </a:extLst>
            </p:cNvPr>
            <p:cNvPicPr>
              <a:picLocks noChangeAspect="1"/>
            </p:cNvPicPr>
            <p:nvPr userDrawn="1"/>
          </p:nvPicPr>
          <p:blipFill>
            <a:blip r:embed="rId2"/>
            <a:stretch>
              <a:fillRect/>
            </a:stretch>
          </p:blipFill>
          <p:spPr>
            <a:xfrm>
              <a:off x="2057903" y="6286500"/>
              <a:ext cx="8076195" cy="546100"/>
            </a:xfrm>
            <a:prstGeom prst="rect">
              <a:avLst/>
            </a:prstGeom>
          </p:spPr>
        </p:pic>
      </p:grpSp>
    </p:spTree>
    <p:extLst>
      <p:ext uri="{BB962C8B-B14F-4D97-AF65-F5344CB8AC3E}">
        <p14:creationId xmlns:p14="http://schemas.microsoft.com/office/powerpoint/2010/main" val="4235379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85AC0FB5-FB9E-4139-BB24-C688D753084F}"/>
              </a:ext>
            </a:extLst>
          </p:cNvPr>
          <p:cNvGrpSpPr/>
          <p:nvPr userDrawn="1"/>
        </p:nvGrpSpPr>
        <p:grpSpPr>
          <a:xfrm>
            <a:off x="57150" y="76200"/>
            <a:ext cx="12052300" cy="6756400"/>
            <a:chOff x="12700" y="76200"/>
            <a:chExt cx="12112625" cy="6756400"/>
          </a:xfrm>
        </p:grpSpPr>
        <p:cxnSp>
          <p:nvCxnSpPr>
            <p:cNvPr id="25" name="Straight Connector 24">
              <a:extLst>
                <a:ext uri="{FF2B5EF4-FFF2-40B4-BE49-F238E27FC236}">
                  <a16:creationId xmlns:a16="http://schemas.microsoft.com/office/drawing/2014/main" id="{3659E14C-32BC-4C6A-992B-5880CE336924}"/>
                </a:ext>
              </a:extLst>
            </p:cNvPr>
            <p:cNvCxnSpPr>
              <a:cxnSpLocks/>
            </p:cNvCxnSpPr>
            <p:nvPr userDrawn="1"/>
          </p:nvCxnSpPr>
          <p:spPr>
            <a:xfrm>
              <a:off x="9991725" y="6546850"/>
              <a:ext cx="2133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9E9CA01-47C4-48B1-9722-259EFB666E63}"/>
                </a:ext>
              </a:extLst>
            </p:cNvPr>
            <p:cNvCxnSpPr>
              <a:cxnSpLocks/>
            </p:cNvCxnSpPr>
            <p:nvPr userDrawn="1"/>
          </p:nvCxnSpPr>
          <p:spPr>
            <a:xfrm>
              <a:off x="12700" y="6546850"/>
              <a:ext cx="2133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D9FD4DE-A643-4A99-A0EA-93B09CBB59D4}"/>
                </a:ext>
              </a:extLst>
            </p:cNvPr>
            <p:cNvCxnSpPr>
              <a:cxnSpLocks/>
            </p:cNvCxnSpPr>
            <p:nvPr userDrawn="1"/>
          </p:nvCxnSpPr>
          <p:spPr>
            <a:xfrm>
              <a:off x="12125325" y="76200"/>
              <a:ext cx="0" cy="6470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46A1E64-D1F2-442C-9094-3E3A0B1B31EB}"/>
                </a:ext>
              </a:extLst>
            </p:cNvPr>
            <p:cNvCxnSpPr>
              <a:cxnSpLocks/>
            </p:cNvCxnSpPr>
            <p:nvPr userDrawn="1"/>
          </p:nvCxnSpPr>
          <p:spPr>
            <a:xfrm>
              <a:off x="12700" y="76200"/>
              <a:ext cx="0" cy="6470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54ECD8E-55A1-45A3-8CF7-3AE59363BF52}"/>
                </a:ext>
              </a:extLst>
            </p:cNvPr>
            <p:cNvCxnSpPr>
              <a:cxnSpLocks/>
            </p:cNvCxnSpPr>
            <p:nvPr userDrawn="1"/>
          </p:nvCxnSpPr>
          <p:spPr>
            <a:xfrm>
              <a:off x="12700" y="76200"/>
              <a:ext cx="12112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526216AD-03FB-42CC-95C0-9928EA4A0EEE}"/>
                </a:ext>
              </a:extLst>
            </p:cNvPr>
            <p:cNvPicPr>
              <a:picLocks noChangeAspect="1"/>
            </p:cNvPicPr>
            <p:nvPr userDrawn="1"/>
          </p:nvPicPr>
          <p:blipFill>
            <a:blip r:embed="rId2"/>
            <a:stretch>
              <a:fillRect/>
            </a:stretch>
          </p:blipFill>
          <p:spPr>
            <a:xfrm>
              <a:off x="2057903" y="6286500"/>
              <a:ext cx="8076195" cy="546100"/>
            </a:xfrm>
            <a:prstGeom prst="rect">
              <a:avLst/>
            </a:prstGeom>
          </p:spPr>
        </p:pic>
      </p:grpSp>
      <p:sp>
        <p:nvSpPr>
          <p:cNvPr id="2" name="Title 1">
            <a:extLst>
              <a:ext uri="{FF2B5EF4-FFF2-40B4-BE49-F238E27FC236}">
                <a16:creationId xmlns:a16="http://schemas.microsoft.com/office/drawing/2014/main" id="{05C16C3B-53E4-4DA2-AAE7-BF1E899511B8}"/>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D224702B-1D3C-4245-8E88-928613B420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Footer Placeholder 4">
            <a:extLst>
              <a:ext uri="{FF2B5EF4-FFF2-40B4-BE49-F238E27FC236}">
                <a16:creationId xmlns:a16="http://schemas.microsoft.com/office/drawing/2014/main" id="{594CD4EB-7B8C-4509-8B5D-3DEFB6B45233}"/>
              </a:ext>
            </a:extLst>
          </p:cNvPr>
          <p:cNvSpPr>
            <a:spLocks noGrp="1"/>
          </p:cNvSpPr>
          <p:nvPr>
            <p:ph type="ftr" sz="quarter" idx="11"/>
          </p:nvPr>
        </p:nvSpPr>
        <p:spPr>
          <a:xfrm>
            <a:off x="2292438" y="6400800"/>
            <a:ext cx="7689761" cy="320675"/>
          </a:xfrm>
          <a:prstGeom prst="rect">
            <a:avLst/>
          </a:prstGeom>
        </p:spPr>
        <p:txBody>
          <a:bodyPr/>
          <a:lstStyle/>
          <a:p>
            <a:r>
              <a:rPr lang="en-ZA"/>
              <a:t>Hands-on Anthropometry – Module 10 – Measuring Waist Circumference</a:t>
            </a:r>
            <a:endParaRPr lang="en-ZA" dirty="0"/>
          </a:p>
        </p:txBody>
      </p:sp>
    </p:spTree>
    <p:extLst>
      <p:ext uri="{BB962C8B-B14F-4D97-AF65-F5344CB8AC3E}">
        <p14:creationId xmlns:p14="http://schemas.microsoft.com/office/powerpoint/2010/main" val="385718814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id="{98E4BE7C-ABC4-4514-8811-6F78E645C460}"/>
              </a:ext>
            </a:extLst>
          </p:cNvPr>
          <p:cNvSpPr/>
          <p:nvPr userDrawn="1"/>
        </p:nvSpPr>
        <p:spPr>
          <a:xfrm flipV="1">
            <a:off x="50800" y="50799"/>
            <a:ext cx="10020479" cy="6756399"/>
          </a:xfrm>
          <a:prstGeom prst="parallelogram">
            <a:avLst>
              <a:gd name="adj" fmla="val 12565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Isosceles Triangle 9">
            <a:extLst>
              <a:ext uri="{FF2B5EF4-FFF2-40B4-BE49-F238E27FC236}">
                <a16:creationId xmlns:a16="http://schemas.microsoft.com/office/drawing/2014/main" id="{35C00011-87CF-4D3F-A681-BF60A134E469}"/>
              </a:ext>
            </a:extLst>
          </p:cNvPr>
          <p:cNvSpPr/>
          <p:nvPr userDrawn="1"/>
        </p:nvSpPr>
        <p:spPr>
          <a:xfrm>
            <a:off x="50800" y="50800"/>
            <a:ext cx="8510670" cy="6756400"/>
          </a:xfrm>
          <a:prstGeom prst="triangle">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a:extLst>
              <a:ext uri="{FF2B5EF4-FFF2-40B4-BE49-F238E27FC236}">
                <a16:creationId xmlns:a16="http://schemas.microsoft.com/office/drawing/2014/main" id="{F967BA88-D1B9-4DE7-998A-F707D578DF85}"/>
              </a:ext>
            </a:extLst>
          </p:cNvPr>
          <p:cNvSpPr>
            <a:spLocks noGrp="1"/>
          </p:cNvSpPr>
          <p:nvPr>
            <p:ph type="title" hasCustomPrompt="1"/>
          </p:nvPr>
        </p:nvSpPr>
        <p:spPr>
          <a:xfrm>
            <a:off x="6096000" y="801175"/>
            <a:ext cx="5251450" cy="2231197"/>
          </a:xfrm>
        </p:spPr>
        <p:txBody>
          <a:bodyPr anchor="b">
            <a:normAutofit/>
          </a:bodyPr>
          <a:lstStyle>
            <a:lvl1pPr>
              <a:defRPr sz="4000"/>
            </a:lvl1pPr>
          </a:lstStyle>
          <a:p>
            <a:r>
              <a:rPr lang="en-US" dirty="0"/>
              <a:t>Section title</a:t>
            </a:r>
            <a:endParaRPr lang="en-ZA" dirty="0"/>
          </a:p>
        </p:txBody>
      </p:sp>
      <p:sp>
        <p:nvSpPr>
          <p:cNvPr id="3" name="Text Placeholder 2">
            <a:extLst>
              <a:ext uri="{FF2B5EF4-FFF2-40B4-BE49-F238E27FC236}">
                <a16:creationId xmlns:a16="http://schemas.microsoft.com/office/drawing/2014/main" id="{F5430A04-8AF9-4D4D-AD26-C457D787B983}"/>
              </a:ext>
            </a:extLst>
          </p:cNvPr>
          <p:cNvSpPr>
            <a:spLocks noGrp="1"/>
          </p:cNvSpPr>
          <p:nvPr>
            <p:ph type="body" idx="1" hasCustomPrompt="1"/>
          </p:nvPr>
        </p:nvSpPr>
        <p:spPr>
          <a:xfrm>
            <a:off x="6096000" y="3052293"/>
            <a:ext cx="5251450" cy="1500187"/>
          </a:xfrm>
        </p:spPr>
        <p:txBody>
          <a:bodyPr>
            <a:normAutofit/>
          </a:bodyPr>
          <a:lstStyle>
            <a:lvl1pPr marL="0" indent="0">
              <a:buNone/>
              <a:defRPr sz="2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pic>
        <p:nvPicPr>
          <p:cNvPr id="7" name="Picture 6">
            <a:extLst>
              <a:ext uri="{FF2B5EF4-FFF2-40B4-BE49-F238E27FC236}">
                <a16:creationId xmlns:a16="http://schemas.microsoft.com/office/drawing/2014/main" id="{663675DB-BEE3-432B-B920-1E411ED0EC0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180" r="10649"/>
          <a:stretch/>
        </p:blipFill>
        <p:spPr bwMode="auto">
          <a:xfrm>
            <a:off x="1070019" y="1460001"/>
            <a:ext cx="4727345" cy="4258219"/>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A8A895EA-AA46-46A7-942C-9EC9EF8E0BA8}"/>
              </a:ext>
            </a:extLst>
          </p:cNvPr>
          <p:cNvSpPr/>
          <p:nvPr userDrawn="1"/>
        </p:nvSpPr>
        <p:spPr>
          <a:xfrm>
            <a:off x="50800" y="50800"/>
            <a:ext cx="12090400" cy="6756400"/>
          </a:xfrm>
          <a:prstGeom prst="rect">
            <a:avLst/>
          </a:prstGeom>
          <a:noFill/>
          <a:ln w="508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1" name="Picture 10" descr="A picture containing text, clipart&#10;&#10;Description automatically generated">
            <a:extLst>
              <a:ext uri="{FF2B5EF4-FFF2-40B4-BE49-F238E27FC236}">
                <a16:creationId xmlns:a16="http://schemas.microsoft.com/office/drawing/2014/main" id="{3CA16FFB-90A4-437F-A3D4-A6599790482D}"/>
              </a:ext>
            </a:extLst>
          </p:cNvPr>
          <p:cNvPicPr>
            <a:picLocks noChangeAspect="1"/>
          </p:cNvPicPr>
          <p:nvPr userDrawn="1"/>
        </p:nvPicPr>
        <p:blipFill>
          <a:blip r:embed="rId3"/>
          <a:stretch>
            <a:fillRect/>
          </a:stretch>
        </p:blipFill>
        <p:spPr>
          <a:xfrm>
            <a:off x="137613" y="6597909"/>
            <a:ext cx="813818" cy="152400"/>
          </a:xfrm>
          <a:prstGeom prst="rect">
            <a:avLst/>
          </a:prstGeom>
        </p:spPr>
      </p:pic>
    </p:spTree>
    <p:extLst>
      <p:ext uri="{BB962C8B-B14F-4D97-AF65-F5344CB8AC3E}">
        <p14:creationId xmlns:p14="http://schemas.microsoft.com/office/powerpoint/2010/main" val="224498473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E0E4F2B-7A06-46E6-BF10-A979494F703E}"/>
              </a:ext>
            </a:extLst>
          </p:cNvPr>
          <p:cNvGrpSpPr/>
          <p:nvPr userDrawn="1"/>
        </p:nvGrpSpPr>
        <p:grpSpPr>
          <a:xfrm>
            <a:off x="57150" y="76200"/>
            <a:ext cx="12052300" cy="6756400"/>
            <a:chOff x="12700" y="76200"/>
            <a:chExt cx="12112625" cy="6756400"/>
          </a:xfrm>
        </p:grpSpPr>
        <p:cxnSp>
          <p:nvCxnSpPr>
            <p:cNvPr id="9" name="Straight Connector 8">
              <a:extLst>
                <a:ext uri="{FF2B5EF4-FFF2-40B4-BE49-F238E27FC236}">
                  <a16:creationId xmlns:a16="http://schemas.microsoft.com/office/drawing/2014/main" id="{A1CF44A9-BA04-446B-9F1E-41C2D8D85366}"/>
                </a:ext>
              </a:extLst>
            </p:cNvPr>
            <p:cNvCxnSpPr>
              <a:cxnSpLocks/>
            </p:cNvCxnSpPr>
            <p:nvPr userDrawn="1"/>
          </p:nvCxnSpPr>
          <p:spPr>
            <a:xfrm>
              <a:off x="9991725" y="6546850"/>
              <a:ext cx="2133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CB96363-50FE-4262-B818-157FE73DAE9F}"/>
                </a:ext>
              </a:extLst>
            </p:cNvPr>
            <p:cNvCxnSpPr>
              <a:cxnSpLocks/>
            </p:cNvCxnSpPr>
            <p:nvPr userDrawn="1"/>
          </p:nvCxnSpPr>
          <p:spPr>
            <a:xfrm>
              <a:off x="12700" y="6546850"/>
              <a:ext cx="2133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796BEAD-EA3C-4063-9069-0EDF263F6514}"/>
                </a:ext>
              </a:extLst>
            </p:cNvPr>
            <p:cNvCxnSpPr>
              <a:cxnSpLocks/>
            </p:cNvCxnSpPr>
            <p:nvPr userDrawn="1"/>
          </p:nvCxnSpPr>
          <p:spPr>
            <a:xfrm>
              <a:off x="12125325" y="76200"/>
              <a:ext cx="0" cy="6470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480A7E6-00EA-43FE-B24A-B6E469F1077F}"/>
                </a:ext>
              </a:extLst>
            </p:cNvPr>
            <p:cNvCxnSpPr>
              <a:cxnSpLocks/>
            </p:cNvCxnSpPr>
            <p:nvPr userDrawn="1"/>
          </p:nvCxnSpPr>
          <p:spPr>
            <a:xfrm>
              <a:off x="12700" y="76200"/>
              <a:ext cx="0" cy="6470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EB6B5C2-3DBC-419C-B6C5-577FC118565B}"/>
                </a:ext>
              </a:extLst>
            </p:cNvPr>
            <p:cNvCxnSpPr>
              <a:cxnSpLocks/>
            </p:cNvCxnSpPr>
            <p:nvPr userDrawn="1"/>
          </p:nvCxnSpPr>
          <p:spPr>
            <a:xfrm>
              <a:off x="12700" y="76200"/>
              <a:ext cx="12112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6BBD3B0B-FCDB-484F-B7CD-AA7343E459B5}"/>
                </a:ext>
              </a:extLst>
            </p:cNvPr>
            <p:cNvPicPr>
              <a:picLocks noChangeAspect="1"/>
            </p:cNvPicPr>
            <p:nvPr userDrawn="1"/>
          </p:nvPicPr>
          <p:blipFill>
            <a:blip r:embed="rId2"/>
            <a:stretch>
              <a:fillRect/>
            </a:stretch>
          </p:blipFill>
          <p:spPr>
            <a:xfrm>
              <a:off x="2057903" y="6286500"/>
              <a:ext cx="8076195" cy="546100"/>
            </a:xfrm>
            <a:prstGeom prst="rect">
              <a:avLst/>
            </a:prstGeom>
          </p:spPr>
        </p:pic>
      </p:grpSp>
      <p:sp>
        <p:nvSpPr>
          <p:cNvPr id="2" name="Title 1">
            <a:extLst>
              <a:ext uri="{FF2B5EF4-FFF2-40B4-BE49-F238E27FC236}">
                <a16:creationId xmlns:a16="http://schemas.microsoft.com/office/drawing/2014/main" id="{355FDDBA-A994-4C88-9E4F-DE0AC1C0753A}"/>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572F7B18-EE04-46CF-BC26-D851884F2353}"/>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Content Placeholder 3">
            <a:extLst>
              <a:ext uri="{FF2B5EF4-FFF2-40B4-BE49-F238E27FC236}">
                <a16:creationId xmlns:a16="http://schemas.microsoft.com/office/drawing/2014/main" id="{759DD52F-F930-4B36-AF26-F335DDC1D3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a:extLst>
              <a:ext uri="{FF2B5EF4-FFF2-40B4-BE49-F238E27FC236}">
                <a16:creationId xmlns:a16="http://schemas.microsoft.com/office/drawing/2014/main" id="{1CB92945-F979-4CCB-80F5-5A119EF34ED4}"/>
              </a:ext>
            </a:extLst>
          </p:cNvPr>
          <p:cNvSpPr>
            <a:spLocks noGrp="1"/>
          </p:cNvSpPr>
          <p:nvPr>
            <p:ph type="ftr" sz="quarter" idx="11"/>
          </p:nvPr>
        </p:nvSpPr>
        <p:spPr>
          <a:xfrm>
            <a:off x="2438400" y="6356350"/>
            <a:ext cx="7315200" cy="365125"/>
          </a:xfrm>
          <a:prstGeom prst="rect">
            <a:avLst/>
          </a:prstGeom>
        </p:spPr>
        <p:txBody>
          <a:bodyPr/>
          <a:lstStyle/>
          <a:p>
            <a:r>
              <a:rPr lang="en-ZA"/>
              <a:t>Hands-on Anthropometry – Module 10 – Measuring Waist Circumference</a:t>
            </a:r>
            <a:endParaRPr lang="en-ZA" dirty="0"/>
          </a:p>
        </p:txBody>
      </p:sp>
    </p:spTree>
    <p:extLst>
      <p:ext uri="{BB962C8B-B14F-4D97-AF65-F5344CB8AC3E}">
        <p14:creationId xmlns:p14="http://schemas.microsoft.com/office/powerpoint/2010/main" val="25939309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A7193EA-08E1-492B-9B95-987C85D20BC3}"/>
              </a:ext>
            </a:extLst>
          </p:cNvPr>
          <p:cNvGrpSpPr/>
          <p:nvPr userDrawn="1"/>
        </p:nvGrpSpPr>
        <p:grpSpPr>
          <a:xfrm>
            <a:off x="57150" y="76200"/>
            <a:ext cx="12052300" cy="6756400"/>
            <a:chOff x="12700" y="76200"/>
            <a:chExt cx="12112625" cy="6756400"/>
          </a:xfrm>
        </p:grpSpPr>
        <p:cxnSp>
          <p:nvCxnSpPr>
            <p:cNvPr id="11" name="Straight Connector 10">
              <a:extLst>
                <a:ext uri="{FF2B5EF4-FFF2-40B4-BE49-F238E27FC236}">
                  <a16:creationId xmlns:a16="http://schemas.microsoft.com/office/drawing/2014/main" id="{A0A2E4F3-BDB3-4F59-9C61-C37275F9E7D8}"/>
                </a:ext>
              </a:extLst>
            </p:cNvPr>
            <p:cNvCxnSpPr>
              <a:cxnSpLocks/>
            </p:cNvCxnSpPr>
            <p:nvPr userDrawn="1"/>
          </p:nvCxnSpPr>
          <p:spPr>
            <a:xfrm>
              <a:off x="9991725" y="6546850"/>
              <a:ext cx="2133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4AEE2FB-674F-4DC5-AB3D-B1F6D2278711}"/>
                </a:ext>
              </a:extLst>
            </p:cNvPr>
            <p:cNvCxnSpPr>
              <a:cxnSpLocks/>
            </p:cNvCxnSpPr>
            <p:nvPr userDrawn="1"/>
          </p:nvCxnSpPr>
          <p:spPr>
            <a:xfrm>
              <a:off x="12700" y="6546850"/>
              <a:ext cx="2133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DBC15E7-F519-4272-B0CF-5695EE93FFED}"/>
                </a:ext>
              </a:extLst>
            </p:cNvPr>
            <p:cNvCxnSpPr>
              <a:cxnSpLocks/>
            </p:cNvCxnSpPr>
            <p:nvPr userDrawn="1"/>
          </p:nvCxnSpPr>
          <p:spPr>
            <a:xfrm>
              <a:off x="12125325" y="76200"/>
              <a:ext cx="0" cy="6470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5DB809F-DD85-4329-8494-2D3A69F240AE}"/>
                </a:ext>
              </a:extLst>
            </p:cNvPr>
            <p:cNvCxnSpPr>
              <a:cxnSpLocks/>
            </p:cNvCxnSpPr>
            <p:nvPr userDrawn="1"/>
          </p:nvCxnSpPr>
          <p:spPr>
            <a:xfrm>
              <a:off x="12700" y="76200"/>
              <a:ext cx="0" cy="6470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66AC321-0426-4B8B-8EDD-0A0AAE5CC5F6}"/>
                </a:ext>
              </a:extLst>
            </p:cNvPr>
            <p:cNvCxnSpPr>
              <a:cxnSpLocks/>
            </p:cNvCxnSpPr>
            <p:nvPr userDrawn="1"/>
          </p:nvCxnSpPr>
          <p:spPr>
            <a:xfrm>
              <a:off x="12700" y="76200"/>
              <a:ext cx="12112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2153F983-7D68-4352-986D-38C142E1A9BB}"/>
                </a:ext>
              </a:extLst>
            </p:cNvPr>
            <p:cNvPicPr>
              <a:picLocks noChangeAspect="1"/>
            </p:cNvPicPr>
            <p:nvPr userDrawn="1"/>
          </p:nvPicPr>
          <p:blipFill>
            <a:blip r:embed="rId2"/>
            <a:stretch>
              <a:fillRect/>
            </a:stretch>
          </p:blipFill>
          <p:spPr>
            <a:xfrm>
              <a:off x="2057903" y="6286500"/>
              <a:ext cx="8076195" cy="546100"/>
            </a:xfrm>
            <a:prstGeom prst="rect">
              <a:avLst/>
            </a:prstGeom>
          </p:spPr>
        </p:pic>
      </p:grpSp>
      <p:sp>
        <p:nvSpPr>
          <p:cNvPr id="2" name="Title 1">
            <a:extLst>
              <a:ext uri="{FF2B5EF4-FFF2-40B4-BE49-F238E27FC236}">
                <a16:creationId xmlns:a16="http://schemas.microsoft.com/office/drawing/2014/main" id="{F50C118A-4E6C-43FC-8F08-5BA84C14DB06}"/>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12F683A-E129-4A50-B598-5BBB5A6477ED}"/>
              </a:ext>
            </a:extLst>
          </p:cNvPr>
          <p:cNvSpPr>
            <a:spLocks noGrp="1"/>
          </p:cNvSpPr>
          <p:nvPr>
            <p:ph type="body" idx="1"/>
          </p:nvPr>
        </p:nvSpPr>
        <p:spPr>
          <a:xfrm>
            <a:off x="839788" y="1681163"/>
            <a:ext cx="5157787" cy="823912"/>
          </a:xfr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0B4C0AB3-B601-42FB-BF6C-AE4178DCB9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1198AC36-67C6-477E-8EF6-E5B0A88E7F1A}"/>
              </a:ext>
            </a:extLst>
          </p:cNvPr>
          <p:cNvSpPr>
            <a:spLocks noGrp="1"/>
          </p:cNvSpPr>
          <p:nvPr>
            <p:ph type="body" sz="quarter" idx="3"/>
          </p:nvPr>
        </p:nvSpPr>
        <p:spPr>
          <a:xfrm>
            <a:off x="6172200" y="1681163"/>
            <a:ext cx="5183188" cy="823912"/>
          </a:xfr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541E15-973C-422E-AE17-0C6A61F793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8" name="Footer Placeholder 7">
            <a:extLst>
              <a:ext uri="{FF2B5EF4-FFF2-40B4-BE49-F238E27FC236}">
                <a16:creationId xmlns:a16="http://schemas.microsoft.com/office/drawing/2014/main" id="{7C4BDC3A-CA3E-4E91-9E32-8BA9B7C95AF8}"/>
              </a:ext>
            </a:extLst>
          </p:cNvPr>
          <p:cNvSpPr>
            <a:spLocks noGrp="1"/>
          </p:cNvSpPr>
          <p:nvPr>
            <p:ph type="ftr" sz="quarter" idx="11"/>
          </p:nvPr>
        </p:nvSpPr>
        <p:spPr>
          <a:xfrm>
            <a:off x="2438400" y="6356350"/>
            <a:ext cx="7315200" cy="365125"/>
          </a:xfrm>
          <a:prstGeom prst="rect">
            <a:avLst/>
          </a:prstGeom>
        </p:spPr>
        <p:txBody>
          <a:bodyPr/>
          <a:lstStyle/>
          <a:p>
            <a:r>
              <a:rPr lang="en-ZA"/>
              <a:t>Hands-on Anthropometry – Module 10 – Measuring Waist Circumference</a:t>
            </a:r>
            <a:endParaRPr lang="en-ZA" dirty="0"/>
          </a:p>
        </p:txBody>
      </p:sp>
    </p:spTree>
    <p:extLst>
      <p:ext uri="{BB962C8B-B14F-4D97-AF65-F5344CB8AC3E}">
        <p14:creationId xmlns:p14="http://schemas.microsoft.com/office/powerpoint/2010/main" val="92463166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6743A-2EDC-4236-84C2-68FAC8E0AAC7}"/>
              </a:ext>
            </a:extLst>
          </p:cNvPr>
          <p:cNvSpPr>
            <a:spLocks noGrp="1"/>
          </p:cNvSpPr>
          <p:nvPr>
            <p:ph type="title"/>
          </p:nvPr>
        </p:nvSpPr>
        <p:spPr/>
        <p:txBody>
          <a:bodyPr/>
          <a:lstStyle/>
          <a:p>
            <a:r>
              <a:rPr lang="en-US"/>
              <a:t>Click to edit Master title style</a:t>
            </a:r>
            <a:endParaRPr lang="en-ZA"/>
          </a:p>
        </p:txBody>
      </p:sp>
      <p:sp>
        <p:nvSpPr>
          <p:cNvPr id="4" name="Footer Placeholder 3">
            <a:extLst>
              <a:ext uri="{FF2B5EF4-FFF2-40B4-BE49-F238E27FC236}">
                <a16:creationId xmlns:a16="http://schemas.microsoft.com/office/drawing/2014/main" id="{6809A040-FAB5-48D1-99B3-F0BA5DD33235}"/>
              </a:ext>
            </a:extLst>
          </p:cNvPr>
          <p:cNvSpPr>
            <a:spLocks noGrp="1"/>
          </p:cNvSpPr>
          <p:nvPr>
            <p:ph type="ftr" sz="quarter" idx="11"/>
          </p:nvPr>
        </p:nvSpPr>
        <p:spPr>
          <a:xfrm>
            <a:off x="2438400" y="6356350"/>
            <a:ext cx="7315200" cy="365125"/>
          </a:xfrm>
          <a:prstGeom prst="rect">
            <a:avLst/>
          </a:prstGeom>
        </p:spPr>
        <p:txBody>
          <a:bodyPr/>
          <a:lstStyle/>
          <a:p>
            <a:r>
              <a:rPr lang="en-ZA"/>
              <a:t>Hands-on Anthropometry – Module 10 – Measuring Waist Circumference</a:t>
            </a:r>
          </a:p>
        </p:txBody>
      </p:sp>
      <p:grpSp>
        <p:nvGrpSpPr>
          <p:cNvPr id="6" name="Group 5">
            <a:extLst>
              <a:ext uri="{FF2B5EF4-FFF2-40B4-BE49-F238E27FC236}">
                <a16:creationId xmlns:a16="http://schemas.microsoft.com/office/drawing/2014/main" id="{89A6B66E-F50B-4A4A-BDF8-1DBC660AF977}"/>
              </a:ext>
            </a:extLst>
          </p:cNvPr>
          <p:cNvGrpSpPr/>
          <p:nvPr userDrawn="1"/>
        </p:nvGrpSpPr>
        <p:grpSpPr>
          <a:xfrm>
            <a:off x="57150" y="76200"/>
            <a:ext cx="12052300" cy="6756400"/>
            <a:chOff x="12700" y="76200"/>
            <a:chExt cx="12112625" cy="6756400"/>
          </a:xfrm>
        </p:grpSpPr>
        <p:cxnSp>
          <p:nvCxnSpPr>
            <p:cNvPr id="7" name="Straight Connector 6">
              <a:extLst>
                <a:ext uri="{FF2B5EF4-FFF2-40B4-BE49-F238E27FC236}">
                  <a16:creationId xmlns:a16="http://schemas.microsoft.com/office/drawing/2014/main" id="{18E22333-2274-401A-AF61-3A266BB12669}"/>
                </a:ext>
              </a:extLst>
            </p:cNvPr>
            <p:cNvCxnSpPr>
              <a:cxnSpLocks/>
            </p:cNvCxnSpPr>
            <p:nvPr userDrawn="1"/>
          </p:nvCxnSpPr>
          <p:spPr>
            <a:xfrm>
              <a:off x="9991725" y="6546850"/>
              <a:ext cx="2133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934FBAD-AF36-4702-9BE7-77DBD3CF40E9}"/>
                </a:ext>
              </a:extLst>
            </p:cNvPr>
            <p:cNvCxnSpPr>
              <a:cxnSpLocks/>
            </p:cNvCxnSpPr>
            <p:nvPr userDrawn="1"/>
          </p:nvCxnSpPr>
          <p:spPr>
            <a:xfrm>
              <a:off x="12700" y="6546850"/>
              <a:ext cx="2133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533DF00-F837-4B6A-ACC1-4B402E029BAE}"/>
                </a:ext>
              </a:extLst>
            </p:cNvPr>
            <p:cNvCxnSpPr>
              <a:cxnSpLocks/>
            </p:cNvCxnSpPr>
            <p:nvPr userDrawn="1"/>
          </p:nvCxnSpPr>
          <p:spPr>
            <a:xfrm>
              <a:off x="12125325" y="76200"/>
              <a:ext cx="0" cy="6470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BDCC381-4C17-4BF3-9F13-1060C8416F72}"/>
                </a:ext>
              </a:extLst>
            </p:cNvPr>
            <p:cNvCxnSpPr>
              <a:cxnSpLocks/>
            </p:cNvCxnSpPr>
            <p:nvPr userDrawn="1"/>
          </p:nvCxnSpPr>
          <p:spPr>
            <a:xfrm>
              <a:off x="12700" y="76200"/>
              <a:ext cx="0" cy="6470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FD8FEDC-1C58-429C-8099-3506AA58614F}"/>
                </a:ext>
              </a:extLst>
            </p:cNvPr>
            <p:cNvCxnSpPr>
              <a:cxnSpLocks/>
            </p:cNvCxnSpPr>
            <p:nvPr userDrawn="1"/>
          </p:nvCxnSpPr>
          <p:spPr>
            <a:xfrm>
              <a:off x="12700" y="76200"/>
              <a:ext cx="12112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2AC04447-F196-41FD-9881-21DC8CDB054A}"/>
                </a:ext>
              </a:extLst>
            </p:cNvPr>
            <p:cNvPicPr>
              <a:picLocks noChangeAspect="1"/>
            </p:cNvPicPr>
            <p:nvPr userDrawn="1"/>
          </p:nvPicPr>
          <p:blipFill>
            <a:blip r:embed="rId2"/>
            <a:stretch>
              <a:fillRect/>
            </a:stretch>
          </p:blipFill>
          <p:spPr>
            <a:xfrm>
              <a:off x="2057903" y="6286500"/>
              <a:ext cx="8076195" cy="546100"/>
            </a:xfrm>
            <a:prstGeom prst="rect">
              <a:avLst/>
            </a:prstGeom>
          </p:spPr>
        </p:pic>
      </p:grpSp>
    </p:spTree>
    <p:extLst>
      <p:ext uri="{BB962C8B-B14F-4D97-AF65-F5344CB8AC3E}">
        <p14:creationId xmlns:p14="http://schemas.microsoft.com/office/powerpoint/2010/main" val="248649359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A394B63-5724-4481-B9F0-71C075E548F0}"/>
              </a:ext>
            </a:extLst>
          </p:cNvPr>
          <p:cNvSpPr>
            <a:spLocks noGrp="1"/>
          </p:cNvSpPr>
          <p:nvPr>
            <p:ph type="ftr" sz="quarter" idx="11"/>
          </p:nvPr>
        </p:nvSpPr>
        <p:spPr>
          <a:xfrm>
            <a:off x="2438400" y="6356350"/>
            <a:ext cx="7315200" cy="365125"/>
          </a:xfrm>
          <a:prstGeom prst="rect">
            <a:avLst/>
          </a:prstGeom>
        </p:spPr>
        <p:txBody>
          <a:bodyPr/>
          <a:lstStyle/>
          <a:p>
            <a:r>
              <a:rPr lang="en-ZA"/>
              <a:t>Hands-on Anthropometry – Module 10 – Measuring Waist Circumference</a:t>
            </a:r>
          </a:p>
        </p:txBody>
      </p:sp>
      <p:grpSp>
        <p:nvGrpSpPr>
          <p:cNvPr id="5" name="Group 4">
            <a:extLst>
              <a:ext uri="{FF2B5EF4-FFF2-40B4-BE49-F238E27FC236}">
                <a16:creationId xmlns:a16="http://schemas.microsoft.com/office/drawing/2014/main" id="{9FA24913-B34F-4677-A860-D2224C144E59}"/>
              </a:ext>
            </a:extLst>
          </p:cNvPr>
          <p:cNvGrpSpPr/>
          <p:nvPr userDrawn="1"/>
        </p:nvGrpSpPr>
        <p:grpSpPr>
          <a:xfrm>
            <a:off x="57150" y="76200"/>
            <a:ext cx="12052300" cy="6756400"/>
            <a:chOff x="12700" y="76200"/>
            <a:chExt cx="12112625" cy="6756400"/>
          </a:xfrm>
        </p:grpSpPr>
        <p:cxnSp>
          <p:nvCxnSpPr>
            <p:cNvPr id="6" name="Straight Connector 5">
              <a:extLst>
                <a:ext uri="{FF2B5EF4-FFF2-40B4-BE49-F238E27FC236}">
                  <a16:creationId xmlns:a16="http://schemas.microsoft.com/office/drawing/2014/main" id="{186BB476-D74D-4916-A725-F08F7C96D4CF}"/>
                </a:ext>
              </a:extLst>
            </p:cNvPr>
            <p:cNvCxnSpPr>
              <a:cxnSpLocks/>
            </p:cNvCxnSpPr>
            <p:nvPr userDrawn="1"/>
          </p:nvCxnSpPr>
          <p:spPr>
            <a:xfrm>
              <a:off x="9991725" y="6546850"/>
              <a:ext cx="2133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24FD84E-08D2-4095-BB2C-9863AA285B03}"/>
                </a:ext>
              </a:extLst>
            </p:cNvPr>
            <p:cNvCxnSpPr>
              <a:cxnSpLocks/>
            </p:cNvCxnSpPr>
            <p:nvPr userDrawn="1"/>
          </p:nvCxnSpPr>
          <p:spPr>
            <a:xfrm>
              <a:off x="12700" y="6546850"/>
              <a:ext cx="2133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C732A5B-1907-469E-8603-1D2DA3F0F95A}"/>
                </a:ext>
              </a:extLst>
            </p:cNvPr>
            <p:cNvCxnSpPr>
              <a:cxnSpLocks/>
            </p:cNvCxnSpPr>
            <p:nvPr userDrawn="1"/>
          </p:nvCxnSpPr>
          <p:spPr>
            <a:xfrm>
              <a:off x="12125325" y="76200"/>
              <a:ext cx="0" cy="6470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663596F-A50E-499A-AB60-40BDA68A40E0}"/>
                </a:ext>
              </a:extLst>
            </p:cNvPr>
            <p:cNvCxnSpPr>
              <a:cxnSpLocks/>
            </p:cNvCxnSpPr>
            <p:nvPr userDrawn="1"/>
          </p:nvCxnSpPr>
          <p:spPr>
            <a:xfrm>
              <a:off x="12700" y="76200"/>
              <a:ext cx="0" cy="6470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71014D4-E485-454E-8D8C-6C2AFCCE7E75}"/>
                </a:ext>
              </a:extLst>
            </p:cNvPr>
            <p:cNvCxnSpPr>
              <a:cxnSpLocks/>
            </p:cNvCxnSpPr>
            <p:nvPr userDrawn="1"/>
          </p:nvCxnSpPr>
          <p:spPr>
            <a:xfrm>
              <a:off x="12700" y="76200"/>
              <a:ext cx="12112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7307011-1571-4EAE-82C5-5917DD4E7044}"/>
                </a:ext>
              </a:extLst>
            </p:cNvPr>
            <p:cNvPicPr>
              <a:picLocks noChangeAspect="1"/>
            </p:cNvPicPr>
            <p:nvPr userDrawn="1"/>
          </p:nvPicPr>
          <p:blipFill>
            <a:blip r:embed="rId2"/>
            <a:stretch>
              <a:fillRect/>
            </a:stretch>
          </p:blipFill>
          <p:spPr>
            <a:xfrm>
              <a:off x="2057903" y="6286500"/>
              <a:ext cx="8076195" cy="546100"/>
            </a:xfrm>
            <a:prstGeom prst="rect">
              <a:avLst/>
            </a:prstGeom>
          </p:spPr>
        </p:pic>
      </p:grpSp>
    </p:spTree>
    <p:extLst>
      <p:ext uri="{BB962C8B-B14F-4D97-AF65-F5344CB8AC3E}">
        <p14:creationId xmlns:p14="http://schemas.microsoft.com/office/powerpoint/2010/main" val="352247017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D0CEC-6FB0-4618-8202-62C52ABEFA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07B1375A-A7CC-4B39-9C70-FB1F4CAB45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03175657-5203-455C-B470-458CC2094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4616A6EA-3207-40E8-A0C0-4F4D5E19EB39}"/>
              </a:ext>
            </a:extLst>
          </p:cNvPr>
          <p:cNvSpPr>
            <a:spLocks noGrp="1"/>
          </p:cNvSpPr>
          <p:nvPr>
            <p:ph type="ftr" sz="quarter" idx="11"/>
          </p:nvPr>
        </p:nvSpPr>
        <p:spPr>
          <a:xfrm>
            <a:off x="2438400" y="6356350"/>
            <a:ext cx="7315200" cy="365125"/>
          </a:xfrm>
          <a:prstGeom prst="rect">
            <a:avLst/>
          </a:prstGeom>
        </p:spPr>
        <p:txBody>
          <a:bodyPr/>
          <a:lstStyle/>
          <a:p>
            <a:r>
              <a:rPr lang="en-ZA"/>
              <a:t>Hands-on Anthropometry – Module 10 – Measuring Waist Circumference</a:t>
            </a:r>
          </a:p>
        </p:txBody>
      </p:sp>
      <p:grpSp>
        <p:nvGrpSpPr>
          <p:cNvPr id="8" name="Group 7">
            <a:extLst>
              <a:ext uri="{FF2B5EF4-FFF2-40B4-BE49-F238E27FC236}">
                <a16:creationId xmlns:a16="http://schemas.microsoft.com/office/drawing/2014/main" id="{151A9717-ECE2-4D2F-BEE0-32F32761ECF7}"/>
              </a:ext>
            </a:extLst>
          </p:cNvPr>
          <p:cNvGrpSpPr/>
          <p:nvPr userDrawn="1"/>
        </p:nvGrpSpPr>
        <p:grpSpPr>
          <a:xfrm>
            <a:off x="57150" y="76200"/>
            <a:ext cx="12052300" cy="6756400"/>
            <a:chOff x="12700" y="76200"/>
            <a:chExt cx="12112625" cy="6756400"/>
          </a:xfrm>
        </p:grpSpPr>
        <p:cxnSp>
          <p:nvCxnSpPr>
            <p:cNvPr id="9" name="Straight Connector 8">
              <a:extLst>
                <a:ext uri="{FF2B5EF4-FFF2-40B4-BE49-F238E27FC236}">
                  <a16:creationId xmlns:a16="http://schemas.microsoft.com/office/drawing/2014/main" id="{F4470E95-C23F-445D-9358-1FC16C8A45E5}"/>
                </a:ext>
              </a:extLst>
            </p:cNvPr>
            <p:cNvCxnSpPr>
              <a:cxnSpLocks/>
            </p:cNvCxnSpPr>
            <p:nvPr userDrawn="1"/>
          </p:nvCxnSpPr>
          <p:spPr>
            <a:xfrm>
              <a:off x="9991725" y="6546850"/>
              <a:ext cx="2133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4557386-50EE-4A9C-A645-CB8832673EC7}"/>
                </a:ext>
              </a:extLst>
            </p:cNvPr>
            <p:cNvCxnSpPr>
              <a:cxnSpLocks/>
            </p:cNvCxnSpPr>
            <p:nvPr userDrawn="1"/>
          </p:nvCxnSpPr>
          <p:spPr>
            <a:xfrm>
              <a:off x="12700" y="6546850"/>
              <a:ext cx="2133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905DB53-F38D-47D3-891D-784C62E69078}"/>
                </a:ext>
              </a:extLst>
            </p:cNvPr>
            <p:cNvCxnSpPr>
              <a:cxnSpLocks/>
            </p:cNvCxnSpPr>
            <p:nvPr userDrawn="1"/>
          </p:nvCxnSpPr>
          <p:spPr>
            <a:xfrm>
              <a:off x="12125325" y="76200"/>
              <a:ext cx="0" cy="6470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01644EB-3A10-4A7B-B115-DECA86194FBD}"/>
                </a:ext>
              </a:extLst>
            </p:cNvPr>
            <p:cNvCxnSpPr>
              <a:cxnSpLocks/>
            </p:cNvCxnSpPr>
            <p:nvPr userDrawn="1"/>
          </p:nvCxnSpPr>
          <p:spPr>
            <a:xfrm>
              <a:off x="12700" y="76200"/>
              <a:ext cx="0" cy="6470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4D39A30-09DB-4C0D-9CD3-5BE4F7050C87}"/>
                </a:ext>
              </a:extLst>
            </p:cNvPr>
            <p:cNvCxnSpPr>
              <a:cxnSpLocks/>
            </p:cNvCxnSpPr>
            <p:nvPr userDrawn="1"/>
          </p:nvCxnSpPr>
          <p:spPr>
            <a:xfrm>
              <a:off x="12700" y="76200"/>
              <a:ext cx="12112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C30C326C-1D44-49F7-8B01-ECAE08905A35}"/>
                </a:ext>
              </a:extLst>
            </p:cNvPr>
            <p:cNvPicPr>
              <a:picLocks noChangeAspect="1"/>
            </p:cNvPicPr>
            <p:nvPr userDrawn="1"/>
          </p:nvPicPr>
          <p:blipFill>
            <a:blip r:embed="rId2"/>
            <a:stretch>
              <a:fillRect/>
            </a:stretch>
          </p:blipFill>
          <p:spPr>
            <a:xfrm>
              <a:off x="2057903" y="6286500"/>
              <a:ext cx="8076195" cy="546100"/>
            </a:xfrm>
            <a:prstGeom prst="rect">
              <a:avLst/>
            </a:prstGeom>
          </p:spPr>
        </p:pic>
      </p:grpSp>
    </p:spTree>
    <p:extLst>
      <p:ext uri="{BB962C8B-B14F-4D97-AF65-F5344CB8AC3E}">
        <p14:creationId xmlns:p14="http://schemas.microsoft.com/office/powerpoint/2010/main" val="346894279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51EA3-9105-4740-91DA-E5B5DCD73C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343BE158-D54A-4B46-AFF0-C04129F272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08D1D8C1-C73C-4F5E-81E0-7DEF9B1AE6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AB9F248D-BBB1-4D63-A96A-B1AAAB034762}"/>
              </a:ext>
            </a:extLst>
          </p:cNvPr>
          <p:cNvSpPr>
            <a:spLocks noGrp="1"/>
          </p:cNvSpPr>
          <p:nvPr>
            <p:ph type="ftr" sz="quarter" idx="11"/>
          </p:nvPr>
        </p:nvSpPr>
        <p:spPr>
          <a:xfrm>
            <a:off x="2438400" y="6356350"/>
            <a:ext cx="7315200" cy="365125"/>
          </a:xfrm>
          <a:prstGeom prst="rect">
            <a:avLst/>
          </a:prstGeom>
        </p:spPr>
        <p:txBody>
          <a:bodyPr/>
          <a:lstStyle/>
          <a:p>
            <a:r>
              <a:rPr lang="en-ZA"/>
              <a:t>Hands-on Anthropometry – Module 10 – Measuring Waist Circumference</a:t>
            </a:r>
          </a:p>
        </p:txBody>
      </p:sp>
      <p:grpSp>
        <p:nvGrpSpPr>
          <p:cNvPr id="8" name="Group 7">
            <a:extLst>
              <a:ext uri="{FF2B5EF4-FFF2-40B4-BE49-F238E27FC236}">
                <a16:creationId xmlns:a16="http://schemas.microsoft.com/office/drawing/2014/main" id="{CDFEA0DB-E269-43EE-80DB-16DF63337FD1}"/>
              </a:ext>
            </a:extLst>
          </p:cNvPr>
          <p:cNvGrpSpPr/>
          <p:nvPr userDrawn="1"/>
        </p:nvGrpSpPr>
        <p:grpSpPr>
          <a:xfrm>
            <a:off x="57150" y="76200"/>
            <a:ext cx="12052300" cy="6756400"/>
            <a:chOff x="12700" y="76200"/>
            <a:chExt cx="12112625" cy="6756400"/>
          </a:xfrm>
        </p:grpSpPr>
        <p:cxnSp>
          <p:nvCxnSpPr>
            <p:cNvPr id="9" name="Straight Connector 8">
              <a:extLst>
                <a:ext uri="{FF2B5EF4-FFF2-40B4-BE49-F238E27FC236}">
                  <a16:creationId xmlns:a16="http://schemas.microsoft.com/office/drawing/2014/main" id="{C59E2ACE-1317-4B98-93F5-A8CC98D1F48B}"/>
                </a:ext>
              </a:extLst>
            </p:cNvPr>
            <p:cNvCxnSpPr>
              <a:cxnSpLocks/>
            </p:cNvCxnSpPr>
            <p:nvPr userDrawn="1"/>
          </p:nvCxnSpPr>
          <p:spPr>
            <a:xfrm>
              <a:off x="9991725" y="6546850"/>
              <a:ext cx="2133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993E2AE-60FF-4E63-A6DD-B9D411145899}"/>
                </a:ext>
              </a:extLst>
            </p:cNvPr>
            <p:cNvCxnSpPr>
              <a:cxnSpLocks/>
            </p:cNvCxnSpPr>
            <p:nvPr userDrawn="1"/>
          </p:nvCxnSpPr>
          <p:spPr>
            <a:xfrm>
              <a:off x="12700" y="6546850"/>
              <a:ext cx="2133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B6ECD3B-6082-4CA5-82C1-A634B0C5BF24}"/>
                </a:ext>
              </a:extLst>
            </p:cNvPr>
            <p:cNvCxnSpPr>
              <a:cxnSpLocks/>
            </p:cNvCxnSpPr>
            <p:nvPr userDrawn="1"/>
          </p:nvCxnSpPr>
          <p:spPr>
            <a:xfrm>
              <a:off x="12125325" y="76200"/>
              <a:ext cx="0" cy="6470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1791F95-C778-42D1-9D3F-1381ECC02B98}"/>
                </a:ext>
              </a:extLst>
            </p:cNvPr>
            <p:cNvCxnSpPr>
              <a:cxnSpLocks/>
            </p:cNvCxnSpPr>
            <p:nvPr userDrawn="1"/>
          </p:nvCxnSpPr>
          <p:spPr>
            <a:xfrm>
              <a:off x="12700" y="76200"/>
              <a:ext cx="0" cy="6470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3E041CC-85E0-4347-9A4D-B8E5E7B96223}"/>
                </a:ext>
              </a:extLst>
            </p:cNvPr>
            <p:cNvCxnSpPr>
              <a:cxnSpLocks/>
            </p:cNvCxnSpPr>
            <p:nvPr userDrawn="1"/>
          </p:nvCxnSpPr>
          <p:spPr>
            <a:xfrm>
              <a:off x="12700" y="76200"/>
              <a:ext cx="12112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89B1AC96-246D-4CC3-853D-22F893B772E0}"/>
                </a:ext>
              </a:extLst>
            </p:cNvPr>
            <p:cNvPicPr>
              <a:picLocks noChangeAspect="1"/>
            </p:cNvPicPr>
            <p:nvPr userDrawn="1"/>
          </p:nvPicPr>
          <p:blipFill>
            <a:blip r:embed="rId2"/>
            <a:stretch>
              <a:fillRect/>
            </a:stretch>
          </p:blipFill>
          <p:spPr>
            <a:xfrm>
              <a:off x="2057903" y="6286500"/>
              <a:ext cx="8076195" cy="546100"/>
            </a:xfrm>
            <a:prstGeom prst="rect">
              <a:avLst/>
            </a:prstGeom>
          </p:spPr>
        </p:pic>
      </p:grpSp>
    </p:spTree>
    <p:extLst>
      <p:ext uri="{BB962C8B-B14F-4D97-AF65-F5344CB8AC3E}">
        <p14:creationId xmlns:p14="http://schemas.microsoft.com/office/powerpoint/2010/main" val="3339730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58B809-3B41-4690-A421-9D715AD9C1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3" name="Text Placeholder 2">
            <a:extLst>
              <a:ext uri="{FF2B5EF4-FFF2-40B4-BE49-F238E27FC236}">
                <a16:creationId xmlns:a16="http://schemas.microsoft.com/office/drawing/2014/main" id="{8644A28B-012F-486A-A620-AEF6D4FB6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Footer Placeholder 4">
            <a:extLst>
              <a:ext uri="{FF2B5EF4-FFF2-40B4-BE49-F238E27FC236}">
                <a16:creationId xmlns:a16="http://schemas.microsoft.com/office/drawing/2014/main" id="{21D7082D-51D6-434D-A908-F1B239D0285E}"/>
              </a:ext>
            </a:extLst>
          </p:cNvPr>
          <p:cNvSpPr>
            <a:spLocks noGrp="1"/>
          </p:cNvSpPr>
          <p:nvPr>
            <p:ph type="ftr" sz="quarter" idx="3"/>
          </p:nvPr>
        </p:nvSpPr>
        <p:spPr>
          <a:xfrm>
            <a:off x="2730321" y="6356350"/>
            <a:ext cx="69223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a:t>Hands-on Anthropometry – Module 10 – Measuring Waist Circumference</a:t>
            </a:r>
            <a:endParaRPr lang="en-ZA" dirty="0"/>
          </a:p>
        </p:txBody>
      </p:sp>
      <p:pic>
        <p:nvPicPr>
          <p:cNvPr id="6" name="Picture 5" descr="A picture containing text, clipart&#10;&#10;Description automatically generated">
            <a:extLst>
              <a:ext uri="{FF2B5EF4-FFF2-40B4-BE49-F238E27FC236}">
                <a16:creationId xmlns:a16="http://schemas.microsoft.com/office/drawing/2014/main" id="{9DFD92FE-1E9D-4B4D-9B6D-69502FEEE5F2}"/>
              </a:ext>
            </a:extLst>
          </p:cNvPr>
          <p:cNvPicPr>
            <a:picLocks noChangeAspect="1"/>
          </p:cNvPicPr>
          <p:nvPr userDrawn="1"/>
        </p:nvPicPr>
        <p:blipFill>
          <a:blip r:embed="rId13"/>
          <a:stretch>
            <a:fillRect/>
          </a:stretch>
        </p:blipFill>
        <p:spPr>
          <a:xfrm>
            <a:off x="137613" y="6623667"/>
            <a:ext cx="813818" cy="152400"/>
          </a:xfrm>
          <a:prstGeom prst="rect">
            <a:avLst/>
          </a:prstGeom>
        </p:spPr>
      </p:pic>
    </p:spTree>
    <p:extLst>
      <p:ext uri="{BB962C8B-B14F-4D97-AF65-F5344CB8AC3E}">
        <p14:creationId xmlns:p14="http://schemas.microsoft.com/office/powerpoint/2010/main" val="288524224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sldNum="0"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SzPct val="12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up.ac.za/centre-for-maternal-fetal-newborn-and-child-healthcare/article/3043272/anthropometry-body-composition-and-growth-assessment" TargetMode="External"/><Relationship Id="rId1" Type="http://schemas.openxmlformats.org/officeDocument/2006/relationships/slideLayout" Target="../slideLayouts/slideLayout2.xml"/><Relationship Id="rId5" Type="http://schemas.openxmlformats.org/officeDocument/2006/relationships/hyperlink" Target="http://creativecommons.org/licenses/by-sa/4.0/" TargetMode="Externa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4" name="Title 3">
            <a:extLst>
              <a:ext uri="{FF2B5EF4-FFF2-40B4-BE49-F238E27FC236}">
                <a16:creationId xmlns:a16="http://schemas.microsoft.com/office/drawing/2014/main" id="{3952E3A1-22F3-4B10-8CD8-E8CB6CE1F2C4}"/>
              </a:ext>
            </a:extLst>
          </p:cNvPr>
          <p:cNvSpPr>
            <a:spLocks noGrp="1"/>
          </p:cNvSpPr>
          <p:nvPr>
            <p:ph type="ctrTitle"/>
          </p:nvPr>
        </p:nvSpPr>
        <p:spPr>
          <a:xfrm>
            <a:off x="5873735" y="2367019"/>
            <a:ext cx="5455991" cy="1987267"/>
          </a:xfrm>
        </p:spPr>
        <p:txBody>
          <a:bodyPr>
            <a:normAutofit/>
          </a:bodyPr>
          <a:lstStyle/>
          <a:p>
            <a:r>
              <a:rPr lang="en-ZA" sz="4000" dirty="0"/>
              <a:t>MODULE 10:</a:t>
            </a:r>
            <a:br>
              <a:rPr lang="en-ZA" sz="4000" dirty="0"/>
            </a:br>
            <a:r>
              <a:rPr lang="en-ZA" sz="4000" dirty="0"/>
              <a:t>Measuring Waist Circumference</a:t>
            </a:r>
          </a:p>
        </p:txBody>
      </p:sp>
      <p:sp>
        <p:nvSpPr>
          <p:cNvPr id="3" name="TextBox 2">
            <a:extLst>
              <a:ext uri="{FF2B5EF4-FFF2-40B4-BE49-F238E27FC236}">
                <a16:creationId xmlns:a16="http://schemas.microsoft.com/office/drawing/2014/main" id="{C2E90308-39E4-45DF-84AE-A916432196F0}"/>
              </a:ext>
            </a:extLst>
          </p:cNvPr>
          <p:cNvSpPr txBox="1"/>
          <p:nvPr/>
        </p:nvSpPr>
        <p:spPr>
          <a:xfrm>
            <a:off x="5858237" y="5657671"/>
            <a:ext cx="3580108" cy="923330"/>
          </a:xfrm>
          <a:prstGeom prst="rect">
            <a:avLst/>
          </a:prstGeom>
          <a:noFill/>
        </p:spPr>
        <p:txBody>
          <a:bodyPr wrap="square" rtlCol="0">
            <a:spAutoFit/>
          </a:bodyPr>
          <a:lstStyle/>
          <a:p>
            <a:pPr algn="r"/>
            <a:r>
              <a:rPr lang="en-ZA" dirty="0"/>
              <a:t>Sanja Nel </a:t>
            </a:r>
            <a:r>
              <a:rPr lang="en-ZA" dirty="0">
                <a:solidFill>
                  <a:schemeClr val="tx2"/>
                </a:solidFill>
              </a:rPr>
              <a:t>(</a:t>
            </a:r>
            <a:r>
              <a:rPr lang="en-ZA" dirty="0" err="1">
                <a:solidFill>
                  <a:schemeClr val="tx2"/>
                </a:solidFill>
              </a:rPr>
              <a:t>M.Diet</a:t>
            </a:r>
            <a:r>
              <a:rPr lang="en-ZA" dirty="0">
                <a:solidFill>
                  <a:schemeClr val="tx2"/>
                </a:solidFill>
              </a:rPr>
              <a:t>, RD(SA))</a:t>
            </a:r>
          </a:p>
          <a:p>
            <a:pPr algn="r"/>
            <a:r>
              <a:rPr lang="en-ZA" dirty="0"/>
              <a:t>Friede Wenhold </a:t>
            </a:r>
            <a:r>
              <a:rPr lang="en-ZA" dirty="0">
                <a:solidFill>
                  <a:schemeClr val="tx2"/>
                </a:solidFill>
              </a:rPr>
              <a:t>(PhD, RD(SA))</a:t>
            </a:r>
          </a:p>
          <a:p>
            <a:pPr algn="r"/>
            <a:r>
              <a:rPr lang="en-ZA" dirty="0"/>
              <a:t>Louise van den Berg </a:t>
            </a:r>
            <a:r>
              <a:rPr lang="en-ZA" dirty="0">
                <a:solidFill>
                  <a:schemeClr val="tx2"/>
                </a:solidFill>
              </a:rPr>
              <a:t>(PhD, RD(SA))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6C0C3-714B-4836-A870-1FE4608F5EBE}"/>
              </a:ext>
            </a:extLst>
          </p:cNvPr>
          <p:cNvSpPr>
            <a:spLocks noGrp="1"/>
          </p:cNvSpPr>
          <p:nvPr>
            <p:ph type="title"/>
          </p:nvPr>
        </p:nvSpPr>
        <p:spPr/>
        <p:txBody>
          <a:bodyPr/>
          <a:lstStyle/>
          <a:p>
            <a:r>
              <a:rPr lang="en-ZA" dirty="0"/>
              <a:t>An important exclusion</a:t>
            </a:r>
          </a:p>
        </p:txBody>
      </p:sp>
      <p:sp>
        <p:nvSpPr>
          <p:cNvPr id="3" name="Content Placeholder 2">
            <a:extLst>
              <a:ext uri="{FF2B5EF4-FFF2-40B4-BE49-F238E27FC236}">
                <a16:creationId xmlns:a16="http://schemas.microsoft.com/office/drawing/2014/main" id="{BF0777A7-8766-485D-8BA6-F3D5E978E297}"/>
              </a:ext>
            </a:extLst>
          </p:cNvPr>
          <p:cNvSpPr>
            <a:spLocks noGrp="1"/>
          </p:cNvSpPr>
          <p:nvPr>
            <p:ph idx="1"/>
          </p:nvPr>
        </p:nvSpPr>
        <p:spPr/>
        <p:txBody>
          <a:bodyPr/>
          <a:lstStyle/>
          <a:p>
            <a:r>
              <a:rPr lang="en-ZA" dirty="0"/>
              <a:t>We do not measure waist circumference in a woman who:</a:t>
            </a:r>
          </a:p>
          <a:p>
            <a:pPr lvl="1"/>
            <a:r>
              <a:rPr lang="en-ZA" dirty="0"/>
              <a:t>Is currently pregnant, or</a:t>
            </a:r>
          </a:p>
          <a:p>
            <a:pPr lvl="1"/>
            <a:r>
              <a:rPr lang="en-ZA" dirty="0"/>
              <a:t>Gave birth or had a miscarriage in the last 6 months</a:t>
            </a:r>
          </a:p>
          <a:p>
            <a:endParaRPr lang="en-ZA" dirty="0"/>
          </a:p>
          <a:p>
            <a:r>
              <a:rPr lang="en-ZA" dirty="0"/>
              <a:t>In these cases, the waist circumference reflects the state of pregnancy, not the person’s fat stores.</a:t>
            </a:r>
          </a:p>
        </p:txBody>
      </p:sp>
      <p:sp>
        <p:nvSpPr>
          <p:cNvPr id="4" name="Footer Placeholder 3">
            <a:extLst>
              <a:ext uri="{FF2B5EF4-FFF2-40B4-BE49-F238E27FC236}">
                <a16:creationId xmlns:a16="http://schemas.microsoft.com/office/drawing/2014/main" id="{51486C00-A2B8-4D08-B036-BC771F8A0AA2}"/>
              </a:ext>
            </a:extLst>
          </p:cNvPr>
          <p:cNvSpPr>
            <a:spLocks noGrp="1"/>
          </p:cNvSpPr>
          <p:nvPr>
            <p:ph type="ftr" sz="quarter" idx="11"/>
          </p:nvPr>
        </p:nvSpPr>
        <p:spPr/>
        <p:txBody>
          <a:bodyPr/>
          <a:lstStyle/>
          <a:p>
            <a:r>
              <a:rPr lang="en-ZA"/>
              <a:t>Hands-on Anthropometry – Module 10 – Measuring Waist Circumference</a:t>
            </a:r>
            <a:endParaRPr lang="en-ZA" dirty="0"/>
          </a:p>
        </p:txBody>
      </p:sp>
    </p:spTree>
    <p:extLst>
      <p:ext uri="{BB962C8B-B14F-4D97-AF65-F5344CB8AC3E}">
        <p14:creationId xmlns:p14="http://schemas.microsoft.com/office/powerpoint/2010/main" val="1759968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D87CD-FACF-4833-9702-4E74558E68E4}"/>
              </a:ext>
            </a:extLst>
          </p:cNvPr>
          <p:cNvSpPr>
            <a:spLocks noGrp="1"/>
          </p:cNvSpPr>
          <p:nvPr>
            <p:ph type="title"/>
          </p:nvPr>
        </p:nvSpPr>
        <p:spPr/>
        <p:txBody>
          <a:bodyPr/>
          <a:lstStyle/>
          <a:p>
            <a:r>
              <a:rPr lang="en-ZA" dirty="0"/>
              <a:t>Summary of the procedure</a:t>
            </a:r>
          </a:p>
        </p:txBody>
      </p:sp>
      <p:sp>
        <p:nvSpPr>
          <p:cNvPr id="3" name="Content Placeholder 2">
            <a:extLst>
              <a:ext uri="{FF2B5EF4-FFF2-40B4-BE49-F238E27FC236}">
                <a16:creationId xmlns:a16="http://schemas.microsoft.com/office/drawing/2014/main" id="{115D5371-1A99-43D6-91DA-D375EDE0471B}"/>
              </a:ext>
            </a:extLst>
          </p:cNvPr>
          <p:cNvSpPr>
            <a:spLocks noGrp="1"/>
          </p:cNvSpPr>
          <p:nvPr>
            <p:ph idx="1"/>
          </p:nvPr>
        </p:nvSpPr>
        <p:spPr/>
        <p:txBody>
          <a:bodyPr/>
          <a:lstStyle/>
          <a:p>
            <a:r>
              <a:rPr lang="en-ZA" dirty="0"/>
              <a:t>Waist circumference is measured in</a:t>
            </a:r>
          </a:p>
          <a:p>
            <a:pPr lvl="1"/>
            <a:r>
              <a:rPr lang="en-ZA" dirty="0"/>
              <a:t>Secondary school learners ages 13-18</a:t>
            </a:r>
          </a:p>
          <a:p>
            <a:pPr lvl="1"/>
            <a:r>
              <a:rPr lang="en-ZA" dirty="0"/>
              <a:t>Adults age 18 years and up</a:t>
            </a:r>
          </a:p>
          <a:p>
            <a:r>
              <a:rPr lang="en-ZA" dirty="0"/>
              <a:t>The person should be standing, but relaxed, during the measurement</a:t>
            </a:r>
          </a:p>
          <a:p>
            <a:r>
              <a:rPr lang="en-ZA" dirty="0"/>
              <a:t>Use a spring-wound measuring tape.</a:t>
            </a:r>
          </a:p>
          <a:p>
            <a:pPr lvl="1"/>
            <a:r>
              <a:rPr lang="en-ZA" dirty="0"/>
              <a:t>If a spring-wound tape is not available, a regular tape measure can also be used.</a:t>
            </a:r>
          </a:p>
          <a:p>
            <a:endParaRPr lang="en-ZA" dirty="0"/>
          </a:p>
        </p:txBody>
      </p:sp>
      <p:sp>
        <p:nvSpPr>
          <p:cNvPr id="4" name="Footer Placeholder 3">
            <a:extLst>
              <a:ext uri="{FF2B5EF4-FFF2-40B4-BE49-F238E27FC236}">
                <a16:creationId xmlns:a16="http://schemas.microsoft.com/office/drawing/2014/main" id="{E7944EAB-AEF0-4A17-8E06-D0B2BD842C85}"/>
              </a:ext>
            </a:extLst>
          </p:cNvPr>
          <p:cNvSpPr>
            <a:spLocks noGrp="1"/>
          </p:cNvSpPr>
          <p:nvPr>
            <p:ph type="ftr" sz="quarter" idx="11"/>
          </p:nvPr>
        </p:nvSpPr>
        <p:spPr/>
        <p:txBody>
          <a:bodyPr/>
          <a:lstStyle/>
          <a:p>
            <a:r>
              <a:rPr lang="en-ZA"/>
              <a:t>Hands-on Anthropometry – Module 10 – Measuring Waist Circumference</a:t>
            </a:r>
            <a:endParaRPr lang="en-ZA" dirty="0"/>
          </a:p>
        </p:txBody>
      </p:sp>
    </p:spTree>
    <p:extLst>
      <p:ext uri="{BB962C8B-B14F-4D97-AF65-F5344CB8AC3E}">
        <p14:creationId xmlns:p14="http://schemas.microsoft.com/office/powerpoint/2010/main" val="259441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6FA88-FDEA-48AE-96E3-A169FDD66FB5}"/>
              </a:ext>
            </a:extLst>
          </p:cNvPr>
          <p:cNvSpPr>
            <a:spLocks noGrp="1"/>
          </p:cNvSpPr>
          <p:nvPr>
            <p:ph type="title"/>
          </p:nvPr>
        </p:nvSpPr>
        <p:spPr/>
        <p:txBody>
          <a:bodyPr/>
          <a:lstStyle/>
          <a:p>
            <a:r>
              <a:rPr lang="en-ZA" dirty="0"/>
              <a:t>Prepare for the measurement</a:t>
            </a:r>
          </a:p>
        </p:txBody>
      </p:sp>
      <p:sp>
        <p:nvSpPr>
          <p:cNvPr id="3" name="Content Placeholder 2">
            <a:extLst>
              <a:ext uri="{FF2B5EF4-FFF2-40B4-BE49-F238E27FC236}">
                <a16:creationId xmlns:a16="http://schemas.microsoft.com/office/drawing/2014/main" id="{5DD1274D-F2CC-4451-9986-E7757885BC0F}"/>
              </a:ext>
            </a:extLst>
          </p:cNvPr>
          <p:cNvSpPr>
            <a:spLocks noGrp="1"/>
          </p:cNvSpPr>
          <p:nvPr>
            <p:ph idx="1"/>
          </p:nvPr>
        </p:nvSpPr>
        <p:spPr/>
        <p:txBody>
          <a:bodyPr>
            <a:normAutofit fontScale="92500"/>
          </a:bodyPr>
          <a:lstStyle/>
          <a:p>
            <a:pPr marL="533400" indent="-457200">
              <a:buFont typeface="+mj-lt"/>
              <a:buAutoNum type="arabicPeriod"/>
            </a:pPr>
            <a:r>
              <a:rPr lang="en-ZA" dirty="0"/>
              <a:t>Ask the person if they are currently pregnant or gave birth in the last 6 months</a:t>
            </a:r>
          </a:p>
          <a:p>
            <a:pPr marL="990600" lvl="1" indent="-457200"/>
            <a:r>
              <a:rPr lang="en-ZA" dirty="0"/>
              <a:t>Mark the appropriate box (Y/N) on the form or app</a:t>
            </a:r>
          </a:p>
          <a:p>
            <a:pPr marL="990600" lvl="1" indent="-457200"/>
            <a:r>
              <a:rPr lang="en-ZA" dirty="0"/>
              <a:t>If yes – do not measure waist circumference</a:t>
            </a:r>
          </a:p>
          <a:p>
            <a:pPr marL="533400" indent="-457200">
              <a:buFont typeface="+mj-lt"/>
              <a:buAutoNum type="arabicPeriod"/>
            </a:pPr>
            <a:r>
              <a:rPr lang="en-ZA" dirty="0"/>
              <a:t>Ask the person to uncover the waist</a:t>
            </a:r>
          </a:p>
          <a:p>
            <a:pPr marL="990600" lvl="1" indent="-457200"/>
            <a:r>
              <a:rPr lang="en-ZA" dirty="0"/>
              <a:t>Lift shirt</a:t>
            </a:r>
          </a:p>
          <a:p>
            <a:pPr marL="990600" lvl="1" indent="-457200"/>
            <a:r>
              <a:rPr lang="en-ZA" dirty="0"/>
              <a:t>May need to lower their trousers slightly – you need to be able to feel the upper edge of the hip bone</a:t>
            </a:r>
          </a:p>
          <a:p>
            <a:pPr marL="533400" indent="-457200">
              <a:buFont typeface="+mj-lt"/>
              <a:buAutoNum type="arabicPeriod"/>
            </a:pPr>
            <a:r>
              <a:rPr lang="en-ZA" dirty="0"/>
              <a:t>Ask the person to stand comfortably</a:t>
            </a:r>
          </a:p>
          <a:p>
            <a:pPr marL="990600" lvl="1" indent="-457200"/>
            <a:r>
              <a:rPr lang="en-ZA" dirty="0"/>
              <a:t>The anthropometrist stands on one side of them and the assistant on the other</a:t>
            </a:r>
          </a:p>
          <a:p>
            <a:pPr marL="1447800" lvl="2" indent="-457200">
              <a:buFont typeface="Courier New" panose="02070309020205020404" pitchFamily="49" charset="0"/>
              <a:buChar char="o"/>
            </a:pPr>
            <a:r>
              <a:rPr lang="en-ZA" dirty="0"/>
              <a:t>Not in front and behind </a:t>
            </a:r>
            <a:r>
              <a:rPr lang="en-ZA" dirty="0">
                <a:sym typeface="Wingdings" panose="05000000000000000000" pitchFamily="2" charset="2"/>
              </a:rPr>
              <a:t> uncomfortable</a:t>
            </a:r>
            <a:endParaRPr lang="en-ZA" dirty="0"/>
          </a:p>
          <a:p>
            <a:endParaRPr lang="en-ZA" dirty="0"/>
          </a:p>
        </p:txBody>
      </p:sp>
      <p:sp>
        <p:nvSpPr>
          <p:cNvPr id="4" name="Footer Placeholder 3">
            <a:extLst>
              <a:ext uri="{FF2B5EF4-FFF2-40B4-BE49-F238E27FC236}">
                <a16:creationId xmlns:a16="http://schemas.microsoft.com/office/drawing/2014/main" id="{E2439589-F1F4-4B2B-BD89-961F049C3D6B}"/>
              </a:ext>
            </a:extLst>
          </p:cNvPr>
          <p:cNvSpPr>
            <a:spLocks noGrp="1"/>
          </p:cNvSpPr>
          <p:nvPr>
            <p:ph type="ftr" sz="quarter" idx="11"/>
          </p:nvPr>
        </p:nvSpPr>
        <p:spPr/>
        <p:txBody>
          <a:bodyPr/>
          <a:lstStyle/>
          <a:p>
            <a:r>
              <a:rPr lang="en-ZA"/>
              <a:t>Hands-on Anthropometry – Module 10 – Measuring Waist Circumference</a:t>
            </a:r>
            <a:endParaRPr lang="en-ZA" dirty="0"/>
          </a:p>
        </p:txBody>
      </p:sp>
    </p:spTree>
    <p:extLst>
      <p:ext uri="{BB962C8B-B14F-4D97-AF65-F5344CB8AC3E}">
        <p14:creationId xmlns:p14="http://schemas.microsoft.com/office/powerpoint/2010/main" val="1058639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10D40-5FE0-4ED3-B555-4D59F069AB7C}"/>
              </a:ext>
            </a:extLst>
          </p:cNvPr>
          <p:cNvSpPr>
            <a:spLocks noGrp="1"/>
          </p:cNvSpPr>
          <p:nvPr>
            <p:ph type="title"/>
          </p:nvPr>
        </p:nvSpPr>
        <p:spPr/>
        <p:txBody>
          <a:bodyPr/>
          <a:lstStyle/>
          <a:p>
            <a:r>
              <a:rPr lang="en-ZA" dirty="0"/>
              <a:t>Take the measurement</a:t>
            </a:r>
          </a:p>
        </p:txBody>
      </p:sp>
      <p:sp>
        <p:nvSpPr>
          <p:cNvPr id="3" name="Content Placeholder 2">
            <a:extLst>
              <a:ext uri="{FF2B5EF4-FFF2-40B4-BE49-F238E27FC236}">
                <a16:creationId xmlns:a16="http://schemas.microsoft.com/office/drawing/2014/main" id="{D540FCFB-EAA4-4A79-A546-B666C773C4B3}"/>
              </a:ext>
            </a:extLst>
          </p:cNvPr>
          <p:cNvSpPr>
            <a:spLocks noGrp="1"/>
          </p:cNvSpPr>
          <p:nvPr>
            <p:ph idx="1"/>
          </p:nvPr>
        </p:nvSpPr>
        <p:spPr>
          <a:xfrm>
            <a:off x="566057" y="1825625"/>
            <a:ext cx="5455741" cy="4351338"/>
          </a:xfrm>
        </p:spPr>
        <p:txBody>
          <a:bodyPr>
            <a:normAutofit fontScale="92500" lnSpcReduction="10000"/>
          </a:bodyPr>
          <a:lstStyle/>
          <a:p>
            <a:pPr marL="514350" indent="-514350">
              <a:buFont typeface="+mj-lt"/>
              <a:buAutoNum type="arabicPeriod" startAt="4"/>
            </a:pPr>
            <a:r>
              <a:rPr lang="en-ZA" dirty="0"/>
              <a:t>Locate and mark the measurement site</a:t>
            </a:r>
          </a:p>
          <a:p>
            <a:pPr marL="514350" indent="-514350">
              <a:buFont typeface="+mj-lt"/>
              <a:buAutoNum type="arabicPeriod" startAt="4"/>
            </a:pPr>
            <a:r>
              <a:rPr lang="en-ZA" dirty="0"/>
              <a:t>Place the measuring tape around the waist at the level you marked</a:t>
            </a:r>
          </a:p>
          <a:p>
            <a:pPr lvl="1"/>
            <a:r>
              <a:rPr lang="en-ZA" dirty="0"/>
              <a:t>Make sure the measuring tape is horizontal and parallel to the floor all the way around the waist, not curving up or down in the front or back.</a:t>
            </a:r>
          </a:p>
          <a:p>
            <a:pPr lvl="1"/>
            <a:r>
              <a:rPr lang="en-ZA" dirty="0"/>
              <a:t>Slide the pin on the end of the tape into the plastic casing</a:t>
            </a:r>
          </a:p>
          <a:p>
            <a:pPr lvl="1"/>
            <a:r>
              <a:rPr lang="en-ZA" dirty="0"/>
              <a:t>Press the button to pull the tape snug against the skin</a:t>
            </a:r>
          </a:p>
          <a:p>
            <a:pPr lvl="2"/>
            <a:r>
              <a:rPr lang="en-ZA" dirty="0"/>
              <a:t>Check that it isn’t too tight or too loose</a:t>
            </a:r>
          </a:p>
          <a:p>
            <a:endParaRPr lang="en-ZA" dirty="0"/>
          </a:p>
        </p:txBody>
      </p:sp>
      <p:sp>
        <p:nvSpPr>
          <p:cNvPr id="4" name="Footer Placeholder 3">
            <a:extLst>
              <a:ext uri="{FF2B5EF4-FFF2-40B4-BE49-F238E27FC236}">
                <a16:creationId xmlns:a16="http://schemas.microsoft.com/office/drawing/2014/main" id="{D6CDE43D-6FCE-4450-9770-CD298F8F605E}"/>
              </a:ext>
            </a:extLst>
          </p:cNvPr>
          <p:cNvSpPr>
            <a:spLocks noGrp="1"/>
          </p:cNvSpPr>
          <p:nvPr>
            <p:ph type="ftr" sz="quarter" idx="11"/>
          </p:nvPr>
        </p:nvSpPr>
        <p:spPr/>
        <p:txBody>
          <a:bodyPr/>
          <a:lstStyle/>
          <a:p>
            <a:r>
              <a:rPr lang="en-ZA"/>
              <a:t>Hands-on Anthropometry – Module 10 – Measuring Waist Circumference</a:t>
            </a:r>
            <a:endParaRPr lang="en-ZA" dirty="0"/>
          </a:p>
        </p:txBody>
      </p:sp>
      <p:pic>
        <p:nvPicPr>
          <p:cNvPr id="5" name="Picture 4">
            <a:extLst>
              <a:ext uri="{FF2B5EF4-FFF2-40B4-BE49-F238E27FC236}">
                <a16:creationId xmlns:a16="http://schemas.microsoft.com/office/drawing/2014/main" id="{99C47A09-EE1D-4B23-A688-97CD619A30FA}"/>
              </a:ext>
            </a:extLst>
          </p:cNvPr>
          <p:cNvPicPr/>
          <p:nvPr/>
        </p:nvPicPr>
        <p:blipFill>
          <a:blip r:embed="rId3"/>
          <a:srcRect/>
          <a:stretch/>
        </p:blipFill>
        <p:spPr>
          <a:xfrm flipH="1">
            <a:off x="6021798" y="1947228"/>
            <a:ext cx="2554162" cy="4167711"/>
          </a:xfrm>
          <a:prstGeom prst="rect">
            <a:avLst/>
          </a:prstGeom>
        </p:spPr>
      </p:pic>
      <p:pic>
        <p:nvPicPr>
          <p:cNvPr id="6" name="Picture 5">
            <a:extLst>
              <a:ext uri="{FF2B5EF4-FFF2-40B4-BE49-F238E27FC236}">
                <a16:creationId xmlns:a16="http://schemas.microsoft.com/office/drawing/2014/main" id="{52342F4A-48B9-48FB-8F14-68F18C44C7C8}"/>
              </a:ext>
            </a:extLst>
          </p:cNvPr>
          <p:cNvPicPr/>
          <p:nvPr/>
        </p:nvPicPr>
        <p:blipFill>
          <a:blip r:embed="rId4"/>
          <a:srcRect/>
          <a:stretch/>
        </p:blipFill>
        <p:spPr>
          <a:xfrm>
            <a:off x="8631868" y="1947228"/>
            <a:ext cx="3127359" cy="4168143"/>
          </a:xfrm>
          <a:prstGeom prst="rect">
            <a:avLst/>
          </a:prstGeom>
        </p:spPr>
      </p:pic>
    </p:spTree>
    <p:extLst>
      <p:ext uri="{BB962C8B-B14F-4D97-AF65-F5344CB8AC3E}">
        <p14:creationId xmlns:p14="http://schemas.microsoft.com/office/powerpoint/2010/main" val="169976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FC990-AD32-4E30-AD75-0E198D7EC972}"/>
              </a:ext>
            </a:extLst>
          </p:cNvPr>
          <p:cNvSpPr>
            <a:spLocks noGrp="1"/>
          </p:cNvSpPr>
          <p:nvPr>
            <p:ph type="title"/>
          </p:nvPr>
        </p:nvSpPr>
        <p:spPr/>
        <p:txBody>
          <a:bodyPr/>
          <a:lstStyle/>
          <a:p>
            <a:r>
              <a:rPr lang="en-ZA" dirty="0"/>
              <a:t>Record and repeat the measurement</a:t>
            </a:r>
          </a:p>
        </p:txBody>
      </p:sp>
      <p:sp>
        <p:nvSpPr>
          <p:cNvPr id="3" name="Content Placeholder 2">
            <a:extLst>
              <a:ext uri="{FF2B5EF4-FFF2-40B4-BE49-F238E27FC236}">
                <a16:creationId xmlns:a16="http://schemas.microsoft.com/office/drawing/2014/main" id="{F51FD074-6312-45F6-ADA6-7396A5A32CB9}"/>
              </a:ext>
            </a:extLst>
          </p:cNvPr>
          <p:cNvSpPr>
            <a:spLocks noGrp="1"/>
          </p:cNvSpPr>
          <p:nvPr>
            <p:ph idx="1"/>
          </p:nvPr>
        </p:nvSpPr>
        <p:spPr/>
        <p:txBody>
          <a:bodyPr/>
          <a:lstStyle/>
          <a:p>
            <a:pPr marL="533400" indent="-457200">
              <a:buFont typeface="+mj-lt"/>
              <a:buAutoNum type="arabicPeriod" startAt="6"/>
            </a:pPr>
            <a:r>
              <a:rPr lang="en-ZA" dirty="0"/>
              <a:t>Read the measurement at the edge of the plastic casing</a:t>
            </a:r>
          </a:p>
          <a:p>
            <a:pPr marL="533400" indent="-457200">
              <a:buFont typeface="+mj-lt"/>
              <a:buAutoNum type="arabicPeriod" startAt="6"/>
            </a:pPr>
            <a:r>
              <a:rPr lang="en-ZA" dirty="0"/>
              <a:t>Record the measurement</a:t>
            </a:r>
          </a:p>
          <a:p>
            <a:pPr marL="990600" lvl="1" indent="-457200"/>
            <a:r>
              <a:rPr lang="en-ZA" dirty="0"/>
              <a:t>Anthropometrist calls out the measurement</a:t>
            </a:r>
          </a:p>
          <a:p>
            <a:pPr marL="990600" lvl="1" indent="-457200"/>
            <a:r>
              <a:rPr lang="en-ZA" dirty="0"/>
              <a:t>Assistant records it on the form / app next to “1”</a:t>
            </a:r>
          </a:p>
          <a:p>
            <a:pPr marL="533400" indent="-457200">
              <a:buFont typeface="+mj-lt"/>
              <a:buAutoNum type="arabicPeriod" startAt="6"/>
            </a:pPr>
            <a:r>
              <a:rPr lang="en-ZA" dirty="0"/>
              <a:t>Repeat the measurement</a:t>
            </a:r>
          </a:p>
          <a:p>
            <a:pPr marL="990600" lvl="1" indent="-457200"/>
            <a:r>
              <a:rPr lang="en-ZA" dirty="0"/>
              <a:t>Record on the form/app next to “2”</a:t>
            </a:r>
          </a:p>
          <a:p>
            <a:pPr marL="533400" indent="-457200">
              <a:buFont typeface="+mj-lt"/>
              <a:buAutoNum type="arabicPeriod" startAt="6"/>
            </a:pPr>
            <a:r>
              <a:rPr lang="en-ZA" dirty="0"/>
              <a:t>Thank the person</a:t>
            </a:r>
          </a:p>
          <a:p>
            <a:pPr marL="533400" indent="-457200">
              <a:buFont typeface="+mj-lt"/>
              <a:buAutoNum type="arabicPeriod" startAt="6"/>
            </a:pPr>
            <a:r>
              <a:rPr lang="en-ZA" dirty="0"/>
              <a:t>Check that the measurement is recorded clearly and legibly</a:t>
            </a:r>
          </a:p>
          <a:p>
            <a:endParaRPr lang="en-ZA" dirty="0"/>
          </a:p>
        </p:txBody>
      </p:sp>
      <p:sp>
        <p:nvSpPr>
          <p:cNvPr id="4" name="Footer Placeholder 3">
            <a:extLst>
              <a:ext uri="{FF2B5EF4-FFF2-40B4-BE49-F238E27FC236}">
                <a16:creationId xmlns:a16="http://schemas.microsoft.com/office/drawing/2014/main" id="{ED5E79C6-E6A3-4167-A4D9-098D5DB872CF}"/>
              </a:ext>
            </a:extLst>
          </p:cNvPr>
          <p:cNvSpPr>
            <a:spLocks noGrp="1"/>
          </p:cNvSpPr>
          <p:nvPr>
            <p:ph type="ftr" sz="quarter" idx="11"/>
          </p:nvPr>
        </p:nvSpPr>
        <p:spPr/>
        <p:txBody>
          <a:bodyPr/>
          <a:lstStyle/>
          <a:p>
            <a:r>
              <a:rPr lang="en-ZA"/>
              <a:t>Hands-on Anthropometry – Module 10 – Measuring Waist Circumference</a:t>
            </a:r>
            <a:endParaRPr lang="en-ZA" dirty="0"/>
          </a:p>
        </p:txBody>
      </p:sp>
    </p:spTree>
    <p:extLst>
      <p:ext uri="{BB962C8B-B14F-4D97-AF65-F5344CB8AC3E}">
        <p14:creationId xmlns:p14="http://schemas.microsoft.com/office/powerpoint/2010/main" val="1287495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9CADC-2B69-47CA-A940-972F4C7184CE}"/>
              </a:ext>
            </a:extLst>
          </p:cNvPr>
          <p:cNvSpPr>
            <a:spLocks noGrp="1"/>
          </p:cNvSpPr>
          <p:nvPr>
            <p:ph type="title"/>
          </p:nvPr>
        </p:nvSpPr>
        <p:spPr/>
        <p:txBody>
          <a:bodyPr>
            <a:normAutofit/>
          </a:bodyPr>
          <a:lstStyle/>
          <a:p>
            <a:pPr algn="ctr"/>
            <a:r>
              <a:rPr lang="en-ZA" sz="4400" dirty="0">
                <a:effectLst>
                  <a:outerShdw blurRad="38100" dist="38100" dir="2700000" algn="tl">
                    <a:srgbClr val="000000">
                      <a:alpha val="43137"/>
                    </a:srgbClr>
                  </a:outerShdw>
                </a:effectLst>
              </a:rPr>
              <a:t>Thank you</a:t>
            </a:r>
          </a:p>
        </p:txBody>
      </p:sp>
      <p:sp>
        <p:nvSpPr>
          <p:cNvPr id="4" name="Text Placeholder 3">
            <a:extLst>
              <a:ext uri="{FF2B5EF4-FFF2-40B4-BE49-F238E27FC236}">
                <a16:creationId xmlns:a16="http://schemas.microsoft.com/office/drawing/2014/main" id="{A09B38BB-1653-4E68-8E86-394895F367E8}"/>
              </a:ext>
            </a:extLst>
          </p:cNvPr>
          <p:cNvSpPr>
            <a:spLocks noGrp="1"/>
          </p:cNvSpPr>
          <p:nvPr>
            <p:ph type="body" idx="1"/>
          </p:nvPr>
        </p:nvSpPr>
        <p:spPr>
          <a:xfrm>
            <a:off x="6096000" y="3429000"/>
            <a:ext cx="5251450" cy="1123480"/>
          </a:xfrm>
        </p:spPr>
        <p:txBody>
          <a:bodyPr/>
          <a:lstStyle/>
          <a:p>
            <a:pPr algn="ctr"/>
            <a:r>
              <a:rPr lang="en-ZA" dirty="0"/>
              <a:t>Questions and Discussion</a:t>
            </a:r>
          </a:p>
        </p:txBody>
      </p:sp>
    </p:spTree>
    <p:extLst>
      <p:ext uri="{BB962C8B-B14F-4D97-AF65-F5344CB8AC3E}">
        <p14:creationId xmlns:p14="http://schemas.microsoft.com/office/powerpoint/2010/main" val="1860444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8216DD-02D0-46B7-A560-2D40E8AB1F77}"/>
              </a:ext>
            </a:extLst>
          </p:cNvPr>
          <p:cNvSpPr>
            <a:spLocks noGrp="1"/>
          </p:cNvSpPr>
          <p:nvPr>
            <p:ph idx="1"/>
          </p:nvPr>
        </p:nvSpPr>
        <p:spPr>
          <a:xfrm>
            <a:off x="5569527" y="637523"/>
            <a:ext cx="5382491" cy="4539925"/>
          </a:xfrm>
        </p:spPr>
        <p:txBody>
          <a:bodyPr>
            <a:normAutofit/>
          </a:bodyPr>
          <a:lstStyle/>
          <a:p>
            <a:pPr marL="0" indent="0" algn="ctr">
              <a:buNone/>
            </a:pPr>
            <a:r>
              <a:rPr lang="en-ZA" dirty="0"/>
              <a:t>This presentation is intended for use with the training manual</a:t>
            </a:r>
          </a:p>
          <a:p>
            <a:pPr marL="0" indent="0" algn="ctr">
              <a:buNone/>
            </a:pPr>
            <a:r>
              <a:rPr lang="en-ZA" b="1" dirty="0"/>
              <a:t>Hands-on Anthropometry: A South African Handbook for Large-Scale Nutrition Studies</a:t>
            </a:r>
          </a:p>
          <a:p>
            <a:pPr marL="0" indent="0" algn="ctr">
              <a:buNone/>
            </a:pPr>
            <a:r>
              <a:rPr lang="en-ZA" dirty="0"/>
              <a:t>Module 10: Measuring Waist Circumference</a:t>
            </a:r>
          </a:p>
          <a:p>
            <a:pPr marL="0" indent="0">
              <a:buNone/>
            </a:pPr>
            <a:endParaRPr lang="en-ZA" sz="1100" dirty="0"/>
          </a:p>
          <a:p>
            <a:pPr marL="0" indent="0" algn="ctr">
              <a:buNone/>
            </a:pPr>
            <a:r>
              <a:rPr lang="en-ZA" sz="2000" dirty="0"/>
              <a:t>Available online at </a:t>
            </a:r>
            <a:r>
              <a:rPr lang="en-ZA" sz="2000" dirty="0">
                <a:hlinkClick r:id="rId2"/>
              </a:rPr>
              <a:t>https://www.up.ac.za/centre-for-maternal-fetal-newborn-and-child-healthcare/article/3043272/anthropometry-body-composition-and-growth-assessment</a:t>
            </a:r>
            <a:r>
              <a:rPr lang="en-ZA" sz="2000" dirty="0"/>
              <a:t> </a:t>
            </a:r>
            <a:endParaRPr lang="en-ZA" sz="3200" dirty="0"/>
          </a:p>
        </p:txBody>
      </p:sp>
      <p:sp>
        <p:nvSpPr>
          <p:cNvPr id="4" name="Footer Placeholder 3">
            <a:extLst>
              <a:ext uri="{FF2B5EF4-FFF2-40B4-BE49-F238E27FC236}">
                <a16:creationId xmlns:a16="http://schemas.microsoft.com/office/drawing/2014/main" id="{AFBE848A-5C9F-4ADC-8795-CF0C131F0D77}"/>
              </a:ext>
            </a:extLst>
          </p:cNvPr>
          <p:cNvSpPr>
            <a:spLocks noGrp="1"/>
          </p:cNvSpPr>
          <p:nvPr>
            <p:ph type="ftr" sz="quarter" idx="11"/>
          </p:nvPr>
        </p:nvSpPr>
        <p:spPr/>
        <p:txBody>
          <a:bodyPr/>
          <a:lstStyle/>
          <a:p>
            <a:r>
              <a:rPr lang="en-ZA"/>
              <a:t>Hands-on Anthropometry – Module 10 – Measuring Waist Circumference</a:t>
            </a:r>
            <a:endParaRPr lang="en-ZA" dirty="0"/>
          </a:p>
        </p:txBody>
      </p:sp>
      <p:pic>
        <p:nvPicPr>
          <p:cNvPr id="6" name="Picture 5">
            <a:extLst>
              <a:ext uri="{FF2B5EF4-FFF2-40B4-BE49-F238E27FC236}">
                <a16:creationId xmlns:a16="http://schemas.microsoft.com/office/drawing/2014/main" id="{488252D8-399F-4732-9F81-E4A2A17F5128}"/>
              </a:ext>
            </a:extLst>
          </p:cNvPr>
          <p:cNvPicPr>
            <a:picLocks noChangeAspect="1"/>
          </p:cNvPicPr>
          <p:nvPr/>
        </p:nvPicPr>
        <p:blipFill>
          <a:blip r:embed="rId3"/>
          <a:stretch>
            <a:fillRect/>
          </a:stretch>
        </p:blipFill>
        <p:spPr>
          <a:xfrm>
            <a:off x="983091" y="595752"/>
            <a:ext cx="3769018" cy="532488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a:extLst>
              <a:ext uri="{FF2B5EF4-FFF2-40B4-BE49-F238E27FC236}">
                <a16:creationId xmlns:a16="http://schemas.microsoft.com/office/drawing/2014/main" id="{F5F8516F-EB2E-4E52-85EC-5DF944DEF15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05091" y="5572770"/>
            <a:ext cx="1471930" cy="514350"/>
          </a:xfrm>
          <a:prstGeom prst="rect">
            <a:avLst/>
          </a:prstGeom>
          <a:noFill/>
          <a:ln>
            <a:noFill/>
          </a:ln>
        </p:spPr>
      </p:pic>
      <p:sp>
        <p:nvSpPr>
          <p:cNvPr id="7" name="TextBox 6">
            <a:extLst>
              <a:ext uri="{FF2B5EF4-FFF2-40B4-BE49-F238E27FC236}">
                <a16:creationId xmlns:a16="http://schemas.microsoft.com/office/drawing/2014/main" id="{5176660D-64E7-455D-9F64-B8838A1075F7}"/>
              </a:ext>
            </a:extLst>
          </p:cNvPr>
          <p:cNvSpPr txBox="1"/>
          <p:nvPr/>
        </p:nvSpPr>
        <p:spPr>
          <a:xfrm>
            <a:off x="5501148" y="5561112"/>
            <a:ext cx="4996578" cy="553998"/>
          </a:xfrm>
          <a:prstGeom prst="rect">
            <a:avLst/>
          </a:prstGeom>
          <a:noFill/>
        </p:spPr>
        <p:txBody>
          <a:bodyPr wrap="square" rtlCol="0">
            <a:spAutoFit/>
          </a:bodyPr>
          <a:lstStyle/>
          <a:p>
            <a:pPr algn="r"/>
            <a:r>
              <a:rPr lang="en-ZA" sz="1000" dirty="0">
                <a:effectLst/>
                <a:latin typeface="Calibri" panose="020F0502020204030204" pitchFamily="34" charset="0"/>
                <a:ea typeface="Calibri" panose="020F0502020204030204" pitchFamily="34" charset="0"/>
                <a:cs typeface="Times New Roman" panose="02020603050405020304" pitchFamily="18" charset="0"/>
              </a:rPr>
              <a:t>Licensed under </a:t>
            </a:r>
            <a:r>
              <a:rPr lang="en-ZA" sz="1000" dirty="0">
                <a:effectLst/>
                <a:latin typeface="Calibri" panose="020F0502020204030204" pitchFamily="34" charset="0"/>
                <a:ea typeface="Calibri" panose="020F0502020204030204" pitchFamily="34" charset="0"/>
                <a:cs typeface="Times New Roman" panose="02020603050405020304" pitchFamily="18" charset="0"/>
                <a:hlinkClick r:id="rId5"/>
              </a:rPr>
              <a:t>Creative Commons Attribution-</a:t>
            </a:r>
            <a:r>
              <a:rPr lang="en-ZA" sz="1000" dirty="0" err="1">
                <a:effectLst/>
                <a:latin typeface="Calibri" panose="020F0502020204030204" pitchFamily="34" charset="0"/>
                <a:ea typeface="Calibri" panose="020F0502020204030204" pitchFamily="34" charset="0"/>
                <a:cs typeface="Times New Roman" panose="02020603050405020304" pitchFamily="18" charset="0"/>
                <a:hlinkClick r:id="rId5"/>
              </a:rPr>
              <a:t>ShareAlike</a:t>
            </a:r>
            <a:r>
              <a:rPr lang="en-ZA" sz="1000" dirty="0">
                <a:effectLst/>
                <a:latin typeface="Calibri" panose="020F0502020204030204" pitchFamily="34" charset="0"/>
                <a:ea typeface="Calibri" panose="020F0502020204030204" pitchFamily="34" charset="0"/>
                <a:cs typeface="Times New Roman" panose="02020603050405020304" pitchFamily="18" charset="0"/>
                <a:hlinkClick r:id="rId5"/>
              </a:rPr>
              <a:t> 4.0 (CC BY-SA) International License</a:t>
            </a:r>
            <a:r>
              <a:rPr lang="en-ZA" sz="1000" dirty="0">
                <a:effectLst/>
                <a:latin typeface="Calibri" panose="020F0502020204030204" pitchFamily="34" charset="0"/>
                <a:ea typeface="Calibri" panose="020F0502020204030204" pitchFamily="34" charset="0"/>
                <a:cs typeface="Times New Roman" panose="02020603050405020304" pitchFamily="18" charset="0"/>
              </a:rPr>
              <a:t>. May be freely used and distributed with appropriate credit. Reasonable alterations are allowed; altered materials </a:t>
            </a:r>
            <a:r>
              <a:rPr lang="en-ZA" sz="1000" dirty="0">
                <a:latin typeface="Calibri" panose="020F0502020204030204" pitchFamily="34" charset="0"/>
                <a:ea typeface="Calibri" panose="020F0502020204030204" pitchFamily="34" charset="0"/>
                <a:cs typeface="Times New Roman" panose="02020603050405020304" pitchFamily="18" charset="0"/>
              </a:rPr>
              <a:t>must be </a:t>
            </a:r>
            <a:r>
              <a:rPr lang="en-ZA" sz="1000" dirty="0">
                <a:effectLst/>
                <a:latin typeface="Calibri" panose="020F0502020204030204" pitchFamily="34" charset="0"/>
                <a:ea typeface="Calibri" panose="020F0502020204030204" pitchFamily="34" charset="0"/>
                <a:cs typeface="Times New Roman" panose="02020603050405020304" pitchFamily="18" charset="0"/>
              </a:rPr>
              <a:t>distributed under the same CC BY-SA licence</a:t>
            </a:r>
            <a:endParaRPr lang="en-ZA" sz="1000" dirty="0"/>
          </a:p>
        </p:txBody>
      </p:sp>
    </p:spTree>
    <p:extLst>
      <p:ext uri="{BB962C8B-B14F-4D97-AF65-F5344CB8AC3E}">
        <p14:creationId xmlns:p14="http://schemas.microsoft.com/office/powerpoint/2010/main" val="1791206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FF085-1F84-4151-B556-B47FEF7BD75D}"/>
              </a:ext>
            </a:extLst>
          </p:cNvPr>
          <p:cNvSpPr>
            <a:spLocks noGrp="1"/>
          </p:cNvSpPr>
          <p:nvPr>
            <p:ph type="title"/>
          </p:nvPr>
        </p:nvSpPr>
        <p:spPr/>
        <p:txBody>
          <a:bodyPr/>
          <a:lstStyle/>
          <a:p>
            <a:r>
              <a:rPr lang="en-ZA" dirty="0"/>
              <a:t>Learning outcomes</a:t>
            </a:r>
          </a:p>
        </p:txBody>
      </p:sp>
      <p:sp>
        <p:nvSpPr>
          <p:cNvPr id="3" name="Content Placeholder 2">
            <a:extLst>
              <a:ext uri="{FF2B5EF4-FFF2-40B4-BE49-F238E27FC236}">
                <a16:creationId xmlns:a16="http://schemas.microsoft.com/office/drawing/2014/main" id="{9992276C-E112-4060-8046-D79B5365B375}"/>
              </a:ext>
            </a:extLst>
          </p:cNvPr>
          <p:cNvSpPr>
            <a:spLocks noGrp="1"/>
          </p:cNvSpPr>
          <p:nvPr>
            <p:ph idx="1"/>
          </p:nvPr>
        </p:nvSpPr>
        <p:spPr/>
        <p:txBody>
          <a:bodyPr/>
          <a:lstStyle/>
          <a:p>
            <a:pPr marL="0" indent="0">
              <a:buNone/>
            </a:pPr>
            <a:r>
              <a:rPr lang="en-ZA" dirty="0"/>
              <a:t>By the end of this session, you will be able to </a:t>
            </a:r>
          </a:p>
          <a:p>
            <a:r>
              <a:rPr lang="en-ZA" dirty="0"/>
              <a:t>Measure waist circumference in all participants age 18 years and up, following standardised procedures</a:t>
            </a:r>
          </a:p>
          <a:p>
            <a:r>
              <a:rPr lang="en-ZA" dirty="0"/>
              <a:t>Capture measurement data using the the Anthropometry Data Capture Form or electronic app</a:t>
            </a:r>
          </a:p>
          <a:p>
            <a:endParaRPr lang="en-ZA" dirty="0"/>
          </a:p>
        </p:txBody>
      </p:sp>
      <p:sp>
        <p:nvSpPr>
          <p:cNvPr id="4" name="Footer Placeholder 3">
            <a:extLst>
              <a:ext uri="{FF2B5EF4-FFF2-40B4-BE49-F238E27FC236}">
                <a16:creationId xmlns:a16="http://schemas.microsoft.com/office/drawing/2014/main" id="{7B55563B-5A39-4238-B2E3-597DB3459956}"/>
              </a:ext>
            </a:extLst>
          </p:cNvPr>
          <p:cNvSpPr>
            <a:spLocks noGrp="1"/>
          </p:cNvSpPr>
          <p:nvPr>
            <p:ph type="ftr" sz="quarter" idx="11"/>
          </p:nvPr>
        </p:nvSpPr>
        <p:spPr/>
        <p:txBody>
          <a:bodyPr/>
          <a:lstStyle/>
          <a:p>
            <a:r>
              <a:rPr lang="en-ZA"/>
              <a:t>Hands-on Anthropometry – Module 10 – Measuring Waist Circumference</a:t>
            </a:r>
            <a:endParaRPr lang="en-ZA" dirty="0"/>
          </a:p>
        </p:txBody>
      </p:sp>
    </p:spTree>
    <p:extLst>
      <p:ext uri="{BB962C8B-B14F-4D97-AF65-F5344CB8AC3E}">
        <p14:creationId xmlns:p14="http://schemas.microsoft.com/office/powerpoint/2010/main" val="3925649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1A24E-5D13-451F-BB0D-B1D8FC685251}"/>
              </a:ext>
            </a:extLst>
          </p:cNvPr>
          <p:cNvSpPr>
            <a:spLocks noGrp="1"/>
          </p:cNvSpPr>
          <p:nvPr>
            <p:ph type="title"/>
          </p:nvPr>
        </p:nvSpPr>
        <p:spPr>
          <a:xfrm>
            <a:off x="6096000" y="1669143"/>
            <a:ext cx="5251450" cy="2235200"/>
          </a:xfrm>
        </p:spPr>
        <p:txBody>
          <a:bodyPr>
            <a:normAutofit fontScale="90000"/>
          </a:bodyPr>
          <a:lstStyle/>
          <a:p>
            <a:r>
              <a:rPr lang="en-ZA" dirty="0"/>
              <a:t>Identifying the correct site for measuring waist circumference</a:t>
            </a:r>
          </a:p>
        </p:txBody>
      </p:sp>
      <p:sp>
        <p:nvSpPr>
          <p:cNvPr id="3" name="Text Placeholder 2">
            <a:extLst>
              <a:ext uri="{FF2B5EF4-FFF2-40B4-BE49-F238E27FC236}">
                <a16:creationId xmlns:a16="http://schemas.microsoft.com/office/drawing/2014/main" id="{ACB64657-0D65-4220-9E79-980BF6E9F644}"/>
              </a:ext>
            </a:extLst>
          </p:cNvPr>
          <p:cNvSpPr>
            <a:spLocks noGrp="1"/>
          </p:cNvSpPr>
          <p:nvPr>
            <p:ph type="body" idx="1"/>
          </p:nvPr>
        </p:nvSpPr>
        <p:spPr>
          <a:xfrm>
            <a:off x="6096000" y="4397829"/>
            <a:ext cx="5251450" cy="642694"/>
          </a:xfrm>
        </p:spPr>
        <p:txBody>
          <a:bodyPr/>
          <a:lstStyle/>
          <a:p>
            <a:endParaRPr lang="en-ZA" dirty="0"/>
          </a:p>
        </p:txBody>
      </p:sp>
    </p:spTree>
    <p:extLst>
      <p:ext uri="{BB962C8B-B14F-4D97-AF65-F5344CB8AC3E}">
        <p14:creationId xmlns:p14="http://schemas.microsoft.com/office/powerpoint/2010/main" val="1336456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7CDD9-BA3E-4897-9E4C-9687BEFD79CD}"/>
              </a:ext>
            </a:extLst>
          </p:cNvPr>
          <p:cNvSpPr>
            <a:spLocks noGrp="1"/>
          </p:cNvSpPr>
          <p:nvPr>
            <p:ph type="title"/>
          </p:nvPr>
        </p:nvSpPr>
        <p:spPr/>
        <p:txBody>
          <a:bodyPr/>
          <a:lstStyle/>
          <a:p>
            <a:r>
              <a:rPr lang="en-ZA" dirty="0"/>
              <a:t>Importance of measuring in the right place</a:t>
            </a:r>
          </a:p>
        </p:txBody>
      </p:sp>
      <p:sp>
        <p:nvSpPr>
          <p:cNvPr id="3" name="Content Placeholder 2">
            <a:extLst>
              <a:ext uri="{FF2B5EF4-FFF2-40B4-BE49-F238E27FC236}">
                <a16:creationId xmlns:a16="http://schemas.microsoft.com/office/drawing/2014/main" id="{2DA92B39-DF66-4A44-BC71-5508DDB59A68}"/>
              </a:ext>
            </a:extLst>
          </p:cNvPr>
          <p:cNvSpPr>
            <a:spLocks noGrp="1"/>
          </p:cNvSpPr>
          <p:nvPr>
            <p:ph idx="1"/>
          </p:nvPr>
        </p:nvSpPr>
        <p:spPr>
          <a:xfrm>
            <a:off x="838200" y="2133599"/>
            <a:ext cx="6849483" cy="4043363"/>
          </a:xfrm>
        </p:spPr>
        <p:txBody>
          <a:bodyPr/>
          <a:lstStyle/>
          <a:p>
            <a:r>
              <a:rPr lang="en-ZA" dirty="0"/>
              <a:t>The abdomen is curved</a:t>
            </a:r>
          </a:p>
          <a:p>
            <a:pPr lvl="1"/>
            <a:r>
              <a:rPr lang="en-ZA" dirty="0"/>
              <a:t>The circumference is not the same everywhere.</a:t>
            </a:r>
          </a:p>
          <a:p>
            <a:pPr lvl="1"/>
            <a:r>
              <a:rPr lang="en-ZA" dirty="0"/>
              <a:t>We need to measure each participant in the exact same spot to be able to combine measurement data from different participants.</a:t>
            </a:r>
          </a:p>
          <a:p>
            <a:pPr lvl="1"/>
            <a:r>
              <a:rPr lang="en-ZA" dirty="0"/>
              <a:t>Reference standards for what is “normal” are based on measurements taken at this site.</a:t>
            </a:r>
          </a:p>
          <a:p>
            <a:endParaRPr lang="en-ZA" dirty="0"/>
          </a:p>
        </p:txBody>
      </p:sp>
      <p:sp>
        <p:nvSpPr>
          <p:cNvPr id="4" name="Footer Placeholder 3">
            <a:extLst>
              <a:ext uri="{FF2B5EF4-FFF2-40B4-BE49-F238E27FC236}">
                <a16:creationId xmlns:a16="http://schemas.microsoft.com/office/drawing/2014/main" id="{F1C388D1-6E66-4105-A763-BAD62C6B023E}"/>
              </a:ext>
            </a:extLst>
          </p:cNvPr>
          <p:cNvSpPr>
            <a:spLocks noGrp="1"/>
          </p:cNvSpPr>
          <p:nvPr>
            <p:ph type="ftr" sz="quarter" idx="11"/>
          </p:nvPr>
        </p:nvSpPr>
        <p:spPr/>
        <p:txBody>
          <a:bodyPr/>
          <a:lstStyle/>
          <a:p>
            <a:r>
              <a:rPr lang="en-ZA"/>
              <a:t>Hands-on Anthropometry – Module 10 – Measuring Waist Circumference</a:t>
            </a:r>
          </a:p>
        </p:txBody>
      </p:sp>
      <p:grpSp>
        <p:nvGrpSpPr>
          <p:cNvPr id="5" name="Group 4">
            <a:extLst>
              <a:ext uri="{FF2B5EF4-FFF2-40B4-BE49-F238E27FC236}">
                <a16:creationId xmlns:a16="http://schemas.microsoft.com/office/drawing/2014/main" id="{75805B90-C31A-4635-9F4F-3FD433354C8F}"/>
              </a:ext>
            </a:extLst>
          </p:cNvPr>
          <p:cNvGrpSpPr/>
          <p:nvPr/>
        </p:nvGrpSpPr>
        <p:grpSpPr>
          <a:xfrm>
            <a:off x="7804061" y="2422762"/>
            <a:ext cx="2746375" cy="2514530"/>
            <a:chOff x="5191124" y="2311126"/>
            <a:chExt cx="2746375" cy="2514530"/>
          </a:xfrm>
        </p:grpSpPr>
        <p:sp>
          <p:nvSpPr>
            <p:cNvPr id="6" name="Rectangle 5">
              <a:extLst>
                <a:ext uri="{FF2B5EF4-FFF2-40B4-BE49-F238E27FC236}">
                  <a16:creationId xmlns:a16="http://schemas.microsoft.com/office/drawing/2014/main" id="{D166B781-FB6D-43D9-B946-B54F56A8E310}"/>
                </a:ext>
              </a:extLst>
            </p:cNvPr>
            <p:cNvSpPr/>
            <p:nvPr/>
          </p:nvSpPr>
          <p:spPr>
            <a:xfrm rot="5400000">
              <a:off x="5307910" y="2324528"/>
              <a:ext cx="2514530" cy="2487725"/>
            </a:xfrm>
            <a:custGeom>
              <a:avLst/>
              <a:gdLst>
                <a:gd name="connsiteX0" fmla="*/ 0 w 4671753"/>
                <a:gd name="connsiteY0" fmla="*/ 0 h 432262"/>
                <a:gd name="connsiteX1" fmla="*/ 4671753 w 4671753"/>
                <a:gd name="connsiteY1" fmla="*/ 0 h 432262"/>
                <a:gd name="connsiteX2" fmla="*/ 4671753 w 4671753"/>
                <a:gd name="connsiteY2" fmla="*/ 432262 h 432262"/>
                <a:gd name="connsiteX3" fmla="*/ 0 w 4671753"/>
                <a:gd name="connsiteY3" fmla="*/ 432262 h 432262"/>
                <a:gd name="connsiteX4" fmla="*/ 0 w 4671753"/>
                <a:gd name="connsiteY4" fmla="*/ 0 h 432262"/>
                <a:gd name="connsiteX0" fmla="*/ 0 w 4671753"/>
                <a:gd name="connsiteY0" fmla="*/ 216131 h 648393"/>
                <a:gd name="connsiteX1" fmla="*/ 2310938 w 4671753"/>
                <a:gd name="connsiteY1" fmla="*/ 0 h 648393"/>
                <a:gd name="connsiteX2" fmla="*/ 4671753 w 4671753"/>
                <a:gd name="connsiteY2" fmla="*/ 216131 h 648393"/>
                <a:gd name="connsiteX3" fmla="*/ 4671753 w 4671753"/>
                <a:gd name="connsiteY3" fmla="*/ 648393 h 648393"/>
                <a:gd name="connsiteX4" fmla="*/ 0 w 4671753"/>
                <a:gd name="connsiteY4" fmla="*/ 648393 h 648393"/>
                <a:gd name="connsiteX5" fmla="*/ 0 w 4671753"/>
                <a:gd name="connsiteY5" fmla="*/ 216131 h 648393"/>
                <a:gd name="connsiteX0" fmla="*/ 0 w 4671753"/>
                <a:gd name="connsiteY0" fmla="*/ 216131 h 648393"/>
                <a:gd name="connsiteX1" fmla="*/ 2310938 w 4671753"/>
                <a:gd name="connsiteY1" fmla="*/ 0 h 648393"/>
                <a:gd name="connsiteX2" fmla="*/ 4671753 w 4671753"/>
                <a:gd name="connsiteY2" fmla="*/ 216131 h 648393"/>
                <a:gd name="connsiteX3" fmla="*/ 4671753 w 4671753"/>
                <a:gd name="connsiteY3" fmla="*/ 648393 h 648393"/>
                <a:gd name="connsiteX4" fmla="*/ 0 w 4671753"/>
                <a:gd name="connsiteY4" fmla="*/ 648393 h 648393"/>
                <a:gd name="connsiteX5" fmla="*/ 0 w 4671753"/>
                <a:gd name="connsiteY5" fmla="*/ 216131 h 648393"/>
                <a:gd name="connsiteX0" fmla="*/ 0 w 4671753"/>
                <a:gd name="connsiteY0" fmla="*/ 216131 h 648393"/>
                <a:gd name="connsiteX1" fmla="*/ 2310938 w 4671753"/>
                <a:gd name="connsiteY1" fmla="*/ 0 h 648393"/>
                <a:gd name="connsiteX2" fmla="*/ 4671753 w 4671753"/>
                <a:gd name="connsiteY2" fmla="*/ 216131 h 648393"/>
                <a:gd name="connsiteX3" fmla="*/ 4671753 w 4671753"/>
                <a:gd name="connsiteY3" fmla="*/ 648393 h 648393"/>
                <a:gd name="connsiteX4" fmla="*/ 0 w 4671753"/>
                <a:gd name="connsiteY4" fmla="*/ 648393 h 648393"/>
                <a:gd name="connsiteX5" fmla="*/ 0 w 4671753"/>
                <a:gd name="connsiteY5" fmla="*/ 216131 h 648393"/>
                <a:gd name="connsiteX0" fmla="*/ 0 w 4671753"/>
                <a:gd name="connsiteY0" fmla="*/ 216131 h 781397"/>
                <a:gd name="connsiteX1" fmla="*/ 2310938 w 4671753"/>
                <a:gd name="connsiteY1" fmla="*/ 0 h 781397"/>
                <a:gd name="connsiteX2" fmla="*/ 4671753 w 4671753"/>
                <a:gd name="connsiteY2" fmla="*/ 216131 h 781397"/>
                <a:gd name="connsiteX3" fmla="*/ 4671753 w 4671753"/>
                <a:gd name="connsiteY3" fmla="*/ 648393 h 781397"/>
                <a:gd name="connsiteX4" fmla="*/ 2269375 w 4671753"/>
                <a:gd name="connsiteY4" fmla="*/ 781397 h 781397"/>
                <a:gd name="connsiteX5" fmla="*/ 0 w 4671753"/>
                <a:gd name="connsiteY5" fmla="*/ 648393 h 781397"/>
                <a:gd name="connsiteX6" fmla="*/ 0 w 4671753"/>
                <a:gd name="connsiteY6" fmla="*/ 216131 h 781397"/>
                <a:gd name="connsiteX0" fmla="*/ 0 w 4671753"/>
                <a:gd name="connsiteY0" fmla="*/ 216131 h 781631"/>
                <a:gd name="connsiteX1" fmla="*/ 2310938 w 4671753"/>
                <a:gd name="connsiteY1" fmla="*/ 0 h 781631"/>
                <a:gd name="connsiteX2" fmla="*/ 4671753 w 4671753"/>
                <a:gd name="connsiteY2" fmla="*/ 216131 h 781631"/>
                <a:gd name="connsiteX3" fmla="*/ 4671753 w 4671753"/>
                <a:gd name="connsiteY3" fmla="*/ 648393 h 781631"/>
                <a:gd name="connsiteX4" fmla="*/ 2269375 w 4671753"/>
                <a:gd name="connsiteY4" fmla="*/ 781397 h 781631"/>
                <a:gd name="connsiteX5" fmla="*/ 0 w 4671753"/>
                <a:gd name="connsiteY5" fmla="*/ 648393 h 781631"/>
                <a:gd name="connsiteX6" fmla="*/ 0 w 4671753"/>
                <a:gd name="connsiteY6" fmla="*/ 216131 h 781631"/>
                <a:gd name="connsiteX0" fmla="*/ 0 w 4671753"/>
                <a:gd name="connsiteY0" fmla="*/ 216131 h 781397"/>
                <a:gd name="connsiteX1" fmla="*/ 2310938 w 4671753"/>
                <a:gd name="connsiteY1" fmla="*/ 0 h 781397"/>
                <a:gd name="connsiteX2" fmla="*/ 4671753 w 4671753"/>
                <a:gd name="connsiteY2" fmla="*/ 216131 h 781397"/>
                <a:gd name="connsiteX3" fmla="*/ 4671753 w 4671753"/>
                <a:gd name="connsiteY3" fmla="*/ 648393 h 781397"/>
                <a:gd name="connsiteX4" fmla="*/ 2269375 w 4671753"/>
                <a:gd name="connsiteY4" fmla="*/ 781397 h 781397"/>
                <a:gd name="connsiteX5" fmla="*/ 0 w 4671753"/>
                <a:gd name="connsiteY5" fmla="*/ 648393 h 781397"/>
                <a:gd name="connsiteX6" fmla="*/ 0 w 4671753"/>
                <a:gd name="connsiteY6" fmla="*/ 216131 h 781397"/>
                <a:gd name="connsiteX0" fmla="*/ 0 w 4671753"/>
                <a:gd name="connsiteY0" fmla="*/ 216131 h 781397"/>
                <a:gd name="connsiteX1" fmla="*/ 2310938 w 4671753"/>
                <a:gd name="connsiteY1" fmla="*/ 0 h 781397"/>
                <a:gd name="connsiteX2" fmla="*/ 4671753 w 4671753"/>
                <a:gd name="connsiteY2" fmla="*/ 216131 h 781397"/>
                <a:gd name="connsiteX3" fmla="*/ 4671753 w 4671753"/>
                <a:gd name="connsiteY3" fmla="*/ 648393 h 781397"/>
                <a:gd name="connsiteX4" fmla="*/ 2269375 w 4671753"/>
                <a:gd name="connsiteY4" fmla="*/ 781397 h 781397"/>
                <a:gd name="connsiteX5" fmla="*/ 0 w 4671753"/>
                <a:gd name="connsiteY5" fmla="*/ 648393 h 781397"/>
                <a:gd name="connsiteX6" fmla="*/ 0 w 4671753"/>
                <a:gd name="connsiteY6" fmla="*/ 216131 h 781397"/>
                <a:gd name="connsiteX0" fmla="*/ 0 w 4671753"/>
                <a:gd name="connsiteY0" fmla="*/ 216131 h 781397"/>
                <a:gd name="connsiteX1" fmla="*/ 2310938 w 4671753"/>
                <a:gd name="connsiteY1" fmla="*/ 0 h 781397"/>
                <a:gd name="connsiteX2" fmla="*/ 4671753 w 4671753"/>
                <a:gd name="connsiteY2" fmla="*/ 216131 h 781397"/>
                <a:gd name="connsiteX3" fmla="*/ 4671753 w 4671753"/>
                <a:gd name="connsiteY3" fmla="*/ 648393 h 781397"/>
                <a:gd name="connsiteX4" fmla="*/ 2269375 w 4671753"/>
                <a:gd name="connsiteY4" fmla="*/ 781397 h 781397"/>
                <a:gd name="connsiteX5" fmla="*/ 0 w 4671753"/>
                <a:gd name="connsiteY5" fmla="*/ 648393 h 781397"/>
                <a:gd name="connsiteX6" fmla="*/ 0 w 4671753"/>
                <a:gd name="connsiteY6" fmla="*/ 216131 h 781397"/>
                <a:gd name="connsiteX0" fmla="*/ 0 w 4671753"/>
                <a:gd name="connsiteY0" fmla="*/ 170895 h 736161"/>
                <a:gd name="connsiteX1" fmla="*/ 2338998 w 4671753"/>
                <a:gd name="connsiteY1" fmla="*/ 0 h 736161"/>
                <a:gd name="connsiteX2" fmla="*/ 4671753 w 4671753"/>
                <a:gd name="connsiteY2" fmla="*/ 170895 h 736161"/>
                <a:gd name="connsiteX3" fmla="*/ 4671753 w 4671753"/>
                <a:gd name="connsiteY3" fmla="*/ 603157 h 736161"/>
                <a:gd name="connsiteX4" fmla="*/ 2269375 w 4671753"/>
                <a:gd name="connsiteY4" fmla="*/ 736161 h 736161"/>
                <a:gd name="connsiteX5" fmla="*/ 0 w 4671753"/>
                <a:gd name="connsiteY5" fmla="*/ 603157 h 736161"/>
                <a:gd name="connsiteX6" fmla="*/ 0 w 4671753"/>
                <a:gd name="connsiteY6" fmla="*/ 170895 h 736161"/>
                <a:gd name="connsiteX0" fmla="*/ 0 w 4671753"/>
                <a:gd name="connsiteY0" fmla="*/ 170895 h 736161"/>
                <a:gd name="connsiteX1" fmla="*/ 2338998 w 4671753"/>
                <a:gd name="connsiteY1" fmla="*/ 0 h 736161"/>
                <a:gd name="connsiteX2" fmla="*/ 4671753 w 4671753"/>
                <a:gd name="connsiteY2" fmla="*/ 170895 h 736161"/>
                <a:gd name="connsiteX3" fmla="*/ 4671753 w 4671753"/>
                <a:gd name="connsiteY3" fmla="*/ 603157 h 736161"/>
                <a:gd name="connsiteX4" fmla="*/ 2269375 w 4671753"/>
                <a:gd name="connsiteY4" fmla="*/ 736161 h 736161"/>
                <a:gd name="connsiteX5" fmla="*/ 0 w 4671753"/>
                <a:gd name="connsiteY5" fmla="*/ 603157 h 736161"/>
                <a:gd name="connsiteX6" fmla="*/ 0 w 4671753"/>
                <a:gd name="connsiteY6" fmla="*/ 170895 h 736161"/>
                <a:gd name="connsiteX0" fmla="*/ 0 w 4671753"/>
                <a:gd name="connsiteY0" fmla="*/ 170895 h 736161"/>
                <a:gd name="connsiteX1" fmla="*/ 2338998 w 4671753"/>
                <a:gd name="connsiteY1" fmla="*/ 0 h 736161"/>
                <a:gd name="connsiteX2" fmla="*/ 4629669 w 4671753"/>
                <a:gd name="connsiteY2" fmla="*/ 146015 h 736161"/>
                <a:gd name="connsiteX3" fmla="*/ 4671753 w 4671753"/>
                <a:gd name="connsiteY3" fmla="*/ 603157 h 736161"/>
                <a:gd name="connsiteX4" fmla="*/ 2269375 w 4671753"/>
                <a:gd name="connsiteY4" fmla="*/ 736161 h 736161"/>
                <a:gd name="connsiteX5" fmla="*/ 0 w 4671753"/>
                <a:gd name="connsiteY5" fmla="*/ 603157 h 736161"/>
                <a:gd name="connsiteX6" fmla="*/ 0 w 4671753"/>
                <a:gd name="connsiteY6" fmla="*/ 170895 h 736161"/>
                <a:gd name="connsiteX0" fmla="*/ 0 w 4671753"/>
                <a:gd name="connsiteY0" fmla="*/ 170895 h 736161"/>
                <a:gd name="connsiteX1" fmla="*/ 2338998 w 4671753"/>
                <a:gd name="connsiteY1" fmla="*/ 0 h 736161"/>
                <a:gd name="connsiteX2" fmla="*/ 4629669 w 4671753"/>
                <a:gd name="connsiteY2" fmla="*/ 146015 h 736161"/>
                <a:gd name="connsiteX3" fmla="*/ 4671753 w 4671753"/>
                <a:gd name="connsiteY3" fmla="*/ 603157 h 736161"/>
                <a:gd name="connsiteX4" fmla="*/ 2269375 w 4671753"/>
                <a:gd name="connsiteY4" fmla="*/ 736161 h 736161"/>
                <a:gd name="connsiteX5" fmla="*/ 42094 w 4671753"/>
                <a:gd name="connsiteY5" fmla="*/ 609942 h 736161"/>
                <a:gd name="connsiteX6" fmla="*/ 0 w 4671753"/>
                <a:gd name="connsiteY6" fmla="*/ 170895 h 736161"/>
                <a:gd name="connsiteX0" fmla="*/ 0 w 4671753"/>
                <a:gd name="connsiteY0" fmla="*/ 170895 h 736161"/>
                <a:gd name="connsiteX1" fmla="*/ 2338998 w 4671753"/>
                <a:gd name="connsiteY1" fmla="*/ 0 h 736161"/>
                <a:gd name="connsiteX2" fmla="*/ 4629669 w 4671753"/>
                <a:gd name="connsiteY2" fmla="*/ 146015 h 736161"/>
                <a:gd name="connsiteX3" fmla="*/ 4671753 w 4671753"/>
                <a:gd name="connsiteY3" fmla="*/ 603157 h 736161"/>
                <a:gd name="connsiteX4" fmla="*/ 2269375 w 4671753"/>
                <a:gd name="connsiteY4" fmla="*/ 736161 h 736161"/>
                <a:gd name="connsiteX5" fmla="*/ 42094 w 4671753"/>
                <a:gd name="connsiteY5" fmla="*/ 609942 h 736161"/>
                <a:gd name="connsiteX6" fmla="*/ 0 w 4671753"/>
                <a:gd name="connsiteY6" fmla="*/ 170895 h 736161"/>
                <a:gd name="connsiteX0" fmla="*/ 0 w 4671753"/>
                <a:gd name="connsiteY0" fmla="*/ 170895 h 738423"/>
                <a:gd name="connsiteX1" fmla="*/ 2338998 w 4671753"/>
                <a:gd name="connsiteY1" fmla="*/ 0 h 738423"/>
                <a:gd name="connsiteX2" fmla="*/ 4629669 w 4671753"/>
                <a:gd name="connsiteY2" fmla="*/ 146015 h 738423"/>
                <a:gd name="connsiteX3" fmla="*/ 4671753 w 4671753"/>
                <a:gd name="connsiteY3" fmla="*/ 603157 h 738423"/>
                <a:gd name="connsiteX4" fmla="*/ 2185201 w 4671753"/>
                <a:gd name="connsiteY4" fmla="*/ 738423 h 738423"/>
                <a:gd name="connsiteX5" fmla="*/ 42094 w 4671753"/>
                <a:gd name="connsiteY5" fmla="*/ 609942 h 738423"/>
                <a:gd name="connsiteX6" fmla="*/ 0 w 4671753"/>
                <a:gd name="connsiteY6" fmla="*/ 170895 h 738423"/>
                <a:gd name="connsiteX0" fmla="*/ 0 w 4671753"/>
                <a:gd name="connsiteY0" fmla="*/ 109826 h 738423"/>
                <a:gd name="connsiteX1" fmla="*/ 2338998 w 4671753"/>
                <a:gd name="connsiteY1" fmla="*/ 0 h 738423"/>
                <a:gd name="connsiteX2" fmla="*/ 4629669 w 4671753"/>
                <a:gd name="connsiteY2" fmla="*/ 146015 h 738423"/>
                <a:gd name="connsiteX3" fmla="*/ 4671753 w 4671753"/>
                <a:gd name="connsiteY3" fmla="*/ 603157 h 738423"/>
                <a:gd name="connsiteX4" fmla="*/ 2185201 w 4671753"/>
                <a:gd name="connsiteY4" fmla="*/ 738423 h 738423"/>
                <a:gd name="connsiteX5" fmla="*/ 42094 w 4671753"/>
                <a:gd name="connsiteY5" fmla="*/ 609942 h 738423"/>
                <a:gd name="connsiteX6" fmla="*/ 0 w 4671753"/>
                <a:gd name="connsiteY6" fmla="*/ 109826 h 738423"/>
                <a:gd name="connsiteX0" fmla="*/ 0 w 4671753"/>
                <a:gd name="connsiteY0" fmla="*/ 109826 h 738423"/>
                <a:gd name="connsiteX1" fmla="*/ 2338998 w 4671753"/>
                <a:gd name="connsiteY1" fmla="*/ 0 h 738423"/>
                <a:gd name="connsiteX2" fmla="*/ 4629669 w 4671753"/>
                <a:gd name="connsiteY2" fmla="*/ 146015 h 738423"/>
                <a:gd name="connsiteX3" fmla="*/ 4671753 w 4671753"/>
                <a:gd name="connsiteY3" fmla="*/ 603157 h 738423"/>
                <a:gd name="connsiteX4" fmla="*/ 2185201 w 4671753"/>
                <a:gd name="connsiteY4" fmla="*/ 738423 h 738423"/>
                <a:gd name="connsiteX5" fmla="*/ 42094 w 4671753"/>
                <a:gd name="connsiteY5" fmla="*/ 609942 h 738423"/>
                <a:gd name="connsiteX6" fmla="*/ 0 w 4671753"/>
                <a:gd name="connsiteY6" fmla="*/ 109826 h 738423"/>
                <a:gd name="connsiteX0" fmla="*/ 14025 w 4629659"/>
                <a:gd name="connsiteY0" fmla="*/ 132444 h 738423"/>
                <a:gd name="connsiteX1" fmla="*/ 2296904 w 4629659"/>
                <a:gd name="connsiteY1" fmla="*/ 0 h 738423"/>
                <a:gd name="connsiteX2" fmla="*/ 4587575 w 4629659"/>
                <a:gd name="connsiteY2" fmla="*/ 146015 h 738423"/>
                <a:gd name="connsiteX3" fmla="*/ 4629659 w 4629659"/>
                <a:gd name="connsiteY3" fmla="*/ 603157 h 738423"/>
                <a:gd name="connsiteX4" fmla="*/ 2143107 w 4629659"/>
                <a:gd name="connsiteY4" fmla="*/ 738423 h 738423"/>
                <a:gd name="connsiteX5" fmla="*/ 0 w 4629659"/>
                <a:gd name="connsiteY5" fmla="*/ 609942 h 738423"/>
                <a:gd name="connsiteX6" fmla="*/ 14025 w 4629659"/>
                <a:gd name="connsiteY6" fmla="*/ 132444 h 738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9659" h="738423">
                  <a:moveTo>
                    <a:pt x="14025" y="132444"/>
                  </a:moveTo>
                  <a:cubicBezTo>
                    <a:pt x="725448" y="59556"/>
                    <a:pt x="1529362" y="2771"/>
                    <a:pt x="2296904" y="0"/>
                  </a:cubicBezTo>
                  <a:cubicBezTo>
                    <a:pt x="3166969" y="13855"/>
                    <a:pt x="3800637" y="73971"/>
                    <a:pt x="4587575" y="146015"/>
                  </a:cubicBezTo>
                  <a:lnTo>
                    <a:pt x="4629659" y="603157"/>
                  </a:lnTo>
                  <a:cubicBezTo>
                    <a:pt x="3809124" y="682830"/>
                    <a:pt x="2935587" y="735652"/>
                    <a:pt x="2143107" y="738423"/>
                  </a:cubicBezTo>
                  <a:cubicBezTo>
                    <a:pt x="1345084" y="734917"/>
                    <a:pt x="784523" y="672371"/>
                    <a:pt x="0" y="609942"/>
                  </a:cubicBezTo>
                  <a:lnTo>
                    <a:pt x="14025" y="132444"/>
                  </a:lnTo>
                  <a:close/>
                </a:path>
              </a:pathLst>
            </a:cu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grpSp>
          <p:nvGrpSpPr>
            <p:cNvPr id="7" name="Group 6">
              <a:extLst>
                <a:ext uri="{FF2B5EF4-FFF2-40B4-BE49-F238E27FC236}">
                  <a16:creationId xmlns:a16="http://schemas.microsoft.com/office/drawing/2014/main" id="{F48C4CC6-3C28-4E72-9D9A-DE7C2F26AD4A}"/>
                </a:ext>
              </a:extLst>
            </p:cNvPr>
            <p:cNvGrpSpPr/>
            <p:nvPr/>
          </p:nvGrpSpPr>
          <p:grpSpPr>
            <a:xfrm>
              <a:off x="5243034" y="3337563"/>
              <a:ext cx="2643664" cy="906782"/>
              <a:chOff x="5280766" y="3262919"/>
              <a:chExt cx="791370" cy="350164"/>
            </a:xfrm>
          </p:grpSpPr>
          <p:sp>
            <p:nvSpPr>
              <p:cNvPr id="11" name="Arc 10">
                <a:extLst>
                  <a:ext uri="{FF2B5EF4-FFF2-40B4-BE49-F238E27FC236}">
                    <a16:creationId xmlns:a16="http://schemas.microsoft.com/office/drawing/2014/main" id="{7CC44032-4712-42D8-B132-486D6D6A103E}"/>
                  </a:ext>
                </a:extLst>
              </p:cNvPr>
              <p:cNvSpPr/>
              <p:nvPr/>
            </p:nvSpPr>
            <p:spPr>
              <a:xfrm rot="10800000">
                <a:off x="5280766" y="3262919"/>
                <a:ext cx="780404" cy="255183"/>
              </a:xfrm>
              <a:prstGeom prst="arc">
                <a:avLst>
                  <a:gd name="adj1" fmla="val 11104473"/>
                  <a:gd name="adj2" fmla="val 21205666"/>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12" name="Arc 11">
                <a:extLst>
                  <a:ext uri="{FF2B5EF4-FFF2-40B4-BE49-F238E27FC236}">
                    <a16:creationId xmlns:a16="http://schemas.microsoft.com/office/drawing/2014/main" id="{D580DFAB-166E-4C85-9EE9-58490FD9CAE2}"/>
                  </a:ext>
                </a:extLst>
              </p:cNvPr>
              <p:cNvSpPr/>
              <p:nvPr/>
            </p:nvSpPr>
            <p:spPr>
              <a:xfrm>
                <a:off x="5291732" y="3357900"/>
                <a:ext cx="780404" cy="255183"/>
              </a:xfrm>
              <a:prstGeom prst="arc">
                <a:avLst>
                  <a:gd name="adj1" fmla="val 11104473"/>
                  <a:gd name="adj2" fmla="val 21205666"/>
                </a:avLst>
              </a:prstGeom>
              <a:ln w="3810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grpSp>
        <p:grpSp>
          <p:nvGrpSpPr>
            <p:cNvPr id="8" name="Group 7">
              <a:extLst>
                <a:ext uri="{FF2B5EF4-FFF2-40B4-BE49-F238E27FC236}">
                  <a16:creationId xmlns:a16="http://schemas.microsoft.com/office/drawing/2014/main" id="{154BCA81-2550-4267-AF0F-51D48195E51B}"/>
                </a:ext>
              </a:extLst>
            </p:cNvPr>
            <p:cNvGrpSpPr/>
            <p:nvPr/>
          </p:nvGrpSpPr>
          <p:grpSpPr>
            <a:xfrm>
              <a:off x="5191124" y="3002214"/>
              <a:ext cx="2746375" cy="906782"/>
              <a:chOff x="5280766" y="3262919"/>
              <a:chExt cx="793527" cy="350164"/>
            </a:xfrm>
          </p:grpSpPr>
          <p:sp>
            <p:nvSpPr>
              <p:cNvPr id="9" name="Arc 8">
                <a:extLst>
                  <a:ext uri="{FF2B5EF4-FFF2-40B4-BE49-F238E27FC236}">
                    <a16:creationId xmlns:a16="http://schemas.microsoft.com/office/drawing/2014/main" id="{A177AC61-D9C9-44E0-BF4F-2A43843A0130}"/>
                  </a:ext>
                </a:extLst>
              </p:cNvPr>
              <p:cNvSpPr/>
              <p:nvPr/>
            </p:nvSpPr>
            <p:spPr>
              <a:xfrm rot="10800000">
                <a:off x="5280766" y="3262919"/>
                <a:ext cx="780404" cy="255183"/>
              </a:xfrm>
              <a:prstGeom prst="arc">
                <a:avLst>
                  <a:gd name="adj1" fmla="val 11104473"/>
                  <a:gd name="adj2" fmla="val 21205666"/>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10" name="Arc 9">
                <a:extLst>
                  <a:ext uri="{FF2B5EF4-FFF2-40B4-BE49-F238E27FC236}">
                    <a16:creationId xmlns:a16="http://schemas.microsoft.com/office/drawing/2014/main" id="{E589ACE1-42B0-48C3-B757-0BA8BDE709E0}"/>
                  </a:ext>
                </a:extLst>
              </p:cNvPr>
              <p:cNvSpPr/>
              <p:nvPr/>
            </p:nvSpPr>
            <p:spPr>
              <a:xfrm>
                <a:off x="5293889" y="3357900"/>
                <a:ext cx="780404" cy="255183"/>
              </a:xfrm>
              <a:prstGeom prst="arc">
                <a:avLst>
                  <a:gd name="adj1" fmla="val 11104473"/>
                  <a:gd name="adj2" fmla="val 21205666"/>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grpSp>
      </p:grpSp>
      <p:sp>
        <p:nvSpPr>
          <p:cNvPr id="13" name="Speech Bubble: Oval 12">
            <a:extLst>
              <a:ext uri="{FF2B5EF4-FFF2-40B4-BE49-F238E27FC236}">
                <a16:creationId xmlns:a16="http://schemas.microsoft.com/office/drawing/2014/main" id="{0E911B82-2D8E-4897-A520-E9987D1A2999}"/>
              </a:ext>
            </a:extLst>
          </p:cNvPr>
          <p:cNvSpPr/>
          <p:nvPr/>
        </p:nvSpPr>
        <p:spPr>
          <a:xfrm>
            <a:off x="10616013" y="3027547"/>
            <a:ext cx="1334442" cy="498354"/>
          </a:xfrm>
          <a:prstGeom prst="wedgeEllipseCallout">
            <a:avLst>
              <a:gd name="adj1" fmla="val -64833"/>
              <a:gd name="adj2" fmla="val 52590"/>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ZA" dirty="0"/>
              <a:t>99,4 cm</a:t>
            </a:r>
          </a:p>
        </p:txBody>
      </p:sp>
      <p:sp>
        <p:nvSpPr>
          <p:cNvPr id="14" name="Speech Bubble: Oval 13">
            <a:extLst>
              <a:ext uri="{FF2B5EF4-FFF2-40B4-BE49-F238E27FC236}">
                <a16:creationId xmlns:a16="http://schemas.microsoft.com/office/drawing/2014/main" id="{630DF6F6-D693-4D7A-B5BC-E9798C1447FC}"/>
              </a:ext>
            </a:extLst>
          </p:cNvPr>
          <p:cNvSpPr/>
          <p:nvPr/>
        </p:nvSpPr>
        <p:spPr>
          <a:xfrm>
            <a:off x="10616013" y="3695161"/>
            <a:ext cx="1334442" cy="498354"/>
          </a:xfrm>
          <a:prstGeom prst="wedgeEllipseCallout">
            <a:avLst>
              <a:gd name="adj1" fmla="val -66961"/>
              <a:gd name="adj2" fmla="val -1413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ZA" dirty="0"/>
              <a:t>98,1 cm</a:t>
            </a:r>
          </a:p>
        </p:txBody>
      </p:sp>
    </p:spTree>
    <p:extLst>
      <p:ext uri="{BB962C8B-B14F-4D97-AF65-F5344CB8AC3E}">
        <p14:creationId xmlns:p14="http://schemas.microsoft.com/office/powerpoint/2010/main" val="4203894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44C0C-2A36-4FEA-9542-5F137C121FF7}"/>
              </a:ext>
            </a:extLst>
          </p:cNvPr>
          <p:cNvSpPr>
            <a:spLocks noGrp="1"/>
          </p:cNvSpPr>
          <p:nvPr>
            <p:ph type="title"/>
          </p:nvPr>
        </p:nvSpPr>
        <p:spPr/>
        <p:txBody>
          <a:bodyPr/>
          <a:lstStyle/>
          <a:p>
            <a:r>
              <a:rPr lang="en-ZA" dirty="0"/>
              <a:t>Find the measurement site</a:t>
            </a:r>
          </a:p>
        </p:txBody>
      </p:sp>
      <p:sp>
        <p:nvSpPr>
          <p:cNvPr id="3" name="Content Placeholder 2">
            <a:extLst>
              <a:ext uri="{FF2B5EF4-FFF2-40B4-BE49-F238E27FC236}">
                <a16:creationId xmlns:a16="http://schemas.microsoft.com/office/drawing/2014/main" id="{5277B769-6204-40D1-8788-F9C1605825A0}"/>
              </a:ext>
            </a:extLst>
          </p:cNvPr>
          <p:cNvSpPr>
            <a:spLocks noGrp="1"/>
          </p:cNvSpPr>
          <p:nvPr>
            <p:ph idx="1"/>
          </p:nvPr>
        </p:nvSpPr>
        <p:spPr>
          <a:xfrm>
            <a:off x="838200" y="1825625"/>
            <a:ext cx="5794829" cy="4351338"/>
          </a:xfrm>
        </p:spPr>
        <p:txBody>
          <a:bodyPr>
            <a:normAutofit lnSpcReduction="10000"/>
          </a:bodyPr>
          <a:lstStyle/>
          <a:p>
            <a:r>
              <a:rPr lang="en-ZA" dirty="0"/>
              <a:t>Ask the person to stand comfortably</a:t>
            </a:r>
          </a:p>
          <a:p>
            <a:pPr lvl="3"/>
            <a:endParaRPr lang="en-ZA" dirty="0"/>
          </a:p>
          <a:p>
            <a:r>
              <a:rPr lang="en-ZA" dirty="0"/>
              <a:t>Upper reference point: Feel for the lowest edge of the last rib. </a:t>
            </a:r>
          </a:p>
          <a:p>
            <a:r>
              <a:rPr lang="en-ZA" dirty="0"/>
              <a:t>Lower reference point: Feel for the highest edge of the hip bone (iliac crest. </a:t>
            </a:r>
          </a:p>
          <a:p>
            <a:r>
              <a:rPr lang="en-ZA" dirty="0"/>
              <a:t>Use a tape measure to find the halfway point between the two reference points.</a:t>
            </a:r>
          </a:p>
          <a:p>
            <a:pPr lvl="1"/>
            <a:r>
              <a:rPr lang="en-ZA" dirty="0"/>
              <a:t>Mark with the cosmetic pencil.</a:t>
            </a:r>
          </a:p>
          <a:p>
            <a:endParaRPr lang="en-ZA" dirty="0"/>
          </a:p>
        </p:txBody>
      </p:sp>
      <p:sp>
        <p:nvSpPr>
          <p:cNvPr id="4" name="Footer Placeholder 3">
            <a:extLst>
              <a:ext uri="{FF2B5EF4-FFF2-40B4-BE49-F238E27FC236}">
                <a16:creationId xmlns:a16="http://schemas.microsoft.com/office/drawing/2014/main" id="{3DFC084F-760D-4C07-9E95-6D114B38845B}"/>
              </a:ext>
            </a:extLst>
          </p:cNvPr>
          <p:cNvSpPr>
            <a:spLocks noGrp="1"/>
          </p:cNvSpPr>
          <p:nvPr>
            <p:ph type="ftr" sz="quarter" idx="11"/>
          </p:nvPr>
        </p:nvSpPr>
        <p:spPr/>
        <p:txBody>
          <a:bodyPr/>
          <a:lstStyle/>
          <a:p>
            <a:r>
              <a:rPr lang="en-ZA"/>
              <a:t>Hands-on Anthropometry – Module 10 – Measuring Waist Circumference</a:t>
            </a:r>
            <a:endParaRPr lang="en-ZA" dirty="0"/>
          </a:p>
        </p:txBody>
      </p:sp>
      <p:pic>
        <p:nvPicPr>
          <p:cNvPr id="5" name="Picture 4" descr="A picture containing text&#10;&#10;Description automatically generated">
            <a:extLst>
              <a:ext uri="{FF2B5EF4-FFF2-40B4-BE49-F238E27FC236}">
                <a16:creationId xmlns:a16="http://schemas.microsoft.com/office/drawing/2014/main" id="{492F332D-9360-41B4-943F-3A6131ADD9EF}"/>
              </a:ext>
            </a:extLst>
          </p:cNvPr>
          <p:cNvPicPr>
            <a:picLocks noChangeAspect="1"/>
          </p:cNvPicPr>
          <p:nvPr/>
        </p:nvPicPr>
        <p:blipFill rotWithShape="1">
          <a:blip r:embed="rId3"/>
          <a:srcRect r="-8"/>
          <a:stretch/>
        </p:blipFill>
        <p:spPr>
          <a:xfrm>
            <a:off x="6926125" y="1944108"/>
            <a:ext cx="4961073" cy="3671457"/>
          </a:xfrm>
          <a:prstGeom prst="rect">
            <a:avLst/>
          </a:prstGeom>
        </p:spPr>
      </p:pic>
    </p:spTree>
    <p:extLst>
      <p:ext uri="{BB962C8B-B14F-4D97-AF65-F5344CB8AC3E}">
        <p14:creationId xmlns:p14="http://schemas.microsoft.com/office/powerpoint/2010/main" val="2254557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CED-5A48-49A2-8A20-CAF30F9A8DA3}"/>
              </a:ext>
            </a:extLst>
          </p:cNvPr>
          <p:cNvSpPr>
            <a:spLocks noGrp="1"/>
          </p:cNvSpPr>
          <p:nvPr>
            <p:ph type="title"/>
          </p:nvPr>
        </p:nvSpPr>
        <p:spPr>
          <a:xfrm>
            <a:off x="706956" y="617288"/>
            <a:ext cx="10515600" cy="671955"/>
          </a:xfrm>
        </p:spPr>
        <p:txBody>
          <a:bodyPr>
            <a:normAutofit fontScale="90000"/>
          </a:bodyPr>
          <a:lstStyle/>
          <a:p>
            <a:r>
              <a:rPr lang="en-ZA" dirty="0"/>
              <a:t>Waist circumference measurement site</a:t>
            </a:r>
          </a:p>
        </p:txBody>
      </p:sp>
      <p:sp>
        <p:nvSpPr>
          <p:cNvPr id="4" name="Footer Placeholder 3">
            <a:extLst>
              <a:ext uri="{FF2B5EF4-FFF2-40B4-BE49-F238E27FC236}">
                <a16:creationId xmlns:a16="http://schemas.microsoft.com/office/drawing/2014/main" id="{2C73209A-354B-4BBE-8998-CC0C376A0BE3}"/>
              </a:ext>
            </a:extLst>
          </p:cNvPr>
          <p:cNvSpPr>
            <a:spLocks noGrp="1"/>
          </p:cNvSpPr>
          <p:nvPr>
            <p:ph type="ftr" sz="quarter" idx="11"/>
          </p:nvPr>
        </p:nvSpPr>
        <p:spPr/>
        <p:txBody>
          <a:bodyPr/>
          <a:lstStyle/>
          <a:p>
            <a:r>
              <a:rPr lang="en-ZA"/>
              <a:t>Hands-on Anthropometry – Module 10 – Measuring Waist Circumference</a:t>
            </a:r>
            <a:endParaRPr lang="en-ZA" dirty="0"/>
          </a:p>
        </p:txBody>
      </p:sp>
      <p:grpSp>
        <p:nvGrpSpPr>
          <p:cNvPr id="5" name="Group 4">
            <a:extLst>
              <a:ext uri="{FF2B5EF4-FFF2-40B4-BE49-F238E27FC236}">
                <a16:creationId xmlns:a16="http://schemas.microsoft.com/office/drawing/2014/main" id="{0340FC53-9E5A-40ED-98BF-535294CA7B7B}"/>
              </a:ext>
            </a:extLst>
          </p:cNvPr>
          <p:cNvGrpSpPr/>
          <p:nvPr/>
        </p:nvGrpSpPr>
        <p:grpSpPr>
          <a:xfrm>
            <a:off x="706956" y="1365331"/>
            <a:ext cx="10287610" cy="4810449"/>
            <a:chOff x="706956" y="1398313"/>
            <a:chExt cx="10287610" cy="4810449"/>
          </a:xfrm>
        </p:grpSpPr>
        <p:pic>
          <p:nvPicPr>
            <p:cNvPr id="6" name="Picture 5">
              <a:extLst>
                <a:ext uri="{FF2B5EF4-FFF2-40B4-BE49-F238E27FC236}">
                  <a16:creationId xmlns:a16="http://schemas.microsoft.com/office/drawing/2014/main" id="{542CC2BA-9531-4972-B436-47E90BDCB133}"/>
                </a:ext>
              </a:extLst>
            </p:cNvPr>
            <p:cNvPicPr>
              <a:picLocks noChangeAspect="1"/>
            </p:cNvPicPr>
            <p:nvPr/>
          </p:nvPicPr>
          <p:blipFill rotWithShape="1">
            <a:blip r:embed="rId3"/>
            <a:srcRect l="2615" t="15211" r="1888" b="24456"/>
            <a:stretch/>
          </p:blipFill>
          <p:spPr>
            <a:xfrm>
              <a:off x="706956" y="1398313"/>
              <a:ext cx="10287610" cy="4810449"/>
            </a:xfrm>
            <a:prstGeom prst="rect">
              <a:avLst/>
            </a:prstGeom>
            <a:ln w="12700">
              <a:solidFill>
                <a:schemeClr val="bg2">
                  <a:lumMod val="10000"/>
                </a:schemeClr>
              </a:solidFill>
            </a:ln>
          </p:spPr>
        </p:pic>
        <p:sp>
          <p:nvSpPr>
            <p:cNvPr id="7" name="TextBox 5">
              <a:extLst>
                <a:ext uri="{FF2B5EF4-FFF2-40B4-BE49-F238E27FC236}">
                  <a16:creationId xmlns:a16="http://schemas.microsoft.com/office/drawing/2014/main" id="{A60E928E-B3C0-49B5-942C-06800DCFAA5B}"/>
                </a:ext>
              </a:extLst>
            </p:cNvPr>
            <p:cNvSpPr txBox="1"/>
            <p:nvPr/>
          </p:nvSpPr>
          <p:spPr>
            <a:xfrm>
              <a:off x="6326793" y="1775584"/>
              <a:ext cx="1003408" cy="904705"/>
            </a:xfrm>
            <a:prstGeom prst="rect">
              <a:avLst/>
            </a:prstGeom>
            <a:noFill/>
          </p:spPr>
          <p:txBody>
            <a:bodyPr wrap="square" lIns="0" tIns="0" rIns="0" bIns="0" rtlCol="0">
              <a:noAutofit/>
            </a:bodyPr>
            <a:lstStyle/>
            <a:p>
              <a:pPr algn="ctr">
                <a:lnSpc>
                  <a:spcPct val="115000"/>
                </a:lnSpc>
                <a:spcAft>
                  <a:spcPts val="800"/>
                </a:spcAft>
              </a:pPr>
              <a:r>
                <a:rPr lang="en-ZA"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Lowest edge of the last rib</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ABC80CDC-A1D3-45CB-9FB0-39ACFBE34F20}"/>
                </a:ext>
              </a:extLst>
            </p:cNvPr>
            <p:cNvCxnSpPr>
              <a:cxnSpLocks/>
            </p:cNvCxnSpPr>
            <p:nvPr/>
          </p:nvCxnSpPr>
          <p:spPr>
            <a:xfrm flipH="1">
              <a:off x="5017682" y="2396836"/>
              <a:ext cx="1309111" cy="727816"/>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9" name="TextBox 7">
              <a:extLst>
                <a:ext uri="{FF2B5EF4-FFF2-40B4-BE49-F238E27FC236}">
                  <a16:creationId xmlns:a16="http://schemas.microsoft.com/office/drawing/2014/main" id="{C39D662E-F536-4BD7-948C-9044810EF871}"/>
                </a:ext>
              </a:extLst>
            </p:cNvPr>
            <p:cNvSpPr txBox="1"/>
            <p:nvPr/>
          </p:nvSpPr>
          <p:spPr>
            <a:xfrm>
              <a:off x="6304982" y="4586806"/>
              <a:ext cx="1048751" cy="1621956"/>
            </a:xfrm>
            <a:prstGeom prst="rect">
              <a:avLst/>
            </a:prstGeom>
            <a:noFill/>
          </p:spPr>
          <p:txBody>
            <a:bodyPr wrap="square" lIns="0" tIns="0" rIns="0" bIns="0" rtlCol="0">
              <a:noAutofit/>
            </a:bodyPr>
            <a:lstStyle/>
            <a:p>
              <a:pPr algn="ctr">
                <a:lnSpc>
                  <a:spcPct val="115000"/>
                </a:lnSpc>
                <a:spcAft>
                  <a:spcPts val="800"/>
                </a:spcAft>
              </a:pPr>
              <a:r>
                <a:rPr lang="en-ZA"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Highest point of the hip bone (iliac  crest)</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5026A61B-3171-4D12-849F-90E66DABB6D9}"/>
                </a:ext>
              </a:extLst>
            </p:cNvPr>
            <p:cNvCxnSpPr>
              <a:cxnSpLocks/>
            </p:cNvCxnSpPr>
            <p:nvPr/>
          </p:nvCxnSpPr>
          <p:spPr>
            <a:xfrm flipH="1" flipV="1">
              <a:off x="5151443" y="4320628"/>
              <a:ext cx="1175350" cy="489165"/>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3226D42F-A4F4-4368-8ED9-4FC9DDB68E47}"/>
                </a:ext>
              </a:extLst>
            </p:cNvPr>
            <p:cNvCxnSpPr>
              <a:cxnSpLocks/>
            </p:cNvCxnSpPr>
            <p:nvPr/>
          </p:nvCxnSpPr>
          <p:spPr>
            <a:xfrm>
              <a:off x="7307468" y="2396836"/>
              <a:ext cx="1476314" cy="727816"/>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44CE1A4-3690-47CC-863B-A708C2A38920}"/>
                </a:ext>
              </a:extLst>
            </p:cNvPr>
            <p:cNvCxnSpPr>
              <a:cxnSpLocks/>
            </p:cNvCxnSpPr>
            <p:nvPr/>
          </p:nvCxnSpPr>
          <p:spPr>
            <a:xfrm flipV="1">
              <a:off x="7307468" y="4320628"/>
              <a:ext cx="866714" cy="489165"/>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3" name="TextBox 44">
              <a:extLst>
                <a:ext uri="{FF2B5EF4-FFF2-40B4-BE49-F238E27FC236}">
                  <a16:creationId xmlns:a16="http://schemas.microsoft.com/office/drawing/2014/main" id="{8678247F-8034-443E-B3E8-E051E1828DA4}"/>
                </a:ext>
              </a:extLst>
            </p:cNvPr>
            <p:cNvSpPr txBox="1"/>
            <p:nvPr/>
          </p:nvSpPr>
          <p:spPr>
            <a:xfrm>
              <a:off x="5864950" y="3387435"/>
              <a:ext cx="1928811" cy="671194"/>
            </a:xfrm>
            <a:prstGeom prst="rect">
              <a:avLst/>
            </a:prstGeom>
            <a:noFill/>
          </p:spPr>
          <p:txBody>
            <a:bodyPr wrap="square" rtlCol="0">
              <a:noAutofit/>
            </a:bodyPr>
            <a:lstStyle/>
            <a:p>
              <a:pPr algn="ctr">
                <a:lnSpc>
                  <a:spcPct val="115000"/>
                </a:lnSpc>
                <a:spcAft>
                  <a:spcPts val="800"/>
                </a:spcAft>
              </a:pPr>
              <a:r>
                <a:rPr lang="en-ZA"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Midpoint</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317182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DBB5C-ED15-4722-A2A7-B43AEA988F07}"/>
              </a:ext>
            </a:extLst>
          </p:cNvPr>
          <p:cNvSpPr>
            <a:spLocks noGrp="1"/>
          </p:cNvSpPr>
          <p:nvPr>
            <p:ph type="title"/>
          </p:nvPr>
        </p:nvSpPr>
        <p:spPr/>
        <p:txBody>
          <a:bodyPr/>
          <a:lstStyle/>
          <a:p>
            <a:r>
              <a:rPr lang="en-ZA" dirty="0"/>
              <a:t>Practical tips</a:t>
            </a:r>
          </a:p>
        </p:txBody>
      </p:sp>
      <p:sp>
        <p:nvSpPr>
          <p:cNvPr id="3" name="Content Placeholder 2">
            <a:extLst>
              <a:ext uri="{FF2B5EF4-FFF2-40B4-BE49-F238E27FC236}">
                <a16:creationId xmlns:a16="http://schemas.microsoft.com/office/drawing/2014/main" id="{F13C234A-947A-4CF3-8AE1-2C60066E1BC6}"/>
              </a:ext>
            </a:extLst>
          </p:cNvPr>
          <p:cNvSpPr>
            <a:spLocks noGrp="1"/>
          </p:cNvSpPr>
          <p:nvPr>
            <p:ph idx="1"/>
          </p:nvPr>
        </p:nvSpPr>
        <p:spPr>
          <a:xfrm>
            <a:off x="838200" y="1518557"/>
            <a:ext cx="10515600" cy="4658406"/>
          </a:xfrm>
        </p:spPr>
        <p:txBody>
          <a:bodyPr/>
          <a:lstStyle/>
          <a:p>
            <a:r>
              <a:rPr lang="en-ZA" dirty="0"/>
              <a:t>Ask the participant to show you where their hip bone and lowest rib are </a:t>
            </a:r>
          </a:p>
          <a:p>
            <a:pPr lvl="1"/>
            <a:r>
              <a:rPr lang="en-ZA" dirty="0"/>
              <a:t>They usually know exactly where it is</a:t>
            </a:r>
          </a:p>
          <a:p>
            <a:pPr lvl="3"/>
            <a:endParaRPr lang="en-ZA" dirty="0"/>
          </a:p>
          <a:p>
            <a:r>
              <a:rPr lang="en-ZA" dirty="0"/>
              <a:t>Participants may prefer to have their waist circumference measured by an anthropometrist of the same sex</a:t>
            </a:r>
          </a:p>
          <a:p>
            <a:pPr lvl="1"/>
            <a:r>
              <a:rPr lang="en-ZA" dirty="0"/>
              <a:t>Accommodate this preference if possible by letting the assistant take the measurement (if they are the appropriate sex)</a:t>
            </a:r>
          </a:p>
          <a:p>
            <a:pPr lvl="1"/>
            <a:r>
              <a:rPr lang="en-ZA" dirty="0"/>
              <a:t>It is recommended that both the anthropometrist and the assistant practice taking waist circumference measurements</a:t>
            </a:r>
          </a:p>
        </p:txBody>
      </p:sp>
      <p:sp>
        <p:nvSpPr>
          <p:cNvPr id="4" name="Footer Placeholder 3">
            <a:extLst>
              <a:ext uri="{FF2B5EF4-FFF2-40B4-BE49-F238E27FC236}">
                <a16:creationId xmlns:a16="http://schemas.microsoft.com/office/drawing/2014/main" id="{DFA50A5C-5989-4CFA-99BA-768CC7CADEB2}"/>
              </a:ext>
            </a:extLst>
          </p:cNvPr>
          <p:cNvSpPr>
            <a:spLocks noGrp="1"/>
          </p:cNvSpPr>
          <p:nvPr>
            <p:ph type="ftr" sz="quarter" idx="11"/>
          </p:nvPr>
        </p:nvSpPr>
        <p:spPr/>
        <p:txBody>
          <a:bodyPr/>
          <a:lstStyle/>
          <a:p>
            <a:r>
              <a:rPr lang="en-ZA"/>
              <a:t>Hands-on Anthropometry – Module 10 – Measuring Waist Circumference</a:t>
            </a:r>
            <a:endParaRPr lang="en-ZA" dirty="0"/>
          </a:p>
        </p:txBody>
      </p:sp>
    </p:spTree>
    <p:extLst>
      <p:ext uri="{BB962C8B-B14F-4D97-AF65-F5344CB8AC3E}">
        <p14:creationId xmlns:p14="http://schemas.microsoft.com/office/powerpoint/2010/main" val="2967698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8A8E-2219-4489-B771-6A4D19E6AA74}"/>
              </a:ext>
            </a:extLst>
          </p:cNvPr>
          <p:cNvSpPr>
            <a:spLocks noGrp="1"/>
          </p:cNvSpPr>
          <p:nvPr>
            <p:ph type="title"/>
          </p:nvPr>
        </p:nvSpPr>
        <p:spPr>
          <a:xfrm>
            <a:off x="6096000" y="1745717"/>
            <a:ext cx="5251450" cy="2231197"/>
          </a:xfrm>
        </p:spPr>
        <p:txBody>
          <a:bodyPr>
            <a:normAutofit fontScale="90000"/>
          </a:bodyPr>
          <a:lstStyle/>
          <a:p>
            <a:r>
              <a:rPr lang="en-ZA" dirty="0"/>
              <a:t>Measuring waist circumference in adolescents and adults</a:t>
            </a:r>
          </a:p>
        </p:txBody>
      </p:sp>
      <p:sp>
        <p:nvSpPr>
          <p:cNvPr id="3" name="Text Placeholder 2">
            <a:extLst>
              <a:ext uri="{FF2B5EF4-FFF2-40B4-BE49-F238E27FC236}">
                <a16:creationId xmlns:a16="http://schemas.microsoft.com/office/drawing/2014/main" id="{AD043DBE-8FF7-4CAC-B9E6-6AF16256417C}"/>
              </a:ext>
            </a:extLst>
          </p:cNvPr>
          <p:cNvSpPr>
            <a:spLocks noGrp="1"/>
          </p:cNvSpPr>
          <p:nvPr>
            <p:ph type="body" idx="1"/>
          </p:nvPr>
        </p:nvSpPr>
        <p:spPr>
          <a:xfrm>
            <a:off x="6096000" y="3976914"/>
            <a:ext cx="5251450" cy="575566"/>
          </a:xfrm>
        </p:spPr>
        <p:txBody>
          <a:bodyPr/>
          <a:lstStyle/>
          <a:p>
            <a:r>
              <a:rPr lang="en-ZA" dirty="0"/>
              <a:t>From 13 years old onwards</a:t>
            </a:r>
          </a:p>
          <a:p>
            <a:endParaRPr lang="en-ZA" dirty="0"/>
          </a:p>
        </p:txBody>
      </p:sp>
    </p:spTree>
    <p:extLst>
      <p:ext uri="{BB962C8B-B14F-4D97-AF65-F5344CB8AC3E}">
        <p14:creationId xmlns:p14="http://schemas.microsoft.com/office/powerpoint/2010/main" val="2121995073"/>
      </p:ext>
    </p:extLst>
  </p:cSld>
  <p:clrMapOvr>
    <a:masterClrMapping/>
  </p:clrMapOvr>
</p:sld>
</file>

<file path=ppt/theme/theme1.xml><?xml version="1.0" encoding="utf-8"?>
<a:theme xmlns:a="http://schemas.openxmlformats.org/drawingml/2006/main" name="Office Theme">
  <a:themeElements>
    <a:clrScheme name="SA flag">
      <a:dk1>
        <a:srgbClr val="000000"/>
      </a:dk1>
      <a:lt1>
        <a:srgbClr val="FFFFFF"/>
      </a:lt1>
      <a:dk2>
        <a:srgbClr val="3F3F3F"/>
      </a:dk2>
      <a:lt2>
        <a:srgbClr val="FFFFFF"/>
      </a:lt2>
      <a:accent1>
        <a:srgbClr val="06136C"/>
      </a:accent1>
      <a:accent2>
        <a:srgbClr val="B02F1F"/>
      </a:accent2>
      <a:accent3>
        <a:srgbClr val="004544"/>
      </a:accent3>
      <a:accent4>
        <a:srgbClr val="FEBC29"/>
      </a:accent4>
      <a:accent5>
        <a:srgbClr val="00843B"/>
      </a:accent5>
      <a:accent6>
        <a:srgbClr val="014067"/>
      </a:accent6>
      <a:hlink>
        <a:srgbClr val="00194C"/>
      </a:hlink>
      <a:folHlink>
        <a:srgbClr val="954F72"/>
      </a:folHlink>
    </a:clrScheme>
    <a:fontScheme name="Custom 1">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467</TotalTime>
  <Words>1666</Words>
  <Application>Microsoft Office PowerPoint</Application>
  <PresentationFormat>Widescreen</PresentationFormat>
  <Paragraphs>132</Paragraphs>
  <Slides>15</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Century Gothic</vt:lpstr>
      <vt:lpstr>Wingdings</vt:lpstr>
      <vt:lpstr>Courier New</vt:lpstr>
      <vt:lpstr>Calibri</vt:lpstr>
      <vt:lpstr>Arial</vt:lpstr>
      <vt:lpstr>Office Theme</vt:lpstr>
      <vt:lpstr>MODULE 10: Measuring Waist Circumference</vt:lpstr>
      <vt:lpstr>PowerPoint Presentation</vt:lpstr>
      <vt:lpstr>Learning outcomes</vt:lpstr>
      <vt:lpstr>Identifying the correct site for measuring waist circumference</vt:lpstr>
      <vt:lpstr>Importance of measuring in the right place</vt:lpstr>
      <vt:lpstr>Find the measurement site</vt:lpstr>
      <vt:lpstr>Waist circumference measurement site</vt:lpstr>
      <vt:lpstr>Practical tips</vt:lpstr>
      <vt:lpstr>Measuring waist circumference in adolescents and adults</vt:lpstr>
      <vt:lpstr>An important exclusion</vt:lpstr>
      <vt:lpstr>Summary of the procedure</vt:lpstr>
      <vt:lpstr>Prepare for the measurement</vt:lpstr>
      <vt:lpstr>Take the measurement</vt:lpstr>
      <vt:lpstr>Record and repeat the measurement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 FAM Wenhold</dc:creator>
  <cp:lastModifiedBy>Sanja Nel</cp:lastModifiedBy>
  <cp:revision>31</cp:revision>
  <dcterms:created xsi:type="dcterms:W3CDTF">2021-04-26T22:10:13Z</dcterms:created>
  <dcterms:modified xsi:type="dcterms:W3CDTF">2022-01-25T10:01:31Z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