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8" r:id="rId2"/>
    <p:sldId id="257" r:id="rId3"/>
  </p:sldIdLst>
  <p:sldSz cx="15240000" cy="8572500"/>
  <p:notesSz cx="6858000" cy="9144000"/>
  <p:embeddedFontLst>
    <p:embeddedFont>
      <p:font typeface="Open Sans SemiBold" panose="020B0604020202020204" charset="0"/>
      <p:regular r:id="rId5"/>
      <p:bold r:id="rId6"/>
      <p:italic r:id="rId7"/>
      <p:boldItalic r:id="rId8"/>
    </p:embeddedFont>
    <p:embeddedFont>
      <p:font typeface="Open Sans Light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700">
          <p15:clr>
            <a:srgbClr val="A4A3A4"/>
          </p15:clr>
        </p15:guide>
        <p15:guide id="2" pos="48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876" y="60"/>
      </p:cViewPr>
      <p:guideLst>
        <p:guide orient="horz" pos="2700"/>
        <p:guide pos="48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cf46c57f7d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cf46c57f7d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2745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cf46c57f7d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cf46c57f7d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48610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519514" y="1240958"/>
            <a:ext cx="14201100" cy="3420900"/>
          </a:xfrm>
          <a:prstGeom prst="rect">
            <a:avLst/>
          </a:prstGeom>
        </p:spPr>
        <p:txBody>
          <a:bodyPr spcFirstLastPara="1" wrap="square" lIns="152375" tIns="152375" rIns="152375" bIns="15237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1pPr>
            <a:lvl2pPr lvl="1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2pPr>
            <a:lvl3pPr lvl="2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3pPr>
            <a:lvl4pPr lvl="3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4pPr>
            <a:lvl5pPr lvl="4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5pPr>
            <a:lvl6pPr lvl="5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6pPr>
            <a:lvl7pPr lvl="6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7pPr>
            <a:lvl8pPr lvl="7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8pPr>
            <a:lvl9pPr lvl="8" algn="ctr">
              <a:spcBef>
                <a:spcPts val="0"/>
              </a:spcBef>
              <a:spcAft>
                <a:spcPts val="0"/>
              </a:spcAft>
              <a:buSzPts val="8700"/>
              <a:buNone/>
              <a:defRPr sz="87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519500" y="4723542"/>
            <a:ext cx="14201100" cy="1320900"/>
          </a:xfrm>
          <a:prstGeom prst="rect">
            <a:avLst/>
          </a:prstGeom>
        </p:spPr>
        <p:txBody>
          <a:bodyPr spcFirstLastPara="1" wrap="square" lIns="152375" tIns="152375" rIns="152375" bIns="15237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4120763" y="7772028"/>
            <a:ext cx="914400" cy="6561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519500" y="1843542"/>
            <a:ext cx="14201100" cy="3272400"/>
          </a:xfrm>
          <a:prstGeom prst="rect">
            <a:avLst/>
          </a:prstGeom>
        </p:spPr>
        <p:txBody>
          <a:bodyPr spcFirstLastPara="1" wrap="square" lIns="152375" tIns="152375" rIns="152375" bIns="15237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1pPr>
            <a:lvl2pPr lvl="1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2pPr>
            <a:lvl3pPr lvl="2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3pPr>
            <a:lvl4pPr lvl="3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4pPr>
            <a:lvl5pPr lvl="4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5pPr>
            <a:lvl6pPr lvl="5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6pPr>
            <a:lvl7pPr lvl="6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7pPr>
            <a:lvl8pPr lvl="7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8pPr>
            <a:lvl9pPr lvl="8" algn="ctr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519500" y="5253708"/>
            <a:ext cx="14201100" cy="2168100"/>
          </a:xfrm>
          <a:prstGeom prst="rect">
            <a:avLst/>
          </a:prstGeom>
        </p:spPr>
        <p:txBody>
          <a:bodyPr spcFirstLastPara="1" wrap="square" lIns="152375" tIns="152375" rIns="152375" bIns="152375" anchor="t" anchorCtr="0">
            <a:normAutofit/>
          </a:bodyPr>
          <a:lstStyle>
            <a:lvl1pPr marL="457200" lvl="0" indent="-419100" algn="ctr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74650" algn="ctr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2pPr>
            <a:lvl3pPr marL="1371600" lvl="2" indent="-374650" algn="ctr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3pPr>
            <a:lvl4pPr marL="1828800" lvl="3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4pPr>
            <a:lvl5pPr marL="2286000" lvl="4" indent="-374650" algn="ctr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5pPr>
            <a:lvl6pPr marL="2743200" lvl="5" indent="-374650" algn="ctr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6pPr>
            <a:lvl7pPr marL="3200400" lvl="6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7pPr>
            <a:lvl8pPr marL="3657600" lvl="7" indent="-374650" algn="ctr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8pPr>
            <a:lvl9pPr marL="4114800" lvl="8" indent="-374650" algn="ctr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4120763" y="7772028"/>
            <a:ext cx="914400" cy="6561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4120763" y="7772028"/>
            <a:ext cx="914400" cy="6561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519500" y="3584750"/>
            <a:ext cx="14201100" cy="14031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4120763" y="7772028"/>
            <a:ext cx="914400" cy="6561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519500" y="741708"/>
            <a:ext cx="14201100" cy="954600"/>
          </a:xfrm>
          <a:prstGeom prst="rect">
            <a:avLst/>
          </a:prstGeom>
        </p:spPr>
        <p:txBody>
          <a:bodyPr spcFirstLastPara="1" wrap="square" lIns="152375" tIns="152375" rIns="152375" bIns="1523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519500" y="1920792"/>
            <a:ext cx="14201100" cy="5694000"/>
          </a:xfrm>
          <a:prstGeom prst="rect">
            <a:avLst/>
          </a:prstGeom>
        </p:spPr>
        <p:txBody>
          <a:bodyPr spcFirstLastPara="1" wrap="square" lIns="152375" tIns="152375" rIns="152375" bIns="152375" anchor="t" anchorCtr="0">
            <a:normAutofit/>
          </a:bodyPr>
          <a:lstStyle>
            <a:lvl1pPr marL="457200" lvl="0" indent="-41910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2pPr>
            <a:lvl3pPr marL="1371600" lvl="2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3pPr>
            <a:lvl4pPr marL="1828800" lvl="3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4pPr>
            <a:lvl5pPr marL="2286000" lvl="4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5pPr>
            <a:lvl6pPr marL="2743200" lvl="5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6pPr>
            <a:lvl7pPr marL="3200400" lvl="6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7pPr>
            <a:lvl8pPr marL="3657600" lvl="7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8pPr>
            <a:lvl9pPr marL="4114800" lvl="8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4120763" y="7772028"/>
            <a:ext cx="914400" cy="6561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519500" y="741708"/>
            <a:ext cx="14201100" cy="954600"/>
          </a:xfrm>
          <a:prstGeom prst="rect">
            <a:avLst/>
          </a:prstGeom>
        </p:spPr>
        <p:txBody>
          <a:bodyPr spcFirstLastPara="1" wrap="square" lIns="152375" tIns="152375" rIns="152375" bIns="1523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519500" y="1920792"/>
            <a:ext cx="6666600" cy="5694000"/>
          </a:xfrm>
          <a:prstGeom prst="rect">
            <a:avLst/>
          </a:prstGeom>
        </p:spPr>
        <p:txBody>
          <a:bodyPr spcFirstLastPara="1" wrap="square" lIns="152375" tIns="152375" rIns="152375" bIns="152375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8054000" y="1920792"/>
            <a:ext cx="6666600" cy="5694000"/>
          </a:xfrm>
          <a:prstGeom prst="rect">
            <a:avLst/>
          </a:prstGeom>
        </p:spPr>
        <p:txBody>
          <a:bodyPr spcFirstLastPara="1" wrap="square" lIns="152375" tIns="152375" rIns="152375" bIns="152375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4120763" y="7772028"/>
            <a:ext cx="914400" cy="6561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519500" y="741708"/>
            <a:ext cx="14201100" cy="954600"/>
          </a:xfrm>
          <a:prstGeom prst="rect">
            <a:avLst/>
          </a:prstGeom>
        </p:spPr>
        <p:txBody>
          <a:bodyPr spcFirstLastPara="1" wrap="square" lIns="152375" tIns="152375" rIns="152375" bIns="1523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4120763" y="7772028"/>
            <a:ext cx="914400" cy="6561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519500" y="926000"/>
            <a:ext cx="4680000" cy="1259400"/>
          </a:xfrm>
          <a:prstGeom prst="rect">
            <a:avLst/>
          </a:prstGeom>
        </p:spPr>
        <p:txBody>
          <a:bodyPr spcFirstLastPara="1" wrap="square" lIns="152375" tIns="152375" rIns="152375" bIns="15237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519500" y="2316000"/>
            <a:ext cx="4680000" cy="5298900"/>
          </a:xfrm>
          <a:prstGeom prst="rect">
            <a:avLst/>
          </a:prstGeom>
        </p:spPr>
        <p:txBody>
          <a:bodyPr spcFirstLastPara="1" wrap="square" lIns="152375" tIns="152375" rIns="152375" bIns="152375" anchor="t" anchorCtr="0">
            <a:normAutofit/>
          </a:bodyPr>
          <a:lstStyle>
            <a:lvl1pPr marL="457200" lvl="0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4120763" y="7772028"/>
            <a:ext cx="914400" cy="6561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817083" y="750250"/>
            <a:ext cx="10613100" cy="68181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4120763" y="7772028"/>
            <a:ext cx="914400" cy="6561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7620000" y="-208"/>
            <a:ext cx="7620000" cy="8572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52375" tIns="152375" rIns="152375" bIns="1523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42500" y="2055292"/>
            <a:ext cx="6741900" cy="2470500"/>
          </a:xfrm>
          <a:prstGeom prst="rect">
            <a:avLst/>
          </a:prstGeom>
        </p:spPr>
        <p:txBody>
          <a:bodyPr spcFirstLastPara="1" wrap="square" lIns="152375" tIns="152375" rIns="152375" bIns="15237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442500" y="4671792"/>
            <a:ext cx="6741900" cy="2058600"/>
          </a:xfrm>
          <a:prstGeom prst="rect">
            <a:avLst/>
          </a:prstGeom>
        </p:spPr>
        <p:txBody>
          <a:bodyPr spcFirstLastPara="1" wrap="square" lIns="152375" tIns="152375" rIns="152375" bIns="15237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8232500" y="1206792"/>
            <a:ext cx="6395100" cy="61584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marL="457200" lvl="0" indent="-41910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2pPr>
            <a:lvl3pPr marL="1371600" lvl="2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3pPr>
            <a:lvl4pPr marL="1828800" lvl="3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4pPr>
            <a:lvl5pPr marL="2286000" lvl="4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5pPr>
            <a:lvl6pPr marL="2743200" lvl="5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6pPr>
            <a:lvl7pPr marL="3200400" lvl="6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7pPr>
            <a:lvl8pPr marL="3657600" lvl="7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8pPr>
            <a:lvl9pPr marL="4114800" lvl="8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4120763" y="7772028"/>
            <a:ext cx="914400" cy="6561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519500" y="7050958"/>
            <a:ext cx="9998100" cy="10086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4120763" y="7772028"/>
            <a:ext cx="914400" cy="656100"/>
          </a:xfrm>
          <a:prstGeom prst="rect">
            <a:avLst/>
          </a:prstGeom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19500" y="741708"/>
            <a:ext cx="14201100" cy="9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2375" tIns="152375" rIns="152375" bIns="1523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19500" y="1920792"/>
            <a:ext cx="14201100" cy="56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2375" tIns="152375" rIns="152375" bIns="152375" anchor="t" anchorCtr="0">
            <a:normAutofit/>
          </a:bodyPr>
          <a:lstStyle>
            <a:lvl1pPr marL="457200" lvl="0" indent="-4191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Char char="●"/>
              <a:defRPr sz="3000">
                <a:solidFill>
                  <a:schemeClr val="dk2"/>
                </a:solidFill>
              </a:defRPr>
            </a:lvl1pPr>
            <a:lvl2pPr marL="914400" lvl="1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○"/>
              <a:defRPr sz="2300">
                <a:solidFill>
                  <a:schemeClr val="dk2"/>
                </a:solidFill>
              </a:defRPr>
            </a:lvl2pPr>
            <a:lvl3pPr marL="1371600" lvl="2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■"/>
              <a:defRPr sz="2300">
                <a:solidFill>
                  <a:schemeClr val="dk2"/>
                </a:solidFill>
              </a:defRPr>
            </a:lvl3pPr>
            <a:lvl4pPr marL="1828800" lvl="3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4pPr>
            <a:lvl5pPr marL="2286000" lvl="4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○"/>
              <a:defRPr sz="2300">
                <a:solidFill>
                  <a:schemeClr val="dk2"/>
                </a:solidFill>
              </a:defRPr>
            </a:lvl5pPr>
            <a:lvl6pPr marL="2743200" lvl="5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■"/>
              <a:defRPr sz="2300">
                <a:solidFill>
                  <a:schemeClr val="dk2"/>
                </a:solidFill>
              </a:defRPr>
            </a:lvl6pPr>
            <a:lvl7pPr marL="3200400" lvl="6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7pPr>
            <a:lvl8pPr marL="3657600" lvl="7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○"/>
              <a:defRPr sz="2300">
                <a:solidFill>
                  <a:schemeClr val="dk2"/>
                </a:solidFill>
              </a:defRPr>
            </a:lvl8pPr>
            <a:lvl9pPr marL="4114800" lvl="8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■"/>
              <a:defRPr sz="23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4120763" y="7772028"/>
            <a:ext cx="914400" cy="6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2375" tIns="152375" rIns="152375" bIns="152375" anchor="ctr" anchorCtr="0">
            <a:normAutofit/>
          </a:bodyPr>
          <a:lstStyle>
            <a:lvl1pPr lvl="0" algn="r">
              <a:buNone/>
              <a:defRPr sz="1700">
                <a:solidFill>
                  <a:schemeClr val="dk2"/>
                </a:solidFill>
              </a:defRPr>
            </a:lvl1pPr>
            <a:lvl2pPr lvl="1" algn="r">
              <a:buNone/>
              <a:defRPr sz="1700">
                <a:solidFill>
                  <a:schemeClr val="dk2"/>
                </a:solidFill>
              </a:defRPr>
            </a:lvl2pPr>
            <a:lvl3pPr lvl="2" algn="r">
              <a:buNone/>
              <a:defRPr sz="1700">
                <a:solidFill>
                  <a:schemeClr val="dk2"/>
                </a:solidFill>
              </a:defRPr>
            </a:lvl3pPr>
            <a:lvl4pPr lvl="3" algn="r">
              <a:buNone/>
              <a:defRPr sz="1700">
                <a:solidFill>
                  <a:schemeClr val="dk2"/>
                </a:solidFill>
              </a:defRPr>
            </a:lvl4pPr>
            <a:lvl5pPr lvl="4" algn="r">
              <a:buNone/>
              <a:defRPr sz="1700">
                <a:solidFill>
                  <a:schemeClr val="dk2"/>
                </a:solidFill>
              </a:defRPr>
            </a:lvl5pPr>
            <a:lvl6pPr lvl="5" algn="r">
              <a:buNone/>
              <a:defRPr sz="1700">
                <a:solidFill>
                  <a:schemeClr val="dk2"/>
                </a:solidFill>
              </a:defRPr>
            </a:lvl6pPr>
            <a:lvl7pPr lvl="6" algn="r">
              <a:buNone/>
              <a:defRPr sz="1700">
                <a:solidFill>
                  <a:schemeClr val="dk2"/>
                </a:solidFill>
              </a:defRPr>
            </a:lvl7pPr>
            <a:lvl8pPr lvl="7" algn="r">
              <a:buNone/>
              <a:defRPr sz="1700">
                <a:solidFill>
                  <a:schemeClr val="dk2"/>
                </a:solidFill>
              </a:defRPr>
            </a:lvl8pPr>
            <a:lvl9pPr lvl="8" algn="r">
              <a:buNone/>
              <a:defRPr sz="17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bit.ly/GHTechXregiste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bit.ly/GHTechXregister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"/>
            <a:ext cx="15240003" cy="8572501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3579197" y="4869363"/>
            <a:ext cx="6374700" cy="1231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 b="1" dirty="0" smtClean="0">
                <a:solidFill>
                  <a:srgbClr val="FFFFFF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21 APRIL 2021</a:t>
            </a:r>
          </a:p>
          <a:p>
            <a:pPr lvl="0" algn="ctr"/>
            <a:r>
              <a:rPr lang="en" sz="3400" b="1" dirty="0" smtClean="0">
                <a:solidFill>
                  <a:srgbClr val="FFFFFF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7:30 </a:t>
            </a:r>
            <a:r>
              <a:rPr lang="en" sz="3400" b="1" dirty="0">
                <a:solidFill>
                  <a:srgbClr val="FFFFFF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- </a:t>
            </a:r>
            <a:r>
              <a:rPr lang="en" sz="3400" b="1" dirty="0" smtClean="0">
                <a:solidFill>
                  <a:srgbClr val="FFFFFF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9:00 PM </a:t>
            </a:r>
            <a:r>
              <a:rPr lang="en" dirty="0" smtClean="0">
                <a:solidFill>
                  <a:schemeClr val="bg1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  <a:sym typeface="Open Sans SemiBold"/>
              </a:rPr>
              <a:t>(</a:t>
            </a:r>
            <a:r>
              <a:rPr lang="en-ZA" dirty="0" smtClean="0">
                <a:solidFill>
                  <a:schemeClr val="bg1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</a:rPr>
              <a:t>South </a:t>
            </a:r>
            <a:r>
              <a:rPr lang="en-ZA" dirty="0">
                <a:solidFill>
                  <a:schemeClr val="bg1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</a:rPr>
              <a:t>African </a:t>
            </a:r>
            <a:r>
              <a:rPr lang="en-ZA" dirty="0">
                <a:solidFill>
                  <a:schemeClr val="bg1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</a:rPr>
              <a:t>Standard </a:t>
            </a:r>
            <a:r>
              <a:rPr lang="en-ZA" dirty="0" smtClean="0">
                <a:solidFill>
                  <a:schemeClr val="bg1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</a:rPr>
              <a:t>Time &amp; CEST</a:t>
            </a:r>
            <a:r>
              <a:rPr lang="en" dirty="0" smtClean="0">
                <a:solidFill>
                  <a:schemeClr val="bg1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  <a:sym typeface="Open Sans SemiBold"/>
              </a:rPr>
              <a:t>)</a:t>
            </a:r>
            <a:endParaRPr dirty="0">
              <a:solidFill>
                <a:srgbClr val="FFFFFF"/>
              </a:solidFill>
              <a:latin typeface="Open Sans Light" panose="020B0604020202020204" charset="0"/>
              <a:ea typeface="Open Sans Light" panose="020B0604020202020204" charset="0"/>
              <a:cs typeface="Open Sans Light" panose="020B0604020202020204" charset="0"/>
              <a:sym typeface="Open Sans SemiBold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854101" y="1454735"/>
            <a:ext cx="7531800" cy="2831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i="1" dirty="0" smtClean="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Join the session: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2400" b="1" i="1" dirty="0" smtClean="0">
              <a:solidFill>
                <a:srgbClr val="FFFFFF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i="1" dirty="0" smtClean="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Detecting the High-Risk Fetus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i="1" dirty="0" smtClean="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in the Low-Risk Mother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i="1" dirty="0" smtClean="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and Its Implications</a:t>
            </a:r>
            <a:endParaRPr sz="3600" b="1" i="1" dirty="0">
              <a:solidFill>
                <a:srgbClr val="FFFFFF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1528" y="6921176"/>
            <a:ext cx="73123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</a:rPr>
              <a:t>Attend </a:t>
            </a:r>
            <a:r>
              <a:rPr lang="en-US" sz="1600" dirty="0">
                <a:solidFill>
                  <a:schemeClr val="bg1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</a:rPr>
              <a:t>the virtual #GHTechX21 </a:t>
            </a:r>
            <a:r>
              <a:rPr lang="en-US" sz="1600" dirty="0" smtClean="0">
                <a:solidFill>
                  <a:schemeClr val="bg1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</a:rPr>
              <a:t>conference on global health, 21-24 April 2021. Registration is free and open to all: </a:t>
            </a:r>
            <a:r>
              <a:rPr lang="en-US" sz="1600" b="1" u="sng" dirty="0">
                <a:solidFill>
                  <a:schemeClr val="bg1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  <a:hlinkClick r:id="rId4"/>
              </a:rPr>
              <a:t>https://bit.ly/GHTechXregister</a:t>
            </a:r>
            <a:endParaRPr lang="en-ZA" sz="1600" b="1" dirty="0">
              <a:solidFill>
                <a:schemeClr val="bg1"/>
              </a:solidFill>
              <a:latin typeface="Open Sans Light" panose="020B0604020202020204" charset="0"/>
              <a:ea typeface="Open Sans Light" panose="020B0604020202020204" charset="0"/>
              <a:cs typeface="Open Sans Light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210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5240003" cy="8572501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4712444" y="125187"/>
            <a:ext cx="6374700" cy="1969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en" sz="3400" b="1" dirty="0">
                <a:solidFill>
                  <a:srgbClr val="FFFFFF"/>
                </a:solidFill>
                <a:latin typeface="Open Sans SemiBold"/>
                <a:ea typeface="Open Sans SemiBold"/>
                <a:cs typeface="Open Sans SemiBold"/>
                <a:sym typeface="Open Sans Light"/>
              </a:rPr>
              <a:t>Join the session</a:t>
            </a:r>
            <a:r>
              <a:rPr lang="en" sz="3400" b="1" dirty="0" smtClean="0">
                <a:solidFill>
                  <a:srgbClr val="FFFFFF"/>
                </a:solidFill>
                <a:latin typeface="Open Sans SemiBold"/>
                <a:ea typeface="Open Sans SemiBold"/>
                <a:cs typeface="Open Sans SemiBold"/>
                <a:sym typeface="Open Sans Light"/>
              </a:rPr>
              <a:t>:</a:t>
            </a:r>
          </a:p>
          <a:p>
            <a:pPr algn="ctr"/>
            <a:endParaRPr lang="en" sz="1000" b="1" dirty="0">
              <a:solidFill>
                <a:srgbClr val="FFFFFF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 b="1" dirty="0" smtClean="0">
                <a:solidFill>
                  <a:srgbClr val="FFFFFF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21 APRIL 2021</a:t>
            </a:r>
          </a:p>
          <a:p>
            <a:pPr lvl="0" algn="ctr"/>
            <a:r>
              <a:rPr lang="en" sz="3400" b="1" dirty="0" smtClean="0">
                <a:solidFill>
                  <a:srgbClr val="FFFFFF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7:30 </a:t>
            </a:r>
            <a:r>
              <a:rPr lang="en" sz="3400" b="1" dirty="0">
                <a:solidFill>
                  <a:srgbClr val="FFFFFF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- </a:t>
            </a:r>
            <a:r>
              <a:rPr lang="en" sz="3400" b="1" dirty="0" smtClean="0">
                <a:solidFill>
                  <a:srgbClr val="FFFFFF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9:00 PM </a:t>
            </a:r>
            <a:r>
              <a:rPr lang="en" dirty="0" smtClean="0">
                <a:solidFill>
                  <a:schemeClr val="bg1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  <a:sym typeface="Open Sans SemiBold"/>
              </a:rPr>
              <a:t>(</a:t>
            </a:r>
            <a:r>
              <a:rPr lang="en-ZA" dirty="0" smtClean="0">
                <a:solidFill>
                  <a:schemeClr val="bg1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</a:rPr>
              <a:t>South </a:t>
            </a:r>
            <a:r>
              <a:rPr lang="en-ZA" dirty="0">
                <a:solidFill>
                  <a:schemeClr val="bg1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</a:rPr>
              <a:t>African </a:t>
            </a:r>
            <a:r>
              <a:rPr lang="en-ZA" dirty="0">
                <a:solidFill>
                  <a:schemeClr val="bg1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</a:rPr>
              <a:t>Standard </a:t>
            </a:r>
            <a:r>
              <a:rPr lang="en-ZA" dirty="0" smtClean="0">
                <a:solidFill>
                  <a:schemeClr val="bg1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</a:rPr>
              <a:t>Time &amp; CEST</a:t>
            </a:r>
            <a:r>
              <a:rPr lang="en" dirty="0" smtClean="0">
                <a:solidFill>
                  <a:schemeClr val="bg1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  <a:sym typeface="Open Sans SemiBold"/>
              </a:rPr>
              <a:t>)</a:t>
            </a:r>
            <a:endParaRPr dirty="0">
              <a:solidFill>
                <a:srgbClr val="FFFFFF"/>
              </a:solidFill>
              <a:latin typeface="Open Sans Light" panose="020B0604020202020204" charset="0"/>
              <a:ea typeface="Open Sans Light" panose="020B0604020202020204" charset="0"/>
              <a:cs typeface="Open Sans Light" panose="020B0604020202020204" charset="0"/>
              <a:sym typeface="Open Sans SemiBold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2372" r="6511"/>
          <a:stretch/>
        </p:blipFill>
        <p:spPr>
          <a:xfrm>
            <a:off x="4454434" y="2072105"/>
            <a:ext cx="6466114" cy="480200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24408" y="7025678"/>
            <a:ext cx="73123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</a:rPr>
              <a:t>Attend </a:t>
            </a:r>
            <a:r>
              <a:rPr lang="en-US" sz="1600" dirty="0">
                <a:solidFill>
                  <a:schemeClr val="bg1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</a:rPr>
              <a:t>the virtual #GHTechX21 </a:t>
            </a:r>
            <a:r>
              <a:rPr lang="en-US" sz="1600" dirty="0" smtClean="0">
                <a:solidFill>
                  <a:schemeClr val="bg1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</a:rPr>
              <a:t>conference on global health, 21-24 April 2021. Registration is free and open to all: </a:t>
            </a:r>
            <a:r>
              <a:rPr lang="en-US" sz="1600" b="1" u="sng" dirty="0">
                <a:solidFill>
                  <a:schemeClr val="bg1"/>
                </a:solidFill>
                <a:latin typeface="Open Sans Light" panose="020B0604020202020204" charset="0"/>
                <a:ea typeface="Open Sans Light" panose="020B0604020202020204" charset="0"/>
                <a:cs typeface="Open Sans Light" panose="020B0604020202020204" charset="0"/>
                <a:hlinkClick r:id="rId5"/>
              </a:rPr>
              <a:t>https://bit.ly/GHTechXregister</a:t>
            </a:r>
            <a:endParaRPr lang="en-ZA" sz="1600" b="1" dirty="0">
              <a:solidFill>
                <a:schemeClr val="bg1"/>
              </a:solidFill>
              <a:latin typeface="Open Sans Light" panose="020B0604020202020204" charset="0"/>
              <a:ea typeface="Open Sans Light" panose="020B0604020202020204" charset="0"/>
              <a:cs typeface="Open Sans Light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76201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99</Words>
  <Application>Microsoft Office PowerPoint</Application>
  <PresentationFormat>Custom</PresentationFormat>
  <Paragraphs>13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Open Sans SemiBold</vt:lpstr>
      <vt:lpstr>Open Sans Light</vt:lpstr>
      <vt:lpstr>Arial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Prof. UD Feucht</dc:creator>
  <cp:lastModifiedBy>Ute Feucht</cp:lastModifiedBy>
  <cp:revision>5</cp:revision>
  <dcterms:modified xsi:type="dcterms:W3CDTF">2021-04-15T08:48:54Z</dcterms:modified>
</cp:coreProperties>
</file>