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67" r:id="rId2"/>
    <p:sldId id="299" r:id="rId3"/>
    <p:sldId id="302" r:id="rId4"/>
    <p:sldId id="279" r:id="rId5"/>
    <p:sldId id="304" r:id="rId6"/>
    <p:sldId id="291" r:id="rId7"/>
    <p:sldId id="281" r:id="rId8"/>
    <p:sldId id="288" r:id="rId9"/>
    <p:sldId id="306" r:id="rId10"/>
    <p:sldId id="287" r:id="rId11"/>
    <p:sldId id="282" r:id="rId12"/>
    <p:sldId id="307" r:id="rId13"/>
    <p:sldId id="284" r:id="rId14"/>
    <p:sldId id="308" r:id="rId15"/>
    <p:sldId id="268" r:id="rId16"/>
    <p:sldId id="273" r:id="rId17"/>
    <p:sldId id="260" r:id="rId18"/>
    <p:sldId id="275" r:id="rId19"/>
    <p:sldId id="276" r:id="rId20"/>
    <p:sldId id="262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annah Nuwagaba" initials="sN" lastIdx="1" clrIdx="0">
    <p:extLst>
      <p:ext uri="{19B8F6BF-5375-455C-9EA6-DF929625EA0E}">
        <p15:presenceInfo xmlns:p15="http://schemas.microsoft.com/office/powerpoint/2012/main" userId="433d3d5166347e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FF32D-3128-4718-92F0-1CEA57A686FD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8AF1A-235E-4EC9-85D3-CF5DD50D1D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426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8AF1A-235E-4EC9-85D3-CF5DD50D1D3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532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130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57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725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779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046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115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661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622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852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180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087E-D95D-4EBA-9888-C8E209C49664}" type="datetimeFigureOut">
              <a:rPr lang="en-ZA" smtClean="0"/>
              <a:t>2018-03-20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2A42-069C-4F8E-9CF8-CF0A21D546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790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10" Type="http://schemas.openxmlformats.org/officeDocument/2006/relationships/image" Target="../media/image36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404B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role of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non-linear functional response on predator’s body size evolution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22488"/>
            <a:ext cx="3389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i="1" dirty="0"/>
              <a:t>Savannah Nuwagaba</a:t>
            </a:r>
          </a:p>
          <a:p>
            <a:r>
              <a:rPr lang="en-ZA" sz="2800" i="1" dirty="0" err="1"/>
              <a:t>Cang</a:t>
            </a:r>
            <a:r>
              <a:rPr lang="en-ZA" sz="2800" i="1" dirty="0"/>
              <a:t> Hui</a:t>
            </a:r>
          </a:p>
          <a:p>
            <a:r>
              <a:rPr lang="en-ZA" sz="2800" i="1" dirty="0"/>
              <a:t>Ulf </a:t>
            </a:r>
            <a:r>
              <a:rPr lang="en-ZA" sz="2800" i="1" dirty="0" err="1"/>
              <a:t>Dieckman</a:t>
            </a:r>
            <a:endParaRPr lang="en-ZA" sz="2800" i="1" dirty="0"/>
          </a:p>
          <a:p>
            <a:r>
              <a:rPr lang="en-ZA" sz="2800" dirty="0" err="1"/>
              <a:t>Åke</a:t>
            </a:r>
            <a:r>
              <a:rPr lang="en-ZA" sz="2800" dirty="0"/>
              <a:t> </a:t>
            </a:r>
            <a:r>
              <a:rPr lang="en-ZA" sz="2800" dirty="0" err="1"/>
              <a:t>Brännström</a:t>
            </a:r>
            <a:r>
              <a:rPr lang="en-ZA" sz="2800" dirty="0"/>
              <a:t> </a:t>
            </a:r>
            <a:endParaRPr lang="en-ZA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5662612"/>
            <a:ext cx="4772025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2" y="5419725"/>
            <a:ext cx="3181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C4006-E046-44A1-94C2-86F625A2845C}"/>
              </a:ext>
            </a:extLst>
          </p:cNvPr>
          <p:cNvSpPr txBox="1"/>
          <p:nvPr/>
        </p:nvSpPr>
        <p:spPr>
          <a:xfrm>
            <a:off x="3451444" y="427274"/>
            <a:ext cx="527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Role of body size evolution on population densities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3C6F8-40D0-4218-A864-86834412129D}"/>
              </a:ext>
            </a:extLst>
          </p:cNvPr>
          <p:cNvGrpSpPr/>
          <p:nvPr/>
        </p:nvGrpSpPr>
        <p:grpSpPr>
          <a:xfrm>
            <a:off x="4076700" y="1266190"/>
            <a:ext cx="4038600" cy="4325620"/>
            <a:chOff x="4076700" y="1266190"/>
            <a:chExt cx="4038600" cy="43256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E92ADD-118A-43F1-9939-7B143F6F58B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700" y="1266190"/>
              <a:ext cx="4038600" cy="4325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34F11D-A41B-4066-9A34-6A29A3EBFD5F}"/>
                </a:ext>
              </a:extLst>
            </p:cNvPr>
            <p:cNvSpPr txBox="1"/>
            <p:nvPr/>
          </p:nvSpPr>
          <p:spPr>
            <a:xfrm rot="16200000">
              <a:off x="3470701" y="2209097"/>
              <a:ext cx="1489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Predator density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1D21D5-387A-477E-9891-B35F33F8113D}"/>
                </a:ext>
              </a:extLst>
            </p:cNvPr>
            <p:cNvSpPr txBox="1"/>
            <p:nvPr/>
          </p:nvSpPr>
          <p:spPr>
            <a:xfrm rot="16200000">
              <a:off x="3470700" y="4035001"/>
              <a:ext cx="1489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Prey density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574DAE-9B8D-405A-A8F6-E7AB7C27589A}"/>
                </a:ext>
              </a:extLst>
            </p:cNvPr>
            <p:cNvSpPr txBox="1"/>
            <p:nvPr/>
          </p:nvSpPr>
          <p:spPr>
            <a:xfrm>
              <a:off x="4600904" y="5307679"/>
              <a:ext cx="1489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8BFA00-9B20-43E9-B335-C7FFCB877F31}"/>
                </a:ext>
              </a:extLst>
            </p:cNvPr>
            <p:cNvSpPr txBox="1"/>
            <p:nvPr/>
          </p:nvSpPr>
          <p:spPr>
            <a:xfrm>
              <a:off x="6358102" y="5307678"/>
              <a:ext cx="1489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90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491863-8A78-4372-813F-59C8B3700F91}"/>
              </a:ext>
            </a:extLst>
          </p:cNvPr>
          <p:cNvSpPr txBox="1"/>
          <p:nvPr/>
        </p:nvSpPr>
        <p:spPr>
          <a:xfrm>
            <a:off x="3749040" y="566928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Bifurcation analysis (Using </a:t>
            </a:r>
            <a:r>
              <a:rPr lang="en-ZA" b="1" dirty="0" err="1"/>
              <a:t>matcont</a:t>
            </a:r>
            <a:r>
              <a:rPr lang="en-ZA" b="1" dirty="0"/>
              <a:t> software)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8468-5E3C-4E3D-8A1A-D711FBC93D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79" y="1913207"/>
            <a:ext cx="8285871" cy="3472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45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4E0F52-5C51-45A7-837D-8B189BED996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t="4795" b="19355"/>
          <a:stretch/>
        </p:blipFill>
        <p:spPr>
          <a:xfrm>
            <a:off x="1477108" y="1814732"/>
            <a:ext cx="2518117" cy="2447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04286-F1F9-421F-BC56-F4C4726AB7C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 t="47600" r="48843" b="36464"/>
          <a:stretch/>
        </p:blipFill>
        <p:spPr bwMode="auto">
          <a:xfrm>
            <a:off x="6302326" y="731520"/>
            <a:ext cx="2672861" cy="254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906711-EBF9-49E6-9906-FECB92F2E8D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5" t="63969" r="2452" b="20318"/>
          <a:stretch/>
        </p:blipFill>
        <p:spPr bwMode="auto">
          <a:xfrm>
            <a:off x="6302326" y="4023359"/>
            <a:ext cx="2672861" cy="2447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5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A8F9E-688F-4619-99C1-EF6F92340F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44" y="633047"/>
            <a:ext cx="5556737" cy="5331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26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9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C5BDE-E4C3-4225-9330-5AC589D0E9C2}"/>
              </a:ext>
            </a:extLst>
          </p:cNvPr>
          <p:cNvSpPr txBox="1"/>
          <p:nvPr/>
        </p:nvSpPr>
        <p:spPr>
          <a:xfrm>
            <a:off x="4368935" y="421419"/>
            <a:ext cx="2771335" cy="523220"/>
          </a:xfrm>
          <a:prstGeom prst="rect">
            <a:avLst/>
          </a:prstGeom>
          <a:solidFill>
            <a:srgbClr val="80404B"/>
          </a:solidFill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Brief 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00AA7-AC66-4AA7-8B39-F3C02F91CEBD}"/>
              </a:ext>
            </a:extLst>
          </p:cNvPr>
          <p:cNvSpPr txBox="1"/>
          <p:nvPr/>
        </p:nvSpPr>
        <p:spPr>
          <a:xfrm>
            <a:off x="7936393" y="1510173"/>
            <a:ext cx="311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Propagule pressure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F6079-719D-4598-8482-0F0197E922A8}"/>
              </a:ext>
            </a:extLst>
          </p:cNvPr>
          <p:cNvSpPr txBox="1"/>
          <p:nvPr/>
        </p:nvSpPr>
        <p:spPr>
          <a:xfrm>
            <a:off x="7936394" y="2938512"/>
            <a:ext cx="311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Body size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37FEF-672F-4052-8C0E-4C6DB8415B96}"/>
              </a:ext>
            </a:extLst>
          </p:cNvPr>
          <p:cNvSpPr txBox="1"/>
          <p:nvPr/>
        </p:nvSpPr>
        <p:spPr>
          <a:xfrm>
            <a:off x="7936393" y="4366851"/>
            <a:ext cx="311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Handling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B2AD3C-634C-4E49-9A77-0E0E2FE35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15626" r="6409"/>
          <a:stretch/>
        </p:blipFill>
        <p:spPr>
          <a:xfrm>
            <a:off x="196801" y="1353796"/>
            <a:ext cx="6495548" cy="47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0EF38-BF58-4B29-B2A0-D2F6C60278EF}"/>
              </a:ext>
            </a:extLst>
          </p:cNvPr>
          <p:cNvSpPr txBox="1"/>
          <p:nvPr/>
        </p:nvSpPr>
        <p:spPr>
          <a:xfrm>
            <a:off x="665089" y="2743190"/>
            <a:ext cx="21932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Small body size</a:t>
            </a:r>
          </a:p>
          <a:p>
            <a:endParaRPr lang="en-ZA" sz="2800" dirty="0"/>
          </a:p>
          <a:p>
            <a:r>
              <a:rPr lang="en-ZA" sz="2800" dirty="0"/>
              <a:t>Same body size</a:t>
            </a:r>
          </a:p>
          <a:p>
            <a:endParaRPr lang="en-ZA" sz="2800" dirty="0"/>
          </a:p>
          <a:p>
            <a:r>
              <a:rPr lang="en-ZA" sz="2800" dirty="0"/>
              <a:t>Bigger body 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287AF-1AF1-474F-9A01-2D6423F63F69}"/>
              </a:ext>
            </a:extLst>
          </p:cNvPr>
          <p:cNvSpPr txBox="1"/>
          <p:nvPr/>
        </p:nvSpPr>
        <p:spPr>
          <a:xfrm>
            <a:off x="3881227" y="1960926"/>
            <a:ext cx="1818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Propagule pressure 1</a:t>
            </a:r>
          </a:p>
          <a:p>
            <a:endParaRPr lang="en-ZA" sz="2800" dirty="0"/>
          </a:p>
          <a:p>
            <a:r>
              <a:rPr lang="en-ZA" sz="2800" dirty="0"/>
              <a:t>Propagule pressure 2</a:t>
            </a:r>
          </a:p>
          <a:p>
            <a:endParaRPr lang="en-ZA" sz="2800" dirty="0"/>
          </a:p>
          <a:p>
            <a:r>
              <a:rPr lang="en-ZA" sz="2800" dirty="0"/>
              <a:t>Propagule pressure 3</a:t>
            </a:r>
          </a:p>
          <a:p>
            <a:endParaRPr lang="en-ZA" sz="2800" dirty="0"/>
          </a:p>
          <a:p>
            <a:r>
              <a:rPr lang="en-ZA" sz="2800" dirty="0"/>
              <a:t>Propagule pressure 4</a:t>
            </a:r>
          </a:p>
          <a:p>
            <a:endParaRPr lang="en-Z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A1B64-0E0A-4748-B847-49EDD7D64577}"/>
              </a:ext>
            </a:extLst>
          </p:cNvPr>
          <p:cNvSpPr txBox="1"/>
          <p:nvPr/>
        </p:nvSpPr>
        <p:spPr>
          <a:xfrm>
            <a:off x="6890300" y="3469030"/>
            <a:ext cx="2060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Before first branching</a:t>
            </a:r>
          </a:p>
          <a:p>
            <a:endParaRPr lang="en-ZA" sz="2800" dirty="0"/>
          </a:p>
          <a:p>
            <a:r>
              <a:rPr lang="en-ZA" sz="2800" dirty="0"/>
              <a:t>After several branching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E2DAF-027E-442E-AE8D-86F551474438}"/>
              </a:ext>
            </a:extLst>
          </p:cNvPr>
          <p:cNvSpPr txBox="1"/>
          <p:nvPr/>
        </p:nvSpPr>
        <p:spPr>
          <a:xfrm>
            <a:off x="10141225" y="1709137"/>
            <a:ext cx="1600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Handling time 1</a:t>
            </a:r>
          </a:p>
          <a:p>
            <a:endParaRPr lang="en-ZA" sz="2800" dirty="0"/>
          </a:p>
          <a:p>
            <a:r>
              <a:rPr lang="en-ZA" sz="2800" dirty="0"/>
              <a:t>Handling time 2</a:t>
            </a:r>
          </a:p>
          <a:p>
            <a:endParaRPr lang="en-ZA" sz="2800" dirty="0"/>
          </a:p>
          <a:p>
            <a:r>
              <a:rPr lang="en-ZA" sz="2800" dirty="0"/>
              <a:t>Handling time 3</a:t>
            </a:r>
          </a:p>
          <a:p>
            <a:endParaRPr lang="en-ZA" sz="2800" dirty="0"/>
          </a:p>
          <a:p>
            <a:r>
              <a:rPr lang="en-ZA" sz="2800" dirty="0"/>
              <a:t>Handling time 4</a:t>
            </a:r>
          </a:p>
          <a:p>
            <a:endParaRPr lang="en-ZA" sz="2800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AB544C1-1DBC-41FD-93CD-0CE0475BCC9F}"/>
              </a:ext>
            </a:extLst>
          </p:cNvPr>
          <p:cNvSpPr/>
          <p:nvPr/>
        </p:nvSpPr>
        <p:spPr>
          <a:xfrm>
            <a:off x="2491409" y="2835955"/>
            <a:ext cx="238539" cy="3394530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0856E5-00A6-406A-AB96-64D6424586B8}"/>
              </a:ext>
            </a:extLst>
          </p:cNvPr>
          <p:cNvCxnSpPr>
            <a:stCxn id="2" idx="3"/>
          </p:cNvCxnSpPr>
          <p:nvPr/>
        </p:nvCxnSpPr>
        <p:spPr>
          <a:xfrm flipV="1">
            <a:off x="2858322" y="2478146"/>
            <a:ext cx="1025385" cy="20347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2834C0-AFD1-47D9-B018-5381AAD2E5F7}"/>
              </a:ext>
            </a:extLst>
          </p:cNvPr>
          <p:cNvCxnSpPr>
            <a:cxnSpLocks/>
          </p:cNvCxnSpPr>
          <p:nvPr/>
        </p:nvCxnSpPr>
        <p:spPr>
          <a:xfrm>
            <a:off x="2882348" y="4485851"/>
            <a:ext cx="1056863" cy="1649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C7CB3A-49CD-4C1D-BFAE-442828291C81}"/>
              </a:ext>
            </a:extLst>
          </p:cNvPr>
          <p:cNvCxnSpPr>
            <a:cxnSpLocks/>
          </p:cNvCxnSpPr>
          <p:nvPr/>
        </p:nvCxnSpPr>
        <p:spPr>
          <a:xfrm>
            <a:off x="2874896" y="4512905"/>
            <a:ext cx="1045261" cy="3047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90C5B1-168D-474E-86DC-7B94C0701EC5}"/>
              </a:ext>
            </a:extLst>
          </p:cNvPr>
          <p:cNvCxnSpPr>
            <a:cxnSpLocks/>
          </p:cNvCxnSpPr>
          <p:nvPr/>
        </p:nvCxnSpPr>
        <p:spPr>
          <a:xfrm flipV="1">
            <a:off x="2874896" y="3800327"/>
            <a:ext cx="1045261" cy="7125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F4BB28-E4A3-4CCD-A594-01AA8E4B1599}"/>
              </a:ext>
            </a:extLst>
          </p:cNvPr>
          <p:cNvCxnSpPr>
            <a:cxnSpLocks/>
          </p:cNvCxnSpPr>
          <p:nvPr/>
        </p:nvCxnSpPr>
        <p:spPr>
          <a:xfrm flipV="1">
            <a:off x="6028075" y="3800328"/>
            <a:ext cx="959129" cy="6030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B2E3CE-EE7D-4B2F-A1F1-D912D65D8C22}"/>
              </a:ext>
            </a:extLst>
          </p:cNvPr>
          <p:cNvCxnSpPr>
            <a:cxnSpLocks/>
          </p:cNvCxnSpPr>
          <p:nvPr/>
        </p:nvCxnSpPr>
        <p:spPr>
          <a:xfrm>
            <a:off x="6028075" y="4403848"/>
            <a:ext cx="905306" cy="7125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373A72-F2DF-4649-BDBA-877163793FB2}"/>
              </a:ext>
            </a:extLst>
          </p:cNvPr>
          <p:cNvCxnSpPr>
            <a:cxnSpLocks/>
          </p:cNvCxnSpPr>
          <p:nvPr/>
        </p:nvCxnSpPr>
        <p:spPr>
          <a:xfrm flipV="1">
            <a:off x="9011887" y="2056429"/>
            <a:ext cx="1165786" cy="25540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1F45B8-555C-4312-83E3-969244BAAA9D}"/>
              </a:ext>
            </a:extLst>
          </p:cNvPr>
          <p:cNvCxnSpPr>
            <a:cxnSpLocks/>
          </p:cNvCxnSpPr>
          <p:nvPr/>
        </p:nvCxnSpPr>
        <p:spPr>
          <a:xfrm flipV="1">
            <a:off x="9011887" y="3352791"/>
            <a:ext cx="1183161" cy="12577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27DF0D-DABD-43BF-91C0-18D1B54514B2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8907935" y="4610507"/>
            <a:ext cx="1269738" cy="30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A45C11-EAF3-4CA6-AC12-04F3FC80C198}"/>
              </a:ext>
            </a:extLst>
          </p:cNvPr>
          <p:cNvCxnSpPr>
            <a:cxnSpLocks/>
          </p:cNvCxnSpPr>
          <p:nvPr/>
        </p:nvCxnSpPr>
        <p:spPr>
          <a:xfrm>
            <a:off x="9011887" y="4579164"/>
            <a:ext cx="1189392" cy="13715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1BC90CEB-7901-4D87-9967-33C39F159A00}"/>
              </a:ext>
            </a:extLst>
          </p:cNvPr>
          <p:cNvSpPr/>
          <p:nvPr/>
        </p:nvSpPr>
        <p:spPr>
          <a:xfrm>
            <a:off x="5332340" y="2120338"/>
            <a:ext cx="551629" cy="462146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A299DE43-71BD-49B7-B1F0-8CA42C26DF3D}"/>
              </a:ext>
            </a:extLst>
          </p:cNvPr>
          <p:cNvSpPr/>
          <p:nvPr/>
        </p:nvSpPr>
        <p:spPr>
          <a:xfrm>
            <a:off x="8523208" y="3564824"/>
            <a:ext cx="384727" cy="2151410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2A2017-C696-4445-B89F-FA1DBD449FDF}"/>
              </a:ext>
            </a:extLst>
          </p:cNvPr>
          <p:cNvSpPr txBox="1"/>
          <p:nvPr/>
        </p:nvSpPr>
        <p:spPr>
          <a:xfrm>
            <a:off x="4409507" y="376158"/>
            <a:ext cx="2865936" cy="523220"/>
          </a:xfrm>
          <a:prstGeom prst="rect">
            <a:avLst/>
          </a:prstGeom>
          <a:solidFill>
            <a:srgbClr val="80404B"/>
          </a:solidFill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Invasion scenarios</a:t>
            </a:r>
          </a:p>
        </p:txBody>
      </p:sp>
    </p:spTree>
    <p:extLst>
      <p:ext uri="{BB962C8B-B14F-4D97-AF65-F5344CB8AC3E}">
        <p14:creationId xmlns:p14="http://schemas.microsoft.com/office/powerpoint/2010/main" val="31015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5B0AC9-105E-453A-920C-F26F71D72EEC}"/>
              </a:ext>
            </a:extLst>
          </p:cNvPr>
          <p:cNvSpPr txBox="1"/>
          <p:nvPr/>
        </p:nvSpPr>
        <p:spPr>
          <a:xfrm>
            <a:off x="5221357" y="314792"/>
            <a:ext cx="1219200" cy="523220"/>
          </a:xfrm>
          <a:prstGeom prst="rect">
            <a:avLst/>
          </a:prstGeom>
          <a:solidFill>
            <a:srgbClr val="80404B"/>
          </a:solidFill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Results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5D50C1B-8D99-4311-BD9A-A6E2A44E8E2C}"/>
              </a:ext>
            </a:extLst>
          </p:cNvPr>
          <p:cNvGrpSpPr/>
          <p:nvPr/>
        </p:nvGrpSpPr>
        <p:grpSpPr>
          <a:xfrm>
            <a:off x="922484" y="1210668"/>
            <a:ext cx="11047942" cy="2818900"/>
            <a:chOff x="922484" y="1210668"/>
            <a:chExt cx="11047942" cy="28189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0465CA8-D7C0-4437-8321-EFA897DE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06" y="1458801"/>
              <a:ext cx="2743205" cy="257076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E94971F-C19B-4C5B-929D-686B5B660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811" y="1458802"/>
              <a:ext cx="2743205" cy="257076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D4DC917-22A6-4696-A922-E1535BC99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016" y="1458802"/>
              <a:ext cx="2743205" cy="257076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2A9033A-4D61-4B7A-88F2-1F09A7D67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221" y="1458803"/>
              <a:ext cx="2743205" cy="257076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387BD58-4E19-472A-94FD-CDA78A9B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68426" y="1864468"/>
              <a:ext cx="365792" cy="137690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AA62AB6-C47D-4C28-BBF4-E79C291B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0557" y="1864467"/>
              <a:ext cx="365792" cy="137690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B342FFC-C2A7-41E6-B650-FA759B22B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3893" y="1952451"/>
              <a:ext cx="365792" cy="137690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297B661-8071-49E7-B3F6-5D112BB8AEA0}"/>
                </a:ext>
              </a:extLst>
            </p:cNvPr>
            <p:cNvSpPr txBox="1"/>
            <p:nvPr/>
          </p:nvSpPr>
          <p:spPr>
            <a:xfrm rot="16200000">
              <a:off x="126747" y="2348669"/>
              <a:ext cx="19608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/>
                <a:t>Relative body size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EDF419F-CF09-4BA0-96E8-01C19BB6C223}"/>
                </a:ext>
              </a:extLst>
            </p:cNvPr>
            <p:cNvSpPr txBox="1"/>
            <p:nvPr/>
          </p:nvSpPr>
          <p:spPr>
            <a:xfrm>
              <a:off x="9270680" y="1227970"/>
              <a:ext cx="649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/>
                <a:t>(d)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F9168E-F99A-4222-A362-5D5A84454497}"/>
                </a:ext>
              </a:extLst>
            </p:cNvPr>
            <p:cNvSpPr txBox="1"/>
            <p:nvPr/>
          </p:nvSpPr>
          <p:spPr>
            <a:xfrm>
              <a:off x="6591527" y="1221252"/>
              <a:ext cx="649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/>
                <a:t>(c)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4A7164-8FDF-4A60-950D-D56D358F1EB3}"/>
                </a:ext>
              </a:extLst>
            </p:cNvPr>
            <p:cNvSpPr txBox="1"/>
            <p:nvPr/>
          </p:nvSpPr>
          <p:spPr>
            <a:xfrm>
              <a:off x="3784270" y="1210668"/>
              <a:ext cx="649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/>
                <a:t>(b)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A621F05-8BF1-4735-BD01-F0E017831E7B}"/>
                </a:ext>
              </a:extLst>
            </p:cNvPr>
            <p:cNvSpPr txBox="1"/>
            <p:nvPr/>
          </p:nvSpPr>
          <p:spPr>
            <a:xfrm>
              <a:off x="958682" y="1210668"/>
              <a:ext cx="666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/>
                <a:t>(a)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EF33701-519A-4DF4-8555-12BFD3329147}"/>
              </a:ext>
            </a:extLst>
          </p:cNvPr>
          <p:cNvGrpSpPr/>
          <p:nvPr/>
        </p:nvGrpSpPr>
        <p:grpSpPr>
          <a:xfrm>
            <a:off x="925986" y="4066291"/>
            <a:ext cx="11179485" cy="2743206"/>
            <a:chOff x="925986" y="4066291"/>
            <a:chExt cx="11179485" cy="2743206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A1DDBB2-A969-47F1-9E18-8B8F6B1B6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651" y="4066292"/>
              <a:ext cx="2743205" cy="2743205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760B217-F5FD-42C9-9BB2-A6900EB8E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856" y="4066292"/>
              <a:ext cx="2743205" cy="274320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2795E788-682A-4096-81EB-B9E22542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061" y="4066292"/>
              <a:ext cx="2743205" cy="274320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3E7DEA6-2F59-4002-ABD1-FFB0FAC06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2266" y="4066291"/>
              <a:ext cx="2743205" cy="2743205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DF7FE76-CA9C-4E5D-A26E-84ADB2EC238F}"/>
                </a:ext>
              </a:extLst>
            </p:cNvPr>
            <p:cNvSpPr txBox="1"/>
            <p:nvPr/>
          </p:nvSpPr>
          <p:spPr>
            <a:xfrm rot="16200000">
              <a:off x="64487" y="5253213"/>
              <a:ext cx="2092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/>
                <a:t>Relative body size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EC69B2-9A0B-4899-99E5-23670AC7F130}"/>
              </a:ext>
            </a:extLst>
          </p:cNvPr>
          <p:cNvSpPr txBox="1"/>
          <p:nvPr/>
        </p:nvSpPr>
        <p:spPr>
          <a:xfrm>
            <a:off x="10238014" y="468680"/>
            <a:ext cx="186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Smaller body size</a:t>
            </a:r>
          </a:p>
        </p:txBody>
      </p:sp>
    </p:spTree>
    <p:extLst>
      <p:ext uri="{BB962C8B-B14F-4D97-AF65-F5344CB8AC3E}">
        <p14:creationId xmlns:p14="http://schemas.microsoft.com/office/powerpoint/2010/main" val="8521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BA8EFB1-BB13-4AEC-B2BC-381035467FD6}"/>
              </a:ext>
            </a:extLst>
          </p:cNvPr>
          <p:cNvGrpSpPr/>
          <p:nvPr/>
        </p:nvGrpSpPr>
        <p:grpSpPr>
          <a:xfrm>
            <a:off x="411310" y="3854556"/>
            <a:ext cx="11177960" cy="2743210"/>
            <a:chOff x="411310" y="3545060"/>
            <a:chExt cx="11177960" cy="27432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321DFDF-405C-4604-9F17-77999E79B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20" y="3545065"/>
              <a:ext cx="2743205" cy="274320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8A5321-CF6F-4F5E-9C0A-3ACD51B59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085" y="3545064"/>
              <a:ext cx="2743205" cy="274320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DC4F11-749F-4BBC-B89A-F4115C487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719" y="3545061"/>
              <a:ext cx="2743205" cy="27432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5816B7-9FE4-40FA-B662-290CA294F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6065" y="3545060"/>
              <a:ext cx="2743205" cy="27432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8A714A-74A5-4BC5-AA39-AC673A7BC453}"/>
                </a:ext>
              </a:extLst>
            </p:cNvPr>
            <p:cNvSpPr txBox="1"/>
            <p:nvPr/>
          </p:nvSpPr>
          <p:spPr>
            <a:xfrm rot="16200000">
              <a:off x="-450189" y="4606971"/>
              <a:ext cx="2092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/>
                <a:t>Relative body size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B9DC64-6C63-4701-AA06-D5F0236EDB88}"/>
              </a:ext>
            </a:extLst>
          </p:cNvPr>
          <p:cNvGrpSpPr/>
          <p:nvPr/>
        </p:nvGrpSpPr>
        <p:grpSpPr>
          <a:xfrm>
            <a:off x="421535" y="887512"/>
            <a:ext cx="11150416" cy="2781737"/>
            <a:chOff x="421535" y="578016"/>
            <a:chExt cx="11150416" cy="27817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8D9B4E-B5DD-4EFD-BABC-E283004D2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68" y="578016"/>
              <a:ext cx="2743205" cy="274320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73DCA8E-D374-42B2-A758-8C482D83A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540" y="578017"/>
              <a:ext cx="2743205" cy="27432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541956-E77E-4782-B28E-4CD6FB983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408" y="578027"/>
              <a:ext cx="2743205" cy="27432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FC90B0-2D19-4002-BCE4-7AB386D90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746" y="616548"/>
              <a:ext cx="2743205" cy="27432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C67F15-2D10-4AF2-A886-DEB9EEC49713}"/>
                </a:ext>
              </a:extLst>
            </p:cNvPr>
            <p:cNvSpPr txBox="1"/>
            <p:nvPr/>
          </p:nvSpPr>
          <p:spPr>
            <a:xfrm rot="16200000">
              <a:off x="-439964" y="1764952"/>
              <a:ext cx="2092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/>
                <a:t>Relative body size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1F9A4F-1388-4480-A4FB-425917B46AA9}"/>
              </a:ext>
            </a:extLst>
          </p:cNvPr>
          <p:cNvSpPr txBox="1"/>
          <p:nvPr/>
        </p:nvSpPr>
        <p:spPr>
          <a:xfrm>
            <a:off x="10423017" y="279393"/>
            <a:ext cx="176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Larger body size</a:t>
            </a:r>
          </a:p>
        </p:txBody>
      </p:sp>
    </p:spTree>
    <p:extLst>
      <p:ext uri="{BB962C8B-B14F-4D97-AF65-F5344CB8AC3E}">
        <p14:creationId xmlns:p14="http://schemas.microsoft.com/office/powerpoint/2010/main" val="3495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7F278-DF12-4AAB-8D3B-1C5273EAC3D4}"/>
              </a:ext>
            </a:extLst>
          </p:cNvPr>
          <p:cNvGrpSpPr/>
          <p:nvPr/>
        </p:nvGrpSpPr>
        <p:grpSpPr>
          <a:xfrm>
            <a:off x="636087" y="3789049"/>
            <a:ext cx="10972820" cy="2743207"/>
            <a:chOff x="636087" y="3423281"/>
            <a:chExt cx="10972820" cy="274320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6256F8-B615-46BE-9FBF-1674B218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87" y="3423281"/>
              <a:ext cx="2743205" cy="274320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6AF4A7-AF65-455A-9BA4-8062CA782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292" y="3423282"/>
              <a:ext cx="2743205" cy="274320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08C2F2-7197-4AA9-8B21-18C3394B5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497" y="3423282"/>
              <a:ext cx="2743205" cy="27432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F3F584-7D15-4F3E-8D17-8F8FAB79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702" y="3423283"/>
              <a:ext cx="2743205" cy="274320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D49F9A-890E-44AC-8E15-2B697629ABF1}"/>
              </a:ext>
            </a:extLst>
          </p:cNvPr>
          <p:cNvGrpSpPr/>
          <p:nvPr/>
        </p:nvGrpSpPr>
        <p:grpSpPr>
          <a:xfrm>
            <a:off x="421535" y="1044356"/>
            <a:ext cx="11094606" cy="2743205"/>
            <a:chOff x="421535" y="678588"/>
            <a:chExt cx="11094606" cy="2743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155960-8F10-40C1-8D37-1C9F9E96C270}"/>
                </a:ext>
              </a:extLst>
            </p:cNvPr>
            <p:cNvGrpSpPr/>
            <p:nvPr/>
          </p:nvGrpSpPr>
          <p:grpSpPr>
            <a:xfrm>
              <a:off x="473171" y="678588"/>
              <a:ext cx="11042970" cy="2743205"/>
              <a:chOff x="1149030" y="678588"/>
              <a:chExt cx="11042970" cy="274320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B521EE9-5A23-4829-8A2F-0458CF133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180" y="678588"/>
                <a:ext cx="2743205" cy="274320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6547273-DB0F-4B31-B1BF-B53ABC81D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385" y="678588"/>
                <a:ext cx="2743205" cy="274320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0A0BFDF-3F72-4E44-97FC-FF65FD515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5590" y="678588"/>
                <a:ext cx="2743205" cy="274320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FA31C70-0487-4E26-959E-B45AE1F6D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8795" y="678588"/>
                <a:ext cx="2743205" cy="274320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6A2D643-785F-4B24-87B9-F911AEBEF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07745" y="1229218"/>
                <a:ext cx="365792" cy="1376904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2884684-B3C1-4B93-B0FD-1EA6906AA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9030" y="1122458"/>
                <a:ext cx="365792" cy="137690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2F51704-6305-47A6-9F87-0FEBD5A7F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50950" y="1122458"/>
                <a:ext cx="365792" cy="137690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961E595-3827-4F49-827E-240B1F937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39515" y="1122458"/>
                <a:ext cx="365792" cy="1376904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198F68-CDCA-4C8A-BA1C-44CAD6B9B4C2}"/>
                </a:ext>
              </a:extLst>
            </p:cNvPr>
            <p:cNvSpPr txBox="1"/>
            <p:nvPr/>
          </p:nvSpPr>
          <p:spPr>
            <a:xfrm rot="16200000">
              <a:off x="-439964" y="1764952"/>
              <a:ext cx="2092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/>
                <a:t>Relative body size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22185CA-C094-45D1-A755-BA56D004DA93}"/>
              </a:ext>
            </a:extLst>
          </p:cNvPr>
          <p:cNvSpPr txBox="1"/>
          <p:nvPr/>
        </p:nvSpPr>
        <p:spPr>
          <a:xfrm>
            <a:off x="9425354" y="229529"/>
            <a:ext cx="248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Different handling times</a:t>
            </a:r>
          </a:p>
        </p:txBody>
      </p:sp>
    </p:spTree>
    <p:extLst>
      <p:ext uri="{BB962C8B-B14F-4D97-AF65-F5344CB8AC3E}">
        <p14:creationId xmlns:p14="http://schemas.microsoft.com/office/powerpoint/2010/main" val="1781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D58CD-310E-42B1-A8E3-2336B49A2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2" y="1824696"/>
            <a:ext cx="5507463" cy="2029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8A641-25A7-4207-A8D5-B3BFCDAF4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86" y="1689002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CDC4E-4C26-4AB7-A2A3-754E6149B64E}"/>
              </a:ext>
            </a:extLst>
          </p:cNvPr>
          <p:cNvSpPr txBox="1"/>
          <p:nvPr/>
        </p:nvSpPr>
        <p:spPr>
          <a:xfrm>
            <a:off x="4969565" y="251792"/>
            <a:ext cx="1908313" cy="523220"/>
          </a:xfrm>
          <a:prstGeom prst="rect">
            <a:avLst/>
          </a:prstGeom>
          <a:solidFill>
            <a:srgbClr val="80404B"/>
          </a:solidFill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AE135-8D4D-4AC1-AD7E-A57F7390BAC2}"/>
              </a:ext>
            </a:extLst>
          </p:cNvPr>
          <p:cNvSpPr txBox="1"/>
          <p:nvPr/>
        </p:nvSpPr>
        <p:spPr>
          <a:xfrm>
            <a:off x="1824262" y="1225689"/>
            <a:ext cx="81989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ZA" sz="2400" dirty="0"/>
              <a:t>Interplay between ecological and evolutionary dynamics</a:t>
            </a:r>
          </a:p>
          <a:p>
            <a:endParaRPr lang="en-ZA" sz="2400" dirty="0"/>
          </a:p>
          <a:p>
            <a:pPr marL="342900" indent="-342900">
              <a:buFontTx/>
              <a:buChar char="-"/>
            </a:pPr>
            <a:r>
              <a:rPr lang="en-ZA" sz="2400" dirty="0"/>
              <a:t>Non-linear functional response explains existence of evolutionary regime shifts</a:t>
            </a:r>
          </a:p>
          <a:p>
            <a:pPr marL="342900" indent="-342900">
              <a:buFontTx/>
              <a:buChar char="-"/>
            </a:pPr>
            <a:endParaRPr lang="en-ZA" sz="2400" dirty="0"/>
          </a:p>
          <a:p>
            <a:pPr marL="342900" indent="-342900">
              <a:buFontTx/>
              <a:buChar char="-"/>
            </a:pPr>
            <a:r>
              <a:rPr lang="en-ZA" sz="2400" dirty="0"/>
              <a:t>Food web development and structure</a:t>
            </a:r>
          </a:p>
          <a:p>
            <a:endParaRPr lang="en-ZA" sz="2400" dirty="0"/>
          </a:p>
          <a:p>
            <a:pPr marL="342900" indent="-342900">
              <a:buFontTx/>
              <a:buChar char="-"/>
            </a:pPr>
            <a:r>
              <a:rPr lang="en-ZA" sz="2400" dirty="0"/>
              <a:t>Invasion </a:t>
            </a:r>
          </a:p>
          <a:p>
            <a:r>
              <a:rPr lang="en-ZA" sz="2400" dirty="0"/>
              <a:t>			Large body size</a:t>
            </a:r>
          </a:p>
          <a:p>
            <a:r>
              <a:rPr lang="en-ZA" sz="2400" dirty="0"/>
              <a:t>			Propagule pressure (irrelevant if no niche)</a:t>
            </a:r>
          </a:p>
          <a:p>
            <a:r>
              <a:rPr lang="en-ZA" sz="2400" dirty="0"/>
              <a:t>			Diversity-</a:t>
            </a:r>
            <a:r>
              <a:rPr lang="en-ZA" sz="2400" dirty="0" err="1"/>
              <a:t>invasibility</a:t>
            </a:r>
            <a:r>
              <a:rPr lang="en-ZA" sz="2400" dirty="0"/>
              <a:t> hypothesis</a:t>
            </a:r>
          </a:p>
        </p:txBody>
      </p:sp>
    </p:spTree>
    <p:extLst>
      <p:ext uri="{BB962C8B-B14F-4D97-AF65-F5344CB8AC3E}">
        <p14:creationId xmlns:p14="http://schemas.microsoft.com/office/powerpoint/2010/main" val="24227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467E5-61A9-4D36-816D-872D19AF7A35}"/>
              </a:ext>
            </a:extLst>
          </p:cNvPr>
          <p:cNvSpPr txBox="1"/>
          <p:nvPr/>
        </p:nvSpPr>
        <p:spPr>
          <a:xfrm>
            <a:off x="4359965" y="278296"/>
            <a:ext cx="3034748" cy="523220"/>
          </a:xfrm>
          <a:prstGeom prst="rect">
            <a:avLst/>
          </a:prstGeom>
          <a:solidFill>
            <a:srgbClr val="80404B"/>
          </a:solidFill>
        </p:spPr>
        <p:txBody>
          <a:bodyPr wrap="square" rtlCol="0">
            <a:spAutoFit/>
          </a:bodyPr>
          <a:lstStyle/>
          <a:p>
            <a:r>
              <a:rPr lang="en-ZA" sz="2800" dirty="0">
                <a:solidFill>
                  <a:schemeClr val="bg1"/>
                </a:solidFill>
              </a:rPr>
              <a:t>Acknowledgements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61817-0948-4885-984E-52E37B469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51" y="1533432"/>
            <a:ext cx="3810000" cy="60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E8D3F0-B314-4147-931A-A44AFFAC7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47" y="2958291"/>
            <a:ext cx="3715269" cy="1066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3F01E0-BFB4-475F-B6D7-587399A9F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83" y="4710506"/>
            <a:ext cx="3253154" cy="1457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C32B09-2535-4F3E-80A1-4A0A73D31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2"/>
          <a:stretch/>
        </p:blipFill>
        <p:spPr>
          <a:xfrm>
            <a:off x="4993628" y="2862028"/>
            <a:ext cx="1143000" cy="137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4EA0C2-9A04-4FCC-8512-892D62A6DA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51" y="3078542"/>
            <a:ext cx="2824574" cy="9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D40DE0-2B3B-4754-9987-2AFC955CA7A8}"/>
              </a:ext>
            </a:extLst>
          </p:cNvPr>
          <p:cNvSpPr txBox="1"/>
          <p:nvPr/>
        </p:nvSpPr>
        <p:spPr>
          <a:xfrm>
            <a:off x="4927001" y="4980776"/>
            <a:ext cx="213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Adaptive dynamics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4306E-8ED3-4993-A923-B5A3AB41C05A}"/>
              </a:ext>
            </a:extLst>
          </p:cNvPr>
          <p:cNvSpPr txBox="1"/>
          <p:nvPr/>
        </p:nvSpPr>
        <p:spPr>
          <a:xfrm>
            <a:off x="6556678" y="1626678"/>
            <a:ext cx="176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Ecological dynamics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9E4CC-74C2-44B1-82F1-41328F7C005B}"/>
              </a:ext>
            </a:extLst>
          </p:cNvPr>
          <p:cNvSpPr txBox="1"/>
          <p:nvPr/>
        </p:nvSpPr>
        <p:spPr>
          <a:xfrm>
            <a:off x="3502851" y="1642638"/>
            <a:ext cx="176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Evolutionary dynamics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1E5B1D-A56C-4B0B-BA16-633B1BB66CA4}"/>
              </a:ext>
            </a:extLst>
          </p:cNvPr>
          <p:cNvSpPr txBox="1"/>
          <p:nvPr/>
        </p:nvSpPr>
        <p:spPr>
          <a:xfrm>
            <a:off x="6059138" y="2947409"/>
            <a:ext cx="21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Population </a:t>
            </a:r>
          </a:p>
          <a:p>
            <a:pPr algn="ctr"/>
            <a:r>
              <a:rPr lang="en-ZA" dirty="0"/>
              <a:t>dynamics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45B083-DE28-470B-84F0-E9D5D55FC4DE}"/>
              </a:ext>
            </a:extLst>
          </p:cNvPr>
          <p:cNvSpPr txBox="1"/>
          <p:nvPr/>
        </p:nvSpPr>
        <p:spPr>
          <a:xfrm>
            <a:off x="3651285" y="2947409"/>
            <a:ext cx="158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Trait/strategy dynamics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6BAC2F-7547-4C74-9B91-7CDA17D0D0BD}"/>
              </a:ext>
            </a:extLst>
          </p:cNvPr>
          <p:cNvSpPr/>
          <p:nvPr/>
        </p:nvSpPr>
        <p:spPr>
          <a:xfrm>
            <a:off x="6190398" y="1111345"/>
            <a:ext cx="1913206" cy="30887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2FDECB-A394-4FE7-AF19-1EE02AA905F0}"/>
              </a:ext>
            </a:extLst>
          </p:cNvPr>
          <p:cNvSpPr/>
          <p:nvPr/>
        </p:nvSpPr>
        <p:spPr>
          <a:xfrm>
            <a:off x="3354073" y="1153549"/>
            <a:ext cx="1869146" cy="3043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22ABEC-20FD-4BBB-8D2F-F84388C6DCC7}"/>
              </a:ext>
            </a:extLst>
          </p:cNvPr>
          <p:cNvCxnSpPr/>
          <p:nvPr/>
        </p:nvCxnSpPr>
        <p:spPr>
          <a:xfrm>
            <a:off x="6988170" y="2288969"/>
            <a:ext cx="0" cy="65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74447B-2875-4D67-AF31-6E8C98AF43B9}"/>
              </a:ext>
            </a:extLst>
          </p:cNvPr>
          <p:cNvCxnSpPr>
            <a:stCxn id="10" idx="2"/>
          </p:cNvCxnSpPr>
          <p:nvPr/>
        </p:nvCxnSpPr>
        <p:spPr>
          <a:xfrm flipH="1">
            <a:off x="4370445" y="2288969"/>
            <a:ext cx="13188" cy="65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4C202C9B-4B9C-4A0A-8849-A4C72C31F79A}"/>
              </a:ext>
            </a:extLst>
          </p:cNvPr>
          <p:cNvSpPr/>
          <p:nvPr/>
        </p:nvSpPr>
        <p:spPr>
          <a:xfrm rot="16200000">
            <a:off x="5513094" y="3121601"/>
            <a:ext cx="538918" cy="29350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50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7" grpId="0"/>
      <p:bldP spid="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351EFD-0B90-4094-9EE8-002F5B0F1D6B}"/>
              </a:ext>
            </a:extLst>
          </p:cNvPr>
          <p:cNvSpPr txBox="1"/>
          <p:nvPr/>
        </p:nvSpPr>
        <p:spPr>
          <a:xfrm>
            <a:off x="1935755" y="787791"/>
            <a:ext cx="5393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Assumptions</a:t>
            </a:r>
          </a:p>
          <a:p>
            <a:endParaRPr lang="en-ZA" dirty="0"/>
          </a:p>
          <a:p>
            <a:r>
              <a:rPr lang="en-ZA" dirty="0"/>
              <a:t>Clonal inheritance</a:t>
            </a:r>
          </a:p>
          <a:p>
            <a:endParaRPr lang="en-ZA" dirty="0"/>
          </a:p>
          <a:p>
            <a:r>
              <a:rPr lang="en-ZA" dirty="0"/>
              <a:t>Mutations are rare (Resident population at equilibrium)</a:t>
            </a:r>
          </a:p>
          <a:p>
            <a:endParaRPr lang="en-ZA" dirty="0"/>
          </a:p>
          <a:p>
            <a:r>
              <a:rPr lang="en-ZA" dirty="0"/>
              <a:t>Mutant at low density</a:t>
            </a:r>
          </a:p>
          <a:p>
            <a:endParaRPr lang="en-ZA" dirty="0"/>
          </a:p>
          <a:p>
            <a:r>
              <a:rPr lang="en-ZA" dirty="0"/>
              <a:t>Small mutational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36677-3409-45EF-901A-9F69C917D3B9}"/>
              </a:ext>
            </a:extLst>
          </p:cNvPr>
          <p:cNvSpPr txBox="1"/>
          <p:nvPr/>
        </p:nvSpPr>
        <p:spPr>
          <a:xfrm>
            <a:off x="8805760" y="686340"/>
            <a:ext cx="138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/>
              <a:t>Example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DDDC4-FC43-462D-BF50-A3CDB509B477}"/>
              </a:ext>
            </a:extLst>
          </p:cNvPr>
          <p:cNvSpPr txBox="1"/>
          <p:nvPr/>
        </p:nvSpPr>
        <p:spPr>
          <a:xfrm>
            <a:off x="6777424" y="5160250"/>
            <a:ext cx="136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Canonical equation of adaptive dynamics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688D7E2-2400-4DAB-A1AF-5615AC9D1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219301"/>
              </p:ext>
            </p:extLst>
          </p:nvPr>
        </p:nvGraphicFramePr>
        <p:xfrm>
          <a:off x="9152596" y="5369740"/>
          <a:ext cx="18383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3" imgW="876240" imgH="444240" progId="Equation.3">
                  <p:embed/>
                </p:oleObj>
              </mc:Choice>
              <mc:Fallback>
                <p:oleObj name="Equation" r:id="rId3" imgW="876240" imgH="444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596" y="5369740"/>
                        <a:ext cx="1838325" cy="936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564FC14-6F1F-49D3-BDAF-F6A3325B5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0836"/>
              </p:ext>
            </p:extLst>
          </p:nvPr>
        </p:nvGraphicFramePr>
        <p:xfrm>
          <a:off x="9076779" y="1357890"/>
          <a:ext cx="1414289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5" imgW="710891" imgH="203112" progId="Equation.3">
                  <p:embed/>
                </p:oleObj>
              </mc:Choice>
              <mc:Fallback>
                <p:oleObj name="Equation" r:id="rId5" imgW="710891" imgH="203112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6779" y="1357890"/>
                        <a:ext cx="1414289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0900163-0099-48B0-908C-3D9644009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389555"/>
              </p:ext>
            </p:extLst>
          </p:nvPr>
        </p:nvGraphicFramePr>
        <p:xfrm>
          <a:off x="9090025" y="2061305"/>
          <a:ext cx="18415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7" imgW="927000" imgH="203040" progId="Equation.3">
                  <p:embed/>
                </p:oleObj>
              </mc:Choice>
              <mc:Fallback>
                <p:oleObj name="Equation" r:id="rId7" imgW="927000" imgH="2030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025" y="2061305"/>
                        <a:ext cx="1841500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3E1717C-2DDE-4EE3-90B7-A41982E95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88805"/>
              </p:ext>
            </p:extLst>
          </p:nvPr>
        </p:nvGraphicFramePr>
        <p:xfrm>
          <a:off x="9152596" y="2609067"/>
          <a:ext cx="17145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9" imgW="927000" imgH="393480" progId="Equation.3">
                  <p:embed/>
                </p:oleObj>
              </mc:Choice>
              <mc:Fallback>
                <p:oleObj name="Equation" r:id="rId9" imgW="92700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2596" y="2609067"/>
                        <a:ext cx="17145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698E151-AC41-4225-8C38-3EF59ADF80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81092"/>
              </p:ext>
            </p:extLst>
          </p:nvPr>
        </p:nvGraphicFramePr>
        <p:xfrm>
          <a:off x="9493250" y="3370585"/>
          <a:ext cx="3254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0" y="3370585"/>
                        <a:ext cx="325438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3866984-B6DD-4EC5-962F-E611589A4871}"/>
              </a:ext>
            </a:extLst>
          </p:cNvPr>
          <p:cNvSpPr txBox="1"/>
          <p:nvPr/>
        </p:nvSpPr>
        <p:spPr>
          <a:xfrm>
            <a:off x="9663278" y="3333132"/>
            <a:ext cx="55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&gt;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8AD0B9-55D2-4164-91FF-F77E651927E2}"/>
              </a:ext>
            </a:extLst>
          </p:cNvPr>
          <p:cNvSpPr txBox="1"/>
          <p:nvPr/>
        </p:nvSpPr>
        <p:spPr>
          <a:xfrm>
            <a:off x="9076779" y="3334445"/>
            <a:ext cx="45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If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B07DA5-2EC4-44AA-858D-C1FA122802C1}"/>
              </a:ext>
            </a:extLst>
          </p:cNvPr>
          <p:cNvSpPr txBox="1"/>
          <p:nvPr/>
        </p:nvSpPr>
        <p:spPr>
          <a:xfrm>
            <a:off x="10356357" y="3348521"/>
            <a:ext cx="183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x’ &gt; x succeeds 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0C6C040A-234A-4DA6-B863-27C01181D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80977"/>
              </p:ext>
            </p:extLst>
          </p:nvPr>
        </p:nvGraphicFramePr>
        <p:xfrm>
          <a:off x="9501188" y="3935947"/>
          <a:ext cx="325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13" imgW="177480" imgH="177480" progId="Equation.3">
                  <p:embed/>
                </p:oleObj>
              </mc:Choice>
              <mc:Fallback>
                <p:oleObj name="Equation" r:id="rId13" imgW="177480" imgH="177480" progId="Equation.3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8698E151-AC41-4225-8C38-3EF59ADF80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1188" y="3935947"/>
                        <a:ext cx="325437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AC0B8105-86F6-4124-A86B-C8249CE871B0}"/>
              </a:ext>
            </a:extLst>
          </p:cNvPr>
          <p:cNvSpPr txBox="1"/>
          <p:nvPr/>
        </p:nvSpPr>
        <p:spPr>
          <a:xfrm>
            <a:off x="9663278" y="3897336"/>
            <a:ext cx="55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&lt;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1A96A8-A6A3-454E-AA42-D05E471209BF}"/>
              </a:ext>
            </a:extLst>
          </p:cNvPr>
          <p:cNvSpPr txBox="1"/>
          <p:nvPr/>
        </p:nvSpPr>
        <p:spPr>
          <a:xfrm>
            <a:off x="10356357" y="3878948"/>
            <a:ext cx="183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x’ &lt; x succeeds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009FA2-361E-42E2-9042-6E1F5B51BE66}"/>
              </a:ext>
            </a:extLst>
          </p:cNvPr>
          <p:cNvSpPr txBox="1"/>
          <p:nvPr/>
        </p:nvSpPr>
        <p:spPr>
          <a:xfrm>
            <a:off x="9663278" y="4462687"/>
            <a:ext cx="55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= 0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61290DF-5C63-4F13-8F3E-1A83223E0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252847"/>
              </p:ext>
            </p:extLst>
          </p:nvPr>
        </p:nvGraphicFramePr>
        <p:xfrm>
          <a:off x="9478963" y="4526718"/>
          <a:ext cx="325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5" imgW="177480" imgH="177480" progId="Equation.3">
                  <p:embed/>
                </p:oleObj>
              </mc:Choice>
              <mc:Fallback>
                <p:oleObj name="Equation" r:id="rId15" imgW="177480" imgH="177480" progId="Equation.3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0C6C040A-234A-4DA6-B863-27C01181D0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8963" y="4526718"/>
                        <a:ext cx="325437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6D071F2-1FF8-4C91-A809-A7A01C7A3013}"/>
              </a:ext>
            </a:extLst>
          </p:cNvPr>
          <p:cNvSpPr txBox="1"/>
          <p:nvPr/>
        </p:nvSpPr>
        <p:spPr>
          <a:xfrm>
            <a:off x="10356357" y="4461561"/>
            <a:ext cx="120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Interesting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BDC3619-8779-4E3C-8227-3E0F75BDC1B0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7986110" y="2968743"/>
            <a:ext cx="1048465" cy="10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39807FB-74B8-4683-91D1-2B47C56D3842}"/>
              </a:ext>
            </a:extLst>
          </p:cNvPr>
          <p:cNvSpPr txBox="1"/>
          <p:nvPr/>
        </p:nvSpPr>
        <p:spPr>
          <a:xfrm>
            <a:off x="6416754" y="2941019"/>
            <a:ext cx="179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Fitness</a:t>
            </a:r>
            <a:r>
              <a:rPr lang="en-ZA" dirty="0"/>
              <a:t> </a:t>
            </a:r>
          </a:p>
          <a:p>
            <a:r>
              <a:rPr lang="en-ZA" dirty="0"/>
              <a:t>(initial per capita growth rate of the rare mutant)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DCFA2D2-3AA5-4E55-A2E0-5EC4EDC723BB}"/>
              </a:ext>
            </a:extLst>
          </p:cNvPr>
          <p:cNvGrpSpPr/>
          <p:nvPr/>
        </p:nvGrpSpPr>
        <p:grpSpPr>
          <a:xfrm>
            <a:off x="719114" y="3558423"/>
            <a:ext cx="4920395" cy="3208459"/>
            <a:chOff x="1899505" y="766640"/>
            <a:chExt cx="7244495" cy="4877519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4EA079D-FDB0-4F4A-BE78-373EFD4BF5CD}"/>
                </a:ext>
              </a:extLst>
            </p:cNvPr>
            <p:cNvSpPr/>
            <p:nvPr/>
          </p:nvSpPr>
          <p:spPr>
            <a:xfrm>
              <a:off x="2676939" y="1567962"/>
              <a:ext cx="6002827" cy="3102627"/>
            </a:xfrm>
            <a:custGeom>
              <a:avLst/>
              <a:gdLst>
                <a:gd name="connsiteX0" fmla="*/ 0 w 6453809"/>
                <a:gd name="connsiteY0" fmla="*/ 2505049 h 3972149"/>
                <a:gd name="connsiteX1" fmla="*/ 583096 w 6453809"/>
                <a:gd name="connsiteY1" fmla="*/ 583484 h 3972149"/>
                <a:gd name="connsiteX2" fmla="*/ 1775791 w 6453809"/>
                <a:gd name="connsiteY2" fmla="*/ 3923032 h 3972149"/>
                <a:gd name="connsiteX3" fmla="*/ 2478157 w 6453809"/>
                <a:gd name="connsiteY3" fmla="*/ 2571310 h 3972149"/>
                <a:gd name="connsiteX4" fmla="*/ 2862470 w 6453809"/>
                <a:gd name="connsiteY4" fmla="*/ 2491797 h 3972149"/>
                <a:gd name="connsiteX5" fmla="*/ 3220278 w 6453809"/>
                <a:gd name="connsiteY5" fmla="*/ 388 h 3972149"/>
                <a:gd name="connsiteX6" fmla="*/ 4359965 w 6453809"/>
                <a:gd name="connsiteY6" fmla="*/ 2690580 h 3972149"/>
                <a:gd name="connsiteX7" fmla="*/ 5168348 w 6453809"/>
                <a:gd name="connsiteY7" fmla="*/ 450962 h 3972149"/>
                <a:gd name="connsiteX8" fmla="*/ 6453809 w 6453809"/>
                <a:gd name="connsiteY8" fmla="*/ 3710997 h 3972149"/>
                <a:gd name="connsiteX9" fmla="*/ 6453809 w 6453809"/>
                <a:gd name="connsiteY9" fmla="*/ 3710997 h 397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53809" h="3972149">
                  <a:moveTo>
                    <a:pt x="0" y="2505049"/>
                  </a:moveTo>
                  <a:cubicBezTo>
                    <a:pt x="143565" y="1426101"/>
                    <a:pt x="287131" y="347154"/>
                    <a:pt x="583096" y="583484"/>
                  </a:cubicBezTo>
                  <a:cubicBezTo>
                    <a:pt x="879061" y="819814"/>
                    <a:pt x="1459948" y="3591728"/>
                    <a:pt x="1775791" y="3923032"/>
                  </a:cubicBezTo>
                  <a:cubicBezTo>
                    <a:pt x="2091635" y="4254336"/>
                    <a:pt x="2297044" y="2809849"/>
                    <a:pt x="2478157" y="2571310"/>
                  </a:cubicBezTo>
                  <a:cubicBezTo>
                    <a:pt x="2659270" y="2332771"/>
                    <a:pt x="2738783" y="2920284"/>
                    <a:pt x="2862470" y="2491797"/>
                  </a:cubicBezTo>
                  <a:cubicBezTo>
                    <a:pt x="2986157" y="2063310"/>
                    <a:pt x="2970696" y="-32743"/>
                    <a:pt x="3220278" y="388"/>
                  </a:cubicBezTo>
                  <a:cubicBezTo>
                    <a:pt x="3469861" y="33518"/>
                    <a:pt x="4035287" y="2615484"/>
                    <a:pt x="4359965" y="2690580"/>
                  </a:cubicBezTo>
                  <a:cubicBezTo>
                    <a:pt x="4684643" y="2765676"/>
                    <a:pt x="4819374" y="280892"/>
                    <a:pt x="5168348" y="450962"/>
                  </a:cubicBezTo>
                  <a:cubicBezTo>
                    <a:pt x="5517322" y="621031"/>
                    <a:pt x="6453809" y="3710997"/>
                    <a:pt x="6453809" y="3710997"/>
                  </a:cubicBezTo>
                  <a:lnTo>
                    <a:pt x="6453809" y="3710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A438C2E-FB89-4267-8CB9-C378FA2AF91D}"/>
                </a:ext>
              </a:extLst>
            </p:cNvPr>
            <p:cNvSpPr/>
            <p:nvPr/>
          </p:nvSpPr>
          <p:spPr>
            <a:xfrm>
              <a:off x="2447779" y="766640"/>
              <a:ext cx="6696221" cy="434638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DC37F30-088E-4349-93A6-40F2367F40EF}"/>
                </a:ext>
              </a:extLst>
            </p:cNvPr>
            <p:cNvSpPr/>
            <p:nvPr/>
          </p:nvSpPr>
          <p:spPr>
            <a:xfrm>
              <a:off x="3770142" y="3105213"/>
              <a:ext cx="253218" cy="337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0195160-4216-4A93-AF8C-7B6869BA7C8D}"/>
                </a:ext>
              </a:extLst>
            </p:cNvPr>
            <p:cNvSpPr/>
            <p:nvPr/>
          </p:nvSpPr>
          <p:spPr>
            <a:xfrm>
              <a:off x="5486401" y="1297773"/>
              <a:ext cx="323557" cy="2701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7006D2D-89A7-4F39-BEBF-892B87586ABF}"/>
                </a:ext>
              </a:extLst>
            </p:cNvPr>
            <p:cNvSpPr/>
            <p:nvPr/>
          </p:nvSpPr>
          <p:spPr>
            <a:xfrm>
              <a:off x="6609780" y="3358436"/>
              <a:ext cx="225083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F94F776-AF81-4806-A4CE-56760DB9CFCD}"/>
                </a:ext>
              </a:extLst>
            </p:cNvPr>
            <p:cNvCxnSpPr/>
            <p:nvPr/>
          </p:nvCxnSpPr>
          <p:spPr>
            <a:xfrm flipH="1" flipV="1">
              <a:off x="6361247" y="2855162"/>
              <a:ext cx="225084" cy="464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F545670-6CD2-4A0C-B44B-2D49994689CC}"/>
                </a:ext>
              </a:extLst>
            </p:cNvPr>
            <p:cNvCxnSpPr/>
            <p:nvPr/>
          </p:nvCxnSpPr>
          <p:spPr>
            <a:xfrm flipV="1">
              <a:off x="6778592" y="2834762"/>
              <a:ext cx="112542" cy="464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A4EE2FB-EA6B-4206-B197-6EB25688F90B}"/>
                </a:ext>
              </a:extLst>
            </p:cNvPr>
            <p:cNvSpPr txBox="1"/>
            <p:nvPr/>
          </p:nvSpPr>
          <p:spPr>
            <a:xfrm rot="16200000">
              <a:off x="1198200" y="2195465"/>
              <a:ext cx="1864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fitness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4A954CA-4A2B-4AE5-8E2D-A9FBF9DBE806}"/>
                </a:ext>
              </a:extLst>
            </p:cNvPr>
            <p:cNvSpPr txBox="1"/>
            <p:nvPr/>
          </p:nvSpPr>
          <p:spPr>
            <a:xfrm>
              <a:off x="5569553" y="5182494"/>
              <a:ext cx="110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Trait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DD7DEB-430A-4D0F-B39B-C779F4721B52}"/>
              </a:ext>
            </a:extLst>
          </p:cNvPr>
          <p:cNvCxnSpPr>
            <a:cxnSpLocks/>
          </p:cNvCxnSpPr>
          <p:nvPr/>
        </p:nvCxnSpPr>
        <p:spPr>
          <a:xfrm>
            <a:off x="8209777" y="5618675"/>
            <a:ext cx="595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  <p:bldP spid="31" grpId="0"/>
      <p:bldP spid="32" grpId="0"/>
      <p:bldP spid="34" grpId="0"/>
      <p:bldP spid="35" grpId="0"/>
      <p:bldP spid="36" grpId="0"/>
      <p:bldP spid="38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497398-83A7-40DC-A01D-49359D3C9988}"/>
              </a:ext>
            </a:extLst>
          </p:cNvPr>
          <p:cNvGrpSpPr/>
          <p:nvPr/>
        </p:nvGrpSpPr>
        <p:grpSpPr>
          <a:xfrm>
            <a:off x="6396514" y="666484"/>
            <a:ext cx="5403669" cy="5121131"/>
            <a:chOff x="2921794" y="807161"/>
            <a:chExt cx="5403669" cy="51211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9F2DE02-5086-4A77-AE7C-98B7621E2C9F}"/>
                </a:ext>
              </a:extLst>
            </p:cNvPr>
            <p:cNvGrpSpPr/>
            <p:nvPr/>
          </p:nvGrpSpPr>
          <p:grpSpPr>
            <a:xfrm>
              <a:off x="2926950" y="807161"/>
              <a:ext cx="5398513" cy="5121131"/>
              <a:chOff x="6216446" y="1431236"/>
              <a:chExt cx="5398513" cy="512113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A2FF286-C399-451B-8B48-64965FA15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626" y="1431236"/>
                <a:ext cx="5333333" cy="4988608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6C11C-6865-4BDA-84FC-EDFBABD2AC0C}"/>
                  </a:ext>
                </a:extLst>
              </p:cNvPr>
              <p:cNvSpPr txBox="1"/>
              <p:nvPr/>
            </p:nvSpPr>
            <p:spPr>
              <a:xfrm rot="16200000">
                <a:off x="5725035" y="3208107"/>
                <a:ext cx="1444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Body size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2D3561-2475-4366-9BBE-637129423077}"/>
                  </a:ext>
                </a:extLst>
              </p:cNvPr>
              <p:cNvSpPr txBox="1"/>
              <p:nvPr/>
            </p:nvSpPr>
            <p:spPr>
              <a:xfrm>
                <a:off x="8610363" y="6090702"/>
                <a:ext cx="1444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Time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C18226-0CD1-40CD-81D1-E1C0549C4552}"/>
                </a:ext>
              </a:extLst>
            </p:cNvPr>
            <p:cNvSpPr txBox="1"/>
            <p:nvPr/>
          </p:nvSpPr>
          <p:spPr>
            <a:xfrm rot="16200000">
              <a:off x="1987153" y="3070633"/>
              <a:ext cx="23309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Trait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3D0540-6122-4E24-9FA0-D8EFD4E90530}"/>
              </a:ext>
            </a:extLst>
          </p:cNvPr>
          <p:cNvGrpSpPr/>
          <p:nvPr/>
        </p:nvGrpSpPr>
        <p:grpSpPr>
          <a:xfrm>
            <a:off x="775385" y="1617785"/>
            <a:ext cx="4920395" cy="3708165"/>
            <a:chOff x="1899505" y="766640"/>
            <a:chExt cx="7244495" cy="487751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D05BE72-7F05-4C4E-9FDA-3E248C69CA05}"/>
                </a:ext>
              </a:extLst>
            </p:cNvPr>
            <p:cNvSpPr/>
            <p:nvPr/>
          </p:nvSpPr>
          <p:spPr>
            <a:xfrm>
              <a:off x="2676939" y="1567962"/>
              <a:ext cx="6002827" cy="3102627"/>
            </a:xfrm>
            <a:custGeom>
              <a:avLst/>
              <a:gdLst>
                <a:gd name="connsiteX0" fmla="*/ 0 w 6453809"/>
                <a:gd name="connsiteY0" fmla="*/ 2505049 h 3972149"/>
                <a:gd name="connsiteX1" fmla="*/ 583096 w 6453809"/>
                <a:gd name="connsiteY1" fmla="*/ 583484 h 3972149"/>
                <a:gd name="connsiteX2" fmla="*/ 1775791 w 6453809"/>
                <a:gd name="connsiteY2" fmla="*/ 3923032 h 3972149"/>
                <a:gd name="connsiteX3" fmla="*/ 2478157 w 6453809"/>
                <a:gd name="connsiteY3" fmla="*/ 2571310 h 3972149"/>
                <a:gd name="connsiteX4" fmla="*/ 2862470 w 6453809"/>
                <a:gd name="connsiteY4" fmla="*/ 2491797 h 3972149"/>
                <a:gd name="connsiteX5" fmla="*/ 3220278 w 6453809"/>
                <a:gd name="connsiteY5" fmla="*/ 388 h 3972149"/>
                <a:gd name="connsiteX6" fmla="*/ 4359965 w 6453809"/>
                <a:gd name="connsiteY6" fmla="*/ 2690580 h 3972149"/>
                <a:gd name="connsiteX7" fmla="*/ 5168348 w 6453809"/>
                <a:gd name="connsiteY7" fmla="*/ 450962 h 3972149"/>
                <a:gd name="connsiteX8" fmla="*/ 6453809 w 6453809"/>
                <a:gd name="connsiteY8" fmla="*/ 3710997 h 3972149"/>
                <a:gd name="connsiteX9" fmla="*/ 6453809 w 6453809"/>
                <a:gd name="connsiteY9" fmla="*/ 3710997 h 397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53809" h="3972149">
                  <a:moveTo>
                    <a:pt x="0" y="2505049"/>
                  </a:moveTo>
                  <a:cubicBezTo>
                    <a:pt x="143565" y="1426101"/>
                    <a:pt x="287131" y="347154"/>
                    <a:pt x="583096" y="583484"/>
                  </a:cubicBezTo>
                  <a:cubicBezTo>
                    <a:pt x="879061" y="819814"/>
                    <a:pt x="1459948" y="3591728"/>
                    <a:pt x="1775791" y="3923032"/>
                  </a:cubicBezTo>
                  <a:cubicBezTo>
                    <a:pt x="2091635" y="4254336"/>
                    <a:pt x="2297044" y="2809849"/>
                    <a:pt x="2478157" y="2571310"/>
                  </a:cubicBezTo>
                  <a:cubicBezTo>
                    <a:pt x="2659270" y="2332771"/>
                    <a:pt x="2738783" y="2920284"/>
                    <a:pt x="2862470" y="2491797"/>
                  </a:cubicBezTo>
                  <a:cubicBezTo>
                    <a:pt x="2986157" y="2063310"/>
                    <a:pt x="2970696" y="-32743"/>
                    <a:pt x="3220278" y="388"/>
                  </a:cubicBezTo>
                  <a:cubicBezTo>
                    <a:pt x="3469861" y="33518"/>
                    <a:pt x="4035287" y="2615484"/>
                    <a:pt x="4359965" y="2690580"/>
                  </a:cubicBezTo>
                  <a:cubicBezTo>
                    <a:pt x="4684643" y="2765676"/>
                    <a:pt x="4819374" y="280892"/>
                    <a:pt x="5168348" y="450962"/>
                  </a:cubicBezTo>
                  <a:cubicBezTo>
                    <a:pt x="5517322" y="621031"/>
                    <a:pt x="6453809" y="3710997"/>
                    <a:pt x="6453809" y="3710997"/>
                  </a:cubicBezTo>
                  <a:lnTo>
                    <a:pt x="6453809" y="3710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700FBD-4812-45E0-A62E-58224EC443E8}"/>
                </a:ext>
              </a:extLst>
            </p:cNvPr>
            <p:cNvSpPr/>
            <p:nvPr/>
          </p:nvSpPr>
          <p:spPr>
            <a:xfrm>
              <a:off x="2447779" y="766640"/>
              <a:ext cx="6696221" cy="434638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30FFA2-D67D-42B0-9513-8E3F791979C2}"/>
                </a:ext>
              </a:extLst>
            </p:cNvPr>
            <p:cNvSpPr/>
            <p:nvPr/>
          </p:nvSpPr>
          <p:spPr>
            <a:xfrm>
              <a:off x="3770142" y="3105213"/>
              <a:ext cx="253218" cy="3376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C72678-23F0-44CE-9AFB-510D6FE8D771}"/>
                </a:ext>
              </a:extLst>
            </p:cNvPr>
            <p:cNvSpPr/>
            <p:nvPr/>
          </p:nvSpPr>
          <p:spPr>
            <a:xfrm>
              <a:off x="5486401" y="1297773"/>
              <a:ext cx="323557" cy="2701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950E69E-B4C2-4700-8504-6CCB2FA2E843}"/>
                </a:ext>
              </a:extLst>
            </p:cNvPr>
            <p:cNvSpPr/>
            <p:nvPr/>
          </p:nvSpPr>
          <p:spPr>
            <a:xfrm>
              <a:off x="6609780" y="3358436"/>
              <a:ext cx="225083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3F0062-60D3-4AA7-B8AC-F4C04EFE1117}"/>
                </a:ext>
              </a:extLst>
            </p:cNvPr>
            <p:cNvCxnSpPr/>
            <p:nvPr/>
          </p:nvCxnSpPr>
          <p:spPr>
            <a:xfrm flipH="1" flipV="1">
              <a:off x="6361247" y="2855162"/>
              <a:ext cx="225084" cy="464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274BD69-6CEF-4DEF-8F9D-714E841502E7}"/>
                </a:ext>
              </a:extLst>
            </p:cNvPr>
            <p:cNvCxnSpPr/>
            <p:nvPr/>
          </p:nvCxnSpPr>
          <p:spPr>
            <a:xfrm flipV="1">
              <a:off x="6778592" y="2834762"/>
              <a:ext cx="112542" cy="4642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3611D8-C5D7-455E-AF43-9C44E8FD4687}"/>
                </a:ext>
              </a:extLst>
            </p:cNvPr>
            <p:cNvSpPr txBox="1"/>
            <p:nvPr/>
          </p:nvSpPr>
          <p:spPr>
            <a:xfrm rot="16200000">
              <a:off x="1198200" y="2195465"/>
              <a:ext cx="1864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fitness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28A039-379E-4E5A-B8A1-05E313D0DD02}"/>
                </a:ext>
              </a:extLst>
            </p:cNvPr>
            <p:cNvSpPr txBox="1"/>
            <p:nvPr/>
          </p:nvSpPr>
          <p:spPr>
            <a:xfrm>
              <a:off x="5569553" y="5182494"/>
              <a:ext cx="1103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25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47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166411-A50E-4212-9801-B0D7ECDD0D56}"/>
              </a:ext>
            </a:extLst>
          </p:cNvPr>
          <p:cNvCxnSpPr>
            <a:cxnSpLocks/>
          </p:cNvCxnSpPr>
          <p:nvPr/>
        </p:nvCxnSpPr>
        <p:spPr>
          <a:xfrm>
            <a:off x="2859003" y="1827573"/>
            <a:ext cx="215567" cy="8459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71193CE-9B52-4FBB-9E9B-8CDB6E2C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00000">
            <a:off x="5059937" y="4422078"/>
            <a:ext cx="292633" cy="920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F65149-61D2-43DF-9C93-26C8B84C4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973" y="2132455"/>
            <a:ext cx="303318" cy="612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97A892-DD22-4824-AB94-5C2FA56DC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371" y="1642712"/>
            <a:ext cx="292633" cy="920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C4E90-58C3-491E-867F-10FB6D861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434" y="4247773"/>
            <a:ext cx="292633" cy="920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AB2E25-F9E1-4D0B-9187-11F9CE9874DC}"/>
              </a:ext>
            </a:extLst>
          </p:cNvPr>
          <p:cNvSpPr txBox="1"/>
          <p:nvPr/>
        </p:nvSpPr>
        <p:spPr>
          <a:xfrm>
            <a:off x="2336593" y="1311203"/>
            <a:ext cx="139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Mortality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AE354-D31F-42C0-A05A-DE6E69AA4D50}"/>
              </a:ext>
            </a:extLst>
          </p:cNvPr>
          <p:cNvSpPr txBox="1"/>
          <p:nvPr/>
        </p:nvSpPr>
        <p:spPr>
          <a:xfrm>
            <a:off x="5546311" y="1299178"/>
            <a:ext cx="2174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Predation gain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F6A398-73C5-4D60-A3CE-8A19B3417325}"/>
              </a:ext>
            </a:extLst>
          </p:cNvPr>
          <p:cNvSpPr txBox="1"/>
          <p:nvPr/>
        </p:nvSpPr>
        <p:spPr>
          <a:xfrm>
            <a:off x="3674630" y="1714889"/>
            <a:ext cx="191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Competition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5C21A-B89A-43EE-84B6-7B623428D1A0}"/>
              </a:ext>
            </a:extLst>
          </p:cNvPr>
          <p:cNvSpPr txBox="1"/>
          <p:nvPr/>
        </p:nvSpPr>
        <p:spPr>
          <a:xfrm>
            <a:off x="1367800" y="5142919"/>
            <a:ext cx="1706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Growth rate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1D43C-8D50-43C7-98AB-BF98A57D03EA}"/>
              </a:ext>
            </a:extLst>
          </p:cNvPr>
          <p:cNvSpPr txBox="1"/>
          <p:nvPr/>
        </p:nvSpPr>
        <p:spPr>
          <a:xfrm>
            <a:off x="4919366" y="5225095"/>
            <a:ext cx="200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Predation loss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91D7E5-4060-417B-8808-0537F51B9752}"/>
              </a:ext>
            </a:extLst>
          </p:cNvPr>
          <p:cNvSpPr txBox="1"/>
          <p:nvPr/>
        </p:nvSpPr>
        <p:spPr>
          <a:xfrm>
            <a:off x="2895164" y="5040277"/>
            <a:ext cx="191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Competition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362584-DEE7-428D-90F8-371B415F824E}"/>
              </a:ext>
            </a:extLst>
          </p:cNvPr>
          <p:cNvSpPr txBox="1"/>
          <p:nvPr/>
        </p:nvSpPr>
        <p:spPr>
          <a:xfrm>
            <a:off x="4843478" y="259646"/>
            <a:ext cx="1899900" cy="400110"/>
          </a:xfrm>
          <a:prstGeom prst="rect">
            <a:avLst/>
          </a:prstGeom>
          <a:solidFill>
            <a:srgbClr val="80404B"/>
          </a:solidFill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Model I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E1011E2-1422-4710-8658-3DDBFEE3E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005817"/>
              </p:ext>
            </p:extLst>
          </p:nvPr>
        </p:nvGraphicFramePr>
        <p:xfrm>
          <a:off x="2044911" y="2497653"/>
          <a:ext cx="4977388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" name="Equation" r:id="rId5" imgW="2514600" imgH="444500" progId="Equation.3">
                  <p:embed/>
                </p:oleObj>
              </mc:Choice>
              <mc:Fallback>
                <p:oleObj name="Equation" r:id="rId5" imgW="2514600" imgH="44450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911" y="2497653"/>
                        <a:ext cx="4977388" cy="8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0ECE6E0-BC92-4576-9107-7E4C46606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09201"/>
              </p:ext>
            </p:extLst>
          </p:nvPr>
        </p:nvGraphicFramePr>
        <p:xfrm>
          <a:off x="1937812" y="3685604"/>
          <a:ext cx="3473636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" name="Equation" r:id="rId7" imgW="1879600" imgH="444500" progId="Equation.3">
                  <p:embed/>
                </p:oleObj>
              </mc:Choice>
              <mc:Fallback>
                <p:oleObj name="Equation" r:id="rId7" imgW="1879600" imgH="44450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812" y="3685604"/>
                        <a:ext cx="3473636" cy="8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48459C62-7ED6-4CA9-AE20-61B9FDA93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">
            <a:off x="3528314" y="4225086"/>
            <a:ext cx="292633" cy="920576"/>
          </a:xfrm>
          <a:prstGeom prst="rect">
            <a:avLst/>
          </a:prstGeom>
        </p:spPr>
      </p:pic>
      <p:sp>
        <p:nvSpPr>
          <p:cNvPr id="27" name="Rectangle 101">
            <a:extLst>
              <a:ext uri="{FF2B5EF4-FFF2-40B4-BE49-F238E27FC236}">
                <a16:creationId xmlns:a16="http://schemas.microsoft.com/office/drawing/2014/main" id="{8B8AE23E-5D57-4F36-8D7B-15886F295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sz="2000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DB9F6F-2F37-4F81-834D-ED371CF489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571434"/>
              </p:ext>
            </p:extLst>
          </p:nvPr>
        </p:nvGraphicFramePr>
        <p:xfrm>
          <a:off x="8662536" y="2613517"/>
          <a:ext cx="3402355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" name="Equation" r:id="rId9" imgW="2247900" imgH="508000" progId="Equation.3">
                  <p:embed/>
                </p:oleObj>
              </mc:Choice>
              <mc:Fallback>
                <p:oleObj name="Equation" r:id="rId9" imgW="2247900" imgH="50800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536" y="2613517"/>
                        <a:ext cx="3402355" cy="72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AB14C8-803F-4FAA-9A8B-D6F9B41BC0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26442"/>
              </p:ext>
            </p:extLst>
          </p:nvPr>
        </p:nvGraphicFramePr>
        <p:xfrm>
          <a:off x="8662536" y="1854535"/>
          <a:ext cx="22275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" name="Equation" r:id="rId11" imgW="1308100" imgH="228600" progId="Equation.3">
                  <p:embed/>
                </p:oleObj>
              </mc:Choice>
              <mc:Fallback>
                <p:oleObj name="Equation" r:id="rId11" imgW="1308100" imgH="228600" progId="Equation.3">
                  <p:embed/>
                  <p:pic>
                    <p:nvPicPr>
                      <p:cNvPr id="0" name="Object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536" y="1854535"/>
                        <a:ext cx="2227500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56400DD-9416-40A5-9172-5A3E56893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063782"/>
              </p:ext>
            </p:extLst>
          </p:nvPr>
        </p:nvGraphicFramePr>
        <p:xfrm>
          <a:off x="8662536" y="3720406"/>
          <a:ext cx="162830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" name="Equation" r:id="rId13" imgW="927100" imgH="241300" progId="Equation.3">
                  <p:embed/>
                </p:oleObj>
              </mc:Choice>
              <mc:Fallback>
                <p:oleObj name="Equation" r:id="rId13" imgW="927100" imgH="241300" progId="Equation.3">
                  <p:embed/>
                  <p:pic>
                    <p:nvPicPr>
                      <p:cNvPr id="0" name="Object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536" y="3720406"/>
                        <a:ext cx="1628306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8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CEAF38-4AF5-46AB-8D66-D3235B4FE687}"/>
              </a:ext>
            </a:extLst>
          </p:cNvPr>
          <p:cNvSpPr txBox="1"/>
          <p:nvPr/>
        </p:nvSpPr>
        <p:spPr>
          <a:xfrm>
            <a:off x="3200400" y="384048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Mutant introduction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787FAC3-E64C-46DA-AF75-8D8E2CBA1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750589"/>
              </p:ext>
            </p:extLst>
          </p:nvPr>
        </p:nvGraphicFramePr>
        <p:xfrm>
          <a:off x="1655138" y="2495076"/>
          <a:ext cx="5522827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2" name="Equation" r:id="rId3" imgW="3111500" imgH="482600" progId="Equation.3">
                  <p:embed/>
                </p:oleObj>
              </mc:Choice>
              <mc:Fallback>
                <p:oleObj name="Equation" r:id="rId3" imgW="31115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138" y="2495076"/>
                        <a:ext cx="5522827" cy="864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221C341-9F50-44A9-8825-F0818E60B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865084"/>
              </p:ext>
            </p:extLst>
          </p:nvPr>
        </p:nvGraphicFramePr>
        <p:xfrm>
          <a:off x="1662111" y="1279674"/>
          <a:ext cx="5472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" name="Equation" r:id="rId5" imgW="3073400" imgH="482600" progId="Equation.3">
                  <p:embed/>
                </p:oleObj>
              </mc:Choice>
              <mc:Fallback>
                <p:oleObj name="Equation" r:id="rId5" imgW="30734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1" y="1279674"/>
                        <a:ext cx="5472000" cy="8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0CC0C90-6A9F-422A-B142-DB8B764FA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99814"/>
              </p:ext>
            </p:extLst>
          </p:nvPr>
        </p:nvGraphicFramePr>
        <p:xfrm>
          <a:off x="1655138" y="3710478"/>
          <a:ext cx="5150115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4" name="Equation" r:id="rId7" imgW="2870200" imgH="482600" progId="Equation.3">
                  <p:embed/>
                </p:oleObj>
              </mc:Choice>
              <mc:Fallback>
                <p:oleObj name="Equation" r:id="rId7" imgW="28702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138" y="3710478"/>
                        <a:ext cx="5150115" cy="8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57EEE38-5786-444D-B212-D4BDA0649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081716"/>
              </p:ext>
            </p:extLst>
          </p:nvPr>
        </p:nvGraphicFramePr>
        <p:xfrm>
          <a:off x="10261600" y="1774825"/>
          <a:ext cx="798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" name="Equation" r:id="rId9" imgW="431640" imgH="393480" progId="Equation.3">
                  <p:embed/>
                </p:oleObj>
              </mc:Choice>
              <mc:Fallback>
                <p:oleObj name="Equation" r:id="rId9" imgW="431640" imgH="393480" progId="Equation.3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3E1717C-2DDE-4EE3-90B7-A41982E955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1600" y="1774825"/>
                        <a:ext cx="79851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0F357D3-C0AF-4684-80EF-A14925401EBF}"/>
              </a:ext>
            </a:extLst>
          </p:cNvPr>
          <p:cNvSpPr txBox="1"/>
          <p:nvPr/>
        </p:nvSpPr>
        <p:spPr>
          <a:xfrm>
            <a:off x="9686380" y="1149927"/>
            <a:ext cx="194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Invasion fitness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3D881E-CACA-4BD7-A420-E141506D6908}"/>
              </a:ext>
            </a:extLst>
          </p:cNvPr>
          <p:cNvCxnSpPr>
            <a:cxnSpLocks/>
          </p:cNvCxnSpPr>
          <p:nvPr/>
        </p:nvCxnSpPr>
        <p:spPr>
          <a:xfrm flipH="1">
            <a:off x="9686379" y="2857879"/>
            <a:ext cx="593694" cy="1105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797E5F-B5CF-4DFB-833B-5A5494CD6694}"/>
              </a:ext>
            </a:extLst>
          </p:cNvPr>
          <p:cNvCxnSpPr>
            <a:cxnSpLocks/>
          </p:cNvCxnSpPr>
          <p:nvPr/>
        </p:nvCxnSpPr>
        <p:spPr>
          <a:xfrm>
            <a:off x="10280073" y="2857879"/>
            <a:ext cx="928254" cy="997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449D26-216F-4B84-A580-6134CBB86A9B}"/>
              </a:ext>
            </a:extLst>
          </p:cNvPr>
          <p:cNvCxnSpPr>
            <a:cxnSpLocks/>
          </p:cNvCxnSpPr>
          <p:nvPr/>
        </p:nvCxnSpPr>
        <p:spPr>
          <a:xfrm>
            <a:off x="10280073" y="2857879"/>
            <a:ext cx="193963" cy="1105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06A2D86-795C-4719-BC62-167A97AFAA01}"/>
              </a:ext>
            </a:extLst>
          </p:cNvPr>
          <p:cNvSpPr txBox="1"/>
          <p:nvPr/>
        </p:nvSpPr>
        <p:spPr>
          <a:xfrm>
            <a:off x="9490363" y="4063224"/>
            <a:ext cx="214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&lt; 0           &gt; 0          = 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24EB9A-4B79-4F58-8A44-3E582402131B}"/>
              </a:ext>
            </a:extLst>
          </p:cNvPr>
          <p:cNvSpPr/>
          <p:nvPr/>
        </p:nvSpPr>
        <p:spPr>
          <a:xfrm>
            <a:off x="9019309" y="753380"/>
            <a:ext cx="2881746" cy="4677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6CB271-9E74-46C2-8751-D59C6C1F760A}"/>
              </a:ext>
            </a:extLst>
          </p:cNvPr>
          <p:cNvSpPr/>
          <p:nvPr/>
        </p:nvSpPr>
        <p:spPr>
          <a:xfrm>
            <a:off x="1434904" y="2410627"/>
            <a:ext cx="6428935" cy="10328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2125E-AB38-49BA-9473-871F9D81E1C2}"/>
              </a:ext>
            </a:extLst>
          </p:cNvPr>
          <p:cNvSpPr txBox="1"/>
          <p:nvPr/>
        </p:nvSpPr>
        <p:spPr>
          <a:xfrm>
            <a:off x="0" y="2010517"/>
            <a:ext cx="236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Mutant dynamics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7F89EF-F5D6-4B16-B5D3-F0B024FC2AC3}"/>
              </a:ext>
            </a:extLst>
          </p:cNvPr>
          <p:cNvCxnSpPr/>
          <p:nvPr/>
        </p:nvCxnSpPr>
        <p:spPr>
          <a:xfrm>
            <a:off x="1434904" y="2410627"/>
            <a:ext cx="379828" cy="304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AC017DE-2867-4B28-9F28-1BB46339F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54032"/>
              </p:ext>
            </p:extLst>
          </p:nvPr>
        </p:nvGraphicFramePr>
        <p:xfrm>
          <a:off x="10129982" y="2585581"/>
          <a:ext cx="3302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6" name="Equation" r:id="rId11" imgW="177480" imgH="177480" progId="Equation.3">
                  <p:embed/>
                </p:oleObj>
              </mc:Choice>
              <mc:Fallback>
                <p:oleObj name="Equation" r:id="rId11" imgW="177480" imgH="177480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57EEE38-5786-444D-B212-D4BDA06495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9982" y="2585581"/>
                        <a:ext cx="33020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0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 animBg="1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7158F-78CF-496D-9BBC-8E77D0CE15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1787237"/>
            <a:ext cx="6982690" cy="3740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2B84F-A98E-4563-B15C-5B3D2631E573}"/>
              </a:ext>
            </a:extLst>
          </p:cNvPr>
          <p:cNvSpPr txBox="1"/>
          <p:nvPr/>
        </p:nvSpPr>
        <p:spPr>
          <a:xfrm>
            <a:off x="3020290" y="526472"/>
            <a:ext cx="628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Changes in body size and density with respect to handling time</a:t>
            </a:r>
          </a:p>
        </p:txBody>
      </p:sp>
    </p:spTree>
    <p:extLst>
      <p:ext uri="{BB962C8B-B14F-4D97-AF65-F5344CB8AC3E}">
        <p14:creationId xmlns:p14="http://schemas.microsoft.com/office/powerpoint/2010/main" val="423068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3327</TotalTime>
  <Words>259</Words>
  <Application>Microsoft Office PowerPoint</Application>
  <PresentationFormat>Widescreen</PresentationFormat>
  <Paragraphs>109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Equation</vt:lpstr>
      <vt:lpstr>The role of non-linear functional response on predator’s body size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savannah Nuwagaba</dc:creator>
  <cp:lastModifiedBy>savannah Nuwagaba</cp:lastModifiedBy>
  <cp:revision>122</cp:revision>
  <dcterms:created xsi:type="dcterms:W3CDTF">2017-06-07T10:29:34Z</dcterms:created>
  <dcterms:modified xsi:type="dcterms:W3CDTF">2018-03-20T01:39:19Z</dcterms:modified>
</cp:coreProperties>
</file>