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3" r:id="rId15"/>
    <p:sldId id="274" r:id="rId16"/>
    <p:sldId id="310" r:id="rId17"/>
    <p:sldId id="275" r:id="rId18"/>
    <p:sldId id="311" r:id="rId19"/>
    <p:sldId id="312" r:id="rId20"/>
    <p:sldId id="313" r:id="rId21"/>
    <p:sldId id="276" r:id="rId22"/>
    <p:sldId id="277" r:id="rId23"/>
    <p:sldId id="278" r:id="rId24"/>
    <p:sldId id="279" r:id="rId25"/>
    <p:sldId id="280" r:id="rId26"/>
    <p:sldId id="301" r:id="rId27"/>
    <p:sldId id="302" r:id="rId28"/>
    <p:sldId id="303" r:id="rId29"/>
    <p:sldId id="307" r:id="rId30"/>
    <p:sldId id="281" r:id="rId31"/>
    <p:sldId id="314" r:id="rId32"/>
    <p:sldId id="308" r:id="rId33"/>
    <p:sldId id="309"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4" r:id="rId49"/>
    <p:sldId id="296" r:id="rId50"/>
    <p:sldId id="297" r:id="rId51"/>
    <p:sldId id="298" r:id="rId52"/>
    <p:sldId id="299" r:id="rId53"/>
    <p:sldId id="300" r:id="rId54"/>
    <p:sldId id="305" r:id="rId55"/>
    <p:sldId id="316" r:id="rId56"/>
    <p:sldId id="306" r:id="rId57"/>
    <p:sldId id="315" r:id="rId5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CC"/>
    <a:srgbClr val="FFFFCC"/>
    <a:srgbClr val="FFFFFF"/>
    <a:srgbClr val="CCFF33"/>
    <a:srgbClr val="533393"/>
    <a:srgbClr val="4A3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76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8F55F6B0-DBE9-4BFB-AA2A-A35C0DA0B6A0}" type="datetimeFigureOut">
              <a:rPr lang="fr-FR" smtClean="0"/>
              <a:t>04/01/1980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3A67FE1C-C957-4A76-9C26-3DC915207D22}" type="slidenum">
              <a:rPr lang="fr-FR" smtClean="0"/>
              <a:t>‹N°›</a:t>
            </a:fld>
            <a:endParaRPr lang="fr-FR"/>
          </a:p>
        </p:txBody>
      </p:sp>
    </p:spTree>
    <p:extLst>
      <p:ext uri="{BB962C8B-B14F-4D97-AF65-F5344CB8AC3E}">
        <p14:creationId xmlns:p14="http://schemas.microsoft.com/office/powerpoint/2010/main" val="355645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67FE1C-C957-4A76-9C26-3DC915207D22}" type="slidenum">
              <a:rPr lang="fr-FR" smtClean="0"/>
              <a:t>8</a:t>
            </a:fld>
            <a:endParaRPr lang="fr-FR"/>
          </a:p>
        </p:txBody>
      </p:sp>
    </p:spTree>
    <p:extLst>
      <p:ext uri="{BB962C8B-B14F-4D97-AF65-F5344CB8AC3E}">
        <p14:creationId xmlns:p14="http://schemas.microsoft.com/office/powerpoint/2010/main" val="233419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15103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52706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57303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16501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60630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0384E61-7596-437F-B0B2-E066B8E74B37}" type="datetimeFigureOut">
              <a:rPr lang="fr-FR" smtClean="0"/>
              <a:t>04/01/1980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76723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384E61-7596-437F-B0B2-E066B8E74B37}" type="datetimeFigureOut">
              <a:rPr lang="fr-FR" smtClean="0"/>
              <a:t>04/01/1980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382847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0384E61-7596-437F-B0B2-E066B8E74B37}" type="datetimeFigureOut">
              <a:rPr lang="fr-FR" smtClean="0"/>
              <a:t>04/01/1980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237163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0384E61-7596-437F-B0B2-E066B8E74B37}" type="datetimeFigureOut">
              <a:rPr lang="fr-FR" smtClean="0"/>
              <a:t>04/01/1980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22179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0384E61-7596-437F-B0B2-E066B8E74B37}" type="datetimeFigureOut">
              <a:rPr lang="fr-FR" smtClean="0"/>
              <a:t>04/01/1980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220530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0384E61-7596-437F-B0B2-E066B8E74B37}" type="datetimeFigureOut">
              <a:rPr lang="fr-FR" smtClean="0"/>
              <a:t>04/01/1980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502F55-D43E-4E26-B9C7-169780DCE23D}" type="slidenum">
              <a:rPr lang="fr-FR" smtClean="0"/>
              <a:t>‹N°›</a:t>
            </a:fld>
            <a:endParaRPr lang="fr-FR"/>
          </a:p>
        </p:txBody>
      </p:sp>
    </p:spTree>
    <p:extLst>
      <p:ext uri="{BB962C8B-B14F-4D97-AF65-F5344CB8AC3E}">
        <p14:creationId xmlns:p14="http://schemas.microsoft.com/office/powerpoint/2010/main" val="180488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16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84E61-7596-437F-B0B2-E066B8E74B37}" type="datetimeFigureOut">
              <a:rPr lang="fr-FR" smtClean="0"/>
              <a:t>04/01/1980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2F55-D43E-4E26-B9C7-169780DCE23D}" type="slidenum">
              <a:rPr lang="fr-FR" smtClean="0"/>
              <a:t>‹N°›</a:t>
            </a:fld>
            <a:endParaRPr lang="fr-FR"/>
          </a:p>
        </p:txBody>
      </p:sp>
    </p:spTree>
    <p:extLst>
      <p:ext uri="{BB962C8B-B14F-4D97-AF65-F5344CB8AC3E}">
        <p14:creationId xmlns:p14="http://schemas.microsoft.com/office/powerpoint/2010/main" val="254796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772816"/>
            <a:ext cx="8568952" cy="2304256"/>
          </a:xfrm>
          <a:blipFill>
            <a:blip r:embed="rId2"/>
            <a:tile tx="0" ty="0" sx="100000" sy="100000" flip="none" algn="tl"/>
          </a:blipFill>
          <a:ln w="38100">
            <a:solidFill>
              <a:srgbClr val="FF0000"/>
            </a:solidFill>
          </a:ln>
        </p:spPr>
        <p:txBody>
          <a:bodyPr>
            <a:normAutofit fontScale="90000"/>
          </a:bodyPr>
          <a:lstStyle/>
          <a:p>
            <a:r>
              <a:rPr lang="fr-FR" dirty="0" err="1" smtClean="0">
                <a:solidFill>
                  <a:schemeClr val="bg1"/>
                </a:solidFill>
              </a:rPr>
              <a:t>Scalar</a:t>
            </a:r>
            <a:r>
              <a:rPr lang="fr-FR" dirty="0" smtClean="0">
                <a:solidFill>
                  <a:schemeClr val="bg1"/>
                </a:solidFill>
              </a:rPr>
              <a:t> and </a:t>
            </a:r>
            <a:r>
              <a:rPr lang="fr-FR" dirty="0" err="1" smtClean="0">
                <a:solidFill>
                  <a:schemeClr val="bg1"/>
                </a:solidFill>
              </a:rPr>
              <a:t>vector</a:t>
            </a:r>
            <a:r>
              <a:rPr lang="fr-FR" dirty="0" smtClean="0">
                <a:solidFill>
                  <a:schemeClr val="bg1"/>
                </a:solidFill>
              </a:rPr>
              <a:t> 2D, 3D and 4D Dissipative </a:t>
            </a:r>
            <a:r>
              <a:rPr lang="fr-FR" dirty="0" err="1" smtClean="0">
                <a:solidFill>
                  <a:schemeClr val="bg1"/>
                </a:solidFill>
              </a:rPr>
              <a:t>optical</a:t>
            </a:r>
            <a:r>
              <a:rPr lang="fr-FR" dirty="0" smtClean="0">
                <a:solidFill>
                  <a:schemeClr val="bg1"/>
                </a:solidFill>
              </a:rPr>
              <a:t> light </a:t>
            </a:r>
            <a:r>
              <a:rPr lang="fr-FR" dirty="0" err="1" smtClean="0">
                <a:solidFill>
                  <a:schemeClr val="bg1"/>
                </a:solidFill>
              </a:rPr>
              <a:t>bullets</a:t>
            </a:r>
            <a:r>
              <a:rPr lang="fr-FR" dirty="0" smtClean="0">
                <a:solidFill>
                  <a:schemeClr val="bg1"/>
                </a:solidFill>
              </a:rPr>
              <a:t>, Rogue </a:t>
            </a:r>
            <a:r>
              <a:rPr lang="fr-FR" dirty="0" err="1" smtClean="0">
                <a:solidFill>
                  <a:schemeClr val="bg1"/>
                </a:solidFill>
              </a:rPr>
              <a:t>waves</a:t>
            </a:r>
            <a:r>
              <a:rPr lang="fr-FR" dirty="0" smtClean="0">
                <a:solidFill>
                  <a:schemeClr val="bg1"/>
                </a:solidFill>
              </a:rPr>
              <a:t> in </a:t>
            </a:r>
            <a:r>
              <a:rPr lang="fr-FR" dirty="0" err="1" smtClean="0">
                <a:solidFill>
                  <a:schemeClr val="bg1"/>
                </a:solidFill>
              </a:rPr>
              <a:t>paraxial</a:t>
            </a:r>
            <a:r>
              <a:rPr lang="fr-FR" dirty="0" smtClean="0">
                <a:solidFill>
                  <a:schemeClr val="bg1"/>
                </a:solidFill>
              </a:rPr>
              <a:t> and </a:t>
            </a:r>
            <a:r>
              <a:rPr lang="fr-FR" dirty="0" err="1" smtClean="0">
                <a:solidFill>
                  <a:schemeClr val="bg1"/>
                </a:solidFill>
              </a:rPr>
              <a:t>nonparaxial</a:t>
            </a:r>
            <a:r>
              <a:rPr lang="fr-FR" dirty="0" smtClean="0">
                <a:solidFill>
                  <a:schemeClr val="bg1"/>
                </a:solidFill>
              </a:rPr>
              <a:t> </a:t>
            </a:r>
            <a:r>
              <a:rPr lang="fr-FR" dirty="0" err="1" smtClean="0">
                <a:solidFill>
                  <a:schemeClr val="bg1"/>
                </a:solidFill>
              </a:rPr>
              <a:t>optical</a:t>
            </a:r>
            <a:r>
              <a:rPr lang="fr-FR" dirty="0" smtClean="0">
                <a:solidFill>
                  <a:schemeClr val="bg1"/>
                </a:solidFill>
              </a:rPr>
              <a:t> </a:t>
            </a:r>
            <a:r>
              <a:rPr lang="fr-FR" dirty="0" err="1" smtClean="0">
                <a:solidFill>
                  <a:schemeClr val="bg1"/>
                </a:solidFill>
              </a:rPr>
              <a:t>solitons</a:t>
            </a:r>
            <a:endParaRPr lang="fr-FR" dirty="0">
              <a:solidFill>
                <a:schemeClr val="bg1"/>
              </a:solidFill>
            </a:endParaRPr>
          </a:p>
        </p:txBody>
      </p:sp>
      <p:sp>
        <p:nvSpPr>
          <p:cNvPr id="4" name="ZoneTexte 3"/>
          <p:cNvSpPr txBox="1"/>
          <p:nvPr/>
        </p:nvSpPr>
        <p:spPr>
          <a:xfrm>
            <a:off x="323528" y="116632"/>
            <a:ext cx="8640960" cy="1569660"/>
          </a:xfrm>
          <a:prstGeom prst="rect">
            <a:avLst/>
          </a:prstGeom>
          <a:noFill/>
          <a:ln w="38100">
            <a:solidFill>
              <a:schemeClr val="tx1"/>
            </a:solidFill>
          </a:ln>
        </p:spPr>
        <p:txBody>
          <a:bodyPr wrap="square" rtlCol="0">
            <a:spAutoFit/>
          </a:bodyPr>
          <a:lstStyle/>
          <a:p>
            <a:pPr algn="ctr"/>
            <a:r>
              <a:rPr lang="fr-FR" sz="2400" b="1" dirty="0" smtClean="0">
                <a:solidFill>
                  <a:srgbClr val="0033CC"/>
                </a:solidFill>
              </a:rPr>
              <a:t>DFG-AIMS Workshop on « </a:t>
            </a:r>
            <a:r>
              <a:rPr lang="fr-FR" sz="2400" b="1" dirty="0" err="1" smtClean="0">
                <a:solidFill>
                  <a:srgbClr val="0033CC"/>
                </a:solidFill>
              </a:rPr>
              <a:t>Evolutionary</a:t>
            </a:r>
            <a:r>
              <a:rPr lang="fr-FR" sz="2400" b="1" dirty="0" smtClean="0">
                <a:solidFill>
                  <a:srgbClr val="0033CC"/>
                </a:solidFill>
              </a:rPr>
              <a:t> </a:t>
            </a:r>
            <a:r>
              <a:rPr lang="fr-FR" sz="2400" b="1" dirty="0" err="1" smtClean="0">
                <a:solidFill>
                  <a:srgbClr val="0033CC"/>
                </a:solidFill>
              </a:rPr>
              <a:t>Processes</a:t>
            </a:r>
            <a:r>
              <a:rPr lang="fr-FR" sz="2400" b="1" dirty="0" smtClean="0">
                <a:solidFill>
                  <a:srgbClr val="0033CC"/>
                </a:solidFill>
              </a:rPr>
              <a:t> on Networks » in Kigali, Rwanda</a:t>
            </a:r>
          </a:p>
          <a:p>
            <a:pPr algn="ctr"/>
            <a:r>
              <a:rPr lang="fr-FR" sz="2400" b="1" dirty="0" err="1" smtClean="0">
                <a:solidFill>
                  <a:srgbClr val="0033CC"/>
                </a:solidFill>
              </a:rPr>
              <a:t>From</a:t>
            </a:r>
            <a:r>
              <a:rPr lang="fr-FR" sz="2400" b="1" dirty="0" smtClean="0">
                <a:solidFill>
                  <a:srgbClr val="0033CC"/>
                </a:solidFill>
              </a:rPr>
              <a:t> 20 to 24 March 2018</a:t>
            </a:r>
            <a:endParaRPr lang="fr-FR" sz="2400" b="1" dirty="0">
              <a:solidFill>
                <a:srgbClr val="0033CC"/>
              </a:solidFill>
            </a:endParaRPr>
          </a:p>
          <a:p>
            <a:pPr algn="ctr"/>
            <a:r>
              <a:rPr lang="fr-FR" sz="2400" b="1" dirty="0" smtClean="0">
                <a:solidFill>
                  <a:srgbClr val="0033CC"/>
                </a:solidFill>
              </a:rPr>
              <a:t> </a:t>
            </a:r>
            <a:endParaRPr lang="fr-FR" sz="2400" b="1" dirty="0">
              <a:solidFill>
                <a:srgbClr val="0033CC"/>
              </a:solidFill>
            </a:endParaRPr>
          </a:p>
        </p:txBody>
      </p:sp>
      <p:sp>
        <p:nvSpPr>
          <p:cNvPr id="5" name="ZoneTexte 4"/>
          <p:cNvSpPr txBox="1"/>
          <p:nvPr/>
        </p:nvSpPr>
        <p:spPr>
          <a:xfrm>
            <a:off x="1115616" y="4228053"/>
            <a:ext cx="7272808" cy="2585323"/>
          </a:xfrm>
          <a:prstGeom prst="rect">
            <a:avLst/>
          </a:prstGeom>
          <a:solidFill>
            <a:schemeClr val="accent6">
              <a:lumMod val="40000"/>
              <a:lumOff val="60000"/>
            </a:schemeClr>
          </a:solidFill>
        </p:spPr>
        <p:txBody>
          <a:bodyPr wrap="square" rtlCol="0">
            <a:spAutoFit/>
          </a:bodyPr>
          <a:lstStyle/>
          <a:p>
            <a:pPr algn="ctr"/>
            <a:r>
              <a:rPr lang="fr-FR" b="1" dirty="0" smtClean="0"/>
              <a:t>T. C. </a:t>
            </a:r>
            <a:r>
              <a:rPr lang="fr-FR" b="1" dirty="0" err="1" smtClean="0"/>
              <a:t>Kofane</a:t>
            </a:r>
            <a:endParaRPr lang="fr-FR" b="1" dirty="0" smtClean="0"/>
          </a:p>
          <a:p>
            <a:pPr algn="ctr"/>
            <a:r>
              <a:rPr lang="fr-FR" b="1" dirty="0" err="1" smtClean="0"/>
              <a:t>Department</a:t>
            </a:r>
            <a:r>
              <a:rPr lang="fr-FR" b="1" dirty="0" smtClean="0"/>
              <a:t> of </a:t>
            </a:r>
            <a:r>
              <a:rPr lang="fr-FR" b="1" dirty="0" err="1" smtClean="0"/>
              <a:t>Physics</a:t>
            </a:r>
            <a:r>
              <a:rPr lang="fr-FR" b="1" dirty="0" smtClean="0"/>
              <a:t>, </a:t>
            </a:r>
            <a:r>
              <a:rPr lang="fr-FR" b="1" dirty="0" err="1" smtClean="0"/>
              <a:t>Faculty</a:t>
            </a:r>
            <a:r>
              <a:rPr lang="fr-FR" b="1" dirty="0" smtClean="0"/>
              <a:t> of Science, </a:t>
            </a:r>
            <a:r>
              <a:rPr lang="fr-FR" b="1" dirty="0" err="1" smtClean="0"/>
              <a:t>University</a:t>
            </a:r>
            <a:r>
              <a:rPr lang="fr-FR" b="1" dirty="0" smtClean="0"/>
              <a:t> of </a:t>
            </a:r>
            <a:r>
              <a:rPr lang="fr-FR" b="1" dirty="0" err="1" smtClean="0"/>
              <a:t>Yaounde</a:t>
            </a:r>
            <a:r>
              <a:rPr lang="fr-FR" b="1" dirty="0" smtClean="0"/>
              <a:t> I, </a:t>
            </a:r>
          </a:p>
          <a:p>
            <a:pPr algn="ctr"/>
            <a:r>
              <a:rPr lang="fr-FR" b="1" dirty="0" smtClean="0"/>
              <a:t>P.O Box 812, </a:t>
            </a:r>
            <a:r>
              <a:rPr lang="fr-FR" b="1" dirty="0" err="1" smtClean="0"/>
              <a:t>Yaounde</a:t>
            </a:r>
            <a:r>
              <a:rPr lang="fr-FR" b="1" dirty="0" smtClean="0"/>
              <a:t>, </a:t>
            </a:r>
            <a:r>
              <a:rPr lang="fr-FR" b="1" dirty="0" err="1" smtClean="0"/>
              <a:t>Cameroon</a:t>
            </a:r>
            <a:endParaRPr lang="fr-FR" b="1" dirty="0" smtClean="0"/>
          </a:p>
          <a:p>
            <a:pPr algn="ctr"/>
            <a:r>
              <a:rPr lang="fr-FR" b="1" dirty="0" smtClean="0"/>
              <a:t>And</a:t>
            </a:r>
          </a:p>
          <a:p>
            <a:pPr algn="ctr"/>
            <a:r>
              <a:rPr lang="fr-FR" b="1" dirty="0" err="1" smtClean="0"/>
              <a:t>African</a:t>
            </a:r>
            <a:r>
              <a:rPr lang="fr-FR" b="1" dirty="0" smtClean="0"/>
              <a:t> Centre of Excellence in Information and Communication Technologies, </a:t>
            </a:r>
            <a:r>
              <a:rPr lang="fr-FR" b="1" dirty="0" err="1" smtClean="0"/>
              <a:t>University</a:t>
            </a:r>
            <a:r>
              <a:rPr lang="fr-FR" b="1" dirty="0" smtClean="0"/>
              <a:t> of </a:t>
            </a:r>
            <a:r>
              <a:rPr lang="fr-FR" b="1" dirty="0" err="1" smtClean="0"/>
              <a:t>Yaounde</a:t>
            </a:r>
            <a:r>
              <a:rPr lang="fr-FR" b="1" dirty="0" smtClean="0"/>
              <a:t> I, P.O Box 812, </a:t>
            </a:r>
            <a:r>
              <a:rPr lang="fr-FR" b="1" dirty="0" err="1" smtClean="0"/>
              <a:t>Yaounde</a:t>
            </a:r>
            <a:r>
              <a:rPr lang="fr-FR" b="1" dirty="0" smtClean="0"/>
              <a:t>, </a:t>
            </a:r>
            <a:r>
              <a:rPr lang="fr-FR" b="1" dirty="0" err="1" smtClean="0"/>
              <a:t>Cameroon</a:t>
            </a:r>
            <a:r>
              <a:rPr lang="fr-FR" b="1" dirty="0" smtClean="0"/>
              <a:t> </a:t>
            </a:r>
          </a:p>
          <a:p>
            <a:pPr algn="ctr"/>
            <a:endParaRPr lang="fr-FR" dirty="0"/>
          </a:p>
          <a:p>
            <a:pPr algn="ctr"/>
            <a:endParaRPr lang="fr-FR" dirty="0"/>
          </a:p>
          <a:p>
            <a:pPr algn="ctr"/>
            <a:r>
              <a:rPr lang="fr-FR" b="1" dirty="0" smtClean="0">
                <a:solidFill>
                  <a:srgbClr val="0033CC"/>
                </a:solidFill>
              </a:rPr>
              <a:t>This </a:t>
            </a:r>
            <a:r>
              <a:rPr lang="fr-FR" b="1" dirty="0" err="1" smtClean="0">
                <a:solidFill>
                  <a:srgbClr val="0033CC"/>
                </a:solidFill>
              </a:rPr>
              <a:t>work</a:t>
            </a:r>
            <a:r>
              <a:rPr lang="fr-FR" b="1" dirty="0" smtClean="0">
                <a:solidFill>
                  <a:srgbClr val="0033CC"/>
                </a:solidFill>
              </a:rPr>
              <a:t> in collaboration </a:t>
            </a:r>
            <a:r>
              <a:rPr lang="fr-FR" b="1" dirty="0" err="1" smtClean="0">
                <a:solidFill>
                  <a:srgbClr val="0033CC"/>
                </a:solidFill>
              </a:rPr>
              <a:t>mostly</a:t>
            </a:r>
            <a:r>
              <a:rPr lang="fr-FR" b="1" dirty="0" smtClean="0">
                <a:solidFill>
                  <a:srgbClr val="0033CC"/>
                </a:solidFill>
              </a:rPr>
              <a:t> </a:t>
            </a:r>
            <a:r>
              <a:rPr lang="fr-FR" b="1" dirty="0" err="1" smtClean="0">
                <a:solidFill>
                  <a:srgbClr val="0033CC"/>
                </a:solidFill>
              </a:rPr>
              <a:t>with</a:t>
            </a:r>
            <a:r>
              <a:rPr lang="fr-FR" b="1" dirty="0" smtClean="0">
                <a:solidFill>
                  <a:srgbClr val="0033CC"/>
                </a:solidFill>
              </a:rPr>
              <a:t> </a:t>
            </a:r>
            <a:r>
              <a:rPr lang="fr-FR" b="1" u="sng" dirty="0" smtClean="0">
                <a:solidFill>
                  <a:srgbClr val="0033CC"/>
                </a:solidFill>
              </a:rPr>
              <a:t>Martin Djoko </a:t>
            </a:r>
            <a:r>
              <a:rPr lang="fr-FR" b="1" dirty="0" smtClean="0">
                <a:solidFill>
                  <a:srgbClr val="0033CC"/>
                </a:solidFill>
              </a:rPr>
              <a:t>and </a:t>
            </a:r>
            <a:r>
              <a:rPr lang="fr-FR" b="1" u="sng" dirty="0" smtClean="0">
                <a:solidFill>
                  <a:srgbClr val="0033CC"/>
                </a:solidFill>
              </a:rPr>
              <a:t>Estelle </a:t>
            </a:r>
            <a:r>
              <a:rPr lang="fr-FR" b="1" u="sng" dirty="0" err="1" smtClean="0">
                <a:solidFill>
                  <a:srgbClr val="0033CC"/>
                </a:solidFill>
              </a:rPr>
              <a:t>Temgoua</a:t>
            </a:r>
            <a:endParaRPr lang="fr-FR" b="1" u="sng" dirty="0" smtClean="0">
              <a:solidFill>
                <a:srgbClr val="0033CC"/>
              </a:solidFill>
            </a:endParaRPr>
          </a:p>
        </p:txBody>
      </p:sp>
    </p:spTree>
    <p:extLst>
      <p:ext uri="{BB962C8B-B14F-4D97-AF65-F5344CB8AC3E}">
        <p14:creationId xmlns:p14="http://schemas.microsoft.com/office/powerpoint/2010/main" val="267077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 y="1412776"/>
            <a:ext cx="9105900" cy="4464496"/>
          </a:xfrm>
        </p:spPr>
        <p:txBody>
          <a:bodyPr>
            <a:normAutofit/>
          </a:bodyPr>
          <a:lstStyle/>
          <a:p>
            <a:pPr>
              <a:buClr>
                <a:srgbClr val="FF0000"/>
              </a:buClr>
              <a:buFont typeface="Wingdings" pitchFamily="2" charset="2"/>
              <a:buChar char="§"/>
            </a:pPr>
            <a:r>
              <a:rPr lang="en-US" dirty="0" smtClean="0"/>
              <a:t>The last equations seems to be complex but it is in fact   Bessel function of the form </a:t>
            </a:r>
          </a:p>
          <a:p>
            <a:pPr marL="0" indent="0">
              <a:buNone/>
            </a:pPr>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marL="0" indent="0">
              <a:buNone/>
            </a:pPr>
            <a:endParaRPr lang="en-US" dirty="0" smtClean="0"/>
          </a:p>
          <a:p>
            <a:endParaRPr lang="en-US" dirty="0" smtClean="0"/>
          </a:p>
          <a:p>
            <a:pPr>
              <a:buNone/>
            </a:pPr>
            <a:endParaRPr lang="en-US" dirty="0"/>
          </a:p>
        </p:txBody>
      </p:sp>
      <p:pic>
        <p:nvPicPr>
          <p:cNvPr id="5" name="Picture 4" descr="bessel.jpg"/>
          <p:cNvPicPr>
            <a:picLocks noChangeAspect="1"/>
          </p:cNvPicPr>
          <p:nvPr/>
        </p:nvPicPr>
        <p:blipFill>
          <a:blip r:embed="rId2" cstate="print"/>
          <a:stretch>
            <a:fillRect/>
          </a:stretch>
        </p:blipFill>
        <p:spPr>
          <a:xfrm>
            <a:off x="2438400" y="2564904"/>
            <a:ext cx="4276397" cy="885825"/>
          </a:xfrm>
          <a:prstGeom prst="rect">
            <a:avLst/>
          </a:prstGeom>
        </p:spPr>
      </p:pic>
      <p:sp>
        <p:nvSpPr>
          <p:cNvPr id="6"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7" name="ZoneTexte 6"/>
          <p:cNvSpPr txBox="1"/>
          <p:nvPr/>
        </p:nvSpPr>
        <p:spPr>
          <a:xfrm>
            <a:off x="35496" y="764704"/>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Equation</a:t>
            </a:r>
            <a:endParaRPr lang="fr-FR" sz="4000" dirty="0">
              <a:solidFill>
                <a:srgbClr val="0033CC"/>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429000"/>
            <a:ext cx="90678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p:nvPr/>
        </p:nvCxnSpPr>
        <p:spPr>
          <a:xfrm>
            <a:off x="5364088" y="4676775"/>
            <a:ext cx="3741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75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6" name="ZoneTexte 5"/>
          <p:cNvSpPr txBox="1"/>
          <p:nvPr/>
        </p:nvSpPr>
        <p:spPr>
          <a:xfrm>
            <a:off x="35496" y="692696"/>
            <a:ext cx="9108504" cy="707886"/>
          </a:xfrm>
          <a:prstGeom prst="rect">
            <a:avLst/>
          </a:prstGeom>
          <a:noFill/>
        </p:spPr>
        <p:txBody>
          <a:bodyPr wrap="square" rtlCol="0">
            <a:spAutoFit/>
          </a:bodyPr>
          <a:lstStyle/>
          <a:p>
            <a:pPr algn="ctr"/>
            <a:r>
              <a:rPr lang="fr-FR" sz="4000" dirty="0" err="1" smtClean="0">
                <a:solidFill>
                  <a:srgbClr val="0033CC"/>
                </a:solidFill>
              </a:rPr>
              <a:t>Forms</a:t>
            </a:r>
            <a:r>
              <a:rPr lang="fr-FR" sz="4000" dirty="0" smtClean="0">
                <a:solidFill>
                  <a:srgbClr val="0033CC"/>
                </a:solidFill>
              </a:rPr>
              <a:t> of Fields</a:t>
            </a:r>
            <a:endParaRPr lang="fr-FR" sz="4000" dirty="0">
              <a:solidFill>
                <a:srgbClr val="0033CC"/>
              </a:solidFill>
            </a:endParaRPr>
          </a:p>
        </p:txBody>
      </p:sp>
      <p:sp>
        <p:nvSpPr>
          <p:cNvPr id="4" name="ZoneTexte 3"/>
          <p:cNvSpPr txBox="1"/>
          <p:nvPr/>
        </p:nvSpPr>
        <p:spPr>
          <a:xfrm>
            <a:off x="7884368" y="2195572"/>
            <a:ext cx="864096" cy="369332"/>
          </a:xfrm>
          <a:prstGeom prst="rect">
            <a:avLst/>
          </a:prstGeom>
          <a:noFill/>
        </p:spPr>
        <p:txBody>
          <a:bodyPr wrap="square" rtlCol="0">
            <a:spAutoFit/>
          </a:bodyPr>
          <a:lstStyle/>
          <a:p>
            <a:r>
              <a:rPr lang="fr-FR" dirty="0" smtClean="0"/>
              <a:t>(</a:t>
            </a:r>
            <a:r>
              <a:rPr lang="fr-FR" dirty="0" err="1" smtClean="0"/>
              <a:t>core</a:t>
            </a:r>
            <a:r>
              <a:rPr lang="fr-FR" dirty="0" smtClean="0"/>
              <a:t>)</a:t>
            </a:r>
            <a:endParaRPr lang="fr-FR" dirty="0"/>
          </a:p>
        </p:txBody>
      </p:sp>
      <p:sp>
        <p:nvSpPr>
          <p:cNvPr id="7" name="ZoneTexte 6"/>
          <p:cNvSpPr txBox="1"/>
          <p:nvPr/>
        </p:nvSpPr>
        <p:spPr>
          <a:xfrm>
            <a:off x="7812360" y="2843644"/>
            <a:ext cx="1224136" cy="369332"/>
          </a:xfrm>
          <a:prstGeom prst="rect">
            <a:avLst/>
          </a:prstGeom>
          <a:noFill/>
        </p:spPr>
        <p:txBody>
          <a:bodyPr wrap="square" rtlCol="0">
            <a:spAutoFit/>
          </a:bodyPr>
          <a:lstStyle/>
          <a:p>
            <a:r>
              <a:rPr lang="fr-FR" dirty="0" smtClean="0"/>
              <a:t>(</a:t>
            </a:r>
            <a:r>
              <a:rPr lang="fr-FR" dirty="0" err="1" smtClean="0"/>
              <a:t>cladding</a:t>
            </a:r>
            <a:r>
              <a:rPr lang="fr-FR" dirty="0" smtClean="0"/>
              <a:t>)</a:t>
            </a:r>
            <a:endParaRPr lang="fr-FR" dirty="0"/>
          </a:p>
        </p:txBody>
      </p:sp>
      <p:sp>
        <p:nvSpPr>
          <p:cNvPr id="8" name="ZoneTexte 7"/>
          <p:cNvSpPr txBox="1"/>
          <p:nvPr/>
        </p:nvSpPr>
        <p:spPr>
          <a:xfrm>
            <a:off x="7848872" y="3563724"/>
            <a:ext cx="1187624" cy="369332"/>
          </a:xfrm>
          <a:prstGeom prst="rect">
            <a:avLst/>
          </a:prstGeom>
          <a:noFill/>
        </p:spPr>
        <p:txBody>
          <a:bodyPr wrap="square" rtlCol="0">
            <a:spAutoFit/>
          </a:bodyPr>
          <a:lstStyle/>
          <a:p>
            <a:r>
              <a:rPr lang="fr-FR" dirty="0" smtClean="0"/>
              <a:t>(</a:t>
            </a:r>
            <a:r>
              <a:rPr lang="fr-FR" dirty="0" err="1" smtClean="0"/>
              <a:t>core</a:t>
            </a:r>
            <a:r>
              <a:rPr lang="fr-FR" dirty="0" smtClean="0"/>
              <a:t>)</a:t>
            </a:r>
            <a:endParaRPr lang="fr-FR" dirty="0"/>
          </a:p>
        </p:txBody>
      </p:sp>
      <p:sp>
        <p:nvSpPr>
          <p:cNvPr id="9" name="ZoneTexte 8"/>
          <p:cNvSpPr txBox="1"/>
          <p:nvPr/>
        </p:nvSpPr>
        <p:spPr>
          <a:xfrm>
            <a:off x="7884368" y="4077072"/>
            <a:ext cx="1187624" cy="369332"/>
          </a:xfrm>
          <a:prstGeom prst="rect">
            <a:avLst/>
          </a:prstGeom>
          <a:noFill/>
        </p:spPr>
        <p:txBody>
          <a:bodyPr wrap="square" rtlCol="0">
            <a:spAutoFit/>
          </a:bodyPr>
          <a:lstStyle/>
          <a:p>
            <a:r>
              <a:rPr lang="fr-FR" dirty="0" smtClean="0"/>
              <a:t>(</a:t>
            </a:r>
            <a:r>
              <a:rPr lang="fr-FR" dirty="0" err="1" smtClean="0"/>
              <a:t>cladding</a:t>
            </a:r>
            <a:r>
              <a:rPr lang="fr-FR" dirty="0" smtClean="0"/>
              <a: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68" y="1916832"/>
            <a:ext cx="72390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955" y="980728"/>
            <a:ext cx="9001000" cy="984885"/>
          </a:xfrm>
          <a:prstGeom prst="rect">
            <a:avLst/>
          </a:prstGeom>
          <a:noFill/>
        </p:spPr>
        <p:txBody>
          <a:bodyPr wrap="square" rtlCol="0">
            <a:spAutoFit/>
          </a:bodyPr>
          <a:lstStyle/>
          <a:p>
            <a:r>
              <a:rPr lang="en-US" dirty="0"/>
              <a:t>Excluding functions that </a:t>
            </a:r>
            <a:r>
              <a:rPr lang="en-US" dirty="0" smtClean="0"/>
              <a:t>approach</a:t>
            </a:r>
            <a:r>
              <a:rPr lang="en-US" dirty="0"/>
              <a:t> </a:t>
            </a:r>
            <a:r>
              <a:rPr lang="en-US" dirty="0" smtClean="0"/>
              <a:t>             </a:t>
            </a:r>
            <a:r>
              <a:rPr lang="en-US" sz="4000" dirty="0" smtClean="0"/>
              <a:t> </a:t>
            </a:r>
            <a:r>
              <a:rPr lang="en-US" dirty="0" smtClean="0"/>
              <a:t>         </a:t>
            </a:r>
            <a:r>
              <a:rPr lang="en-US" dirty="0"/>
              <a:t>in the core</a:t>
            </a:r>
            <a:r>
              <a:rPr lang="en-US" dirty="0" smtClean="0"/>
              <a:t>,  or                 in the </a:t>
            </a:r>
            <a:r>
              <a:rPr lang="en-US" dirty="0"/>
              <a:t>cladding, we obtain the bounded solutions:</a:t>
            </a: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234" y="1340768"/>
            <a:ext cx="10477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815" y="1340768"/>
            <a:ext cx="7334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38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5" name="ZoneTexte 4"/>
          <p:cNvSpPr txBox="1"/>
          <p:nvPr/>
        </p:nvSpPr>
        <p:spPr>
          <a:xfrm>
            <a:off x="35496" y="764704"/>
            <a:ext cx="9108504" cy="707886"/>
          </a:xfrm>
          <a:prstGeom prst="rect">
            <a:avLst/>
          </a:prstGeom>
          <a:noFill/>
        </p:spPr>
        <p:txBody>
          <a:bodyPr wrap="square" rtlCol="0">
            <a:spAutoFit/>
          </a:bodyPr>
          <a:lstStyle/>
          <a:p>
            <a:pPr algn="ctr"/>
            <a:r>
              <a:rPr lang="fr-FR" sz="4000" dirty="0" err="1" smtClean="0">
                <a:solidFill>
                  <a:srgbClr val="0033CC"/>
                </a:solidFill>
              </a:rPr>
              <a:t>Forms</a:t>
            </a:r>
            <a:r>
              <a:rPr lang="fr-FR" sz="4000" dirty="0" smtClean="0">
                <a:solidFill>
                  <a:srgbClr val="0033CC"/>
                </a:solidFill>
              </a:rPr>
              <a:t> of Fields</a:t>
            </a:r>
            <a:endParaRPr lang="fr-FR" sz="4000" dirty="0">
              <a:solidFill>
                <a:srgbClr val="0033CC"/>
              </a:solidFill>
            </a:endParaRPr>
          </a:p>
        </p:txBody>
      </p:sp>
      <p:sp>
        <p:nvSpPr>
          <p:cNvPr id="6" name="ZoneTexte 5"/>
          <p:cNvSpPr txBox="1"/>
          <p:nvPr/>
        </p:nvSpPr>
        <p:spPr>
          <a:xfrm>
            <a:off x="35496" y="1472590"/>
            <a:ext cx="9108504" cy="2308324"/>
          </a:xfrm>
          <a:prstGeom prst="rect">
            <a:avLst/>
          </a:prstGeom>
          <a:noFill/>
        </p:spPr>
        <p:txBody>
          <a:bodyPr wrap="square" rtlCol="0">
            <a:spAutoFit/>
          </a:bodyPr>
          <a:lstStyle/>
          <a:p>
            <a:r>
              <a:rPr lang="fr-FR" sz="2400" dirty="0" err="1" smtClean="0"/>
              <a:t>Where</a:t>
            </a:r>
            <a:r>
              <a:rPr lang="fr-FR" sz="2400" dirty="0" smtClean="0"/>
              <a:t> </a:t>
            </a:r>
            <a:r>
              <a:rPr lang="fr-FR" sz="2400" dirty="0"/>
              <a:t> </a:t>
            </a:r>
            <a:r>
              <a:rPr lang="fr-FR" sz="2400" dirty="0" smtClean="0"/>
              <a:t>           </a:t>
            </a:r>
            <a:r>
              <a:rPr lang="fr-FR" sz="2400" dirty="0" err="1" smtClean="0"/>
              <a:t>is</a:t>
            </a:r>
            <a:r>
              <a:rPr lang="fr-FR" sz="2400" dirty="0" smtClean="0"/>
              <a:t> the Bessel </a:t>
            </a:r>
            <a:r>
              <a:rPr lang="fr-FR" sz="2400" dirty="0" err="1" smtClean="0"/>
              <a:t>function</a:t>
            </a:r>
            <a:r>
              <a:rPr lang="fr-FR" sz="2400" dirty="0" smtClean="0"/>
              <a:t> of the first </a:t>
            </a:r>
            <a:r>
              <a:rPr lang="fr-FR" sz="2400" dirty="0" err="1" smtClean="0"/>
              <a:t>kind</a:t>
            </a:r>
            <a:r>
              <a:rPr lang="fr-FR" sz="2400" dirty="0" smtClean="0"/>
              <a:t> and </a:t>
            </a:r>
            <a:r>
              <a:rPr lang="fr-FR" sz="2400" dirty="0" err="1" smtClean="0"/>
              <a:t>order</a:t>
            </a:r>
            <a:endParaRPr lang="fr-FR" sz="2400" dirty="0" smtClean="0"/>
          </a:p>
          <a:p>
            <a:r>
              <a:rPr lang="fr-FR" sz="2400" dirty="0" smtClean="0"/>
              <a:t> and              </a:t>
            </a:r>
            <a:r>
              <a:rPr lang="fr-FR" sz="2400" dirty="0" err="1" smtClean="0"/>
              <a:t>is</a:t>
            </a:r>
            <a:r>
              <a:rPr lang="fr-FR" sz="2400" dirty="0" smtClean="0"/>
              <a:t> the </a:t>
            </a:r>
            <a:r>
              <a:rPr lang="fr-FR" sz="2400" dirty="0" err="1" smtClean="0"/>
              <a:t>modified</a:t>
            </a:r>
            <a:r>
              <a:rPr lang="fr-FR" sz="2400" dirty="0" smtClean="0"/>
              <a:t> Bessel </a:t>
            </a:r>
            <a:r>
              <a:rPr lang="fr-FR" sz="2400" dirty="0" err="1" smtClean="0"/>
              <a:t>function</a:t>
            </a:r>
            <a:r>
              <a:rPr lang="fr-FR" sz="2400" dirty="0" smtClean="0"/>
              <a:t> of the second </a:t>
            </a:r>
            <a:r>
              <a:rPr lang="fr-FR" sz="2400" dirty="0" err="1" smtClean="0"/>
              <a:t>kind</a:t>
            </a:r>
            <a:r>
              <a:rPr lang="fr-FR" sz="2400" dirty="0" smtClean="0"/>
              <a:t> and </a:t>
            </a:r>
            <a:r>
              <a:rPr lang="fr-FR" sz="2400" dirty="0" err="1" smtClean="0"/>
              <a:t>order</a:t>
            </a:r>
            <a:r>
              <a:rPr lang="fr-FR" sz="2400" dirty="0" smtClean="0"/>
              <a:t>  r . The </a:t>
            </a:r>
            <a:r>
              <a:rPr lang="fr-FR" sz="2400" dirty="0" err="1" smtClean="0"/>
              <a:t>function</a:t>
            </a:r>
            <a:r>
              <a:rPr lang="fr-FR" sz="2400" dirty="0" smtClean="0"/>
              <a:t> J </a:t>
            </a:r>
            <a:r>
              <a:rPr lang="fr-FR" sz="2400" dirty="0" err="1" smtClean="0"/>
              <a:t>oscillates</a:t>
            </a:r>
            <a:r>
              <a:rPr lang="fr-FR" sz="2400" dirty="0" smtClean="0"/>
              <a:t> </a:t>
            </a:r>
            <a:r>
              <a:rPr lang="fr-FR" sz="2400" dirty="0" err="1" smtClean="0"/>
              <a:t>like</a:t>
            </a:r>
            <a:r>
              <a:rPr lang="fr-FR" sz="2400" dirty="0" smtClean="0"/>
              <a:t> the sine or </a:t>
            </a:r>
            <a:r>
              <a:rPr lang="fr-FR" sz="2400" dirty="0" err="1" smtClean="0"/>
              <a:t>cosine</a:t>
            </a:r>
            <a:r>
              <a:rPr lang="fr-FR" sz="2400" dirty="0" smtClean="0"/>
              <a:t> </a:t>
            </a:r>
            <a:r>
              <a:rPr lang="fr-FR" sz="2400" dirty="0" err="1" smtClean="0"/>
              <a:t>function</a:t>
            </a:r>
            <a:r>
              <a:rPr lang="fr-FR" sz="2400" dirty="0" smtClean="0"/>
              <a:t> but </a:t>
            </a:r>
            <a:r>
              <a:rPr lang="fr-FR" sz="2400" dirty="0" err="1" smtClean="0"/>
              <a:t>with</a:t>
            </a:r>
            <a:r>
              <a:rPr lang="fr-FR" sz="2400" dirty="0" smtClean="0"/>
              <a:t> a </a:t>
            </a:r>
            <a:r>
              <a:rPr lang="fr-FR" sz="2400" dirty="0" err="1" smtClean="0"/>
              <a:t>decaying</a:t>
            </a:r>
            <a:r>
              <a:rPr lang="fr-FR" sz="2400" dirty="0" smtClean="0"/>
              <a:t>     amplitude . The </a:t>
            </a:r>
            <a:r>
              <a:rPr lang="fr-FR" sz="2400" dirty="0" err="1" smtClean="0"/>
              <a:t>function</a:t>
            </a:r>
            <a:r>
              <a:rPr lang="fr-FR" sz="2400" dirty="0" smtClean="0"/>
              <a:t>              </a:t>
            </a:r>
            <a:r>
              <a:rPr lang="fr-FR" sz="2400" dirty="0" err="1" smtClean="0"/>
              <a:t>decays</a:t>
            </a:r>
            <a:r>
              <a:rPr lang="fr-FR" sz="2400" dirty="0" smtClean="0"/>
              <a:t> </a:t>
            </a:r>
            <a:r>
              <a:rPr lang="fr-FR" sz="2400" dirty="0" err="1" smtClean="0"/>
              <a:t>exponentially</a:t>
            </a:r>
            <a:r>
              <a:rPr lang="fr-FR" sz="2400" dirty="0" smtClean="0"/>
              <a:t> </a:t>
            </a:r>
            <a:r>
              <a:rPr lang="fr-FR" sz="2400" dirty="0" err="1" smtClean="0"/>
              <a:t>at</a:t>
            </a:r>
            <a:r>
              <a:rPr lang="fr-FR" sz="2400" dirty="0" smtClean="0"/>
              <a:t> large z. </a:t>
            </a:r>
            <a:r>
              <a:rPr lang="fr-FR" sz="2400" dirty="0" err="1" smtClean="0"/>
              <a:t>Two</a:t>
            </a:r>
            <a:r>
              <a:rPr lang="fr-FR" sz="2400" dirty="0" smtClean="0"/>
              <a:t> </a:t>
            </a:r>
            <a:r>
              <a:rPr lang="fr-FR" sz="2400" dirty="0" err="1" smtClean="0"/>
              <a:t>examples</a:t>
            </a:r>
            <a:r>
              <a:rPr lang="fr-FR" sz="2400" dirty="0" smtClean="0"/>
              <a:t> of the radial distribution of               and              are </a:t>
            </a:r>
            <a:r>
              <a:rPr lang="fr-FR" sz="2400" dirty="0" err="1" smtClean="0"/>
              <a:t>displayed</a:t>
            </a:r>
            <a:r>
              <a:rPr lang="fr-FR" sz="2400" dirty="0" smtClean="0"/>
              <a:t> in the </a:t>
            </a:r>
            <a:r>
              <a:rPr lang="fr-FR" sz="2400" dirty="0" err="1" smtClean="0"/>
              <a:t>following</a:t>
            </a:r>
            <a:r>
              <a:rPr lang="fr-FR" sz="2400" dirty="0" smtClean="0"/>
              <a:t> figures.</a:t>
            </a:r>
            <a:endParaRPr lang="fr-FR" sz="2400"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628800"/>
            <a:ext cx="15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0" y="2348880"/>
            <a:ext cx="15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47" y="3008957"/>
            <a:ext cx="581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40" y="1472590"/>
            <a:ext cx="581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81" y="1904826"/>
            <a:ext cx="6762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637482"/>
            <a:ext cx="6762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165" y="2985517"/>
            <a:ext cx="6762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43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6" name="ZoneTexte 5"/>
          <p:cNvSpPr txBox="1"/>
          <p:nvPr/>
        </p:nvSpPr>
        <p:spPr>
          <a:xfrm>
            <a:off x="35496" y="764704"/>
            <a:ext cx="9108504" cy="707886"/>
          </a:xfrm>
          <a:prstGeom prst="rect">
            <a:avLst/>
          </a:prstGeom>
          <a:noFill/>
        </p:spPr>
        <p:txBody>
          <a:bodyPr wrap="square" rtlCol="0">
            <a:spAutoFit/>
          </a:bodyPr>
          <a:lstStyle/>
          <a:p>
            <a:pPr algn="ctr"/>
            <a:r>
              <a:rPr lang="fr-FR" sz="4000" dirty="0" err="1" smtClean="0">
                <a:solidFill>
                  <a:srgbClr val="0033CC"/>
                </a:solidFill>
              </a:rPr>
              <a:t>Forms</a:t>
            </a:r>
            <a:r>
              <a:rPr lang="fr-FR" sz="4000" dirty="0" smtClean="0">
                <a:solidFill>
                  <a:srgbClr val="0033CC"/>
                </a:solidFill>
              </a:rPr>
              <a:t> of Fields</a:t>
            </a:r>
            <a:endParaRPr lang="fr-FR" sz="4000" dirty="0">
              <a:solidFill>
                <a:srgbClr val="0033CC"/>
              </a:solidFill>
            </a:endParaRPr>
          </a:p>
        </p:txBody>
      </p:sp>
      <p:sp>
        <p:nvSpPr>
          <p:cNvPr id="3" name="ZoneTexte 2"/>
          <p:cNvSpPr txBox="1"/>
          <p:nvPr/>
        </p:nvSpPr>
        <p:spPr>
          <a:xfrm>
            <a:off x="1187624" y="5301208"/>
            <a:ext cx="1944216" cy="369332"/>
          </a:xfrm>
          <a:prstGeom prst="rect">
            <a:avLst/>
          </a:prstGeom>
          <a:noFill/>
        </p:spPr>
        <p:txBody>
          <a:bodyPr wrap="square" rtlCol="0">
            <a:spAutoFit/>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75"/>
            <a:ext cx="9144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480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sz="3600" b="1" dirty="0">
                <a:solidFill>
                  <a:srgbClr val="FF0000"/>
                </a:solidFill>
              </a:rPr>
              <a:t>What is an Optical </a:t>
            </a:r>
            <a:r>
              <a:rPr lang="en-US" sz="3600" b="1" dirty="0" err="1">
                <a:solidFill>
                  <a:srgbClr val="FF0000"/>
                </a:solidFill>
              </a:rPr>
              <a:t>Soliton</a:t>
            </a:r>
            <a:r>
              <a:rPr lang="en-US" sz="3600" b="1" dirty="0">
                <a:solidFill>
                  <a:srgbClr val="FF0000"/>
                </a:solidFill>
              </a:rPr>
              <a:t>?</a:t>
            </a:r>
            <a:endParaRPr lang="fr-FR" sz="3600" b="1" dirty="0">
              <a:solidFill>
                <a:srgbClr val="FF0000"/>
              </a:solidFill>
            </a:endParaRPr>
          </a:p>
        </p:txBody>
      </p:sp>
      <p:sp>
        <p:nvSpPr>
          <p:cNvPr id="2" name="ZoneTexte 1"/>
          <p:cNvSpPr txBox="1"/>
          <p:nvPr/>
        </p:nvSpPr>
        <p:spPr>
          <a:xfrm>
            <a:off x="0" y="1124744"/>
            <a:ext cx="9144000" cy="5447645"/>
          </a:xfrm>
          <a:prstGeom prst="rect">
            <a:avLst/>
          </a:prstGeom>
          <a:noFill/>
        </p:spPr>
        <p:txBody>
          <a:bodyPr wrap="square" rtlCol="0">
            <a:spAutoFit/>
          </a:bodyPr>
          <a:lstStyle/>
          <a:p>
            <a:pPr marL="285750" indent="-285750">
              <a:buClr>
                <a:srgbClr val="FF0000"/>
              </a:buClr>
              <a:buFont typeface="Wingdings" pitchFamily="2" charset="2"/>
              <a:buChar char="§"/>
            </a:pPr>
            <a:r>
              <a:rPr lang="en-US" sz="2000" b="1" dirty="0" smtClean="0"/>
              <a:t>Nonlinear effects arrest pulse broadening resulting from group</a:t>
            </a:r>
          </a:p>
          <a:p>
            <a:pPr>
              <a:buClr>
                <a:srgbClr val="FF0000"/>
              </a:buClr>
            </a:pPr>
            <a:r>
              <a:rPr lang="en-US" sz="2000" b="1" dirty="0" smtClean="0"/>
              <a:t> velocity dispersion for a specific shape and peak power of input pulses.</a:t>
            </a:r>
          </a:p>
          <a:p>
            <a:pPr>
              <a:buClr>
                <a:srgbClr val="FF0000"/>
              </a:buClr>
            </a:pPr>
            <a:endParaRPr lang="en-US" sz="2000" b="1" dirty="0" smtClean="0"/>
          </a:p>
          <a:p>
            <a:pPr marL="285750" indent="-285750">
              <a:buClr>
                <a:srgbClr val="FF0000"/>
              </a:buClr>
              <a:buFont typeface="Wingdings" pitchFamily="2" charset="2"/>
              <a:buChar char="§"/>
            </a:pPr>
            <a:r>
              <a:rPr lang="en-US" sz="2000" b="1" dirty="0" smtClean="0">
                <a:solidFill>
                  <a:srgbClr val="0070C0"/>
                </a:solidFill>
              </a:rPr>
              <a:t>  </a:t>
            </a:r>
            <a:r>
              <a:rPr lang="en-US" sz="2000" b="1" dirty="0">
                <a:solidFill>
                  <a:srgbClr val="0070C0"/>
                </a:solidFill>
              </a:rPr>
              <a:t>The pulse then maintains its input shape and width: It propagates</a:t>
            </a:r>
          </a:p>
          <a:p>
            <a:r>
              <a:rPr lang="en-US" sz="2000" b="1" dirty="0" smtClean="0">
                <a:solidFill>
                  <a:srgbClr val="0070C0"/>
                </a:solidFill>
              </a:rPr>
              <a:t>      as </a:t>
            </a:r>
            <a:r>
              <a:rPr lang="en-US" sz="2000" b="1" dirty="0">
                <a:solidFill>
                  <a:srgbClr val="0070C0"/>
                </a:solidFill>
              </a:rPr>
              <a:t>an optical bright </a:t>
            </a:r>
            <a:r>
              <a:rPr lang="en-US" sz="2000" b="1" dirty="0" err="1">
                <a:solidFill>
                  <a:srgbClr val="0070C0"/>
                </a:solidFill>
              </a:rPr>
              <a:t>soliton</a:t>
            </a:r>
            <a:r>
              <a:rPr lang="en-US" sz="2000" b="1" dirty="0" smtClean="0">
                <a:solidFill>
                  <a:srgbClr val="0070C0"/>
                </a:solidFill>
              </a:rPr>
              <a:t>.</a:t>
            </a:r>
          </a:p>
          <a:p>
            <a:endParaRPr lang="en-US" sz="2000" b="1" dirty="0">
              <a:solidFill>
                <a:srgbClr val="0070C0"/>
              </a:solidFill>
            </a:endParaRPr>
          </a:p>
          <a:p>
            <a:pPr marL="285750" indent="-285750">
              <a:buClr>
                <a:srgbClr val="FF0000"/>
              </a:buClr>
              <a:buFont typeface="Wingdings" pitchFamily="2" charset="2"/>
              <a:buChar char="§"/>
            </a:pPr>
            <a:r>
              <a:rPr lang="en-US" sz="2000" b="1" dirty="0"/>
              <a:t>In the case of silica </a:t>
            </a:r>
            <a:r>
              <a:rPr lang="en-US" sz="2000" b="1" dirty="0" smtClean="0"/>
              <a:t>optical fibers</a:t>
            </a:r>
            <a:r>
              <a:rPr lang="en-US" sz="2000" b="1" dirty="0"/>
              <a:t>, </a:t>
            </a:r>
            <a:r>
              <a:rPr lang="en-US" sz="2000" b="1" dirty="0" err="1"/>
              <a:t>solitons</a:t>
            </a:r>
            <a:r>
              <a:rPr lang="en-US" sz="2000" b="1" dirty="0"/>
              <a:t> form only if the pulse </a:t>
            </a:r>
            <a:r>
              <a:rPr lang="en-US" sz="2000" b="1" dirty="0" smtClean="0"/>
              <a:t>experiences </a:t>
            </a:r>
            <a:r>
              <a:rPr lang="fr-FR" sz="2000" b="1" dirty="0" smtClean="0"/>
              <a:t> </a:t>
            </a:r>
            <a:r>
              <a:rPr lang="fr-FR" sz="2000" b="1" dirty="0" err="1" smtClean="0"/>
              <a:t>anomalous</a:t>
            </a:r>
            <a:r>
              <a:rPr lang="fr-FR" sz="2000" b="1" dirty="0" smtClean="0"/>
              <a:t> </a:t>
            </a:r>
            <a:r>
              <a:rPr lang="fr-FR" sz="2000" b="1" dirty="0"/>
              <a:t>dispersion</a:t>
            </a:r>
            <a:r>
              <a:rPr lang="fr-FR" sz="2000" b="1" dirty="0" smtClean="0"/>
              <a:t>.</a:t>
            </a:r>
          </a:p>
          <a:p>
            <a:pPr>
              <a:buClr>
                <a:srgbClr val="FF0000"/>
              </a:buClr>
            </a:pPr>
            <a:endParaRPr lang="fr-FR" sz="2000" b="1" dirty="0"/>
          </a:p>
          <a:p>
            <a:pPr marL="285750" indent="-285750">
              <a:buClr>
                <a:srgbClr val="FF0000"/>
              </a:buClr>
              <a:buFont typeface="Wingdings" pitchFamily="2" charset="2"/>
              <a:buChar char="§"/>
            </a:pPr>
            <a:r>
              <a:rPr lang="en-US" sz="2000" b="1" dirty="0">
                <a:solidFill>
                  <a:srgbClr val="0070C0"/>
                </a:solidFill>
              </a:rPr>
              <a:t>Dark </a:t>
            </a:r>
            <a:r>
              <a:rPr lang="en-US" sz="2000" b="1" dirty="0" err="1">
                <a:solidFill>
                  <a:srgbClr val="0070C0"/>
                </a:solidFill>
              </a:rPr>
              <a:t>solitons</a:t>
            </a:r>
            <a:r>
              <a:rPr lang="en-US" sz="2000" b="1" dirty="0">
                <a:solidFill>
                  <a:srgbClr val="0070C0"/>
                </a:solidFill>
              </a:rPr>
              <a:t> form in the normal-dispersion region and appear as</a:t>
            </a:r>
          </a:p>
          <a:p>
            <a:r>
              <a:rPr lang="en-US" sz="2000" b="1" dirty="0" smtClean="0">
                <a:solidFill>
                  <a:srgbClr val="0070C0"/>
                </a:solidFill>
              </a:rPr>
              <a:t>    an </a:t>
            </a:r>
            <a:r>
              <a:rPr lang="en-US" sz="2000" b="1" dirty="0">
                <a:solidFill>
                  <a:srgbClr val="0070C0"/>
                </a:solidFill>
              </a:rPr>
              <a:t>intensity dip whose shape and size do not change</a:t>
            </a:r>
            <a:r>
              <a:rPr lang="en-US" sz="2000" b="1" dirty="0" smtClean="0">
                <a:solidFill>
                  <a:srgbClr val="0070C0"/>
                </a:solidFill>
              </a:rPr>
              <a:t>.</a:t>
            </a:r>
          </a:p>
          <a:p>
            <a:endParaRPr lang="en-US" sz="2000" b="1" dirty="0">
              <a:solidFill>
                <a:srgbClr val="0070C0"/>
              </a:solidFill>
            </a:endParaRPr>
          </a:p>
          <a:p>
            <a:pPr marL="285750" indent="-285750">
              <a:buClr>
                <a:srgbClr val="FF0000"/>
              </a:buClr>
              <a:buFont typeface="Wingdings" pitchFamily="2" charset="2"/>
              <a:buChar char="§"/>
            </a:pPr>
            <a:r>
              <a:rPr lang="en-US" sz="2000" dirty="0"/>
              <a:t> </a:t>
            </a:r>
            <a:r>
              <a:rPr lang="en-US" sz="2000" b="1" dirty="0"/>
              <a:t>Spatial bright and dark </a:t>
            </a:r>
            <a:r>
              <a:rPr lang="en-US" sz="2000" b="1" dirty="0" err="1"/>
              <a:t>Solitons</a:t>
            </a:r>
            <a:r>
              <a:rPr lang="en-US" sz="2000" b="1" dirty="0"/>
              <a:t> can be formed using </a:t>
            </a:r>
            <a:r>
              <a:rPr lang="en-US" sz="2000" b="1" dirty="0" smtClean="0"/>
              <a:t>Continuous </a:t>
            </a:r>
          </a:p>
          <a:p>
            <a:pPr>
              <a:buClr>
                <a:srgbClr val="FF0000"/>
              </a:buClr>
            </a:pPr>
            <a:r>
              <a:rPr lang="en-US" sz="2000" b="1" dirty="0"/>
              <a:t> </a:t>
            </a:r>
            <a:r>
              <a:rPr lang="en-US" sz="2000" b="1" dirty="0" smtClean="0"/>
              <a:t>    Wave </a:t>
            </a:r>
            <a:r>
              <a:rPr lang="en-US" sz="2000" b="1" dirty="0"/>
              <a:t>beams</a:t>
            </a:r>
            <a:r>
              <a:rPr lang="en-US" sz="2000" b="1" dirty="0" smtClean="0"/>
              <a:t>.   </a:t>
            </a:r>
          </a:p>
          <a:p>
            <a:pPr>
              <a:buClr>
                <a:srgbClr val="FF0000"/>
              </a:buClr>
            </a:pPr>
            <a:r>
              <a:rPr lang="en-US" sz="2000" b="1" dirty="0" smtClean="0"/>
              <a:t>  </a:t>
            </a:r>
          </a:p>
          <a:p>
            <a:pPr marL="285750" indent="-285750">
              <a:buClr>
                <a:srgbClr val="FF0000"/>
              </a:buClr>
              <a:buFont typeface="Wingdings" pitchFamily="2" charset="2"/>
              <a:buChar char="§"/>
            </a:pPr>
            <a:r>
              <a:rPr lang="en-US" sz="2000" b="1" dirty="0">
                <a:solidFill>
                  <a:srgbClr val="0070C0"/>
                </a:solidFill>
              </a:rPr>
              <a:t>Nonlinear effects control diffraction-indu</a:t>
            </a:r>
            <a:r>
              <a:rPr lang="en-US" sz="2400" b="1" dirty="0">
                <a:solidFill>
                  <a:srgbClr val="0070C0"/>
                </a:solidFill>
              </a:rPr>
              <a:t>ced beam spreading in the   </a:t>
            </a:r>
          </a:p>
          <a:p>
            <a:r>
              <a:rPr lang="en-US" sz="2400" b="1" dirty="0">
                <a:solidFill>
                  <a:srgbClr val="0070C0"/>
                </a:solidFill>
              </a:rPr>
              <a:t>    </a:t>
            </a:r>
            <a:r>
              <a:rPr lang="fr-FR" sz="2400" b="1" dirty="0">
                <a:solidFill>
                  <a:srgbClr val="0070C0"/>
                </a:solidFill>
              </a:rPr>
              <a:t>case of spatial </a:t>
            </a:r>
            <a:r>
              <a:rPr lang="fr-FR" sz="2400" b="1" dirty="0" err="1">
                <a:solidFill>
                  <a:srgbClr val="0070C0"/>
                </a:solidFill>
              </a:rPr>
              <a:t>solitons</a:t>
            </a:r>
            <a:r>
              <a:rPr lang="fr-FR" sz="2400" b="1" dirty="0">
                <a:solidFill>
                  <a:srgbClr val="0070C0"/>
                </a:solidFill>
              </a:rPr>
              <a:t>.</a:t>
            </a:r>
          </a:p>
        </p:txBody>
      </p:sp>
    </p:spTree>
    <p:extLst>
      <p:ext uri="{BB962C8B-B14F-4D97-AF65-F5344CB8AC3E}">
        <p14:creationId xmlns:p14="http://schemas.microsoft.com/office/powerpoint/2010/main" val="20376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fr-FR" sz="3600" b="1" dirty="0">
                <a:solidFill>
                  <a:srgbClr val="FF0000"/>
                </a:solidFill>
              </a:rPr>
              <a:t>Temporal Bright </a:t>
            </a:r>
            <a:r>
              <a:rPr lang="fr-FR" sz="3600" b="1" dirty="0" err="1">
                <a:solidFill>
                  <a:srgbClr val="FF0000"/>
                </a:solidFill>
              </a:rPr>
              <a:t>Solitons</a:t>
            </a:r>
            <a:endParaRPr lang="fr-FR" sz="3600" b="1" dirty="0">
              <a:solidFill>
                <a:srgbClr val="FF0000"/>
              </a:solidFill>
            </a:endParaRPr>
          </a:p>
        </p:txBody>
      </p:sp>
      <p:sp>
        <p:nvSpPr>
          <p:cNvPr id="6" name="ZoneTexte 5"/>
          <p:cNvSpPr txBox="1"/>
          <p:nvPr/>
        </p:nvSpPr>
        <p:spPr>
          <a:xfrm>
            <a:off x="0" y="1239724"/>
            <a:ext cx="9144000" cy="677108"/>
          </a:xfrm>
          <a:prstGeom prst="rect">
            <a:avLst/>
          </a:prstGeom>
          <a:noFill/>
        </p:spPr>
        <p:txBody>
          <a:bodyPr wrap="square" rtlCol="0">
            <a:spAutoFit/>
          </a:bodyPr>
          <a:lstStyle/>
          <a:p>
            <a:pPr marL="742950" lvl="1" indent="-285750">
              <a:buClr>
                <a:srgbClr val="FF0000"/>
              </a:buClr>
              <a:buFont typeface="Wingdings" pitchFamily="2" charset="2"/>
              <a:buChar char="§"/>
            </a:pPr>
            <a:endParaRPr lang="fr-FR" sz="2000" dirty="0">
              <a:solidFill>
                <a:srgbClr val="0033CC"/>
              </a:solidFill>
            </a:endParaRPr>
          </a:p>
          <a:p>
            <a:pPr lvl="1">
              <a:buClr>
                <a:srgbClr val="FF0000"/>
              </a:buClr>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4914"/>
            <a:ext cx="8280000" cy="71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48" y="1988840"/>
            <a:ext cx="8280000" cy="80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924944"/>
            <a:ext cx="6768752" cy="3312368"/>
          </a:xfrm>
          <a:prstGeom prst="rect">
            <a:avLst/>
          </a:prstGeom>
          <a:noFill/>
          <a:ln w="28575">
            <a:solidFill>
              <a:srgbClr val="0033CC"/>
            </a:solidFill>
          </a:ln>
          <a:effectLst/>
        </p:spPr>
      </p:pic>
    </p:spTree>
    <p:extLst>
      <p:ext uri="{BB962C8B-B14F-4D97-AF65-F5344CB8AC3E}">
        <p14:creationId xmlns:p14="http://schemas.microsoft.com/office/powerpoint/2010/main" val="397945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fr-FR" sz="3600" b="1" dirty="0">
                <a:solidFill>
                  <a:srgbClr val="FF0000"/>
                </a:solidFill>
              </a:rPr>
              <a:t>Temporal Bright </a:t>
            </a:r>
            <a:r>
              <a:rPr lang="fr-FR" sz="3600" b="1" dirty="0" err="1">
                <a:solidFill>
                  <a:srgbClr val="FF0000"/>
                </a:solidFill>
              </a:rPr>
              <a:t>Solitons</a:t>
            </a:r>
            <a:endParaRPr lang="fr-FR" sz="3600" b="1" dirty="0">
              <a:solidFill>
                <a:srgbClr val="FF0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48" y="1700808"/>
            <a:ext cx="8135984" cy="42210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36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748464" cy="57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fr-FR" sz="3600" b="1" dirty="0" err="1" smtClean="0">
                <a:solidFill>
                  <a:srgbClr val="FF0000"/>
                </a:solidFill>
              </a:rPr>
              <a:t>Stability</a:t>
            </a:r>
            <a:r>
              <a:rPr lang="fr-FR" sz="3600" b="1" dirty="0" smtClean="0">
                <a:solidFill>
                  <a:srgbClr val="FF0000"/>
                </a:solidFill>
              </a:rPr>
              <a:t> of Optical </a:t>
            </a:r>
            <a:r>
              <a:rPr lang="fr-FR" sz="3600" b="1" dirty="0" err="1" smtClean="0">
                <a:solidFill>
                  <a:srgbClr val="FF0000"/>
                </a:solidFill>
              </a:rPr>
              <a:t>Solitons</a:t>
            </a:r>
            <a:endParaRPr lang="fr-FR" sz="3600" b="1" dirty="0">
              <a:solidFill>
                <a:srgbClr val="FF0000"/>
              </a:solidFill>
            </a:endParaRPr>
          </a:p>
        </p:txBody>
      </p:sp>
    </p:spTree>
    <p:extLst>
      <p:ext uri="{BB962C8B-B14F-4D97-AF65-F5344CB8AC3E}">
        <p14:creationId xmlns:p14="http://schemas.microsoft.com/office/powerpoint/2010/main" val="3895795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sz="10700" dirty="0">
                <a:solidFill>
                  <a:srgbClr val="FF0000"/>
                </a:solidFill>
              </a:rPr>
              <a:t>Propagation of light pulses in fiber is dominated by the Nonlinear Schrödinger Equation (NLSE)</a:t>
            </a:r>
            <a:endParaRPr lang="fr-FR" sz="10700" dirty="0">
              <a:solidFill>
                <a:srgbClr val="FF0000"/>
              </a:solidFill>
            </a:endParaRPr>
          </a:p>
        </p:txBody>
      </p:sp>
      <p:sp>
        <p:nvSpPr>
          <p:cNvPr id="6" name="ZoneTexte 5"/>
          <p:cNvSpPr txBox="1"/>
          <p:nvPr/>
        </p:nvSpPr>
        <p:spPr>
          <a:xfrm>
            <a:off x="0" y="1340768"/>
            <a:ext cx="9144000" cy="4216539"/>
          </a:xfrm>
          <a:prstGeom prst="rect">
            <a:avLst/>
          </a:prstGeom>
          <a:noFill/>
          <a:ln>
            <a:noFill/>
          </a:ln>
        </p:spPr>
        <p:txBody>
          <a:bodyPr wrap="square" rtlCol="0">
            <a:spAutoFit/>
          </a:bodyPr>
          <a:lstStyle/>
          <a:p>
            <a:pPr marL="285750" indent="-285750">
              <a:buClr>
                <a:srgbClr val="FF0000"/>
              </a:buClr>
              <a:buFont typeface="Wingdings" pitchFamily="2" charset="2"/>
              <a:buChar char="q"/>
            </a:pPr>
            <a:r>
              <a:rPr lang="fr-FR" sz="2800" dirty="0" smtClean="0">
                <a:solidFill>
                  <a:srgbClr val="FF0000"/>
                </a:solidFill>
              </a:rPr>
              <a:t> </a:t>
            </a:r>
            <a:r>
              <a:rPr lang="fr-FR" sz="2800" dirty="0" err="1" smtClean="0">
                <a:solidFill>
                  <a:srgbClr val="FF0000"/>
                </a:solidFill>
              </a:rPr>
              <a:t>Three</a:t>
            </a:r>
            <a:r>
              <a:rPr lang="fr-FR" sz="2800" dirty="0" smtClean="0">
                <a:solidFill>
                  <a:srgbClr val="FF0000"/>
                </a:solidFill>
              </a:rPr>
              <a:t> </a:t>
            </a:r>
            <a:r>
              <a:rPr lang="fr-FR" sz="2800" dirty="0" err="1" smtClean="0">
                <a:solidFill>
                  <a:srgbClr val="FF0000"/>
                </a:solidFill>
              </a:rPr>
              <a:t>facts</a:t>
            </a:r>
            <a:r>
              <a:rPr lang="fr-FR" sz="2800" dirty="0" smtClean="0">
                <a:solidFill>
                  <a:srgbClr val="FF0000"/>
                </a:solidFill>
              </a:rPr>
              <a:t> about </a:t>
            </a:r>
            <a:r>
              <a:rPr lang="fr-FR" sz="2800" dirty="0" err="1" smtClean="0">
                <a:solidFill>
                  <a:srgbClr val="FF0000"/>
                </a:solidFill>
              </a:rPr>
              <a:t>solitons</a:t>
            </a:r>
            <a:endParaRPr lang="fr-FR" sz="2800" dirty="0" smtClean="0">
              <a:solidFill>
                <a:srgbClr val="FF0000"/>
              </a:solidFill>
            </a:endParaRPr>
          </a:p>
          <a:p>
            <a:pPr marL="800100" lvl="1" indent="-342900">
              <a:buClr>
                <a:srgbClr val="FF0000"/>
              </a:buClr>
              <a:buFont typeface="Wingdings" pitchFamily="2" charset="2"/>
              <a:buChar char="§"/>
            </a:pPr>
            <a:r>
              <a:rPr lang="fr-FR" sz="2000" dirty="0" smtClean="0">
                <a:solidFill>
                  <a:srgbClr val="0033CC"/>
                </a:solidFill>
              </a:rPr>
              <a:t>Interaction </a:t>
            </a:r>
            <a:r>
              <a:rPr lang="fr-FR" sz="2000" dirty="0" err="1" smtClean="0">
                <a:solidFill>
                  <a:srgbClr val="0033CC"/>
                </a:solidFill>
              </a:rPr>
              <a:t>between</a:t>
            </a:r>
            <a:r>
              <a:rPr lang="fr-FR" sz="2000" dirty="0" smtClean="0">
                <a:solidFill>
                  <a:srgbClr val="0033CC"/>
                </a:solidFill>
              </a:rPr>
              <a:t> </a:t>
            </a:r>
            <a:r>
              <a:rPr lang="fr-FR" sz="2000" dirty="0" err="1" smtClean="0">
                <a:solidFill>
                  <a:srgbClr val="0033CC"/>
                </a:solidFill>
              </a:rPr>
              <a:t>two</a:t>
            </a:r>
            <a:r>
              <a:rPr lang="fr-FR" sz="2000" dirty="0" smtClean="0">
                <a:solidFill>
                  <a:srgbClr val="0033CC"/>
                </a:solidFill>
              </a:rPr>
              <a:t> </a:t>
            </a:r>
            <a:r>
              <a:rPr lang="fr-FR" sz="2000" dirty="0" err="1" smtClean="0">
                <a:solidFill>
                  <a:srgbClr val="0033CC"/>
                </a:solidFill>
              </a:rPr>
              <a:t>solitons</a:t>
            </a:r>
            <a:endParaRPr lang="fr-FR" sz="2000" dirty="0" smtClean="0">
              <a:solidFill>
                <a:srgbClr val="0033CC"/>
              </a:solidFill>
            </a:endParaRPr>
          </a:p>
          <a:p>
            <a:pPr marL="800100" lvl="1" indent="-342900">
              <a:buClr>
                <a:srgbClr val="FF0000"/>
              </a:buClr>
              <a:buFont typeface="Wingdings" pitchFamily="2" charset="2"/>
              <a:buChar char="§"/>
            </a:pPr>
            <a:endParaRPr lang="fr-FR" sz="2000" dirty="0">
              <a:solidFill>
                <a:srgbClr val="0033CC"/>
              </a:solidFill>
            </a:endParaRPr>
          </a:p>
          <a:p>
            <a:pPr marL="800100" lvl="1" indent="-342900">
              <a:buClr>
                <a:srgbClr val="FF0000"/>
              </a:buClr>
              <a:buFont typeface="Wingdings" pitchFamily="2" charset="2"/>
              <a:buChar char="§"/>
            </a:pPr>
            <a:endParaRPr lang="fr-FR" sz="2000" dirty="0" smtClean="0">
              <a:solidFill>
                <a:srgbClr val="0033CC"/>
              </a:solidFill>
            </a:endParaRPr>
          </a:p>
          <a:p>
            <a:pPr lvl="1">
              <a:buClr>
                <a:srgbClr val="FF0000"/>
              </a:buClr>
            </a:pPr>
            <a:endParaRPr lang="fr-FR" sz="2000" dirty="0">
              <a:solidFill>
                <a:srgbClr val="0033CC"/>
              </a:solidFill>
            </a:endParaRPr>
          </a:p>
          <a:p>
            <a:pPr marL="800100" lvl="1" indent="-342900">
              <a:buClr>
                <a:srgbClr val="FF0000"/>
              </a:buClr>
              <a:buFont typeface="Wingdings" pitchFamily="2" charset="2"/>
              <a:buChar char="§"/>
            </a:pPr>
            <a:endParaRPr lang="fr-FR" sz="2000" dirty="0" smtClean="0">
              <a:solidFill>
                <a:srgbClr val="0033CC"/>
              </a:solidFill>
            </a:endParaRPr>
          </a:p>
          <a:p>
            <a:pPr marL="800100" lvl="1" indent="-342900">
              <a:buClr>
                <a:srgbClr val="FF0000"/>
              </a:buClr>
              <a:buFont typeface="Wingdings" pitchFamily="2" charset="2"/>
              <a:buChar char="§"/>
            </a:pPr>
            <a:endParaRPr lang="fr-FR" sz="2000" dirty="0">
              <a:solidFill>
                <a:srgbClr val="0033CC"/>
              </a:solidFill>
            </a:endParaRPr>
          </a:p>
          <a:p>
            <a:pPr marL="800100" lvl="1" indent="-342900">
              <a:buClr>
                <a:srgbClr val="FF0000"/>
              </a:buClr>
              <a:buFont typeface="Wingdings" pitchFamily="2" charset="2"/>
              <a:buChar char="§"/>
            </a:pPr>
            <a:endParaRPr lang="fr-FR" sz="2000" dirty="0" smtClean="0">
              <a:solidFill>
                <a:srgbClr val="0033CC"/>
              </a:solidFill>
            </a:endParaRPr>
          </a:p>
          <a:p>
            <a:pPr marL="800100" lvl="1" indent="-342900">
              <a:buClr>
                <a:srgbClr val="FF0000"/>
              </a:buClr>
              <a:buFont typeface="Wingdings" pitchFamily="2" charset="2"/>
              <a:buChar char="§"/>
            </a:pPr>
            <a:endParaRPr lang="fr-FR" sz="2000" dirty="0">
              <a:solidFill>
                <a:srgbClr val="0033CC"/>
              </a:solidFill>
            </a:endParaRPr>
          </a:p>
          <a:p>
            <a:pPr marL="800100" lvl="1" indent="-342900">
              <a:buClr>
                <a:srgbClr val="FF0000"/>
              </a:buClr>
              <a:buFont typeface="Wingdings" pitchFamily="2" charset="2"/>
              <a:buChar char="§"/>
            </a:pPr>
            <a:endParaRPr lang="fr-FR" sz="2000" dirty="0" smtClean="0">
              <a:solidFill>
                <a:srgbClr val="0033CC"/>
              </a:solidFill>
            </a:endParaRPr>
          </a:p>
          <a:p>
            <a:pPr marL="800100" lvl="1" indent="-342900">
              <a:buClr>
                <a:srgbClr val="FF0000"/>
              </a:buClr>
              <a:buFont typeface="Wingdings" pitchFamily="2" charset="2"/>
              <a:buChar char="§"/>
            </a:pPr>
            <a:endParaRPr lang="fr-FR" sz="2000" dirty="0">
              <a:solidFill>
                <a:srgbClr val="0033CC"/>
              </a:solidFill>
            </a:endParaRPr>
          </a:p>
          <a:p>
            <a:pPr marL="800100" lvl="1" indent="-342900">
              <a:buClr>
                <a:srgbClr val="FF0000"/>
              </a:buClr>
              <a:buFont typeface="Wingdings" pitchFamily="2" charset="2"/>
              <a:buChar char="§"/>
            </a:pPr>
            <a:endParaRPr lang="fr-FR" sz="2000" dirty="0" smtClean="0">
              <a:solidFill>
                <a:srgbClr val="0033CC"/>
              </a:solidFill>
            </a:endParaRPr>
          </a:p>
          <a:p>
            <a:pPr lvl="1">
              <a:buClr>
                <a:srgbClr val="FF0000"/>
              </a:buClr>
            </a:pPr>
            <a:endParaRPr lang="fr-FR" sz="2000" dirty="0" smtClean="0">
              <a:solidFill>
                <a:srgbClr val="0033CC"/>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6915150" cy="30480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5791919"/>
            <a:ext cx="6067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913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sz="10700" dirty="0">
                <a:solidFill>
                  <a:srgbClr val="FF0000"/>
                </a:solidFill>
              </a:rPr>
              <a:t>Propagation of light pulses in fiber is dominated by the Nonlinear Schrödinger Equation (NLSE)</a:t>
            </a:r>
            <a:endParaRPr lang="fr-FR" sz="10700" dirty="0">
              <a:solidFill>
                <a:srgbClr val="FF0000"/>
              </a:solidFill>
            </a:endParaRPr>
          </a:p>
        </p:txBody>
      </p:sp>
      <p:sp>
        <p:nvSpPr>
          <p:cNvPr id="5" name="ZoneTexte 4"/>
          <p:cNvSpPr txBox="1"/>
          <p:nvPr/>
        </p:nvSpPr>
        <p:spPr>
          <a:xfrm>
            <a:off x="179512" y="1340768"/>
            <a:ext cx="8964488" cy="2062103"/>
          </a:xfrm>
          <a:prstGeom prst="rect">
            <a:avLst/>
          </a:prstGeom>
          <a:noFill/>
        </p:spPr>
        <p:txBody>
          <a:bodyPr wrap="square" rtlCol="0">
            <a:spAutoFit/>
          </a:bodyPr>
          <a:lstStyle/>
          <a:p>
            <a:pPr marL="742950" lvl="1" indent="-285750">
              <a:buClr>
                <a:srgbClr val="FF0000"/>
              </a:buClr>
              <a:buFont typeface="Wingdings" pitchFamily="2" charset="2"/>
              <a:buChar char="§"/>
            </a:pPr>
            <a:r>
              <a:rPr lang="fr-FR" sz="2000" dirty="0" smtClean="0">
                <a:solidFill>
                  <a:srgbClr val="0033CC"/>
                </a:solidFill>
              </a:rPr>
              <a:t>Corrections for non-</a:t>
            </a:r>
            <a:r>
              <a:rPr lang="fr-FR" sz="2000" dirty="0" err="1" smtClean="0">
                <a:solidFill>
                  <a:srgbClr val="0033CC"/>
                </a:solidFill>
              </a:rPr>
              <a:t>idealized</a:t>
            </a:r>
            <a:r>
              <a:rPr lang="fr-FR" sz="2000" dirty="0" smtClean="0">
                <a:solidFill>
                  <a:srgbClr val="0033CC"/>
                </a:solidFill>
              </a:rPr>
              <a:t> situations</a:t>
            </a:r>
          </a:p>
          <a:p>
            <a:pPr lvl="1">
              <a:buClr>
                <a:srgbClr val="FF0000"/>
              </a:buClr>
            </a:pPr>
            <a:r>
              <a:rPr lang="fr-FR" dirty="0" smtClean="0"/>
              <a:t>In reality, </a:t>
            </a:r>
            <a:r>
              <a:rPr lang="fr-FR" dirty="0" err="1" smtClean="0"/>
              <a:t>several</a:t>
            </a:r>
            <a:r>
              <a:rPr lang="fr-FR" dirty="0" smtClean="0"/>
              <a:t> corrections </a:t>
            </a:r>
            <a:r>
              <a:rPr lang="fr-FR" dirty="0" err="1" smtClean="0"/>
              <a:t>may</a:t>
            </a:r>
            <a:r>
              <a:rPr lang="fr-FR" dirty="0" smtClean="0"/>
              <a:t> </a:t>
            </a:r>
            <a:r>
              <a:rPr lang="fr-FR" dirty="0" err="1" smtClean="0"/>
              <a:t>apply</a:t>
            </a:r>
            <a:r>
              <a:rPr lang="fr-FR" dirty="0" smtClean="0"/>
              <a:t>: </a:t>
            </a:r>
            <a:r>
              <a:rPr lang="fr-FR" dirty="0" err="1" smtClean="0"/>
              <a:t>some</a:t>
            </a:r>
            <a:r>
              <a:rPr lang="fr-FR" dirty="0" smtClean="0"/>
              <a:t> </a:t>
            </a:r>
            <a:r>
              <a:rPr lang="fr-FR" dirty="0" err="1" smtClean="0"/>
              <a:t>effects</a:t>
            </a:r>
            <a:r>
              <a:rPr lang="fr-FR" dirty="0" smtClean="0"/>
              <a:t> are not </a:t>
            </a:r>
            <a:r>
              <a:rPr lang="fr-FR" dirty="0" err="1" smtClean="0"/>
              <a:t>captured</a:t>
            </a:r>
            <a:r>
              <a:rPr lang="fr-FR" dirty="0" smtClean="0"/>
              <a:t> in the NLSE but </a:t>
            </a:r>
            <a:r>
              <a:rPr lang="fr-FR" dirty="0" err="1" smtClean="0"/>
              <a:t>may</a:t>
            </a:r>
            <a:r>
              <a:rPr lang="fr-FR" dirty="0" smtClean="0"/>
              <a:t> </a:t>
            </a:r>
            <a:r>
              <a:rPr lang="fr-FR" dirty="0" err="1" smtClean="0"/>
              <a:t>be</a:t>
            </a:r>
            <a:r>
              <a:rPr lang="fr-FR" dirty="0" smtClean="0"/>
              <a:t> </a:t>
            </a:r>
            <a:r>
              <a:rPr lang="fr-FR" dirty="0" err="1" smtClean="0"/>
              <a:t>described</a:t>
            </a:r>
            <a:r>
              <a:rPr lang="fr-FR" dirty="0" smtClean="0"/>
              <a:t> by </a:t>
            </a:r>
            <a:r>
              <a:rPr lang="fr-FR" dirty="0" err="1" smtClean="0"/>
              <a:t>additional</a:t>
            </a:r>
            <a:r>
              <a:rPr lang="fr-FR" dirty="0" smtClean="0"/>
              <a:t> </a:t>
            </a:r>
            <a:r>
              <a:rPr lang="fr-FR" dirty="0" err="1" smtClean="0"/>
              <a:t>terms</a:t>
            </a:r>
            <a:r>
              <a:rPr lang="fr-FR" dirty="0" smtClean="0"/>
              <a:t>.</a:t>
            </a:r>
          </a:p>
          <a:p>
            <a:pPr lvl="1">
              <a:buClr>
                <a:srgbClr val="FF0000"/>
              </a:buClr>
            </a:pPr>
            <a:endParaRPr lang="fr-FR" dirty="0"/>
          </a:p>
          <a:p>
            <a:pPr lvl="1">
              <a:buClr>
                <a:srgbClr val="FF0000"/>
              </a:buClr>
            </a:pPr>
            <a:endParaRPr lang="fr-FR" dirty="0" smtClean="0"/>
          </a:p>
          <a:p>
            <a:pPr lvl="1">
              <a:buClr>
                <a:srgbClr val="FF0000"/>
              </a:buClr>
            </a:pPr>
            <a:endParaRPr lang="fr-FR" dirty="0"/>
          </a:p>
          <a:p>
            <a:pPr lvl="1">
              <a:buClr>
                <a:srgbClr val="FF0000"/>
              </a:buClr>
            </a:pPr>
            <a:endParaRPr lang="fr-FR"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0" y="2371818"/>
            <a:ext cx="8892480" cy="448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18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198"/>
            <a:ext cx="3240360" cy="626886"/>
          </a:xfrm>
          <a:ln w="28575">
            <a:solidFill>
              <a:srgbClr val="0033CC"/>
            </a:solidFill>
          </a:ln>
        </p:spPr>
        <p:txBody>
          <a:bodyPr>
            <a:normAutofit fontScale="90000"/>
          </a:bodyPr>
          <a:lstStyle/>
          <a:p>
            <a:pPr algn="l"/>
            <a:r>
              <a:rPr lang="fr-FR" dirty="0" smtClean="0">
                <a:solidFill>
                  <a:srgbClr val="FF0000"/>
                </a:solidFill>
              </a:rPr>
              <a:t>Introduction</a:t>
            </a:r>
            <a:endParaRPr lang="fr-FR" dirty="0">
              <a:solidFill>
                <a:srgbClr val="FF0000"/>
              </a:solidFill>
            </a:endParaRPr>
          </a:p>
        </p:txBody>
      </p:sp>
      <p:sp>
        <p:nvSpPr>
          <p:cNvPr id="3" name="Espace réservé du contenu 2"/>
          <p:cNvSpPr>
            <a:spLocks noGrp="1"/>
          </p:cNvSpPr>
          <p:nvPr>
            <p:ph idx="1"/>
          </p:nvPr>
        </p:nvSpPr>
        <p:spPr>
          <a:xfrm>
            <a:off x="179512" y="692696"/>
            <a:ext cx="8568952" cy="6048672"/>
          </a:xfrm>
        </p:spPr>
        <p:txBody>
          <a:bodyPr>
            <a:normAutofit fontScale="62500" lnSpcReduction="20000"/>
          </a:bodyPr>
          <a:lstStyle/>
          <a:p>
            <a:pPr>
              <a:buClr>
                <a:srgbClr val="FF0000"/>
              </a:buClr>
              <a:buFont typeface="Wingdings" pitchFamily="2" charset="2"/>
              <a:buChar char="Ø"/>
            </a:pPr>
            <a:r>
              <a:rPr lang="en-US" dirty="0" err="1"/>
              <a:t>Solitons</a:t>
            </a:r>
            <a:r>
              <a:rPr lang="en-US" dirty="0"/>
              <a:t> occur in many </a:t>
            </a:r>
            <a:r>
              <a:rPr lang="en-US" dirty="0" err="1" smtClean="0"/>
              <a:t>scientic</a:t>
            </a:r>
            <a:r>
              <a:rPr lang="en-US" dirty="0" smtClean="0"/>
              <a:t> fields </a:t>
            </a:r>
            <a:r>
              <a:rPr lang="en-US" dirty="0"/>
              <a:t>and have a long history</a:t>
            </a:r>
            <a:r>
              <a:rPr lang="en-US" dirty="0" smtClean="0"/>
              <a:t>.</a:t>
            </a:r>
          </a:p>
          <a:p>
            <a:pPr marL="0" indent="0">
              <a:buClr>
                <a:srgbClr val="C00000"/>
              </a:buClr>
              <a:buNone/>
            </a:pPr>
            <a:endParaRPr lang="en-US" dirty="0" smtClean="0"/>
          </a:p>
          <a:p>
            <a:pPr>
              <a:buClr>
                <a:srgbClr val="FF0000"/>
              </a:buClr>
              <a:buFont typeface="Wingdings" pitchFamily="2" charset="2"/>
              <a:buChar char="Ø"/>
            </a:pPr>
            <a:r>
              <a:rPr lang="en-US" dirty="0" smtClean="0"/>
              <a:t> </a:t>
            </a:r>
            <a:r>
              <a:rPr lang="en-US" b="1" dirty="0" smtClean="0">
                <a:solidFill>
                  <a:srgbClr val="0033CC"/>
                </a:solidFill>
              </a:rPr>
              <a:t>The discovery of Optical </a:t>
            </a:r>
            <a:r>
              <a:rPr lang="en-US" b="1" dirty="0" err="1" smtClean="0">
                <a:solidFill>
                  <a:srgbClr val="0033CC"/>
                </a:solidFill>
              </a:rPr>
              <a:t>Solitons</a:t>
            </a:r>
            <a:r>
              <a:rPr lang="en-US" b="1" dirty="0" smtClean="0">
                <a:solidFill>
                  <a:srgbClr val="0033CC"/>
                </a:solidFill>
              </a:rPr>
              <a:t> dates back to 1971.</a:t>
            </a:r>
          </a:p>
          <a:p>
            <a:pPr marL="0" indent="0">
              <a:buClr>
                <a:srgbClr val="FF0000"/>
              </a:buClr>
              <a:buNone/>
            </a:pPr>
            <a:endParaRPr lang="en-US" b="1" dirty="0" smtClean="0">
              <a:solidFill>
                <a:srgbClr val="0033CC"/>
              </a:solidFill>
            </a:endParaRPr>
          </a:p>
          <a:p>
            <a:pPr>
              <a:buClr>
                <a:srgbClr val="FF0000"/>
              </a:buClr>
              <a:buFont typeface="Wingdings" pitchFamily="2" charset="2"/>
              <a:buChar char="Ø"/>
            </a:pPr>
            <a:r>
              <a:rPr lang="en-US" dirty="0" smtClean="0"/>
              <a:t> </a:t>
            </a:r>
            <a:r>
              <a:rPr lang="en-US" dirty="0" err="1"/>
              <a:t>Zhakarov</a:t>
            </a:r>
            <a:r>
              <a:rPr lang="en-US" dirty="0"/>
              <a:t> and </a:t>
            </a:r>
            <a:r>
              <a:rPr lang="en-US" dirty="0" err="1"/>
              <a:t>Sabat</a:t>
            </a:r>
            <a:r>
              <a:rPr lang="en-US" dirty="0"/>
              <a:t> solved in 1971 the nonlinear </a:t>
            </a:r>
            <a:r>
              <a:rPr lang="en-US" dirty="0" smtClean="0"/>
              <a:t>Schrödinger </a:t>
            </a:r>
            <a:r>
              <a:rPr lang="en-US" dirty="0"/>
              <a:t>(NLS</a:t>
            </a:r>
            <a:r>
              <a:rPr lang="en-US" dirty="0" smtClean="0"/>
              <a:t>) equation </a:t>
            </a:r>
            <a:r>
              <a:rPr lang="en-US" dirty="0"/>
              <a:t>with the inverse scattering </a:t>
            </a:r>
            <a:r>
              <a:rPr lang="en-US" dirty="0" smtClean="0"/>
              <a:t>method.</a:t>
            </a:r>
          </a:p>
          <a:p>
            <a:pPr marL="0" indent="0">
              <a:buClr>
                <a:srgbClr val="FF0000"/>
              </a:buClr>
              <a:buNone/>
            </a:pPr>
            <a:endParaRPr lang="en-US" dirty="0" smtClean="0"/>
          </a:p>
          <a:p>
            <a:pPr>
              <a:buClr>
                <a:srgbClr val="FF0000"/>
              </a:buClr>
              <a:buFont typeface="Wingdings" pitchFamily="2" charset="2"/>
              <a:buChar char="Ø"/>
            </a:pPr>
            <a:r>
              <a:rPr lang="en-US" b="1" dirty="0" smtClean="0">
                <a:solidFill>
                  <a:srgbClr val="0033CC"/>
                </a:solidFill>
              </a:rPr>
              <a:t> Hasegawa and </a:t>
            </a:r>
            <a:r>
              <a:rPr lang="en-US" b="1" dirty="0" err="1" smtClean="0">
                <a:solidFill>
                  <a:srgbClr val="0033CC"/>
                </a:solidFill>
              </a:rPr>
              <a:t>Tappert</a:t>
            </a:r>
            <a:r>
              <a:rPr lang="en-US" b="1" dirty="0" smtClean="0">
                <a:solidFill>
                  <a:srgbClr val="0033CC"/>
                </a:solidFill>
              </a:rPr>
              <a:t> realized in 1973 that the same NLS equation </a:t>
            </a:r>
            <a:r>
              <a:rPr lang="fr-FR" b="1" dirty="0" err="1" smtClean="0">
                <a:solidFill>
                  <a:srgbClr val="0033CC"/>
                </a:solidFill>
              </a:rPr>
              <a:t>governs</a:t>
            </a:r>
            <a:r>
              <a:rPr lang="fr-FR" b="1" dirty="0" smtClean="0">
                <a:solidFill>
                  <a:srgbClr val="0033CC"/>
                </a:solidFill>
              </a:rPr>
              <a:t> pulse propagation </a:t>
            </a:r>
            <a:r>
              <a:rPr lang="fr-FR" b="1" dirty="0" err="1" smtClean="0">
                <a:solidFill>
                  <a:srgbClr val="0033CC"/>
                </a:solidFill>
              </a:rPr>
              <a:t>inside</a:t>
            </a:r>
            <a:r>
              <a:rPr lang="fr-FR" b="1" dirty="0" smtClean="0">
                <a:solidFill>
                  <a:srgbClr val="0033CC"/>
                </a:solidFill>
              </a:rPr>
              <a:t> </a:t>
            </a:r>
            <a:r>
              <a:rPr lang="fr-FR" b="1" dirty="0" err="1" smtClean="0">
                <a:solidFill>
                  <a:srgbClr val="0033CC"/>
                </a:solidFill>
              </a:rPr>
              <a:t>optical</a:t>
            </a:r>
            <a:r>
              <a:rPr lang="fr-FR" b="1" dirty="0" smtClean="0">
                <a:solidFill>
                  <a:srgbClr val="0033CC"/>
                </a:solidFill>
              </a:rPr>
              <a:t> bers.</a:t>
            </a:r>
          </a:p>
          <a:p>
            <a:pPr marL="0" indent="0">
              <a:buClr>
                <a:srgbClr val="FF0000"/>
              </a:buClr>
              <a:buNone/>
            </a:pPr>
            <a:endParaRPr lang="fr-FR" b="1" dirty="0" smtClean="0">
              <a:solidFill>
                <a:srgbClr val="0033CC"/>
              </a:solidFill>
            </a:endParaRPr>
          </a:p>
          <a:p>
            <a:pPr>
              <a:buClr>
                <a:srgbClr val="FF0000"/>
              </a:buClr>
              <a:buFont typeface="Wingdings" pitchFamily="2" charset="2"/>
              <a:buChar char="Ø"/>
            </a:pPr>
            <a:r>
              <a:rPr lang="en-US" dirty="0" smtClean="0"/>
              <a:t> They predicted the formation of both bright and dark </a:t>
            </a:r>
            <a:r>
              <a:rPr lang="en-US" dirty="0" err="1" smtClean="0"/>
              <a:t>solitons</a:t>
            </a:r>
            <a:r>
              <a:rPr lang="en-US" dirty="0" smtClean="0"/>
              <a:t>.</a:t>
            </a:r>
          </a:p>
          <a:p>
            <a:pPr marL="0" indent="0">
              <a:buClr>
                <a:srgbClr val="FF0000"/>
              </a:buClr>
              <a:buNone/>
            </a:pPr>
            <a:endParaRPr lang="en-US" dirty="0" smtClean="0"/>
          </a:p>
          <a:p>
            <a:pPr>
              <a:buClr>
                <a:srgbClr val="FF0000"/>
              </a:buClr>
              <a:buFont typeface="Wingdings" pitchFamily="2" charset="2"/>
              <a:buChar char="Ø"/>
            </a:pPr>
            <a:r>
              <a:rPr lang="en-US" dirty="0" smtClean="0"/>
              <a:t> </a:t>
            </a:r>
            <a:r>
              <a:rPr lang="en-US" b="1" dirty="0">
                <a:solidFill>
                  <a:srgbClr val="0033CC"/>
                </a:solidFill>
              </a:rPr>
              <a:t>Bright </a:t>
            </a:r>
            <a:r>
              <a:rPr lang="en-US" b="1" dirty="0" err="1">
                <a:solidFill>
                  <a:srgbClr val="0033CC"/>
                </a:solidFill>
              </a:rPr>
              <a:t>solitons</a:t>
            </a:r>
            <a:r>
              <a:rPr lang="en-US" b="1" dirty="0">
                <a:solidFill>
                  <a:srgbClr val="0033CC"/>
                </a:solidFill>
              </a:rPr>
              <a:t> were </a:t>
            </a:r>
            <a:r>
              <a:rPr lang="en-US" b="1" dirty="0" smtClean="0">
                <a:solidFill>
                  <a:srgbClr val="0033CC"/>
                </a:solidFill>
              </a:rPr>
              <a:t>first </a:t>
            </a:r>
            <a:r>
              <a:rPr lang="en-US" b="1" dirty="0">
                <a:solidFill>
                  <a:srgbClr val="0033CC"/>
                </a:solidFill>
              </a:rPr>
              <a:t>observed in 1980 by </a:t>
            </a:r>
            <a:r>
              <a:rPr lang="en-US" b="1" dirty="0" err="1">
                <a:solidFill>
                  <a:srgbClr val="0033CC"/>
                </a:solidFill>
              </a:rPr>
              <a:t>Mollenauer</a:t>
            </a:r>
            <a:r>
              <a:rPr lang="en-US" b="1" dirty="0">
                <a:solidFill>
                  <a:srgbClr val="0033CC"/>
                </a:solidFill>
              </a:rPr>
              <a:t> et al</a:t>
            </a:r>
            <a:r>
              <a:rPr lang="en-US" b="1" dirty="0" smtClean="0">
                <a:solidFill>
                  <a:srgbClr val="0033CC"/>
                </a:solidFill>
              </a:rPr>
              <a:t>.</a:t>
            </a:r>
          </a:p>
          <a:p>
            <a:pPr marL="0" indent="0">
              <a:buClr>
                <a:srgbClr val="FF0000"/>
              </a:buClr>
              <a:buNone/>
            </a:pPr>
            <a:endParaRPr lang="en-US" b="1" dirty="0">
              <a:solidFill>
                <a:srgbClr val="0033CC"/>
              </a:solidFill>
            </a:endParaRPr>
          </a:p>
          <a:p>
            <a:pPr>
              <a:buClr>
                <a:srgbClr val="FF0000"/>
              </a:buClr>
              <a:buFont typeface="Wingdings" pitchFamily="2" charset="2"/>
              <a:buChar char="Ø"/>
            </a:pPr>
            <a:r>
              <a:rPr lang="en-US" dirty="0" smtClean="0"/>
              <a:t>By </a:t>
            </a:r>
            <a:r>
              <a:rPr lang="en-US" dirty="0"/>
              <a:t>1987, dark </a:t>
            </a:r>
            <a:r>
              <a:rPr lang="en-US" dirty="0" err="1"/>
              <a:t>solitons</a:t>
            </a:r>
            <a:r>
              <a:rPr lang="en-US" dirty="0"/>
              <a:t> could be formed in laboratory experiments</a:t>
            </a:r>
            <a:r>
              <a:rPr lang="en-US" dirty="0" smtClean="0"/>
              <a:t>.</a:t>
            </a:r>
          </a:p>
          <a:p>
            <a:pPr marL="0" indent="0">
              <a:buClr>
                <a:srgbClr val="FF0000"/>
              </a:buClr>
              <a:buNone/>
            </a:pPr>
            <a:endParaRPr lang="en-US" dirty="0"/>
          </a:p>
          <a:p>
            <a:pPr>
              <a:buClr>
                <a:srgbClr val="FF0000"/>
              </a:buClr>
              <a:buFont typeface="Wingdings" pitchFamily="2" charset="2"/>
              <a:buChar char="Ø"/>
            </a:pPr>
            <a:r>
              <a:rPr lang="en-US" b="1" dirty="0" smtClean="0">
                <a:solidFill>
                  <a:srgbClr val="0033CC"/>
                </a:solidFill>
              </a:rPr>
              <a:t>Many </a:t>
            </a:r>
            <a:r>
              <a:rPr lang="en-US" b="1" dirty="0">
                <a:solidFill>
                  <a:srgbClr val="0033CC"/>
                </a:solidFill>
              </a:rPr>
              <a:t>other types of </a:t>
            </a:r>
            <a:r>
              <a:rPr lang="en-US" b="1" dirty="0" err="1">
                <a:solidFill>
                  <a:srgbClr val="0033CC"/>
                </a:solidFill>
              </a:rPr>
              <a:t>solitons</a:t>
            </a:r>
            <a:r>
              <a:rPr lang="en-US" b="1" dirty="0">
                <a:solidFill>
                  <a:srgbClr val="0033CC"/>
                </a:solidFill>
              </a:rPr>
              <a:t> are possible</a:t>
            </a:r>
            <a:r>
              <a:rPr lang="en-US" b="1" dirty="0" smtClean="0">
                <a:solidFill>
                  <a:srgbClr val="0033CC"/>
                </a:solidFill>
              </a:rPr>
              <a:t>.</a:t>
            </a:r>
          </a:p>
          <a:p>
            <a:pPr marL="0" indent="0">
              <a:buClr>
                <a:srgbClr val="FF0000"/>
              </a:buClr>
              <a:buNone/>
            </a:pPr>
            <a:endParaRPr lang="en-US" b="1" dirty="0">
              <a:solidFill>
                <a:srgbClr val="0033CC"/>
              </a:solidFill>
            </a:endParaRPr>
          </a:p>
          <a:p>
            <a:pPr>
              <a:buClr>
                <a:srgbClr val="FF0000"/>
              </a:buClr>
              <a:buFont typeface="Wingdings" pitchFamily="2" charset="2"/>
              <a:buChar char="Ø"/>
            </a:pPr>
            <a:r>
              <a:rPr lang="en-US" dirty="0"/>
              <a:t> Examples include spatial, vortex</a:t>
            </a:r>
            <a:r>
              <a:rPr lang="en-US" dirty="0" smtClean="0"/>
              <a:t>,  dissipative,  necklace-ring</a:t>
            </a:r>
            <a:r>
              <a:rPr lang="en-US" smtClean="0"/>
              <a:t>, rhombic </a:t>
            </a:r>
            <a:r>
              <a:rPr lang="en-US" dirty="0" smtClean="0"/>
              <a:t>and </a:t>
            </a:r>
            <a:r>
              <a:rPr lang="en-US" dirty="0"/>
              <a:t>grating </a:t>
            </a:r>
            <a:r>
              <a:rPr lang="en-US" dirty="0" err="1"/>
              <a:t>solitons</a:t>
            </a:r>
            <a:r>
              <a:rPr lang="en-US" dirty="0"/>
              <a:t>.</a:t>
            </a:r>
            <a:endParaRPr lang="fr-FR" dirty="0"/>
          </a:p>
        </p:txBody>
      </p:sp>
    </p:spTree>
    <p:extLst>
      <p:ext uri="{BB962C8B-B14F-4D97-AF65-F5344CB8AC3E}">
        <p14:creationId xmlns:p14="http://schemas.microsoft.com/office/powerpoint/2010/main" val="2985736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sz="10700" dirty="0">
                <a:solidFill>
                  <a:srgbClr val="FF0000"/>
                </a:solidFill>
              </a:rPr>
              <a:t>Propagation of light pulses in fiber is dominated by the Nonlinear Schrödinger Equation (NLSE)</a:t>
            </a:r>
            <a:endParaRPr lang="fr-FR" sz="10700"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90700"/>
            <a:ext cx="72294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716635"/>
            <a:ext cx="50292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07504" y="1268760"/>
            <a:ext cx="6336704" cy="369332"/>
          </a:xfrm>
          <a:prstGeom prst="rect">
            <a:avLst/>
          </a:prstGeom>
          <a:noFill/>
        </p:spPr>
        <p:txBody>
          <a:bodyPr wrap="square" rtlCol="0">
            <a:spAutoFit/>
          </a:bodyPr>
          <a:lstStyle/>
          <a:p>
            <a:pPr marL="285750" indent="-285750">
              <a:buClr>
                <a:srgbClr val="FF0000"/>
              </a:buClr>
              <a:buFont typeface="Wingdings" pitchFamily="2" charset="2"/>
              <a:buChar char="§"/>
            </a:pPr>
            <a:r>
              <a:rPr lang="fr-FR" dirty="0" smtClean="0">
                <a:solidFill>
                  <a:srgbClr val="0033CC"/>
                </a:solidFill>
              </a:rPr>
              <a:t>Raman </a:t>
            </a:r>
            <a:r>
              <a:rPr lang="fr-FR" dirty="0" err="1" smtClean="0">
                <a:solidFill>
                  <a:srgbClr val="0033CC"/>
                </a:solidFill>
              </a:rPr>
              <a:t>scattering</a:t>
            </a:r>
            <a:r>
              <a:rPr lang="fr-FR" dirty="0" smtClean="0">
                <a:solidFill>
                  <a:srgbClr val="0033CC"/>
                </a:solidFill>
              </a:rPr>
              <a:t> and </a:t>
            </a:r>
            <a:r>
              <a:rPr lang="fr-FR" dirty="0" err="1" smtClean="0">
                <a:solidFill>
                  <a:srgbClr val="0033CC"/>
                </a:solidFill>
              </a:rPr>
              <a:t>Losses</a:t>
            </a:r>
            <a:endParaRPr lang="fr-FR" dirty="0">
              <a:solidFill>
                <a:srgbClr val="0033CC"/>
              </a:solidFill>
            </a:endParaRPr>
          </a:p>
        </p:txBody>
      </p:sp>
    </p:spTree>
    <p:extLst>
      <p:ext uri="{BB962C8B-B14F-4D97-AF65-F5344CB8AC3E}">
        <p14:creationId xmlns:p14="http://schemas.microsoft.com/office/powerpoint/2010/main" val="3671608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0" y="-27384"/>
            <a:ext cx="9144000" cy="1152128"/>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fr-FR" sz="3600" b="1" dirty="0" err="1" smtClean="0">
                <a:solidFill>
                  <a:srgbClr val="FF0000"/>
                </a:solidFill>
              </a:rPr>
              <a:t>Soliton</a:t>
            </a:r>
            <a:r>
              <a:rPr lang="fr-FR" sz="3600" b="1" dirty="0" smtClean="0">
                <a:solidFill>
                  <a:srgbClr val="FF0000"/>
                </a:solidFill>
              </a:rPr>
              <a:t> Formation </a:t>
            </a:r>
            <a:r>
              <a:rPr lang="fr-FR" sz="3600" b="1" dirty="0" err="1" smtClean="0">
                <a:solidFill>
                  <a:srgbClr val="FF0000"/>
                </a:solidFill>
              </a:rPr>
              <a:t>Amplifiers</a:t>
            </a:r>
            <a:endParaRPr lang="fr-FR" sz="3600" b="1" dirty="0">
              <a:solidFill>
                <a:srgbClr val="FF0000"/>
              </a:solidFill>
            </a:endParaRPr>
          </a:p>
        </p:txBody>
      </p:sp>
      <p:sp>
        <p:nvSpPr>
          <p:cNvPr id="7" name="ZoneTexte 6"/>
          <p:cNvSpPr txBox="1"/>
          <p:nvPr/>
        </p:nvSpPr>
        <p:spPr>
          <a:xfrm>
            <a:off x="0" y="1268760"/>
            <a:ext cx="8964488" cy="1877437"/>
          </a:xfrm>
          <a:prstGeom prst="rect">
            <a:avLst/>
          </a:prstGeom>
          <a:noFill/>
        </p:spPr>
        <p:txBody>
          <a:bodyPr wrap="square" rtlCol="0">
            <a:spAutoFit/>
          </a:bodyPr>
          <a:lstStyle/>
          <a:p>
            <a:pPr marL="285750" indent="-285750">
              <a:buClr>
                <a:srgbClr val="FF0000"/>
              </a:buClr>
              <a:buFont typeface="Wingdings" pitchFamily="2" charset="2"/>
              <a:buChar char="§"/>
            </a:pPr>
            <a:r>
              <a:rPr lang="fr-FR" sz="2000" b="1" dirty="0" smtClean="0">
                <a:solidFill>
                  <a:srgbClr val="0033CC"/>
                </a:solidFill>
              </a:rPr>
              <a:t>New </a:t>
            </a:r>
            <a:r>
              <a:rPr lang="fr-FR" sz="2000" b="1" dirty="0" err="1" smtClean="0">
                <a:solidFill>
                  <a:srgbClr val="0033CC"/>
                </a:solidFill>
              </a:rPr>
              <a:t>kinds</a:t>
            </a:r>
            <a:r>
              <a:rPr lang="fr-FR" sz="2000" b="1" dirty="0" smtClean="0">
                <a:solidFill>
                  <a:srgbClr val="0033CC"/>
                </a:solidFill>
              </a:rPr>
              <a:t> of </a:t>
            </a:r>
            <a:r>
              <a:rPr lang="fr-FR" sz="2000" b="1" dirty="0" err="1" smtClean="0">
                <a:solidFill>
                  <a:srgbClr val="0033CC"/>
                </a:solidFill>
              </a:rPr>
              <a:t>solitons</a:t>
            </a:r>
            <a:r>
              <a:rPr lang="fr-FR" sz="2000" b="1" dirty="0" smtClean="0">
                <a:solidFill>
                  <a:srgbClr val="0033CC"/>
                </a:solidFill>
              </a:rPr>
              <a:t> </a:t>
            </a:r>
            <a:r>
              <a:rPr lang="fr-FR" sz="2000" b="1" dirty="0" err="1" smtClean="0">
                <a:solidFill>
                  <a:srgbClr val="0033CC"/>
                </a:solidFill>
              </a:rPr>
              <a:t>form</a:t>
            </a:r>
            <a:r>
              <a:rPr lang="fr-FR" sz="2000" b="1" dirty="0" smtClean="0">
                <a:solidFill>
                  <a:srgbClr val="0033CC"/>
                </a:solidFill>
              </a:rPr>
              <a:t> </a:t>
            </a:r>
            <a:r>
              <a:rPr lang="fr-FR" sz="2000" b="1" dirty="0" err="1" smtClean="0">
                <a:solidFill>
                  <a:srgbClr val="0033CC"/>
                </a:solidFill>
              </a:rPr>
              <a:t>inside</a:t>
            </a:r>
            <a:r>
              <a:rPr lang="fr-FR" sz="2000" b="1" dirty="0" smtClean="0">
                <a:solidFill>
                  <a:srgbClr val="0033CC"/>
                </a:solidFill>
              </a:rPr>
              <a:t> an </a:t>
            </a:r>
            <a:r>
              <a:rPr lang="fr-FR" sz="2000" b="1" dirty="0" err="1" smtClean="0">
                <a:solidFill>
                  <a:srgbClr val="0033CC"/>
                </a:solidFill>
              </a:rPr>
              <a:t>optical</a:t>
            </a:r>
            <a:r>
              <a:rPr lang="fr-FR" sz="2000" b="1" dirty="0" smtClean="0">
                <a:solidFill>
                  <a:srgbClr val="0033CC"/>
                </a:solidFill>
              </a:rPr>
              <a:t> </a:t>
            </a:r>
            <a:r>
              <a:rPr lang="fr-FR" sz="2000" b="1" dirty="0" err="1" smtClean="0">
                <a:solidFill>
                  <a:srgbClr val="0033CC"/>
                </a:solidFill>
              </a:rPr>
              <a:t>fiber</a:t>
            </a:r>
            <a:endParaRPr lang="fr-FR" sz="2000" b="1" dirty="0" smtClean="0">
              <a:solidFill>
                <a:srgbClr val="0033CC"/>
              </a:solidFill>
            </a:endParaRPr>
          </a:p>
          <a:p>
            <a:pPr marL="285750" indent="-285750">
              <a:buClr>
                <a:srgbClr val="FF0000"/>
              </a:buClr>
              <a:buFont typeface="Wingdings" pitchFamily="2" charset="2"/>
              <a:buChar char="§"/>
            </a:pPr>
            <a:endParaRPr lang="fr-FR" b="1" dirty="0" smtClean="0">
              <a:solidFill>
                <a:srgbClr val="0033CC"/>
              </a:solidFill>
            </a:endParaRPr>
          </a:p>
          <a:p>
            <a:pPr marL="285750" indent="-285750">
              <a:buClr>
                <a:srgbClr val="FF0000"/>
              </a:buClr>
              <a:buFont typeface="Wingdings" pitchFamily="2" charset="2"/>
              <a:buChar char="§"/>
            </a:pPr>
            <a:r>
              <a:rPr lang="fr-FR" sz="2000" b="1" dirty="0" err="1"/>
              <a:t>These</a:t>
            </a:r>
            <a:r>
              <a:rPr lang="fr-FR" sz="2000" b="1" dirty="0"/>
              <a:t> are </a:t>
            </a:r>
            <a:r>
              <a:rPr lang="fr-FR" sz="2000" b="1" dirty="0" err="1"/>
              <a:t>known</a:t>
            </a:r>
            <a:r>
              <a:rPr lang="fr-FR" sz="2000" b="1" dirty="0"/>
              <a:t> as </a:t>
            </a:r>
            <a:r>
              <a:rPr lang="fr-FR" sz="2000" b="1" dirty="0" err="1"/>
              <a:t>autosolitons</a:t>
            </a:r>
            <a:r>
              <a:rPr lang="fr-FR" sz="2000" b="1" dirty="0"/>
              <a:t> or dissipative </a:t>
            </a:r>
            <a:r>
              <a:rPr lang="fr-FR" sz="2000" b="1" dirty="0" err="1"/>
              <a:t>solitons</a:t>
            </a:r>
            <a:endParaRPr lang="fr-FR" sz="2000" b="1" dirty="0"/>
          </a:p>
          <a:p>
            <a:pPr marL="285750" indent="-285750">
              <a:buClr>
                <a:srgbClr val="FF0000"/>
              </a:buClr>
              <a:buFont typeface="Wingdings" pitchFamily="2" charset="2"/>
              <a:buChar char="§"/>
            </a:pPr>
            <a:endParaRPr lang="fr-FR" b="1" dirty="0" smtClean="0"/>
          </a:p>
          <a:p>
            <a:pPr marL="285750" indent="-285750">
              <a:buClr>
                <a:srgbClr val="FF0000"/>
              </a:buClr>
              <a:buFont typeface="Wingdings" pitchFamily="2" charset="2"/>
              <a:buChar char="§"/>
            </a:pPr>
            <a:r>
              <a:rPr lang="fr-FR" sz="2000" b="1" dirty="0">
                <a:solidFill>
                  <a:srgbClr val="0033CC"/>
                </a:solidFill>
              </a:rPr>
              <a:t>Pulse propagation in  </a:t>
            </a:r>
            <a:r>
              <a:rPr lang="fr-FR" sz="2000" b="1" dirty="0" err="1">
                <a:solidFill>
                  <a:srgbClr val="0033CC"/>
                </a:solidFill>
              </a:rPr>
              <a:t>optical</a:t>
            </a:r>
            <a:r>
              <a:rPr lang="fr-FR" sz="2000" b="1" dirty="0">
                <a:solidFill>
                  <a:srgbClr val="0033CC"/>
                </a:solidFill>
              </a:rPr>
              <a:t> </a:t>
            </a:r>
            <a:r>
              <a:rPr lang="fr-FR" sz="2000" b="1" dirty="0" err="1">
                <a:solidFill>
                  <a:srgbClr val="0033CC"/>
                </a:solidFill>
              </a:rPr>
              <a:t>fiber</a:t>
            </a:r>
            <a:r>
              <a:rPr lang="fr-FR" sz="2000" b="1" dirty="0">
                <a:solidFill>
                  <a:srgbClr val="0033CC"/>
                </a:solidFill>
              </a:rPr>
              <a:t> </a:t>
            </a:r>
            <a:r>
              <a:rPr lang="fr-FR" sz="2000" b="1" dirty="0" err="1">
                <a:solidFill>
                  <a:srgbClr val="0033CC"/>
                </a:solidFill>
              </a:rPr>
              <a:t>amplifiers</a:t>
            </a:r>
            <a:r>
              <a:rPr lang="fr-FR" sz="2000" b="1" dirty="0">
                <a:solidFill>
                  <a:srgbClr val="0033CC"/>
                </a:solidFill>
              </a:rPr>
              <a:t> </a:t>
            </a:r>
            <a:r>
              <a:rPr lang="fr-FR" sz="2000" b="1" dirty="0" err="1">
                <a:solidFill>
                  <a:srgbClr val="0033CC"/>
                </a:solidFill>
              </a:rPr>
              <a:t>is</a:t>
            </a:r>
            <a:r>
              <a:rPr lang="fr-FR" sz="2000" b="1" dirty="0">
                <a:solidFill>
                  <a:srgbClr val="0033CC"/>
                </a:solidFill>
              </a:rPr>
              <a:t> </a:t>
            </a:r>
            <a:r>
              <a:rPr lang="fr-FR" sz="2000" b="1" dirty="0" err="1">
                <a:solidFill>
                  <a:srgbClr val="0033CC"/>
                </a:solidFill>
              </a:rPr>
              <a:t>governed</a:t>
            </a:r>
            <a:r>
              <a:rPr lang="fr-FR" sz="2000" b="1" dirty="0">
                <a:solidFill>
                  <a:srgbClr val="0033CC"/>
                </a:solidFill>
              </a:rPr>
              <a:t> by a </a:t>
            </a:r>
            <a:r>
              <a:rPr lang="fr-FR" sz="2000" b="1" dirty="0" err="1">
                <a:solidFill>
                  <a:srgbClr val="0033CC"/>
                </a:solidFill>
              </a:rPr>
              <a:t>generalized</a:t>
            </a:r>
            <a:r>
              <a:rPr lang="fr-FR" sz="2000" b="1" dirty="0">
                <a:solidFill>
                  <a:srgbClr val="0033CC"/>
                </a:solidFill>
              </a:rPr>
              <a:t> NLS </a:t>
            </a:r>
            <a:r>
              <a:rPr lang="fr-FR" sz="2000" b="1" dirty="0" err="1">
                <a:solidFill>
                  <a:srgbClr val="0033CC"/>
                </a:solidFill>
              </a:rPr>
              <a:t>equation</a:t>
            </a:r>
            <a:r>
              <a:rPr lang="fr-FR" sz="2000" b="1" dirty="0">
                <a:solidFill>
                  <a:srgbClr val="0033CC"/>
                </a:solidFill>
              </a:rPr>
              <a:t>, </a:t>
            </a:r>
            <a:r>
              <a:rPr lang="fr-FR" sz="2000" b="1" dirty="0" err="1">
                <a:solidFill>
                  <a:srgbClr val="0033CC"/>
                </a:solidFill>
              </a:rPr>
              <a:t>also</a:t>
            </a:r>
            <a:r>
              <a:rPr lang="fr-FR" sz="2000" b="1" dirty="0">
                <a:solidFill>
                  <a:srgbClr val="0033CC"/>
                </a:solidFill>
              </a:rPr>
              <a:t> </a:t>
            </a:r>
            <a:r>
              <a:rPr lang="fr-FR" sz="2000" b="1" dirty="0" err="1">
                <a:solidFill>
                  <a:srgbClr val="0033CC"/>
                </a:solidFill>
              </a:rPr>
              <a:t>known</a:t>
            </a:r>
            <a:r>
              <a:rPr lang="fr-FR" sz="2000" b="1" dirty="0">
                <a:solidFill>
                  <a:srgbClr val="0033CC"/>
                </a:solidFill>
              </a:rPr>
              <a:t> as  </a:t>
            </a:r>
            <a:r>
              <a:rPr lang="fr-FR" sz="2000" b="1" dirty="0" smtClean="0">
                <a:solidFill>
                  <a:srgbClr val="0033CC"/>
                </a:solidFill>
              </a:rPr>
              <a:t>the </a:t>
            </a:r>
            <a:r>
              <a:rPr lang="fr-FR" sz="2000" b="1" dirty="0" err="1" smtClean="0">
                <a:solidFill>
                  <a:srgbClr val="0033CC"/>
                </a:solidFill>
              </a:rPr>
              <a:t>complex</a:t>
            </a:r>
            <a:r>
              <a:rPr lang="fr-FR" sz="2000" b="1" dirty="0" smtClean="0">
                <a:solidFill>
                  <a:srgbClr val="0033CC"/>
                </a:solidFill>
              </a:rPr>
              <a:t> </a:t>
            </a:r>
            <a:r>
              <a:rPr lang="fr-FR" sz="2000" b="1" dirty="0" err="1">
                <a:solidFill>
                  <a:srgbClr val="0033CC"/>
                </a:solidFill>
              </a:rPr>
              <a:t>Ginzburg</a:t>
            </a:r>
            <a:r>
              <a:rPr lang="fr-FR" sz="2000" b="1" dirty="0">
                <a:solidFill>
                  <a:srgbClr val="0033CC"/>
                </a:solidFill>
              </a:rPr>
              <a:t>-Landau </a:t>
            </a:r>
            <a:r>
              <a:rPr lang="fr-FR" sz="2000" b="1" dirty="0" err="1">
                <a:solidFill>
                  <a:srgbClr val="0033CC"/>
                </a:solidFill>
              </a:rPr>
              <a:t>equation</a:t>
            </a:r>
            <a:r>
              <a:rPr lang="fr-FR" sz="2000" b="1" dirty="0">
                <a:solidFill>
                  <a:srgbClr val="0033CC"/>
                </a:solidFill>
              </a:rPr>
              <a:t>: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976"/>
            <a:ext cx="9144000" cy="383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352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72008" y="28636"/>
            <a:ext cx="9036496" cy="1143000"/>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sz="3600" b="1" dirty="0" err="1">
                <a:solidFill>
                  <a:srgbClr val="FF0000"/>
                </a:solidFill>
              </a:rPr>
              <a:t>Autosolitons</a:t>
            </a:r>
            <a:r>
              <a:rPr lang="en-US" sz="3600" b="1" dirty="0">
                <a:solidFill>
                  <a:srgbClr val="FF0000"/>
                </a:solidFill>
              </a:rPr>
              <a:t> in </a:t>
            </a:r>
            <a:r>
              <a:rPr lang="en-US" sz="3600" b="1" dirty="0" smtClean="0">
                <a:solidFill>
                  <a:srgbClr val="FF0000"/>
                </a:solidFill>
              </a:rPr>
              <a:t>Optical Fiber </a:t>
            </a:r>
            <a:r>
              <a:rPr lang="fr-FR" sz="3600" b="1" dirty="0" err="1" smtClean="0">
                <a:solidFill>
                  <a:srgbClr val="FF0000"/>
                </a:solidFill>
              </a:rPr>
              <a:t>Amplifiers</a:t>
            </a:r>
            <a:endParaRPr lang="fr-FR" sz="36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22201"/>
            <a:ext cx="9001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906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8636"/>
            <a:ext cx="9144000" cy="1143000"/>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P</a:t>
            </a:r>
            <a:r>
              <a:rPr lang="en-US" sz="3600" b="1" dirty="0" smtClean="0">
                <a:solidFill>
                  <a:srgbClr val="FF0000"/>
                </a:solidFill>
              </a:rPr>
              <a:t>roperties of </a:t>
            </a:r>
            <a:r>
              <a:rPr lang="en-US" sz="3600" b="1" dirty="0" err="1" smtClean="0">
                <a:solidFill>
                  <a:srgbClr val="FF0000"/>
                </a:solidFill>
              </a:rPr>
              <a:t>Autosolitons</a:t>
            </a:r>
            <a:endParaRPr lang="fr-FR" sz="36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29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9108504"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P</a:t>
            </a:r>
            <a:r>
              <a:rPr lang="en-US" sz="3600" b="1" dirty="0" smtClean="0">
                <a:solidFill>
                  <a:srgbClr val="FF0000"/>
                </a:solidFill>
              </a:rPr>
              <a:t>roperties of </a:t>
            </a:r>
            <a:r>
              <a:rPr lang="en-US" sz="3600" b="1" dirty="0" err="1" smtClean="0">
                <a:solidFill>
                  <a:srgbClr val="FF0000"/>
                </a:solidFill>
              </a:rPr>
              <a:t>Autosolitons</a:t>
            </a:r>
            <a:endParaRPr lang="fr-FR" sz="3600" b="1" dirty="0">
              <a:solidFill>
                <a:srgbClr val="FF0000"/>
              </a:solidFill>
            </a:endParaRPr>
          </a:p>
        </p:txBody>
      </p:sp>
    </p:spTree>
    <p:extLst>
      <p:ext uri="{BB962C8B-B14F-4D97-AF65-F5344CB8AC3E}">
        <p14:creationId xmlns:p14="http://schemas.microsoft.com/office/powerpoint/2010/main" val="320329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08112"/>
            <a:ext cx="10225136"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noGrp="1"/>
          </p:cNvSpPr>
          <p:nvPr>
            <p:ph type="title"/>
          </p:nvPr>
        </p:nvSpPr>
        <p:spPr>
          <a:xfrm>
            <a:off x="-36512" y="-99392"/>
            <a:ext cx="9180512" cy="1143000"/>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P</a:t>
            </a:r>
            <a:r>
              <a:rPr lang="en-US" sz="3600" b="1" dirty="0" smtClean="0">
                <a:solidFill>
                  <a:srgbClr val="FF0000"/>
                </a:solidFill>
              </a:rPr>
              <a:t>roperties of </a:t>
            </a:r>
            <a:r>
              <a:rPr lang="en-US" sz="3600" b="1" dirty="0" err="1" smtClean="0">
                <a:solidFill>
                  <a:srgbClr val="FF0000"/>
                </a:solidFill>
              </a:rPr>
              <a:t>Autosolitons</a:t>
            </a:r>
            <a:endParaRPr lang="fr-FR" sz="3600" b="1" dirty="0">
              <a:solidFill>
                <a:srgbClr val="FF0000"/>
              </a:solidFill>
            </a:endParaRPr>
          </a:p>
        </p:txBody>
      </p:sp>
    </p:spTree>
    <p:extLst>
      <p:ext uri="{BB962C8B-B14F-4D97-AF65-F5344CB8AC3E}">
        <p14:creationId xmlns:p14="http://schemas.microsoft.com/office/powerpoint/2010/main" val="242715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36512" y="-99392"/>
            <a:ext cx="9180512" cy="1143000"/>
          </a:xfrm>
          <a:prstGeom prst="rect">
            <a:avLst/>
          </a:prstGeom>
          <a:ln w="28575">
            <a:solidFill>
              <a:srgbClr val="0033CC"/>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Example of spatiotemporal </a:t>
            </a:r>
            <a:r>
              <a:rPr lang="en-US" b="1" dirty="0" err="1" smtClean="0">
                <a:solidFill>
                  <a:srgbClr val="FF0000"/>
                </a:solidFill>
              </a:rPr>
              <a:t>soliton</a:t>
            </a:r>
            <a:endParaRPr lang="fr-FR" sz="3600" b="1" dirty="0">
              <a:solidFill>
                <a:srgbClr val="FF0000"/>
              </a:solidFill>
            </a:endParaRPr>
          </a:p>
        </p:txBody>
      </p:sp>
      <p:pic>
        <p:nvPicPr>
          <p:cNvPr id="10242" name="Picture 2" descr="C:\Users\user\Desktop\redaction\DJOKO-Thesis\Cahpter 1\sptiotemporal_soliton_linearReg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7848872" cy="38164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0" y="1556792"/>
            <a:ext cx="9144000" cy="1384995"/>
          </a:xfrm>
          <a:prstGeom prst="rect">
            <a:avLst/>
          </a:prstGeom>
          <a:noFill/>
        </p:spPr>
        <p:txBody>
          <a:bodyPr wrap="square" rtlCol="0">
            <a:spAutoFit/>
          </a:bodyPr>
          <a:lstStyle/>
          <a:p>
            <a:r>
              <a:rPr lang="fr-FR" sz="2800" b="1" dirty="0" smtClean="0">
                <a:solidFill>
                  <a:srgbClr val="0033CC"/>
                </a:solidFill>
              </a:rPr>
              <a:t>The </a:t>
            </a:r>
            <a:r>
              <a:rPr lang="fr-FR" sz="2800" b="1" dirty="0" err="1" smtClean="0">
                <a:solidFill>
                  <a:srgbClr val="0033CC"/>
                </a:solidFill>
              </a:rPr>
              <a:t>effects</a:t>
            </a:r>
            <a:r>
              <a:rPr lang="fr-FR" sz="2800" b="1" dirty="0" smtClean="0">
                <a:solidFill>
                  <a:srgbClr val="0033CC"/>
                </a:solidFill>
              </a:rPr>
              <a:t> of dispersion and diffraction are visible </a:t>
            </a:r>
            <a:r>
              <a:rPr lang="fr-FR" sz="2800" b="1" dirty="0" err="1" smtClean="0">
                <a:solidFill>
                  <a:srgbClr val="0033CC"/>
                </a:solidFill>
              </a:rPr>
              <a:t>here</a:t>
            </a:r>
            <a:r>
              <a:rPr lang="fr-FR" sz="2800" b="1" dirty="0" smtClean="0">
                <a:solidFill>
                  <a:srgbClr val="0033CC"/>
                </a:solidFill>
              </a:rPr>
              <a:t>, </a:t>
            </a:r>
            <a:r>
              <a:rPr lang="fr-FR" sz="2800" b="1" dirty="0" err="1" smtClean="0">
                <a:solidFill>
                  <a:srgbClr val="0033CC"/>
                </a:solidFill>
              </a:rPr>
              <a:t>because</a:t>
            </a:r>
            <a:r>
              <a:rPr lang="fr-FR" sz="2800" b="1" dirty="0" smtClean="0">
                <a:solidFill>
                  <a:srgbClr val="0033CC"/>
                </a:solidFill>
              </a:rPr>
              <a:t> of the absence of </a:t>
            </a:r>
            <a:r>
              <a:rPr lang="fr-FR" sz="2800" b="1" dirty="0" err="1" smtClean="0">
                <a:solidFill>
                  <a:srgbClr val="0033CC"/>
                </a:solidFill>
              </a:rPr>
              <a:t>nonlinearities</a:t>
            </a:r>
            <a:r>
              <a:rPr lang="fr-FR" sz="2800" b="1" dirty="0">
                <a:solidFill>
                  <a:srgbClr val="0033CC"/>
                </a:solidFill>
              </a:rPr>
              <a:t>. </a:t>
            </a:r>
            <a:r>
              <a:rPr lang="fr-FR" sz="2800" b="1" dirty="0" err="1" smtClean="0">
                <a:solidFill>
                  <a:srgbClr val="0033CC"/>
                </a:solidFill>
              </a:rPr>
              <a:t>Therefore</a:t>
            </a:r>
            <a:r>
              <a:rPr lang="fr-FR" sz="2800" b="1" dirty="0" smtClean="0">
                <a:solidFill>
                  <a:srgbClr val="0033CC"/>
                </a:solidFill>
              </a:rPr>
              <a:t>, the </a:t>
            </a:r>
            <a:r>
              <a:rPr lang="fr-FR" sz="2800" b="1" dirty="0" err="1" smtClean="0">
                <a:solidFill>
                  <a:srgbClr val="0033CC"/>
                </a:solidFill>
              </a:rPr>
              <a:t>pulse’s</a:t>
            </a:r>
            <a:r>
              <a:rPr lang="fr-FR" sz="2800" b="1" dirty="0" smtClean="0">
                <a:solidFill>
                  <a:srgbClr val="0033CC"/>
                </a:solidFill>
              </a:rPr>
              <a:t> </a:t>
            </a:r>
            <a:r>
              <a:rPr lang="fr-FR" sz="2800" b="1" dirty="0" err="1" smtClean="0">
                <a:solidFill>
                  <a:srgbClr val="0033CC"/>
                </a:solidFill>
              </a:rPr>
              <a:t>shape</a:t>
            </a:r>
            <a:r>
              <a:rPr lang="fr-FR" sz="2800" b="1" dirty="0" smtClean="0">
                <a:solidFill>
                  <a:srgbClr val="0033CC"/>
                </a:solidFill>
              </a:rPr>
              <a:t> </a:t>
            </a:r>
            <a:r>
              <a:rPr lang="fr-FR" sz="2800" b="1" dirty="0" err="1" smtClean="0">
                <a:solidFill>
                  <a:srgbClr val="0033CC"/>
                </a:solidFill>
              </a:rPr>
              <a:t>is</a:t>
            </a:r>
            <a:r>
              <a:rPr lang="fr-FR" sz="2800" b="1" dirty="0" smtClean="0">
                <a:solidFill>
                  <a:srgbClr val="0033CC"/>
                </a:solidFill>
              </a:rPr>
              <a:t> not </a:t>
            </a:r>
            <a:r>
              <a:rPr lang="fr-FR" sz="2800" b="1" dirty="0" err="1" smtClean="0">
                <a:solidFill>
                  <a:srgbClr val="0033CC"/>
                </a:solidFill>
              </a:rPr>
              <a:t>maintained</a:t>
            </a:r>
            <a:r>
              <a:rPr lang="fr-FR" sz="2800" b="1" dirty="0" smtClean="0">
                <a:solidFill>
                  <a:srgbClr val="0033CC"/>
                </a:solidFill>
              </a:rPr>
              <a:t> </a:t>
            </a:r>
            <a:r>
              <a:rPr lang="fr-FR" sz="2800" b="1" dirty="0" err="1" smtClean="0">
                <a:solidFill>
                  <a:srgbClr val="0033CC"/>
                </a:solidFill>
              </a:rPr>
              <a:t>during</a:t>
            </a:r>
            <a:r>
              <a:rPr lang="fr-FR" sz="2800" b="1" dirty="0" smtClean="0">
                <a:solidFill>
                  <a:srgbClr val="0033CC"/>
                </a:solidFill>
              </a:rPr>
              <a:t> propagation.</a:t>
            </a:r>
            <a:endParaRPr lang="fr-FR" sz="2800" b="1" dirty="0">
              <a:solidFill>
                <a:srgbClr val="0033CC"/>
              </a:solidFill>
            </a:endParaRPr>
          </a:p>
        </p:txBody>
      </p:sp>
      <p:sp>
        <p:nvSpPr>
          <p:cNvPr id="3" name="ZoneTexte 2"/>
          <p:cNvSpPr txBox="1"/>
          <p:nvPr/>
        </p:nvSpPr>
        <p:spPr>
          <a:xfrm>
            <a:off x="0" y="980728"/>
            <a:ext cx="5436096" cy="584775"/>
          </a:xfrm>
          <a:prstGeom prst="rect">
            <a:avLst/>
          </a:prstGeom>
          <a:noFill/>
        </p:spPr>
        <p:txBody>
          <a:bodyPr wrap="square" rtlCol="0">
            <a:spAutoFit/>
          </a:bodyPr>
          <a:lstStyle/>
          <a:p>
            <a:pPr marL="285750" indent="-285750">
              <a:buFont typeface="Wingdings" pitchFamily="2" charset="2"/>
              <a:buChar char="§"/>
            </a:pPr>
            <a:r>
              <a:rPr lang="fr-FR" sz="3200" b="1" dirty="0" err="1" smtClean="0">
                <a:solidFill>
                  <a:srgbClr val="FF0000"/>
                </a:solidFill>
              </a:rPr>
              <a:t>Linear</a:t>
            </a:r>
            <a:r>
              <a:rPr lang="fr-FR" sz="3200" b="1" dirty="0" smtClean="0">
                <a:solidFill>
                  <a:srgbClr val="FF0000"/>
                </a:solidFill>
              </a:rPr>
              <a:t> </a:t>
            </a:r>
            <a:r>
              <a:rPr lang="fr-FR" sz="3200" b="1" dirty="0" err="1" smtClean="0">
                <a:solidFill>
                  <a:srgbClr val="FF0000"/>
                </a:solidFill>
              </a:rPr>
              <a:t>Regime</a:t>
            </a:r>
            <a:endParaRPr lang="fr-FR" sz="3200" b="1" dirty="0">
              <a:solidFill>
                <a:srgbClr val="FF0000"/>
              </a:solidFill>
            </a:endParaRPr>
          </a:p>
        </p:txBody>
      </p:sp>
    </p:spTree>
    <p:extLst>
      <p:ext uri="{BB962C8B-B14F-4D97-AF65-F5344CB8AC3E}">
        <p14:creationId xmlns:p14="http://schemas.microsoft.com/office/powerpoint/2010/main" val="130859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36512" y="-99392"/>
            <a:ext cx="9180512" cy="1143000"/>
          </a:xfrm>
          <a:prstGeom prst="rect">
            <a:avLst/>
          </a:prstGeom>
          <a:ln w="28575">
            <a:solidFill>
              <a:srgbClr val="0033CC"/>
            </a:solid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Example of spatiotemporal </a:t>
            </a:r>
            <a:r>
              <a:rPr lang="en-US" b="1" dirty="0" err="1" smtClean="0">
                <a:solidFill>
                  <a:srgbClr val="FF0000"/>
                </a:solidFill>
              </a:rPr>
              <a:t>soliton</a:t>
            </a:r>
            <a:r>
              <a:rPr lang="en-US" b="1" dirty="0" smtClean="0">
                <a:solidFill>
                  <a:srgbClr val="FF0000"/>
                </a:solidFill>
              </a:rPr>
              <a:t> in nonlinear regime </a:t>
            </a:r>
            <a:endParaRPr lang="fr-FR" sz="3600" b="1" dirty="0">
              <a:solidFill>
                <a:srgbClr val="FF0000"/>
              </a:solidFill>
            </a:endParaRPr>
          </a:p>
        </p:txBody>
      </p:sp>
      <p:pic>
        <p:nvPicPr>
          <p:cNvPr id="11266" name="Picture 2" descr="C:\Users\user\Desktop\redaction\DJOKO-Thesis\Cahpter 1\Spatiotemporal_soli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84" y="3140968"/>
            <a:ext cx="8062664" cy="307657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0" y="1556792"/>
            <a:ext cx="9144000" cy="1384995"/>
          </a:xfrm>
          <a:prstGeom prst="rect">
            <a:avLst/>
          </a:prstGeom>
          <a:noFill/>
        </p:spPr>
        <p:txBody>
          <a:bodyPr wrap="square" rtlCol="0">
            <a:spAutoFit/>
          </a:bodyPr>
          <a:lstStyle/>
          <a:p>
            <a:r>
              <a:rPr lang="en-US" sz="2800" b="1" dirty="0">
                <a:solidFill>
                  <a:srgbClr val="0033CC"/>
                </a:solidFill>
              </a:rPr>
              <a:t>Due to the compensation between nonlinearities and dispersion/diffraction, the </a:t>
            </a:r>
            <a:r>
              <a:rPr lang="en-US" sz="2800" b="1" dirty="0" smtClean="0">
                <a:solidFill>
                  <a:srgbClr val="0033CC"/>
                </a:solidFill>
              </a:rPr>
              <a:t>pulse’s </a:t>
            </a:r>
            <a:r>
              <a:rPr lang="en-US" sz="2800" b="1" dirty="0">
                <a:solidFill>
                  <a:srgbClr val="0033CC"/>
                </a:solidFill>
              </a:rPr>
              <a:t>shape is maintained during the propagation</a:t>
            </a:r>
            <a:endParaRPr lang="fr-FR" sz="2800" b="1" dirty="0">
              <a:solidFill>
                <a:srgbClr val="0033CC"/>
              </a:solidFill>
            </a:endParaRPr>
          </a:p>
        </p:txBody>
      </p:sp>
      <p:sp>
        <p:nvSpPr>
          <p:cNvPr id="5" name="ZoneTexte 4"/>
          <p:cNvSpPr txBox="1"/>
          <p:nvPr/>
        </p:nvSpPr>
        <p:spPr>
          <a:xfrm>
            <a:off x="0" y="980728"/>
            <a:ext cx="5436096" cy="584775"/>
          </a:xfrm>
          <a:prstGeom prst="rect">
            <a:avLst/>
          </a:prstGeom>
          <a:noFill/>
        </p:spPr>
        <p:txBody>
          <a:bodyPr wrap="square" rtlCol="0">
            <a:spAutoFit/>
          </a:bodyPr>
          <a:lstStyle/>
          <a:p>
            <a:pPr marL="285750" indent="-285750">
              <a:buFont typeface="Wingdings" pitchFamily="2" charset="2"/>
              <a:buChar char="§"/>
            </a:pPr>
            <a:r>
              <a:rPr lang="fr-FR" sz="3200" b="1" dirty="0" err="1" smtClean="0">
                <a:solidFill>
                  <a:srgbClr val="FF0000"/>
                </a:solidFill>
              </a:rPr>
              <a:t>Nonlinear</a:t>
            </a:r>
            <a:r>
              <a:rPr lang="fr-FR" sz="3200" b="1" dirty="0" smtClean="0">
                <a:solidFill>
                  <a:srgbClr val="FF0000"/>
                </a:solidFill>
              </a:rPr>
              <a:t> </a:t>
            </a:r>
            <a:r>
              <a:rPr lang="fr-FR" sz="3200" b="1" dirty="0" err="1" smtClean="0">
                <a:solidFill>
                  <a:srgbClr val="FF0000"/>
                </a:solidFill>
              </a:rPr>
              <a:t>Regime</a:t>
            </a:r>
            <a:endParaRPr lang="fr-FR" sz="3200" b="1" dirty="0">
              <a:solidFill>
                <a:srgbClr val="FF0000"/>
              </a:solidFill>
            </a:endParaRPr>
          </a:p>
        </p:txBody>
      </p:sp>
    </p:spTree>
    <p:extLst>
      <p:ext uri="{BB962C8B-B14F-4D97-AF65-F5344CB8AC3E}">
        <p14:creationId xmlns:p14="http://schemas.microsoft.com/office/powerpoint/2010/main" val="983394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redaction\DJOKO-Thesis\Cahpter 1\propagation_of_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41351"/>
            <a:ext cx="6305550" cy="477202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5" name="Titre 1"/>
          <p:cNvSpPr txBox="1">
            <a:spLocks noGrp="1"/>
          </p:cNvSpPr>
          <p:nvPr>
            <p:ph type="title"/>
          </p:nvPr>
        </p:nvSpPr>
        <p:spPr>
          <a:xfrm>
            <a:off x="-36512" y="-99392"/>
            <a:ext cx="9180512" cy="1143000"/>
          </a:xfrm>
          <a:prstGeom prst="rect">
            <a:avLst/>
          </a:prstGeom>
          <a:ln w="28575">
            <a:solidFill>
              <a:srgbClr val="0033CC"/>
            </a:solid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 </a:t>
            </a:r>
            <a:r>
              <a:rPr lang="en-US" b="1" dirty="0" smtClean="0">
                <a:solidFill>
                  <a:srgbClr val="FF0000"/>
                </a:solidFill>
              </a:rPr>
              <a:t>Example of spatiotemporal </a:t>
            </a:r>
            <a:r>
              <a:rPr lang="en-US" b="1" dirty="0" err="1" smtClean="0">
                <a:solidFill>
                  <a:srgbClr val="FF0000"/>
                </a:solidFill>
              </a:rPr>
              <a:t>soliton</a:t>
            </a:r>
            <a:r>
              <a:rPr lang="en-US" b="1" dirty="0" smtClean="0">
                <a:solidFill>
                  <a:srgbClr val="FF0000"/>
                </a:solidFill>
              </a:rPr>
              <a:t> in 3D medium</a:t>
            </a:r>
            <a:endParaRPr lang="fr-FR" sz="3600" b="1" dirty="0">
              <a:solidFill>
                <a:srgbClr val="FF0000"/>
              </a:solidFill>
            </a:endParaRPr>
          </a:p>
        </p:txBody>
      </p:sp>
      <p:sp>
        <p:nvSpPr>
          <p:cNvPr id="4" name="ZoneTexte 3"/>
          <p:cNvSpPr txBox="1"/>
          <p:nvPr/>
        </p:nvSpPr>
        <p:spPr>
          <a:xfrm>
            <a:off x="0" y="1124744"/>
            <a:ext cx="9144000" cy="830997"/>
          </a:xfrm>
          <a:prstGeom prst="rect">
            <a:avLst/>
          </a:prstGeom>
          <a:noFill/>
        </p:spPr>
        <p:txBody>
          <a:bodyPr wrap="square" rtlCol="0">
            <a:spAutoFit/>
          </a:bodyPr>
          <a:lstStyle/>
          <a:p>
            <a:r>
              <a:rPr lang="fr-FR" sz="2400" b="1" dirty="0" err="1" smtClean="0">
                <a:solidFill>
                  <a:srgbClr val="0033CC"/>
                </a:solidFill>
              </a:rPr>
              <a:t>Here</a:t>
            </a:r>
            <a:r>
              <a:rPr lang="fr-FR" sz="2400" b="1" dirty="0" smtClean="0">
                <a:solidFill>
                  <a:srgbClr val="0033CC"/>
                </a:solidFill>
              </a:rPr>
              <a:t>, </a:t>
            </a:r>
            <a:r>
              <a:rPr lang="fr-FR" sz="2400" b="1" dirty="0" err="1" smtClean="0">
                <a:solidFill>
                  <a:srgbClr val="0033CC"/>
                </a:solidFill>
              </a:rPr>
              <a:t>there</a:t>
            </a:r>
            <a:r>
              <a:rPr lang="fr-FR" sz="2400" b="1" dirty="0" smtClean="0">
                <a:solidFill>
                  <a:srgbClr val="0033CC"/>
                </a:solidFill>
              </a:rPr>
              <a:t> </a:t>
            </a:r>
            <a:r>
              <a:rPr lang="fr-FR" sz="2400" b="1" dirty="0" err="1" smtClean="0">
                <a:solidFill>
                  <a:srgbClr val="0033CC"/>
                </a:solidFill>
              </a:rPr>
              <a:t>is</a:t>
            </a:r>
            <a:r>
              <a:rPr lang="fr-FR" sz="2400" b="1" dirty="0" smtClean="0">
                <a:solidFill>
                  <a:srgbClr val="0033CC"/>
                </a:solidFill>
              </a:rPr>
              <a:t> a visible compensation </a:t>
            </a:r>
            <a:r>
              <a:rPr lang="fr-FR" sz="2400" b="1" dirty="0" err="1" smtClean="0">
                <a:solidFill>
                  <a:srgbClr val="0033CC"/>
                </a:solidFill>
              </a:rPr>
              <a:t>between</a:t>
            </a:r>
            <a:r>
              <a:rPr lang="fr-FR" sz="2400" b="1" dirty="0" smtClean="0">
                <a:solidFill>
                  <a:srgbClr val="0033CC"/>
                </a:solidFill>
              </a:rPr>
              <a:t> </a:t>
            </a:r>
            <a:r>
              <a:rPr lang="fr-FR" sz="2400" b="1" dirty="0" err="1" smtClean="0">
                <a:solidFill>
                  <a:srgbClr val="0033CC"/>
                </a:solidFill>
              </a:rPr>
              <a:t>nonlinearities</a:t>
            </a:r>
            <a:r>
              <a:rPr lang="fr-FR" sz="2400" b="1" dirty="0" smtClean="0">
                <a:solidFill>
                  <a:srgbClr val="0033CC"/>
                </a:solidFill>
              </a:rPr>
              <a:t> and dispersion/diffraction, gains and </a:t>
            </a:r>
            <a:r>
              <a:rPr lang="fr-FR" sz="2400" b="1" dirty="0" err="1" smtClean="0">
                <a:solidFill>
                  <a:srgbClr val="0033CC"/>
                </a:solidFill>
              </a:rPr>
              <a:t>losses</a:t>
            </a:r>
            <a:r>
              <a:rPr lang="fr-FR" sz="2400" b="1" dirty="0" smtClean="0">
                <a:solidFill>
                  <a:srgbClr val="0033CC"/>
                </a:solidFill>
              </a:rPr>
              <a:t>.</a:t>
            </a:r>
            <a:endParaRPr lang="fr-FR" sz="2400" b="1" dirty="0">
              <a:solidFill>
                <a:srgbClr val="0033CC"/>
              </a:solidFill>
            </a:endParaRPr>
          </a:p>
        </p:txBody>
      </p:sp>
    </p:spTree>
    <p:extLst>
      <p:ext uri="{BB962C8B-B14F-4D97-AF65-F5344CB8AC3E}">
        <p14:creationId xmlns:p14="http://schemas.microsoft.com/office/powerpoint/2010/main" val="851044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24744"/>
            <a:ext cx="9144000" cy="5355312"/>
          </a:xfrm>
          <a:prstGeom prst="rect">
            <a:avLst/>
          </a:prstGeom>
          <a:noFill/>
        </p:spPr>
        <p:txBody>
          <a:bodyPr wrap="square" rtlCol="0">
            <a:spAutoFit/>
          </a:bodyPr>
          <a:lstStyle/>
          <a:p>
            <a:pPr marL="285750" indent="-285750" algn="just">
              <a:buClr>
                <a:srgbClr val="FF0000"/>
              </a:buClr>
              <a:buFont typeface="Wingdings" pitchFamily="2" charset="2"/>
              <a:buChar char="§"/>
            </a:pPr>
            <a:r>
              <a:rPr lang="en-US" b="1" dirty="0">
                <a:solidFill>
                  <a:srgbClr val="FF0000"/>
                </a:solidFill>
              </a:rPr>
              <a:t>Optical </a:t>
            </a:r>
            <a:r>
              <a:rPr lang="en-US" b="1" dirty="0" err="1">
                <a:solidFill>
                  <a:srgbClr val="FF0000"/>
                </a:solidFill>
              </a:rPr>
              <a:t>solitons</a:t>
            </a:r>
            <a:r>
              <a:rPr lang="en-US" b="1" dirty="0">
                <a:solidFill>
                  <a:srgbClr val="FF0000"/>
                </a:solidFill>
              </a:rPr>
              <a:t> have promising potential to </a:t>
            </a:r>
            <a:r>
              <a:rPr lang="en-US" b="1" dirty="0" smtClean="0">
                <a:solidFill>
                  <a:srgbClr val="FF0000"/>
                </a:solidFill>
              </a:rPr>
              <a:t>become </a:t>
            </a:r>
            <a:r>
              <a:rPr lang="fr-FR" b="1" dirty="0" smtClean="0">
                <a:solidFill>
                  <a:srgbClr val="FF0000"/>
                </a:solidFill>
              </a:rPr>
              <a:t>principal </a:t>
            </a:r>
            <a:r>
              <a:rPr lang="fr-FR" b="1" dirty="0">
                <a:solidFill>
                  <a:srgbClr val="FF0000"/>
                </a:solidFill>
              </a:rPr>
              <a:t>information carriers in </a:t>
            </a:r>
            <a:r>
              <a:rPr lang="fr-FR" b="1" dirty="0" err="1">
                <a:solidFill>
                  <a:srgbClr val="FF0000"/>
                </a:solidFill>
              </a:rPr>
              <a:t>telecommunication</a:t>
            </a:r>
            <a:r>
              <a:rPr lang="fr-FR" b="1" dirty="0">
                <a:solidFill>
                  <a:srgbClr val="FF0000"/>
                </a:solidFill>
              </a:rPr>
              <a:t> </a:t>
            </a:r>
            <a:r>
              <a:rPr lang="fr-FR" b="1" dirty="0" smtClean="0">
                <a:solidFill>
                  <a:srgbClr val="FF0000"/>
                </a:solidFill>
              </a:rPr>
              <a:t>due </a:t>
            </a:r>
            <a:r>
              <a:rPr lang="en-US" b="1" dirty="0" smtClean="0">
                <a:solidFill>
                  <a:srgbClr val="FF0000"/>
                </a:solidFill>
              </a:rPr>
              <a:t>to their </a:t>
            </a:r>
            <a:r>
              <a:rPr lang="en-US" b="1" dirty="0">
                <a:solidFill>
                  <a:srgbClr val="FF0000"/>
                </a:solidFill>
              </a:rPr>
              <a:t>robustness and capability of propagating long distance </a:t>
            </a:r>
            <a:r>
              <a:rPr lang="en-US" b="1" dirty="0" smtClean="0">
                <a:solidFill>
                  <a:srgbClr val="FF0000"/>
                </a:solidFill>
              </a:rPr>
              <a:t>without attenuation </a:t>
            </a:r>
            <a:r>
              <a:rPr lang="en-US" b="1" dirty="0">
                <a:solidFill>
                  <a:srgbClr val="FF0000"/>
                </a:solidFill>
              </a:rPr>
              <a:t>and changing their shapes</a:t>
            </a:r>
            <a:r>
              <a:rPr lang="en-US" b="1" dirty="0" smtClean="0">
                <a:solidFill>
                  <a:srgbClr val="FF0000"/>
                </a:solidFill>
              </a:rPr>
              <a:t>.</a:t>
            </a:r>
          </a:p>
          <a:p>
            <a:pPr>
              <a:buClr>
                <a:srgbClr val="FF0000"/>
              </a:buClr>
            </a:pPr>
            <a:endParaRPr lang="en-US" b="1" dirty="0" smtClean="0">
              <a:solidFill>
                <a:srgbClr val="FF0000"/>
              </a:solidFill>
            </a:endParaRPr>
          </a:p>
          <a:p>
            <a:pPr marL="285750" indent="-285750" algn="just">
              <a:buClr>
                <a:srgbClr val="0033CC"/>
              </a:buClr>
              <a:buFont typeface="Wingdings" pitchFamily="2" charset="2"/>
              <a:buChar char="§"/>
            </a:pPr>
            <a:r>
              <a:rPr lang="en-US" b="1" dirty="0" smtClean="0">
                <a:solidFill>
                  <a:srgbClr val="0033CC"/>
                </a:solidFill>
              </a:rPr>
              <a:t>As we know, the </a:t>
            </a:r>
            <a:r>
              <a:rPr lang="en-US" b="1" dirty="0">
                <a:solidFill>
                  <a:srgbClr val="0033CC"/>
                </a:solidFill>
              </a:rPr>
              <a:t>waveguides used in the picosecond </a:t>
            </a:r>
            <a:r>
              <a:rPr lang="en-US" b="1" dirty="0" smtClean="0">
                <a:solidFill>
                  <a:srgbClr val="0033CC"/>
                </a:solidFill>
              </a:rPr>
              <a:t>optical </a:t>
            </a:r>
            <a:r>
              <a:rPr lang="fr-FR" b="1" dirty="0" smtClean="0">
                <a:solidFill>
                  <a:srgbClr val="0033CC"/>
                </a:solidFill>
              </a:rPr>
              <a:t>pulse </a:t>
            </a:r>
            <a:r>
              <a:rPr lang="fr-FR" b="1" dirty="0">
                <a:solidFill>
                  <a:srgbClr val="0033CC"/>
                </a:solidFill>
              </a:rPr>
              <a:t>propagation in </a:t>
            </a:r>
            <a:r>
              <a:rPr lang="fr-FR" b="1" dirty="0" err="1">
                <a:solidFill>
                  <a:srgbClr val="0033CC"/>
                </a:solidFill>
              </a:rPr>
              <a:t>nonlinear</a:t>
            </a:r>
            <a:r>
              <a:rPr lang="fr-FR" b="1" dirty="0">
                <a:solidFill>
                  <a:srgbClr val="0033CC"/>
                </a:solidFill>
              </a:rPr>
              <a:t> </a:t>
            </a:r>
            <a:r>
              <a:rPr lang="fr-FR" b="1" dirty="0" err="1">
                <a:solidFill>
                  <a:srgbClr val="0033CC"/>
                </a:solidFill>
              </a:rPr>
              <a:t>optical</a:t>
            </a:r>
            <a:r>
              <a:rPr lang="fr-FR" b="1" dirty="0">
                <a:solidFill>
                  <a:srgbClr val="0033CC"/>
                </a:solidFill>
              </a:rPr>
              <a:t> </a:t>
            </a:r>
            <a:r>
              <a:rPr lang="fr-FR" b="1" dirty="0" smtClean="0">
                <a:solidFill>
                  <a:srgbClr val="0033CC"/>
                </a:solidFill>
              </a:rPr>
              <a:t>communication </a:t>
            </a:r>
            <a:r>
              <a:rPr lang="en-US" b="1" dirty="0" smtClean="0">
                <a:solidFill>
                  <a:srgbClr val="0033CC"/>
                </a:solidFill>
              </a:rPr>
              <a:t>systems </a:t>
            </a:r>
            <a:r>
              <a:rPr lang="en-US" b="1" dirty="0">
                <a:solidFill>
                  <a:srgbClr val="0033CC"/>
                </a:solidFill>
              </a:rPr>
              <a:t>are usually of Kerr type and </a:t>
            </a:r>
            <a:r>
              <a:rPr lang="en-US" b="1" dirty="0" smtClean="0">
                <a:solidFill>
                  <a:srgbClr val="0033CC"/>
                </a:solidFill>
              </a:rPr>
              <a:t>consequently the </a:t>
            </a:r>
            <a:r>
              <a:rPr lang="en-US" b="1" dirty="0">
                <a:solidFill>
                  <a:srgbClr val="0033CC"/>
                </a:solidFill>
              </a:rPr>
              <a:t>dynamics of light pulses are described by </a:t>
            </a:r>
            <a:r>
              <a:rPr lang="en-US" b="1" dirty="0" smtClean="0">
                <a:solidFill>
                  <a:srgbClr val="0033CC"/>
                </a:solidFill>
              </a:rPr>
              <a:t>nonlinear Schrödinger </a:t>
            </a:r>
            <a:r>
              <a:rPr lang="en-US" b="1" dirty="0">
                <a:solidFill>
                  <a:srgbClr val="0033CC"/>
                </a:solidFill>
              </a:rPr>
              <a:t>(NLS) family of equations with cubic </a:t>
            </a:r>
            <a:r>
              <a:rPr lang="en-US" b="1" dirty="0" smtClean="0">
                <a:solidFill>
                  <a:srgbClr val="0033CC"/>
                </a:solidFill>
              </a:rPr>
              <a:t>nonlinear </a:t>
            </a:r>
            <a:r>
              <a:rPr lang="fr-FR" b="1" dirty="0" err="1" smtClean="0">
                <a:solidFill>
                  <a:srgbClr val="0033CC"/>
                </a:solidFill>
              </a:rPr>
              <a:t>terms</a:t>
            </a:r>
            <a:r>
              <a:rPr lang="fr-FR" b="1" dirty="0" smtClean="0">
                <a:solidFill>
                  <a:srgbClr val="0033CC"/>
                </a:solidFill>
              </a:rPr>
              <a:t> .</a:t>
            </a:r>
          </a:p>
          <a:p>
            <a:pPr marL="285750" indent="-285750">
              <a:buClr>
                <a:srgbClr val="0033CC"/>
              </a:buClr>
              <a:buFont typeface="Wingdings" pitchFamily="2" charset="2"/>
              <a:buChar char="§"/>
            </a:pPr>
            <a:endParaRPr lang="fr-FR" b="1" dirty="0">
              <a:solidFill>
                <a:srgbClr val="0033CC"/>
              </a:solidFill>
            </a:endParaRPr>
          </a:p>
          <a:p>
            <a:pPr marL="285750" indent="-285750" algn="just">
              <a:buClr>
                <a:srgbClr val="FF0000"/>
              </a:buClr>
              <a:buFont typeface="Wingdings" pitchFamily="2" charset="2"/>
              <a:buChar char="§"/>
            </a:pPr>
            <a:r>
              <a:rPr lang="en-US" b="1" dirty="0" smtClean="0">
                <a:solidFill>
                  <a:srgbClr val="FF0000"/>
                </a:solidFill>
              </a:rPr>
              <a:t>However, the </a:t>
            </a:r>
            <a:r>
              <a:rPr lang="en-US" b="1" dirty="0">
                <a:solidFill>
                  <a:srgbClr val="FF0000"/>
                </a:solidFill>
              </a:rPr>
              <a:t>validity of the NLS equation as </a:t>
            </a:r>
            <a:r>
              <a:rPr lang="en-US" b="1" dirty="0" smtClean="0">
                <a:solidFill>
                  <a:srgbClr val="FF0000"/>
                </a:solidFill>
              </a:rPr>
              <a:t>a reliable </a:t>
            </a:r>
            <a:r>
              <a:rPr lang="en-US" b="1" dirty="0">
                <a:solidFill>
                  <a:srgbClr val="FF0000"/>
                </a:solidFill>
              </a:rPr>
              <a:t>model is dependent on the assumption that </a:t>
            </a:r>
            <a:r>
              <a:rPr lang="en-US" b="1" dirty="0" smtClean="0">
                <a:solidFill>
                  <a:srgbClr val="FF0000"/>
                </a:solidFill>
              </a:rPr>
              <a:t>the spatial </a:t>
            </a:r>
            <a:r>
              <a:rPr lang="en-US" b="1" dirty="0">
                <a:solidFill>
                  <a:srgbClr val="FF0000"/>
                </a:solidFill>
              </a:rPr>
              <a:t>width of the </a:t>
            </a:r>
            <a:r>
              <a:rPr lang="en-US" b="1" dirty="0" err="1">
                <a:solidFill>
                  <a:srgbClr val="FF0000"/>
                </a:solidFill>
              </a:rPr>
              <a:t>soliton</a:t>
            </a:r>
            <a:r>
              <a:rPr lang="en-US" b="1" dirty="0">
                <a:solidFill>
                  <a:srgbClr val="FF0000"/>
                </a:solidFill>
              </a:rPr>
              <a:t> is much larger than the </a:t>
            </a:r>
            <a:r>
              <a:rPr lang="en-US" b="1" dirty="0" smtClean="0">
                <a:solidFill>
                  <a:srgbClr val="FF0000"/>
                </a:solidFill>
              </a:rPr>
              <a:t>carrier </a:t>
            </a:r>
            <a:r>
              <a:rPr lang="fr-FR" b="1" dirty="0" err="1" smtClean="0">
                <a:solidFill>
                  <a:srgbClr val="FF0000"/>
                </a:solidFill>
              </a:rPr>
              <a:t>wavelength</a:t>
            </a:r>
            <a:r>
              <a:rPr lang="fr-FR" dirty="0" smtClean="0">
                <a:solidFill>
                  <a:srgbClr val="FF0000"/>
                </a:solidFill>
              </a:rPr>
              <a:t>. </a:t>
            </a:r>
            <a:r>
              <a:rPr lang="en-US" b="1" dirty="0">
                <a:solidFill>
                  <a:srgbClr val="FF0000"/>
                </a:solidFill>
              </a:rPr>
              <a:t>This is </a:t>
            </a:r>
            <a:r>
              <a:rPr lang="en-US" b="1" dirty="0" smtClean="0">
                <a:solidFill>
                  <a:srgbClr val="FF0000"/>
                </a:solidFill>
              </a:rPr>
              <a:t>equivalent </a:t>
            </a:r>
            <a:r>
              <a:rPr lang="en-US" b="1" dirty="0">
                <a:solidFill>
                  <a:srgbClr val="FF0000"/>
                </a:solidFill>
              </a:rPr>
              <a:t>to the condition </a:t>
            </a:r>
            <a:r>
              <a:rPr lang="en-US" b="1" dirty="0" smtClean="0">
                <a:solidFill>
                  <a:srgbClr val="FF0000"/>
                </a:solidFill>
              </a:rPr>
              <a:t>that the </a:t>
            </a:r>
            <a:r>
              <a:rPr lang="en-US" b="1" dirty="0">
                <a:solidFill>
                  <a:srgbClr val="FF0000"/>
                </a:solidFill>
              </a:rPr>
              <a:t>width of the </a:t>
            </a:r>
            <a:r>
              <a:rPr lang="en-US" b="1" dirty="0" err="1">
                <a:solidFill>
                  <a:srgbClr val="FF0000"/>
                </a:solidFill>
              </a:rPr>
              <a:t>soliton</a:t>
            </a:r>
            <a:r>
              <a:rPr lang="en-US" b="1" dirty="0">
                <a:solidFill>
                  <a:srgbClr val="FF0000"/>
                </a:solidFill>
              </a:rPr>
              <a:t> frequency spectrum is much </a:t>
            </a:r>
            <a:r>
              <a:rPr lang="en-US" b="1" dirty="0" smtClean="0">
                <a:solidFill>
                  <a:srgbClr val="FF0000"/>
                </a:solidFill>
              </a:rPr>
              <a:t>less </a:t>
            </a:r>
            <a:r>
              <a:rPr lang="fr-FR" b="1" dirty="0" err="1" smtClean="0">
                <a:solidFill>
                  <a:srgbClr val="FF0000"/>
                </a:solidFill>
              </a:rPr>
              <a:t>than</a:t>
            </a:r>
            <a:r>
              <a:rPr lang="fr-FR" b="1" dirty="0" smtClean="0">
                <a:solidFill>
                  <a:srgbClr val="FF0000"/>
                </a:solidFill>
              </a:rPr>
              <a:t> </a:t>
            </a:r>
            <a:r>
              <a:rPr lang="fr-FR" b="1" dirty="0">
                <a:solidFill>
                  <a:srgbClr val="FF0000"/>
                </a:solidFill>
              </a:rPr>
              <a:t>the carrier </a:t>
            </a:r>
            <a:r>
              <a:rPr lang="fr-FR" b="1" dirty="0" err="1">
                <a:solidFill>
                  <a:srgbClr val="FF0000"/>
                </a:solidFill>
              </a:rPr>
              <a:t>frequency</a:t>
            </a:r>
            <a:r>
              <a:rPr lang="fr-FR" b="1" dirty="0" smtClean="0">
                <a:solidFill>
                  <a:srgbClr val="FF0000"/>
                </a:solidFill>
              </a:rPr>
              <a:t>.</a:t>
            </a:r>
          </a:p>
          <a:p>
            <a:pPr marL="285750" indent="-285750" algn="just">
              <a:buClr>
                <a:srgbClr val="FF0000"/>
              </a:buClr>
              <a:buFont typeface="Wingdings" pitchFamily="2" charset="2"/>
              <a:buChar char="§"/>
            </a:pPr>
            <a:endParaRPr lang="fr-FR" b="1" dirty="0">
              <a:solidFill>
                <a:srgbClr val="FF0000"/>
              </a:solidFill>
            </a:endParaRPr>
          </a:p>
          <a:p>
            <a:pPr marL="285750" indent="-285750" algn="just">
              <a:buClr>
                <a:srgbClr val="0033CC"/>
              </a:buClr>
              <a:buFont typeface="Wingdings" pitchFamily="2" charset="2"/>
              <a:buChar char="§"/>
            </a:pPr>
            <a:r>
              <a:rPr lang="en-US" b="1" dirty="0" smtClean="0">
                <a:solidFill>
                  <a:srgbClr val="0033CC"/>
                </a:solidFill>
              </a:rPr>
              <a:t>The </a:t>
            </a:r>
            <a:r>
              <a:rPr lang="en-US" b="1" dirty="0">
                <a:solidFill>
                  <a:srgbClr val="0033CC"/>
                </a:solidFill>
              </a:rPr>
              <a:t>high frequency of the optical </a:t>
            </a:r>
            <a:r>
              <a:rPr lang="en-US" b="1" dirty="0" smtClean="0">
                <a:solidFill>
                  <a:srgbClr val="0033CC"/>
                </a:solidFill>
              </a:rPr>
              <a:t>carrier makes </a:t>
            </a:r>
            <a:r>
              <a:rPr lang="en-US" b="1" dirty="0">
                <a:solidFill>
                  <a:srgbClr val="0033CC"/>
                </a:solidFill>
              </a:rPr>
              <a:t>possible a high bit rate, and to increase the bit </a:t>
            </a:r>
            <a:r>
              <a:rPr lang="en-US" b="1" dirty="0" smtClean="0">
                <a:solidFill>
                  <a:srgbClr val="0033CC"/>
                </a:solidFill>
              </a:rPr>
              <a:t>rate further, </a:t>
            </a:r>
            <a:r>
              <a:rPr lang="en-US" b="1" dirty="0">
                <a:solidFill>
                  <a:srgbClr val="0033CC"/>
                </a:solidFill>
              </a:rPr>
              <a:t>it is desirable to use shorter femtosecond </a:t>
            </a:r>
            <a:r>
              <a:rPr lang="en-US" b="1" dirty="0" smtClean="0">
                <a:solidFill>
                  <a:srgbClr val="0033CC"/>
                </a:solidFill>
              </a:rPr>
              <a:t>pulses   and </a:t>
            </a:r>
            <a:r>
              <a:rPr lang="en-US" b="1" dirty="0">
                <a:solidFill>
                  <a:srgbClr val="0033CC"/>
                </a:solidFill>
              </a:rPr>
              <a:t>in order to model the propagation of a </a:t>
            </a:r>
            <a:r>
              <a:rPr lang="en-US" b="1" dirty="0" smtClean="0">
                <a:solidFill>
                  <a:srgbClr val="0033CC"/>
                </a:solidFill>
              </a:rPr>
              <a:t>femtosecond (&lt;</a:t>
            </a:r>
            <a:r>
              <a:rPr lang="en-US" b="1" dirty="0">
                <a:solidFill>
                  <a:srgbClr val="0033CC"/>
                </a:solidFill>
              </a:rPr>
              <a:t>100fs) optical pulse in an </a:t>
            </a:r>
            <a:r>
              <a:rPr lang="en-US" b="1" dirty="0" smtClean="0">
                <a:solidFill>
                  <a:srgbClr val="0033CC"/>
                </a:solidFill>
              </a:rPr>
              <a:t>optical fiber</a:t>
            </a:r>
            <a:r>
              <a:rPr lang="en-US" b="1" dirty="0">
                <a:solidFill>
                  <a:srgbClr val="0033CC"/>
                </a:solidFill>
              </a:rPr>
              <a:t>, </a:t>
            </a:r>
            <a:r>
              <a:rPr lang="en-US" b="1" dirty="0" smtClean="0">
                <a:solidFill>
                  <a:srgbClr val="0033CC"/>
                </a:solidFill>
              </a:rPr>
              <a:t>higher-order 4D-dimentional cubic </a:t>
            </a:r>
            <a:r>
              <a:rPr lang="en-US" b="1" dirty="0" err="1" smtClean="0">
                <a:solidFill>
                  <a:srgbClr val="0033CC"/>
                </a:solidFill>
              </a:rPr>
              <a:t>quintic</a:t>
            </a:r>
            <a:r>
              <a:rPr lang="en-US" b="1" dirty="0" smtClean="0">
                <a:solidFill>
                  <a:srgbClr val="0033CC"/>
                </a:solidFill>
              </a:rPr>
              <a:t> septic  complex </a:t>
            </a:r>
            <a:r>
              <a:rPr lang="en-US" b="1" dirty="0" err="1" smtClean="0">
                <a:solidFill>
                  <a:srgbClr val="0033CC"/>
                </a:solidFill>
              </a:rPr>
              <a:t>Ginzburg</a:t>
            </a:r>
            <a:r>
              <a:rPr lang="en-US" b="1" dirty="0" smtClean="0">
                <a:solidFill>
                  <a:srgbClr val="0033CC"/>
                </a:solidFill>
              </a:rPr>
              <a:t>-Landau  </a:t>
            </a:r>
          </a:p>
          <a:p>
            <a:r>
              <a:rPr lang="en-US" b="1" dirty="0">
                <a:solidFill>
                  <a:srgbClr val="0033CC"/>
                </a:solidFill>
              </a:rPr>
              <a:t> </a:t>
            </a:r>
            <a:r>
              <a:rPr lang="en-US" b="1" dirty="0" smtClean="0">
                <a:solidFill>
                  <a:srgbClr val="0033CC"/>
                </a:solidFill>
              </a:rPr>
              <a:t>    equation (including </a:t>
            </a:r>
            <a:r>
              <a:rPr lang="fr-FR" b="1" dirty="0" err="1" smtClean="0">
                <a:solidFill>
                  <a:srgbClr val="0033CC"/>
                </a:solidFill>
              </a:rPr>
              <a:t>optical</a:t>
            </a:r>
            <a:r>
              <a:rPr lang="fr-FR" b="1" dirty="0" smtClean="0">
                <a:solidFill>
                  <a:srgbClr val="0033CC"/>
                </a:solidFill>
              </a:rPr>
              <a:t> </a:t>
            </a:r>
            <a:r>
              <a:rPr lang="fr-FR" b="1" dirty="0" err="1">
                <a:solidFill>
                  <a:srgbClr val="0033CC"/>
                </a:solidFill>
              </a:rPr>
              <a:t>fiber</a:t>
            </a:r>
            <a:r>
              <a:rPr lang="fr-FR" b="1" dirty="0">
                <a:solidFill>
                  <a:srgbClr val="0033CC"/>
                </a:solidFill>
              </a:rPr>
              <a:t> </a:t>
            </a:r>
            <a:r>
              <a:rPr lang="fr-FR" b="1" dirty="0" err="1">
                <a:solidFill>
                  <a:srgbClr val="0033CC"/>
                </a:solidFill>
              </a:rPr>
              <a:t>loss</a:t>
            </a:r>
            <a:r>
              <a:rPr lang="fr-FR" b="1" dirty="0" smtClean="0">
                <a:solidFill>
                  <a:srgbClr val="0033CC"/>
                </a:solidFill>
              </a:rPr>
              <a:t>)  </a:t>
            </a:r>
            <a:r>
              <a:rPr lang="fr-FR" b="1" dirty="0" err="1" smtClean="0">
                <a:solidFill>
                  <a:srgbClr val="0033CC"/>
                </a:solidFill>
              </a:rPr>
              <a:t>is</a:t>
            </a:r>
            <a:r>
              <a:rPr lang="fr-FR" b="1" dirty="0" smtClean="0">
                <a:solidFill>
                  <a:srgbClr val="0033CC"/>
                </a:solidFill>
              </a:rPr>
              <a:t> </a:t>
            </a:r>
            <a:r>
              <a:rPr lang="fr-FR" b="1" dirty="0" err="1" smtClean="0">
                <a:solidFill>
                  <a:srgbClr val="0033CC"/>
                </a:solidFill>
              </a:rPr>
              <a:t>required</a:t>
            </a:r>
            <a:r>
              <a:rPr lang="fr-FR" b="1" dirty="0" smtClean="0">
                <a:solidFill>
                  <a:srgbClr val="0033CC"/>
                </a:solidFill>
              </a:rPr>
              <a:t>.</a:t>
            </a:r>
            <a:endParaRPr lang="fr-FR" b="1" dirty="0">
              <a:solidFill>
                <a:srgbClr val="0033CC"/>
              </a:solidFill>
            </a:endParaRPr>
          </a:p>
        </p:txBody>
      </p:sp>
      <p:sp>
        <p:nvSpPr>
          <p:cNvPr id="5"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Tree>
    <p:extLst>
      <p:ext uri="{BB962C8B-B14F-4D97-AF65-F5344CB8AC3E}">
        <p14:creationId xmlns:p14="http://schemas.microsoft.com/office/powerpoint/2010/main" val="1633932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004890"/>
            <a:ext cx="9144000" cy="6555641"/>
          </a:xfrm>
          <a:prstGeom prst="rect">
            <a:avLst/>
          </a:prstGeom>
          <a:noFill/>
        </p:spPr>
        <p:txBody>
          <a:bodyPr wrap="square" rtlCol="0">
            <a:spAutoFit/>
          </a:bodyPr>
          <a:lstStyle/>
          <a:p>
            <a:pPr marL="285750" indent="-285750">
              <a:buClr>
                <a:srgbClr val="FF0000"/>
              </a:buClr>
              <a:buFont typeface="Wingdings" pitchFamily="2" charset="2"/>
              <a:buChar char="q"/>
            </a:pPr>
            <a:r>
              <a:rPr lang="fr-FR" sz="2000" dirty="0" smtClean="0"/>
              <a:t> </a:t>
            </a:r>
            <a:r>
              <a:rPr lang="fr-FR" sz="2000" dirty="0" smtClean="0">
                <a:solidFill>
                  <a:srgbClr val="FF0000"/>
                </a:solidFill>
              </a:rPr>
              <a:t>Basics</a:t>
            </a:r>
          </a:p>
          <a:p>
            <a:pPr marL="742950" lvl="1" indent="-285750">
              <a:buClr>
                <a:srgbClr val="FF0000"/>
              </a:buClr>
              <a:buFont typeface="Wingdings" pitchFamily="2" charset="2"/>
              <a:buChar char="§"/>
            </a:pPr>
            <a:r>
              <a:rPr lang="fr-FR" sz="2000" b="1" dirty="0" err="1" smtClean="0">
                <a:solidFill>
                  <a:srgbClr val="0033CC"/>
                </a:solidFill>
              </a:rPr>
              <a:t>Geometry</a:t>
            </a:r>
            <a:r>
              <a:rPr lang="fr-FR" sz="2000" b="1" dirty="0" smtClean="0">
                <a:solidFill>
                  <a:srgbClr val="0033CC"/>
                </a:solidFill>
              </a:rPr>
              <a:t>, </a:t>
            </a:r>
            <a:r>
              <a:rPr lang="fr-FR" sz="2000" b="1" dirty="0" err="1" smtClean="0">
                <a:solidFill>
                  <a:srgbClr val="0033CC"/>
                </a:solidFill>
              </a:rPr>
              <a:t>refractive</a:t>
            </a:r>
            <a:r>
              <a:rPr lang="fr-FR" sz="2000" b="1" dirty="0" smtClean="0">
                <a:solidFill>
                  <a:srgbClr val="0033CC"/>
                </a:solidFill>
              </a:rPr>
              <a:t> index profile, in a </a:t>
            </a:r>
            <a:r>
              <a:rPr lang="fr-FR" sz="2000" b="1" dirty="0" err="1" smtClean="0">
                <a:solidFill>
                  <a:srgbClr val="0033CC"/>
                </a:solidFill>
              </a:rPr>
              <a:t>typical</a:t>
            </a:r>
            <a:r>
              <a:rPr lang="fr-FR" sz="2000" b="1" dirty="0" smtClean="0">
                <a:solidFill>
                  <a:srgbClr val="0033CC"/>
                </a:solidFill>
              </a:rPr>
              <a:t> rays in a </a:t>
            </a:r>
            <a:r>
              <a:rPr lang="fr-FR" sz="2000" b="1" dirty="0" err="1" smtClean="0">
                <a:solidFill>
                  <a:srgbClr val="0033CC"/>
                </a:solidFill>
              </a:rPr>
              <a:t>multimode</a:t>
            </a:r>
            <a:r>
              <a:rPr lang="fr-FR" sz="2000" b="1" dirty="0" smtClean="0">
                <a:solidFill>
                  <a:srgbClr val="0033CC"/>
                </a:solidFill>
              </a:rPr>
              <a:t> </a:t>
            </a:r>
            <a:r>
              <a:rPr lang="fr-FR" sz="2000" b="1" dirty="0" err="1" smtClean="0">
                <a:solidFill>
                  <a:srgbClr val="0033CC"/>
                </a:solidFill>
              </a:rPr>
              <a:t>step</a:t>
            </a:r>
            <a:r>
              <a:rPr lang="fr-FR" sz="2000" b="1" dirty="0" smtClean="0">
                <a:solidFill>
                  <a:srgbClr val="0033CC"/>
                </a:solidFill>
              </a:rPr>
              <a:t>-index, </a:t>
            </a:r>
            <a:r>
              <a:rPr lang="fr-FR" sz="2000" b="1" dirty="0" err="1" smtClean="0">
                <a:solidFill>
                  <a:srgbClr val="0033CC"/>
                </a:solidFill>
              </a:rPr>
              <a:t>multimode</a:t>
            </a:r>
            <a:r>
              <a:rPr lang="fr-FR" sz="2000" b="1" dirty="0" smtClean="0">
                <a:solidFill>
                  <a:srgbClr val="0033CC"/>
                </a:solidFill>
              </a:rPr>
              <a:t> </a:t>
            </a:r>
            <a:r>
              <a:rPr lang="fr-FR" sz="2000" b="1" dirty="0" err="1" smtClean="0">
                <a:solidFill>
                  <a:srgbClr val="0033CC"/>
                </a:solidFill>
              </a:rPr>
              <a:t>graded</a:t>
            </a:r>
            <a:r>
              <a:rPr lang="fr-FR" sz="2000" b="1" dirty="0" smtClean="0">
                <a:solidFill>
                  <a:srgbClr val="0033CC"/>
                </a:solidFill>
              </a:rPr>
              <a:t>-index, and a single-mode </a:t>
            </a:r>
            <a:r>
              <a:rPr lang="fr-FR" sz="2000" b="1" dirty="0" err="1" smtClean="0">
                <a:solidFill>
                  <a:srgbClr val="0033CC"/>
                </a:solidFill>
              </a:rPr>
              <a:t>step</a:t>
            </a:r>
            <a:r>
              <a:rPr lang="fr-FR" sz="2000" b="1" dirty="0" smtClean="0">
                <a:solidFill>
                  <a:srgbClr val="0033CC"/>
                </a:solidFill>
              </a:rPr>
              <a:t>-index</a:t>
            </a:r>
          </a:p>
          <a:p>
            <a:pPr marL="742950" lvl="1" indent="-285750">
              <a:buClr>
                <a:srgbClr val="FF0000"/>
              </a:buClr>
              <a:buFont typeface="Wingdings" pitchFamily="2" charset="2"/>
              <a:buChar char="§"/>
            </a:pPr>
            <a:endParaRPr lang="fr-FR" sz="2000" b="1" dirty="0" smtClean="0">
              <a:solidFill>
                <a:srgbClr val="0033CC"/>
              </a:solidFill>
            </a:endParaRPr>
          </a:p>
          <a:p>
            <a:pPr marL="742950" lvl="1" indent="-285750">
              <a:buClr>
                <a:srgbClr val="FF0000"/>
              </a:buClr>
              <a:buFont typeface="Wingdings" pitchFamily="2" charset="2"/>
              <a:buChar char="§"/>
            </a:pPr>
            <a:r>
              <a:rPr lang="fr-FR" sz="2000" b="1" dirty="0" err="1" smtClean="0"/>
              <a:t>Maxwell’s</a:t>
            </a:r>
            <a:r>
              <a:rPr lang="fr-FR" sz="2000" b="1" dirty="0" smtClean="0"/>
              <a:t> </a:t>
            </a:r>
            <a:r>
              <a:rPr lang="fr-FR" sz="2000" b="1" dirty="0" err="1" smtClean="0"/>
              <a:t>equations</a:t>
            </a:r>
            <a:endParaRPr lang="fr-FR" sz="2000" b="1" dirty="0" smtClean="0"/>
          </a:p>
          <a:p>
            <a:pPr lvl="1">
              <a:buClr>
                <a:srgbClr val="FF0000"/>
              </a:buClr>
            </a:pPr>
            <a:endParaRPr lang="fr-FR" sz="2000" dirty="0" smtClean="0"/>
          </a:p>
          <a:p>
            <a:pPr marL="742950" lvl="1" indent="-285750">
              <a:buClr>
                <a:srgbClr val="FF0000"/>
              </a:buClr>
              <a:buFont typeface="Wingdings" pitchFamily="2" charset="2"/>
              <a:buChar char="§"/>
            </a:pPr>
            <a:r>
              <a:rPr lang="fr-FR" sz="2000" b="1" dirty="0" smtClean="0">
                <a:solidFill>
                  <a:srgbClr val="0033CC"/>
                </a:solidFill>
              </a:rPr>
              <a:t>Helmholtz </a:t>
            </a:r>
            <a:r>
              <a:rPr lang="fr-FR" sz="2000" b="1" dirty="0" err="1" smtClean="0">
                <a:solidFill>
                  <a:srgbClr val="0033CC"/>
                </a:solidFill>
              </a:rPr>
              <a:t>equation</a:t>
            </a:r>
            <a:endParaRPr lang="fr-FR" sz="2000" b="1" dirty="0" smtClean="0">
              <a:solidFill>
                <a:srgbClr val="0033CC"/>
              </a:solidFill>
            </a:endParaRPr>
          </a:p>
          <a:p>
            <a:pPr lvl="1">
              <a:buClr>
                <a:srgbClr val="FF0000"/>
              </a:buClr>
            </a:pPr>
            <a:endParaRPr lang="fr-FR" sz="2000" b="1" dirty="0" smtClean="0">
              <a:solidFill>
                <a:srgbClr val="0033CC"/>
              </a:solidFill>
            </a:endParaRPr>
          </a:p>
          <a:p>
            <a:pPr marL="742950" lvl="1" indent="-285750">
              <a:buClr>
                <a:srgbClr val="FF0000"/>
              </a:buClr>
              <a:buFont typeface="Wingdings" pitchFamily="2" charset="2"/>
              <a:buChar char="§"/>
            </a:pPr>
            <a:r>
              <a:rPr lang="fr-FR" sz="2000" b="1" dirty="0" smtClean="0">
                <a:solidFill>
                  <a:srgbClr val="002060"/>
                </a:solidFill>
              </a:rPr>
              <a:t>Solution of the </a:t>
            </a:r>
            <a:r>
              <a:rPr lang="fr-FR" sz="2000" b="1" dirty="0" err="1" smtClean="0">
                <a:solidFill>
                  <a:srgbClr val="002060"/>
                </a:solidFill>
              </a:rPr>
              <a:t>wave</a:t>
            </a:r>
            <a:endParaRPr lang="fr-FR" sz="2000" b="1" dirty="0" smtClean="0">
              <a:solidFill>
                <a:srgbClr val="002060"/>
              </a:solidFill>
            </a:endParaRPr>
          </a:p>
          <a:p>
            <a:pPr lvl="1">
              <a:buClr>
                <a:srgbClr val="FF0000"/>
              </a:buClr>
            </a:pPr>
            <a:r>
              <a:rPr lang="fr-FR" sz="2000" b="1" dirty="0" smtClean="0">
                <a:solidFill>
                  <a:srgbClr val="002060"/>
                </a:solidFill>
              </a:rPr>
              <a:t> </a:t>
            </a:r>
            <a:r>
              <a:rPr lang="fr-FR" sz="2000" b="1" dirty="0" err="1" smtClean="0">
                <a:solidFill>
                  <a:srgbClr val="002060"/>
                </a:solidFill>
              </a:rPr>
              <a:t>equation</a:t>
            </a:r>
            <a:endParaRPr lang="fr-FR" sz="2000" b="1" dirty="0" smtClean="0">
              <a:solidFill>
                <a:srgbClr val="002060"/>
              </a:solidFill>
            </a:endParaRPr>
          </a:p>
          <a:p>
            <a:pPr lvl="1">
              <a:buClr>
                <a:srgbClr val="FF0000"/>
              </a:buClr>
            </a:pPr>
            <a:endParaRPr lang="fr-FR" sz="2000" b="1" dirty="0" smtClean="0">
              <a:solidFill>
                <a:srgbClr val="002060"/>
              </a:solidFill>
            </a:endParaRPr>
          </a:p>
          <a:p>
            <a:pPr marL="742950" lvl="1" indent="-285750">
              <a:buClr>
                <a:srgbClr val="FF0000"/>
              </a:buClr>
              <a:buFont typeface="Wingdings" pitchFamily="2" charset="2"/>
              <a:buChar char="§"/>
            </a:pPr>
            <a:r>
              <a:rPr lang="fr-FR" sz="2000" b="1" dirty="0" err="1" smtClean="0">
                <a:solidFill>
                  <a:srgbClr val="0033CC"/>
                </a:solidFill>
              </a:rPr>
              <a:t>Tranverse</a:t>
            </a:r>
            <a:r>
              <a:rPr lang="fr-FR" sz="2000" b="1" dirty="0" smtClean="0">
                <a:solidFill>
                  <a:srgbClr val="0033CC"/>
                </a:solidFill>
              </a:rPr>
              <a:t> Electric (TE) /</a:t>
            </a:r>
          </a:p>
          <a:p>
            <a:pPr lvl="1">
              <a:buClr>
                <a:srgbClr val="FF0000"/>
              </a:buClr>
            </a:pPr>
            <a:r>
              <a:rPr lang="fr-FR" sz="2000" b="1" dirty="0" smtClean="0">
                <a:solidFill>
                  <a:srgbClr val="0033CC"/>
                </a:solidFill>
              </a:rPr>
              <a:t> Transverse </a:t>
            </a:r>
            <a:r>
              <a:rPr lang="fr-FR" sz="2000" b="1" dirty="0" err="1" smtClean="0">
                <a:solidFill>
                  <a:srgbClr val="0033CC"/>
                </a:solidFill>
              </a:rPr>
              <a:t>Magnetic</a:t>
            </a:r>
            <a:r>
              <a:rPr lang="fr-FR" sz="2000" b="1" dirty="0" smtClean="0">
                <a:solidFill>
                  <a:srgbClr val="0033CC"/>
                </a:solidFill>
              </a:rPr>
              <a:t> (TM)</a:t>
            </a:r>
          </a:p>
          <a:p>
            <a:pPr lvl="1">
              <a:buClr>
                <a:srgbClr val="FF0000"/>
              </a:buClr>
            </a:pPr>
            <a:r>
              <a:rPr lang="fr-FR" sz="2000" b="1" dirty="0" smtClean="0">
                <a:solidFill>
                  <a:srgbClr val="0033CC"/>
                </a:solidFill>
              </a:rPr>
              <a:t> modes</a:t>
            </a:r>
          </a:p>
          <a:p>
            <a:pPr lvl="1">
              <a:buClr>
                <a:srgbClr val="FF0000"/>
              </a:buClr>
            </a:pPr>
            <a:endParaRPr lang="fr-FR" sz="2000" b="1" dirty="0" smtClean="0">
              <a:solidFill>
                <a:srgbClr val="002060"/>
              </a:solidFill>
            </a:endParaRPr>
          </a:p>
          <a:p>
            <a:pPr marL="800100" lvl="1" indent="-342900">
              <a:buClr>
                <a:srgbClr val="FF0000"/>
              </a:buClr>
              <a:buFont typeface="Wingdings" pitchFamily="2" charset="2"/>
              <a:buChar char="§"/>
            </a:pPr>
            <a:r>
              <a:rPr lang="fr-FR" sz="2000" b="1" dirty="0" err="1" smtClean="0"/>
              <a:t>Hybrid</a:t>
            </a:r>
            <a:r>
              <a:rPr lang="fr-FR" sz="2000" b="1" dirty="0" smtClean="0"/>
              <a:t> modes</a:t>
            </a:r>
          </a:p>
          <a:p>
            <a:pPr lvl="1">
              <a:buClr>
                <a:srgbClr val="FF0000"/>
              </a:buClr>
            </a:pPr>
            <a:endParaRPr lang="fr-FR" sz="2000" b="1" dirty="0" smtClean="0">
              <a:solidFill>
                <a:srgbClr val="002060"/>
              </a:solidFill>
            </a:endParaRPr>
          </a:p>
          <a:p>
            <a:pPr marL="800100" lvl="1" indent="-342900">
              <a:buClr>
                <a:srgbClr val="FF0000"/>
              </a:buClr>
              <a:buFont typeface="Wingdings" pitchFamily="2" charset="2"/>
              <a:buChar char="§"/>
            </a:pPr>
            <a:r>
              <a:rPr lang="fr-FR" sz="2000" b="1" dirty="0" err="1" smtClean="0">
                <a:solidFill>
                  <a:srgbClr val="0033CC"/>
                </a:solidFill>
              </a:rPr>
              <a:t>Linearly</a:t>
            </a:r>
            <a:r>
              <a:rPr lang="fr-FR" sz="2000" b="1" dirty="0" smtClean="0">
                <a:solidFill>
                  <a:srgbClr val="0033CC"/>
                </a:solidFill>
              </a:rPr>
              <a:t> </a:t>
            </a:r>
            <a:r>
              <a:rPr lang="fr-FR" sz="2000" b="1" dirty="0" err="1" smtClean="0">
                <a:solidFill>
                  <a:srgbClr val="0033CC"/>
                </a:solidFill>
              </a:rPr>
              <a:t>polarized</a:t>
            </a:r>
            <a:r>
              <a:rPr lang="fr-FR" sz="2000" b="1" dirty="0" smtClean="0">
                <a:solidFill>
                  <a:srgbClr val="0033CC"/>
                </a:solidFill>
              </a:rPr>
              <a:t> (LP) </a:t>
            </a:r>
          </a:p>
          <a:p>
            <a:pPr lvl="1">
              <a:buClr>
                <a:srgbClr val="FF0000"/>
              </a:buClr>
            </a:pPr>
            <a:r>
              <a:rPr lang="fr-FR" sz="2000" b="1" dirty="0" smtClean="0">
                <a:solidFill>
                  <a:srgbClr val="0033CC"/>
                </a:solidFill>
              </a:rPr>
              <a:t>       modes</a:t>
            </a:r>
          </a:p>
          <a:p>
            <a:pPr lvl="1">
              <a:buClr>
                <a:srgbClr val="FF0000"/>
              </a:buClr>
            </a:pPr>
            <a:endParaRPr lang="fr-FR" sz="2000" b="1" dirty="0" smtClean="0">
              <a:solidFill>
                <a:srgbClr val="002060"/>
              </a:solidFill>
            </a:endParaRPr>
          </a:p>
          <a:p>
            <a:endParaRPr lang="fr-FR" sz="2000" dirty="0"/>
          </a:p>
        </p:txBody>
      </p:sp>
      <p:sp>
        <p:nvSpPr>
          <p:cNvPr id="6" name="ZoneTexte 5"/>
          <p:cNvSpPr txBox="1"/>
          <p:nvPr/>
        </p:nvSpPr>
        <p:spPr>
          <a:xfrm>
            <a:off x="467544" y="4293096"/>
            <a:ext cx="7920880" cy="646331"/>
          </a:xfrm>
          <a:prstGeom prst="rect">
            <a:avLst/>
          </a:prstGeom>
          <a:noFill/>
        </p:spPr>
        <p:txBody>
          <a:bodyPr wrap="square" rtlCol="0">
            <a:spAutoFit/>
          </a:bodyPr>
          <a:lstStyle/>
          <a:p>
            <a:r>
              <a:rPr lang="fr-FR" dirty="0" smtClean="0"/>
              <a:t> </a:t>
            </a:r>
          </a:p>
          <a:p>
            <a:endParaRPr lang="fr-FR" dirty="0"/>
          </a:p>
        </p:txBody>
      </p:sp>
      <p:sp>
        <p:nvSpPr>
          <p:cNvPr id="10" name="ZoneTexte 9"/>
          <p:cNvSpPr txBox="1"/>
          <p:nvPr/>
        </p:nvSpPr>
        <p:spPr>
          <a:xfrm>
            <a:off x="3635896" y="5877272"/>
            <a:ext cx="7344816" cy="369332"/>
          </a:xfrm>
          <a:prstGeom prst="rect">
            <a:avLst/>
          </a:prstGeom>
          <a:noFill/>
        </p:spPr>
        <p:txBody>
          <a:bodyPr wrap="square" rtlCol="0">
            <a:spAutoFit/>
          </a:bodyPr>
          <a:lstStyle/>
          <a:p>
            <a:endParaRPr lang="fr-FR" dirty="0"/>
          </a:p>
        </p:txBody>
      </p:sp>
      <p:sp>
        <p:nvSpPr>
          <p:cNvPr id="9" name="Titre 1"/>
          <p:cNvSpPr txBox="1">
            <a:spLocks/>
          </p:cNvSpPr>
          <p:nvPr/>
        </p:nvSpPr>
        <p:spPr>
          <a:xfrm>
            <a:off x="0" y="-27384"/>
            <a:ext cx="9144000" cy="792088"/>
          </a:xfrm>
          <a:prstGeom prst="rect">
            <a:avLst/>
          </a:prstGeom>
          <a:ln w="28575">
            <a:solidFill>
              <a:srgbClr val="0033CC"/>
            </a:solid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mtClean="0">
                <a:solidFill>
                  <a:srgbClr val="FF0000"/>
                </a:solidFill>
              </a:rPr>
              <a:t>Optical</a:t>
            </a:r>
            <a:r>
              <a:rPr lang="fr-FR" smtClean="0"/>
              <a:t> </a:t>
            </a:r>
            <a:r>
              <a:rPr lang="fr-FR" smtClean="0">
                <a:solidFill>
                  <a:srgbClr val="FF0000"/>
                </a:solidFill>
              </a:rPr>
              <a:t>fiber types and their constructions</a:t>
            </a:r>
            <a:endParaRPr lang="fr-FR" dirty="0"/>
          </a:p>
        </p:txBody>
      </p:sp>
      <p:pic>
        <p:nvPicPr>
          <p:cNvPr id="12" name="Content Placeholder 4" descr="Singlemode_fibre_structure.bmp"/>
          <p:cNvPicPr>
            <a:picLocks noGrp="1" noChangeAspect="1"/>
          </p:cNvPicPr>
          <p:nvPr>
            <p:ph sz="half" idx="1"/>
          </p:nvPr>
        </p:nvPicPr>
        <p:blipFill>
          <a:blip r:embed="rId2" cstate="print"/>
          <a:stretch>
            <a:fillRect/>
          </a:stretch>
        </p:blipFill>
        <p:spPr>
          <a:xfrm>
            <a:off x="4716016" y="2300064"/>
            <a:ext cx="4330748" cy="3505200"/>
          </a:xfrm>
          <a:ln w="38100">
            <a:solidFill>
              <a:srgbClr val="FF0000"/>
            </a:solidFill>
          </a:ln>
        </p:spPr>
      </p:pic>
    </p:spTree>
    <p:extLst>
      <p:ext uri="{BB962C8B-B14F-4D97-AF65-F5344CB8AC3E}">
        <p14:creationId xmlns:p14="http://schemas.microsoft.com/office/powerpoint/2010/main" val="26319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328" y="1081767"/>
            <a:ext cx="9162328" cy="5539978"/>
          </a:xfrm>
          <a:prstGeom prst="rect">
            <a:avLst/>
          </a:prstGeom>
          <a:noFill/>
        </p:spPr>
        <p:txBody>
          <a:bodyPr wrap="square" rtlCol="0">
            <a:spAutoFit/>
          </a:bodyPr>
          <a:lstStyle/>
          <a:p>
            <a:pPr marL="285750" indent="-285750" algn="just">
              <a:buFont typeface="Wingdings" pitchFamily="2" charset="2"/>
              <a:buChar char="§"/>
            </a:pPr>
            <a:r>
              <a:rPr lang="en-US" sz="2400" b="1" dirty="0" smtClean="0">
                <a:solidFill>
                  <a:srgbClr val="0033CC"/>
                </a:solidFill>
              </a:rPr>
              <a:t>It </a:t>
            </a:r>
            <a:r>
              <a:rPr lang="en-US" sz="2400" b="1" dirty="0">
                <a:solidFill>
                  <a:srgbClr val="0033CC"/>
                </a:solidFill>
              </a:rPr>
              <a:t>is well known that, the cubic (Kerr effect</a:t>
            </a:r>
            <a:r>
              <a:rPr lang="en-US" sz="2400" b="1" dirty="0" smtClean="0">
                <a:solidFill>
                  <a:srgbClr val="0033CC"/>
                </a:solidFill>
              </a:rPr>
              <a:t>) nonlinearity </a:t>
            </a:r>
            <a:r>
              <a:rPr lang="en-US" sz="2400" b="1" dirty="0">
                <a:solidFill>
                  <a:srgbClr val="0033CC"/>
                </a:solidFill>
              </a:rPr>
              <a:t>is related to the value of third-order </a:t>
            </a:r>
            <a:r>
              <a:rPr lang="en-US" sz="2400" b="1" dirty="0" smtClean="0">
                <a:solidFill>
                  <a:srgbClr val="0033CC"/>
                </a:solidFill>
              </a:rPr>
              <a:t>susceptibility . </a:t>
            </a:r>
            <a:r>
              <a:rPr lang="en-US" sz="2400" b="1" dirty="0">
                <a:solidFill>
                  <a:srgbClr val="0033CC"/>
                </a:solidFill>
              </a:rPr>
              <a:t>Moreover, in a recent experiment, it has been </a:t>
            </a:r>
            <a:r>
              <a:rPr lang="en-US" sz="2400" b="1" dirty="0" smtClean="0">
                <a:solidFill>
                  <a:srgbClr val="0033CC"/>
                </a:solidFill>
              </a:rPr>
              <a:t>established that </a:t>
            </a:r>
            <a:r>
              <a:rPr lang="en-US" sz="2400" b="1" dirty="0">
                <a:solidFill>
                  <a:srgbClr val="0033CC"/>
                </a:solidFill>
              </a:rPr>
              <a:t>the optical susceptibility of </a:t>
            </a:r>
            <a:r>
              <a:rPr lang="en-US" sz="2400" b="1" i="1" dirty="0">
                <a:solidFill>
                  <a:srgbClr val="0033CC"/>
                </a:solidFill>
              </a:rPr>
              <a:t>CdSxSe</a:t>
            </a:r>
            <a:r>
              <a:rPr lang="en-US" sz="2400" b="1" dirty="0">
                <a:solidFill>
                  <a:srgbClr val="0033CC"/>
                </a:solidFill>
              </a:rPr>
              <a:t>1</a:t>
            </a:r>
            <a:r>
              <a:rPr lang="en-US" sz="2400" b="1" i="1" dirty="0">
                <a:solidFill>
                  <a:srgbClr val="0033CC"/>
                </a:solidFill>
              </a:rPr>
              <a:t>−</a:t>
            </a:r>
            <a:r>
              <a:rPr lang="en-US" sz="2400" b="1" i="1" dirty="0" smtClean="0">
                <a:solidFill>
                  <a:srgbClr val="0033CC"/>
                </a:solidFill>
              </a:rPr>
              <a:t>x</a:t>
            </a:r>
            <a:r>
              <a:rPr lang="en-US" sz="2400" b="1" dirty="0" smtClean="0">
                <a:solidFill>
                  <a:srgbClr val="0033CC"/>
                </a:solidFill>
              </a:rPr>
              <a:t>-doped glass </a:t>
            </a:r>
            <a:r>
              <a:rPr lang="en-US" sz="2400" b="1" dirty="0">
                <a:solidFill>
                  <a:srgbClr val="0033CC"/>
                </a:solidFill>
              </a:rPr>
              <a:t>processes a considerable level of fifth-order </a:t>
            </a:r>
            <a:r>
              <a:rPr lang="en-US" sz="2400" b="1" dirty="0" smtClean="0">
                <a:solidFill>
                  <a:srgbClr val="0033CC"/>
                </a:solidFill>
              </a:rPr>
              <a:t>susceptibility. </a:t>
            </a:r>
            <a:r>
              <a:rPr lang="en-US" sz="2400" b="1" dirty="0">
                <a:solidFill>
                  <a:srgbClr val="0033CC"/>
                </a:solidFill>
              </a:rPr>
              <a:t>In semiconductor doubled optical </a:t>
            </a:r>
            <a:r>
              <a:rPr lang="en-US" sz="2400" b="1" dirty="0" smtClean="0">
                <a:solidFill>
                  <a:srgbClr val="0033CC"/>
                </a:solidFill>
              </a:rPr>
              <a:t>fibers, the doping </a:t>
            </a:r>
            <a:r>
              <a:rPr lang="en-US" sz="2400" b="1" dirty="0">
                <a:solidFill>
                  <a:srgbClr val="0033CC"/>
                </a:solidFill>
              </a:rPr>
              <a:t>silica fibers with two appropriate semiconductor </a:t>
            </a:r>
            <a:r>
              <a:rPr lang="en-US" sz="2400" b="1" dirty="0" smtClean="0">
                <a:solidFill>
                  <a:srgbClr val="0033CC"/>
                </a:solidFill>
              </a:rPr>
              <a:t>particles may </a:t>
            </a:r>
            <a:r>
              <a:rPr lang="en-US" sz="2400" b="1" dirty="0">
                <a:solidFill>
                  <a:srgbClr val="0033CC"/>
                </a:solidFill>
              </a:rPr>
              <a:t>lead to an increased value of third-order </a:t>
            </a:r>
            <a:r>
              <a:rPr lang="en-US" sz="2400" b="1" dirty="0" smtClean="0">
                <a:solidFill>
                  <a:srgbClr val="0033CC"/>
                </a:solidFill>
              </a:rPr>
              <a:t>susceptibility </a:t>
            </a:r>
            <a:r>
              <a:rPr lang="en-US" sz="2400" b="1" dirty="0">
                <a:solidFill>
                  <a:srgbClr val="0033CC"/>
                </a:solidFill>
              </a:rPr>
              <a:t>and a decreased value </a:t>
            </a:r>
            <a:r>
              <a:rPr lang="en-US" sz="2400" b="1" dirty="0" smtClean="0">
                <a:solidFill>
                  <a:srgbClr val="0033CC"/>
                </a:solidFill>
              </a:rPr>
              <a:t>of the fifth-order susceptibility. </a:t>
            </a:r>
            <a:r>
              <a:rPr lang="en-US" sz="2400" b="1" dirty="0">
                <a:solidFill>
                  <a:srgbClr val="0033CC"/>
                </a:solidFill>
              </a:rPr>
              <a:t>However, when </a:t>
            </a:r>
            <a:r>
              <a:rPr lang="en-US" sz="2400" b="1" dirty="0" smtClean="0">
                <a:solidFill>
                  <a:srgbClr val="0033CC"/>
                </a:solidFill>
              </a:rPr>
              <a:t>the saturation </a:t>
            </a:r>
            <a:r>
              <a:rPr lang="en-US" sz="2400" b="1" dirty="0">
                <a:solidFill>
                  <a:srgbClr val="0033CC"/>
                </a:solidFill>
              </a:rPr>
              <a:t>is very strong, a </a:t>
            </a:r>
            <a:r>
              <a:rPr lang="en-US" sz="2400" b="1" dirty="0" smtClean="0">
                <a:solidFill>
                  <a:srgbClr val="0033CC"/>
                </a:solidFill>
              </a:rPr>
              <a:t>self-focusing  seventh-order susceptibility </a:t>
            </a:r>
            <a:r>
              <a:rPr lang="en-US" sz="2400" b="1" dirty="0">
                <a:solidFill>
                  <a:srgbClr val="0033CC"/>
                </a:solidFill>
              </a:rPr>
              <a:t>is also needed</a:t>
            </a:r>
            <a:r>
              <a:rPr lang="en-US" sz="2400" b="1" dirty="0" smtClean="0">
                <a:solidFill>
                  <a:srgbClr val="0033CC"/>
                </a:solidFill>
              </a:rPr>
              <a:t>. Quite </a:t>
            </a:r>
            <a:r>
              <a:rPr lang="en-US" sz="2400" b="1" dirty="0">
                <a:solidFill>
                  <a:srgbClr val="0033CC"/>
                </a:solidFill>
              </a:rPr>
              <a:t>recently, an experiment has been reported in </a:t>
            </a:r>
            <a:r>
              <a:rPr lang="en-US" sz="2400" b="1" dirty="0" smtClean="0">
                <a:solidFill>
                  <a:srgbClr val="0033CC"/>
                </a:solidFill>
              </a:rPr>
              <a:t>material such </a:t>
            </a:r>
            <a:r>
              <a:rPr lang="en-US" sz="2400" b="1" dirty="0">
                <a:solidFill>
                  <a:srgbClr val="0033CC"/>
                </a:solidFill>
              </a:rPr>
              <a:t>as </a:t>
            </a:r>
            <a:r>
              <a:rPr lang="en-US" sz="2400" b="1" dirty="0" err="1">
                <a:solidFill>
                  <a:srgbClr val="0033CC"/>
                </a:solidFill>
              </a:rPr>
              <a:t>chalcogenide</a:t>
            </a:r>
            <a:r>
              <a:rPr lang="en-US" sz="2400" b="1" dirty="0">
                <a:solidFill>
                  <a:srgbClr val="0033CC"/>
                </a:solidFill>
              </a:rPr>
              <a:t> glass which exhibits not only </a:t>
            </a:r>
            <a:r>
              <a:rPr lang="en-US" sz="2400" b="1" dirty="0" smtClean="0">
                <a:solidFill>
                  <a:srgbClr val="0033CC"/>
                </a:solidFill>
              </a:rPr>
              <a:t>third-order nonlinearities </a:t>
            </a:r>
            <a:r>
              <a:rPr lang="en-US" sz="2400" b="1" dirty="0">
                <a:solidFill>
                  <a:srgbClr val="0033CC"/>
                </a:solidFill>
              </a:rPr>
              <a:t>but even seventh-order </a:t>
            </a:r>
            <a:r>
              <a:rPr lang="en-US" sz="2400" b="1" dirty="0" smtClean="0">
                <a:solidFill>
                  <a:srgbClr val="0033CC"/>
                </a:solidFill>
              </a:rPr>
              <a:t>nonlinearities. In </a:t>
            </a:r>
            <a:r>
              <a:rPr lang="en-US" sz="2400" b="1" dirty="0">
                <a:solidFill>
                  <a:srgbClr val="0033CC"/>
                </a:solidFill>
              </a:rPr>
              <a:t>other words, </a:t>
            </a:r>
            <a:r>
              <a:rPr lang="en-US" sz="2400" b="1" dirty="0" err="1">
                <a:solidFill>
                  <a:srgbClr val="0033CC"/>
                </a:solidFill>
              </a:rPr>
              <a:t>chalcogenide</a:t>
            </a:r>
            <a:r>
              <a:rPr lang="en-US" sz="2400" b="1" dirty="0">
                <a:solidFill>
                  <a:srgbClr val="0033CC"/>
                </a:solidFill>
              </a:rPr>
              <a:t> glass can be classified as </a:t>
            </a:r>
            <a:r>
              <a:rPr lang="en-US" sz="2400" b="1" dirty="0" smtClean="0">
                <a:solidFill>
                  <a:srgbClr val="0033CC"/>
                </a:solidFill>
              </a:rPr>
              <a:t>a </a:t>
            </a:r>
            <a:r>
              <a:rPr lang="fr-FR" sz="2400" b="1" dirty="0" err="1" smtClean="0">
                <a:solidFill>
                  <a:srgbClr val="0033CC"/>
                </a:solidFill>
              </a:rPr>
              <a:t>cubic-quintic-septic</a:t>
            </a:r>
            <a:r>
              <a:rPr lang="fr-FR" sz="2400" b="1" dirty="0" smtClean="0">
                <a:solidFill>
                  <a:srgbClr val="0033CC"/>
                </a:solidFill>
              </a:rPr>
              <a:t> </a:t>
            </a:r>
            <a:r>
              <a:rPr lang="fr-FR" sz="2400" b="1" dirty="0" err="1">
                <a:solidFill>
                  <a:srgbClr val="0033CC"/>
                </a:solidFill>
              </a:rPr>
              <a:t>nonlinear</a:t>
            </a:r>
            <a:r>
              <a:rPr lang="fr-FR" sz="2400" b="1" dirty="0">
                <a:solidFill>
                  <a:srgbClr val="0033CC"/>
                </a:solidFill>
              </a:rPr>
              <a:t> </a:t>
            </a:r>
            <a:r>
              <a:rPr lang="fr-FR" sz="2400" b="1" dirty="0" err="1">
                <a:solidFill>
                  <a:srgbClr val="0033CC"/>
                </a:solidFill>
              </a:rPr>
              <a:t>material</a:t>
            </a:r>
            <a:r>
              <a:rPr lang="fr-FR" sz="2400" b="1" dirty="0" smtClean="0">
                <a:solidFill>
                  <a:srgbClr val="0033CC"/>
                </a:solidFill>
              </a:rPr>
              <a:t>.</a:t>
            </a:r>
          </a:p>
          <a:p>
            <a:pPr algn="just"/>
            <a:endParaRPr lang="fr-FR" b="1" dirty="0" smtClean="0">
              <a:solidFill>
                <a:srgbClr val="FF0000"/>
              </a:solidFill>
            </a:endParaRPr>
          </a:p>
        </p:txBody>
      </p:sp>
      <p:sp>
        <p:nvSpPr>
          <p:cNvPr id="7" name="Titre 1"/>
          <p:cNvSpPr txBox="1">
            <a:spLocks noGrp="1"/>
          </p:cNvSpPr>
          <p:nvPr>
            <p:ph type="title"/>
          </p:nvPr>
        </p:nvSpPr>
        <p:spPr>
          <a:xfrm>
            <a:off x="0" y="-27385"/>
            <a:ext cx="9144000" cy="1109151"/>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Tree>
    <p:extLst>
      <p:ext uri="{BB962C8B-B14F-4D97-AF65-F5344CB8AC3E}">
        <p14:creationId xmlns:p14="http://schemas.microsoft.com/office/powerpoint/2010/main" val="2385327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008112"/>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5" name="ZoneTexte 4"/>
          <p:cNvSpPr txBox="1"/>
          <p:nvPr/>
        </p:nvSpPr>
        <p:spPr>
          <a:xfrm>
            <a:off x="0" y="1268760"/>
            <a:ext cx="9144000" cy="5539978"/>
          </a:xfrm>
          <a:prstGeom prst="rect">
            <a:avLst/>
          </a:prstGeom>
          <a:noFill/>
        </p:spPr>
        <p:txBody>
          <a:bodyPr wrap="square" rtlCol="0">
            <a:spAutoFit/>
          </a:bodyPr>
          <a:lstStyle/>
          <a:p>
            <a:pPr marL="285750" indent="-285750" algn="just">
              <a:buFont typeface="Wingdings" pitchFamily="2" charset="2"/>
              <a:buChar char="§"/>
            </a:pPr>
            <a:r>
              <a:rPr lang="en-US" sz="2400" b="1" dirty="0">
                <a:solidFill>
                  <a:srgbClr val="0070C0"/>
                </a:solidFill>
              </a:rPr>
              <a:t>To enlarge the information capacity, it is necessary to transmit dissipative </a:t>
            </a:r>
            <a:r>
              <a:rPr lang="en-US" sz="2400" b="1" dirty="0" err="1">
                <a:solidFill>
                  <a:srgbClr val="0070C0"/>
                </a:solidFill>
              </a:rPr>
              <a:t>solitons</a:t>
            </a:r>
            <a:r>
              <a:rPr lang="en-US" sz="2400" b="1" dirty="0">
                <a:solidFill>
                  <a:srgbClr val="0070C0"/>
                </a:solidFill>
              </a:rPr>
              <a:t> at a high bit rate (≈ 1 − 10 </a:t>
            </a:r>
            <a:r>
              <a:rPr lang="en-US" sz="2400" b="1" dirty="0" err="1">
                <a:solidFill>
                  <a:srgbClr val="0070C0"/>
                </a:solidFill>
              </a:rPr>
              <a:t>fs</a:t>
            </a:r>
            <a:r>
              <a:rPr lang="en-US" sz="2400" b="1" dirty="0">
                <a:solidFill>
                  <a:srgbClr val="0070C0"/>
                </a:solidFill>
              </a:rPr>
              <a:t>) of </a:t>
            </a:r>
            <a:r>
              <a:rPr lang="en-US" sz="2400" b="1" dirty="0" err="1">
                <a:solidFill>
                  <a:srgbClr val="0070C0"/>
                </a:solidFill>
              </a:rPr>
              <a:t>ultrashort</a:t>
            </a:r>
            <a:r>
              <a:rPr lang="en-US" sz="2400" b="1" dirty="0">
                <a:solidFill>
                  <a:srgbClr val="0070C0"/>
                </a:solidFill>
              </a:rPr>
              <a:t> pulses, which can be seen in many applicative contexts such as high repetition pulse sources based on fiber as well as on doped fiber technology. Thus, several new effects such as higher-order dispersion term up to six, self-steepening (Kerr dispersion), self-frequency shift (SFS) arising from stimulated Raman scattering and </a:t>
            </a:r>
            <a:r>
              <a:rPr lang="en-US" sz="2400" b="1" dirty="0" smtClean="0">
                <a:solidFill>
                  <a:srgbClr val="0070C0"/>
                </a:solidFill>
              </a:rPr>
              <a:t>cubic, </a:t>
            </a:r>
            <a:r>
              <a:rPr lang="en-US" sz="2400" b="1" dirty="0" err="1" smtClean="0">
                <a:solidFill>
                  <a:srgbClr val="0070C0"/>
                </a:solidFill>
              </a:rPr>
              <a:t>quintic</a:t>
            </a:r>
            <a:r>
              <a:rPr lang="en-US" sz="2400" b="1" dirty="0">
                <a:solidFill>
                  <a:srgbClr val="0070C0"/>
                </a:solidFill>
              </a:rPr>
              <a:t>, </a:t>
            </a:r>
            <a:r>
              <a:rPr lang="en-US" sz="2400" b="1" dirty="0" smtClean="0">
                <a:solidFill>
                  <a:srgbClr val="0070C0"/>
                </a:solidFill>
              </a:rPr>
              <a:t>septic nonlinearities </a:t>
            </a:r>
            <a:r>
              <a:rPr lang="en-US" sz="2400" b="1" dirty="0">
                <a:solidFill>
                  <a:srgbClr val="0070C0"/>
                </a:solidFill>
              </a:rPr>
              <a:t>of dispersive and dissipative types greatly influence the propagation properties of optical pulses.  </a:t>
            </a:r>
          </a:p>
          <a:p>
            <a:pPr algn="just"/>
            <a:endParaRPr lang="en-US" sz="2400" b="1" dirty="0">
              <a:solidFill>
                <a:srgbClr val="0070C0"/>
              </a:solidFill>
            </a:endParaRPr>
          </a:p>
          <a:p>
            <a:pPr marL="285750" indent="-285750">
              <a:buClr>
                <a:srgbClr val="FF0000"/>
              </a:buClr>
              <a:buFont typeface="Wingdings" pitchFamily="2" charset="2"/>
              <a:buChar char="§"/>
            </a:pPr>
            <a:r>
              <a:rPr lang="en-US" sz="2400" b="1" dirty="0">
                <a:solidFill>
                  <a:srgbClr val="FF0000"/>
                </a:solidFill>
              </a:rPr>
              <a:t>In this case, the governing equation that we will derive in the paraxial wave approximation, to describe light bullets and which is based on the above cited effects, is called the higher-order (3 + 1)D cubic-</a:t>
            </a:r>
            <a:r>
              <a:rPr lang="en-US" sz="2400" b="1" dirty="0" err="1">
                <a:solidFill>
                  <a:srgbClr val="FF0000"/>
                </a:solidFill>
              </a:rPr>
              <a:t>quintic</a:t>
            </a:r>
            <a:r>
              <a:rPr lang="en-US" sz="2400" b="1" dirty="0">
                <a:solidFill>
                  <a:srgbClr val="FF0000"/>
                </a:solidFill>
              </a:rPr>
              <a:t>-septic complex </a:t>
            </a:r>
            <a:r>
              <a:rPr lang="en-US" sz="2400" b="1" dirty="0" err="1">
                <a:solidFill>
                  <a:srgbClr val="FF0000"/>
                </a:solidFill>
              </a:rPr>
              <a:t>Ginzburg</a:t>
            </a:r>
            <a:r>
              <a:rPr lang="en-US" sz="2400" b="1" dirty="0">
                <a:solidFill>
                  <a:srgbClr val="FF0000"/>
                </a:solidFill>
              </a:rPr>
              <a:t>–Landau (CQS-CGL) equation. </a:t>
            </a:r>
          </a:p>
          <a:p>
            <a:endParaRPr lang="fr-FR" dirty="0"/>
          </a:p>
        </p:txBody>
      </p:sp>
    </p:spTree>
    <p:extLst>
      <p:ext uri="{BB962C8B-B14F-4D97-AF65-F5344CB8AC3E}">
        <p14:creationId xmlns:p14="http://schemas.microsoft.com/office/powerpoint/2010/main" val="122125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640959" cy="566124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Tree>
    <p:extLst>
      <p:ext uri="{BB962C8B-B14F-4D97-AF65-F5344CB8AC3E}">
        <p14:creationId xmlns:p14="http://schemas.microsoft.com/office/powerpoint/2010/main" val="3724437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6" name="ZoneTexte 5"/>
          <p:cNvSpPr txBox="1"/>
          <p:nvPr/>
        </p:nvSpPr>
        <p:spPr>
          <a:xfrm>
            <a:off x="107504" y="1196752"/>
            <a:ext cx="9036496" cy="369332"/>
          </a:xfrm>
          <a:prstGeom prst="rect">
            <a:avLst/>
          </a:prstGeom>
          <a:noFill/>
        </p:spPr>
        <p:txBody>
          <a:bodyPr wrap="square" rtlCol="0">
            <a:spAutoFit/>
          </a:bodyPr>
          <a:lstStyle/>
          <a:p>
            <a:pPr marL="285750" indent="-285750">
              <a:buClr>
                <a:srgbClr val="FF0000"/>
              </a:buClr>
              <a:buFont typeface="Wingdings" pitchFamily="2" charset="2"/>
              <a:buChar char="§"/>
            </a:pPr>
            <a:r>
              <a:rPr lang="fr-FR" b="1" dirty="0">
                <a:solidFill>
                  <a:srgbClr val="0070C0"/>
                </a:solidFill>
              </a:rPr>
              <a:t>The </a:t>
            </a:r>
            <a:r>
              <a:rPr lang="fr-FR" b="1" dirty="0" err="1">
                <a:solidFill>
                  <a:srgbClr val="0070C0"/>
                </a:solidFill>
              </a:rPr>
              <a:t>starting</a:t>
            </a:r>
            <a:r>
              <a:rPr lang="fr-FR" b="1" dirty="0">
                <a:solidFill>
                  <a:srgbClr val="0070C0"/>
                </a:solidFill>
              </a:rPr>
              <a:t> point </a:t>
            </a:r>
            <a:r>
              <a:rPr lang="fr-FR" b="1" dirty="0" smtClean="0">
                <a:solidFill>
                  <a:srgbClr val="0070C0"/>
                </a:solidFill>
              </a:rPr>
              <a:t>to </a:t>
            </a:r>
            <a:r>
              <a:rPr lang="fr-FR" b="1" dirty="0" err="1" smtClean="0">
                <a:solidFill>
                  <a:srgbClr val="0070C0"/>
                </a:solidFill>
              </a:rPr>
              <a:t>derive</a:t>
            </a:r>
            <a:r>
              <a:rPr lang="fr-FR" b="1" dirty="0" smtClean="0">
                <a:solidFill>
                  <a:srgbClr val="0070C0"/>
                </a:solidFill>
              </a:rPr>
              <a:t> the </a:t>
            </a:r>
            <a:r>
              <a:rPr lang="fr-FR" b="1" dirty="0" err="1" smtClean="0">
                <a:solidFill>
                  <a:srgbClr val="0070C0"/>
                </a:solidFill>
              </a:rPr>
              <a:t>above</a:t>
            </a:r>
            <a:r>
              <a:rPr lang="fr-FR" b="1" dirty="0" smtClean="0">
                <a:solidFill>
                  <a:srgbClr val="0070C0"/>
                </a:solidFill>
              </a:rPr>
              <a:t> </a:t>
            </a:r>
            <a:r>
              <a:rPr lang="fr-FR" b="1" dirty="0" err="1" smtClean="0">
                <a:solidFill>
                  <a:srgbClr val="0070C0"/>
                </a:solidFill>
              </a:rPr>
              <a:t>equation</a:t>
            </a:r>
            <a:r>
              <a:rPr lang="fr-FR" b="1" dirty="0">
                <a:solidFill>
                  <a:srgbClr val="0070C0"/>
                </a:solidFill>
              </a:rPr>
              <a:t> </a:t>
            </a:r>
            <a:r>
              <a:rPr lang="fr-FR" b="1" dirty="0" err="1">
                <a:solidFill>
                  <a:srgbClr val="0070C0"/>
                </a:solidFill>
              </a:rPr>
              <a:t>is</a:t>
            </a:r>
            <a:r>
              <a:rPr lang="fr-FR" b="1" dirty="0">
                <a:solidFill>
                  <a:srgbClr val="0070C0"/>
                </a:solidFill>
              </a:rPr>
              <a:t> the </a:t>
            </a:r>
            <a:r>
              <a:rPr lang="fr-FR" b="1" dirty="0" err="1" smtClean="0">
                <a:solidFill>
                  <a:srgbClr val="0070C0"/>
                </a:solidFill>
              </a:rPr>
              <a:t>following</a:t>
            </a:r>
            <a:r>
              <a:rPr lang="fr-FR" b="1" dirty="0" smtClean="0">
                <a:solidFill>
                  <a:srgbClr val="0070C0"/>
                </a:solidFill>
              </a:rPr>
              <a:t> </a:t>
            </a:r>
            <a:r>
              <a:rPr lang="fr-FR" b="1" dirty="0" err="1" smtClean="0">
                <a:solidFill>
                  <a:srgbClr val="0070C0"/>
                </a:solidFill>
              </a:rPr>
              <a:t>wave</a:t>
            </a:r>
            <a:r>
              <a:rPr lang="fr-FR" b="1" dirty="0" smtClean="0">
                <a:solidFill>
                  <a:srgbClr val="0070C0"/>
                </a:solidFill>
              </a:rPr>
              <a:t> </a:t>
            </a:r>
            <a:r>
              <a:rPr lang="fr-FR" b="1" dirty="0" err="1">
                <a:solidFill>
                  <a:srgbClr val="0070C0"/>
                </a:solidFill>
              </a:rPr>
              <a:t>equation</a:t>
            </a:r>
            <a:r>
              <a:rPr lang="fr-FR" b="1" dirty="0">
                <a:solidFill>
                  <a:srgbClr val="0070C0"/>
                </a:solidFill>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4923528" cy="1044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41276" y="4797152"/>
            <a:ext cx="8568952" cy="707886"/>
          </a:xfrm>
          <a:prstGeom prst="rect">
            <a:avLst/>
          </a:prstGeom>
          <a:noFill/>
        </p:spPr>
        <p:txBody>
          <a:bodyPr wrap="square" rtlCol="0">
            <a:spAutoFit/>
          </a:bodyPr>
          <a:lstStyle/>
          <a:p>
            <a:r>
              <a:rPr lang="fr-FR" sz="2000" b="1" dirty="0" smtClean="0">
                <a:solidFill>
                  <a:srgbClr val="FF0000"/>
                </a:solidFill>
              </a:rPr>
              <a:t>The </a:t>
            </a:r>
            <a:r>
              <a:rPr lang="fr-FR" sz="2000" b="1" dirty="0" err="1" smtClean="0">
                <a:solidFill>
                  <a:srgbClr val="FF0000"/>
                </a:solidFill>
              </a:rPr>
              <a:t>linear</a:t>
            </a:r>
            <a:r>
              <a:rPr lang="fr-FR" sz="2000" b="1" dirty="0" smtClean="0">
                <a:solidFill>
                  <a:srgbClr val="FF0000"/>
                </a:solidFill>
              </a:rPr>
              <a:t>          and the </a:t>
            </a:r>
            <a:r>
              <a:rPr lang="fr-FR" sz="2000" b="1" dirty="0" err="1" smtClean="0">
                <a:solidFill>
                  <a:srgbClr val="FF0000"/>
                </a:solidFill>
              </a:rPr>
              <a:t>nonlinear</a:t>
            </a:r>
            <a:r>
              <a:rPr lang="fr-FR" sz="2000" b="1" dirty="0" smtClean="0">
                <a:solidFill>
                  <a:srgbClr val="FF0000"/>
                </a:solidFill>
              </a:rPr>
              <a:t>             part of the </a:t>
            </a:r>
            <a:r>
              <a:rPr lang="fr-FR" sz="2000" b="1" dirty="0" err="1" smtClean="0">
                <a:solidFill>
                  <a:srgbClr val="FF0000"/>
                </a:solidFill>
              </a:rPr>
              <a:t>induced</a:t>
            </a:r>
            <a:r>
              <a:rPr lang="fr-FR" sz="2000" b="1" dirty="0" smtClean="0">
                <a:solidFill>
                  <a:srgbClr val="FF0000"/>
                </a:solidFill>
              </a:rPr>
              <a:t> </a:t>
            </a:r>
            <a:r>
              <a:rPr lang="fr-FR" sz="2000" b="1" dirty="0" err="1" smtClean="0">
                <a:solidFill>
                  <a:srgbClr val="FF0000"/>
                </a:solidFill>
              </a:rPr>
              <a:t>polarization</a:t>
            </a:r>
            <a:r>
              <a:rPr lang="fr-FR" sz="2000" b="1" dirty="0" smtClean="0">
                <a:solidFill>
                  <a:srgbClr val="FF0000"/>
                </a:solidFill>
              </a:rPr>
              <a:t> are </a:t>
            </a:r>
            <a:r>
              <a:rPr lang="fr-FR" sz="2000" b="1" dirty="0" err="1" smtClean="0">
                <a:solidFill>
                  <a:srgbClr val="FF0000"/>
                </a:solidFill>
              </a:rPr>
              <a:t>related</a:t>
            </a:r>
            <a:r>
              <a:rPr lang="fr-FR" sz="2000" b="1" dirty="0" smtClean="0">
                <a:solidFill>
                  <a:srgbClr val="FF0000"/>
                </a:solidFill>
              </a:rPr>
              <a:t> to the </a:t>
            </a:r>
            <a:r>
              <a:rPr lang="fr-FR" sz="2000" b="1" dirty="0" err="1" smtClean="0">
                <a:solidFill>
                  <a:srgbClr val="FF0000"/>
                </a:solidFill>
              </a:rPr>
              <a:t>electric</a:t>
            </a:r>
            <a:r>
              <a:rPr lang="fr-FR" sz="2000" b="1" dirty="0" smtClean="0">
                <a:solidFill>
                  <a:srgbClr val="FF0000"/>
                </a:solidFill>
              </a:rPr>
              <a:t> </a:t>
            </a:r>
            <a:r>
              <a:rPr lang="fr-FR" sz="2000" b="1" dirty="0" err="1" smtClean="0">
                <a:solidFill>
                  <a:srgbClr val="FF0000"/>
                </a:solidFill>
              </a:rPr>
              <a:t>field</a:t>
            </a:r>
            <a:r>
              <a:rPr lang="fr-FR" sz="2000" b="1" dirty="0" smtClean="0">
                <a:solidFill>
                  <a:srgbClr val="FF0000"/>
                </a:solidFill>
              </a:rPr>
              <a:t> </a:t>
            </a:r>
            <a:r>
              <a:rPr lang="fr-FR" sz="2000" b="1" dirty="0" smtClean="0"/>
              <a:t>E</a:t>
            </a:r>
            <a:endParaRPr lang="fr-FR" sz="2000" b="1" dirty="0"/>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825" y="4797152"/>
            <a:ext cx="26470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977" y="4797152"/>
            <a:ext cx="425456"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918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6" name="ZoneTexte 5"/>
          <p:cNvSpPr txBox="1"/>
          <p:nvPr/>
        </p:nvSpPr>
        <p:spPr>
          <a:xfrm>
            <a:off x="107504" y="1268760"/>
            <a:ext cx="9036496" cy="2585323"/>
          </a:xfrm>
          <a:prstGeom prst="rect">
            <a:avLst/>
          </a:prstGeom>
          <a:noFill/>
        </p:spPr>
        <p:txBody>
          <a:bodyPr wrap="square" rtlCol="0">
            <a:spAutoFit/>
          </a:bodyPr>
          <a:lstStyle/>
          <a:p>
            <a:pPr marL="285750" indent="-285750">
              <a:buClr>
                <a:srgbClr val="FF0000"/>
              </a:buClr>
              <a:buFont typeface="Wingdings" pitchFamily="2" charset="2"/>
              <a:buChar char="§"/>
            </a:pPr>
            <a:r>
              <a:rPr lang="fr-FR" b="1" dirty="0" smtClean="0">
                <a:solidFill>
                  <a:srgbClr val="0070C0"/>
                </a:solidFill>
              </a:rPr>
              <a:t>In the </a:t>
            </a:r>
            <a:r>
              <a:rPr lang="fr-FR" b="1" dirty="0" err="1" smtClean="0">
                <a:solidFill>
                  <a:srgbClr val="0070C0"/>
                </a:solidFill>
              </a:rPr>
              <a:t>slowly</a:t>
            </a:r>
            <a:r>
              <a:rPr lang="fr-FR" b="1" dirty="0" smtClean="0">
                <a:solidFill>
                  <a:srgbClr val="0070C0"/>
                </a:solidFill>
              </a:rPr>
              <a:t> </a:t>
            </a:r>
            <a:r>
              <a:rPr lang="fr-FR" b="1" dirty="0" err="1" smtClean="0">
                <a:solidFill>
                  <a:srgbClr val="0070C0"/>
                </a:solidFill>
              </a:rPr>
              <a:t>varying</a:t>
            </a:r>
            <a:r>
              <a:rPr lang="fr-FR" b="1" dirty="0" smtClean="0">
                <a:solidFill>
                  <a:srgbClr val="0070C0"/>
                </a:solidFill>
              </a:rPr>
              <a:t> </a:t>
            </a:r>
            <a:r>
              <a:rPr lang="fr-FR" b="1" dirty="0" err="1" smtClean="0">
                <a:solidFill>
                  <a:srgbClr val="0070C0"/>
                </a:solidFill>
              </a:rPr>
              <a:t>envelope</a:t>
            </a:r>
            <a:r>
              <a:rPr lang="fr-FR" b="1" dirty="0" smtClean="0">
                <a:solidFill>
                  <a:srgbClr val="0070C0"/>
                </a:solidFill>
              </a:rPr>
              <a:t> approximation,  </a:t>
            </a:r>
            <a:r>
              <a:rPr lang="fr-FR" b="1" dirty="0" err="1" smtClean="0">
                <a:solidFill>
                  <a:srgbClr val="0070C0"/>
                </a:solidFill>
              </a:rPr>
              <a:t>it</a:t>
            </a:r>
            <a:r>
              <a:rPr lang="fr-FR" b="1" dirty="0" smtClean="0">
                <a:solidFill>
                  <a:srgbClr val="0070C0"/>
                </a:solidFill>
              </a:rPr>
              <a:t> </a:t>
            </a:r>
            <a:r>
              <a:rPr lang="fr-FR" b="1" dirty="0" err="1" smtClean="0">
                <a:solidFill>
                  <a:srgbClr val="0070C0"/>
                </a:solidFill>
              </a:rPr>
              <a:t>useful</a:t>
            </a:r>
            <a:r>
              <a:rPr lang="fr-FR" b="1" dirty="0" smtClean="0">
                <a:solidFill>
                  <a:srgbClr val="0070C0"/>
                </a:solidFill>
              </a:rPr>
              <a:t> to </a:t>
            </a:r>
            <a:r>
              <a:rPr lang="fr-FR" b="1" dirty="0" err="1" smtClean="0">
                <a:solidFill>
                  <a:srgbClr val="0070C0"/>
                </a:solidFill>
              </a:rPr>
              <a:t>separate</a:t>
            </a:r>
            <a:r>
              <a:rPr lang="fr-FR" b="1" dirty="0" smtClean="0">
                <a:solidFill>
                  <a:srgbClr val="0070C0"/>
                </a:solidFill>
              </a:rPr>
              <a:t> the </a:t>
            </a:r>
            <a:r>
              <a:rPr lang="fr-FR" b="1" dirty="0" err="1" smtClean="0">
                <a:solidFill>
                  <a:srgbClr val="0070C0"/>
                </a:solidFill>
              </a:rPr>
              <a:t>rapidly</a:t>
            </a:r>
            <a:r>
              <a:rPr lang="fr-FR" b="1" dirty="0" smtClean="0">
                <a:solidFill>
                  <a:srgbClr val="0070C0"/>
                </a:solidFill>
              </a:rPr>
              <a:t> </a:t>
            </a:r>
            <a:r>
              <a:rPr lang="fr-FR" b="1" dirty="0" err="1" smtClean="0">
                <a:solidFill>
                  <a:srgbClr val="0070C0"/>
                </a:solidFill>
              </a:rPr>
              <a:t>varying</a:t>
            </a:r>
            <a:r>
              <a:rPr lang="fr-FR" b="1" dirty="0" smtClean="0">
                <a:solidFill>
                  <a:srgbClr val="0070C0"/>
                </a:solidFill>
              </a:rPr>
              <a:t> part of the </a:t>
            </a:r>
            <a:r>
              <a:rPr lang="fr-FR" b="1" dirty="0" err="1" smtClean="0">
                <a:solidFill>
                  <a:srgbClr val="0070C0"/>
                </a:solidFill>
              </a:rPr>
              <a:t>electric</a:t>
            </a:r>
            <a:r>
              <a:rPr lang="fr-FR" b="1" dirty="0" smtClean="0">
                <a:solidFill>
                  <a:srgbClr val="0070C0"/>
                </a:solidFill>
              </a:rPr>
              <a:t> </a:t>
            </a:r>
            <a:r>
              <a:rPr lang="fr-FR" b="1" dirty="0" err="1" smtClean="0">
                <a:solidFill>
                  <a:srgbClr val="0070C0"/>
                </a:solidFill>
              </a:rPr>
              <a:t>field</a:t>
            </a:r>
            <a:r>
              <a:rPr lang="fr-FR" b="1" dirty="0" smtClean="0">
                <a:solidFill>
                  <a:srgbClr val="0070C0"/>
                </a:solidFill>
              </a:rPr>
              <a:t> </a:t>
            </a:r>
            <a:r>
              <a:rPr lang="fr-FR" b="1" dirty="0" err="1" smtClean="0">
                <a:solidFill>
                  <a:srgbClr val="0070C0"/>
                </a:solidFill>
              </a:rPr>
              <a:t>writing</a:t>
            </a:r>
            <a:r>
              <a:rPr lang="fr-FR" b="1" dirty="0" smtClean="0">
                <a:solidFill>
                  <a:srgbClr val="0070C0"/>
                </a:solidFill>
              </a:rPr>
              <a:t> as:</a:t>
            </a:r>
          </a:p>
          <a:p>
            <a:pPr marL="285750" indent="-285750">
              <a:buClr>
                <a:srgbClr val="FF0000"/>
              </a:buClr>
              <a:buFont typeface="Wingdings" pitchFamily="2" charset="2"/>
              <a:buChar char="§"/>
            </a:pPr>
            <a:endParaRPr lang="fr-FR" dirty="0"/>
          </a:p>
          <a:p>
            <a:pPr marL="285750" indent="-285750">
              <a:buClr>
                <a:srgbClr val="FF0000"/>
              </a:buClr>
              <a:buFont typeface="Wingdings" pitchFamily="2" charset="2"/>
              <a:buChar char="§"/>
            </a:pPr>
            <a:endParaRPr lang="fr-FR" dirty="0" smtClean="0"/>
          </a:p>
          <a:p>
            <a:pPr marL="285750" indent="-285750">
              <a:buClr>
                <a:srgbClr val="FF0000"/>
              </a:buClr>
              <a:buFont typeface="Wingdings" pitchFamily="2" charset="2"/>
              <a:buChar char="§"/>
            </a:pPr>
            <a:endParaRPr lang="fr-FR" dirty="0"/>
          </a:p>
          <a:p>
            <a:pPr marL="285750" indent="-285750">
              <a:buClr>
                <a:srgbClr val="FF0000"/>
              </a:buClr>
              <a:buFont typeface="Wingdings" pitchFamily="2" charset="2"/>
              <a:buChar char="§"/>
            </a:pPr>
            <a:endParaRPr lang="fr-FR" dirty="0" smtClean="0"/>
          </a:p>
          <a:p>
            <a:pPr marL="285750" indent="-285750">
              <a:buClr>
                <a:srgbClr val="FF0000"/>
              </a:buClr>
              <a:buFont typeface="Wingdings" pitchFamily="2" charset="2"/>
              <a:buChar char="§"/>
            </a:pPr>
            <a:endParaRPr lang="fr-FR" dirty="0"/>
          </a:p>
          <a:p>
            <a:pPr marL="285750" indent="-285750">
              <a:buClr>
                <a:srgbClr val="FF0000"/>
              </a:buClr>
              <a:buFont typeface="Wingdings" pitchFamily="2" charset="2"/>
              <a:buChar char="§"/>
            </a:pPr>
            <a:endParaRPr lang="fr-FR" dirty="0" smtClean="0"/>
          </a:p>
          <a:p>
            <a:pPr marL="285750" indent="-285750">
              <a:buClr>
                <a:srgbClr val="FF0000"/>
              </a:buClr>
              <a:buFont typeface="Wingdings" pitchFamily="2" charset="2"/>
              <a:buChar char="§"/>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760000" cy="70965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912"/>
            <a:ext cx="9144000" cy="205452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746681"/>
            <a:ext cx="5760000" cy="105858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0" y="5829071"/>
            <a:ext cx="9144000" cy="1200329"/>
          </a:xfrm>
          <a:prstGeom prst="rect">
            <a:avLst/>
          </a:prstGeom>
          <a:noFill/>
        </p:spPr>
        <p:txBody>
          <a:bodyPr wrap="square" rtlCol="0">
            <a:spAutoFit/>
          </a:bodyPr>
          <a:lstStyle/>
          <a:p>
            <a:pPr marL="285750" indent="-285750">
              <a:buClr>
                <a:srgbClr val="FF0000"/>
              </a:buClr>
              <a:buFont typeface="Wingdings" pitchFamily="2" charset="2"/>
              <a:buChar char="§"/>
            </a:pPr>
            <a:r>
              <a:rPr lang="fr-FR" dirty="0" smtClean="0"/>
              <a:t>  </a:t>
            </a:r>
            <a:r>
              <a:rPr lang="fr-FR" b="1" dirty="0" smtClean="0">
                <a:solidFill>
                  <a:srgbClr val="0070C0"/>
                </a:solidFill>
              </a:rPr>
              <a:t>In </a:t>
            </a:r>
            <a:r>
              <a:rPr lang="fr-FR" b="1" dirty="0" err="1" smtClean="0">
                <a:solidFill>
                  <a:srgbClr val="0070C0"/>
                </a:solidFill>
              </a:rPr>
              <a:t>order</a:t>
            </a:r>
            <a:r>
              <a:rPr lang="fr-FR" b="1" dirty="0" smtClean="0">
                <a:solidFill>
                  <a:srgbClr val="0070C0"/>
                </a:solidFill>
              </a:rPr>
              <a:t> to </a:t>
            </a:r>
            <a:r>
              <a:rPr lang="fr-FR" b="1" dirty="0" err="1" smtClean="0">
                <a:solidFill>
                  <a:srgbClr val="0070C0"/>
                </a:solidFill>
              </a:rPr>
              <a:t>obtained</a:t>
            </a:r>
            <a:r>
              <a:rPr lang="fr-FR" b="1" dirty="0" smtClean="0">
                <a:solidFill>
                  <a:srgbClr val="0070C0"/>
                </a:solidFill>
              </a:rPr>
              <a:t> the  </a:t>
            </a:r>
            <a:r>
              <a:rPr lang="fr-FR" b="1" dirty="0" err="1" smtClean="0">
                <a:solidFill>
                  <a:srgbClr val="0070C0"/>
                </a:solidFill>
              </a:rPr>
              <a:t>wave</a:t>
            </a:r>
            <a:r>
              <a:rPr lang="fr-FR" b="1" dirty="0" smtClean="0">
                <a:solidFill>
                  <a:srgbClr val="0070C0"/>
                </a:solidFill>
              </a:rPr>
              <a:t> </a:t>
            </a:r>
            <a:r>
              <a:rPr lang="fr-FR" b="1" dirty="0" err="1" smtClean="0">
                <a:solidFill>
                  <a:srgbClr val="0070C0"/>
                </a:solidFill>
              </a:rPr>
              <a:t>equation</a:t>
            </a:r>
            <a:r>
              <a:rPr lang="fr-FR" b="1" dirty="0" smtClean="0">
                <a:solidFill>
                  <a:srgbClr val="0070C0"/>
                </a:solidFill>
              </a:rPr>
              <a:t> for the </a:t>
            </a:r>
            <a:r>
              <a:rPr lang="fr-FR" b="1" dirty="0" err="1" smtClean="0">
                <a:solidFill>
                  <a:srgbClr val="0070C0"/>
                </a:solidFill>
              </a:rPr>
              <a:t>slowly</a:t>
            </a:r>
            <a:r>
              <a:rPr lang="fr-FR" b="1" dirty="0" smtClean="0">
                <a:solidFill>
                  <a:srgbClr val="0070C0"/>
                </a:solidFill>
              </a:rPr>
              <a:t> </a:t>
            </a:r>
            <a:r>
              <a:rPr lang="fr-FR" b="1" dirty="0" err="1" smtClean="0">
                <a:solidFill>
                  <a:srgbClr val="0070C0"/>
                </a:solidFill>
              </a:rPr>
              <a:t>varying</a:t>
            </a:r>
            <a:r>
              <a:rPr lang="fr-FR" b="1" dirty="0" smtClean="0">
                <a:solidFill>
                  <a:srgbClr val="0070C0"/>
                </a:solidFill>
              </a:rPr>
              <a:t> </a:t>
            </a:r>
            <a:r>
              <a:rPr lang="fr-FR" b="1" dirty="0" err="1" smtClean="0">
                <a:solidFill>
                  <a:srgbClr val="0070C0"/>
                </a:solidFill>
              </a:rPr>
              <a:t>envelope</a:t>
            </a:r>
            <a:r>
              <a:rPr lang="fr-FR" b="1" dirty="0" smtClean="0">
                <a:solidFill>
                  <a:srgbClr val="0070C0"/>
                </a:solidFill>
              </a:rPr>
              <a:t> E(r, t), </a:t>
            </a:r>
            <a:r>
              <a:rPr lang="fr-FR" b="1" dirty="0" err="1" smtClean="0">
                <a:solidFill>
                  <a:srgbClr val="0070C0"/>
                </a:solidFill>
              </a:rPr>
              <a:t>it</a:t>
            </a:r>
            <a:r>
              <a:rPr lang="fr-FR" b="1" dirty="0" smtClean="0">
                <a:solidFill>
                  <a:srgbClr val="0070C0"/>
                </a:solidFill>
              </a:rPr>
              <a:t> </a:t>
            </a:r>
            <a:r>
              <a:rPr lang="fr-FR" b="1" dirty="0" err="1" smtClean="0">
                <a:solidFill>
                  <a:srgbClr val="0070C0"/>
                </a:solidFill>
              </a:rPr>
              <a:t>is</a:t>
            </a:r>
            <a:r>
              <a:rPr lang="fr-FR" b="1" dirty="0" smtClean="0">
                <a:solidFill>
                  <a:srgbClr val="0070C0"/>
                </a:solidFill>
              </a:rPr>
              <a:t> </a:t>
            </a:r>
            <a:r>
              <a:rPr lang="fr-FR" b="1" dirty="0" err="1" smtClean="0">
                <a:solidFill>
                  <a:srgbClr val="0070C0"/>
                </a:solidFill>
              </a:rPr>
              <a:t>convenient</a:t>
            </a:r>
            <a:r>
              <a:rPr lang="fr-FR" b="1" dirty="0" smtClean="0">
                <a:solidFill>
                  <a:srgbClr val="0070C0"/>
                </a:solidFill>
              </a:rPr>
              <a:t> to </a:t>
            </a:r>
            <a:r>
              <a:rPr lang="fr-FR" b="1" dirty="0" err="1" smtClean="0">
                <a:solidFill>
                  <a:srgbClr val="0070C0"/>
                </a:solidFill>
              </a:rPr>
              <a:t>work</a:t>
            </a:r>
            <a:r>
              <a:rPr lang="fr-FR" b="1" dirty="0" smtClean="0">
                <a:solidFill>
                  <a:srgbClr val="0070C0"/>
                </a:solidFill>
              </a:rPr>
              <a:t> in the Fourier </a:t>
            </a:r>
            <a:r>
              <a:rPr lang="fr-FR" b="1" dirty="0" err="1" smtClean="0">
                <a:solidFill>
                  <a:srgbClr val="0070C0"/>
                </a:solidFill>
              </a:rPr>
              <a:t>domain</a:t>
            </a:r>
            <a:r>
              <a:rPr lang="fr-FR" b="1" dirty="0" smtClean="0">
                <a:solidFill>
                  <a:srgbClr val="0070C0"/>
                </a:solidFill>
              </a:rPr>
              <a:t>. </a:t>
            </a:r>
            <a:r>
              <a:rPr lang="fr-FR" b="1" dirty="0" err="1" smtClean="0">
                <a:solidFill>
                  <a:srgbClr val="0070C0"/>
                </a:solidFill>
              </a:rPr>
              <a:t>Substituating</a:t>
            </a:r>
            <a:r>
              <a:rPr lang="fr-FR" b="1" dirty="0" smtClean="0">
                <a:solidFill>
                  <a:srgbClr val="0070C0"/>
                </a:solidFill>
              </a:rPr>
              <a:t> the </a:t>
            </a:r>
            <a:r>
              <a:rPr lang="fr-FR" b="1" dirty="0" err="1" smtClean="0">
                <a:solidFill>
                  <a:srgbClr val="0070C0"/>
                </a:solidFill>
              </a:rPr>
              <a:t>above</a:t>
            </a:r>
            <a:r>
              <a:rPr lang="fr-FR" b="1" dirty="0" smtClean="0">
                <a:solidFill>
                  <a:srgbClr val="0070C0"/>
                </a:solidFill>
              </a:rPr>
              <a:t> </a:t>
            </a:r>
            <a:r>
              <a:rPr lang="fr-FR" b="1" dirty="0" err="1" smtClean="0">
                <a:solidFill>
                  <a:srgbClr val="0070C0"/>
                </a:solidFill>
              </a:rPr>
              <a:t>equation</a:t>
            </a:r>
            <a:r>
              <a:rPr lang="fr-FR" b="1" dirty="0" smtClean="0">
                <a:solidFill>
                  <a:srgbClr val="0070C0"/>
                </a:solidFill>
              </a:rPr>
              <a:t> in the </a:t>
            </a:r>
            <a:r>
              <a:rPr lang="fr-FR" b="1" dirty="0" err="1" smtClean="0">
                <a:solidFill>
                  <a:srgbClr val="0070C0"/>
                </a:solidFill>
              </a:rPr>
              <a:t>wave</a:t>
            </a:r>
            <a:r>
              <a:rPr lang="fr-FR" b="1" dirty="0" smtClean="0">
                <a:solidFill>
                  <a:srgbClr val="0070C0"/>
                </a:solidFill>
              </a:rPr>
              <a:t> </a:t>
            </a:r>
            <a:r>
              <a:rPr lang="fr-FR" b="1" dirty="0" err="1" smtClean="0">
                <a:solidFill>
                  <a:srgbClr val="0070C0"/>
                </a:solidFill>
              </a:rPr>
              <a:t>equation</a:t>
            </a:r>
            <a:r>
              <a:rPr lang="fr-FR" b="1" dirty="0" smtClean="0">
                <a:solidFill>
                  <a:srgbClr val="0070C0"/>
                </a:solidFill>
              </a:rPr>
              <a:t>, the Fourier </a:t>
            </a:r>
            <a:r>
              <a:rPr lang="fr-FR" b="1" dirty="0" err="1" smtClean="0">
                <a:solidFill>
                  <a:srgbClr val="0070C0"/>
                </a:solidFill>
              </a:rPr>
              <a:t>transform</a:t>
            </a:r>
            <a:r>
              <a:rPr lang="fr-FR" b="1" dirty="0" smtClean="0">
                <a:solidFill>
                  <a:srgbClr val="0070C0"/>
                </a:solidFill>
              </a:rPr>
              <a:t>                                       </a:t>
            </a:r>
            <a:r>
              <a:rPr lang="fr-FR" b="1" dirty="0" err="1" smtClean="0">
                <a:solidFill>
                  <a:srgbClr val="0070C0"/>
                </a:solidFill>
              </a:rPr>
              <a:t>defined</a:t>
            </a:r>
            <a:r>
              <a:rPr lang="fr-FR" b="1" dirty="0" smtClean="0">
                <a:solidFill>
                  <a:srgbClr val="0070C0"/>
                </a:solidFill>
              </a:rPr>
              <a:t> as:</a:t>
            </a:r>
          </a:p>
          <a:p>
            <a:pPr marL="285750" indent="-285750">
              <a:buClr>
                <a:srgbClr val="FF0000"/>
              </a:buClr>
              <a:buFont typeface="Wingdings" pitchFamily="2" charset="2"/>
              <a:buChar char="§"/>
            </a:pPr>
            <a:endParaRPr lang="fr-FR" b="1" dirty="0">
              <a:solidFill>
                <a:srgbClr val="0070C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813" y="6381368"/>
            <a:ext cx="121304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50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8" y="1311691"/>
            <a:ext cx="5760000" cy="91051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7504" y="2222208"/>
            <a:ext cx="9036496" cy="369332"/>
          </a:xfrm>
          <a:prstGeom prst="rect">
            <a:avLst/>
          </a:prstGeom>
          <a:noFill/>
        </p:spPr>
        <p:txBody>
          <a:bodyPr wrap="square" rtlCol="0">
            <a:spAutoFit/>
          </a:bodyPr>
          <a:lstStyle/>
          <a:p>
            <a:r>
              <a:rPr lang="fr-FR" b="1" dirty="0" smtClean="0">
                <a:solidFill>
                  <a:srgbClr val="0070C0"/>
                </a:solidFill>
              </a:rPr>
              <a:t>Is </a:t>
            </a:r>
            <a:r>
              <a:rPr lang="fr-FR" b="1" dirty="0" err="1" smtClean="0">
                <a:solidFill>
                  <a:srgbClr val="0070C0"/>
                </a:solidFill>
              </a:rPr>
              <a:t>found</a:t>
            </a:r>
            <a:r>
              <a:rPr lang="fr-FR" b="1" dirty="0" smtClean="0">
                <a:solidFill>
                  <a:srgbClr val="0070C0"/>
                </a:solidFill>
              </a:rPr>
              <a:t> to </a:t>
            </a:r>
            <a:r>
              <a:rPr lang="fr-FR" b="1" dirty="0" err="1" smtClean="0">
                <a:solidFill>
                  <a:srgbClr val="0070C0"/>
                </a:solidFill>
              </a:rPr>
              <a:t>satisfied</a:t>
            </a:r>
            <a:r>
              <a:rPr lang="fr-FR" b="1" dirty="0" smtClean="0">
                <a:solidFill>
                  <a:srgbClr val="0070C0"/>
                </a:solidFill>
              </a:rPr>
              <a:t> the </a:t>
            </a:r>
            <a:r>
              <a:rPr lang="fr-FR" b="1" dirty="0" err="1" smtClean="0">
                <a:solidFill>
                  <a:srgbClr val="0070C0"/>
                </a:solidFill>
              </a:rPr>
              <a:t>Helmohtz</a:t>
            </a:r>
            <a:r>
              <a:rPr lang="fr-FR" b="1" dirty="0" smtClean="0">
                <a:solidFill>
                  <a:srgbClr val="0070C0"/>
                </a:solidFill>
              </a:rPr>
              <a:t> </a:t>
            </a:r>
            <a:r>
              <a:rPr lang="fr-FR" b="1" dirty="0" err="1" smtClean="0">
                <a:solidFill>
                  <a:srgbClr val="0070C0"/>
                </a:solidFill>
              </a:rPr>
              <a:t>equation</a:t>
            </a:r>
            <a:endParaRPr lang="fr-FR" b="1" dirty="0">
              <a:solidFill>
                <a:srgbClr val="0070C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02" y="2708920"/>
            <a:ext cx="3328831" cy="79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8" y="4005060"/>
            <a:ext cx="5040000" cy="76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2" y="4738074"/>
            <a:ext cx="5040000" cy="56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147426" y="4189730"/>
            <a:ext cx="4176464" cy="369332"/>
          </a:xfrm>
          <a:prstGeom prst="rect">
            <a:avLst/>
          </a:prstGeom>
          <a:noFill/>
        </p:spPr>
        <p:txBody>
          <a:bodyPr wrap="square" rtlCol="0">
            <a:spAutoFit/>
          </a:bodyPr>
          <a:lstStyle/>
          <a:p>
            <a:r>
              <a:rPr lang="fr-FR" b="1" dirty="0" err="1" smtClean="0"/>
              <a:t>Complex</a:t>
            </a:r>
            <a:r>
              <a:rPr lang="fr-FR" b="1" dirty="0" smtClean="0"/>
              <a:t> </a:t>
            </a:r>
            <a:r>
              <a:rPr lang="fr-FR" b="1" dirty="0" err="1" smtClean="0"/>
              <a:t>dielectric</a:t>
            </a:r>
            <a:r>
              <a:rPr lang="fr-FR" b="1" dirty="0" smtClean="0"/>
              <a:t> constant</a:t>
            </a:r>
            <a:endParaRPr lang="fr-FR" b="1" dirty="0"/>
          </a:p>
        </p:txBody>
      </p:sp>
      <p:sp>
        <p:nvSpPr>
          <p:cNvPr id="8" name="ZoneTexte 7"/>
          <p:cNvSpPr txBox="1"/>
          <p:nvPr/>
        </p:nvSpPr>
        <p:spPr>
          <a:xfrm>
            <a:off x="5292080" y="4738092"/>
            <a:ext cx="4536504" cy="369332"/>
          </a:xfrm>
          <a:prstGeom prst="rect">
            <a:avLst/>
          </a:prstGeom>
          <a:noFill/>
        </p:spPr>
        <p:txBody>
          <a:bodyPr wrap="square" rtlCol="0">
            <a:spAutoFit/>
          </a:bodyPr>
          <a:lstStyle/>
          <a:p>
            <a:r>
              <a:rPr lang="fr-FR" b="1" dirty="0" err="1" smtClean="0">
                <a:solidFill>
                  <a:srgbClr val="0070C0"/>
                </a:solidFill>
              </a:rPr>
              <a:t>Refractive</a:t>
            </a:r>
            <a:r>
              <a:rPr lang="fr-FR" b="1" dirty="0" smtClean="0">
                <a:solidFill>
                  <a:srgbClr val="0070C0"/>
                </a:solidFill>
              </a:rPr>
              <a:t> index of the </a:t>
            </a:r>
            <a:r>
              <a:rPr lang="fr-FR" b="1" dirty="0" err="1" smtClean="0">
                <a:solidFill>
                  <a:srgbClr val="0070C0"/>
                </a:solidFill>
              </a:rPr>
              <a:t>fiber</a:t>
            </a:r>
            <a:endParaRPr lang="fr-FR" b="1" dirty="0">
              <a:solidFill>
                <a:srgbClr val="0070C0"/>
              </a:solidFill>
            </a:endParaRPr>
          </a:p>
        </p:txBody>
      </p: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5403569"/>
            <a:ext cx="7632000" cy="40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07504" y="6021288"/>
            <a:ext cx="4248154" cy="369332"/>
          </a:xfrm>
          <a:prstGeom prst="rect">
            <a:avLst/>
          </a:prstGeom>
          <a:noFill/>
        </p:spPr>
        <p:txBody>
          <a:bodyPr wrap="square" rtlCol="0">
            <a:spAutoFit/>
          </a:bodyPr>
          <a:lstStyle/>
          <a:p>
            <a:r>
              <a:rPr lang="fr-FR" dirty="0" err="1" smtClean="0"/>
              <a:t>We</a:t>
            </a:r>
            <a:r>
              <a:rPr lang="fr-FR" dirty="0" smtClean="0"/>
              <a:t> have  </a:t>
            </a:r>
            <a:endParaRPr lang="fr-FR" dirty="0"/>
          </a:p>
        </p:txBody>
      </p:sp>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432" y="6021288"/>
            <a:ext cx="505636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66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5" name="ZoneTexte 4"/>
          <p:cNvSpPr txBox="1"/>
          <p:nvPr/>
        </p:nvSpPr>
        <p:spPr>
          <a:xfrm>
            <a:off x="0" y="1196752"/>
            <a:ext cx="9144000" cy="369332"/>
          </a:xfrm>
          <a:prstGeom prst="rect">
            <a:avLst/>
          </a:prstGeom>
          <a:noFill/>
        </p:spPr>
        <p:txBody>
          <a:bodyPr wrap="square" rtlCol="0">
            <a:spAutoFit/>
          </a:bodyPr>
          <a:lstStyle/>
          <a:p>
            <a:r>
              <a:rPr lang="fr-FR" dirty="0" err="1" smtClean="0"/>
              <a:t>Then</a:t>
            </a:r>
            <a:r>
              <a:rPr lang="fr-FR" dirty="0" smtClean="0"/>
              <a:t>  </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439500" cy="1908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7504" y="3501008"/>
            <a:ext cx="8928992" cy="646331"/>
          </a:xfrm>
          <a:prstGeom prst="rect">
            <a:avLst/>
          </a:prstGeom>
          <a:noFill/>
        </p:spPr>
        <p:txBody>
          <a:bodyPr wrap="square" rtlCol="0">
            <a:spAutoFit/>
          </a:bodyPr>
          <a:lstStyle/>
          <a:p>
            <a:r>
              <a:rPr lang="fr-FR" dirty="0" smtClean="0"/>
              <a:t>The </a:t>
            </a:r>
            <a:r>
              <a:rPr lang="fr-FR" dirty="0" err="1" smtClean="0"/>
              <a:t>atomic</a:t>
            </a:r>
            <a:r>
              <a:rPr lang="fr-FR" dirty="0" smtClean="0"/>
              <a:t> </a:t>
            </a:r>
            <a:r>
              <a:rPr lang="fr-FR" dirty="0" err="1" smtClean="0"/>
              <a:t>response</a:t>
            </a:r>
            <a:r>
              <a:rPr lang="fr-FR" dirty="0" smtClean="0"/>
              <a:t> </a:t>
            </a:r>
            <a:r>
              <a:rPr lang="fr-FR" dirty="0" err="1" smtClean="0"/>
              <a:t>which</a:t>
            </a:r>
            <a:r>
              <a:rPr lang="fr-FR" dirty="0" smtClean="0"/>
              <a:t> </a:t>
            </a:r>
            <a:r>
              <a:rPr lang="fr-FR" dirty="0" err="1" smtClean="0"/>
              <a:t>can</a:t>
            </a:r>
            <a:r>
              <a:rPr lang="fr-FR" dirty="0" smtClean="0"/>
              <a:t> </a:t>
            </a:r>
            <a:r>
              <a:rPr lang="fr-FR" dirty="0" err="1" smtClean="0"/>
              <a:t>be</a:t>
            </a:r>
            <a:r>
              <a:rPr lang="fr-FR" dirty="0" smtClean="0"/>
              <a:t> </a:t>
            </a:r>
            <a:r>
              <a:rPr lang="fr-FR" dirty="0" err="1" smtClean="0"/>
              <a:t>included</a:t>
            </a:r>
            <a:r>
              <a:rPr lang="fr-FR" dirty="0" smtClean="0"/>
              <a:t> </a:t>
            </a:r>
            <a:r>
              <a:rPr lang="fr-FR" dirty="0" err="1" smtClean="0"/>
              <a:t>through</a:t>
            </a:r>
            <a:r>
              <a:rPr lang="fr-FR" dirty="0" smtClean="0"/>
              <a:t> the </a:t>
            </a:r>
            <a:r>
              <a:rPr lang="fr-FR" dirty="0" err="1" smtClean="0"/>
              <a:t>susceptibility</a:t>
            </a:r>
            <a:r>
              <a:rPr lang="fr-FR" dirty="0" smtClean="0"/>
              <a:t> of </a:t>
            </a:r>
            <a:r>
              <a:rPr lang="fr-FR" dirty="0" err="1" smtClean="0"/>
              <a:t>two-level</a:t>
            </a:r>
            <a:r>
              <a:rPr lang="fr-FR" dirty="0" smtClean="0"/>
              <a:t> system </a:t>
            </a:r>
            <a:r>
              <a:rPr lang="fr-FR" dirty="0" err="1" smtClean="0"/>
              <a:t>is</a:t>
            </a:r>
            <a:r>
              <a:rPr lang="fr-FR" dirty="0" smtClean="0"/>
              <a:t> </a:t>
            </a:r>
            <a:r>
              <a:rPr lang="fr-FR" dirty="0" err="1" smtClean="0"/>
              <a:t>given</a:t>
            </a:r>
            <a:r>
              <a:rPr lang="fr-FR" dirty="0" smtClean="0"/>
              <a:t> as </a:t>
            </a:r>
            <a:endParaRPr lang="fr-F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9" y="4005065"/>
            <a:ext cx="3864709" cy="900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941026"/>
            <a:ext cx="903649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475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48" y="1238731"/>
            <a:ext cx="7920000" cy="48545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3" y="6237312"/>
            <a:ext cx="8421079" cy="540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518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24744"/>
            <a:ext cx="9036496" cy="646331"/>
          </a:xfrm>
          <a:prstGeom prst="rect">
            <a:avLst/>
          </a:prstGeom>
          <a:noFill/>
          <a:ln>
            <a:solidFill>
              <a:schemeClr val="bg1"/>
            </a:solidFill>
          </a:ln>
        </p:spPr>
        <p:txBody>
          <a:bodyPr wrap="square" rtlCol="0">
            <a:spAutoFit/>
          </a:bodyPr>
          <a:lstStyle/>
          <a:p>
            <a:r>
              <a:rPr lang="fr-FR" b="1" dirty="0" smtClean="0">
                <a:solidFill>
                  <a:srgbClr val="0070C0"/>
                </a:solidFill>
              </a:rPr>
              <a:t>The </a:t>
            </a:r>
            <a:r>
              <a:rPr lang="fr-FR" b="1" dirty="0" err="1">
                <a:solidFill>
                  <a:srgbClr val="0070C0"/>
                </a:solidFill>
              </a:rPr>
              <a:t>Helmohtz</a:t>
            </a:r>
            <a:r>
              <a:rPr lang="fr-FR" b="1" dirty="0">
                <a:solidFill>
                  <a:srgbClr val="0070C0"/>
                </a:solidFill>
              </a:rPr>
              <a:t> </a:t>
            </a:r>
            <a:r>
              <a:rPr lang="fr-FR" b="1" dirty="0" err="1" smtClean="0">
                <a:solidFill>
                  <a:srgbClr val="0070C0"/>
                </a:solidFill>
              </a:rPr>
              <a:t>equation</a:t>
            </a:r>
            <a:r>
              <a:rPr lang="fr-FR" b="1" dirty="0" smtClean="0">
                <a:solidFill>
                  <a:srgbClr val="0070C0"/>
                </a:solidFill>
              </a:rPr>
              <a:t> </a:t>
            </a:r>
            <a:r>
              <a:rPr lang="fr-FR" b="1" dirty="0" err="1" smtClean="0">
                <a:solidFill>
                  <a:srgbClr val="0070C0"/>
                </a:solidFill>
              </a:rPr>
              <a:t>can</a:t>
            </a:r>
            <a:r>
              <a:rPr lang="fr-FR" b="1" dirty="0" smtClean="0">
                <a:solidFill>
                  <a:srgbClr val="0070C0"/>
                </a:solidFill>
              </a:rPr>
              <a:t> </a:t>
            </a:r>
            <a:r>
              <a:rPr lang="fr-FR" b="1" dirty="0" err="1" smtClean="0">
                <a:solidFill>
                  <a:srgbClr val="0070C0"/>
                </a:solidFill>
              </a:rPr>
              <a:t>be</a:t>
            </a:r>
            <a:r>
              <a:rPr lang="fr-FR" b="1" dirty="0" smtClean="0">
                <a:solidFill>
                  <a:srgbClr val="0070C0"/>
                </a:solidFill>
              </a:rPr>
              <a:t> </a:t>
            </a:r>
            <a:r>
              <a:rPr lang="fr-FR" b="1" dirty="0" err="1" smtClean="0">
                <a:solidFill>
                  <a:srgbClr val="0070C0"/>
                </a:solidFill>
              </a:rPr>
              <a:t>solved</a:t>
            </a:r>
            <a:r>
              <a:rPr lang="fr-FR" b="1" dirty="0" smtClean="0">
                <a:solidFill>
                  <a:srgbClr val="0070C0"/>
                </a:solidFill>
              </a:rPr>
              <a:t> by </a:t>
            </a:r>
            <a:r>
              <a:rPr lang="fr-FR" b="1" dirty="0" err="1" smtClean="0">
                <a:solidFill>
                  <a:srgbClr val="0070C0"/>
                </a:solidFill>
              </a:rPr>
              <a:t>using</a:t>
            </a:r>
            <a:r>
              <a:rPr lang="fr-FR" b="1" dirty="0" smtClean="0">
                <a:solidFill>
                  <a:srgbClr val="0070C0"/>
                </a:solidFill>
              </a:rPr>
              <a:t> the </a:t>
            </a:r>
            <a:r>
              <a:rPr lang="fr-FR" b="1" dirty="0" err="1" smtClean="0">
                <a:solidFill>
                  <a:srgbClr val="0070C0"/>
                </a:solidFill>
              </a:rPr>
              <a:t>method</a:t>
            </a:r>
            <a:r>
              <a:rPr lang="fr-FR" b="1" dirty="0" smtClean="0">
                <a:solidFill>
                  <a:srgbClr val="0070C0"/>
                </a:solidFill>
              </a:rPr>
              <a:t> of </a:t>
            </a:r>
            <a:r>
              <a:rPr lang="fr-FR" b="1" dirty="0" err="1" smtClean="0">
                <a:solidFill>
                  <a:srgbClr val="0070C0"/>
                </a:solidFill>
              </a:rPr>
              <a:t>separation</a:t>
            </a:r>
            <a:r>
              <a:rPr lang="fr-FR" b="1" dirty="0" smtClean="0">
                <a:solidFill>
                  <a:srgbClr val="0070C0"/>
                </a:solidFill>
              </a:rPr>
              <a:t> of variables. If </a:t>
            </a:r>
            <a:r>
              <a:rPr lang="fr-FR" b="1" dirty="0" err="1" smtClean="0">
                <a:solidFill>
                  <a:srgbClr val="0070C0"/>
                </a:solidFill>
              </a:rPr>
              <a:t>we</a:t>
            </a:r>
            <a:r>
              <a:rPr lang="fr-FR" b="1" dirty="0" smtClean="0">
                <a:solidFill>
                  <a:srgbClr val="0070C0"/>
                </a:solidFill>
              </a:rPr>
              <a:t> assume the solution of the </a:t>
            </a:r>
            <a:r>
              <a:rPr lang="fr-FR" b="1" dirty="0" err="1" smtClean="0">
                <a:solidFill>
                  <a:srgbClr val="0070C0"/>
                </a:solidFill>
              </a:rPr>
              <a:t>form</a:t>
            </a:r>
            <a:endParaRPr lang="fr-FR" b="1" dirty="0"/>
          </a:p>
        </p:txBody>
      </p:sp>
      <p:sp>
        <p:nvSpPr>
          <p:cNvPr id="5"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6487932" cy="828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3752" y="3020523"/>
            <a:ext cx="9144000" cy="1200329"/>
          </a:xfrm>
          <a:prstGeom prst="rect">
            <a:avLst/>
          </a:prstGeom>
          <a:noFill/>
        </p:spPr>
        <p:txBody>
          <a:bodyPr wrap="square" rtlCol="0">
            <a:spAutoFit/>
          </a:bodyPr>
          <a:lstStyle/>
          <a:p>
            <a:r>
              <a:rPr lang="fr-FR" b="1" dirty="0" err="1" smtClean="0">
                <a:solidFill>
                  <a:srgbClr val="0033CC"/>
                </a:solidFill>
              </a:rPr>
              <a:t>Where</a:t>
            </a:r>
            <a:r>
              <a:rPr lang="fr-FR" b="1" dirty="0" smtClean="0">
                <a:solidFill>
                  <a:srgbClr val="0033CC"/>
                </a:solidFill>
              </a:rPr>
              <a:t>                      </a:t>
            </a:r>
            <a:r>
              <a:rPr lang="fr-FR" b="1" dirty="0" err="1" smtClean="0">
                <a:solidFill>
                  <a:srgbClr val="0033CC"/>
                </a:solidFill>
              </a:rPr>
              <a:t>is</a:t>
            </a:r>
            <a:r>
              <a:rPr lang="fr-FR" b="1" dirty="0" smtClean="0">
                <a:solidFill>
                  <a:srgbClr val="0033CC"/>
                </a:solidFill>
              </a:rPr>
              <a:t> the </a:t>
            </a:r>
            <a:r>
              <a:rPr lang="fr-FR" b="1" dirty="0" err="1" smtClean="0">
                <a:solidFill>
                  <a:srgbClr val="0033CC"/>
                </a:solidFill>
              </a:rPr>
              <a:t>slowly</a:t>
            </a:r>
            <a:r>
              <a:rPr lang="fr-FR" b="1" dirty="0" smtClean="0">
                <a:solidFill>
                  <a:srgbClr val="0033CC"/>
                </a:solidFill>
              </a:rPr>
              <a:t> </a:t>
            </a:r>
            <a:r>
              <a:rPr lang="fr-FR" b="1" dirty="0" err="1" smtClean="0">
                <a:solidFill>
                  <a:srgbClr val="0033CC"/>
                </a:solidFill>
              </a:rPr>
              <a:t>varying</a:t>
            </a:r>
            <a:r>
              <a:rPr lang="fr-FR" b="1" dirty="0" smtClean="0">
                <a:solidFill>
                  <a:srgbClr val="0033CC"/>
                </a:solidFill>
              </a:rPr>
              <a:t> </a:t>
            </a:r>
            <a:r>
              <a:rPr lang="fr-FR" b="1" dirty="0" err="1" smtClean="0">
                <a:solidFill>
                  <a:srgbClr val="0033CC"/>
                </a:solidFill>
              </a:rPr>
              <a:t>function</a:t>
            </a:r>
            <a:r>
              <a:rPr lang="fr-FR" b="1" dirty="0" smtClean="0">
                <a:solidFill>
                  <a:srgbClr val="0033CC"/>
                </a:solidFill>
              </a:rPr>
              <a:t> of Z  and            the center </a:t>
            </a:r>
            <a:r>
              <a:rPr lang="fr-FR" b="1" dirty="0" err="1" smtClean="0">
                <a:solidFill>
                  <a:srgbClr val="0033CC"/>
                </a:solidFill>
              </a:rPr>
              <a:t>wave</a:t>
            </a:r>
            <a:r>
              <a:rPr lang="fr-FR" b="1" dirty="0" smtClean="0">
                <a:solidFill>
                  <a:srgbClr val="0033CC"/>
                </a:solidFill>
              </a:rPr>
              <a:t> </a:t>
            </a:r>
            <a:r>
              <a:rPr lang="fr-FR" b="1" dirty="0" err="1" smtClean="0">
                <a:solidFill>
                  <a:srgbClr val="0033CC"/>
                </a:solidFill>
              </a:rPr>
              <a:t>number</a:t>
            </a:r>
            <a:r>
              <a:rPr lang="fr-FR" b="1" dirty="0" smtClean="0">
                <a:solidFill>
                  <a:srgbClr val="0033CC"/>
                </a:solidFill>
              </a:rPr>
              <a:t> and </a:t>
            </a:r>
          </a:p>
          <a:p>
            <a:endParaRPr lang="fr-FR" b="1" dirty="0">
              <a:solidFill>
                <a:srgbClr val="0033CC"/>
              </a:solidFill>
            </a:endParaRPr>
          </a:p>
          <a:p>
            <a:r>
              <a:rPr lang="fr-FR" b="1" dirty="0" smtClean="0">
                <a:solidFill>
                  <a:srgbClr val="0033CC"/>
                </a:solidFill>
              </a:rPr>
              <a:t>                 the modal distribution of the </a:t>
            </a:r>
            <a:r>
              <a:rPr lang="fr-FR" b="1" dirty="0" err="1" smtClean="0">
                <a:solidFill>
                  <a:srgbClr val="0033CC"/>
                </a:solidFill>
              </a:rPr>
              <a:t>fundamental</a:t>
            </a:r>
            <a:r>
              <a:rPr lang="fr-FR" b="1" dirty="0" smtClean="0">
                <a:solidFill>
                  <a:srgbClr val="0033CC"/>
                </a:solidFill>
              </a:rPr>
              <a:t> </a:t>
            </a:r>
            <a:r>
              <a:rPr lang="fr-FR" b="1" dirty="0" err="1" smtClean="0">
                <a:solidFill>
                  <a:srgbClr val="0033CC"/>
                </a:solidFill>
              </a:rPr>
              <a:t>fiber</a:t>
            </a:r>
            <a:r>
              <a:rPr lang="fr-FR" b="1" dirty="0" smtClean="0">
                <a:solidFill>
                  <a:srgbClr val="0033CC"/>
                </a:solidFill>
              </a:rPr>
              <a:t> mode.  </a:t>
            </a:r>
            <a:r>
              <a:rPr lang="fr-FR" b="1" dirty="0" err="1" smtClean="0">
                <a:solidFill>
                  <a:srgbClr val="0033CC"/>
                </a:solidFill>
              </a:rPr>
              <a:t>Combining</a:t>
            </a:r>
            <a:r>
              <a:rPr lang="fr-FR" b="1" dirty="0" smtClean="0">
                <a:solidFill>
                  <a:srgbClr val="0033CC"/>
                </a:solidFill>
              </a:rPr>
              <a:t> </a:t>
            </a:r>
            <a:r>
              <a:rPr lang="fr-FR" b="1" dirty="0" err="1" smtClean="0">
                <a:solidFill>
                  <a:srgbClr val="0033CC"/>
                </a:solidFill>
              </a:rPr>
              <a:t>those</a:t>
            </a:r>
            <a:r>
              <a:rPr lang="fr-FR" b="1" dirty="0" smtClean="0">
                <a:solidFill>
                  <a:srgbClr val="0033CC"/>
                </a:solidFill>
              </a:rPr>
              <a:t> </a:t>
            </a:r>
            <a:r>
              <a:rPr lang="fr-FR" b="1" dirty="0" err="1" smtClean="0">
                <a:solidFill>
                  <a:srgbClr val="0033CC"/>
                </a:solidFill>
              </a:rPr>
              <a:t>equation</a:t>
            </a:r>
            <a:r>
              <a:rPr lang="fr-FR" b="1" dirty="0" smtClean="0">
                <a:solidFill>
                  <a:srgbClr val="0033CC"/>
                </a:solidFill>
              </a:rPr>
              <a:t> in the </a:t>
            </a:r>
            <a:r>
              <a:rPr lang="fr-FR" b="1" dirty="0" err="1" smtClean="0">
                <a:solidFill>
                  <a:srgbClr val="0033CC"/>
                </a:solidFill>
              </a:rPr>
              <a:t>above</a:t>
            </a:r>
            <a:r>
              <a:rPr lang="fr-FR" b="1" dirty="0" smtClean="0">
                <a:solidFill>
                  <a:srgbClr val="0033CC"/>
                </a:solidFill>
              </a:rPr>
              <a:t> </a:t>
            </a:r>
            <a:r>
              <a:rPr lang="fr-FR" b="1" dirty="0" err="1" smtClean="0">
                <a:solidFill>
                  <a:srgbClr val="0033CC"/>
                </a:solidFill>
              </a:rPr>
              <a:t>wave</a:t>
            </a:r>
            <a:r>
              <a:rPr lang="fr-FR" b="1" dirty="0" smtClean="0">
                <a:solidFill>
                  <a:srgbClr val="0033CC"/>
                </a:solidFill>
              </a:rPr>
              <a:t> </a:t>
            </a:r>
            <a:r>
              <a:rPr lang="fr-FR" b="1" dirty="0" err="1" smtClean="0">
                <a:solidFill>
                  <a:srgbClr val="0033CC"/>
                </a:solidFill>
              </a:rPr>
              <a:t>equation</a:t>
            </a:r>
            <a:r>
              <a:rPr lang="fr-FR" b="1" dirty="0" smtClean="0">
                <a:solidFill>
                  <a:srgbClr val="0033CC"/>
                </a:solidFill>
              </a:rPr>
              <a:t>, </a:t>
            </a:r>
            <a:r>
              <a:rPr lang="fr-FR" b="1" dirty="0" err="1" smtClean="0">
                <a:solidFill>
                  <a:srgbClr val="0033CC"/>
                </a:solidFill>
              </a:rPr>
              <a:t>we</a:t>
            </a:r>
            <a:r>
              <a:rPr lang="fr-FR" b="1" dirty="0" smtClean="0">
                <a:solidFill>
                  <a:srgbClr val="0033CC"/>
                </a:solidFill>
              </a:rPr>
              <a:t> </a:t>
            </a:r>
            <a:r>
              <a:rPr lang="fr-FR" b="1" dirty="0" err="1" smtClean="0">
                <a:solidFill>
                  <a:srgbClr val="0033CC"/>
                </a:solidFill>
              </a:rPr>
              <a:t>obtain</a:t>
            </a:r>
            <a:endParaRPr lang="fr-FR" b="1" dirty="0">
              <a:solidFill>
                <a:srgbClr val="0033CC"/>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88" y="3068960"/>
            <a:ext cx="7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813" y="3069000"/>
            <a:ext cx="344347"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92" y="3573056"/>
            <a:ext cx="60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293096"/>
            <a:ext cx="8323577" cy="1008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21152" y="5445224"/>
            <a:ext cx="5458960" cy="369332"/>
          </a:xfrm>
          <a:prstGeom prst="rect">
            <a:avLst/>
          </a:prstGeom>
          <a:noFill/>
        </p:spPr>
        <p:txBody>
          <a:bodyPr wrap="square" rtlCol="0">
            <a:spAutoFit/>
          </a:bodyPr>
          <a:lstStyle/>
          <a:p>
            <a:r>
              <a:rPr lang="fr-FR" dirty="0" smtClean="0"/>
              <a:t> </a:t>
            </a:r>
            <a:r>
              <a:rPr lang="fr-FR" dirty="0" err="1" smtClean="0"/>
              <a:t>we</a:t>
            </a:r>
            <a:r>
              <a:rPr lang="fr-FR" dirty="0" smtClean="0"/>
              <a:t> have </a:t>
            </a:r>
            <a:r>
              <a:rPr lang="fr-FR" dirty="0" err="1" smtClean="0"/>
              <a:t>approximated</a:t>
            </a:r>
            <a:r>
              <a:rPr lang="fr-FR" dirty="0" smtClean="0"/>
              <a:t>   </a:t>
            </a:r>
            <a:endParaRPr lang="fr-FR" dirty="0"/>
          </a:p>
        </p:txBody>
      </p:sp>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5841376"/>
            <a:ext cx="4902259"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5353397"/>
            <a:ext cx="2924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54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 y="1340768"/>
            <a:ext cx="9126266" cy="93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4" y="2348880"/>
            <a:ext cx="9126266" cy="313229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5" name="ZoneTexte 4"/>
          <p:cNvSpPr txBox="1"/>
          <p:nvPr/>
        </p:nvSpPr>
        <p:spPr>
          <a:xfrm>
            <a:off x="17734" y="5733256"/>
            <a:ext cx="8442698" cy="369332"/>
          </a:xfrm>
          <a:prstGeom prst="rect">
            <a:avLst/>
          </a:prstGeom>
          <a:noFill/>
        </p:spPr>
        <p:txBody>
          <a:bodyPr wrap="square" rtlCol="0">
            <a:spAutoFit/>
          </a:bodyPr>
          <a:lstStyle/>
          <a:p>
            <a:r>
              <a:rPr lang="fr-FR" dirty="0" err="1" smtClean="0"/>
              <a:t>Inserting</a:t>
            </a:r>
            <a:r>
              <a:rPr lang="fr-FR" dirty="0" smtClean="0"/>
              <a:t>  </a:t>
            </a:r>
            <a:r>
              <a:rPr lang="fr-FR" dirty="0" err="1" smtClean="0"/>
              <a:t>this</a:t>
            </a:r>
            <a:r>
              <a:rPr lang="fr-FR" dirty="0" smtClean="0"/>
              <a:t> </a:t>
            </a:r>
            <a:r>
              <a:rPr lang="fr-FR" dirty="0" err="1" smtClean="0"/>
              <a:t>equation</a:t>
            </a:r>
            <a:r>
              <a:rPr lang="fr-FR" dirty="0" smtClean="0"/>
              <a:t> to the </a:t>
            </a:r>
            <a:r>
              <a:rPr lang="fr-FR" dirty="0" err="1" smtClean="0"/>
              <a:t>previous</a:t>
            </a:r>
            <a:r>
              <a:rPr lang="fr-FR" dirty="0" smtClean="0"/>
              <a:t> one, </a:t>
            </a:r>
            <a:r>
              <a:rPr lang="fr-FR" dirty="0" err="1" smtClean="0"/>
              <a:t>we</a:t>
            </a:r>
            <a:r>
              <a:rPr lang="fr-FR" dirty="0" smtClean="0"/>
              <a:t> </a:t>
            </a:r>
            <a:r>
              <a:rPr lang="fr-FR" dirty="0" err="1" smtClean="0"/>
              <a:t>obtain</a:t>
            </a:r>
            <a:endParaRPr lang="fr-FR" dirty="0"/>
          </a:p>
        </p:txBody>
      </p:sp>
    </p:spTree>
    <p:extLst>
      <p:ext uri="{BB962C8B-B14F-4D97-AF65-F5344CB8AC3E}">
        <p14:creationId xmlns:p14="http://schemas.microsoft.com/office/powerpoint/2010/main" val="322025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7384"/>
            <a:ext cx="9144000" cy="792088"/>
          </a:xfrm>
          <a:prstGeom prst="rect">
            <a:avLst/>
          </a:prstGeom>
          <a:ln w="28575">
            <a:solidFill>
              <a:srgbClr val="0033CC"/>
            </a:solidFill>
          </a:ln>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smtClean="0">
                <a:solidFill>
                  <a:srgbClr val="FF0000"/>
                </a:solidFill>
              </a:rPr>
              <a:t>Optical</a:t>
            </a:r>
            <a:r>
              <a:rPr lang="fr-FR" dirty="0" smtClean="0"/>
              <a:t> </a:t>
            </a:r>
            <a:r>
              <a:rPr lang="fr-FR" dirty="0" err="1" smtClean="0">
                <a:solidFill>
                  <a:srgbClr val="FF0000"/>
                </a:solidFill>
              </a:rPr>
              <a:t>fiber</a:t>
            </a:r>
            <a:r>
              <a:rPr lang="fr-FR" dirty="0" smtClean="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5" name="ZoneTexte 4"/>
          <p:cNvSpPr txBox="1"/>
          <p:nvPr/>
        </p:nvSpPr>
        <p:spPr>
          <a:xfrm>
            <a:off x="0" y="1270501"/>
            <a:ext cx="9144000" cy="769441"/>
          </a:xfrm>
          <a:prstGeom prst="rect">
            <a:avLst/>
          </a:prstGeom>
          <a:noFill/>
        </p:spPr>
        <p:txBody>
          <a:bodyPr wrap="square" rtlCol="0">
            <a:spAutoFit/>
          </a:bodyPr>
          <a:lstStyle/>
          <a:p>
            <a:pPr algn="ctr"/>
            <a:r>
              <a:rPr lang="fr-FR" sz="4400" dirty="0" err="1">
                <a:solidFill>
                  <a:srgbClr val="0033CC"/>
                </a:solidFill>
              </a:rPr>
              <a:t>Fiber</a:t>
            </a:r>
            <a:r>
              <a:rPr lang="fr-FR" sz="4400" dirty="0" smtClean="0">
                <a:solidFill>
                  <a:srgbClr val="0033CC"/>
                </a:solidFill>
              </a:rPr>
              <a:t> Propagation Modes</a:t>
            </a:r>
            <a:endParaRPr lang="fr-FR" sz="4400" dirty="0">
              <a:solidFill>
                <a:srgbClr val="0033CC"/>
              </a:solidFill>
            </a:endParaRPr>
          </a:p>
        </p:txBody>
      </p:sp>
      <p:pic>
        <p:nvPicPr>
          <p:cNvPr id="8" name="Picture 4" descr="H:\bas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17948"/>
            <a:ext cx="91805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69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 y="1340768"/>
            <a:ext cx="9126266" cy="931516"/>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4" y="2348880"/>
            <a:ext cx="9126266" cy="313229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5" name="ZoneTexte 4"/>
          <p:cNvSpPr txBox="1"/>
          <p:nvPr/>
        </p:nvSpPr>
        <p:spPr>
          <a:xfrm>
            <a:off x="17734" y="5733256"/>
            <a:ext cx="8442698" cy="369332"/>
          </a:xfrm>
          <a:prstGeom prst="rect">
            <a:avLst/>
          </a:prstGeom>
          <a:noFill/>
        </p:spPr>
        <p:txBody>
          <a:bodyPr wrap="square" rtlCol="0">
            <a:spAutoFit/>
          </a:bodyPr>
          <a:lstStyle/>
          <a:p>
            <a:r>
              <a:rPr lang="fr-FR" b="1" dirty="0" err="1" smtClean="0">
                <a:solidFill>
                  <a:srgbClr val="0033CC"/>
                </a:solidFill>
              </a:rPr>
              <a:t>Inserting</a:t>
            </a:r>
            <a:r>
              <a:rPr lang="fr-FR" b="1" dirty="0" smtClean="0">
                <a:solidFill>
                  <a:srgbClr val="0033CC"/>
                </a:solidFill>
              </a:rPr>
              <a:t>  </a:t>
            </a:r>
            <a:r>
              <a:rPr lang="fr-FR" b="1" dirty="0" err="1" smtClean="0">
                <a:solidFill>
                  <a:srgbClr val="0033CC"/>
                </a:solidFill>
              </a:rPr>
              <a:t>this</a:t>
            </a:r>
            <a:r>
              <a:rPr lang="fr-FR" b="1" dirty="0" smtClean="0">
                <a:solidFill>
                  <a:srgbClr val="0033CC"/>
                </a:solidFill>
              </a:rPr>
              <a:t> </a:t>
            </a:r>
            <a:r>
              <a:rPr lang="fr-FR" b="1" dirty="0" err="1" smtClean="0">
                <a:solidFill>
                  <a:srgbClr val="0033CC"/>
                </a:solidFill>
              </a:rPr>
              <a:t>equation</a:t>
            </a:r>
            <a:r>
              <a:rPr lang="fr-FR" b="1" dirty="0" smtClean="0">
                <a:solidFill>
                  <a:srgbClr val="0033CC"/>
                </a:solidFill>
              </a:rPr>
              <a:t> to the </a:t>
            </a:r>
            <a:r>
              <a:rPr lang="fr-FR" b="1" dirty="0" err="1" smtClean="0">
                <a:solidFill>
                  <a:srgbClr val="0033CC"/>
                </a:solidFill>
              </a:rPr>
              <a:t>previous</a:t>
            </a:r>
            <a:r>
              <a:rPr lang="fr-FR" b="1" dirty="0" smtClean="0">
                <a:solidFill>
                  <a:srgbClr val="0033CC"/>
                </a:solidFill>
              </a:rPr>
              <a:t> one, </a:t>
            </a:r>
            <a:r>
              <a:rPr lang="fr-FR" b="1" dirty="0" err="1" smtClean="0">
                <a:solidFill>
                  <a:srgbClr val="0033CC"/>
                </a:solidFill>
              </a:rPr>
              <a:t>we</a:t>
            </a:r>
            <a:r>
              <a:rPr lang="fr-FR" b="1" dirty="0" smtClean="0">
                <a:solidFill>
                  <a:srgbClr val="0033CC"/>
                </a:solidFill>
              </a:rPr>
              <a:t> </a:t>
            </a:r>
            <a:r>
              <a:rPr lang="fr-FR" b="1" dirty="0" err="1" smtClean="0">
                <a:solidFill>
                  <a:srgbClr val="0033CC"/>
                </a:solidFill>
              </a:rPr>
              <a:t>obtain</a:t>
            </a:r>
            <a:r>
              <a:rPr lang="fr-FR" b="1" dirty="0" smtClean="0">
                <a:solidFill>
                  <a:srgbClr val="0033CC"/>
                </a:solidFill>
              </a:rPr>
              <a:t> the </a:t>
            </a:r>
            <a:r>
              <a:rPr lang="fr-FR" b="1" dirty="0" err="1" smtClean="0">
                <a:solidFill>
                  <a:srgbClr val="0033CC"/>
                </a:solidFill>
              </a:rPr>
              <a:t>following</a:t>
            </a:r>
            <a:r>
              <a:rPr lang="fr-FR" b="1" dirty="0" smtClean="0">
                <a:solidFill>
                  <a:srgbClr val="0033CC"/>
                </a:solidFill>
              </a:rPr>
              <a:t> </a:t>
            </a:r>
            <a:r>
              <a:rPr lang="fr-FR" b="1" dirty="0" err="1" smtClean="0">
                <a:solidFill>
                  <a:srgbClr val="0033CC"/>
                </a:solidFill>
              </a:rPr>
              <a:t>equation</a:t>
            </a:r>
            <a:r>
              <a:rPr lang="fr-FR" b="1" dirty="0" smtClean="0">
                <a:solidFill>
                  <a:srgbClr val="0033CC"/>
                </a:solidFill>
              </a:rPr>
              <a:t>:</a:t>
            </a:r>
            <a:endParaRPr lang="fr-FR" b="1" dirty="0">
              <a:solidFill>
                <a:srgbClr val="0033CC"/>
              </a:solidFill>
            </a:endParaRPr>
          </a:p>
        </p:txBody>
      </p:sp>
    </p:spTree>
    <p:extLst>
      <p:ext uri="{BB962C8B-B14F-4D97-AF65-F5344CB8AC3E}">
        <p14:creationId xmlns:p14="http://schemas.microsoft.com/office/powerpoint/2010/main" val="807715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640959" cy="566124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782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sp>
        <p:nvSpPr>
          <p:cNvPr id="5" name="ZoneTexte 4"/>
          <p:cNvSpPr txBox="1"/>
          <p:nvPr/>
        </p:nvSpPr>
        <p:spPr>
          <a:xfrm>
            <a:off x="0" y="1268760"/>
            <a:ext cx="1115616" cy="369332"/>
          </a:xfrm>
          <a:prstGeom prst="rect">
            <a:avLst/>
          </a:prstGeom>
          <a:noFill/>
        </p:spPr>
        <p:txBody>
          <a:bodyPr wrap="square" rtlCol="0">
            <a:spAutoFit/>
          </a:bodyPr>
          <a:lstStyle/>
          <a:p>
            <a:r>
              <a:rPr lang="fr-FR" dirty="0" err="1" smtClean="0"/>
              <a:t>Where</a:t>
            </a:r>
            <a:r>
              <a:rPr lang="fr-FR" dirty="0" smtClean="0"/>
              <a:t> </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38092"/>
            <a:ext cx="4219575" cy="44386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713" y="1163238"/>
            <a:ext cx="4295775" cy="565013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6203776"/>
            <a:ext cx="4391025" cy="6096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882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0000"/>
                </a:solidFill>
              </a:rPr>
              <a:t>Derivation of the </a:t>
            </a:r>
            <a:r>
              <a:rPr lang="en-US" sz="3600" b="1" dirty="0" smtClean="0">
                <a:solidFill>
                  <a:srgbClr val="FF0000"/>
                </a:solidFill>
              </a:rPr>
              <a:t>higher-order</a:t>
            </a:r>
            <a:br>
              <a:rPr lang="en-US" sz="3600" b="1" dirty="0" smtClean="0">
                <a:solidFill>
                  <a:srgbClr val="FF0000"/>
                </a:solidFill>
              </a:rPr>
            </a:br>
            <a:r>
              <a:rPr lang="en-US" sz="3600" b="1" dirty="0" smtClean="0">
                <a:solidFill>
                  <a:srgbClr val="FF0000"/>
                </a:solidFill>
              </a:rPr>
              <a:t> </a:t>
            </a:r>
            <a:r>
              <a:rPr lang="en-US" sz="3600" b="1" dirty="0">
                <a:solidFill>
                  <a:srgbClr val="FF0000"/>
                </a:solidFill>
              </a:rPr>
              <a:t>(3 </a:t>
            </a:r>
            <a:r>
              <a:rPr lang="en-US" sz="3600" dirty="0">
                <a:solidFill>
                  <a:srgbClr val="FF0000"/>
                </a:solidFill>
              </a:rPr>
              <a:t>+ </a:t>
            </a:r>
            <a:r>
              <a:rPr lang="en-US" sz="3600" b="1" dirty="0">
                <a:solidFill>
                  <a:srgbClr val="FF0000"/>
                </a:solidFill>
              </a:rPr>
              <a:t>1)-dimensional CQS-CGL equation </a:t>
            </a:r>
            <a:r>
              <a:rPr lang="en-US" sz="3600" dirty="0" smtClean="0">
                <a:solidFill>
                  <a:srgbClr val="FF0000"/>
                </a:solidFill>
              </a:rPr>
              <a:t> </a:t>
            </a:r>
            <a:endParaRPr lang="fr-FR" sz="3600"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916832"/>
            <a:ext cx="683568" cy="400110"/>
          </a:xfrm>
          <a:prstGeom prst="rect">
            <a:avLst/>
          </a:prstGeom>
          <a:noFill/>
        </p:spPr>
        <p:txBody>
          <a:bodyPr wrap="square" rtlCol="0">
            <a:spAutoFit/>
          </a:bodyPr>
          <a:lstStyle/>
          <a:p>
            <a:r>
              <a:rPr lang="fr-FR" sz="2000" dirty="0" smtClean="0"/>
              <a:t>and</a:t>
            </a:r>
            <a:endParaRPr lang="fr-FR" sz="20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7" y="2380652"/>
            <a:ext cx="9169127" cy="104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7504" y="3645024"/>
            <a:ext cx="9036496" cy="830997"/>
          </a:xfrm>
          <a:prstGeom prst="rect">
            <a:avLst/>
          </a:prstGeom>
          <a:noFill/>
        </p:spPr>
        <p:txBody>
          <a:bodyPr wrap="square" rtlCol="0">
            <a:spAutoFit/>
          </a:bodyPr>
          <a:lstStyle/>
          <a:p>
            <a:r>
              <a:rPr lang="fr-FR" sz="2400" dirty="0" err="1" smtClean="0"/>
              <a:t>We</a:t>
            </a:r>
            <a:r>
              <a:rPr lang="fr-FR" sz="2400" dirty="0" smtClean="0"/>
              <a:t> </a:t>
            </a:r>
            <a:r>
              <a:rPr lang="fr-FR" sz="2400" dirty="0" err="1" smtClean="0"/>
              <a:t>obtain</a:t>
            </a:r>
            <a:r>
              <a:rPr lang="fr-FR" sz="2400" dirty="0" smtClean="0"/>
              <a:t> the </a:t>
            </a:r>
            <a:r>
              <a:rPr lang="fr-FR" sz="2400" dirty="0" err="1" smtClean="0"/>
              <a:t>higher-order</a:t>
            </a:r>
            <a:r>
              <a:rPr lang="fr-FR" sz="2400" dirty="0" smtClean="0"/>
              <a:t> (3+1) CQS-CGL </a:t>
            </a:r>
            <a:r>
              <a:rPr lang="fr-FR" sz="2400" dirty="0" err="1" smtClean="0"/>
              <a:t>equation</a:t>
            </a:r>
            <a:r>
              <a:rPr lang="fr-FR" sz="2400" dirty="0" smtClean="0"/>
              <a:t> </a:t>
            </a:r>
            <a:r>
              <a:rPr lang="fr-FR" sz="2400" dirty="0" err="1" smtClean="0"/>
              <a:t>which</a:t>
            </a:r>
            <a:r>
              <a:rPr lang="fr-FR" sz="2400" dirty="0" smtClean="0"/>
              <a:t> </a:t>
            </a:r>
            <a:r>
              <a:rPr lang="fr-FR" sz="2400" dirty="0" err="1" smtClean="0"/>
              <a:t>models</a:t>
            </a:r>
            <a:r>
              <a:rPr lang="fr-FR" sz="2400" dirty="0" smtClean="0"/>
              <a:t> the propagation of </a:t>
            </a:r>
            <a:r>
              <a:rPr lang="fr-FR" sz="2400" dirty="0" err="1" smtClean="0"/>
              <a:t>ultrashort</a:t>
            </a:r>
            <a:r>
              <a:rPr lang="fr-FR" sz="2400" dirty="0" smtClean="0"/>
              <a:t> </a:t>
            </a:r>
            <a:r>
              <a:rPr lang="fr-FR" sz="2400" dirty="0" err="1" smtClean="0"/>
              <a:t>optical</a:t>
            </a:r>
            <a:r>
              <a:rPr lang="fr-FR" sz="2400" dirty="0" smtClean="0"/>
              <a:t>  </a:t>
            </a:r>
            <a:r>
              <a:rPr lang="fr-FR" sz="2400" dirty="0" err="1" smtClean="0"/>
              <a:t>soliton</a:t>
            </a:r>
            <a:r>
              <a:rPr lang="fr-FR" sz="2400" dirty="0" smtClean="0"/>
              <a:t> in an </a:t>
            </a:r>
            <a:r>
              <a:rPr lang="fr-FR" sz="2400" dirty="0" err="1" smtClean="0"/>
              <a:t>doped</a:t>
            </a:r>
            <a:r>
              <a:rPr lang="fr-FR" sz="2400" dirty="0" smtClean="0"/>
              <a:t> </a:t>
            </a:r>
            <a:r>
              <a:rPr lang="fr-FR" sz="2400" dirty="0" err="1" smtClean="0"/>
              <a:t>optical</a:t>
            </a:r>
            <a:r>
              <a:rPr lang="fr-FR" sz="2400" dirty="0" smtClean="0"/>
              <a:t> </a:t>
            </a:r>
            <a:r>
              <a:rPr lang="fr-FR" sz="2400" dirty="0" err="1" smtClean="0"/>
              <a:t>fiber</a:t>
            </a:r>
            <a:endParaRPr lang="fr-FR" sz="2400"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1128"/>
            <a:ext cx="9144000" cy="172819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953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a:t>
            </a:r>
            <a:r>
              <a:rPr lang="en-US" sz="2800" b="1" dirty="0">
                <a:solidFill>
                  <a:srgbClr val="FF0000"/>
                </a:solidFill>
              </a:rPr>
              <a:t>most popular Gaussian pulse shape   </a:t>
            </a:r>
            <a:endParaRPr lang="fr-FR" sz="2800" b="1" dirty="0">
              <a:solidFill>
                <a:srgbClr val="FF0000"/>
              </a:solidFill>
            </a:endParaRPr>
          </a:p>
        </p:txBody>
      </p:sp>
      <p:sp>
        <p:nvSpPr>
          <p:cNvPr id="5" name="ZoneTexte 4"/>
          <p:cNvSpPr txBox="1"/>
          <p:nvPr/>
        </p:nvSpPr>
        <p:spPr>
          <a:xfrm>
            <a:off x="0" y="1268760"/>
            <a:ext cx="9144000" cy="1846659"/>
          </a:xfrm>
          <a:prstGeom prst="rect">
            <a:avLst/>
          </a:prstGeom>
          <a:noFill/>
        </p:spPr>
        <p:txBody>
          <a:bodyPr wrap="square" rtlCol="0">
            <a:spAutoFit/>
          </a:bodyPr>
          <a:lstStyle/>
          <a:p>
            <a:r>
              <a:rPr lang="en-US" sz="2000" b="1" dirty="0">
                <a:solidFill>
                  <a:srgbClr val="0033CC"/>
                </a:solidFill>
              </a:rPr>
              <a:t>Bell-shaped dissipative light bullets in propagation regime of (a) anomalous dispersion </a:t>
            </a:r>
            <a:r>
              <a:rPr lang="en-US" sz="2000" b="1" dirty="0" smtClean="0">
                <a:solidFill>
                  <a:srgbClr val="0033CC"/>
                </a:solidFill>
              </a:rPr>
              <a:t>, </a:t>
            </a:r>
            <a:r>
              <a:rPr lang="fr-FR" sz="2000" b="1" dirty="0" smtClean="0">
                <a:solidFill>
                  <a:srgbClr val="0033CC"/>
                </a:solidFill>
              </a:rPr>
              <a:t>(</a:t>
            </a:r>
            <a:r>
              <a:rPr lang="fr-FR" sz="2000" b="1" dirty="0">
                <a:solidFill>
                  <a:srgbClr val="0033CC"/>
                </a:solidFill>
              </a:rPr>
              <a:t>b) </a:t>
            </a:r>
            <a:r>
              <a:rPr lang="fr-FR" sz="2000" b="1" dirty="0" err="1">
                <a:solidFill>
                  <a:srgbClr val="0033CC"/>
                </a:solidFill>
              </a:rPr>
              <a:t>zero</a:t>
            </a:r>
            <a:r>
              <a:rPr lang="fr-FR" sz="2000" b="1" dirty="0">
                <a:solidFill>
                  <a:srgbClr val="0033CC"/>
                </a:solidFill>
              </a:rPr>
              <a:t> </a:t>
            </a:r>
            <a:r>
              <a:rPr lang="fr-FR" sz="2000" b="1" dirty="0" smtClean="0">
                <a:solidFill>
                  <a:srgbClr val="0033CC"/>
                </a:solidFill>
              </a:rPr>
              <a:t>dispersion, </a:t>
            </a:r>
            <a:r>
              <a:rPr lang="fr-FR" sz="2000" b="1" dirty="0">
                <a:solidFill>
                  <a:srgbClr val="0033CC"/>
                </a:solidFill>
              </a:rPr>
              <a:t>(c) normal dispersion </a:t>
            </a:r>
            <a:r>
              <a:rPr lang="fr-FR" sz="2000" b="1" dirty="0" smtClean="0">
                <a:solidFill>
                  <a:srgbClr val="0033CC"/>
                </a:solidFill>
              </a:rPr>
              <a:t>. The </a:t>
            </a:r>
            <a:r>
              <a:rPr lang="fr-FR" sz="2000" b="1" dirty="0" err="1" smtClean="0">
                <a:solidFill>
                  <a:srgbClr val="0033CC"/>
                </a:solidFill>
              </a:rPr>
              <a:t>Gaussian</a:t>
            </a:r>
            <a:r>
              <a:rPr lang="fr-FR" sz="2000" b="1" dirty="0" smtClean="0">
                <a:solidFill>
                  <a:srgbClr val="0033CC"/>
                </a:solidFill>
              </a:rPr>
              <a:t> pulse </a:t>
            </a:r>
            <a:r>
              <a:rPr lang="fr-FR" sz="2000" b="1" dirty="0" err="1" smtClean="0">
                <a:solidFill>
                  <a:srgbClr val="0033CC"/>
                </a:solidFill>
              </a:rPr>
              <a:t>shape</a:t>
            </a:r>
            <a:r>
              <a:rPr lang="fr-FR" sz="2000" b="1" dirty="0" smtClean="0">
                <a:solidFill>
                  <a:srgbClr val="0033CC"/>
                </a:solidFill>
              </a:rPr>
              <a:t>  </a:t>
            </a:r>
            <a:r>
              <a:rPr lang="fr-FR" sz="2000" b="1" dirty="0" err="1" smtClean="0">
                <a:solidFill>
                  <a:srgbClr val="0033CC"/>
                </a:solidFill>
              </a:rPr>
              <a:t>is</a:t>
            </a:r>
            <a:r>
              <a:rPr lang="fr-FR" sz="2000" b="1" dirty="0">
                <a:solidFill>
                  <a:srgbClr val="0033CC"/>
                </a:solidFill>
              </a:rPr>
              <a:t> </a:t>
            </a:r>
            <a:r>
              <a:rPr lang="fr-FR" sz="2000" b="1" dirty="0" err="1" smtClean="0">
                <a:solidFill>
                  <a:srgbClr val="0033CC"/>
                </a:solidFill>
              </a:rPr>
              <a:t>given</a:t>
            </a:r>
            <a:r>
              <a:rPr lang="fr-FR" sz="2000" b="1" dirty="0" smtClean="0">
                <a:solidFill>
                  <a:srgbClr val="0033CC"/>
                </a:solidFill>
              </a:rPr>
              <a:t> </a:t>
            </a:r>
            <a:r>
              <a:rPr lang="fr-FR" sz="2000" b="1" dirty="0" err="1" smtClean="0">
                <a:solidFill>
                  <a:srgbClr val="0033CC"/>
                </a:solidFill>
              </a:rPr>
              <a:t>below</a:t>
            </a:r>
            <a:r>
              <a:rPr lang="fr-FR" sz="2000" b="1" dirty="0">
                <a:solidFill>
                  <a:srgbClr val="0033CC"/>
                </a:solidFill>
              </a:rPr>
              <a:t>:</a:t>
            </a:r>
            <a:endParaRPr lang="fr-FR" sz="2000" b="1" dirty="0" smtClean="0">
              <a:solidFill>
                <a:srgbClr val="0033CC"/>
              </a:solidFill>
            </a:endParaRPr>
          </a:p>
          <a:p>
            <a:endParaRPr lang="fr-FR" b="1" dirty="0"/>
          </a:p>
          <a:p>
            <a:endParaRPr lang="fr-FR" b="1" dirty="0" smtClean="0"/>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58131"/>
            <a:ext cx="5976664" cy="422725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1" y="1988840"/>
            <a:ext cx="4076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081" y="1945977"/>
            <a:ext cx="45243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75381" y="1945976"/>
            <a:ext cx="8961115" cy="657225"/>
          </a:xfrm>
          <a:prstGeom prst="rect">
            <a:avLst/>
          </a:prstGeom>
          <a:noFill/>
          <a:ln w="38100">
            <a:solidFill>
              <a:srgbClr val="FF0000"/>
            </a:solidFill>
          </a:ln>
        </p:spPr>
        <p:txBody>
          <a:bodyPr wrap="square" rtlCol="0">
            <a:spAutoFit/>
          </a:bodyPr>
          <a:lstStyle/>
          <a:p>
            <a:endParaRPr lang="fr-FR" dirty="0"/>
          </a:p>
        </p:txBody>
      </p:sp>
    </p:spTree>
    <p:extLst>
      <p:ext uri="{BB962C8B-B14F-4D97-AF65-F5344CB8AC3E}">
        <p14:creationId xmlns:p14="http://schemas.microsoft.com/office/powerpoint/2010/main" val="2408385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268760"/>
            <a:ext cx="9144000" cy="923330"/>
          </a:xfrm>
          <a:prstGeom prst="rect">
            <a:avLst/>
          </a:prstGeom>
          <a:noFill/>
        </p:spPr>
        <p:txBody>
          <a:bodyPr wrap="square" rtlCol="0">
            <a:spAutoFit/>
          </a:bodyPr>
          <a:lstStyle/>
          <a:p>
            <a:r>
              <a:rPr lang="en-US" b="1" dirty="0" smtClean="0">
                <a:solidFill>
                  <a:srgbClr val="0070C0"/>
                </a:solidFill>
              </a:rPr>
              <a:t>Spatial </a:t>
            </a:r>
            <a:r>
              <a:rPr lang="en-US" b="1" dirty="0">
                <a:solidFill>
                  <a:srgbClr val="0070C0"/>
                </a:solidFill>
              </a:rPr>
              <a:t>transverse profiles of the dissipative light bullets  illustrating the formation of pulsating optical bullet complexes</a:t>
            </a:r>
            <a:r>
              <a:rPr lang="en-US" dirty="0"/>
              <a:t>:   (a</a:t>
            </a:r>
            <a:r>
              <a:rPr lang="en-US" dirty="0" smtClean="0"/>
              <a:t>) </a:t>
            </a:r>
            <a:r>
              <a:rPr lang="en-US" b="1" u="sng" dirty="0">
                <a:solidFill>
                  <a:srgbClr val="FF0000"/>
                </a:solidFill>
              </a:rPr>
              <a:t>Double bullet </a:t>
            </a:r>
            <a:r>
              <a:rPr lang="en-US" b="1" dirty="0">
                <a:solidFill>
                  <a:srgbClr val="FF0000"/>
                </a:solidFill>
              </a:rPr>
              <a:t>complexes</a:t>
            </a:r>
            <a:r>
              <a:rPr lang="en-US" dirty="0"/>
              <a:t>, (b</a:t>
            </a:r>
            <a:r>
              <a:rPr lang="en-US" dirty="0" smtClean="0"/>
              <a:t>) </a:t>
            </a:r>
            <a:r>
              <a:rPr lang="en-US" b="1" u="sng" dirty="0">
                <a:solidFill>
                  <a:srgbClr val="FF0000"/>
                </a:solidFill>
              </a:rPr>
              <a:t>Triple bullet </a:t>
            </a:r>
            <a:r>
              <a:rPr lang="en-US" b="1" dirty="0">
                <a:solidFill>
                  <a:srgbClr val="FF0000"/>
                </a:solidFill>
              </a:rPr>
              <a:t>complexes</a:t>
            </a:r>
            <a:r>
              <a:rPr lang="en-US" dirty="0">
                <a:solidFill>
                  <a:srgbClr val="FF0000"/>
                </a:solidFill>
              </a:rPr>
              <a:t> </a:t>
            </a:r>
            <a:r>
              <a:rPr lang="en-US" b="1" dirty="0">
                <a:solidFill>
                  <a:srgbClr val="FF0000"/>
                </a:solidFill>
              </a:rPr>
              <a:t>and</a:t>
            </a:r>
            <a:r>
              <a:rPr lang="en-US" dirty="0">
                <a:solidFill>
                  <a:srgbClr val="FF0000"/>
                </a:solidFill>
              </a:rPr>
              <a:t>  </a:t>
            </a:r>
            <a:r>
              <a:rPr lang="en-US" dirty="0"/>
              <a:t>(c</a:t>
            </a:r>
            <a:r>
              <a:rPr lang="en-US" dirty="0" smtClean="0"/>
              <a:t>) </a:t>
            </a:r>
            <a:r>
              <a:rPr lang="en-US" b="1" u="sng" dirty="0">
                <a:solidFill>
                  <a:srgbClr val="FF0000"/>
                </a:solidFill>
              </a:rPr>
              <a:t>Quadruple bullet </a:t>
            </a:r>
            <a:r>
              <a:rPr lang="en-US" b="1" dirty="0" smtClean="0">
                <a:solidFill>
                  <a:srgbClr val="FF0000"/>
                </a:solidFill>
              </a:rPr>
              <a:t>complexes</a:t>
            </a:r>
            <a:r>
              <a:rPr lang="en-US" dirty="0" smtClean="0">
                <a:solidFill>
                  <a:srgbClr val="FF0000"/>
                </a:solidFill>
              </a:rPr>
              <a:t> </a:t>
            </a:r>
            <a:r>
              <a:rPr lang="en-US" b="1" dirty="0" smtClean="0">
                <a:solidFill>
                  <a:srgbClr val="0070C0"/>
                </a:solidFill>
              </a:rPr>
              <a:t>obtained from numerical simulation of the model equation</a:t>
            </a:r>
            <a:endParaRPr lang="fr-FR" b="1"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69088"/>
            <a:ext cx="6696744" cy="43442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a:t>
            </a:r>
            <a:r>
              <a:rPr lang="en-US" sz="2800" b="1" dirty="0">
                <a:solidFill>
                  <a:srgbClr val="FF0000"/>
                </a:solidFill>
              </a:rPr>
              <a:t>most popular Gaussian pulse shape   </a:t>
            </a:r>
            <a:endParaRPr lang="fr-FR" sz="2800" b="1" dirty="0">
              <a:solidFill>
                <a:srgbClr val="FF0000"/>
              </a:solidFill>
            </a:endParaRPr>
          </a:p>
        </p:txBody>
      </p:sp>
    </p:spTree>
    <p:extLst>
      <p:ext uri="{BB962C8B-B14F-4D97-AF65-F5344CB8AC3E}">
        <p14:creationId xmlns:p14="http://schemas.microsoft.com/office/powerpoint/2010/main" val="2663501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268760"/>
            <a:ext cx="9144000" cy="923330"/>
          </a:xfrm>
          <a:prstGeom prst="rect">
            <a:avLst/>
          </a:prstGeom>
          <a:noFill/>
        </p:spPr>
        <p:txBody>
          <a:bodyPr wrap="square" rtlCol="0">
            <a:spAutoFit/>
          </a:bodyPr>
          <a:lstStyle/>
          <a:p>
            <a:r>
              <a:rPr lang="fr-FR" b="1" i="1" dirty="0" err="1" smtClean="0">
                <a:solidFill>
                  <a:srgbClr val="0033CC"/>
                </a:solidFill>
              </a:rPr>
              <a:t>Other</a:t>
            </a:r>
            <a:r>
              <a:rPr lang="fr-FR" b="1" i="1" dirty="0" smtClean="0">
                <a:solidFill>
                  <a:srgbClr val="0033CC"/>
                </a:solidFill>
              </a:rPr>
              <a:t> types of spatial </a:t>
            </a:r>
            <a:r>
              <a:rPr lang="fr-FR" b="1" i="1" dirty="0">
                <a:solidFill>
                  <a:srgbClr val="0033CC"/>
                </a:solidFill>
              </a:rPr>
              <a:t>profile </a:t>
            </a:r>
            <a:r>
              <a:rPr lang="fr-FR" b="1" dirty="0" smtClean="0">
                <a:solidFill>
                  <a:srgbClr val="0033CC"/>
                </a:solidFill>
              </a:rPr>
              <a:t> </a:t>
            </a:r>
            <a:r>
              <a:rPr lang="fr-FR" b="1" i="1" dirty="0">
                <a:solidFill>
                  <a:srgbClr val="0033CC"/>
                </a:solidFill>
              </a:rPr>
              <a:t>of </a:t>
            </a:r>
            <a:r>
              <a:rPr lang="fr-FR" b="1" i="1" dirty="0" smtClean="0">
                <a:solidFill>
                  <a:srgbClr val="0033CC"/>
                </a:solidFill>
              </a:rPr>
              <a:t> light </a:t>
            </a:r>
            <a:r>
              <a:rPr lang="fr-FR" b="1" i="1" dirty="0" err="1" smtClean="0">
                <a:solidFill>
                  <a:srgbClr val="0033CC"/>
                </a:solidFill>
              </a:rPr>
              <a:t>bullets</a:t>
            </a:r>
            <a:r>
              <a:rPr lang="fr-FR" b="1" i="1" dirty="0" smtClean="0">
                <a:solidFill>
                  <a:srgbClr val="0033CC"/>
                </a:solidFill>
              </a:rPr>
              <a:t> </a:t>
            </a:r>
            <a:r>
              <a:rPr lang="fr-FR" b="1" i="1" dirty="0" smtClean="0"/>
              <a:t>(a</a:t>
            </a:r>
            <a:r>
              <a:rPr lang="fr-FR" b="1" i="1" dirty="0"/>
              <a:t>): </a:t>
            </a:r>
            <a:r>
              <a:rPr lang="fr-FR" b="1" i="1" u="sng" dirty="0">
                <a:solidFill>
                  <a:srgbClr val="FF0000"/>
                </a:solidFill>
              </a:rPr>
              <a:t>double </a:t>
            </a:r>
            <a:r>
              <a:rPr lang="fr-FR" b="1" i="1" u="sng" dirty="0" err="1">
                <a:solidFill>
                  <a:srgbClr val="FF0000"/>
                </a:solidFill>
              </a:rPr>
              <a:t>bullet</a:t>
            </a:r>
            <a:r>
              <a:rPr lang="fr-FR" b="1" i="1" u="sng" dirty="0">
                <a:solidFill>
                  <a:srgbClr val="FF0000"/>
                </a:solidFill>
              </a:rPr>
              <a:t> </a:t>
            </a:r>
            <a:r>
              <a:rPr lang="fr-FR" b="1" i="1" dirty="0">
                <a:solidFill>
                  <a:srgbClr val="FF0000"/>
                </a:solidFill>
              </a:rPr>
              <a:t>complexes </a:t>
            </a:r>
            <a:r>
              <a:rPr lang="fr-FR" b="1" i="1" dirty="0"/>
              <a:t>(b): </a:t>
            </a:r>
            <a:r>
              <a:rPr lang="fr-FR" b="1" i="1" u="sng" dirty="0">
                <a:solidFill>
                  <a:srgbClr val="FF0000"/>
                </a:solidFill>
              </a:rPr>
              <a:t>quadruple </a:t>
            </a:r>
            <a:r>
              <a:rPr lang="fr-FR" b="1" i="1" u="sng" dirty="0" err="1">
                <a:solidFill>
                  <a:srgbClr val="FF0000"/>
                </a:solidFill>
              </a:rPr>
              <a:t>bullet</a:t>
            </a:r>
            <a:r>
              <a:rPr lang="fr-FR" b="1" i="1" u="sng" dirty="0">
                <a:solidFill>
                  <a:srgbClr val="FF0000"/>
                </a:solidFill>
              </a:rPr>
              <a:t> </a:t>
            </a:r>
            <a:r>
              <a:rPr lang="fr-FR" b="1" i="1" dirty="0">
                <a:solidFill>
                  <a:srgbClr val="FF0000"/>
                </a:solidFill>
              </a:rPr>
              <a:t>complexes </a:t>
            </a:r>
            <a:r>
              <a:rPr lang="fr-FR" b="1" i="1" dirty="0"/>
              <a:t>(c): </a:t>
            </a:r>
            <a:r>
              <a:rPr lang="fr-FR" b="1" i="1" u="sng" dirty="0" err="1">
                <a:solidFill>
                  <a:srgbClr val="FF0000"/>
                </a:solidFill>
              </a:rPr>
              <a:t>sixfold</a:t>
            </a:r>
            <a:r>
              <a:rPr lang="fr-FR" b="1" i="1" u="sng" dirty="0">
                <a:solidFill>
                  <a:srgbClr val="FF0000"/>
                </a:solidFill>
              </a:rPr>
              <a:t> </a:t>
            </a:r>
            <a:r>
              <a:rPr lang="fr-FR" b="1" i="1" u="sng" dirty="0" err="1">
                <a:solidFill>
                  <a:srgbClr val="FF0000"/>
                </a:solidFill>
              </a:rPr>
              <a:t>bullet</a:t>
            </a:r>
            <a:r>
              <a:rPr lang="fr-FR" b="1" i="1" u="sng" dirty="0">
                <a:solidFill>
                  <a:srgbClr val="FF0000"/>
                </a:solidFill>
              </a:rPr>
              <a:t> </a:t>
            </a:r>
            <a:r>
              <a:rPr lang="fr-FR" b="1" i="1" dirty="0" smtClean="0">
                <a:solidFill>
                  <a:srgbClr val="FF0000"/>
                </a:solidFill>
              </a:rPr>
              <a:t>complexes </a:t>
            </a:r>
            <a:r>
              <a:rPr lang="en-US" b="1" i="1" dirty="0" smtClean="0">
                <a:solidFill>
                  <a:srgbClr val="0033CC"/>
                </a:solidFill>
              </a:rPr>
              <a:t>obtained </a:t>
            </a:r>
            <a:r>
              <a:rPr lang="en-US" b="1" i="1" dirty="0">
                <a:solidFill>
                  <a:srgbClr val="0033CC"/>
                </a:solidFill>
              </a:rPr>
              <a:t>from full </a:t>
            </a:r>
            <a:r>
              <a:rPr lang="en-US" b="1" i="1" dirty="0" smtClean="0">
                <a:solidFill>
                  <a:srgbClr val="0033CC"/>
                </a:solidFill>
              </a:rPr>
              <a:t>numerical </a:t>
            </a:r>
            <a:r>
              <a:rPr lang="fr-FR" b="1" i="1" dirty="0" smtClean="0">
                <a:solidFill>
                  <a:srgbClr val="0033CC"/>
                </a:solidFill>
              </a:rPr>
              <a:t>simulation of the model </a:t>
            </a:r>
            <a:r>
              <a:rPr lang="fr-FR" b="1" i="1" dirty="0" err="1" smtClean="0">
                <a:solidFill>
                  <a:srgbClr val="0033CC"/>
                </a:solidFill>
              </a:rPr>
              <a:t>equation</a:t>
            </a:r>
            <a:endParaRPr lang="fr-FR" b="1" dirty="0">
              <a:solidFill>
                <a:srgbClr val="0033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48047"/>
            <a:ext cx="5980893" cy="4665329"/>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a:t>
            </a:r>
            <a:r>
              <a:rPr lang="en-US" sz="2800" b="1" dirty="0">
                <a:solidFill>
                  <a:srgbClr val="FF0000"/>
                </a:solidFill>
              </a:rPr>
              <a:t>most popular Gaussian pulse shape   </a:t>
            </a:r>
            <a:endParaRPr lang="fr-FR" sz="2800" b="1" dirty="0">
              <a:solidFill>
                <a:srgbClr val="FF0000"/>
              </a:solidFill>
            </a:endParaRPr>
          </a:p>
        </p:txBody>
      </p:sp>
    </p:spTree>
    <p:extLst>
      <p:ext uri="{BB962C8B-B14F-4D97-AF65-F5344CB8AC3E}">
        <p14:creationId xmlns:p14="http://schemas.microsoft.com/office/powerpoint/2010/main" val="2386044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a:t>
            </a:r>
            <a:r>
              <a:rPr lang="en-US" sz="2800" b="1" dirty="0">
                <a:solidFill>
                  <a:srgbClr val="FF0000"/>
                </a:solidFill>
              </a:rPr>
              <a:t>most popular Gaussian pulse shape   </a:t>
            </a:r>
            <a:endParaRPr lang="fr-FR" sz="2800" b="1" dirty="0">
              <a:solidFill>
                <a:srgbClr val="FF0000"/>
              </a:solidFill>
            </a:endParaRPr>
          </a:p>
        </p:txBody>
      </p:sp>
      <p:sp>
        <p:nvSpPr>
          <p:cNvPr id="6" name="ZoneTexte 5"/>
          <p:cNvSpPr txBox="1"/>
          <p:nvPr/>
        </p:nvSpPr>
        <p:spPr>
          <a:xfrm>
            <a:off x="0" y="1196752"/>
            <a:ext cx="8964488" cy="1477328"/>
          </a:xfrm>
          <a:prstGeom prst="rect">
            <a:avLst/>
          </a:prstGeom>
          <a:noFill/>
        </p:spPr>
        <p:txBody>
          <a:bodyPr wrap="square" rtlCol="0">
            <a:spAutoFit/>
          </a:bodyPr>
          <a:lstStyle/>
          <a:p>
            <a:r>
              <a:rPr lang="fr-FR" sz="2400" b="1" i="1" dirty="0" err="1">
                <a:solidFill>
                  <a:srgbClr val="0033CC"/>
                </a:solidFill>
              </a:rPr>
              <a:t>Other</a:t>
            </a:r>
            <a:r>
              <a:rPr lang="fr-FR" sz="2400" b="1" i="1" dirty="0">
                <a:solidFill>
                  <a:srgbClr val="0033CC"/>
                </a:solidFill>
              </a:rPr>
              <a:t> types of spatial profile </a:t>
            </a:r>
            <a:r>
              <a:rPr lang="fr-FR" sz="2400" b="1" dirty="0">
                <a:solidFill>
                  <a:srgbClr val="0033CC"/>
                </a:solidFill>
              </a:rPr>
              <a:t> </a:t>
            </a:r>
            <a:r>
              <a:rPr lang="fr-FR" sz="2400" b="1" i="1" dirty="0">
                <a:solidFill>
                  <a:srgbClr val="0033CC"/>
                </a:solidFill>
              </a:rPr>
              <a:t>of  light </a:t>
            </a:r>
            <a:r>
              <a:rPr lang="fr-FR" sz="2400" b="1" i="1" dirty="0" err="1" smtClean="0">
                <a:solidFill>
                  <a:srgbClr val="0033CC"/>
                </a:solidFill>
              </a:rPr>
              <a:t>bullets</a:t>
            </a:r>
            <a:r>
              <a:rPr lang="fr-FR" sz="2400" b="1" i="1" dirty="0" smtClean="0">
                <a:solidFill>
                  <a:srgbClr val="0033CC"/>
                </a:solidFill>
              </a:rPr>
              <a:t> </a:t>
            </a:r>
            <a:r>
              <a:rPr lang="en-US" sz="2400" b="1" i="1" dirty="0" smtClean="0"/>
              <a:t>(</a:t>
            </a:r>
            <a:r>
              <a:rPr lang="en-US" sz="2400" b="1" i="1" dirty="0"/>
              <a:t>d): </a:t>
            </a:r>
            <a:r>
              <a:rPr lang="en-US" sz="2400" b="1" i="1" u="sng" dirty="0">
                <a:solidFill>
                  <a:srgbClr val="FF0000"/>
                </a:solidFill>
              </a:rPr>
              <a:t>eightfold bullet </a:t>
            </a:r>
            <a:r>
              <a:rPr lang="en-US" sz="2400" b="1" i="1" dirty="0">
                <a:solidFill>
                  <a:srgbClr val="FF0000"/>
                </a:solidFill>
              </a:rPr>
              <a:t>complexes</a:t>
            </a:r>
            <a:r>
              <a:rPr lang="en-US" sz="2400" b="1" i="1" dirty="0"/>
              <a:t> (e</a:t>
            </a:r>
            <a:r>
              <a:rPr lang="en-US" sz="2400" b="1" i="1" u="sng" dirty="0"/>
              <a:t>): </a:t>
            </a:r>
            <a:r>
              <a:rPr lang="en-US" sz="2400" b="1" i="1" u="sng" dirty="0">
                <a:solidFill>
                  <a:srgbClr val="FF0000"/>
                </a:solidFill>
              </a:rPr>
              <a:t>tenfold bullet </a:t>
            </a:r>
            <a:r>
              <a:rPr lang="en-US" sz="2400" b="1" i="1" dirty="0">
                <a:solidFill>
                  <a:srgbClr val="FF0000"/>
                </a:solidFill>
              </a:rPr>
              <a:t>complexes </a:t>
            </a:r>
            <a:r>
              <a:rPr lang="en-US" sz="2400" b="1" i="1" dirty="0">
                <a:solidFill>
                  <a:srgbClr val="0033CC"/>
                </a:solidFill>
              </a:rPr>
              <a:t>obtained from full numerical </a:t>
            </a:r>
            <a:r>
              <a:rPr lang="fr-FR" sz="2400" b="1" i="1" dirty="0" smtClean="0">
                <a:solidFill>
                  <a:srgbClr val="0033CC"/>
                </a:solidFill>
              </a:rPr>
              <a:t>simulation of the model </a:t>
            </a:r>
            <a:r>
              <a:rPr lang="fr-FR" sz="2400" b="1" i="1" dirty="0" err="1" smtClean="0">
                <a:solidFill>
                  <a:srgbClr val="0033CC"/>
                </a:solidFill>
              </a:rPr>
              <a:t>equation</a:t>
            </a:r>
            <a:endParaRPr lang="fr-FR" sz="2400" b="1" dirty="0">
              <a:solidFill>
                <a:srgbClr val="0033CC"/>
              </a:solidFill>
            </a:endParaRPr>
          </a:p>
          <a:p>
            <a:endParaRPr lang="fr-FR" dirty="0">
              <a:solidFill>
                <a:srgbClr val="0033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3"/>
            <a:ext cx="8856984" cy="41764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96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a:t>
            </a:r>
            <a:r>
              <a:rPr lang="en-US" sz="2800" b="1" dirty="0">
                <a:solidFill>
                  <a:srgbClr val="FF0000"/>
                </a:solidFill>
              </a:rPr>
              <a:t>most popular Gaussian pulse shape   </a:t>
            </a:r>
            <a:endParaRPr lang="fr-FR" sz="2800" b="1" dirty="0">
              <a:solidFill>
                <a:srgbClr val="FF0000"/>
              </a:solidFill>
            </a:endParaRPr>
          </a:p>
        </p:txBody>
      </p:sp>
      <p:sp>
        <p:nvSpPr>
          <p:cNvPr id="6" name="ZoneTexte 5"/>
          <p:cNvSpPr txBox="1"/>
          <p:nvPr/>
        </p:nvSpPr>
        <p:spPr>
          <a:xfrm>
            <a:off x="0" y="1484784"/>
            <a:ext cx="9144000" cy="1384995"/>
          </a:xfrm>
          <a:prstGeom prst="rect">
            <a:avLst/>
          </a:prstGeom>
          <a:noFill/>
        </p:spPr>
        <p:txBody>
          <a:bodyPr wrap="square" rtlCol="0">
            <a:spAutoFit/>
          </a:bodyPr>
          <a:lstStyle/>
          <a:p>
            <a:pPr algn="ctr"/>
            <a:r>
              <a:rPr lang="en-US" sz="2800" b="1" dirty="0" smtClean="0"/>
              <a:t>The stability </a:t>
            </a:r>
            <a:r>
              <a:rPr lang="en-US" sz="2800" b="1" dirty="0" smtClean="0">
                <a:solidFill>
                  <a:srgbClr val="0033CC"/>
                </a:solidFill>
              </a:rPr>
              <a:t>is studied numerically by  introducing focusing </a:t>
            </a:r>
            <a:r>
              <a:rPr lang="en-US" sz="2800" b="1" dirty="0">
                <a:solidFill>
                  <a:srgbClr val="0033CC"/>
                </a:solidFill>
              </a:rPr>
              <a:t>and chirping as well as 5</a:t>
            </a:r>
            <a:r>
              <a:rPr lang="en-US" sz="2800" b="1" dirty="0" smtClean="0">
                <a:solidFill>
                  <a:srgbClr val="0033CC"/>
                </a:solidFill>
              </a:rPr>
              <a:t>%, </a:t>
            </a:r>
            <a:r>
              <a:rPr lang="en-US" sz="2800" b="1" u="sng" dirty="0">
                <a:solidFill>
                  <a:srgbClr val="FF0000"/>
                </a:solidFill>
                <a:latin typeface="+mj-lt"/>
                <a:ea typeface="+mj-ea"/>
                <a:cs typeface="+mj-cs"/>
              </a:rPr>
              <a:t>complex-valued random noise </a:t>
            </a:r>
            <a:r>
              <a:rPr lang="en-US" sz="2800" b="1" dirty="0">
                <a:solidFill>
                  <a:srgbClr val="0033CC"/>
                </a:solidFill>
              </a:rPr>
              <a:t>both in </a:t>
            </a:r>
            <a:r>
              <a:rPr lang="en-US" sz="2800" b="1" i="1" dirty="0">
                <a:solidFill>
                  <a:srgbClr val="0033CC"/>
                </a:solidFill>
              </a:rPr>
              <a:t>x </a:t>
            </a:r>
            <a:r>
              <a:rPr lang="en-US" sz="2800" b="1" dirty="0">
                <a:solidFill>
                  <a:srgbClr val="0033CC"/>
                </a:solidFill>
              </a:rPr>
              <a:t>and in </a:t>
            </a:r>
            <a:r>
              <a:rPr lang="en-US" sz="2800" b="1" i="1" dirty="0">
                <a:solidFill>
                  <a:srgbClr val="0033CC"/>
                </a:solidFill>
              </a:rPr>
              <a:t>y </a:t>
            </a:r>
            <a:r>
              <a:rPr lang="en-US" sz="2800" b="1" i="1" dirty="0" smtClean="0">
                <a:solidFill>
                  <a:srgbClr val="0033CC"/>
                </a:solidFill>
              </a:rPr>
              <a:t>leading </a:t>
            </a:r>
            <a:r>
              <a:rPr lang="en-US" sz="2800" b="1" dirty="0" smtClean="0">
                <a:solidFill>
                  <a:srgbClr val="0033CC"/>
                </a:solidFill>
              </a:rPr>
              <a:t>to the </a:t>
            </a:r>
            <a:r>
              <a:rPr lang="en-US" sz="2800" b="1" dirty="0">
                <a:solidFill>
                  <a:srgbClr val="0033CC"/>
                </a:solidFill>
              </a:rPr>
              <a:t>following initial condition </a:t>
            </a:r>
            <a:endParaRPr lang="fr-FR" sz="2800" b="1" dirty="0">
              <a:solidFill>
                <a:srgbClr val="0033CC"/>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461" y="3645024"/>
            <a:ext cx="7081939" cy="1656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317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G</a:t>
            </a:r>
            <a:r>
              <a:rPr lang="fr-FR" sz="2800" b="1" dirty="0" err="1" smtClean="0">
                <a:solidFill>
                  <a:srgbClr val="FF0000"/>
                </a:solidFill>
              </a:rPr>
              <a:t>eneralized-Gaussian</a:t>
            </a:r>
            <a:r>
              <a:rPr lang="fr-FR" sz="2800" dirty="0" smtClean="0"/>
              <a:t> </a:t>
            </a:r>
            <a:r>
              <a:rPr lang="en-US" sz="2800" b="1" dirty="0" smtClean="0">
                <a:solidFill>
                  <a:srgbClr val="FF0000"/>
                </a:solidFill>
              </a:rPr>
              <a:t>pulse </a:t>
            </a:r>
            <a:r>
              <a:rPr lang="en-US" sz="2800" b="1" dirty="0">
                <a:solidFill>
                  <a:srgbClr val="FF0000"/>
                </a:solidFill>
              </a:rPr>
              <a:t>shape   </a:t>
            </a:r>
            <a:endParaRPr lang="fr-FR" sz="2800"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230" y="1954368"/>
            <a:ext cx="4436528" cy="485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124744"/>
            <a:ext cx="9144000" cy="830997"/>
          </a:xfrm>
          <a:prstGeom prst="rect">
            <a:avLst/>
          </a:prstGeom>
          <a:noFill/>
        </p:spPr>
        <p:txBody>
          <a:bodyPr wrap="square" rtlCol="0">
            <a:spAutoFit/>
          </a:bodyPr>
          <a:lstStyle/>
          <a:p>
            <a:r>
              <a:rPr lang="en-US" sz="2400" b="1" dirty="0">
                <a:solidFill>
                  <a:srgbClr val="0033CC"/>
                </a:solidFill>
              </a:rPr>
              <a:t>3D stable spatiotemporal </a:t>
            </a:r>
            <a:r>
              <a:rPr lang="en-US" sz="2400" b="1" dirty="0" err="1">
                <a:solidFill>
                  <a:srgbClr val="0033CC"/>
                </a:solidFill>
              </a:rPr>
              <a:t>soliton</a:t>
            </a:r>
            <a:r>
              <a:rPr lang="en-US" sz="2400" b="1" dirty="0">
                <a:solidFill>
                  <a:srgbClr val="0033CC"/>
                </a:solidFill>
              </a:rPr>
              <a:t> </a:t>
            </a:r>
            <a:r>
              <a:rPr lang="en-US" sz="2400" b="1" dirty="0" smtClean="0">
                <a:solidFill>
                  <a:srgbClr val="0033CC"/>
                </a:solidFill>
              </a:rPr>
              <a:t>profiles of </a:t>
            </a:r>
            <a:r>
              <a:rPr lang="en-US" sz="2400" b="1" dirty="0">
                <a:solidFill>
                  <a:srgbClr val="0033CC"/>
                </a:solidFill>
              </a:rPr>
              <a:t>the dissipative light bullet </a:t>
            </a:r>
            <a:r>
              <a:rPr lang="en-US" sz="2400" b="1" dirty="0" smtClean="0">
                <a:solidFill>
                  <a:srgbClr val="0033CC"/>
                </a:solidFill>
              </a:rPr>
              <a:t> </a:t>
            </a:r>
            <a:r>
              <a:rPr lang="en-US" sz="2400" b="1" dirty="0">
                <a:solidFill>
                  <a:srgbClr val="0033CC"/>
                </a:solidFill>
              </a:rPr>
              <a:t>obtained from direct numerical simulation </a:t>
            </a:r>
            <a:r>
              <a:rPr lang="en-US" sz="2400" b="1" dirty="0" smtClean="0">
                <a:solidFill>
                  <a:srgbClr val="0033CC"/>
                </a:solidFill>
              </a:rPr>
              <a:t>of the model equation</a:t>
            </a:r>
            <a:endParaRPr lang="fr-FR" sz="2400" b="1" dirty="0">
              <a:solidFill>
                <a:srgbClr val="0033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573144"/>
            <a:ext cx="4698733"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216024" y="3172906"/>
            <a:ext cx="4221716" cy="400110"/>
          </a:xfrm>
          <a:prstGeom prst="rect">
            <a:avLst/>
          </a:prstGeom>
          <a:noFill/>
        </p:spPr>
        <p:txBody>
          <a:bodyPr wrap="square" rtlCol="0">
            <a:spAutoFit/>
          </a:bodyPr>
          <a:lstStyle/>
          <a:p>
            <a:r>
              <a:rPr lang="en-US" sz="2000" b="1" dirty="0" smtClean="0">
                <a:solidFill>
                  <a:srgbClr val="FF0000"/>
                </a:solidFill>
              </a:rPr>
              <a:t>The </a:t>
            </a:r>
            <a:r>
              <a:rPr lang="en-US" sz="2000" b="1" dirty="0">
                <a:solidFill>
                  <a:srgbClr val="FF0000"/>
                </a:solidFill>
              </a:rPr>
              <a:t>G</a:t>
            </a:r>
            <a:r>
              <a:rPr lang="fr-FR" sz="2000" b="1" dirty="0" err="1">
                <a:solidFill>
                  <a:srgbClr val="FF0000"/>
                </a:solidFill>
              </a:rPr>
              <a:t>eneralized-Gaussian</a:t>
            </a:r>
            <a:r>
              <a:rPr lang="fr-FR" sz="2000" dirty="0"/>
              <a:t> </a:t>
            </a:r>
            <a:r>
              <a:rPr lang="en-US" sz="2000" b="1" dirty="0">
                <a:solidFill>
                  <a:srgbClr val="FF0000"/>
                </a:solidFill>
              </a:rPr>
              <a:t>pulse shape</a:t>
            </a:r>
            <a:endParaRPr lang="fr-FR" sz="2000" dirty="0"/>
          </a:p>
        </p:txBody>
      </p:sp>
    </p:spTree>
    <p:extLst>
      <p:ext uri="{BB962C8B-B14F-4D97-AF65-F5344CB8AC3E}">
        <p14:creationId xmlns:p14="http://schemas.microsoft.com/office/powerpoint/2010/main" val="237638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3384376" cy="2520280"/>
          </a:xfrm>
          <a:prstGeom prst="rect">
            <a:avLst/>
          </a:prstGeom>
          <a:solidFill>
            <a:schemeClr val="accent5">
              <a:lumMod val="60000"/>
              <a:lumOff val="40000"/>
              <a:alpha val="16000"/>
            </a:schemeClr>
          </a:solidFill>
          <a:ln w="38100">
            <a:solidFill>
              <a:srgbClr val="FF0000"/>
            </a:solidFill>
          </a:ln>
          <a:effectLst/>
          <a:extLst/>
        </p:spPr>
      </p:pic>
      <p:sp>
        <p:nvSpPr>
          <p:cNvPr id="2"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pic>
        <p:nvPicPr>
          <p:cNvPr id="2050" name="Picture 2" descr="H:\Max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446" y="5877272"/>
            <a:ext cx="6855066" cy="4896544"/>
          </a:xfrm>
          <a:prstGeom prst="rect">
            <a:avLst/>
          </a:prstGeom>
          <a:solidFill>
            <a:schemeClr val="accent5">
              <a:lumMod val="60000"/>
              <a:lumOff val="40000"/>
              <a:alpha val="16000"/>
            </a:schemeClr>
          </a:solidFill>
          <a:ln w="38100">
            <a:solidFill>
              <a:srgbClr val="FF0000"/>
            </a:solidFill>
          </a:ln>
          <a:extLst/>
        </p:spPr>
      </p:pic>
      <p:sp>
        <p:nvSpPr>
          <p:cNvPr id="11" name="ZoneTexte 10"/>
          <p:cNvSpPr txBox="1"/>
          <p:nvPr/>
        </p:nvSpPr>
        <p:spPr>
          <a:xfrm>
            <a:off x="-36512" y="1599764"/>
            <a:ext cx="3240360" cy="677108"/>
          </a:xfrm>
          <a:prstGeom prst="rect">
            <a:avLst/>
          </a:prstGeom>
          <a:noFill/>
        </p:spPr>
        <p:txBody>
          <a:bodyPr wrap="square" rtlCol="0">
            <a:spAutoFit/>
          </a:bodyPr>
          <a:lstStyle/>
          <a:p>
            <a:pPr marL="342900" lvl="1" indent="-342900">
              <a:buClr>
                <a:srgbClr val="FF0000"/>
              </a:buClr>
              <a:buFont typeface="Wingdings" pitchFamily="2" charset="2"/>
              <a:buChar char="§"/>
            </a:pPr>
            <a:r>
              <a:rPr lang="fr-FR" sz="2000" b="1" dirty="0" err="1">
                <a:solidFill>
                  <a:srgbClr val="FF0000"/>
                </a:solidFill>
              </a:rPr>
              <a:t>Maxwell’s</a:t>
            </a:r>
            <a:r>
              <a:rPr lang="fr-FR" sz="2000" b="1" dirty="0">
                <a:solidFill>
                  <a:srgbClr val="FF0000"/>
                </a:solidFill>
              </a:rPr>
              <a:t> </a:t>
            </a:r>
            <a:r>
              <a:rPr lang="fr-FR" sz="2000" b="1" dirty="0" err="1">
                <a:solidFill>
                  <a:srgbClr val="FF0000"/>
                </a:solidFill>
              </a:rPr>
              <a:t>equations</a:t>
            </a:r>
            <a:endParaRPr lang="fr-FR" sz="2000" b="1" dirty="0">
              <a:solidFill>
                <a:srgbClr val="FF0000"/>
              </a:solidFill>
            </a:endParaRPr>
          </a:p>
          <a:p>
            <a:pPr>
              <a:buClr>
                <a:srgbClr val="FF0000"/>
              </a:buClr>
            </a:pPr>
            <a:endParaRPr lang="fr-FR" dirty="0"/>
          </a:p>
        </p:txBody>
      </p:sp>
      <p:sp>
        <p:nvSpPr>
          <p:cNvPr id="18" name="ZoneTexte 17"/>
          <p:cNvSpPr txBox="1"/>
          <p:nvPr/>
        </p:nvSpPr>
        <p:spPr>
          <a:xfrm>
            <a:off x="35496" y="921271"/>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Propagation Model</a:t>
            </a:r>
            <a:endParaRPr lang="fr-FR" sz="4000" dirty="0">
              <a:solidFill>
                <a:srgbClr val="0033CC"/>
              </a:solidFill>
            </a:endParaRPr>
          </a:p>
        </p:txBody>
      </p:sp>
      <p:sp>
        <p:nvSpPr>
          <p:cNvPr id="19" name="ZoneTexte 18"/>
          <p:cNvSpPr txBox="1"/>
          <p:nvPr/>
        </p:nvSpPr>
        <p:spPr>
          <a:xfrm>
            <a:off x="35496" y="2132856"/>
            <a:ext cx="9001000" cy="830997"/>
          </a:xfrm>
          <a:prstGeom prst="rect">
            <a:avLst/>
          </a:prstGeom>
          <a:noFill/>
        </p:spPr>
        <p:txBody>
          <a:bodyPr wrap="square" rtlCol="0">
            <a:spAutoFit/>
          </a:bodyPr>
          <a:lstStyle/>
          <a:p>
            <a:r>
              <a:rPr lang="fr-FR" sz="2400" b="1" dirty="0" smtClean="0">
                <a:solidFill>
                  <a:srgbClr val="0033CC"/>
                </a:solidFill>
              </a:rPr>
              <a:t>Light </a:t>
            </a:r>
            <a:r>
              <a:rPr lang="fr-FR" sz="2400" b="1" dirty="0" err="1" smtClean="0">
                <a:solidFill>
                  <a:srgbClr val="0033CC"/>
                </a:solidFill>
              </a:rPr>
              <a:t>wave</a:t>
            </a:r>
            <a:r>
              <a:rPr lang="fr-FR" sz="2400" b="1" dirty="0" smtClean="0">
                <a:solidFill>
                  <a:srgbClr val="0033CC"/>
                </a:solidFill>
              </a:rPr>
              <a:t> propagation in </a:t>
            </a:r>
            <a:r>
              <a:rPr lang="fr-FR" sz="2400" b="1" dirty="0" err="1" smtClean="0">
                <a:solidFill>
                  <a:srgbClr val="0033CC"/>
                </a:solidFill>
              </a:rPr>
              <a:t>optical</a:t>
            </a:r>
            <a:r>
              <a:rPr lang="fr-FR" sz="2400" b="1" dirty="0" smtClean="0">
                <a:solidFill>
                  <a:srgbClr val="0033CC"/>
                </a:solidFill>
              </a:rPr>
              <a:t> </a:t>
            </a:r>
            <a:r>
              <a:rPr lang="fr-FR" sz="2400" b="1" dirty="0" err="1" smtClean="0">
                <a:solidFill>
                  <a:srgbClr val="0033CC"/>
                </a:solidFill>
              </a:rPr>
              <a:t>fiber</a:t>
            </a:r>
            <a:r>
              <a:rPr lang="fr-FR" sz="2400" b="1" dirty="0" smtClean="0">
                <a:solidFill>
                  <a:srgbClr val="0033CC"/>
                </a:solidFill>
              </a:rPr>
              <a:t> </a:t>
            </a:r>
            <a:r>
              <a:rPr lang="fr-FR" sz="2400" b="1" dirty="0" err="1" smtClean="0">
                <a:solidFill>
                  <a:srgbClr val="0033CC"/>
                </a:solidFill>
              </a:rPr>
              <a:t>follows</a:t>
            </a:r>
            <a:r>
              <a:rPr lang="fr-FR" sz="2400" b="1" dirty="0" smtClean="0">
                <a:solidFill>
                  <a:srgbClr val="0033CC"/>
                </a:solidFill>
              </a:rPr>
              <a:t> by </a:t>
            </a:r>
            <a:r>
              <a:rPr lang="fr-FR" sz="2400" b="1" dirty="0" err="1" smtClean="0">
                <a:solidFill>
                  <a:srgbClr val="0033CC"/>
                </a:solidFill>
              </a:rPr>
              <a:t>Maxwell’s</a:t>
            </a:r>
            <a:r>
              <a:rPr lang="fr-FR" sz="2400" b="1" dirty="0" smtClean="0">
                <a:solidFill>
                  <a:srgbClr val="0033CC"/>
                </a:solidFill>
              </a:rPr>
              <a:t> </a:t>
            </a:r>
            <a:r>
              <a:rPr lang="fr-FR" sz="2400" b="1" dirty="0" err="1" smtClean="0">
                <a:solidFill>
                  <a:srgbClr val="0033CC"/>
                </a:solidFill>
              </a:rPr>
              <a:t>equations</a:t>
            </a:r>
            <a:r>
              <a:rPr lang="fr-FR" sz="2400" b="1" dirty="0" smtClean="0">
                <a:solidFill>
                  <a:srgbClr val="0033CC"/>
                </a:solidFill>
              </a:rPr>
              <a:t> for </a:t>
            </a:r>
            <a:r>
              <a:rPr lang="fr-FR" sz="2400" b="1" dirty="0" err="1" smtClean="0">
                <a:solidFill>
                  <a:srgbClr val="0033CC"/>
                </a:solidFill>
              </a:rPr>
              <a:t>Electromagnetic</a:t>
            </a:r>
            <a:r>
              <a:rPr lang="fr-FR" sz="2400" b="1" dirty="0" smtClean="0">
                <a:solidFill>
                  <a:srgbClr val="0033CC"/>
                </a:solidFill>
              </a:rPr>
              <a:t> </a:t>
            </a:r>
            <a:r>
              <a:rPr lang="fr-FR" sz="2400" b="1" dirty="0" err="1" smtClean="0">
                <a:solidFill>
                  <a:srgbClr val="0033CC"/>
                </a:solidFill>
              </a:rPr>
              <a:t>Wave</a:t>
            </a:r>
            <a:endParaRPr lang="fr-FR" sz="2400" b="1" dirty="0">
              <a:solidFill>
                <a:srgbClr val="0033CC"/>
              </a:solidFill>
            </a:endParaRPr>
          </a:p>
        </p:txBody>
      </p:sp>
      <p:sp>
        <p:nvSpPr>
          <p:cNvPr id="21" name="ZoneTexte 20"/>
          <p:cNvSpPr txBox="1"/>
          <p:nvPr/>
        </p:nvSpPr>
        <p:spPr>
          <a:xfrm>
            <a:off x="3419872" y="2963853"/>
            <a:ext cx="5616624" cy="369332"/>
          </a:xfrm>
          <a:prstGeom prst="rect">
            <a:avLst/>
          </a:prstGeom>
          <a:noFill/>
        </p:spPr>
        <p:txBody>
          <a:bodyPr wrap="square" rtlCol="0">
            <a:spAutoFit/>
          </a:bodyPr>
          <a:lstStyle/>
          <a:p>
            <a:endParaRPr lang="fr-FR" dirty="0"/>
          </a:p>
        </p:txBody>
      </p:sp>
      <p:sp>
        <p:nvSpPr>
          <p:cNvPr id="26" name="ZoneTexte 25"/>
          <p:cNvSpPr txBox="1"/>
          <p:nvPr/>
        </p:nvSpPr>
        <p:spPr>
          <a:xfrm>
            <a:off x="0" y="5517232"/>
            <a:ext cx="3347864" cy="400110"/>
          </a:xfrm>
          <a:prstGeom prst="rect">
            <a:avLst/>
          </a:prstGeom>
          <a:noFill/>
        </p:spPr>
        <p:txBody>
          <a:bodyPr wrap="square" rtlCol="0">
            <a:spAutoFit/>
          </a:bodyPr>
          <a:lstStyle/>
          <a:p>
            <a:pPr marL="285750" indent="-285750">
              <a:buClr>
                <a:srgbClr val="FF0000"/>
              </a:buClr>
              <a:buFont typeface="Wingdings" pitchFamily="2" charset="2"/>
              <a:buChar char="§"/>
            </a:pPr>
            <a:r>
              <a:rPr lang="fr-FR" sz="2000" b="1" dirty="0" smtClean="0">
                <a:solidFill>
                  <a:srgbClr val="FF0000"/>
                </a:solidFill>
              </a:rPr>
              <a:t>Constitutive relations</a:t>
            </a:r>
            <a:endParaRPr lang="fr-FR" sz="2000" b="1" dirty="0">
              <a:solidFill>
                <a:srgbClr val="FF0000"/>
              </a:solidFill>
            </a:endParaRPr>
          </a:p>
        </p:txBody>
      </p:sp>
      <p:sp>
        <p:nvSpPr>
          <p:cNvPr id="27" name="ZoneTexte 26"/>
          <p:cNvSpPr txBox="1"/>
          <p:nvPr/>
        </p:nvSpPr>
        <p:spPr>
          <a:xfrm>
            <a:off x="3535288" y="6085745"/>
            <a:ext cx="5112568" cy="1015663"/>
          </a:xfrm>
          <a:prstGeom prst="rect">
            <a:avLst/>
          </a:prstGeom>
          <a:noFill/>
        </p:spPr>
        <p:txBody>
          <a:bodyPr wrap="square" rtlCol="0">
            <a:spAutoFit/>
          </a:bodyPr>
          <a:lstStyle/>
          <a:p>
            <a:pPr>
              <a:buNone/>
            </a:pPr>
            <a:r>
              <a:rPr lang="en-US" sz="2000" b="1" dirty="0">
                <a:sym typeface="Symbol"/>
              </a:rPr>
              <a:t> </a:t>
            </a:r>
            <a:r>
              <a:rPr lang="en-US" sz="2000" b="1" dirty="0">
                <a:solidFill>
                  <a:srgbClr val="0033CC"/>
                </a:solidFill>
                <a:sym typeface="Symbol"/>
              </a:rPr>
              <a:t>E &amp; H   are Electric and Magnetic Fields</a:t>
            </a:r>
          </a:p>
          <a:p>
            <a:pPr>
              <a:buNone/>
            </a:pPr>
            <a:r>
              <a:rPr lang="en-US" sz="2000" b="1" dirty="0">
                <a:solidFill>
                  <a:srgbClr val="0033CC"/>
                </a:solidFill>
                <a:sym typeface="Symbol"/>
              </a:rPr>
              <a:t>  D &amp; B are their relative flux densities</a:t>
            </a:r>
          </a:p>
          <a:p>
            <a:endParaRPr lang="fr-FR" sz="2000" b="1" dirty="0"/>
          </a:p>
        </p:txBody>
      </p:sp>
    </p:spTree>
    <p:extLst>
      <p:ext uri="{BB962C8B-B14F-4D97-AF65-F5344CB8AC3E}">
        <p14:creationId xmlns:p14="http://schemas.microsoft.com/office/powerpoint/2010/main" val="34217646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with the G</a:t>
            </a:r>
            <a:r>
              <a:rPr lang="fr-FR" sz="2800" b="1" dirty="0" err="1" smtClean="0">
                <a:solidFill>
                  <a:srgbClr val="FF0000"/>
                </a:solidFill>
              </a:rPr>
              <a:t>eneralized-Gaussian</a:t>
            </a:r>
            <a:r>
              <a:rPr lang="fr-FR" sz="2800" dirty="0" smtClean="0"/>
              <a:t> </a:t>
            </a:r>
            <a:r>
              <a:rPr lang="en-US" sz="2800" b="1" dirty="0" smtClean="0">
                <a:solidFill>
                  <a:srgbClr val="FF0000"/>
                </a:solidFill>
              </a:rPr>
              <a:t>pulse </a:t>
            </a:r>
            <a:r>
              <a:rPr lang="en-US" sz="2800" b="1" dirty="0">
                <a:solidFill>
                  <a:srgbClr val="FF0000"/>
                </a:solidFill>
              </a:rPr>
              <a:t>shape   </a:t>
            </a:r>
            <a:endParaRPr lang="fr-FR" sz="2800" b="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3083"/>
            <a:ext cx="6192688" cy="504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124744"/>
            <a:ext cx="9144000" cy="830997"/>
          </a:xfrm>
          <a:prstGeom prst="rect">
            <a:avLst/>
          </a:prstGeom>
          <a:noFill/>
        </p:spPr>
        <p:txBody>
          <a:bodyPr wrap="square" rtlCol="0">
            <a:spAutoFit/>
          </a:bodyPr>
          <a:lstStyle/>
          <a:p>
            <a:r>
              <a:rPr lang="en-US" sz="2400" b="1" dirty="0">
                <a:solidFill>
                  <a:srgbClr val="0033CC"/>
                </a:solidFill>
              </a:rPr>
              <a:t>3D stable vortex </a:t>
            </a:r>
            <a:r>
              <a:rPr lang="en-US" sz="2400" b="1" dirty="0" err="1">
                <a:solidFill>
                  <a:srgbClr val="0033CC"/>
                </a:solidFill>
              </a:rPr>
              <a:t>soliton</a:t>
            </a:r>
            <a:r>
              <a:rPr lang="en-US" sz="2400" b="1" dirty="0">
                <a:solidFill>
                  <a:srgbClr val="0033CC"/>
                </a:solidFill>
              </a:rPr>
              <a:t> </a:t>
            </a:r>
            <a:r>
              <a:rPr lang="en-US" sz="2400" b="1" dirty="0" smtClean="0">
                <a:solidFill>
                  <a:srgbClr val="0033CC"/>
                </a:solidFill>
              </a:rPr>
              <a:t>profiles </a:t>
            </a:r>
            <a:r>
              <a:rPr lang="en-US" sz="2400" b="1" dirty="0">
                <a:solidFill>
                  <a:srgbClr val="0033CC"/>
                </a:solidFill>
              </a:rPr>
              <a:t>of the dissipative light bullet </a:t>
            </a:r>
            <a:r>
              <a:rPr lang="en-US" sz="2400" b="1" dirty="0" smtClean="0">
                <a:solidFill>
                  <a:srgbClr val="0033CC"/>
                </a:solidFill>
              </a:rPr>
              <a:t>obtained </a:t>
            </a:r>
            <a:r>
              <a:rPr lang="en-US" sz="2400" b="1" dirty="0">
                <a:solidFill>
                  <a:srgbClr val="0033CC"/>
                </a:solidFill>
              </a:rPr>
              <a:t>from direct numerical simulation </a:t>
            </a:r>
            <a:r>
              <a:rPr lang="en-US" sz="2400" b="1" dirty="0" smtClean="0">
                <a:solidFill>
                  <a:srgbClr val="0033CC"/>
                </a:solidFill>
              </a:rPr>
              <a:t>of the model equation</a:t>
            </a:r>
            <a:endParaRPr lang="fr-FR" sz="2400" b="1" dirty="0">
              <a:solidFill>
                <a:srgbClr val="0033CC"/>
              </a:solidFill>
            </a:endParaRPr>
          </a:p>
        </p:txBody>
      </p:sp>
    </p:spTree>
    <p:extLst>
      <p:ext uri="{BB962C8B-B14F-4D97-AF65-F5344CB8AC3E}">
        <p14:creationId xmlns:p14="http://schemas.microsoft.com/office/powerpoint/2010/main" val="998468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from direct numerical simulation of the model equation   </a:t>
            </a:r>
            <a:endParaRPr lang="fr-FR" sz="2800"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132856"/>
            <a:ext cx="576063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268760"/>
            <a:ext cx="9144000" cy="1200329"/>
          </a:xfrm>
          <a:prstGeom prst="rect">
            <a:avLst/>
          </a:prstGeom>
          <a:noFill/>
        </p:spPr>
        <p:txBody>
          <a:bodyPr wrap="square" rtlCol="0">
            <a:spAutoFit/>
          </a:bodyPr>
          <a:lstStyle/>
          <a:p>
            <a:r>
              <a:rPr lang="en-US" sz="2400" b="1" i="1" dirty="0">
                <a:solidFill>
                  <a:srgbClr val="0033CC"/>
                </a:solidFill>
              </a:rPr>
              <a:t>Evolutions of the spatiotemporal necklace-ring </a:t>
            </a:r>
            <a:r>
              <a:rPr lang="en-US" sz="2400" b="1" i="1" dirty="0" err="1">
                <a:solidFill>
                  <a:srgbClr val="0033CC"/>
                </a:solidFill>
              </a:rPr>
              <a:t>solitons</a:t>
            </a:r>
            <a:r>
              <a:rPr lang="en-US" sz="2400" b="1" i="1" dirty="0">
                <a:solidFill>
                  <a:srgbClr val="0033CC"/>
                </a:solidFill>
              </a:rPr>
              <a:t> </a:t>
            </a:r>
            <a:r>
              <a:rPr lang="en-US" sz="2400" b="1" i="1" dirty="0" smtClean="0">
                <a:solidFill>
                  <a:srgbClr val="0033CC"/>
                </a:solidFill>
              </a:rPr>
              <a:t>carrying  </a:t>
            </a:r>
            <a:r>
              <a:rPr lang="en-US" sz="2400" b="1" i="1" dirty="0">
                <a:solidFill>
                  <a:srgbClr val="0033CC"/>
                </a:solidFill>
              </a:rPr>
              <a:t>(a) m </a:t>
            </a:r>
            <a:r>
              <a:rPr lang="en-US" sz="2400" b="1" dirty="0">
                <a:solidFill>
                  <a:srgbClr val="0033CC"/>
                </a:solidFill>
              </a:rPr>
              <a:t>= </a:t>
            </a:r>
            <a:r>
              <a:rPr lang="en-US" sz="2400" b="1" dirty="0" smtClean="0">
                <a:solidFill>
                  <a:srgbClr val="0033CC"/>
                </a:solidFill>
              </a:rPr>
              <a:t>0, </a:t>
            </a:r>
            <a:r>
              <a:rPr lang="en-US" sz="2400" b="1" i="1" dirty="0">
                <a:solidFill>
                  <a:srgbClr val="0033CC"/>
                </a:solidFill>
              </a:rPr>
              <a:t>and (b) m </a:t>
            </a:r>
            <a:r>
              <a:rPr lang="en-US" sz="2400" b="1" dirty="0">
                <a:solidFill>
                  <a:srgbClr val="0033CC"/>
                </a:solidFill>
              </a:rPr>
              <a:t>= 8 </a:t>
            </a:r>
            <a:r>
              <a:rPr lang="en-US" sz="2400" b="1" i="1" dirty="0">
                <a:solidFill>
                  <a:srgbClr val="0033CC"/>
                </a:solidFill>
              </a:rPr>
              <a:t>angular </a:t>
            </a:r>
            <a:r>
              <a:rPr lang="en-US" sz="2400" b="1" i="1" dirty="0" smtClean="0">
                <a:solidFill>
                  <a:srgbClr val="0033CC"/>
                </a:solidFill>
              </a:rPr>
              <a:t>momentum </a:t>
            </a:r>
            <a:r>
              <a:rPr lang="en-US" sz="2400" b="1" i="1" dirty="0" err="1" smtClean="0">
                <a:solidFill>
                  <a:srgbClr val="0033CC"/>
                </a:solidFill>
              </a:rPr>
              <a:t>vs</a:t>
            </a:r>
            <a:r>
              <a:rPr lang="en-US" sz="2400" b="1" i="1" dirty="0" smtClean="0">
                <a:solidFill>
                  <a:srgbClr val="0033CC"/>
                </a:solidFill>
              </a:rPr>
              <a:t> </a:t>
            </a:r>
            <a:r>
              <a:rPr lang="en-US" sz="2400" b="1" i="1" dirty="0">
                <a:solidFill>
                  <a:srgbClr val="0033CC"/>
                </a:solidFill>
              </a:rPr>
              <a:t>the distance z in the presence of noise. </a:t>
            </a:r>
            <a:endParaRPr lang="fr-FR" sz="2400" b="1" dirty="0">
              <a:solidFill>
                <a:srgbClr val="0033CC"/>
              </a:solidFill>
            </a:endParaRPr>
          </a:p>
        </p:txBody>
      </p:sp>
    </p:spTree>
    <p:extLst>
      <p:ext uri="{BB962C8B-B14F-4D97-AF65-F5344CB8AC3E}">
        <p14:creationId xmlns:p14="http://schemas.microsoft.com/office/powerpoint/2010/main" val="454312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from direct numerical simulation of the model equation   </a:t>
            </a:r>
            <a:endParaRPr lang="fr-FR" sz="2800"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1586408"/>
            <a:ext cx="4248471" cy="527159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1124744"/>
            <a:ext cx="9144000" cy="461665"/>
          </a:xfrm>
          <a:prstGeom prst="rect">
            <a:avLst/>
          </a:prstGeom>
          <a:noFill/>
        </p:spPr>
        <p:txBody>
          <a:bodyPr wrap="square" rtlCol="0">
            <a:spAutoFit/>
          </a:bodyPr>
          <a:lstStyle/>
          <a:p>
            <a:r>
              <a:rPr lang="en-US" sz="2400" b="1" i="1" dirty="0" err="1">
                <a:solidFill>
                  <a:srgbClr val="0033CC"/>
                </a:solidFill>
              </a:rPr>
              <a:t>Isosurface</a:t>
            </a:r>
            <a:r>
              <a:rPr lang="en-US" sz="2400" b="1" i="1" dirty="0">
                <a:solidFill>
                  <a:srgbClr val="0033CC"/>
                </a:solidFill>
              </a:rPr>
              <a:t> plots and the intensity distributions of light </a:t>
            </a:r>
            <a:r>
              <a:rPr lang="en-US" sz="2400" b="1" i="1" dirty="0" smtClean="0">
                <a:solidFill>
                  <a:srgbClr val="0033CC"/>
                </a:solidFill>
              </a:rPr>
              <a:t>bullets</a:t>
            </a:r>
            <a:endParaRPr lang="fr-FR" sz="2400" b="1" dirty="0">
              <a:solidFill>
                <a:srgbClr val="0033CC"/>
              </a:solidFill>
            </a:endParaRPr>
          </a:p>
        </p:txBody>
      </p:sp>
    </p:spTree>
    <p:extLst>
      <p:ext uri="{BB962C8B-B14F-4D97-AF65-F5344CB8AC3E}">
        <p14:creationId xmlns:p14="http://schemas.microsoft.com/office/powerpoint/2010/main" val="3926183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008112"/>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FF0000"/>
                </a:solidFill>
              </a:rPr>
              <a:t>Stable solutions from the higher-order  </a:t>
            </a:r>
            <a:r>
              <a:rPr lang="en-US" sz="2400" b="1" dirty="0">
                <a:solidFill>
                  <a:srgbClr val="FF0000"/>
                </a:solidFill>
              </a:rPr>
              <a:t>(3 </a:t>
            </a:r>
            <a:r>
              <a:rPr lang="en-US" sz="2400" dirty="0">
                <a:solidFill>
                  <a:srgbClr val="FF0000"/>
                </a:solidFill>
              </a:rPr>
              <a:t>+ </a:t>
            </a:r>
            <a:r>
              <a:rPr lang="en-US" sz="2400" b="1" dirty="0">
                <a:solidFill>
                  <a:srgbClr val="FF0000"/>
                </a:solidFill>
              </a:rPr>
              <a:t>1)-dimensional CQS-CGL </a:t>
            </a:r>
            <a:r>
              <a:rPr lang="en-US" sz="2400" b="1" dirty="0" smtClean="0">
                <a:solidFill>
                  <a:srgbClr val="FF0000"/>
                </a:solidFill>
              </a:rPr>
              <a:t>equation obtained from direct numerical simulation of the </a:t>
            </a:r>
            <a:r>
              <a:rPr lang="en-US" sz="1800" b="1" dirty="0" smtClean="0">
                <a:solidFill>
                  <a:srgbClr val="FF0000"/>
                </a:solidFill>
              </a:rPr>
              <a:t>model equation   </a:t>
            </a:r>
            <a:endParaRPr lang="fr-FR" sz="18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628800"/>
            <a:ext cx="5112568" cy="52292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982469"/>
            <a:ext cx="9144000" cy="707886"/>
          </a:xfrm>
          <a:prstGeom prst="rect">
            <a:avLst/>
          </a:prstGeom>
          <a:noFill/>
        </p:spPr>
        <p:txBody>
          <a:bodyPr wrap="square" rtlCol="0">
            <a:spAutoFit/>
          </a:bodyPr>
          <a:lstStyle/>
          <a:p>
            <a:r>
              <a:rPr lang="en-US" sz="2000" b="1" i="1" dirty="0" err="1">
                <a:solidFill>
                  <a:srgbClr val="0033CC"/>
                </a:solidFill>
              </a:rPr>
              <a:t>Isosurface</a:t>
            </a:r>
            <a:r>
              <a:rPr lang="en-US" sz="2000" b="1" i="1" dirty="0">
                <a:solidFill>
                  <a:srgbClr val="0033CC"/>
                </a:solidFill>
              </a:rPr>
              <a:t> plots and the intensity distribution of light </a:t>
            </a:r>
            <a:r>
              <a:rPr lang="en-US" sz="2000" b="1" i="1" dirty="0" smtClean="0">
                <a:solidFill>
                  <a:srgbClr val="0033CC"/>
                </a:solidFill>
              </a:rPr>
              <a:t>bullets in </a:t>
            </a:r>
            <a:r>
              <a:rPr lang="en-US" sz="2000" b="1" i="1" dirty="0">
                <a:solidFill>
                  <a:srgbClr val="0033CC"/>
                </a:solidFill>
              </a:rPr>
              <a:t>x-y plane, showing the evolution of two typical stable </a:t>
            </a:r>
            <a:r>
              <a:rPr lang="en-US" sz="2000" b="1" i="1" dirty="0" smtClean="0">
                <a:solidFill>
                  <a:srgbClr val="0033CC"/>
                </a:solidFill>
              </a:rPr>
              <a:t>rhombic </a:t>
            </a:r>
            <a:r>
              <a:rPr lang="fr-FR" sz="2000" b="1" i="1" dirty="0" smtClean="0">
                <a:solidFill>
                  <a:srgbClr val="0033CC"/>
                </a:solidFill>
              </a:rPr>
              <a:t>vortex </a:t>
            </a:r>
            <a:r>
              <a:rPr lang="fr-FR" sz="2000" b="1" i="1" dirty="0" err="1" smtClean="0">
                <a:solidFill>
                  <a:srgbClr val="0033CC"/>
                </a:solidFill>
              </a:rPr>
              <a:t>solitons</a:t>
            </a:r>
            <a:endParaRPr lang="fr-FR" sz="2000" b="1" dirty="0">
              <a:solidFill>
                <a:srgbClr val="0033CC"/>
              </a:solidFill>
            </a:endParaRPr>
          </a:p>
        </p:txBody>
      </p:sp>
    </p:spTree>
    <p:extLst>
      <p:ext uri="{BB962C8B-B14F-4D97-AF65-F5344CB8AC3E}">
        <p14:creationId xmlns:p14="http://schemas.microsoft.com/office/powerpoint/2010/main" val="468981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21024"/>
            <a:ext cx="7414860" cy="169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7504" y="1628800"/>
            <a:ext cx="9036496" cy="1384995"/>
          </a:xfrm>
          <a:prstGeom prst="rect">
            <a:avLst/>
          </a:prstGeom>
          <a:noFill/>
        </p:spPr>
        <p:txBody>
          <a:bodyPr wrap="square" rtlCol="0">
            <a:spAutoFit/>
          </a:bodyPr>
          <a:lstStyle/>
          <a:p>
            <a:pPr algn="ctr"/>
            <a:r>
              <a:rPr lang="en-US" sz="2800" b="1" dirty="0" smtClean="0"/>
              <a:t>The stability </a:t>
            </a:r>
            <a:r>
              <a:rPr lang="en-US" sz="2800" b="1" dirty="0" smtClean="0">
                <a:solidFill>
                  <a:srgbClr val="0033CC"/>
                </a:solidFill>
              </a:rPr>
              <a:t>is studied numerically by  introducing focusing </a:t>
            </a:r>
            <a:r>
              <a:rPr lang="en-US" sz="2800" b="1" dirty="0">
                <a:solidFill>
                  <a:srgbClr val="0033CC"/>
                </a:solidFill>
              </a:rPr>
              <a:t>and chirping as well as 5</a:t>
            </a:r>
            <a:r>
              <a:rPr lang="en-US" sz="2800" b="1" dirty="0" smtClean="0">
                <a:solidFill>
                  <a:srgbClr val="0033CC"/>
                </a:solidFill>
              </a:rPr>
              <a:t>%, </a:t>
            </a:r>
            <a:r>
              <a:rPr lang="en-US" sz="2800" b="1" u="sng" dirty="0">
                <a:solidFill>
                  <a:srgbClr val="FF0000"/>
                </a:solidFill>
                <a:latin typeface="+mj-lt"/>
                <a:ea typeface="+mj-ea"/>
                <a:cs typeface="+mj-cs"/>
              </a:rPr>
              <a:t>complex-valued random noise </a:t>
            </a:r>
            <a:r>
              <a:rPr lang="en-US" sz="2800" b="1" dirty="0">
                <a:solidFill>
                  <a:srgbClr val="0033CC"/>
                </a:solidFill>
              </a:rPr>
              <a:t>both in </a:t>
            </a:r>
            <a:r>
              <a:rPr lang="en-US" sz="2800" b="1" i="1" dirty="0">
                <a:solidFill>
                  <a:srgbClr val="0033CC"/>
                </a:solidFill>
              </a:rPr>
              <a:t>x </a:t>
            </a:r>
            <a:r>
              <a:rPr lang="en-US" sz="2800" b="1" dirty="0">
                <a:solidFill>
                  <a:srgbClr val="0033CC"/>
                </a:solidFill>
              </a:rPr>
              <a:t>and in </a:t>
            </a:r>
            <a:r>
              <a:rPr lang="en-US" sz="2800" b="1" i="1" dirty="0" smtClean="0">
                <a:solidFill>
                  <a:srgbClr val="0033CC"/>
                </a:solidFill>
              </a:rPr>
              <a:t>y leading </a:t>
            </a:r>
            <a:r>
              <a:rPr lang="en-US" sz="2800" b="1" dirty="0">
                <a:solidFill>
                  <a:srgbClr val="0033CC"/>
                </a:solidFill>
              </a:rPr>
              <a:t>to </a:t>
            </a:r>
            <a:r>
              <a:rPr lang="en-US" sz="2800" b="1" dirty="0" smtClean="0">
                <a:solidFill>
                  <a:srgbClr val="0033CC"/>
                </a:solidFill>
              </a:rPr>
              <a:t>the </a:t>
            </a:r>
            <a:r>
              <a:rPr lang="en-US" sz="2800" b="1" dirty="0">
                <a:solidFill>
                  <a:srgbClr val="0033CC"/>
                </a:solidFill>
              </a:rPr>
              <a:t>following initial condition </a:t>
            </a:r>
            <a:endParaRPr lang="fr-FR" sz="2800" b="1" dirty="0">
              <a:solidFill>
                <a:srgbClr val="0033CC"/>
              </a:solidFill>
            </a:endParaRPr>
          </a:p>
        </p:txBody>
      </p:sp>
      <p:sp>
        <p:nvSpPr>
          <p:cNvPr id="7"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rPr>
              <a:t>Stable solutions from the higher-order  </a:t>
            </a:r>
            <a:r>
              <a:rPr lang="en-US" sz="2800" b="1" dirty="0">
                <a:solidFill>
                  <a:srgbClr val="FF0000"/>
                </a:solidFill>
              </a:rPr>
              <a:t>(3 </a:t>
            </a:r>
            <a:r>
              <a:rPr lang="en-US" sz="2800" dirty="0">
                <a:solidFill>
                  <a:srgbClr val="FF0000"/>
                </a:solidFill>
              </a:rPr>
              <a:t>+ </a:t>
            </a:r>
            <a:r>
              <a:rPr lang="en-US" sz="2800" b="1" dirty="0">
                <a:solidFill>
                  <a:srgbClr val="FF0000"/>
                </a:solidFill>
              </a:rPr>
              <a:t>1)-dimensional CQS-CGL </a:t>
            </a:r>
            <a:r>
              <a:rPr lang="en-US" sz="2800" b="1" dirty="0" smtClean="0">
                <a:solidFill>
                  <a:srgbClr val="FF0000"/>
                </a:solidFill>
              </a:rPr>
              <a:t>equation obtained from direct numerical simulation of the model equation   </a:t>
            </a:r>
            <a:endParaRPr lang="fr-FR" sz="2800" b="1" dirty="0">
              <a:solidFill>
                <a:srgbClr val="FF0000"/>
              </a:solidFill>
            </a:endParaRPr>
          </a:p>
        </p:txBody>
      </p:sp>
    </p:spTree>
    <p:extLst>
      <p:ext uri="{BB962C8B-B14F-4D97-AF65-F5344CB8AC3E}">
        <p14:creationId xmlns:p14="http://schemas.microsoft.com/office/powerpoint/2010/main" val="371690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FF0000"/>
                </a:solidFill>
              </a:rPr>
              <a:t>Conclusion</a:t>
            </a:r>
            <a:endParaRPr lang="fr-FR" sz="7200" b="1" dirty="0">
              <a:solidFill>
                <a:srgbClr val="FF0000"/>
              </a:solidFill>
            </a:endParaRPr>
          </a:p>
        </p:txBody>
      </p:sp>
      <p:sp>
        <p:nvSpPr>
          <p:cNvPr id="5" name="Rectangle 4"/>
          <p:cNvSpPr/>
          <p:nvPr/>
        </p:nvSpPr>
        <p:spPr>
          <a:xfrm>
            <a:off x="0" y="1340768"/>
            <a:ext cx="9144000" cy="5016758"/>
          </a:xfrm>
          <a:prstGeom prst="rect">
            <a:avLst/>
          </a:prstGeom>
        </p:spPr>
        <p:txBody>
          <a:bodyPr wrap="square">
            <a:spAutoFit/>
          </a:bodyPr>
          <a:lstStyle/>
          <a:p>
            <a:pPr marL="285750" indent="-285750" algn="just">
              <a:buFont typeface="Wingdings" pitchFamily="2" charset="2"/>
              <a:buChar char="§"/>
            </a:pPr>
            <a:r>
              <a:rPr lang="en-US" sz="2000" b="1" dirty="0">
                <a:solidFill>
                  <a:srgbClr val="0033CC"/>
                </a:solidFill>
              </a:rPr>
              <a:t>We have presented </a:t>
            </a:r>
            <a:r>
              <a:rPr lang="en-US" sz="2000" b="1" dirty="0" smtClean="0">
                <a:solidFill>
                  <a:srgbClr val="0033CC"/>
                </a:solidFill>
              </a:rPr>
              <a:t>some overview </a:t>
            </a:r>
            <a:r>
              <a:rPr lang="en-US" sz="2000" b="1" dirty="0">
                <a:solidFill>
                  <a:srgbClr val="0033CC"/>
                </a:solidFill>
              </a:rPr>
              <a:t>results</a:t>
            </a:r>
            <a:r>
              <a:rPr lang="en-US" sz="2000" b="1" dirty="0" smtClean="0">
                <a:solidFill>
                  <a:srgbClr val="0033CC"/>
                </a:solidFill>
              </a:rPr>
              <a:t> </a:t>
            </a:r>
            <a:r>
              <a:rPr lang="en-US" sz="2000" b="1" dirty="0">
                <a:solidFill>
                  <a:srgbClr val="0033CC"/>
                </a:solidFill>
              </a:rPr>
              <a:t>of exciting research in the field of nonlinear singular optics </a:t>
            </a:r>
            <a:r>
              <a:rPr lang="en-US" sz="2000" b="1" dirty="0" smtClean="0">
                <a:solidFill>
                  <a:srgbClr val="0033CC"/>
                </a:solidFill>
              </a:rPr>
              <a:t>that study </a:t>
            </a:r>
            <a:r>
              <a:rPr lang="en-US" sz="2000" b="1" dirty="0">
                <a:solidFill>
                  <a:srgbClr val="0033CC"/>
                </a:solidFill>
              </a:rPr>
              <a:t>the propagation of optical vortices and optical beams carrying an angular momentum in nonlinear media</a:t>
            </a:r>
            <a:r>
              <a:rPr lang="en-US" sz="2000" b="1" dirty="0" smtClean="0">
                <a:solidFill>
                  <a:srgbClr val="0033CC"/>
                </a:solidFill>
              </a:rPr>
              <a:t>. </a:t>
            </a:r>
          </a:p>
          <a:p>
            <a:pPr algn="just"/>
            <a:endParaRPr lang="en-US" sz="2000" b="1" dirty="0">
              <a:solidFill>
                <a:srgbClr val="0033CC"/>
              </a:solidFill>
            </a:endParaRPr>
          </a:p>
          <a:p>
            <a:pPr marL="285750" indent="-285750" algn="just">
              <a:buFont typeface="Wingdings" pitchFamily="2" charset="2"/>
              <a:buChar char="§"/>
            </a:pPr>
            <a:r>
              <a:rPr lang="en-US" sz="2000" b="1" dirty="0">
                <a:solidFill>
                  <a:srgbClr val="FF0000"/>
                </a:solidFill>
              </a:rPr>
              <a:t>Understanding and controlling the properties of optical vortices could lead to applications in the near future</a:t>
            </a:r>
            <a:r>
              <a:rPr lang="en-US" sz="2000" b="1" dirty="0" smtClean="0">
                <a:solidFill>
                  <a:srgbClr val="FF0000"/>
                </a:solidFill>
              </a:rPr>
              <a:t>, ranging </a:t>
            </a:r>
            <a:r>
              <a:rPr lang="en-US" sz="2000" b="1" dirty="0">
                <a:solidFill>
                  <a:srgbClr val="FF0000"/>
                </a:solidFill>
              </a:rPr>
              <a:t>from optical communications and data storage to the trapping, control, and manipulation of </a:t>
            </a:r>
            <a:r>
              <a:rPr lang="en-US" sz="2000" b="1" dirty="0" smtClean="0">
                <a:solidFill>
                  <a:srgbClr val="FF0000"/>
                </a:solidFill>
              </a:rPr>
              <a:t>particles and </a:t>
            </a:r>
            <a:r>
              <a:rPr lang="en-US" sz="2000" b="1" dirty="0">
                <a:solidFill>
                  <a:srgbClr val="FF0000"/>
                </a:solidFill>
              </a:rPr>
              <a:t>cold atoms. Indeed, optical vortices provide an efficient way to control light by creating </a:t>
            </a:r>
            <a:r>
              <a:rPr lang="en-US" sz="2000" b="1" dirty="0" smtClean="0">
                <a:solidFill>
                  <a:srgbClr val="FF0000"/>
                </a:solidFill>
              </a:rPr>
              <a:t>reconfigurable waveguides </a:t>
            </a:r>
            <a:r>
              <a:rPr lang="en-US" sz="2000" b="1" dirty="0">
                <a:solidFill>
                  <a:srgbClr val="FF0000"/>
                </a:solidFill>
              </a:rPr>
              <a:t>in bulk media. The study of phase singularities in optical parametric processes not only </a:t>
            </a:r>
            <a:r>
              <a:rPr lang="en-US" sz="2000" b="1" dirty="0" smtClean="0">
                <a:solidFill>
                  <a:srgbClr val="FF0000"/>
                </a:solidFill>
              </a:rPr>
              <a:t>suggests </a:t>
            </a:r>
            <a:r>
              <a:rPr lang="en-US" sz="2000" b="1" dirty="0">
                <a:solidFill>
                  <a:srgbClr val="FF0000"/>
                </a:solidFill>
              </a:rPr>
              <a:t>novel directions of fundamental research in </a:t>
            </a:r>
            <a:r>
              <a:rPr lang="en-US" sz="2000" b="1" dirty="0" smtClean="0">
                <a:solidFill>
                  <a:srgbClr val="FF0000"/>
                </a:solidFill>
              </a:rPr>
              <a:t>optics, but </a:t>
            </a:r>
            <a:r>
              <a:rPr lang="en-US" sz="2000" b="1" dirty="0">
                <a:solidFill>
                  <a:srgbClr val="FF0000"/>
                </a:solidFill>
              </a:rPr>
              <a:t>also provides links to other branches of physics</a:t>
            </a:r>
            <a:r>
              <a:rPr lang="en-US" sz="2000" b="1" dirty="0"/>
              <a:t>. </a:t>
            </a:r>
            <a:endParaRPr lang="en-US" sz="2000" b="1" dirty="0" smtClean="0"/>
          </a:p>
          <a:p>
            <a:pPr algn="just"/>
            <a:endParaRPr lang="en-US" sz="2000" b="1" dirty="0" smtClean="0"/>
          </a:p>
          <a:p>
            <a:pPr marL="285750" indent="-285750" algn="just">
              <a:buFont typeface="Wingdings" pitchFamily="2" charset="2"/>
              <a:buChar char="§"/>
            </a:pPr>
            <a:r>
              <a:rPr lang="en-US" sz="2000" b="1" dirty="0" smtClean="0">
                <a:solidFill>
                  <a:srgbClr val="0033CC"/>
                </a:solidFill>
              </a:rPr>
              <a:t>For example</a:t>
            </a:r>
            <a:r>
              <a:rPr lang="en-US" sz="2000" b="1" dirty="0">
                <a:solidFill>
                  <a:srgbClr val="0033CC"/>
                </a:solidFill>
              </a:rPr>
              <a:t>, the recent discovery of a rich variety of exotic topological defects in unconventional </a:t>
            </a:r>
            <a:r>
              <a:rPr lang="en-US" sz="2000" b="1" dirty="0" err="1">
                <a:solidFill>
                  <a:srgbClr val="0033CC"/>
                </a:solidFill>
              </a:rPr>
              <a:t>superfluids</a:t>
            </a:r>
            <a:r>
              <a:rPr lang="en-US" sz="2000" b="1" dirty="0">
                <a:solidFill>
                  <a:srgbClr val="0033CC"/>
                </a:solidFill>
              </a:rPr>
              <a:t> (</a:t>
            </a:r>
            <a:r>
              <a:rPr lang="en-US" sz="2000" b="1" dirty="0" smtClean="0">
                <a:solidFill>
                  <a:srgbClr val="0033CC"/>
                </a:solidFill>
              </a:rPr>
              <a:t>such as </a:t>
            </a:r>
            <a:r>
              <a:rPr lang="en-US" sz="2000" b="1" baseline="30000" dirty="0">
                <a:solidFill>
                  <a:srgbClr val="0033CC"/>
                </a:solidFill>
              </a:rPr>
              <a:t>3</a:t>
            </a:r>
            <a:r>
              <a:rPr lang="en-US" sz="2000" b="1" dirty="0">
                <a:solidFill>
                  <a:srgbClr val="0033CC"/>
                </a:solidFill>
              </a:rPr>
              <a:t>He-A) and superconductors points to the likelihood that deep analogies exist between vortices in </a:t>
            </a:r>
            <a:r>
              <a:rPr lang="en-US" sz="2000" b="1" dirty="0" smtClean="0">
                <a:solidFill>
                  <a:srgbClr val="0033CC"/>
                </a:solidFill>
              </a:rPr>
              <a:t>complex </a:t>
            </a:r>
            <a:r>
              <a:rPr lang="en-US" sz="2000" b="1" dirty="0" err="1" smtClean="0">
                <a:solidFill>
                  <a:srgbClr val="0033CC"/>
                </a:solidFill>
              </a:rPr>
              <a:t>superfluids</a:t>
            </a:r>
            <a:r>
              <a:rPr lang="en-US" sz="2000" b="1" dirty="0" smtClean="0">
                <a:solidFill>
                  <a:srgbClr val="0033CC"/>
                </a:solidFill>
              </a:rPr>
              <a:t> </a:t>
            </a:r>
            <a:r>
              <a:rPr lang="en-US" sz="2000" b="1" dirty="0">
                <a:solidFill>
                  <a:srgbClr val="0033CC"/>
                </a:solidFill>
              </a:rPr>
              <a:t>and singularities in light waves.</a:t>
            </a:r>
            <a:endParaRPr lang="fr-FR" sz="2000" b="1" dirty="0">
              <a:solidFill>
                <a:srgbClr val="0033CC"/>
              </a:solidFill>
            </a:endParaRPr>
          </a:p>
        </p:txBody>
      </p:sp>
    </p:spTree>
    <p:extLst>
      <p:ext uri="{BB962C8B-B14F-4D97-AF65-F5344CB8AC3E}">
        <p14:creationId xmlns:p14="http://schemas.microsoft.com/office/powerpoint/2010/main" val="15740282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noGrp="1"/>
          </p:cNvSpPr>
          <p:nvPr>
            <p:ph type="title"/>
          </p:nvPr>
        </p:nvSpPr>
        <p:spPr>
          <a:xfrm>
            <a:off x="0" y="-27384"/>
            <a:ext cx="9144000" cy="1143000"/>
          </a:xfrm>
          <a:prstGeom prst="rect">
            <a:avLst/>
          </a:prstGeom>
          <a:ln w="28575">
            <a:solidFill>
              <a:srgbClr val="0033CC"/>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600" b="1" dirty="0" smtClean="0">
                <a:solidFill>
                  <a:srgbClr val="FF0000"/>
                </a:solidFill>
              </a:rPr>
              <a:t>REFERENCES </a:t>
            </a:r>
            <a:endParaRPr lang="fr-FR" sz="6600" b="1" dirty="0">
              <a:solidFill>
                <a:srgbClr val="FF0000"/>
              </a:solidFill>
            </a:endParaRPr>
          </a:p>
        </p:txBody>
      </p:sp>
      <p:sp>
        <p:nvSpPr>
          <p:cNvPr id="5" name="ZoneTexte 4"/>
          <p:cNvSpPr txBox="1"/>
          <p:nvPr/>
        </p:nvSpPr>
        <p:spPr>
          <a:xfrm>
            <a:off x="35496" y="1196752"/>
            <a:ext cx="8964488" cy="5632311"/>
          </a:xfrm>
          <a:prstGeom prst="rect">
            <a:avLst/>
          </a:prstGeom>
          <a:noFill/>
        </p:spPr>
        <p:txBody>
          <a:bodyPr wrap="square" rtlCol="0">
            <a:spAutoFit/>
          </a:bodyPr>
          <a:lstStyle/>
          <a:p>
            <a:r>
              <a:rPr lang="en-US" b="1" dirty="0" smtClean="0">
                <a:solidFill>
                  <a:srgbClr val="0033CC"/>
                </a:solidFill>
              </a:rPr>
              <a:t>[1]  G.  </a:t>
            </a:r>
            <a:r>
              <a:rPr lang="en-US" b="1" dirty="0">
                <a:solidFill>
                  <a:srgbClr val="0033CC"/>
                </a:solidFill>
              </a:rPr>
              <a:t>A. </a:t>
            </a:r>
            <a:r>
              <a:rPr lang="en-US" b="1" dirty="0" err="1">
                <a:solidFill>
                  <a:srgbClr val="0033CC"/>
                </a:solidFill>
              </a:rPr>
              <a:t>Swartzlander</a:t>
            </a:r>
            <a:r>
              <a:rPr lang="en-US" b="1" dirty="0">
                <a:solidFill>
                  <a:srgbClr val="0033CC"/>
                </a:solidFill>
              </a:rPr>
              <a:t> and C. T. Law, Phys. Rev. </a:t>
            </a:r>
            <a:r>
              <a:rPr lang="en-US" b="1" dirty="0" err="1">
                <a:solidFill>
                  <a:srgbClr val="0033CC"/>
                </a:solidFill>
              </a:rPr>
              <a:t>Lett</a:t>
            </a:r>
            <a:r>
              <a:rPr lang="en-US" b="1" dirty="0">
                <a:solidFill>
                  <a:srgbClr val="0033CC"/>
                </a:solidFill>
              </a:rPr>
              <a:t>. 69, </a:t>
            </a:r>
            <a:r>
              <a:rPr lang="en-US" b="1" dirty="0" smtClean="0">
                <a:solidFill>
                  <a:srgbClr val="0033CC"/>
                </a:solidFill>
              </a:rPr>
              <a:t>2503 </a:t>
            </a:r>
            <a:r>
              <a:rPr lang="fr-FR" b="1" dirty="0" smtClean="0">
                <a:solidFill>
                  <a:srgbClr val="0033CC"/>
                </a:solidFill>
              </a:rPr>
              <a:t>(</a:t>
            </a:r>
            <a:r>
              <a:rPr lang="fr-FR" b="1" dirty="0">
                <a:solidFill>
                  <a:srgbClr val="0033CC"/>
                </a:solidFill>
              </a:rPr>
              <a:t>1992</a:t>
            </a:r>
            <a:r>
              <a:rPr lang="fr-FR" b="1" dirty="0" smtClean="0">
                <a:solidFill>
                  <a:srgbClr val="0033CC"/>
                </a:solidFill>
              </a:rPr>
              <a:t>).</a:t>
            </a:r>
          </a:p>
          <a:p>
            <a:r>
              <a:rPr lang="en-US" b="1" dirty="0" smtClean="0">
                <a:solidFill>
                  <a:srgbClr val="FF0000"/>
                </a:solidFill>
              </a:rPr>
              <a:t>[</a:t>
            </a:r>
            <a:r>
              <a:rPr lang="en-US" b="1" dirty="0">
                <a:solidFill>
                  <a:srgbClr val="FF0000"/>
                </a:solidFill>
              </a:rPr>
              <a:t>2</a:t>
            </a:r>
            <a:r>
              <a:rPr lang="en-US" b="1" dirty="0" smtClean="0">
                <a:solidFill>
                  <a:srgbClr val="FF0000"/>
                </a:solidFill>
              </a:rPr>
              <a:t>]  </a:t>
            </a:r>
            <a:r>
              <a:rPr lang="en-US" b="1" dirty="0">
                <a:solidFill>
                  <a:srgbClr val="FF0000"/>
                </a:solidFill>
              </a:rPr>
              <a:t>M. </a:t>
            </a:r>
            <a:r>
              <a:rPr lang="en-US" b="1" i="1" dirty="0" err="1" smtClean="0">
                <a:solidFill>
                  <a:srgbClr val="FF0000"/>
                </a:solidFill>
              </a:rPr>
              <a:t>Soljacic</a:t>
            </a:r>
            <a:r>
              <a:rPr lang="en-US" b="1" dirty="0">
                <a:solidFill>
                  <a:srgbClr val="FF0000"/>
                </a:solidFill>
              </a:rPr>
              <a:t>, S. Sears and M. </a:t>
            </a:r>
            <a:r>
              <a:rPr lang="en-US" b="1" dirty="0" err="1">
                <a:solidFill>
                  <a:srgbClr val="FF0000"/>
                </a:solidFill>
              </a:rPr>
              <a:t>Segev</a:t>
            </a:r>
            <a:r>
              <a:rPr lang="en-US" b="1" dirty="0">
                <a:solidFill>
                  <a:srgbClr val="FF0000"/>
                </a:solidFill>
              </a:rPr>
              <a:t>, Phys. Rev. </a:t>
            </a:r>
            <a:r>
              <a:rPr lang="en-US" b="1" dirty="0" err="1">
                <a:solidFill>
                  <a:srgbClr val="FF0000"/>
                </a:solidFill>
              </a:rPr>
              <a:t>Lett</a:t>
            </a:r>
            <a:r>
              <a:rPr lang="en-US" b="1" dirty="0">
                <a:solidFill>
                  <a:srgbClr val="FF0000"/>
                </a:solidFill>
              </a:rPr>
              <a:t>. 81, </a:t>
            </a:r>
            <a:r>
              <a:rPr lang="en-US" b="1" dirty="0" smtClean="0">
                <a:solidFill>
                  <a:srgbClr val="FF0000"/>
                </a:solidFill>
              </a:rPr>
              <a:t>4851 </a:t>
            </a:r>
            <a:r>
              <a:rPr lang="fr-FR" b="1" dirty="0" smtClean="0">
                <a:solidFill>
                  <a:srgbClr val="FF0000"/>
                </a:solidFill>
              </a:rPr>
              <a:t>(</a:t>
            </a:r>
            <a:r>
              <a:rPr lang="fr-FR" b="1" dirty="0">
                <a:solidFill>
                  <a:srgbClr val="FF0000"/>
                </a:solidFill>
              </a:rPr>
              <a:t>1998</a:t>
            </a:r>
            <a:r>
              <a:rPr lang="fr-FR" b="1" dirty="0" smtClean="0">
                <a:solidFill>
                  <a:srgbClr val="FF0000"/>
                </a:solidFill>
              </a:rPr>
              <a:t>).</a:t>
            </a:r>
          </a:p>
          <a:p>
            <a:r>
              <a:rPr lang="fr-FR" b="1" dirty="0" smtClean="0">
                <a:solidFill>
                  <a:srgbClr val="0033CC"/>
                </a:solidFill>
              </a:rPr>
              <a:t>[3] </a:t>
            </a:r>
            <a:r>
              <a:rPr lang="fr-FR" b="1" dirty="0">
                <a:solidFill>
                  <a:srgbClr val="0033CC"/>
                </a:solidFill>
              </a:rPr>
              <a:t>M. </a:t>
            </a:r>
            <a:r>
              <a:rPr lang="fr-FR" b="1" i="1" dirty="0" err="1" smtClean="0">
                <a:solidFill>
                  <a:srgbClr val="0033CC"/>
                </a:solidFill>
              </a:rPr>
              <a:t>Soljacic</a:t>
            </a:r>
            <a:r>
              <a:rPr lang="fr-FR" b="1" i="1" dirty="0" smtClean="0">
                <a:solidFill>
                  <a:srgbClr val="0033CC"/>
                </a:solidFill>
              </a:rPr>
              <a:t> </a:t>
            </a:r>
            <a:r>
              <a:rPr lang="fr-FR" b="1" dirty="0">
                <a:solidFill>
                  <a:srgbClr val="0033CC"/>
                </a:solidFill>
              </a:rPr>
              <a:t>and M. </a:t>
            </a:r>
            <a:r>
              <a:rPr lang="fr-FR" b="1" dirty="0" err="1">
                <a:solidFill>
                  <a:srgbClr val="0033CC"/>
                </a:solidFill>
              </a:rPr>
              <a:t>Segev</a:t>
            </a:r>
            <a:r>
              <a:rPr lang="fr-FR" b="1" dirty="0">
                <a:solidFill>
                  <a:srgbClr val="0033CC"/>
                </a:solidFill>
              </a:rPr>
              <a:t>, Phys. </a:t>
            </a:r>
            <a:r>
              <a:rPr lang="fr-FR" b="1" dirty="0" err="1">
                <a:solidFill>
                  <a:srgbClr val="0033CC"/>
                </a:solidFill>
              </a:rPr>
              <a:t>Rev</a:t>
            </a:r>
            <a:r>
              <a:rPr lang="fr-FR" b="1" dirty="0">
                <a:solidFill>
                  <a:srgbClr val="0033CC"/>
                </a:solidFill>
              </a:rPr>
              <a:t>. </a:t>
            </a:r>
            <a:r>
              <a:rPr lang="fr-FR" b="1" dirty="0" err="1">
                <a:solidFill>
                  <a:srgbClr val="0033CC"/>
                </a:solidFill>
              </a:rPr>
              <a:t>Lett</a:t>
            </a:r>
            <a:r>
              <a:rPr lang="fr-FR" b="1" dirty="0">
                <a:solidFill>
                  <a:srgbClr val="0033CC"/>
                </a:solidFill>
              </a:rPr>
              <a:t>. 86, 420 (2001).</a:t>
            </a:r>
          </a:p>
          <a:p>
            <a:r>
              <a:rPr lang="fr-FR" b="1" dirty="0" smtClean="0">
                <a:solidFill>
                  <a:srgbClr val="FF0000"/>
                </a:solidFill>
              </a:rPr>
              <a:t>[</a:t>
            </a:r>
            <a:r>
              <a:rPr lang="fr-FR" b="1" dirty="0">
                <a:solidFill>
                  <a:srgbClr val="FF0000"/>
                </a:solidFill>
              </a:rPr>
              <a:t>4</a:t>
            </a:r>
            <a:r>
              <a:rPr lang="fr-FR" b="1" dirty="0" smtClean="0">
                <a:solidFill>
                  <a:srgbClr val="FF0000"/>
                </a:solidFill>
              </a:rPr>
              <a:t>] </a:t>
            </a:r>
            <a:r>
              <a:rPr lang="fr-FR" b="1" dirty="0">
                <a:solidFill>
                  <a:srgbClr val="FF0000"/>
                </a:solidFill>
              </a:rPr>
              <a:t>A. S. </a:t>
            </a:r>
            <a:r>
              <a:rPr lang="fr-FR" b="1" dirty="0" err="1">
                <a:solidFill>
                  <a:srgbClr val="FF0000"/>
                </a:solidFill>
              </a:rPr>
              <a:t>Desyatnikov</a:t>
            </a:r>
            <a:r>
              <a:rPr lang="fr-FR" b="1" dirty="0">
                <a:solidFill>
                  <a:srgbClr val="FF0000"/>
                </a:solidFill>
              </a:rPr>
              <a:t> and Y. S. </a:t>
            </a:r>
            <a:r>
              <a:rPr lang="fr-FR" b="1" dirty="0" err="1">
                <a:solidFill>
                  <a:srgbClr val="FF0000"/>
                </a:solidFill>
              </a:rPr>
              <a:t>Kivshar</a:t>
            </a:r>
            <a:r>
              <a:rPr lang="fr-FR" b="1" dirty="0">
                <a:solidFill>
                  <a:srgbClr val="FF0000"/>
                </a:solidFill>
              </a:rPr>
              <a:t>, Phys. </a:t>
            </a:r>
            <a:r>
              <a:rPr lang="fr-FR" b="1" dirty="0" err="1">
                <a:solidFill>
                  <a:srgbClr val="FF0000"/>
                </a:solidFill>
              </a:rPr>
              <a:t>Rev</a:t>
            </a:r>
            <a:r>
              <a:rPr lang="fr-FR" b="1" dirty="0">
                <a:solidFill>
                  <a:srgbClr val="FF0000"/>
                </a:solidFill>
              </a:rPr>
              <a:t>. </a:t>
            </a:r>
            <a:r>
              <a:rPr lang="fr-FR" b="1" dirty="0" err="1">
                <a:solidFill>
                  <a:srgbClr val="FF0000"/>
                </a:solidFill>
              </a:rPr>
              <a:t>Lett</a:t>
            </a:r>
            <a:r>
              <a:rPr lang="fr-FR" b="1" dirty="0">
                <a:solidFill>
                  <a:srgbClr val="FF0000"/>
                </a:solidFill>
              </a:rPr>
              <a:t>. </a:t>
            </a:r>
            <a:r>
              <a:rPr lang="fr-FR" b="1" dirty="0" smtClean="0">
                <a:solidFill>
                  <a:srgbClr val="FF0000"/>
                </a:solidFill>
              </a:rPr>
              <a:t>88, 053901 (</a:t>
            </a:r>
            <a:r>
              <a:rPr lang="fr-FR" b="1" dirty="0">
                <a:solidFill>
                  <a:srgbClr val="FF0000"/>
                </a:solidFill>
              </a:rPr>
              <a:t>2002</a:t>
            </a:r>
            <a:r>
              <a:rPr lang="fr-FR" b="1" dirty="0" smtClean="0">
                <a:solidFill>
                  <a:srgbClr val="FF0000"/>
                </a:solidFill>
              </a:rPr>
              <a:t>)</a:t>
            </a:r>
            <a:endParaRPr lang="fr-FR" b="1" dirty="0">
              <a:solidFill>
                <a:srgbClr val="FF0000"/>
              </a:solidFill>
            </a:endParaRPr>
          </a:p>
          <a:p>
            <a:r>
              <a:rPr lang="fr-FR" dirty="0" smtClean="0">
                <a:solidFill>
                  <a:srgbClr val="0033CC"/>
                </a:solidFill>
              </a:rPr>
              <a:t>[5]</a:t>
            </a:r>
            <a:r>
              <a:rPr lang="fr-FR" dirty="0" smtClean="0"/>
              <a:t> </a:t>
            </a:r>
            <a:r>
              <a:rPr lang="fr-FR" b="1" dirty="0" smtClean="0">
                <a:solidFill>
                  <a:srgbClr val="0033CC"/>
                </a:solidFill>
              </a:rPr>
              <a:t>L. F.  </a:t>
            </a:r>
            <a:r>
              <a:rPr lang="fr-FR" b="1" dirty="0" err="1" smtClean="0">
                <a:solidFill>
                  <a:srgbClr val="0033CC"/>
                </a:solidFill>
              </a:rPr>
              <a:t>Mollenauer</a:t>
            </a:r>
            <a:r>
              <a:rPr lang="fr-FR" b="1" dirty="0" smtClean="0">
                <a:solidFill>
                  <a:srgbClr val="0033CC"/>
                </a:solidFill>
              </a:rPr>
              <a:t> , R. H. </a:t>
            </a:r>
            <a:r>
              <a:rPr lang="fr-FR" b="1" dirty="0" err="1" smtClean="0">
                <a:solidFill>
                  <a:srgbClr val="0033CC"/>
                </a:solidFill>
              </a:rPr>
              <a:t>Stolen</a:t>
            </a:r>
            <a:r>
              <a:rPr lang="fr-FR" b="1" dirty="0" smtClean="0">
                <a:solidFill>
                  <a:srgbClr val="0033CC"/>
                </a:solidFill>
              </a:rPr>
              <a:t> ,  and </a:t>
            </a:r>
            <a:r>
              <a:rPr lang="fr-FR" b="1" dirty="0">
                <a:solidFill>
                  <a:srgbClr val="0033CC"/>
                </a:solidFill>
              </a:rPr>
              <a:t> </a:t>
            </a:r>
            <a:r>
              <a:rPr lang="fr-FR" b="1" dirty="0" smtClean="0">
                <a:solidFill>
                  <a:srgbClr val="0033CC"/>
                </a:solidFill>
              </a:rPr>
              <a:t>J. P. Gordon,  Phys.  </a:t>
            </a:r>
            <a:r>
              <a:rPr lang="fr-FR" b="1" dirty="0" err="1" smtClean="0">
                <a:solidFill>
                  <a:srgbClr val="0033CC"/>
                </a:solidFill>
              </a:rPr>
              <a:t>Rev</a:t>
            </a:r>
            <a:r>
              <a:rPr lang="fr-FR" b="1" dirty="0" smtClean="0">
                <a:solidFill>
                  <a:srgbClr val="0033CC"/>
                </a:solidFill>
              </a:rPr>
              <a:t>. </a:t>
            </a:r>
            <a:r>
              <a:rPr lang="fr-FR" b="1" dirty="0" err="1" smtClean="0">
                <a:solidFill>
                  <a:srgbClr val="0033CC"/>
                </a:solidFill>
              </a:rPr>
              <a:t>Lett</a:t>
            </a:r>
            <a:r>
              <a:rPr lang="fr-FR" b="1" dirty="0" smtClean="0">
                <a:solidFill>
                  <a:srgbClr val="0033CC"/>
                </a:solidFill>
              </a:rPr>
              <a:t>. 45 , 1095 (1980). </a:t>
            </a:r>
          </a:p>
          <a:p>
            <a:r>
              <a:rPr lang="fr-FR" dirty="0" smtClean="0">
                <a:solidFill>
                  <a:srgbClr val="FF0000"/>
                </a:solidFill>
              </a:rPr>
              <a:t>[6]</a:t>
            </a:r>
            <a:r>
              <a:rPr lang="fr-FR" b="1" dirty="0" smtClean="0">
                <a:solidFill>
                  <a:srgbClr val="FF0000"/>
                </a:solidFill>
              </a:rPr>
              <a:t> H. </a:t>
            </a:r>
            <a:r>
              <a:rPr lang="fr-FR" b="1" dirty="0" err="1" smtClean="0">
                <a:solidFill>
                  <a:srgbClr val="FF0000"/>
                </a:solidFill>
              </a:rPr>
              <a:t>Nakatsuka</a:t>
            </a:r>
            <a:r>
              <a:rPr lang="fr-FR" b="1" dirty="0" smtClean="0">
                <a:solidFill>
                  <a:srgbClr val="FF0000"/>
                </a:solidFill>
              </a:rPr>
              <a:t>, D.  </a:t>
            </a:r>
            <a:r>
              <a:rPr lang="fr-FR" b="1" dirty="0" err="1" smtClean="0">
                <a:solidFill>
                  <a:srgbClr val="FF0000"/>
                </a:solidFill>
              </a:rPr>
              <a:t>Grischkowsky</a:t>
            </a:r>
            <a:r>
              <a:rPr lang="fr-FR" b="1" dirty="0" smtClean="0">
                <a:solidFill>
                  <a:srgbClr val="FF0000"/>
                </a:solidFill>
              </a:rPr>
              <a:t>,  and A. C. </a:t>
            </a:r>
            <a:r>
              <a:rPr lang="fr-FR" b="1" dirty="0" err="1" smtClean="0">
                <a:solidFill>
                  <a:srgbClr val="FF0000"/>
                </a:solidFill>
              </a:rPr>
              <a:t>Balant</a:t>
            </a:r>
            <a:r>
              <a:rPr lang="fr-FR" b="1" dirty="0" smtClean="0">
                <a:solidFill>
                  <a:srgbClr val="FF0000"/>
                </a:solidFill>
              </a:rPr>
              <a:t>,  Phys.  </a:t>
            </a:r>
            <a:r>
              <a:rPr lang="fr-FR" b="1" dirty="0" err="1" smtClean="0">
                <a:solidFill>
                  <a:srgbClr val="FF0000"/>
                </a:solidFill>
              </a:rPr>
              <a:t>Rev</a:t>
            </a:r>
            <a:r>
              <a:rPr lang="fr-FR" b="1" dirty="0" smtClean="0">
                <a:solidFill>
                  <a:srgbClr val="FF0000"/>
                </a:solidFill>
              </a:rPr>
              <a:t>.  </a:t>
            </a:r>
            <a:r>
              <a:rPr lang="fr-FR" b="1" dirty="0" err="1" smtClean="0">
                <a:solidFill>
                  <a:srgbClr val="FF0000"/>
                </a:solidFill>
              </a:rPr>
              <a:t>Lett</a:t>
            </a:r>
            <a:r>
              <a:rPr lang="fr-FR" b="1" dirty="0" smtClean="0">
                <a:solidFill>
                  <a:srgbClr val="FF0000"/>
                </a:solidFill>
              </a:rPr>
              <a:t>. 47,  910 (1981).</a:t>
            </a:r>
          </a:p>
          <a:p>
            <a:r>
              <a:rPr lang="fr-FR" b="1" dirty="0" smtClean="0">
                <a:solidFill>
                  <a:srgbClr val="0033CC"/>
                </a:solidFill>
              </a:rPr>
              <a:t>[7]  D</a:t>
            </a:r>
            <a:r>
              <a:rPr lang="fr-FR" b="1" dirty="0">
                <a:solidFill>
                  <a:srgbClr val="0033CC"/>
                </a:solidFill>
              </a:rPr>
              <a:t>. </a:t>
            </a:r>
            <a:r>
              <a:rPr lang="fr-FR" b="1" dirty="0" err="1">
                <a:solidFill>
                  <a:srgbClr val="0033CC"/>
                </a:solidFill>
              </a:rPr>
              <a:t>Mihalache</a:t>
            </a:r>
            <a:r>
              <a:rPr lang="fr-FR" b="1" dirty="0">
                <a:solidFill>
                  <a:srgbClr val="0033CC"/>
                </a:solidFill>
              </a:rPr>
              <a:t>, D. Mazilu, L-C. </a:t>
            </a:r>
            <a:r>
              <a:rPr lang="fr-FR" b="1" dirty="0" err="1">
                <a:solidFill>
                  <a:srgbClr val="0033CC"/>
                </a:solidFill>
              </a:rPr>
              <a:t>Crasovan</a:t>
            </a:r>
            <a:r>
              <a:rPr lang="fr-FR" b="1" dirty="0">
                <a:solidFill>
                  <a:srgbClr val="0033CC"/>
                </a:solidFill>
              </a:rPr>
              <a:t>, I. </a:t>
            </a:r>
            <a:r>
              <a:rPr lang="fr-FR" b="1" dirty="0" err="1">
                <a:solidFill>
                  <a:srgbClr val="0033CC"/>
                </a:solidFill>
              </a:rPr>
              <a:t>Towers</a:t>
            </a:r>
            <a:r>
              <a:rPr lang="fr-FR" b="1" dirty="0">
                <a:solidFill>
                  <a:srgbClr val="0033CC"/>
                </a:solidFill>
              </a:rPr>
              <a:t>, B. A. </a:t>
            </a:r>
            <a:r>
              <a:rPr lang="fr-FR" b="1" dirty="0" err="1">
                <a:solidFill>
                  <a:srgbClr val="0033CC"/>
                </a:solidFill>
              </a:rPr>
              <a:t>Malomed</a:t>
            </a:r>
            <a:r>
              <a:rPr lang="fr-FR" b="1" dirty="0" smtClean="0">
                <a:solidFill>
                  <a:srgbClr val="0033CC"/>
                </a:solidFill>
              </a:rPr>
              <a:t>, A</a:t>
            </a:r>
            <a:r>
              <a:rPr lang="fr-FR" b="1" dirty="0">
                <a:solidFill>
                  <a:srgbClr val="0033CC"/>
                </a:solidFill>
              </a:rPr>
              <a:t>. V. </a:t>
            </a:r>
            <a:r>
              <a:rPr lang="fr-FR" b="1" dirty="0" err="1">
                <a:solidFill>
                  <a:srgbClr val="0033CC"/>
                </a:solidFill>
              </a:rPr>
              <a:t>Buryak</a:t>
            </a:r>
            <a:r>
              <a:rPr lang="fr-FR" b="1" dirty="0">
                <a:solidFill>
                  <a:srgbClr val="0033CC"/>
                </a:solidFill>
              </a:rPr>
              <a:t>, L. </a:t>
            </a:r>
            <a:r>
              <a:rPr lang="fr-FR" b="1" dirty="0" err="1">
                <a:solidFill>
                  <a:srgbClr val="0033CC"/>
                </a:solidFill>
              </a:rPr>
              <a:t>Torner</a:t>
            </a:r>
            <a:r>
              <a:rPr lang="fr-FR" b="1" dirty="0" smtClean="0">
                <a:solidFill>
                  <a:srgbClr val="0033CC"/>
                </a:solidFill>
              </a:rPr>
              <a:t>, </a:t>
            </a:r>
          </a:p>
          <a:p>
            <a:r>
              <a:rPr lang="fr-FR" b="1" dirty="0">
                <a:solidFill>
                  <a:srgbClr val="0033CC"/>
                </a:solidFill>
              </a:rPr>
              <a:t> </a:t>
            </a:r>
            <a:r>
              <a:rPr lang="fr-FR" b="1" dirty="0" smtClean="0">
                <a:solidFill>
                  <a:srgbClr val="0033CC"/>
                </a:solidFill>
              </a:rPr>
              <a:t>      and </a:t>
            </a:r>
            <a:r>
              <a:rPr lang="fr-FR" b="1" dirty="0">
                <a:solidFill>
                  <a:srgbClr val="0033CC"/>
                </a:solidFill>
              </a:rPr>
              <a:t>F. </a:t>
            </a:r>
            <a:r>
              <a:rPr lang="fr-FR" b="1" dirty="0" err="1">
                <a:solidFill>
                  <a:srgbClr val="0033CC"/>
                </a:solidFill>
              </a:rPr>
              <a:t>Lederer</a:t>
            </a:r>
            <a:r>
              <a:rPr lang="fr-FR" b="1" dirty="0">
                <a:solidFill>
                  <a:srgbClr val="0033CC"/>
                </a:solidFill>
              </a:rPr>
              <a:t>, Phys. </a:t>
            </a:r>
            <a:r>
              <a:rPr lang="fr-FR" b="1" dirty="0" err="1">
                <a:solidFill>
                  <a:srgbClr val="0033CC"/>
                </a:solidFill>
              </a:rPr>
              <a:t>Rev</a:t>
            </a:r>
            <a:r>
              <a:rPr lang="fr-FR" b="1" dirty="0">
                <a:solidFill>
                  <a:srgbClr val="0033CC"/>
                </a:solidFill>
              </a:rPr>
              <a:t>. </a:t>
            </a:r>
            <a:r>
              <a:rPr lang="fr-FR" b="1" dirty="0" err="1">
                <a:solidFill>
                  <a:srgbClr val="0033CC"/>
                </a:solidFill>
              </a:rPr>
              <a:t>Lett</a:t>
            </a:r>
            <a:r>
              <a:rPr lang="fr-FR" b="1" dirty="0" smtClean="0">
                <a:solidFill>
                  <a:srgbClr val="0033CC"/>
                </a:solidFill>
              </a:rPr>
              <a:t>. 88</a:t>
            </a:r>
            <a:r>
              <a:rPr lang="fr-FR" b="1" dirty="0">
                <a:solidFill>
                  <a:srgbClr val="0033CC"/>
                </a:solidFill>
              </a:rPr>
              <a:t>, 073902 (2002).</a:t>
            </a:r>
            <a:r>
              <a:rPr lang="fr-FR" b="1" dirty="0" smtClean="0">
                <a:solidFill>
                  <a:srgbClr val="0033CC"/>
                </a:solidFill>
              </a:rPr>
              <a:t>  </a:t>
            </a:r>
            <a:r>
              <a:rPr lang="en-US" b="1" dirty="0" smtClean="0">
                <a:solidFill>
                  <a:srgbClr val="0033CC"/>
                </a:solidFill>
              </a:rPr>
              <a:t> </a:t>
            </a:r>
          </a:p>
          <a:p>
            <a:r>
              <a:rPr lang="fr-FR" b="1" dirty="0" smtClean="0">
                <a:solidFill>
                  <a:srgbClr val="FF0000"/>
                </a:solidFill>
              </a:rPr>
              <a:t>[8]  N</a:t>
            </a:r>
            <a:r>
              <a:rPr lang="fr-FR" b="1" dirty="0">
                <a:solidFill>
                  <a:srgbClr val="FF0000"/>
                </a:solidFill>
              </a:rPr>
              <a:t>. K. </a:t>
            </a:r>
            <a:r>
              <a:rPr lang="fr-FR" b="1" dirty="0" err="1">
                <a:solidFill>
                  <a:srgbClr val="FF0000"/>
                </a:solidFill>
              </a:rPr>
              <a:t>Efremidis</a:t>
            </a:r>
            <a:r>
              <a:rPr lang="fr-FR" b="1" dirty="0">
                <a:solidFill>
                  <a:srgbClr val="FF0000"/>
                </a:solidFill>
              </a:rPr>
              <a:t>, K. </a:t>
            </a:r>
            <a:r>
              <a:rPr lang="fr-FR" b="1" dirty="0" err="1">
                <a:solidFill>
                  <a:srgbClr val="FF0000"/>
                </a:solidFill>
              </a:rPr>
              <a:t>Hizanidis</a:t>
            </a:r>
            <a:r>
              <a:rPr lang="fr-FR" b="1" dirty="0">
                <a:solidFill>
                  <a:srgbClr val="FF0000"/>
                </a:solidFill>
              </a:rPr>
              <a:t>, B. A. </a:t>
            </a:r>
            <a:r>
              <a:rPr lang="fr-FR" b="1" dirty="0" err="1">
                <a:solidFill>
                  <a:srgbClr val="FF0000"/>
                </a:solidFill>
              </a:rPr>
              <a:t>Malomed</a:t>
            </a:r>
            <a:r>
              <a:rPr lang="fr-FR" b="1" dirty="0">
                <a:solidFill>
                  <a:srgbClr val="FF0000"/>
                </a:solidFill>
              </a:rPr>
              <a:t>, and P. D. Trapani</a:t>
            </a:r>
            <a:r>
              <a:rPr lang="fr-FR" b="1" dirty="0" smtClean="0">
                <a:solidFill>
                  <a:srgbClr val="FF0000"/>
                </a:solidFill>
              </a:rPr>
              <a:t>, Phys</a:t>
            </a:r>
            <a:r>
              <a:rPr lang="fr-FR" b="1" dirty="0">
                <a:solidFill>
                  <a:srgbClr val="FF0000"/>
                </a:solidFill>
              </a:rPr>
              <a:t>. </a:t>
            </a:r>
            <a:r>
              <a:rPr lang="fr-FR" b="1" dirty="0" err="1">
                <a:solidFill>
                  <a:srgbClr val="FF0000"/>
                </a:solidFill>
              </a:rPr>
              <a:t>Rev</a:t>
            </a:r>
            <a:r>
              <a:rPr lang="fr-FR" b="1" dirty="0">
                <a:solidFill>
                  <a:srgbClr val="FF0000"/>
                </a:solidFill>
              </a:rPr>
              <a:t>. </a:t>
            </a:r>
            <a:r>
              <a:rPr lang="fr-FR" b="1" dirty="0" err="1">
                <a:solidFill>
                  <a:srgbClr val="FF0000"/>
                </a:solidFill>
              </a:rPr>
              <a:t>Lett</a:t>
            </a:r>
            <a:r>
              <a:rPr lang="fr-FR" b="1" dirty="0">
                <a:solidFill>
                  <a:srgbClr val="FF0000"/>
                </a:solidFill>
              </a:rPr>
              <a:t>. 98, </a:t>
            </a:r>
            <a:r>
              <a:rPr lang="fr-FR" b="1" dirty="0" smtClean="0">
                <a:solidFill>
                  <a:srgbClr val="FF0000"/>
                </a:solidFill>
              </a:rPr>
              <a:t>113901 </a:t>
            </a:r>
          </a:p>
          <a:p>
            <a:r>
              <a:rPr lang="fr-FR" b="1" dirty="0">
                <a:solidFill>
                  <a:srgbClr val="FF0000"/>
                </a:solidFill>
              </a:rPr>
              <a:t> </a:t>
            </a:r>
            <a:r>
              <a:rPr lang="fr-FR" b="1" dirty="0" smtClean="0">
                <a:solidFill>
                  <a:srgbClr val="FF0000"/>
                </a:solidFill>
              </a:rPr>
              <a:t>     </a:t>
            </a:r>
            <a:r>
              <a:rPr lang="fr-FR" b="1" dirty="0">
                <a:solidFill>
                  <a:srgbClr val="FF0000"/>
                </a:solidFill>
              </a:rPr>
              <a:t>(2007</a:t>
            </a:r>
            <a:r>
              <a:rPr lang="fr-FR" b="1" dirty="0" smtClean="0">
                <a:solidFill>
                  <a:srgbClr val="FF0000"/>
                </a:solidFill>
              </a:rPr>
              <a:t>).</a:t>
            </a:r>
          </a:p>
          <a:p>
            <a:r>
              <a:rPr lang="fr-FR" b="1" dirty="0" smtClean="0">
                <a:solidFill>
                  <a:srgbClr val="0033CC"/>
                </a:solidFill>
              </a:rPr>
              <a:t>[9]  </a:t>
            </a:r>
            <a:r>
              <a:rPr lang="fr-FR" b="1" dirty="0">
                <a:solidFill>
                  <a:srgbClr val="0033CC"/>
                </a:solidFill>
              </a:rPr>
              <a:t>D. </a:t>
            </a:r>
            <a:r>
              <a:rPr lang="fr-FR" b="1" dirty="0" err="1">
                <a:solidFill>
                  <a:srgbClr val="0033CC"/>
                </a:solidFill>
              </a:rPr>
              <a:t>Mihalache</a:t>
            </a:r>
            <a:r>
              <a:rPr lang="fr-FR" b="1" dirty="0">
                <a:solidFill>
                  <a:srgbClr val="0033CC"/>
                </a:solidFill>
              </a:rPr>
              <a:t>, D. Mazilu, F. </a:t>
            </a:r>
            <a:r>
              <a:rPr lang="fr-FR" b="1" dirty="0" err="1">
                <a:solidFill>
                  <a:srgbClr val="0033CC"/>
                </a:solidFill>
              </a:rPr>
              <a:t>Lederer</a:t>
            </a:r>
            <a:r>
              <a:rPr lang="fr-FR" b="1" dirty="0">
                <a:solidFill>
                  <a:srgbClr val="0033CC"/>
                </a:solidFill>
              </a:rPr>
              <a:t>, Y. V. </a:t>
            </a:r>
            <a:r>
              <a:rPr lang="fr-FR" b="1" dirty="0" err="1">
                <a:solidFill>
                  <a:srgbClr val="0033CC"/>
                </a:solidFill>
              </a:rPr>
              <a:t>Kartashov</a:t>
            </a:r>
            <a:r>
              <a:rPr lang="fr-FR" b="1" dirty="0">
                <a:solidFill>
                  <a:srgbClr val="0033CC"/>
                </a:solidFill>
              </a:rPr>
              <a:t>, L-C</a:t>
            </a:r>
            <a:r>
              <a:rPr lang="fr-FR" b="1" dirty="0" smtClean="0">
                <a:solidFill>
                  <a:srgbClr val="0033CC"/>
                </a:solidFill>
              </a:rPr>
              <a:t>. </a:t>
            </a:r>
            <a:r>
              <a:rPr lang="fr-FR" b="1" dirty="0" err="1" smtClean="0">
                <a:solidFill>
                  <a:srgbClr val="0033CC"/>
                </a:solidFill>
              </a:rPr>
              <a:t>Crasovan</a:t>
            </a:r>
            <a:r>
              <a:rPr lang="fr-FR" b="1" dirty="0">
                <a:solidFill>
                  <a:srgbClr val="0033CC"/>
                </a:solidFill>
              </a:rPr>
              <a:t>, L. </a:t>
            </a:r>
            <a:r>
              <a:rPr lang="fr-FR" b="1" dirty="0" err="1">
                <a:solidFill>
                  <a:srgbClr val="0033CC"/>
                </a:solidFill>
              </a:rPr>
              <a:t>Torner</a:t>
            </a:r>
            <a:r>
              <a:rPr lang="fr-FR" b="1" dirty="0">
                <a:solidFill>
                  <a:srgbClr val="0033CC"/>
                </a:solidFill>
              </a:rPr>
              <a:t>, and B. A. </a:t>
            </a:r>
            <a:r>
              <a:rPr lang="fr-FR" b="1" dirty="0" err="1">
                <a:solidFill>
                  <a:srgbClr val="0033CC"/>
                </a:solidFill>
              </a:rPr>
              <a:t>Malomed</a:t>
            </a:r>
            <a:r>
              <a:rPr lang="fr-FR" b="1" dirty="0">
                <a:solidFill>
                  <a:srgbClr val="0033CC"/>
                </a:solidFill>
              </a:rPr>
              <a:t>, Phys. </a:t>
            </a:r>
            <a:r>
              <a:rPr lang="fr-FR" b="1" dirty="0" err="1">
                <a:solidFill>
                  <a:srgbClr val="0033CC"/>
                </a:solidFill>
              </a:rPr>
              <a:t>Rev</a:t>
            </a:r>
            <a:r>
              <a:rPr lang="fr-FR" b="1" dirty="0">
                <a:solidFill>
                  <a:srgbClr val="0033CC"/>
                </a:solidFill>
              </a:rPr>
              <a:t>. </a:t>
            </a:r>
            <a:r>
              <a:rPr lang="fr-FR" b="1" dirty="0" err="1">
                <a:solidFill>
                  <a:srgbClr val="0033CC"/>
                </a:solidFill>
              </a:rPr>
              <a:t>Lett</a:t>
            </a:r>
            <a:r>
              <a:rPr lang="fr-FR" b="1" dirty="0">
                <a:solidFill>
                  <a:srgbClr val="0033CC"/>
                </a:solidFill>
              </a:rPr>
              <a:t>. 97</a:t>
            </a:r>
            <a:r>
              <a:rPr lang="fr-FR" b="1" dirty="0" smtClean="0">
                <a:solidFill>
                  <a:srgbClr val="0033CC"/>
                </a:solidFill>
              </a:rPr>
              <a:t>, 073904 </a:t>
            </a:r>
            <a:r>
              <a:rPr lang="fr-FR" b="1" dirty="0">
                <a:solidFill>
                  <a:srgbClr val="0033CC"/>
                </a:solidFill>
              </a:rPr>
              <a:t>(2006).</a:t>
            </a:r>
          </a:p>
          <a:p>
            <a:endParaRPr lang="fr-FR" b="1" dirty="0" smtClean="0">
              <a:solidFill>
                <a:srgbClr val="FF0000"/>
              </a:solidFill>
            </a:endParaRPr>
          </a:p>
          <a:p>
            <a:r>
              <a:rPr lang="fr-FR" b="1" dirty="0" smtClean="0">
                <a:solidFill>
                  <a:srgbClr val="FF0000"/>
                </a:solidFill>
              </a:rPr>
              <a:t>[</a:t>
            </a:r>
            <a:r>
              <a:rPr lang="fr-FR" b="1" dirty="0">
                <a:solidFill>
                  <a:srgbClr val="FF0000"/>
                </a:solidFill>
              </a:rPr>
              <a:t>10] </a:t>
            </a:r>
            <a:r>
              <a:rPr lang="fr-FR" b="1" dirty="0" smtClean="0">
                <a:solidFill>
                  <a:srgbClr val="FF0000"/>
                </a:solidFill>
              </a:rPr>
              <a:t> V</a:t>
            </a:r>
            <a:r>
              <a:rPr lang="fr-FR" b="1" dirty="0">
                <a:solidFill>
                  <a:srgbClr val="FF0000"/>
                </a:solidFill>
              </a:rPr>
              <a:t>. </a:t>
            </a:r>
            <a:r>
              <a:rPr lang="fr-FR" b="1" dirty="0" err="1">
                <a:solidFill>
                  <a:srgbClr val="FF0000"/>
                </a:solidFill>
              </a:rPr>
              <a:t>Skarka</a:t>
            </a:r>
            <a:r>
              <a:rPr lang="fr-FR" b="1" dirty="0">
                <a:solidFill>
                  <a:srgbClr val="FF0000"/>
                </a:solidFill>
              </a:rPr>
              <a:t>, N. B. </a:t>
            </a:r>
            <a:r>
              <a:rPr lang="fr-FR" b="1" dirty="0" err="1">
                <a:solidFill>
                  <a:srgbClr val="FF0000"/>
                </a:solidFill>
              </a:rPr>
              <a:t>Aleksic</a:t>
            </a:r>
            <a:r>
              <a:rPr lang="fr-FR" b="1" dirty="0">
                <a:solidFill>
                  <a:srgbClr val="FF0000"/>
                </a:solidFill>
              </a:rPr>
              <a:t>, H. Leblond, B. A. </a:t>
            </a:r>
            <a:r>
              <a:rPr lang="fr-FR" b="1" dirty="0" err="1">
                <a:solidFill>
                  <a:srgbClr val="FF0000"/>
                </a:solidFill>
              </a:rPr>
              <a:t>Malomed</a:t>
            </a:r>
            <a:r>
              <a:rPr lang="fr-FR" b="1" dirty="0">
                <a:solidFill>
                  <a:srgbClr val="FF0000"/>
                </a:solidFill>
              </a:rPr>
              <a:t>, D. </a:t>
            </a:r>
            <a:r>
              <a:rPr lang="fr-FR" b="1" dirty="0" err="1">
                <a:solidFill>
                  <a:srgbClr val="FF0000"/>
                </a:solidFill>
              </a:rPr>
              <a:t>Mihalache</a:t>
            </a:r>
            <a:r>
              <a:rPr lang="fr-FR" b="1" dirty="0" smtClean="0">
                <a:solidFill>
                  <a:srgbClr val="FF0000"/>
                </a:solidFill>
              </a:rPr>
              <a:t>, Phys</a:t>
            </a:r>
            <a:r>
              <a:rPr lang="fr-FR" b="1" dirty="0">
                <a:solidFill>
                  <a:srgbClr val="FF0000"/>
                </a:solidFill>
              </a:rPr>
              <a:t>. </a:t>
            </a:r>
            <a:r>
              <a:rPr lang="fr-FR" b="1" dirty="0" err="1">
                <a:solidFill>
                  <a:srgbClr val="FF0000"/>
                </a:solidFill>
              </a:rPr>
              <a:t>Rev</a:t>
            </a:r>
            <a:r>
              <a:rPr lang="fr-FR" b="1" dirty="0">
                <a:solidFill>
                  <a:srgbClr val="FF0000"/>
                </a:solidFill>
              </a:rPr>
              <a:t>. </a:t>
            </a:r>
            <a:r>
              <a:rPr lang="fr-FR" b="1" dirty="0" err="1">
                <a:solidFill>
                  <a:srgbClr val="FF0000"/>
                </a:solidFill>
              </a:rPr>
              <a:t>Lett</a:t>
            </a:r>
            <a:r>
              <a:rPr lang="fr-FR" b="1" dirty="0">
                <a:solidFill>
                  <a:srgbClr val="FF0000"/>
                </a:solidFill>
              </a:rPr>
              <a:t>. 105, 213901 (2010</a:t>
            </a:r>
            <a:r>
              <a:rPr lang="fr-FR" b="1" dirty="0" smtClean="0">
                <a:solidFill>
                  <a:srgbClr val="FF0000"/>
                </a:solidFill>
              </a:rPr>
              <a:t>).</a:t>
            </a:r>
          </a:p>
          <a:p>
            <a:r>
              <a:rPr lang="fr-FR" b="1" dirty="0">
                <a:solidFill>
                  <a:srgbClr val="0033CC"/>
                </a:solidFill>
              </a:rPr>
              <a:t>[10]  Martin Djoko and T. C. </a:t>
            </a:r>
            <a:r>
              <a:rPr lang="fr-FR" b="1" dirty="0" err="1">
                <a:solidFill>
                  <a:srgbClr val="0033CC"/>
                </a:solidFill>
              </a:rPr>
              <a:t>Kofane</a:t>
            </a:r>
            <a:r>
              <a:rPr lang="fr-FR" b="1" dirty="0">
                <a:solidFill>
                  <a:srgbClr val="0033CC"/>
                </a:solidFill>
              </a:rPr>
              <a:t>, Commun. </a:t>
            </a:r>
            <a:r>
              <a:rPr lang="fr-FR" b="1" dirty="0" err="1">
                <a:solidFill>
                  <a:srgbClr val="0033CC"/>
                </a:solidFill>
              </a:rPr>
              <a:t>Nonlinear</a:t>
            </a:r>
            <a:r>
              <a:rPr lang="fr-FR" b="1" dirty="0">
                <a:solidFill>
                  <a:srgbClr val="0033CC"/>
                </a:solidFill>
              </a:rPr>
              <a:t> </a:t>
            </a:r>
            <a:r>
              <a:rPr lang="fr-FR" b="1" dirty="0" err="1">
                <a:solidFill>
                  <a:srgbClr val="0033CC"/>
                </a:solidFill>
              </a:rPr>
              <a:t>Sci</a:t>
            </a:r>
            <a:r>
              <a:rPr lang="fr-FR" b="1" dirty="0">
                <a:solidFill>
                  <a:srgbClr val="0033CC"/>
                </a:solidFill>
              </a:rPr>
              <a:t>. </a:t>
            </a:r>
            <a:r>
              <a:rPr lang="fr-FR" b="1" dirty="0" err="1">
                <a:solidFill>
                  <a:srgbClr val="0033CC"/>
                </a:solidFill>
              </a:rPr>
              <a:t>Numer</a:t>
            </a:r>
            <a:r>
              <a:rPr lang="fr-FR" b="1" dirty="0" smtClean="0">
                <a:solidFill>
                  <a:srgbClr val="0033CC"/>
                </a:solidFill>
              </a:rPr>
              <a:t>. </a:t>
            </a:r>
            <a:r>
              <a:rPr lang="fr-FR" b="1" dirty="0" err="1" smtClean="0">
                <a:solidFill>
                  <a:srgbClr val="0033CC"/>
                </a:solidFill>
              </a:rPr>
              <a:t>Simulat</a:t>
            </a:r>
            <a:r>
              <a:rPr lang="fr-FR" b="1" dirty="0">
                <a:solidFill>
                  <a:srgbClr val="0033CC"/>
                </a:solidFill>
              </a:rPr>
              <a:t>. 48, 179 (2017</a:t>
            </a:r>
            <a:r>
              <a:rPr lang="fr-FR" b="1" dirty="0" smtClean="0">
                <a:solidFill>
                  <a:srgbClr val="0033CC"/>
                </a:solidFill>
              </a:rPr>
              <a:t>)</a:t>
            </a:r>
          </a:p>
          <a:p>
            <a:endParaRPr lang="fr-FR" b="1" dirty="0">
              <a:solidFill>
                <a:srgbClr val="0033CC"/>
              </a:solidFill>
            </a:endParaRPr>
          </a:p>
          <a:p>
            <a:r>
              <a:rPr lang="fr-FR" b="1" dirty="0">
                <a:solidFill>
                  <a:srgbClr val="FF0000"/>
                </a:solidFill>
              </a:rPr>
              <a:t>[</a:t>
            </a:r>
            <a:r>
              <a:rPr lang="fr-FR" b="1" dirty="0" smtClean="0">
                <a:solidFill>
                  <a:srgbClr val="FF0000"/>
                </a:solidFill>
              </a:rPr>
              <a:t>11]  </a:t>
            </a:r>
            <a:r>
              <a:rPr lang="fr-FR" b="1" dirty="0">
                <a:solidFill>
                  <a:srgbClr val="FF0000"/>
                </a:solidFill>
              </a:rPr>
              <a:t>Martin Djoko and T. C. </a:t>
            </a:r>
            <a:r>
              <a:rPr lang="fr-FR" b="1" dirty="0" err="1">
                <a:solidFill>
                  <a:srgbClr val="FF0000"/>
                </a:solidFill>
              </a:rPr>
              <a:t>Kofane</a:t>
            </a:r>
            <a:r>
              <a:rPr lang="fr-FR" b="1" dirty="0">
                <a:solidFill>
                  <a:srgbClr val="FF0000"/>
                </a:solidFill>
              </a:rPr>
              <a:t>, </a:t>
            </a:r>
            <a:r>
              <a:rPr lang="fr-FR" b="1" dirty="0" err="1" smtClean="0">
                <a:solidFill>
                  <a:srgbClr val="FF0000"/>
                </a:solidFill>
              </a:rPr>
              <a:t>Opt</a:t>
            </a:r>
            <a:r>
              <a:rPr lang="fr-FR" b="1" dirty="0" smtClean="0">
                <a:solidFill>
                  <a:srgbClr val="FF0000"/>
                </a:solidFill>
              </a:rPr>
              <a:t>. Commun.  416, 198-201  (2018)</a:t>
            </a:r>
            <a:endParaRPr lang="fr-FR" b="1" dirty="0">
              <a:solidFill>
                <a:srgbClr val="FF0000"/>
              </a:solidFill>
            </a:endParaRPr>
          </a:p>
          <a:p>
            <a:endParaRPr lang="fr-FR" b="1" dirty="0">
              <a:solidFill>
                <a:srgbClr val="0033CC"/>
              </a:solidFill>
            </a:endParaRPr>
          </a:p>
          <a:p>
            <a:endParaRPr lang="fr-FR" b="1" dirty="0">
              <a:solidFill>
                <a:srgbClr val="FF0000"/>
              </a:solidFill>
            </a:endParaRPr>
          </a:p>
        </p:txBody>
      </p:sp>
    </p:spTree>
    <p:extLst>
      <p:ext uri="{BB962C8B-B14F-4D97-AF65-F5344CB8AC3E}">
        <p14:creationId xmlns:p14="http://schemas.microsoft.com/office/powerpoint/2010/main" val="12580974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1700808"/>
            <a:ext cx="7776864" cy="3139321"/>
          </a:xfrm>
          <a:prstGeom prst="rect">
            <a:avLst/>
          </a:prstGeom>
          <a:noFill/>
          <a:ln w="38100">
            <a:solidFill>
              <a:srgbClr val="0070C0"/>
            </a:solidFill>
          </a:ln>
        </p:spPr>
        <p:txBody>
          <a:bodyPr wrap="square" rtlCol="0">
            <a:spAutoFit/>
          </a:bodyPr>
          <a:lstStyle/>
          <a:p>
            <a:pPr algn="ctr"/>
            <a:r>
              <a:rPr lang="fr-FR" sz="6600" b="1" dirty="0" err="1" smtClean="0">
                <a:solidFill>
                  <a:srgbClr val="FF0000"/>
                </a:solidFill>
              </a:rPr>
              <a:t>Thank</a:t>
            </a:r>
            <a:r>
              <a:rPr lang="fr-FR" sz="6600" b="1" dirty="0" smtClean="0">
                <a:solidFill>
                  <a:srgbClr val="FF0000"/>
                </a:solidFill>
              </a:rPr>
              <a:t> </a:t>
            </a:r>
            <a:r>
              <a:rPr lang="fr-FR" sz="6600" b="1" dirty="0" err="1" smtClean="0">
                <a:solidFill>
                  <a:srgbClr val="FF0000"/>
                </a:solidFill>
              </a:rPr>
              <a:t>you</a:t>
            </a:r>
            <a:r>
              <a:rPr lang="fr-FR" sz="6600" b="1" dirty="0" smtClean="0">
                <a:solidFill>
                  <a:srgbClr val="FF0000"/>
                </a:solidFill>
              </a:rPr>
              <a:t> </a:t>
            </a:r>
            <a:r>
              <a:rPr lang="fr-FR" sz="6600" b="1" dirty="0" err="1" smtClean="0">
                <a:solidFill>
                  <a:srgbClr val="FF0000"/>
                </a:solidFill>
              </a:rPr>
              <a:t>very</a:t>
            </a:r>
            <a:r>
              <a:rPr lang="fr-FR" sz="6600" b="1" dirty="0" smtClean="0">
                <a:solidFill>
                  <a:srgbClr val="FF0000"/>
                </a:solidFill>
              </a:rPr>
              <a:t> </a:t>
            </a:r>
            <a:r>
              <a:rPr lang="fr-FR" sz="6600" b="1" dirty="0" err="1" smtClean="0">
                <a:solidFill>
                  <a:srgbClr val="FF0000"/>
                </a:solidFill>
              </a:rPr>
              <a:t>much</a:t>
            </a:r>
            <a:r>
              <a:rPr lang="fr-FR" sz="6600" b="1" dirty="0" smtClean="0">
                <a:solidFill>
                  <a:srgbClr val="FF0000"/>
                </a:solidFill>
              </a:rPr>
              <a:t> for </a:t>
            </a:r>
            <a:r>
              <a:rPr lang="fr-FR" sz="6600" b="1" dirty="0" err="1" smtClean="0">
                <a:solidFill>
                  <a:srgbClr val="FF0000"/>
                </a:solidFill>
              </a:rPr>
              <a:t>your</a:t>
            </a:r>
            <a:r>
              <a:rPr lang="fr-FR" sz="6600" b="1" dirty="0" smtClean="0">
                <a:solidFill>
                  <a:srgbClr val="FF0000"/>
                </a:solidFill>
              </a:rPr>
              <a:t> </a:t>
            </a:r>
            <a:r>
              <a:rPr lang="fr-FR" sz="6600" b="1" dirty="0" err="1" smtClean="0">
                <a:solidFill>
                  <a:srgbClr val="FF0000"/>
                </a:solidFill>
              </a:rPr>
              <a:t>kind</a:t>
            </a:r>
            <a:r>
              <a:rPr lang="fr-FR" sz="6600" b="1" dirty="0" smtClean="0">
                <a:solidFill>
                  <a:srgbClr val="FF0000"/>
                </a:solidFill>
              </a:rPr>
              <a:t> attention</a:t>
            </a:r>
            <a:endParaRPr lang="fr-FR" sz="6600" b="1" dirty="0">
              <a:solidFill>
                <a:srgbClr val="FF0000"/>
              </a:solidFill>
            </a:endParaRPr>
          </a:p>
        </p:txBody>
      </p:sp>
    </p:spTree>
    <p:extLst>
      <p:ext uri="{BB962C8B-B14F-4D97-AF65-F5344CB8AC3E}">
        <p14:creationId xmlns:p14="http://schemas.microsoft.com/office/powerpoint/2010/main" val="65276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5" name="ZoneTexte 4"/>
          <p:cNvSpPr txBox="1"/>
          <p:nvPr/>
        </p:nvSpPr>
        <p:spPr>
          <a:xfrm>
            <a:off x="35496" y="764704"/>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Equation</a:t>
            </a:r>
            <a:endParaRPr lang="fr-FR" sz="4000" dirty="0">
              <a:solidFill>
                <a:srgbClr val="0033CC"/>
              </a:solidFill>
            </a:endParaRPr>
          </a:p>
        </p:txBody>
      </p:sp>
      <p:sp>
        <p:nvSpPr>
          <p:cNvPr id="6" name="ZoneTexte 5"/>
          <p:cNvSpPr txBox="1"/>
          <p:nvPr/>
        </p:nvSpPr>
        <p:spPr>
          <a:xfrm>
            <a:off x="35496" y="1412776"/>
            <a:ext cx="9108504" cy="923330"/>
          </a:xfrm>
          <a:prstGeom prst="rect">
            <a:avLst/>
          </a:prstGeom>
          <a:noFill/>
        </p:spPr>
        <p:txBody>
          <a:bodyPr wrap="square" rtlCol="0">
            <a:spAutoFit/>
          </a:bodyPr>
          <a:lstStyle/>
          <a:p>
            <a:pPr marL="285750" indent="-285750">
              <a:buClr>
                <a:srgbClr val="FF0000"/>
              </a:buClr>
              <a:buFont typeface="Wingdings" pitchFamily="2" charset="2"/>
              <a:buChar char="§"/>
            </a:pPr>
            <a:r>
              <a:rPr lang="fr-FR" b="1" dirty="0" err="1" smtClean="0">
                <a:solidFill>
                  <a:srgbClr val="0033CC"/>
                </a:solidFill>
              </a:rPr>
              <a:t>Using</a:t>
            </a:r>
            <a:r>
              <a:rPr lang="fr-FR" b="1" dirty="0" smtClean="0">
                <a:solidFill>
                  <a:srgbClr val="0033CC"/>
                </a:solidFill>
              </a:rPr>
              <a:t> </a:t>
            </a:r>
            <a:r>
              <a:rPr lang="fr-FR" b="1" dirty="0" err="1" smtClean="0">
                <a:solidFill>
                  <a:srgbClr val="0033CC"/>
                </a:solidFill>
              </a:rPr>
              <a:t>Maxwell’s</a:t>
            </a:r>
            <a:r>
              <a:rPr lang="fr-FR" b="1" dirty="0" smtClean="0">
                <a:solidFill>
                  <a:srgbClr val="0033CC"/>
                </a:solidFill>
              </a:rPr>
              <a:t> Equations and </a:t>
            </a:r>
            <a:r>
              <a:rPr lang="fr-FR" b="1" dirty="0" err="1" smtClean="0">
                <a:solidFill>
                  <a:srgbClr val="0033CC"/>
                </a:solidFill>
              </a:rPr>
              <a:t>Cylindrical</a:t>
            </a:r>
            <a:r>
              <a:rPr lang="fr-FR" b="1" dirty="0" smtClean="0">
                <a:solidFill>
                  <a:srgbClr val="0033CC"/>
                </a:solidFill>
              </a:rPr>
              <a:t> </a:t>
            </a:r>
            <a:r>
              <a:rPr lang="fr-FR" b="1" dirty="0" err="1" smtClean="0">
                <a:solidFill>
                  <a:srgbClr val="0033CC"/>
                </a:solidFill>
              </a:rPr>
              <a:t>symmetry</a:t>
            </a:r>
            <a:r>
              <a:rPr lang="fr-FR" b="1" dirty="0" smtClean="0">
                <a:solidFill>
                  <a:srgbClr val="0033CC"/>
                </a:solidFill>
              </a:rPr>
              <a:t> of </a:t>
            </a:r>
            <a:r>
              <a:rPr lang="fr-FR" b="1" dirty="0" err="1" smtClean="0">
                <a:solidFill>
                  <a:srgbClr val="0033CC"/>
                </a:solidFill>
              </a:rPr>
              <a:t>optical</a:t>
            </a:r>
            <a:r>
              <a:rPr lang="fr-FR" b="1" dirty="0" smtClean="0">
                <a:solidFill>
                  <a:srgbClr val="0033CC"/>
                </a:solidFill>
              </a:rPr>
              <a:t> </a:t>
            </a:r>
            <a:r>
              <a:rPr lang="fr-FR" b="1" dirty="0" err="1" smtClean="0">
                <a:solidFill>
                  <a:srgbClr val="0033CC"/>
                </a:solidFill>
              </a:rPr>
              <a:t>fiber</a:t>
            </a:r>
            <a:r>
              <a:rPr lang="fr-FR" b="1" dirty="0" smtClean="0">
                <a:solidFill>
                  <a:srgbClr val="0033CC"/>
                </a:solidFill>
              </a:rPr>
              <a:t> </a:t>
            </a:r>
            <a:r>
              <a:rPr lang="fr-FR" b="1" dirty="0" err="1" smtClean="0">
                <a:solidFill>
                  <a:srgbClr val="0033CC"/>
                </a:solidFill>
              </a:rPr>
              <a:t>along</a:t>
            </a:r>
            <a:r>
              <a:rPr lang="fr-FR" b="1" dirty="0" smtClean="0">
                <a:solidFill>
                  <a:srgbClr val="0033CC"/>
                </a:solidFill>
              </a:rPr>
              <a:t> Z axis, </a:t>
            </a:r>
            <a:r>
              <a:rPr lang="fr-FR" b="1" dirty="0" err="1" smtClean="0">
                <a:solidFill>
                  <a:srgbClr val="0033CC"/>
                </a:solidFill>
              </a:rPr>
              <a:t>we</a:t>
            </a:r>
            <a:r>
              <a:rPr lang="fr-FR" b="1" dirty="0" smtClean="0">
                <a:solidFill>
                  <a:srgbClr val="0033CC"/>
                </a:solidFill>
              </a:rPr>
              <a:t> </a:t>
            </a:r>
            <a:r>
              <a:rPr lang="fr-FR" b="1" dirty="0" err="1" smtClean="0">
                <a:solidFill>
                  <a:srgbClr val="0033CC"/>
                </a:solidFill>
              </a:rPr>
              <a:t>obtain</a:t>
            </a:r>
            <a:endParaRPr lang="fr-FR" b="1" dirty="0" smtClean="0">
              <a:solidFill>
                <a:srgbClr val="0033CC"/>
              </a:solidFill>
            </a:endParaRPr>
          </a:p>
          <a:p>
            <a:pPr>
              <a:buClr>
                <a:srgbClr val="FF0000"/>
              </a:buClr>
            </a:pPr>
            <a:endParaRPr lang="fr-FR" dirty="0"/>
          </a:p>
          <a:p>
            <a:pPr>
              <a:buClr>
                <a:srgbClr val="FF0000"/>
              </a:buClr>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173957"/>
            <a:ext cx="4800600" cy="33432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5517232"/>
            <a:ext cx="6029325" cy="1295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528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5" name="ZoneTexte 4"/>
          <p:cNvSpPr txBox="1"/>
          <p:nvPr/>
        </p:nvSpPr>
        <p:spPr>
          <a:xfrm>
            <a:off x="35496" y="764704"/>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Equation</a:t>
            </a:r>
            <a:endParaRPr lang="fr-FR" sz="4000" dirty="0">
              <a:solidFill>
                <a:srgbClr val="0033CC"/>
              </a:solidFill>
            </a:endParaRPr>
          </a:p>
        </p:txBody>
      </p:sp>
      <p:sp>
        <p:nvSpPr>
          <p:cNvPr id="9" name="ZoneTexte 8"/>
          <p:cNvSpPr txBox="1"/>
          <p:nvPr/>
        </p:nvSpPr>
        <p:spPr>
          <a:xfrm>
            <a:off x="35496" y="1340768"/>
            <a:ext cx="9108504" cy="923330"/>
          </a:xfrm>
          <a:prstGeom prst="rect">
            <a:avLst/>
          </a:prstGeom>
          <a:noFill/>
        </p:spPr>
        <p:txBody>
          <a:bodyPr wrap="square" rtlCol="0">
            <a:spAutoFit/>
          </a:bodyPr>
          <a:lstStyle/>
          <a:p>
            <a:pPr marL="285750" indent="-285750">
              <a:buClr>
                <a:srgbClr val="FF0000"/>
              </a:buClr>
              <a:buFont typeface="Wingdings" pitchFamily="2" charset="2"/>
              <a:buChar char="§"/>
            </a:pPr>
            <a:r>
              <a:rPr lang="fr-FR" dirty="0" err="1" smtClean="0"/>
              <a:t>Using</a:t>
            </a:r>
            <a:r>
              <a:rPr lang="fr-FR" dirty="0" smtClean="0"/>
              <a:t> </a:t>
            </a:r>
            <a:r>
              <a:rPr lang="fr-FR" dirty="0" err="1" smtClean="0"/>
              <a:t>method</a:t>
            </a:r>
            <a:r>
              <a:rPr lang="fr-FR" dirty="0" smtClean="0"/>
              <a:t>  of </a:t>
            </a:r>
            <a:r>
              <a:rPr lang="fr-FR" dirty="0" err="1" smtClean="0"/>
              <a:t>separation</a:t>
            </a:r>
            <a:r>
              <a:rPr lang="fr-FR" dirty="0" smtClean="0"/>
              <a:t> of variables and rewriting the </a:t>
            </a:r>
            <a:r>
              <a:rPr lang="fr-FR" dirty="0" err="1" smtClean="0"/>
              <a:t>equation</a:t>
            </a:r>
            <a:endParaRPr lang="fr-FR" dirty="0" smtClean="0"/>
          </a:p>
          <a:p>
            <a:pPr>
              <a:buClr>
                <a:srgbClr val="FF0000"/>
              </a:buClr>
            </a:pPr>
            <a:endParaRPr lang="fr-FR" dirty="0"/>
          </a:p>
          <a:p>
            <a:pPr>
              <a:buClr>
                <a:srgbClr val="FF0000"/>
              </a:buClr>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5" y="1699270"/>
            <a:ext cx="4491510" cy="828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0" y="5333354"/>
            <a:ext cx="9108504" cy="923330"/>
          </a:xfrm>
          <a:prstGeom prst="rect">
            <a:avLst/>
          </a:prstGeom>
          <a:noFill/>
        </p:spPr>
        <p:txBody>
          <a:bodyPr wrap="square" rtlCol="0">
            <a:spAutoFit/>
          </a:bodyPr>
          <a:lstStyle/>
          <a:p>
            <a:pPr marL="285750" indent="-285750">
              <a:buClr>
                <a:srgbClr val="FF0000"/>
              </a:buClr>
              <a:buFont typeface="Wingdings" pitchFamily="2" charset="2"/>
              <a:buChar char="§"/>
            </a:pPr>
            <a:r>
              <a:rPr lang="fr-FR" dirty="0" err="1" smtClean="0"/>
              <a:t>Resulting</a:t>
            </a:r>
            <a:r>
              <a:rPr lang="fr-FR" dirty="0" smtClean="0"/>
              <a:t> in 3 </a:t>
            </a:r>
            <a:r>
              <a:rPr lang="fr-FR" dirty="0" err="1" smtClean="0"/>
              <a:t>equations</a:t>
            </a:r>
            <a:r>
              <a:rPr lang="fr-FR" dirty="0" smtClean="0"/>
              <a:t>:</a:t>
            </a:r>
          </a:p>
          <a:p>
            <a:pPr>
              <a:buClr>
                <a:srgbClr val="FF0000"/>
              </a:buClr>
            </a:pPr>
            <a:endParaRPr lang="fr-FR" dirty="0"/>
          </a:p>
          <a:p>
            <a:pPr>
              <a:buClr>
                <a:srgbClr val="FF0000"/>
              </a:buClr>
            </a:pPr>
            <a:endParaRPr lang="fr-F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08920"/>
            <a:ext cx="9144000"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23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48117"/>
            <a:ext cx="8229600" cy="38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6" name="ZoneTexte 5"/>
          <p:cNvSpPr txBox="1"/>
          <p:nvPr/>
        </p:nvSpPr>
        <p:spPr>
          <a:xfrm>
            <a:off x="35496" y="764704"/>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Equation</a:t>
            </a:r>
            <a:endParaRPr lang="fr-FR" sz="4000" dirty="0">
              <a:solidFill>
                <a:srgbClr val="0033CC"/>
              </a:solidFill>
            </a:endParaRPr>
          </a:p>
        </p:txBody>
      </p:sp>
      <p:sp>
        <p:nvSpPr>
          <p:cNvPr id="7" name="ZoneTexte 6"/>
          <p:cNvSpPr txBox="1"/>
          <p:nvPr/>
        </p:nvSpPr>
        <p:spPr>
          <a:xfrm>
            <a:off x="35496" y="1340768"/>
            <a:ext cx="9108504" cy="646331"/>
          </a:xfrm>
          <a:prstGeom prst="rect">
            <a:avLst/>
          </a:prstGeom>
          <a:noFill/>
        </p:spPr>
        <p:txBody>
          <a:bodyPr wrap="square" rtlCol="0">
            <a:spAutoFit/>
          </a:bodyPr>
          <a:lstStyle/>
          <a:p>
            <a:pPr marL="285750" indent="-285750">
              <a:buClr>
                <a:srgbClr val="FF0000"/>
              </a:buClr>
              <a:buFont typeface="Wingdings" pitchFamily="2" charset="2"/>
              <a:buChar char="§"/>
            </a:pPr>
            <a:r>
              <a:rPr lang="fr-FR" dirty="0" err="1" smtClean="0"/>
              <a:t>Resulting</a:t>
            </a:r>
            <a:r>
              <a:rPr lang="fr-FR" dirty="0" smtClean="0"/>
              <a:t> in 3 </a:t>
            </a:r>
            <a:r>
              <a:rPr lang="fr-FR" dirty="0" err="1" smtClean="0"/>
              <a:t>equations</a:t>
            </a:r>
            <a:r>
              <a:rPr lang="fr-FR" dirty="0" smtClean="0"/>
              <a:t>:</a:t>
            </a:r>
            <a:endParaRPr lang="fr-FR" dirty="0"/>
          </a:p>
          <a:p>
            <a:pPr>
              <a:buClr>
                <a:srgbClr val="FF0000"/>
              </a:buClr>
            </a:pPr>
            <a:endParaRPr lang="fr-FR" dirty="0"/>
          </a:p>
        </p:txBody>
      </p:sp>
    </p:spTree>
    <p:extLst>
      <p:ext uri="{BB962C8B-B14F-4D97-AF65-F5344CB8AC3E}">
        <p14:creationId xmlns:p14="http://schemas.microsoft.com/office/powerpoint/2010/main" val="3688194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56792"/>
            <a:ext cx="8784977" cy="4257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0" y="-27384"/>
            <a:ext cx="9144000" cy="792088"/>
          </a:xfrm>
          <a:ln w="28575">
            <a:solidFill>
              <a:srgbClr val="0033CC"/>
            </a:solidFill>
          </a:ln>
        </p:spPr>
        <p:txBody>
          <a:bodyPr>
            <a:normAutofit fontScale="90000"/>
          </a:bodyPr>
          <a:lstStyle/>
          <a:p>
            <a:pPr algn="l"/>
            <a:r>
              <a:rPr lang="fr-FR" dirty="0">
                <a:solidFill>
                  <a:srgbClr val="FF0000"/>
                </a:solidFill>
              </a:rPr>
              <a:t>Optical</a:t>
            </a:r>
            <a:r>
              <a:rPr lang="fr-FR" dirty="0"/>
              <a:t> </a:t>
            </a:r>
            <a:r>
              <a:rPr lang="fr-FR" dirty="0" err="1">
                <a:solidFill>
                  <a:srgbClr val="FF0000"/>
                </a:solidFill>
              </a:rPr>
              <a:t>fiber</a:t>
            </a:r>
            <a:r>
              <a:rPr lang="fr-FR" dirty="0">
                <a:solidFill>
                  <a:srgbClr val="FF0000"/>
                </a:solidFill>
              </a:rPr>
              <a:t> types and </a:t>
            </a:r>
            <a:r>
              <a:rPr lang="fr-FR" dirty="0" err="1" smtClean="0">
                <a:solidFill>
                  <a:srgbClr val="FF0000"/>
                </a:solidFill>
              </a:rPr>
              <a:t>their</a:t>
            </a:r>
            <a:r>
              <a:rPr lang="fr-FR" dirty="0" smtClean="0">
                <a:solidFill>
                  <a:srgbClr val="FF0000"/>
                </a:solidFill>
              </a:rPr>
              <a:t> constructions</a:t>
            </a:r>
            <a:endParaRPr lang="fr-FR" dirty="0"/>
          </a:p>
        </p:txBody>
      </p:sp>
      <p:sp>
        <p:nvSpPr>
          <p:cNvPr id="6" name="ZoneTexte 5"/>
          <p:cNvSpPr txBox="1"/>
          <p:nvPr/>
        </p:nvSpPr>
        <p:spPr>
          <a:xfrm>
            <a:off x="35496" y="764704"/>
            <a:ext cx="9108504" cy="707886"/>
          </a:xfrm>
          <a:prstGeom prst="rect">
            <a:avLst/>
          </a:prstGeom>
          <a:noFill/>
        </p:spPr>
        <p:txBody>
          <a:bodyPr wrap="square" rtlCol="0">
            <a:spAutoFit/>
          </a:bodyPr>
          <a:lstStyle/>
          <a:p>
            <a:pPr algn="ctr"/>
            <a:r>
              <a:rPr lang="fr-FR" sz="4000" dirty="0" smtClean="0">
                <a:solidFill>
                  <a:srgbClr val="0033CC"/>
                </a:solidFill>
              </a:rPr>
              <a:t>Light </a:t>
            </a:r>
            <a:r>
              <a:rPr lang="fr-FR" sz="4000" dirty="0" err="1" smtClean="0">
                <a:solidFill>
                  <a:srgbClr val="0033CC"/>
                </a:solidFill>
              </a:rPr>
              <a:t>Wave</a:t>
            </a:r>
            <a:r>
              <a:rPr lang="fr-FR" sz="4000" dirty="0" smtClean="0">
                <a:solidFill>
                  <a:srgbClr val="0033CC"/>
                </a:solidFill>
              </a:rPr>
              <a:t> Equation</a:t>
            </a:r>
            <a:endParaRPr lang="fr-FR" sz="4000" dirty="0">
              <a:solidFill>
                <a:srgbClr val="0033CC"/>
              </a:solidFill>
            </a:endParaRPr>
          </a:p>
        </p:txBody>
      </p:sp>
    </p:spTree>
    <p:extLst>
      <p:ext uri="{BB962C8B-B14F-4D97-AF65-F5344CB8AC3E}">
        <p14:creationId xmlns:p14="http://schemas.microsoft.com/office/powerpoint/2010/main" val="156913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2834</Words>
  <Application>Microsoft Office PowerPoint</Application>
  <PresentationFormat>Affichage à l'écran (4:3)</PresentationFormat>
  <Paragraphs>252</Paragraphs>
  <Slides>57</Slides>
  <Notes>1</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Thème Office</vt:lpstr>
      <vt:lpstr>Scalar and vector 2D, 3D and 4D Dissipative optical light bullets, Rogue waves in paraxial and nonparaxial optical solitons</vt:lpstr>
      <vt:lpstr>Introduction</vt:lpstr>
      <vt:lpstr>Présentation PowerPoint</vt:lpstr>
      <vt:lpstr>Présentation PowerPoint</vt:lpstr>
      <vt:lpstr>Optical fiber types and their constructions</vt:lpstr>
      <vt:lpstr>Optical fiber types and their constructions</vt:lpstr>
      <vt:lpstr>Optical fiber types and their constructions</vt:lpstr>
      <vt:lpstr>Optical fiber types and their constructions</vt:lpstr>
      <vt:lpstr>Optical fiber types and their constructions</vt:lpstr>
      <vt:lpstr>Optical fiber types and their constructions</vt:lpstr>
      <vt:lpstr>Optical fiber types and their constructions</vt:lpstr>
      <vt:lpstr>Optical fiber types and their constructions</vt:lpstr>
      <vt:lpstr>Optical fiber types and their constructions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Autosolitons in Optical Fiber Amplifiers</vt:lpstr>
      <vt:lpstr> Properties of Autosolitons</vt:lpstr>
      <vt:lpstr> Properties of Autosolitons</vt:lpstr>
      <vt:lpstr> Properties of Autosolitons</vt:lpstr>
      <vt:lpstr> Example of spatiotemporal soliton</vt:lpstr>
      <vt:lpstr> Example of spatiotemporal soliton in nonlinear regime </vt:lpstr>
      <vt:lpstr> Example of spatiotemporal soliton in 3D medium</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Derivation of the higher-order  (3 + 1)-dimensional CQS-CGL equation  </vt:lpstr>
      <vt:lpstr>Stable solutions from the higher-order  (3 + 1)-dimensional CQS-CGL equation obtained with the most popular Gaussian pulse shape   </vt:lpstr>
      <vt:lpstr>Stable solutions from the higher-order  (3 + 1)-dimensional CQS-CGL equation obtained with the most popular Gaussian pulse shape   </vt:lpstr>
      <vt:lpstr>Stable solutions from the higher-order  (3 + 1)-dimensional CQS-CGL equation obtained with the most popular Gaussian pulse shape   </vt:lpstr>
      <vt:lpstr>Stable solutions from the higher-order  (3 + 1)-dimensional CQS-CGL equation obtained with the most popular Gaussian pulse shape   </vt:lpstr>
      <vt:lpstr>Stable solutions from the higher-order  (3 + 1)-dimensional CQS-CGL equation obtained with the most popular Gaussian pulse shape   </vt:lpstr>
      <vt:lpstr>Stable solutions from the higher-order  (3 + 1)-dimensional CQS-CGL equation obtained with the Generalized-Gaussian pulse shape   </vt:lpstr>
      <vt:lpstr>Stable solutions from the higher-order  (3 + 1)-dimensional CQS-CGL equation obtained with the Generalized-Gaussian pulse shape   </vt:lpstr>
      <vt:lpstr>Stable solutions from the higher-order  (3 + 1)-dimensional CQS-CGL equation obtained from direct numerical simulation of the model equation   </vt:lpstr>
      <vt:lpstr>Stable solutions from the higher-order  (3 + 1)-dimensional CQS-CGL equation obtained from direct numerical simulation of the model equation   </vt:lpstr>
      <vt:lpstr>Stable solutions from the higher-order  (3 + 1)-dimensional CQS-CGL equation obtained from direct numerical simulation of the model equation   </vt:lpstr>
      <vt:lpstr>Stable solutions from the higher-order  (3 + 1)-dimensional CQS-CGL equation obtained from direct numerical simulation of the model equation   </vt:lpstr>
      <vt:lpstr>Conclusion</vt:lpstr>
      <vt:lpstr>REFERENCES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Scalar and vector 2D, 3D and 4D Dissipative optical light bullets, Rogue waves in paraxial and nonparaxial optical solitons</dc:title>
  <dc:creator>user</dc:creator>
  <cp:lastModifiedBy>user</cp:lastModifiedBy>
  <cp:revision>152</cp:revision>
  <cp:lastPrinted>2018-03-10T14:31:58Z</cp:lastPrinted>
  <dcterms:created xsi:type="dcterms:W3CDTF">2018-03-10T14:24:41Z</dcterms:created>
  <dcterms:modified xsi:type="dcterms:W3CDTF">1980-01-04T03:54:59Z</dcterms:modified>
</cp:coreProperties>
</file>