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4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5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6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7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8.xml" ContentType="application/vnd.openxmlformats-officedocument.theme+xml"/>
  <Override PartName="/ppt/slideLayouts/slideLayout3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8" r:id="rId2"/>
    <p:sldMasterId id="2147483705" r:id="rId3"/>
    <p:sldMasterId id="2147483718" r:id="rId4"/>
    <p:sldMasterId id="2147483944" r:id="rId5"/>
    <p:sldMasterId id="2147483957" r:id="rId6"/>
    <p:sldMasterId id="2147483969" r:id="rId7"/>
    <p:sldMasterId id="2147483981" r:id="rId8"/>
    <p:sldMasterId id="2147483994" r:id="rId9"/>
  </p:sldMasterIdLst>
  <p:notesMasterIdLst>
    <p:notesMasterId r:id="rId54"/>
  </p:notesMasterIdLst>
  <p:handoutMasterIdLst>
    <p:handoutMasterId r:id="rId55"/>
  </p:handoutMasterIdLst>
  <p:sldIdLst>
    <p:sldId id="458" r:id="rId10"/>
    <p:sldId id="557" r:id="rId11"/>
    <p:sldId id="549" r:id="rId12"/>
    <p:sldId id="509" r:id="rId13"/>
    <p:sldId id="510" r:id="rId14"/>
    <p:sldId id="543" r:id="rId15"/>
    <p:sldId id="501" r:id="rId16"/>
    <p:sldId id="542" r:id="rId17"/>
    <p:sldId id="541" r:id="rId18"/>
    <p:sldId id="540" r:id="rId19"/>
    <p:sldId id="502" r:id="rId20"/>
    <p:sldId id="511" r:id="rId21"/>
    <p:sldId id="503" r:id="rId22"/>
    <p:sldId id="526" r:id="rId23"/>
    <p:sldId id="527" r:id="rId24"/>
    <p:sldId id="515" r:id="rId25"/>
    <p:sldId id="546" r:id="rId26"/>
    <p:sldId id="547" r:id="rId27"/>
    <p:sldId id="548" r:id="rId28"/>
    <p:sldId id="529" r:id="rId29"/>
    <p:sldId id="537" r:id="rId30"/>
    <p:sldId id="544" r:id="rId31"/>
    <p:sldId id="545" r:id="rId32"/>
    <p:sldId id="550" r:id="rId33"/>
    <p:sldId id="551" r:id="rId34"/>
    <p:sldId id="521" r:id="rId35"/>
    <p:sldId id="519" r:id="rId36"/>
    <p:sldId id="520" r:id="rId37"/>
    <p:sldId id="533" r:id="rId38"/>
    <p:sldId id="554" r:id="rId39"/>
    <p:sldId id="555" r:id="rId40"/>
    <p:sldId id="556" r:id="rId41"/>
    <p:sldId id="522" r:id="rId42"/>
    <p:sldId id="523" r:id="rId43"/>
    <p:sldId id="524" r:id="rId44"/>
    <p:sldId id="525" r:id="rId45"/>
    <p:sldId id="538" r:id="rId46"/>
    <p:sldId id="539" r:id="rId47"/>
    <p:sldId id="531" r:id="rId48"/>
    <p:sldId id="532" r:id="rId49"/>
    <p:sldId id="552" r:id="rId50"/>
    <p:sldId id="553" r:id="rId51"/>
    <p:sldId id="507" r:id="rId52"/>
    <p:sldId id="508" r:id="rId53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7"/>
    <a:srgbClr val="00308E"/>
    <a:srgbClr val="634D00"/>
    <a:srgbClr val="005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0898"/>
  </p:normalViewPr>
  <p:slideViewPr>
    <p:cSldViewPr>
      <p:cViewPr varScale="1">
        <p:scale>
          <a:sx n="85" d="100"/>
          <a:sy n="85" d="100"/>
        </p:scale>
        <p:origin x="7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75FB535-A36E-4FD6-A910-E76E82082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4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F1DF125-CEC9-4FE7-A188-BDDBD88F2D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340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treatment</a:t>
            </a:r>
            <a:r>
              <a:rPr lang="en-US" baseline="0"/>
              <a:t> guidelines 2014. Primary health care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DF125-CEC9-4FE7-A188-BDDBD88F2D7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10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Note to Speaker: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Sections 9, 10, and 11 of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ADA Standards of medical care in diabetes—2019</a:t>
            </a:r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have been revised</a:t>
            </a:r>
            <a:r>
              <a:rPr lang="en-US" sz="10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based on findings from The Dapagliflozin Effect on Cardiovascular Events-Thrombosis in Myocardial Infarction 58 (DECLARE-TIMI 58) Trial, in which dapagliflozin treatment showed a reduction of hospitalization for heart failure and a reduction in progression of chronic kidney disease (CKD)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pPr marL="228600" indent="-228600" defTabSz="931723" eaLnBrk="0" fontAlgn="base" hangingPunct="0">
              <a:spcBef>
                <a:spcPct val="3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American Diabetes Association. Standards of medical care in diabetes—2019.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Diabetes Care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2019;42(suppl 1):S1-S183.</a:t>
            </a:r>
          </a:p>
          <a:p>
            <a:pPr marL="228600" indent="-228600" defTabSz="931723" eaLnBrk="0" fontAlgn="base" hangingPunct="0">
              <a:spcBef>
                <a:spcPct val="3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American Diabetes Association. Living Standards of Medical Care in Diabetes. Diabetes Care website. http://care.diabetesjournals.org/living-standards. Accessed 28 March 2019.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8555D6-D1D3-4EED-8844-71DE60C49A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</a:p>
          <a:p>
            <a:pPr marL="0" indent="0" defTabSz="931723" eaLnBrk="0" fontAlgn="base" hangingPunct="0">
              <a:spcBef>
                <a:spcPct val="3000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American Diabetes Association. Standards of medical care in diabetes—2019.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Diabetes Care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2019;42(suppl 1):S1-S183.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8555D6-D1D3-4EED-8844-71DE60C49A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8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>
            <a:round/>
            <a:headEnd/>
            <a:tailEnd/>
          </a:ln>
        </p:spPr>
      </p:sp>
      <p:sp>
        <p:nvSpPr>
          <p:cNvPr id="333826" name="Notes Placeholder 2"/>
          <p:cNvSpPr txBox="1">
            <a:spLocks noGrp="1"/>
          </p:cNvSpPr>
          <p:nvPr>
            <p:ph type="body" idx="1"/>
          </p:nvPr>
        </p:nvSpPr>
        <p:spPr bwMode="auto">
          <a:xfrm>
            <a:off x="701675" y="4387850"/>
            <a:ext cx="5607050" cy="4156075"/>
          </a:xfrm>
          <a:noFill/>
        </p:spPr>
        <p:txBody>
          <a:bodyPr vert="horz" lIns="92830" tIns="46415" rIns="92830" bIns="46415" numCol="1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Insulin treatment for type 2 diabetes includes</a:t>
            </a:r>
          </a:p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Human or intermediate-acting insulin basal insulin</a:t>
            </a:r>
          </a:p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Long-acting analogue basal insulin</a:t>
            </a:r>
          </a:p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Both of which may be given once or twice daily for basal glycemic control</a:t>
            </a:r>
          </a:p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Human or short-acting bolus insulin</a:t>
            </a:r>
          </a:p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Rapid-acting analogue bolus insulin</a:t>
            </a:r>
          </a:p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Both of which are given at mealtimes for prandial glycemic control</a:t>
            </a:r>
          </a:p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sz="1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33827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r" defTabSz="928688" eaLnBrk="0" hangingPunct="0"/>
            <a:fld id="{8A5D7831-17DA-4E9C-ABAD-6C02E8875C44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pPr algn="r" defTabSz="928688" eaLnBrk="0" hangingPunct="0"/>
              <a:t>37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40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>
            <a:round/>
            <a:headEnd/>
            <a:tailEnd/>
          </a:ln>
        </p:spPr>
      </p:sp>
      <p:sp>
        <p:nvSpPr>
          <p:cNvPr id="335874" name="Notes Placeholder 2"/>
          <p:cNvSpPr txBox="1">
            <a:spLocks noGrp="1"/>
          </p:cNvSpPr>
          <p:nvPr>
            <p:ph type="body" idx="1"/>
          </p:nvPr>
        </p:nvSpPr>
        <p:spPr bwMode="auto">
          <a:xfrm>
            <a:off x="701675" y="4387850"/>
            <a:ext cx="5607050" cy="4156075"/>
          </a:xfrm>
          <a:noFill/>
        </p:spPr>
        <p:txBody>
          <a:bodyPr vert="horz" lIns="92830" tIns="46415" rIns="92830" bIns="46415" numCol="1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Premixed insulin is also available containing mixtures of human basal and bolus insulin</a:t>
            </a:r>
          </a:p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Or</a:t>
            </a:r>
          </a:p>
          <a:p>
            <a:pPr marL="342900" indent="-342900" eaLnBrk="1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Analogue basal and bolus insulin </a:t>
            </a:r>
            <a:endParaRPr lang="en-CA" sz="1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35875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r" defTabSz="928688" eaLnBrk="0" hangingPunct="0"/>
            <a:fld id="{DE8C171D-E4EE-489F-8EB8-F2AF7B59C54C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pPr algn="r" defTabSz="928688" eaLnBrk="0" hangingPunct="0"/>
              <a:t>38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32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 to Speaker: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1" dirty="0"/>
              <a:t>This slide and the next slide must be used and/or moved between presentations together.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Key Points: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If HbA1c above target despite dual/triple therapy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Consider initial injectable combination (ie, GLP-1 RA + basal insulin or prandial/basal insulin) if HbA1c &gt;86 mmol/mol (10%) and/or &gt;23 mmol/mol (2%) above target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Consider GLP-1 RA in most before insulin (Consider choice of GLP-1 RA, as well as patient preference, HbA1c lowering, weight-lowering effect, and frequency of injection. If CVD present, consider GLP-1 RA with proven CVD benefit.)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Initiation for GLP-1 RA: Initiate starting dose (varies across class)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Titration for GLP-1 RA: Gradual titration to maintenance dose (varies across class)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Consider insulin as first injectable if: HbA1c very high &gt;97 mmol/mol (11%), symptoms or evidence of catabolism (weight loss, polyuria, polydipsia) which suggest insulin deficiency, T1D is possible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If above HbA1c target, add basal insulin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Initiation for basal: Start 10 IU/day or 0.1-0.2 IU/kg/day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Titration for basal: Patient self-titration is more effective; Set FPG target that correlates to HbA1c target; Choose evidence-based titration algorithm to reach FPG target without hypoglycaemia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For hypoglycaemia, determine case; if no clear reason, decrease dose by 10%-20%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For patients on GLP-1 RA and basal insulin, consider FRC of GLP-1 RA and insulin, note maximum dose of insulin in FRCs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If above HbA1c target despite adequately titrated basal insulin or once basal dose &gt;0.7-1.0 IU/kg or FPG at target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(Continued on next slide)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American Diabetes Association. Standards of medical care in diabetes—2019.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Diabetes Care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2019;42(suppl 1):S1-S183.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555D6-D1D3-4EED-8844-71DE60C49A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65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 to Speaker: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1" dirty="0"/>
              <a:t>This slide and the previous slide must be used and/or moved between presentations together.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Key Points: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If above HbA1c target despite adequately titrated basal insulin or once basal dose &gt;0.7-1.0 IU/kg or FPG at target, </a:t>
            </a:r>
            <a:r>
              <a:rPr lang="en-US" b="1" i="0" dirty="0"/>
              <a:t>add prandial insulin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Usually 1 dose with largest meal or meal with greatest PPG excursion</a:t>
            </a:r>
            <a:endParaRPr kumimoji="0" lang="en-US" sz="1000" b="0" i="0" u="none" strike="noStrike" kern="1200" cap="none" spc="-3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Initiation for Prandial: 4 IU/day or 10% of basal dose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If HbA1c &lt;64 mmol/mol (8%), consider lowering total dose by 4 IU/day or 10% of basal dose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Titration for Prandial: Increase dose by 1-2 IU or 10%-15% twice weekly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For hypoglycaemia, determine cause, if no clear cause, decrease corresponding dose by 10%-20%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If HbA1c above target, consider BID or TID premixed insulin regimen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Caution higher risk of hypoglycaemia and/or weight gain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Initiation: In insulin-naïve patients 10-12 IU or 0.3 IU/kg; if on existing insulin regimen, usually unit to unit at same total insulin dose but may require adjustment per individual need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Titration: Individual dose adjustment depends on type of biphasic insulin; more complex if on TID regimen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If above HbA1c target, add additional injections of prandial insulin in a stepwise manner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Initiation of Stepwise Prandial: stepwise addition of prandial insulin every 3 months if HbA1c &gt; target is associated with lower hypoglycaemia risk and increases patient satisfaction vs immediate introduction of full basal-bolus regimen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If above HbA1c target, proceed to full basal-bolus regimen (ie, basal and prandial insulin with each meal)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If HbA1c does not improve, review ongoing need for basal-bolus regimen. Consider additional DSMES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American Diabetes Association. Standards of medical care in diabetes—2019.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Diabetes Care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2019;42(suppl 1):S1-S183.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555D6-D1D3-4EED-8844-71DE60C49A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6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Numerous aspects must be considered when setting glycaemic targets</a:t>
            </a:r>
          </a:p>
          <a:p>
            <a:pPr marL="628650" lvl="1" indent="-171450">
              <a:buFont typeface="Arial" panose="020B0604020202020204" pitchFamily="34" charset="0"/>
              <a:buChar char="‒"/>
            </a:pPr>
            <a:r>
              <a:rPr lang="en-US" b="0" dirty="0"/>
              <a:t>The American Diabetes Association proposes optimal targets, but each target must be </a:t>
            </a:r>
            <a:r>
              <a:rPr lang="en-US" b="0" dirty="0" err="1"/>
              <a:t>individualised</a:t>
            </a:r>
            <a:r>
              <a:rPr lang="en-US" b="0" dirty="0"/>
              <a:t> to the needs of each person with diabetes and his or her disease 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When possible, such decisions should be made with the person with diabetes, reﬂecting his or her preferences, needs, and values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An insulin-treated person with </a:t>
            </a:r>
            <a:r>
              <a:rPr lang="en-US" i="0" dirty="0"/>
              <a:t>diabetes </a:t>
            </a:r>
            <a:r>
              <a:rPr lang="en-US" b="0" i="0" dirty="0"/>
              <a:t>with </a:t>
            </a:r>
            <a:r>
              <a:rPr lang="en-US" i="0" dirty="0"/>
              <a:t>impaired awareness of </a:t>
            </a:r>
            <a:r>
              <a:rPr lang="en-US" b="0" i="0" dirty="0"/>
              <a:t>hypoglycaemia or </a:t>
            </a:r>
            <a:r>
              <a:rPr lang="en-US" b="0" dirty="0"/>
              <a:t>an episode of clinically signiﬁcant hypoglycaemia should be advised to raise their glycaemic targets to strictly avoid hypoglycaemia for at least several weeks to partially reverse </a:t>
            </a:r>
            <a:r>
              <a:rPr lang="en-US" i="0" dirty="0"/>
              <a:t>impaired awareness of </a:t>
            </a:r>
            <a:r>
              <a:rPr lang="en-US" b="0" i="0" dirty="0"/>
              <a:t>hypoglycaemia </a:t>
            </a:r>
            <a:r>
              <a:rPr lang="en-US" b="0" dirty="0"/>
              <a:t>and reduce risk of future episodes</a:t>
            </a:r>
          </a:p>
          <a:p>
            <a:endParaRPr lang="en-US" b="1" dirty="0"/>
          </a:p>
          <a:p>
            <a:r>
              <a:rPr lang="en-US" b="1" dirty="0"/>
              <a:t>Reference:</a:t>
            </a:r>
          </a:p>
          <a:p>
            <a:r>
              <a:rPr lang="en-US" dirty="0">
                <a:cs typeface="Arial" charset="0"/>
              </a:rPr>
              <a:t>American Diabetes Association. Standards of medical care in diabetes – 2018. </a:t>
            </a:r>
            <a:r>
              <a:rPr lang="en-US" i="1" dirty="0"/>
              <a:t>Diabetes Care.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2018; 41(</a:t>
            </a:r>
            <a:r>
              <a:rPr lang="en-US" dirty="0"/>
              <a:t>suppl 1):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S1-S157.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CE1B-F7A4-43BB-ABA4-4AD9818B64D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1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/>
              <a:t>Note to Speaker:</a:t>
            </a:r>
          </a:p>
          <a:p>
            <a:pPr marL="171450" indent="-171450" defTabSz="912937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0" i="1" baseline="0" dirty="0">
                <a:latin typeface="Arial" pitchFamily="34" charset="0"/>
                <a:ea typeface="ヒラギノ角ゴ Pro W3"/>
              </a:rPr>
              <a:t>Optional slide</a:t>
            </a:r>
          </a:p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/>
          </a:p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/>
              <a:t>Copyright Disclosure: </a:t>
            </a:r>
            <a:r>
              <a:rPr lang="en-US" altLang="en-US" sz="1200" dirty="0"/>
              <a:t>Figure has been recreated for Eli Lilly and Company with </a:t>
            </a:r>
            <a:r>
              <a:rPr lang="en-US" altLang="en-US" sz="1200" b="0" kern="0" dirty="0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data from </a:t>
            </a:r>
            <a:r>
              <a:rPr lang="it-IT" sz="1200" dirty="0">
                <a:solidFill>
                  <a:prstClr val="black"/>
                </a:solidFill>
                <a:cs typeface="Arial" pitchFamily="34" charset="0"/>
              </a:rPr>
              <a:t>Del Prato S, et al. </a:t>
            </a:r>
            <a:r>
              <a:rPr lang="it-IT" sz="1200" i="1" dirty="0">
                <a:solidFill>
                  <a:prstClr val="black"/>
                </a:solidFill>
                <a:cs typeface="Arial" pitchFamily="34" charset="0"/>
              </a:rPr>
              <a:t>Int J Clin Pract</a:t>
            </a:r>
            <a:r>
              <a:rPr lang="it-IT" sz="1200" dirty="0">
                <a:solidFill>
                  <a:prstClr val="black"/>
                </a:solidFill>
                <a:cs typeface="Arial" pitchFamily="34" charset="0"/>
              </a:rPr>
              <a:t>. 2005;59:1345-1355</a:t>
            </a:r>
            <a:r>
              <a:rPr lang="en-US" altLang="en-US" sz="1200" b="0" kern="0" dirty="0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.</a:t>
            </a:r>
            <a:endParaRPr lang="en-US" altLang="en-US" sz="1200" dirty="0"/>
          </a:p>
          <a:p>
            <a:endParaRPr lang="en-US" sz="1200" baseline="0" dirty="0"/>
          </a:p>
          <a:p>
            <a:pPr>
              <a:spcBef>
                <a:spcPct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Key Points: </a:t>
            </a:r>
          </a:p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t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raditional stepwise approach for diabetes treatment, insulin 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initiated at a late stage of disease progression</a:t>
            </a:r>
          </a:p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The traditional approach has a number of drawbacks:</a:t>
            </a:r>
          </a:p>
          <a:p>
            <a:pPr marL="712072" lvl="1" indent="-23733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Unacceptable delays in achieving and maintaining </a:t>
            </a:r>
            <a:r>
              <a:rPr lang="en-US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glycaemic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goals</a:t>
            </a:r>
          </a:p>
          <a:p>
            <a:pPr marL="712072" lvl="1" indent="-23733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Delays in transitioning from monotherapy to combination therapy</a:t>
            </a:r>
          </a:p>
          <a:p>
            <a:endParaRPr lang="en-GB" sz="1200" b="1" dirty="0"/>
          </a:p>
          <a:p>
            <a:r>
              <a:rPr lang="en-GB" sz="1200" b="1" dirty="0"/>
              <a:t>References:</a:t>
            </a:r>
          </a:p>
          <a:p>
            <a:pPr marL="232943" indent="-232943" defTabSz="931774">
              <a:spcBef>
                <a:spcPts val="611"/>
              </a:spcBef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 Prato S, Felton</a:t>
            </a:r>
            <a:r>
              <a:rPr lang="en-US" sz="12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AM, Munro N, e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 al. Improving glucose management:</a:t>
            </a:r>
            <a:r>
              <a:rPr lang="en-US" sz="12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ten steps to get more patients with type 2 diabetes to </a:t>
            </a:r>
            <a:r>
              <a:rPr lang="en-US" sz="1200" baseline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glycaemic</a:t>
            </a:r>
            <a:r>
              <a:rPr lang="en-US" sz="12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goal: Recommendations from the Global Partnership for Effective Diabetes Management.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 J Clin Pract</a:t>
            </a:r>
            <a:r>
              <a:rPr lang="en-US" sz="1200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2005;59(11):1345-1355.</a:t>
            </a:r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2943" indent="-232943">
              <a:buFont typeface="+mj-lt"/>
              <a:buAutoNum type="arabicPeriod"/>
            </a:pPr>
            <a:r>
              <a:rPr lang="en-US" sz="1200" dirty="0"/>
              <a:t>Stratton IM, Adler AI, Neil HA, et al. </a:t>
            </a:r>
            <a:r>
              <a:rPr lang="it-IT" sz="1200" dirty="0"/>
              <a:t>Association of glycaemia with macrovascular and microvascular complications of type 2 diabetes (UKPDS 35): prospective observational study. </a:t>
            </a:r>
            <a:r>
              <a:rPr lang="en-GB" sz="1200" i="1" dirty="0"/>
              <a:t>BMJ.</a:t>
            </a:r>
            <a:r>
              <a:rPr lang="en-GB" sz="1200" dirty="0"/>
              <a:t> 2000;321(7258):405-412.</a:t>
            </a:r>
            <a:endParaRPr lang="en-US" sz="1200" dirty="0">
              <a:solidFill>
                <a:srgbClr val="CC0066"/>
              </a:solidFill>
            </a:endParaRPr>
          </a:p>
          <a:p>
            <a:pPr marL="0" indent="0">
              <a:buFont typeface="+mj-lt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865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6396"/>
            <a:ext cx="5608320" cy="41821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Note to Speaker:</a:t>
            </a:r>
          </a:p>
          <a:p>
            <a:pPr marL="174708" marR="0" lvl="0" indent="-17470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="0" i="1" noProof="0" dirty="0">
                <a:latin typeface="Arial" panose="020B0604020202020204" pitchFamily="34" charset="0"/>
                <a:cs typeface="Arial" panose="020B0604020202020204" pitchFamily="34" charset="0"/>
              </a:rPr>
              <a:t>Click once to </a:t>
            </a:r>
            <a:r>
              <a:rPr lang="en-US" sz="1000" b="0" i="1" noProof="0" dirty="0">
                <a:latin typeface="Arial" panose="020B0604020202020204" pitchFamily="34" charset="0"/>
                <a:cs typeface="Arial" panose="020B0604020202020204" pitchFamily="34" charset="0"/>
              </a:rPr>
              <a:t>reveal the right side of the graph</a:t>
            </a:r>
            <a:endParaRPr lang="en-GB" sz="1000" b="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  <a:p>
            <a:r>
              <a:rPr lang="en-US" b="1" dirty="0"/>
              <a:t>Key Points:</a:t>
            </a:r>
            <a:r>
              <a:rPr lang="en-US" dirty="0"/>
              <a:t> </a:t>
            </a:r>
          </a:p>
          <a:p>
            <a:pPr marL="174698" indent="-174698">
              <a:buFont typeface="Arial" panose="020B0604020202020204" pitchFamily="34" charset="0"/>
              <a:buChar char="•"/>
            </a:pPr>
            <a:r>
              <a:rPr lang="en-US" dirty="0"/>
              <a:t>T2D results from the combination of resistance to insulin action, inadequate insulin secretion, and excessive or inappropriate glucagon secretion</a:t>
            </a:r>
            <a:r>
              <a:rPr lang="en-US" baseline="30000" dirty="0"/>
              <a:t>3</a:t>
            </a:r>
            <a:endParaRPr lang="en-US" dirty="0"/>
          </a:p>
          <a:p>
            <a:pPr marL="174698" indent="-174698">
              <a:buFont typeface="Arial" panose="020B0604020202020204" pitchFamily="34" charset="0"/>
              <a:buChar char="•"/>
            </a:pPr>
            <a:r>
              <a:rPr lang="en-US" dirty="0"/>
              <a:t>It is a progressive disease in which ß-cell function continually declines after diagnosis</a:t>
            </a:r>
            <a:r>
              <a:rPr lang="en-US" baseline="30000" dirty="0"/>
              <a:t>4</a:t>
            </a:r>
            <a:endParaRPr lang="en-US" dirty="0"/>
          </a:p>
          <a:p>
            <a:pPr marL="174698" indent="-174698">
              <a:buFont typeface="Arial" panose="020B0604020202020204" pitchFamily="34" charset="0"/>
              <a:buChar char="•"/>
            </a:pPr>
            <a:r>
              <a:rPr lang="en-US" dirty="0"/>
              <a:t>Many patients eventually need insulin because of advanced insufficiency in insulin secretion</a:t>
            </a:r>
            <a:r>
              <a:rPr lang="en-US" baseline="30000" dirty="0"/>
              <a:t>5</a:t>
            </a:r>
            <a:endParaRPr lang="en-US" dirty="0"/>
          </a:p>
          <a:p>
            <a:pPr marL="174698" indent="-174698">
              <a:buFont typeface="Arial" panose="020B0604020202020204" pitchFamily="34" charset="0"/>
              <a:buChar char="•"/>
            </a:pPr>
            <a:r>
              <a:rPr lang="en-US" dirty="0"/>
              <a:t>Treatment requires gradual intensification to compensate for increasing loss of insulin production</a:t>
            </a:r>
            <a:r>
              <a:rPr lang="en-US" baseline="30000" dirty="0"/>
              <a:t>5</a:t>
            </a:r>
            <a:endParaRPr lang="en-US" dirty="0"/>
          </a:p>
          <a:p>
            <a:br>
              <a:rPr lang="en-US" b="1" dirty="0"/>
            </a:br>
            <a:r>
              <a:rPr lang="en-US" b="1" dirty="0"/>
              <a:t>Additional Information: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dirty="0"/>
              <a:t>β-cell failure is progressive.</a:t>
            </a:r>
            <a:r>
              <a:rPr lang="en-GB" b="0" noProof="0" dirty="0"/>
              <a:t> </a:t>
            </a:r>
            <a:r>
              <a:rPr lang="en-US" b="0" dirty="0"/>
              <a:t>By the time diabetes is clinically diagnosed, </a:t>
            </a:r>
            <a:r>
              <a:rPr lang="el-GR" b="0" dirty="0"/>
              <a:t>β</a:t>
            </a:r>
            <a:r>
              <a:rPr lang="en-US" b="0" dirty="0"/>
              <a:t>-cell function may be reduced by as much as 50% of normal</a:t>
            </a:r>
            <a:r>
              <a:rPr lang="en-US" b="0" baseline="30000" dirty="0"/>
              <a:t>1</a:t>
            </a:r>
            <a:endParaRPr lang="en-US" b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dirty="0"/>
              <a:t>Thereafter, </a:t>
            </a:r>
            <a:r>
              <a:rPr lang="el-GR" b="0" dirty="0"/>
              <a:t>β</a:t>
            </a:r>
            <a:r>
              <a:rPr lang="en-US" b="0" dirty="0"/>
              <a:t>-cell function continues to decline; there is an additional approximate 20% decrease in </a:t>
            </a:r>
            <a:r>
              <a:rPr lang="el-GR" b="0" dirty="0"/>
              <a:t>β</a:t>
            </a:r>
            <a:r>
              <a:rPr lang="en-US" b="0" dirty="0"/>
              <a:t>-cell function 6 years after diagnosis</a:t>
            </a:r>
            <a:r>
              <a:rPr lang="en-US" b="0" baseline="30000" dirty="0"/>
              <a:t>1</a:t>
            </a:r>
            <a:endParaRPr lang="en-US" b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/>
              <a:t>Recent data suggest that onset of T2D may be 4-6 years before a clinical diagnosis is reached—a much shorter period of time than previous estimates (&gt;10 years per UK Prospective Diabetes Study [UKPDS] data)</a:t>
            </a:r>
            <a:r>
              <a:rPr lang="en-US" b="0" baseline="30000" dirty="0"/>
              <a:t>6</a:t>
            </a:r>
            <a:endParaRPr lang="en-US" b="0" baseline="0" dirty="0"/>
          </a:p>
          <a:p>
            <a:endParaRPr lang="en-US" b="1" dirty="0"/>
          </a:p>
          <a:p>
            <a:r>
              <a:rPr lang="en-US" b="1" dirty="0"/>
              <a:t>References:</a:t>
            </a:r>
          </a:p>
          <a:p>
            <a:pPr marL="232930" indent="-232930" defTabSz="949241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Kendall DM, Cuddihy RM, Bernenstal RM. Clinical application of incretin-based therapy: therapeutic potential, patient selection and clinical use. </a:t>
            </a:r>
            <a:r>
              <a:rPr lang="en-US" i="1" dirty="0">
                <a:solidFill>
                  <a:prstClr val="black"/>
                </a:solidFill>
              </a:rPr>
              <a:t>Am J Med</a:t>
            </a:r>
            <a:r>
              <a:rPr lang="en-US" dirty="0">
                <a:solidFill>
                  <a:prstClr val="black"/>
                </a:solidFill>
              </a:rPr>
              <a:t>. 2009;122(suppl 6):S37-S50.</a:t>
            </a:r>
          </a:p>
          <a:p>
            <a:pPr marL="232930" marR="0" lvl="0" indent="-232930" algn="l" defTabSz="949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DeWitt DE, Hirsh IB. Outpatient insulin therapy in type 1 and type 2 diabetes.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JAMA.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2003;289(17):2254-2264.</a:t>
            </a:r>
          </a:p>
          <a:p>
            <a:pPr marL="232930" indent="-232930" defTabSz="949241">
              <a:buFont typeface="+mj-lt"/>
              <a:buAutoNum type="arabicPeriod"/>
              <a:defRPr/>
            </a:pPr>
            <a:r>
              <a:rPr lang="pt-BR" dirty="0"/>
              <a:t>Khardori R. </a:t>
            </a:r>
            <a:r>
              <a:rPr lang="en-US" dirty="0"/>
              <a:t>Type 2 diabetes mellitus. 2017. http://emedicine.medscape.com/article/117853-overview. Accessed 1 November 2017.</a:t>
            </a:r>
            <a:endParaRPr lang="pt-BR" dirty="0"/>
          </a:p>
          <a:p>
            <a:pPr marL="232930" indent="-232930" defTabSz="949241">
              <a:buFont typeface="+mj-lt"/>
              <a:buAutoNum type="arabicPeriod"/>
              <a:defRPr/>
            </a:pPr>
            <a:r>
              <a:rPr lang="en-US" dirty="0"/>
              <a:t>UK prospective diabetes study 16. Overview of 6 years' therapy of type II diabetes: a progressive disease. UK Prospective Diabetes Study Group. </a:t>
            </a:r>
            <a:r>
              <a:rPr lang="en-US" i="1" dirty="0"/>
              <a:t>Diabetes</a:t>
            </a:r>
            <a:r>
              <a:rPr lang="en-US" dirty="0"/>
              <a:t>. 1995;44(11):1249-1258. </a:t>
            </a:r>
          </a:p>
          <a:p>
            <a:pPr marL="232930" indent="-232930" defTabSz="949241">
              <a:buFont typeface="+mj-lt"/>
              <a:buAutoNum type="arabicPeriod"/>
              <a:defRPr/>
            </a:pPr>
            <a:r>
              <a:rPr lang="en-US" dirty="0"/>
              <a:t>Christiansen JS, Liebl A, Davidson JA, Ligthelm RJ, Halimi S. Mid- and high-ratio premix insulin analogues: potential treatment options for patients with type 2 diabetes in need of greater postprandial blood glucose control. </a:t>
            </a:r>
            <a:r>
              <a:rPr lang="en-US" i="1" dirty="0"/>
              <a:t>Diabetes Obes Metab</a:t>
            </a:r>
            <a:r>
              <a:rPr lang="en-US" dirty="0"/>
              <a:t>. 2010;12(2):105-114.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Porta M,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Curletto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G,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Cipullo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D, et al. Estimating the delay between onset and diagnosis of type 2 diabetes from the time course of retinopathy prevalence.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Diabetes Care.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2014;37(6):1668-1674.</a:t>
            </a:r>
          </a:p>
          <a:p>
            <a:pPr marL="232930" indent="-232930" defTabSz="949241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2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altLang="en-US" sz="1200" b="1" dirty="0"/>
              <a:t>Copyright Disclosure</a:t>
            </a:r>
            <a:r>
              <a:rPr lang="en-ZA" altLang="en-US" sz="1200" dirty="0"/>
              <a:t>: Figure created for Eli Lilly and Company based on data from Stratton 2000. </a:t>
            </a:r>
            <a:r>
              <a:rPr lang="it-IT" altLang="en-US" sz="1200" dirty="0"/>
              <a:t>Individual images are original Lilly images</a:t>
            </a:r>
            <a:r>
              <a:rPr lang="it-IT" altLang="en-US" sz="1200" baseline="0" dirty="0"/>
              <a:t> or adapted from images available in the public domain (</a:t>
            </a:r>
            <a:r>
              <a:rPr lang="en-GB" altLang="en-US" sz="1200" dirty="0"/>
              <a:t>https://commons.wikimedia.org/wiki/File:Surface_projections_of_the_organs_of_the_trunk.png#/media/File:Man_shadow_with_organs.png).</a:t>
            </a:r>
            <a:endParaRPr lang="it-IT" altLang="en-US" sz="1200" dirty="0"/>
          </a:p>
          <a:p>
            <a:endParaRPr lang="en-ZA" altLang="en-US" sz="1200" b="1" dirty="0"/>
          </a:p>
          <a:p>
            <a:r>
              <a:rPr lang="en-ZA" altLang="en-US" sz="1200" b="1" dirty="0"/>
              <a:t>Key Point: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ZA" altLang="en-US" sz="1200" dirty="0"/>
              <a:t>One of the major defining principles of the current treatment paradigm is the idea that for each 1% reduction in HbA1c, there is an associated reduction in the risk of diabetes-related complications, as evidenced in the UKPDS trial</a:t>
            </a:r>
          </a:p>
          <a:p>
            <a:endParaRPr lang="en-ZA" altLang="en-US" sz="1200" dirty="0"/>
          </a:p>
          <a:p>
            <a:r>
              <a:rPr lang="en-ZA" altLang="en-US" sz="1200" b="1" dirty="0"/>
              <a:t>Reference:</a:t>
            </a:r>
          </a:p>
          <a:p>
            <a:r>
              <a:rPr lang="en-US" sz="1200" dirty="0"/>
              <a:t>Stratton IM, Adler AI, Neil HA, et al. Association of glycaemia with macrovascular and microvascular complications of type 2 diabetes (UKPDS 35): prospective observational study. </a:t>
            </a:r>
            <a:r>
              <a:rPr lang="en-US" sz="1200" i="1" dirty="0"/>
              <a:t>BMJ. </a:t>
            </a:r>
            <a:r>
              <a:rPr lang="en-US" sz="1200" dirty="0"/>
              <a:t>2000;321(7258):405-412.</a:t>
            </a:r>
            <a:endParaRPr lang="en-ZA" altLang="en-US" sz="1200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</p:spTree>
    <p:extLst>
      <p:ext uri="{BB962C8B-B14F-4D97-AF65-F5344CB8AC3E}">
        <p14:creationId xmlns:p14="http://schemas.microsoft.com/office/powerpoint/2010/main" val="70121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3863" y="430213"/>
            <a:ext cx="4003675" cy="3001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 dirty="0"/>
              <a:t>Key Points: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GB" altLang="en-US" dirty="0"/>
              <a:t>The </a:t>
            </a:r>
            <a:r>
              <a:rPr lang="en-GB" dirty="0"/>
              <a:t>American Diabetes Association (ADA)</a:t>
            </a:r>
            <a:r>
              <a:rPr lang="en-GB" altLang="en-US" dirty="0"/>
              <a:t> recommends an HbA1c target of &lt;7% for nonpregnant adults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GB" altLang="en-US" dirty="0"/>
              <a:t>Each target must be individualised to the needs of each patient and his or her disease factors.</a:t>
            </a:r>
            <a:r>
              <a:rPr lang="en-GB" altLang="en-US" b="1" dirty="0"/>
              <a:t> </a:t>
            </a:r>
            <a:r>
              <a:rPr lang="en-GB" altLang="en-US" dirty="0"/>
              <a:t>More or less stringent glycaemic goals may be appropriate for individual patients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GB" dirty="0"/>
              <a:t>For patients with recent-onset T2D or HbA1c &lt;7%, comprehensive lifestyle plus metformin therapy (monotherapy) is recommended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GB" dirty="0"/>
              <a:t>Treatment intensification is recommended if HbA1c target is not achieved after approximately 3-6 months</a:t>
            </a:r>
          </a:p>
          <a:p>
            <a:pPr marL="635227" lvl="1" indent="-178027">
              <a:buFont typeface="Arial" panose="020B0604020202020204" pitchFamily="34" charset="0"/>
              <a:buChar char="•"/>
            </a:pPr>
            <a:r>
              <a:rPr lang="en-GB" dirty="0"/>
              <a:t>Metformin should be continued as background therapy and used in combination with other agents in patients who do not reach their glycaemic targets on monotherapy</a:t>
            </a:r>
          </a:p>
          <a:p>
            <a:pPr marL="178027" marR="0" lvl="0" indent="-17802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Early consideration of weight, hypoglycaemic risk, treatment cost, and other patient-related factors that may influence treatment selection is recommended </a:t>
            </a:r>
            <a:endParaRPr lang="en-US" b="1" dirty="0"/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GB" dirty="0"/>
              <a:t>For patients </a:t>
            </a:r>
            <a:r>
              <a:rPr lang="en-GB" b="1" dirty="0"/>
              <a:t>with established atherosclerotic cardiovascular disease (ASCVD)</a:t>
            </a:r>
            <a:r>
              <a:rPr lang="en-GB" dirty="0"/>
              <a:t>, either GLP-1 RA with proven cardiovascular disease (CVD) benefit or SGLT2i with proven CVD benefit, if eGFR adequate, is preferred as the first therapy to consider after metformin if HbA1c is above target</a:t>
            </a:r>
          </a:p>
          <a:p>
            <a:pPr marL="178027" marR="0" lvl="0" indent="-17802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For patients </a:t>
            </a:r>
            <a:r>
              <a:rPr lang="en-GB" b="1" dirty="0"/>
              <a:t>with established heart failure (HF) or chronic kidney disease (CKD)</a:t>
            </a:r>
            <a:r>
              <a:rPr lang="en-GB" dirty="0"/>
              <a:t>, SGLT2i with evidence of reducing HF and/or CKD progression in CVOTs if eGFR adequate is preferred as the first therapy to consider after metformin if HbA1c is above target</a:t>
            </a:r>
          </a:p>
          <a:p>
            <a:pPr marL="635227" lvl="1" indent="-178027">
              <a:buFont typeface="Arial" panose="020B0604020202020204" pitchFamily="34" charset="0"/>
              <a:buChar char="•"/>
            </a:pPr>
            <a:r>
              <a:rPr lang="en-GB" dirty="0"/>
              <a:t>If SGLT2i is not tolerated or contraindicated or if eGFR less than adequate, add GLP-1 RA with proven CVD benefit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GB" dirty="0"/>
              <a:t>For patients without established ASCVD, HF, or CKD:</a:t>
            </a:r>
          </a:p>
          <a:p>
            <a:pPr marL="635227" lvl="1" indent="-178027">
              <a:buFont typeface="Arial" panose="020B0604020202020204" pitchFamily="34" charset="0"/>
              <a:buChar char="•"/>
            </a:pPr>
            <a:r>
              <a:rPr lang="en-GB" dirty="0"/>
              <a:t>If there is a compelling need to </a:t>
            </a:r>
            <a:r>
              <a:rPr lang="en-GB" b="1" dirty="0"/>
              <a:t>minimise hypoglycaemia</a:t>
            </a:r>
            <a:r>
              <a:rPr lang="en-GB" dirty="0"/>
              <a:t>, then DPP-4i, GLP-1 RA, SGLT2i, or TZD should be considered as the first therapy after metformin if HbA1c is above target</a:t>
            </a:r>
          </a:p>
          <a:p>
            <a:pPr marL="635227" lvl="1" indent="-178027">
              <a:buFont typeface="Arial" panose="020B0604020202020204" pitchFamily="34" charset="0"/>
              <a:buChar char="•"/>
            </a:pPr>
            <a:r>
              <a:rPr lang="en-GB" dirty="0"/>
              <a:t>If there is a compelling need to </a:t>
            </a:r>
            <a:r>
              <a:rPr lang="en-GB" b="1" dirty="0"/>
              <a:t>minimise weight gain or promote weight loss</a:t>
            </a:r>
            <a:r>
              <a:rPr lang="en-GB" dirty="0"/>
              <a:t>, then either GLP-1 RA with good efficacy for weight loss or SGLT2i is preferred as the first therapy to consider after metformin if HbA1c is above target</a:t>
            </a:r>
          </a:p>
          <a:p>
            <a:pPr marL="635227" lvl="1" indent="-178027">
              <a:buFont typeface="Arial" panose="020B0604020202020204" pitchFamily="34" charset="0"/>
              <a:buChar char="•"/>
            </a:pPr>
            <a:r>
              <a:rPr lang="en-GB" dirty="0"/>
              <a:t>If </a:t>
            </a:r>
            <a:r>
              <a:rPr lang="en-GB" b="1" dirty="0"/>
              <a:t>cost is a major issue</a:t>
            </a:r>
            <a:r>
              <a:rPr lang="en-GB" dirty="0"/>
              <a:t>, and there are no specific comorbidities (ie, no established CVD, low risk of hypoglycaemia, low priority to avoid weight gain or no weight-related comorbidities), then SU or TZD may be considered as the first therapy after metformin if HbA1c is above target</a:t>
            </a:r>
          </a:p>
          <a:p>
            <a:pPr marL="1092427" lvl="2" indent="-178027">
              <a:buFont typeface="Arial" panose="020B0604020202020204" pitchFamily="34" charset="0"/>
              <a:buChar char="•"/>
            </a:pPr>
            <a:r>
              <a:rPr lang="en-GB" dirty="0"/>
              <a:t>However, country- and region-specific cost of drugs should be considered as in some countries, TZDs are relatively more expensive and DPP-4i relatively less expensive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GB" dirty="0"/>
              <a:t>Further treatment intensification is recommended if HbA1c target is not achieved after approximately 3-6 months, paying attention to patient preference or specific comorbidities as necessary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endParaRPr lang="en-GB" alt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American Diabetes Association. Standards of medical care in diabetes—2019.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Diabetes Care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2019;42(suppl 1):S1-S183.</a:t>
            </a:r>
            <a:endParaRPr lang="en-GB" dirty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29792-8E9D-4F08-98F2-2A30B4351C9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3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" y="8772525"/>
            <a:ext cx="3038475" cy="461963"/>
          </a:xfrm>
          <a:prstGeom prst="rect">
            <a:avLst/>
          </a:prstGeom>
        </p:spPr>
        <p:txBody>
          <a:bodyPr lIns="92830" tIns="46415" rIns="92830" bIns="46415"/>
          <a:lstStyle/>
          <a:p>
            <a:pPr>
              <a:defRPr/>
            </a:pPr>
            <a:endParaRPr lang="en-US" sz="1400">
              <a:solidFill>
                <a:prstClr val="black"/>
              </a:solidFill>
              <a:latin typeface="Calibri"/>
              <a:cs typeface="Arial" charset="0"/>
              <a:sym typeface="Arial" charset="0"/>
            </a:endParaRPr>
          </a:p>
        </p:txBody>
      </p:sp>
      <p:sp>
        <p:nvSpPr>
          <p:cNvPr id="434181" name="Slide Number Placeholder 5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772525"/>
            <a:ext cx="3038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30" tIns="46415" rIns="92830" bIns="46415"/>
          <a:lstStyle/>
          <a:p>
            <a:fld id="{0BBC35C0-8E6A-484E-B7FD-38DEF0518197}" type="slidenum">
              <a:rPr lang="fr-CA" sz="1400" smtClean="0">
                <a:solidFill>
                  <a:srgbClr val="000000"/>
                </a:solidFill>
                <a:latin typeface="Calibri"/>
                <a:cs typeface="Arial" charset="0"/>
                <a:sym typeface="Arial" charset="0"/>
              </a:rPr>
              <a:pPr/>
              <a:t>21</a:t>
            </a:fld>
            <a:endParaRPr lang="fr-CA" sz="1400">
              <a:solidFill>
                <a:srgbClr val="000000"/>
              </a:solidFill>
              <a:latin typeface="Calibri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6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</a:p>
          <a:p>
            <a:pPr marL="0" indent="0" defTabSz="931723" eaLnBrk="0" fontAlgn="base" hangingPunct="0">
              <a:spcBef>
                <a:spcPct val="3000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American Diabetes Association. Standards of medical care in diabetes—2019.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Diabetes Care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2019;42(suppl 1):S1-S183.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8555D6-D1D3-4EED-8844-71DE60C49A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4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Note to Speaker: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Sections 9, 10, and 11 of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ADA Standards of medical care in diabetes—2019</a:t>
            </a:r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have been revised</a:t>
            </a:r>
            <a:r>
              <a:rPr lang="en-US" sz="10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based on findings from The Dapagliflozin Effect on Cardiovascular Events-Thrombosis in Myocardial Infarction 58 (DECLARE-TIMI 58) Trial, in which dapagliflozin treatment showed a reduction of hospitalization for heart failure and a reduction in progression of chronic kidney disease (CKD)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pPr marL="228600" indent="-228600" defTabSz="931723" eaLnBrk="0" fontAlgn="base" hangingPunct="0">
              <a:spcBef>
                <a:spcPct val="3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American Diabetes Association. Standards of medical care in diabetes—2019.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Diabetes Care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2019;42(suppl 1):S1-S183.</a:t>
            </a:r>
          </a:p>
          <a:p>
            <a:pPr marL="228600" indent="-228600" defTabSz="931723" eaLnBrk="0" fontAlgn="base" hangingPunct="0">
              <a:spcBef>
                <a:spcPct val="3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American Diabetes Association. Living Standards of Medical Care in Diabetes. Diabetes Care website. http://care.diabetesjournals.org/living-standards. Accessed 28 March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8555D6-D1D3-4EED-8844-71DE60C49A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3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48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5" name="Picture 5" descr="UP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5187-F5A2-4F45-B64C-7D6ABF7DA7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41063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30" name="Shape 630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31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2E96CE8B-FDA0-42BB-8999-B530689F2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091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39" name="Shape 639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40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C9D62707-AC6C-4193-BC4D-094A49432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37148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48" name="Shape 648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49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5492A7B1-D5EA-4BF8-8B31-5078CBFBA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58667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57" name="Shape 657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58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B76F0593-3AF0-4E5B-927D-FBD836CA6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04595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66" name="Shape 666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67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99D14E73-2FD9-4147-B950-0E87D39FDE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1504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75" name="Shape 675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76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B0CB2152-9DA6-4724-BFD3-04004F554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8509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9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84" name="Shape 684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85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FE3DE083-ACD0-465C-AC34-1EAF07CFBE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3805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93" name="Shape 693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94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738A4A80-14D2-4E72-A2A3-19A3F232FF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1673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02" name="Shape 702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03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DFDB8574-AE1B-4897-9F0B-109727E13F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35804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11" name="Shape 711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12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34EBA77D-0339-457B-B30C-7F5A3D83B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49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6" name="Picture 6" descr="UP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5240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D56C-E4C1-440F-986B-C9FF9B579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4639"/>
      </p:ext>
    </p:extLst>
  </p:cSld>
  <p:clrMapOvr>
    <a:masterClrMapping/>
  </p:clrMapOvr>
  <p:hf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20" name="Shape 720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21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F2DE55E3-3907-420A-993A-473CA54E8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9329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29" name="Shape 729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30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5267148-0609-4034-837D-BA7A39081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41639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38" name="Shape 738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39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E822A3B3-B22B-4FE1-8463-51FBC564C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13502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47" name="Shape 747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48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1239E8C8-BD9E-4DD1-A099-DA6AC671A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9445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7576"/>
          </a:xfrm>
          <a:prstGeom prst="rect">
            <a:avLst/>
          </a:prstGeom>
        </p:spPr>
        <p:txBody>
          <a:bodyPr/>
          <a:lstStyle>
            <a:lvl1pPr marL="40624" marR="40624"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756" name="Shape 7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R="40624">
              <a:defRPr sz="2600"/>
            </a:lvl1pPr>
            <a:lvl2pPr marR="40624">
              <a:defRPr sz="2400"/>
            </a:lvl2pPr>
            <a:lvl3pPr marR="40624">
              <a:defRPr sz="2200"/>
            </a:lvl3pPr>
            <a:lvl4pPr marR="40624">
              <a:defRPr sz="1800"/>
            </a:lvl4pPr>
            <a:lvl5pPr marR="40624"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57"/>
          <p:cNvSpPr>
            <a:spLocks noGrp="1"/>
          </p:cNvSpPr>
          <p:nvPr>
            <p:ph type="sldNum" sz="quarter" idx="10"/>
          </p:nvPr>
        </p:nvSpPr>
        <p:spPr>
          <a:xfrm>
            <a:off x="7824788" y="6457950"/>
            <a:ext cx="352425" cy="276225"/>
          </a:xfrm>
        </p:spPr>
        <p:txBody>
          <a:bodyPr/>
          <a:lstStyle>
            <a:lvl1pPr hangingPunct="1">
              <a:defRPr sz="1100"/>
            </a:lvl1pPr>
          </a:lstStyle>
          <a:p>
            <a:fld id="{67903FCD-B8E2-4B6F-A836-F94E1AF11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76841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Design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7576"/>
          </a:xfrm>
          <a:prstGeom prst="rect">
            <a:avLst/>
          </a:prstGeom>
        </p:spPr>
        <p:txBody>
          <a:bodyPr/>
          <a:lstStyle>
            <a:lvl1pPr marL="40624" marR="40624"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765" name="Shape 7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R="40624">
              <a:defRPr sz="2600"/>
            </a:lvl1pPr>
            <a:lvl2pPr marR="40624">
              <a:defRPr sz="2400"/>
            </a:lvl2pPr>
            <a:lvl3pPr marR="40624">
              <a:defRPr sz="2200"/>
            </a:lvl3pPr>
            <a:lvl4pPr marR="40624">
              <a:defRPr sz="1800"/>
            </a:lvl4pPr>
            <a:lvl5pPr marR="40624"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66"/>
          <p:cNvSpPr>
            <a:spLocks noGrp="1"/>
          </p:cNvSpPr>
          <p:nvPr>
            <p:ph type="sldNum" sz="quarter" idx="10"/>
          </p:nvPr>
        </p:nvSpPr>
        <p:spPr>
          <a:xfrm>
            <a:off x="7824788" y="6457950"/>
            <a:ext cx="352425" cy="276225"/>
          </a:xfrm>
        </p:spPr>
        <p:txBody>
          <a:bodyPr/>
          <a:lstStyle>
            <a:lvl1pPr hangingPunct="1">
              <a:defRPr sz="1100"/>
            </a:lvl1pPr>
          </a:lstStyle>
          <a:p>
            <a:fld id="{BD5206D0-BD59-4E82-A3DE-97F5D22A1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69457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Design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7576"/>
          </a:xfrm>
          <a:prstGeom prst="rect">
            <a:avLst/>
          </a:prstGeom>
        </p:spPr>
        <p:txBody>
          <a:bodyPr/>
          <a:lstStyle>
            <a:lvl1pPr marL="40624" marR="40624"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774" name="Shape 7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R="40624">
              <a:defRPr sz="2600"/>
            </a:lvl1pPr>
            <a:lvl2pPr marR="40624">
              <a:defRPr sz="2400"/>
            </a:lvl2pPr>
            <a:lvl3pPr marR="40624">
              <a:defRPr sz="2200"/>
            </a:lvl3pPr>
            <a:lvl4pPr marR="40624">
              <a:defRPr sz="1800"/>
            </a:lvl4pPr>
            <a:lvl5pPr marR="40624"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75"/>
          <p:cNvSpPr>
            <a:spLocks noGrp="1"/>
          </p:cNvSpPr>
          <p:nvPr>
            <p:ph type="sldNum" sz="quarter" idx="10"/>
          </p:nvPr>
        </p:nvSpPr>
        <p:spPr>
          <a:xfrm>
            <a:off x="7824788" y="6457950"/>
            <a:ext cx="352425" cy="276225"/>
          </a:xfrm>
        </p:spPr>
        <p:txBody>
          <a:bodyPr/>
          <a:lstStyle>
            <a:lvl1pPr hangingPunct="1">
              <a:defRPr sz="1100"/>
            </a:lvl1pPr>
          </a:lstStyle>
          <a:p>
            <a:fld id="{AFC1EE38-EE8F-4899-8338-F6EF07459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86976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83" name="Shape 783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84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203B6F5-1322-4FC2-8E2E-68B27D0BF8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7530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92" name="Shape 792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93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54223037-E2C6-4E36-9ED8-AF2F54B26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62016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Design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7576"/>
          </a:xfrm>
          <a:prstGeom prst="rect">
            <a:avLst/>
          </a:prstGeom>
        </p:spPr>
        <p:txBody>
          <a:bodyPr/>
          <a:lstStyle>
            <a:lvl1pPr marL="40624" marR="40624"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801" name="Shape 8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R="40624">
              <a:defRPr sz="2600"/>
            </a:lvl1pPr>
            <a:lvl2pPr marR="40624">
              <a:defRPr sz="2400"/>
            </a:lvl2pPr>
            <a:lvl3pPr marR="40624">
              <a:defRPr sz="2200"/>
            </a:lvl3pPr>
            <a:lvl4pPr marR="40624">
              <a:defRPr sz="1800"/>
            </a:lvl4pPr>
            <a:lvl5pPr marR="40624"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02"/>
          <p:cNvSpPr>
            <a:spLocks noGrp="1"/>
          </p:cNvSpPr>
          <p:nvPr>
            <p:ph type="sldNum" sz="quarter" idx="10"/>
          </p:nvPr>
        </p:nvSpPr>
        <p:spPr>
          <a:xfrm>
            <a:off x="7824788" y="6457950"/>
            <a:ext cx="352425" cy="276225"/>
          </a:xfrm>
        </p:spPr>
        <p:txBody>
          <a:bodyPr/>
          <a:lstStyle>
            <a:lvl1pPr hangingPunct="1">
              <a:defRPr sz="1100"/>
            </a:lvl1pPr>
          </a:lstStyle>
          <a:p>
            <a:fld id="{AA2C6ECF-20B9-4565-8634-B3AC0909CB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731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4A3A-9753-4BA6-ACBD-D4BEBAA3C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511408"/>
      </p:ext>
    </p:extLst>
  </p:cSld>
  <p:clrMapOvr>
    <a:masterClrMapping/>
  </p:clrMapOvr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10" name="Shape 810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11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A98E2AA1-57EA-486F-B050-E1C8725F4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02025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19" name="Shape 819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20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230C1012-2E1B-4B41-9BBD-E6711B960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82768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28" name="Shape 828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29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F689F66E-C69B-41DE-9F14-BE77D8036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48333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37" name="Shape 837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38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D592BB49-C95A-47B0-A1A8-1EBCAE910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09782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9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46" name="Shape 846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47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A7F55654-0078-40B0-99BF-06543243FE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03143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55" name="Shape 855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56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387E4957-1761-4244-BCE0-1C70F6EAC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78251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64" name="Shape 864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65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388954CD-7648-4162-89E4-FDAB3CCA9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4453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73" name="Shape 873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74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2C6E8EB-B4DB-488F-AF43-8FDC5AF42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6211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82" name="Shape 882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83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0E9FDCA8-2F7C-49E1-8F1D-E7D118AEE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1114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91" name="Shape 891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92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FE1E7F5A-D7FE-4F14-BBB7-817113D2B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636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22DE4-2414-4565-93D1-4265CA895B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961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9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00" name="Shape 900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901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CBAF2AF4-F663-4076-903A-01A2E59D57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5243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4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09" name="Shape 909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910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41A4CD4-A241-4B84-BAA2-FC8A143E7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208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4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18" name="Shape 918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919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3D84547-2824-4615-88D4-3FF683D748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9053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27" name="Shape 927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928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B425FBAA-015C-476E-BF27-A8AB1F725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95166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36" name="Shape 936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937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55554133-74A2-4D90-B4A5-BE730EE7D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6748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4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45" name="Shape 945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946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49456BE-A711-4064-80FF-CF8A506B8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7758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4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54" name="Shape 954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955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735E38C2-878E-4883-A774-DEDF8DBA8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9543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 - No Graphic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4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963" name="Shape 963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964"/>
          <p:cNvSpPr>
            <a:spLocks noGrp="1"/>
          </p:cNvSpPr>
          <p:nvPr>
            <p:ph type="sldNum" sz="quarter" idx="10"/>
          </p:nvPr>
        </p:nvSpPr>
        <p:spPr>
          <a:xfrm>
            <a:off x="4341813" y="6388100"/>
            <a:ext cx="460375" cy="469900"/>
          </a:xfrm>
        </p:spPr>
        <p:txBody>
          <a:bodyPr/>
          <a:lstStyle>
            <a:lvl1pPr hangingPunct="1">
              <a:defRPr sz="2400">
                <a:solidFill>
                  <a:srgbClr val="FFF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1B23D6CF-68D0-4810-861E-2F78CA56F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2971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 copi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" name="Shape 97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374777"/>
          </a:xfrm>
          <a:prstGeom prst="rect">
            <a:avLst/>
          </a:prstGeom>
        </p:spPr>
        <p:txBody>
          <a:bodyPr lIns="38084" tIns="38084" rIns="38084" bIns="38084"/>
          <a:lstStyle>
            <a:lvl1pPr marL="0" marR="0">
              <a:defRPr b="0">
                <a:solidFill>
                  <a:srgbClr val="9A224A"/>
                </a:solidFill>
                <a:uFill>
                  <a:solidFill>
                    <a:srgbClr val="9A224A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4" name="Shape 973"/>
          <p:cNvSpPr>
            <a:spLocks noGrp="1"/>
          </p:cNvSpPr>
          <p:nvPr>
            <p:ph type="sldNum" sz="quarter" idx="10"/>
          </p:nvPr>
        </p:nvSpPr>
        <p:spPr>
          <a:xfrm>
            <a:off x="8205788" y="6464300"/>
            <a:ext cx="481012" cy="358775"/>
          </a:xfrm>
          <a:ln w="9525">
            <a:round/>
          </a:ln>
        </p:spPr>
        <p:txBody>
          <a:bodyPr lIns="38084" tIns="38084" rIns="38084" bIns="38084"/>
          <a:lstStyle>
            <a:lvl1pPr algn="r" hangingPunct="1">
              <a:defRPr sz="1700">
                <a:solidFill>
                  <a:srgbClr val="002778"/>
                </a:solidFill>
              </a:defRPr>
            </a:lvl1pPr>
          </a:lstStyle>
          <a:p>
            <a:fld id="{8E5BA642-1A7B-45C2-B7D2-E7F4711172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0817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Fireball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0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981" name="Shape 981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982"/>
          <p:cNvSpPr>
            <a:spLocks noGrp="1"/>
          </p:cNvSpPr>
          <p:nvPr>
            <p:ph type="sldNum" sz="quarter" idx="10"/>
          </p:nvPr>
        </p:nvSpPr>
        <p:spPr>
          <a:xfrm>
            <a:off x="7366000" y="6415088"/>
            <a:ext cx="279400" cy="276225"/>
          </a:xfrm>
        </p:spPr>
        <p:txBody>
          <a:bodyPr anchor="ctr"/>
          <a:lstStyle>
            <a:lvl1pPr hangingPunct="1">
              <a:defRPr sz="1100">
                <a:solidFill>
                  <a:srgbClr val="FFFED5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1029C40-B550-4465-A8F0-753565517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8275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C3DE-7D9A-418A-8C62-DA821383EA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726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Fireball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0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990" name="Shape 990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991"/>
          <p:cNvSpPr>
            <a:spLocks noGrp="1"/>
          </p:cNvSpPr>
          <p:nvPr>
            <p:ph type="sldNum" sz="quarter" idx="10"/>
          </p:nvPr>
        </p:nvSpPr>
        <p:spPr>
          <a:xfrm>
            <a:off x="7366000" y="6415088"/>
            <a:ext cx="279400" cy="276225"/>
          </a:xfrm>
        </p:spPr>
        <p:txBody>
          <a:bodyPr anchor="ctr"/>
          <a:lstStyle>
            <a:lvl1pPr hangingPunct="1">
              <a:defRPr sz="1100">
                <a:solidFill>
                  <a:srgbClr val="FFFED5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2283354A-904A-4FD3-8787-B6E161FCF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7901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>
            <a:spLocks noGrp="1"/>
          </p:cNvSpPr>
          <p:nvPr>
            <p:ph type="title"/>
          </p:nvPr>
        </p:nvSpPr>
        <p:spPr>
          <a:xfrm>
            <a:off x="647700" y="1282700"/>
            <a:ext cx="7861300" cy="21463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b"/>
          <a:lstStyle>
            <a:lvl1pPr marL="0" marR="0" algn="ctr" defTabSz="317371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99" name="Shape 999"/>
          <p:cNvSpPr>
            <a:spLocks noGrp="1"/>
          </p:cNvSpPr>
          <p:nvPr>
            <p:ph type="body" sz="quarter" idx="1"/>
          </p:nvPr>
        </p:nvSpPr>
        <p:spPr>
          <a:xfrm>
            <a:off x="647700" y="3530600"/>
            <a:ext cx="7861300" cy="889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0" marR="0" indent="0" algn="ctr" defTabSz="317371">
              <a:lnSpc>
                <a:spcPct val="100000"/>
              </a:lnSpc>
              <a:spcBef>
                <a:spcPts val="0"/>
              </a:spcBef>
              <a:buSz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0" marR="0" indent="0" algn="ctr" defTabSz="317371">
              <a:lnSpc>
                <a:spcPct val="100000"/>
              </a:lnSpc>
              <a:spcBef>
                <a:spcPts val="0"/>
              </a:spcBef>
              <a:buSz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000"/>
          <p:cNvSpPr>
            <a:spLocks noGrp="1"/>
          </p:cNvSpPr>
          <p:nvPr>
            <p:ph type="sldNum" sz="quarter" idx="10"/>
          </p:nvPr>
        </p:nvSpPr>
        <p:spPr>
          <a:xfrm>
            <a:off x="4411663" y="6591300"/>
            <a:ext cx="314325" cy="242888"/>
          </a:xfrm>
        </p:spPr>
        <p:txBody>
          <a:bodyPr/>
          <a:lstStyle>
            <a:lvl1pPr hangingPunct="1">
              <a:defRPr sz="9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39D38389-8D43-46B9-9134-43F8D48D5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74793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l branded PowerPoint template finalv2 c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225425"/>
            <a:ext cx="80105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8" name="Shape 1008"/>
          <p:cNvSpPr>
            <a:spLocks noGrp="1"/>
          </p:cNvSpPr>
          <p:nvPr>
            <p:ph type="title"/>
          </p:nvPr>
        </p:nvSpPr>
        <p:spPr>
          <a:xfrm>
            <a:off x="644525" y="0"/>
            <a:ext cx="7778750" cy="1473200"/>
          </a:xfrm>
          <a:prstGeom prst="rect">
            <a:avLst/>
          </a:prstGeom>
        </p:spPr>
        <p:txBody>
          <a:bodyPr lIns="0" tIns="0" rIns="0" bIns="0"/>
          <a:lstStyle>
            <a:lvl1pPr marL="0" marR="0" defTabSz="980675">
              <a:lnSpc>
                <a:spcPct val="90000"/>
              </a:lnSpc>
              <a:spcBef>
                <a:spcPts val="5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09" name="Shape 1009"/>
          <p:cNvSpPr>
            <a:spLocks noGrp="1"/>
          </p:cNvSpPr>
          <p:nvPr>
            <p:ph type="body" idx="1"/>
          </p:nvPr>
        </p:nvSpPr>
        <p:spPr>
          <a:xfrm>
            <a:off x="669925" y="1493837"/>
            <a:ext cx="7875588" cy="5364164"/>
          </a:xfrm>
          <a:prstGeom prst="rect">
            <a:avLst/>
          </a:prstGeom>
        </p:spPr>
        <p:txBody>
          <a:bodyPr lIns="0" tIns="0" rIns="0" bIns="0"/>
          <a:lstStyle>
            <a:lvl1pPr marL="287218" marR="0" indent="-287218" defTabSz="980675">
              <a:lnSpc>
                <a:spcPct val="100000"/>
              </a:lnSpc>
              <a:spcBef>
                <a:spcPts val="300"/>
              </a:spcBef>
              <a:buClr>
                <a:srgbClr val="9C1748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737884" marR="0" indent="-269763" defTabSz="980675">
              <a:lnSpc>
                <a:spcPct val="100000"/>
              </a:lnSpc>
              <a:spcBef>
                <a:spcPts val="300"/>
              </a:spcBef>
              <a:buClr>
                <a:srgbClr val="002778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226633" marR="0" indent="-274525" defTabSz="980675">
              <a:lnSpc>
                <a:spcPct val="100000"/>
              </a:lnSpc>
              <a:spcBef>
                <a:spcPts val="200"/>
              </a:spcBef>
              <a:buClr>
                <a:srgbClr val="00C4FF"/>
              </a:buClr>
              <a:buSzPct val="100000"/>
              <a:buFont typeface="Verdana"/>
              <a:buChar char="•"/>
              <a:defRPr sz="1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707450" marR="0" indent="-293567" defTabSz="980675">
              <a:lnSpc>
                <a:spcPct val="100000"/>
              </a:lnSpc>
              <a:spcBef>
                <a:spcPts val="200"/>
              </a:spcBef>
              <a:buClr>
                <a:srgbClr val="9EB2D6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175571" marR="0" indent="-303087" defTabSz="980675">
              <a:lnSpc>
                <a:spcPct val="100000"/>
              </a:lnSpc>
              <a:spcBef>
                <a:spcPts val="200"/>
              </a:spcBef>
              <a:buClr>
                <a:srgbClr val="F0D6E1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1010"/>
          <p:cNvSpPr>
            <a:spLocks noGrp="1"/>
          </p:cNvSpPr>
          <p:nvPr>
            <p:ph type="sldNum" sz="quarter" idx="10"/>
          </p:nvPr>
        </p:nvSpPr>
        <p:spPr>
          <a:xfrm>
            <a:off x="4365625" y="6388100"/>
            <a:ext cx="412750" cy="319088"/>
          </a:xfrm>
        </p:spPr>
        <p:txBody>
          <a:bodyPr/>
          <a:lstStyle>
            <a:lvl1pPr hangingPunct="1">
              <a:defRPr sz="1400">
                <a:solidFill>
                  <a:srgbClr val="002778"/>
                </a:solidFill>
              </a:defRPr>
            </a:lvl1pPr>
          </a:lstStyle>
          <a:p>
            <a:fld id="{31A3F460-1722-4E96-9319-4F2560558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57419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 copi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>
            <a:spLocks noGrp="1"/>
          </p:cNvSpPr>
          <p:nvPr>
            <p:ph type="title"/>
          </p:nvPr>
        </p:nvSpPr>
        <p:spPr>
          <a:xfrm>
            <a:off x="647700" y="1282700"/>
            <a:ext cx="7861300" cy="21463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b"/>
          <a:lstStyle>
            <a:lvl1pPr marL="0" marR="0" algn="ctr" defTabSz="317371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18" name="Shape 1018"/>
          <p:cNvSpPr>
            <a:spLocks noGrp="1"/>
          </p:cNvSpPr>
          <p:nvPr>
            <p:ph type="body" sz="quarter" idx="1"/>
          </p:nvPr>
        </p:nvSpPr>
        <p:spPr>
          <a:xfrm>
            <a:off x="647700" y="3530600"/>
            <a:ext cx="7861300" cy="889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0" marR="0" indent="0" algn="ctr" defTabSz="317371">
              <a:lnSpc>
                <a:spcPct val="100000"/>
              </a:lnSpc>
              <a:spcBef>
                <a:spcPts val="0"/>
              </a:spcBef>
              <a:buSz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0" marR="0" indent="0" algn="ctr" defTabSz="317371">
              <a:lnSpc>
                <a:spcPct val="100000"/>
              </a:lnSpc>
              <a:spcBef>
                <a:spcPts val="0"/>
              </a:spcBef>
              <a:buSz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019"/>
          <p:cNvSpPr>
            <a:spLocks noGrp="1"/>
          </p:cNvSpPr>
          <p:nvPr>
            <p:ph type="sldNum" sz="quarter" idx="10"/>
          </p:nvPr>
        </p:nvSpPr>
        <p:spPr>
          <a:xfrm>
            <a:off x="4411663" y="6591300"/>
            <a:ext cx="314325" cy="242888"/>
          </a:xfrm>
        </p:spPr>
        <p:txBody>
          <a:bodyPr/>
          <a:lstStyle>
            <a:lvl1pPr hangingPunct="1">
              <a:defRPr sz="9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0329A116-1149-4544-B823-0BC496889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935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 - No Graphics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27" name="Shape 1027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028"/>
          <p:cNvSpPr>
            <a:spLocks noGrp="1"/>
          </p:cNvSpPr>
          <p:nvPr>
            <p:ph type="sldNum" sz="quarter" idx="10"/>
          </p:nvPr>
        </p:nvSpPr>
        <p:spPr>
          <a:xfrm>
            <a:off x="4356100" y="6388100"/>
            <a:ext cx="428625" cy="438150"/>
          </a:xfrm>
        </p:spPr>
        <p:txBody>
          <a:bodyPr/>
          <a:lstStyle>
            <a:lvl1pPr hangingPunct="1">
              <a:defRPr sz="2200">
                <a:solidFill>
                  <a:srgbClr val="FFF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F09070E7-01BD-4C5C-A6BB-7F770394A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64840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36" name="Shape 1036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78613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63303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317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328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434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135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037"/>
          <p:cNvSpPr>
            <a:spLocks noGrp="1"/>
          </p:cNvSpPr>
          <p:nvPr>
            <p:ph type="sldNum" sz="quarter" idx="10"/>
          </p:nvPr>
        </p:nvSpPr>
        <p:spPr>
          <a:xfrm>
            <a:off x="4391025" y="6388100"/>
            <a:ext cx="361950" cy="276225"/>
          </a:xfrm>
        </p:spPr>
        <p:txBody>
          <a:bodyPr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3F85362A-2A0A-41C7-BA0D-636DFA1C3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5183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 copi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>
            <a:spLocks noGrp="1"/>
          </p:cNvSpPr>
          <p:nvPr>
            <p:ph type="title"/>
          </p:nvPr>
        </p:nvSpPr>
        <p:spPr>
          <a:xfrm>
            <a:off x="476251" y="115895"/>
            <a:ext cx="8188325" cy="1509713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45" name="Shape 1045"/>
          <p:cNvSpPr>
            <a:spLocks noGrp="1"/>
          </p:cNvSpPr>
          <p:nvPr>
            <p:ph type="body" idx="1"/>
          </p:nvPr>
        </p:nvSpPr>
        <p:spPr>
          <a:xfrm>
            <a:off x="476250" y="1625600"/>
            <a:ext cx="8186739" cy="5232400"/>
          </a:xfrm>
          <a:prstGeom prst="rect">
            <a:avLst/>
          </a:prstGeom>
        </p:spPr>
        <p:txBody>
          <a:bodyPr lIns="0" tIns="0" rIns="0" bIns="0"/>
          <a:lstStyle>
            <a:lvl1pPr marL="263414" marR="0" indent="-263414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2947" marR="0" indent="-263414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061" marR="0" indent="-268175">
              <a:lnSpc>
                <a:spcPct val="100000"/>
              </a:lnSpc>
              <a:buClr>
                <a:srgbClr val="002778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3587" marR="0" indent="-263414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3120" marR="0" indent="-277698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1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046"/>
          <p:cNvSpPr>
            <a:spLocks noGrp="1"/>
          </p:cNvSpPr>
          <p:nvPr>
            <p:ph type="sldNum" sz="quarter" idx="10"/>
          </p:nvPr>
        </p:nvSpPr>
        <p:spPr>
          <a:xfrm>
            <a:off x="4364038" y="6388100"/>
            <a:ext cx="415925" cy="409575"/>
          </a:xfrm>
        </p:spPr>
        <p:txBody>
          <a:bodyPr/>
          <a:lstStyle>
            <a:lvl1pPr hangingPunct="1"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DCB7577A-7E05-4000-82E0-699C22F481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42920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54" name="Shape 1054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702063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07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08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103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0112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055"/>
          <p:cNvSpPr>
            <a:spLocks noGrp="1"/>
          </p:cNvSpPr>
          <p:nvPr>
            <p:ph type="sldNum" sz="quarter" idx="10"/>
          </p:nvPr>
        </p:nvSpPr>
        <p:spPr>
          <a:xfrm>
            <a:off x="4403725" y="65659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66EEFAE6-A428-4AE4-A6AE-88B96E75A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3766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 copi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>
            <a:spLocks noGrp="1"/>
          </p:cNvSpPr>
          <p:nvPr>
            <p:ph type="title"/>
          </p:nvPr>
        </p:nvSpPr>
        <p:spPr>
          <a:xfrm>
            <a:off x="476251" y="115895"/>
            <a:ext cx="8188325" cy="1509713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63" name="Shape 1063"/>
          <p:cNvSpPr>
            <a:spLocks noGrp="1"/>
          </p:cNvSpPr>
          <p:nvPr>
            <p:ph type="body" idx="1"/>
          </p:nvPr>
        </p:nvSpPr>
        <p:spPr>
          <a:xfrm>
            <a:off x="476250" y="1625600"/>
            <a:ext cx="8186739" cy="5232400"/>
          </a:xfrm>
          <a:prstGeom prst="rect">
            <a:avLst/>
          </a:prstGeom>
        </p:spPr>
        <p:txBody>
          <a:bodyPr lIns="0" tIns="0" rIns="0" bIns="0"/>
          <a:lstStyle>
            <a:lvl1pPr marL="263414" marR="0" indent="-263414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2947" marR="0" indent="-263414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061" marR="0" indent="-268175">
              <a:lnSpc>
                <a:spcPct val="100000"/>
              </a:lnSpc>
              <a:buClr>
                <a:srgbClr val="002778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3587" marR="0" indent="-263414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3120" marR="0" indent="-277698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1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064"/>
          <p:cNvSpPr>
            <a:spLocks noGrp="1"/>
          </p:cNvSpPr>
          <p:nvPr>
            <p:ph type="sldNum" sz="quarter" idx="10"/>
          </p:nvPr>
        </p:nvSpPr>
        <p:spPr>
          <a:xfrm>
            <a:off x="4364038" y="6388100"/>
            <a:ext cx="415925" cy="409575"/>
          </a:xfrm>
        </p:spPr>
        <p:txBody>
          <a:bodyPr/>
          <a:lstStyle>
            <a:lvl1pPr hangingPunct="1"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3AB868AF-7E2B-4D52-AF60-1F2EA3EF15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32792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 copi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>
            <a:spLocks noGrp="1"/>
          </p:cNvSpPr>
          <p:nvPr>
            <p:ph type="title"/>
          </p:nvPr>
        </p:nvSpPr>
        <p:spPr>
          <a:xfrm>
            <a:off x="476251" y="115895"/>
            <a:ext cx="8188325" cy="1509713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72" name="Shape 1072"/>
          <p:cNvSpPr>
            <a:spLocks noGrp="1"/>
          </p:cNvSpPr>
          <p:nvPr>
            <p:ph type="body" idx="1"/>
          </p:nvPr>
        </p:nvSpPr>
        <p:spPr>
          <a:xfrm>
            <a:off x="476250" y="1625600"/>
            <a:ext cx="8186739" cy="5232400"/>
          </a:xfrm>
          <a:prstGeom prst="rect">
            <a:avLst/>
          </a:prstGeom>
        </p:spPr>
        <p:txBody>
          <a:bodyPr lIns="0" tIns="0" rIns="0" bIns="0"/>
          <a:lstStyle>
            <a:lvl1pPr marL="263414" marR="0" indent="-263414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2947" marR="0" indent="-263414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061" marR="0" indent="-268175">
              <a:lnSpc>
                <a:spcPct val="100000"/>
              </a:lnSpc>
              <a:buClr>
                <a:srgbClr val="002778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3587" marR="0" indent="-263414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3120" marR="0" indent="-277698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1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073"/>
          <p:cNvSpPr>
            <a:spLocks noGrp="1"/>
          </p:cNvSpPr>
          <p:nvPr>
            <p:ph type="sldNum" sz="quarter" idx="10"/>
          </p:nvPr>
        </p:nvSpPr>
        <p:spPr>
          <a:xfrm>
            <a:off x="4364038" y="6388100"/>
            <a:ext cx="415925" cy="409575"/>
          </a:xfrm>
        </p:spPr>
        <p:txBody>
          <a:bodyPr/>
          <a:lstStyle>
            <a:lvl1pPr hangingPunct="1"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8312EABE-4524-4CF8-8ACA-66069F448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688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6" name="Picture 6" descr="UP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28EDE-A46D-405C-ACDB-FCDDB4CDC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44613"/>
      </p:ext>
    </p:extLst>
  </p:cSld>
  <p:clrMapOvr>
    <a:masterClrMapping/>
  </p:clrMapOvr>
  <p:hf hd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 copi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>
            <a:spLocks noGrp="1"/>
          </p:cNvSpPr>
          <p:nvPr>
            <p:ph type="title"/>
          </p:nvPr>
        </p:nvSpPr>
        <p:spPr>
          <a:xfrm>
            <a:off x="476251" y="115895"/>
            <a:ext cx="8188325" cy="1509713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81" name="Shape 1081"/>
          <p:cNvSpPr>
            <a:spLocks noGrp="1"/>
          </p:cNvSpPr>
          <p:nvPr>
            <p:ph type="body" idx="1"/>
          </p:nvPr>
        </p:nvSpPr>
        <p:spPr>
          <a:xfrm>
            <a:off x="476250" y="1625600"/>
            <a:ext cx="8186739" cy="5232400"/>
          </a:xfrm>
          <a:prstGeom prst="rect">
            <a:avLst/>
          </a:prstGeom>
        </p:spPr>
        <p:txBody>
          <a:bodyPr lIns="0" tIns="0" rIns="0" bIns="0"/>
          <a:lstStyle>
            <a:lvl1pPr marL="263414" marR="0" indent="-263414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2947" marR="0" indent="-263414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061" marR="0" indent="-268175">
              <a:lnSpc>
                <a:spcPct val="100000"/>
              </a:lnSpc>
              <a:buClr>
                <a:srgbClr val="002778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3587" marR="0" indent="-263414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3120" marR="0" indent="-277698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1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082"/>
          <p:cNvSpPr>
            <a:spLocks noGrp="1"/>
          </p:cNvSpPr>
          <p:nvPr>
            <p:ph type="sldNum" sz="quarter" idx="10"/>
          </p:nvPr>
        </p:nvSpPr>
        <p:spPr>
          <a:xfrm>
            <a:off x="4364038" y="6388100"/>
            <a:ext cx="415925" cy="409575"/>
          </a:xfrm>
        </p:spPr>
        <p:txBody>
          <a:bodyPr/>
          <a:lstStyle>
            <a:lvl1pPr hangingPunct="1"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2574C308-B044-4294-9374-AAA2E2A85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1517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 copi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>
            <a:spLocks noGrp="1"/>
          </p:cNvSpPr>
          <p:nvPr>
            <p:ph type="title"/>
          </p:nvPr>
        </p:nvSpPr>
        <p:spPr>
          <a:xfrm>
            <a:off x="476251" y="115895"/>
            <a:ext cx="8188325" cy="1509713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90" name="Shape 1090"/>
          <p:cNvSpPr>
            <a:spLocks noGrp="1"/>
          </p:cNvSpPr>
          <p:nvPr>
            <p:ph type="body" idx="1"/>
          </p:nvPr>
        </p:nvSpPr>
        <p:spPr>
          <a:xfrm>
            <a:off x="476250" y="1625600"/>
            <a:ext cx="8186739" cy="5232400"/>
          </a:xfrm>
          <a:prstGeom prst="rect">
            <a:avLst/>
          </a:prstGeom>
        </p:spPr>
        <p:txBody>
          <a:bodyPr lIns="0" tIns="0" rIns="0" bIns="0"/>
          <a:lstStyle>
            <a:lvl1pPr marL="263414" marR="0" indent="-263414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2947" marR="0" indent="-263414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061" marR="0" indent="-268175">
              <a:lnSpc>
                <a:spcPct val="100000"/>
              </a:lnSpc>
              <a:buClr>
                <a:srgbClr val="002778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3587" marR="0" indent="-263414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3120" marR="0" indent="-277698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1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091"/>
          <p:cNvSpPr>
            <a:spLocks noGrp="1"/>
          </p:cNvSpPr>
          <p:nvPr>
            <p:ph type="sldNum" sz="quarter" idx="10"/>
          </p:nvPr>
        </p:nvSpPr>
        <p:spPr>
          <a:xfrm>
            <a:off x="4364038" y="6388100"/>
            <a:ext cx="415925" cy="409575"/>
          </a:xfrm>
        </p:spPr>
        <p:txBody>
          <a:bodyPr/>
          <a:lstStyle>
            <a:lvl1pPr hangingPunct="1"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4BE940C1-8A9C-4311-8AD1-43AB3CA799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3377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99" name="Shape 1099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00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A4CD0D1A-6C3D-443B-A83F-E6B6F3EE2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25803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 - No Graphics copi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08" name="Shape 1108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09"/>
          <p:cNvSpPr>
            <a:spLocks noGrp="1"/>
          </p:cNvSpPr>
          <p:nvPr>
            <p:ph type="sldNum" sz="quarter" idx="10"/>
          </p:nvPr>
        </p:nvSpPr>
        <p:spPr>
          <a:xfrm>
            <a:off x="4356100" y="6388100"/>
            <a:ext cx="428625" cy="438150"/>
          </a:xfrm>
        </p:spPr>
        <p:txBody>
          <a:bodyPr/>
          <a:lstStyle>
            <a:lvl1pPr hangingPunct="1">
              <a:defRPr sz="2200">
                <a:solidFill>
                  <a:srgbClr val="FFF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50008347-68E1-4E9A-8984-54F4FB6BD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5824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Shape 1116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17" name="Shape 1117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702063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07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08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103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0112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18"/>
          <p:cNvSpPr>
            <a:spLocks noGrp="1"/>
          </p:cNvSpPr>
          <p:nvPr>
            <p:ph type="sldNum" sz="quarter" idx="10"/>
          </p:nvPr>
        </p:nvSpPr>
        <p:spPr>
          <a:xfrm>
            <a:off x="4403725" y="65659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77A90034-A6E0-4953-8070-56FD69103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4168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copi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26" name="Shape 1126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78613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63303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317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328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434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135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27"/>
          <p:cNvSpPr>
            <a:spLocks noGrp="1"/>
          </p:cNvSpPr>
          <p:nvPr>
            <p:ph type="sldNum" sz="quarter" idx="10"/>
          </p:nvPr>
        </p:nvSpPr>
        <p:spPr>
          <a:xfrm>
            <a:off x="4391025" y="6388100"/>
            <a:ext cx="361950" cy="276225"/>
          </a:xfrm>
        </p:spPr>
        <p:txBody>
          <a:bodyPr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5FA79C64-615F-4FF4-9CCE-8C68CDBEB3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5200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ireball - No Graphic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35" name="Shape 1135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36"/>
          <p:cNvSpPr>
            <a:spLocks noGrp="1"/>
          </p:cNvSpPr>
          <p:nvPr>
            <p:ph type="sldNum" sz="quarter" idx="10"/>
          </p:nvPr>
        </p:nvSpPr>
        <p:spPr>
          <a:xfrm>
            <a:off x="4356100" y="6388100"/>
            <a:ext cx="428625" cy="438150"/>
          </a:xfrm>
        </p:spPr>
        <p:txBody>
          <a:bodyPr/>
          <a:lstStyle>
            <a:lvl1pPr hangingPunct="1">
              <a:defRPr sz="2200">
                <a:solidFill>
                  <a:srgbClr val="FFF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457A09DB-D712-4959-9B33-D8D8CB43F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6433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 - No Graphics copi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44" name="Shape 1144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45"/>
          <p:cNvSpPr>
            <a:spLocks noGrp="1"/>
          </p:cNvSpPr>
          <p:nvPr>
            <p:ph type="sldNum" sz="quarter" idx="10"/>
          </p:nvPr>
        </p:nvSpPr>
        <p:spPr>
          <a:xfrm>
            <a:off x="4356100" y="6388100"/>
            <a:ext cx="428625" cy="438150"/>
          </a:xfrm>
        </p:spPr>
        <p:txBody>
          <a:bodyPr/>
          <a:lstStyle>
            <a:lvl1pPr hangingPunct="1">
              <a:defRPr sz="2200">
                <a:solidFill>
                  <a:srgbClr val="FFF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938D616E-4FB4-47D2-80D4-325840236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0950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 - No Graphics copi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53" name="Shape 1153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54"/>
          <p:cNvSpPr>
            <a:spLocks noGrp="1"/>
          </p:cNvSpPr>
          <p:nvPr>
            <p:ph type="sldNum" sz="quarter" idx="10"/>
          </p:nvPr>
        </p:nvSpPr>
        <p:spPr>
          <a:xfrm>
            <a:off x="4356100" y="6388100"/>
            <a:ext cx="428625" cy="438150"/>
          </a:xfrm>
        </p:spPr>
        <p:txBody>
          <a:bodyPr/>
          <a:lstStyle>
            <a:lvl1pPr hangingPunct="1">
              <a:defRPr sz="2200">
                <a:solidFill>
                  <a:srgbClr val="FFF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4FE574D7-1DCE-49AF-A72A-F9B567AC3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31445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ireball - No Graphics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62" name="Shape 116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63"/>
          <p:cNvSpPr>
            <a:spLocks noGrp="1"/>
          </p:cNvSpPr>
          <p:nvPr>
            <p:ph type="sldNum" sz="quarter" idx="10"/>
          </p:nvPr>
        </p:nvSpPr>
        <p:spPr>
          <a:xfrm>
            <a:off x="4356100" y="6388100"/>
            <a:ext cx="428625" cy="438150"/>
          </a:xfrm>
        </p:spPr>
        <p:txBody>
          <a:bodyPr/>
          <a:lstStyle>
            <a:lvl1pPr hangingPunct="1">
              <a:defRPr sz="2200">
                <a:solidFill>
                  <a:srgbClr val="FFF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F0FAFCFB-2961-4F42-BE5F-1A4718EFE9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6312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6" name="Picture 6" descr="UP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36A9-40D3-4674-97CB-426EAF0124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28702"/>
      </p:ext>
    </p:extLst>
  </p:cSld>
  <p:clrMapOvr>
    <a:masterClrMapping/>
  </p:clrMapOvr>
  <p:hf hd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71" name="Shape 1171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72"/>
          <p:cNvSpPr>
            <a:spLocks noGrp="1"/>
          </p:cNvSpPr>
          <p:nvPr>
            <p:ph type="sldNum" sz="quarter" idx="10"/>
          </p:nvPr>
        </p:nvSpPr>
        <p:spPr>
          <a:xfrm>
            <a:off x="4387850" y="6540500"/>
            <a:ext cx="361950" cy="276225"/>
          </a:xfrm>
        </p:spPr>
        <p:txBody>
          <a:bodyPr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BC9478FC-DD5A-4DB6-978F-8CF23319C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5413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80" name="Shape 1180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702063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07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08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103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0112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81"/>
          <p:cNvSpPr>
            <a:spLocks noGrp="1"/>
          </p:cNvSpPr>
          <p:nvPr>
            <p:ph type="sldNum" sz="quarter" idx="10"/>
          </p:nvPr>
        </p:nvSpPr>
        <p:spPr>
          <a:xfrm>
            <a:off x="4427538" y="6604000"/>
            <a:ext cx="287337" cy="217488"/>
          </a:xfrm>
        </p:spPr>
        <p:txBody>
          <a:bodyPr lIns="38084" tIns="38084" rIns="38084" bIns="38084"/>
          <a:lstStyle>
            <a:lvl1pPr hangingPunct="1">
              <a:defRPr sz="9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95322D16-1C11-4646-B86B-9C0A6936A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59868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89" name="Shape 1189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702063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07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08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103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0112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90"/>
          <p:cNvSpPr>
            <a:spLocks noGrp="1"/>
          </p:cNvSpPr>
          <p:nvPr>
            <p:ph type="sldNum" sz="quarter" idx="10"/>
          </p:nvPr>
        </p:nvSpPr>
        <p:spPr>
          <a:xfrm>
            <a:off x="4427538" y="6604000"/>
            <a:ext cx="287337" cy="217488"/>
          </a:xfrm>
        </p:spPr>
        <p:txBody>
          <a:bodyPr lIns="38084" tIns="38084" rIns="38084" bIns="38084"/>
          <a:lstStyle>
            <a:lvl1pPr hangingPunct="1">
              <a:defRPr sz="9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38AC1429-01D1-4D36-B594-464899731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32587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copi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98" name="Shape 1198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702063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07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08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103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0112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99"/>
          <p:cNvSpPr>
            <a:spLocks noGrp="1"/>
          </p:cNvSpPr>
          <p:nvPr>
            <p:ph type="sldNum" sz="quarter" idx="10"/>
          </p:nvPr>
        </p:nvSpPr>
        <p:spPr>
          <a:xfrm>
            <a:off x="4427538" y="6604000"/>
            <a:ext cx="287337" cy="217488"/>
          </a:xfrm>
        </p:spPr>
        <p:txBody>
          <a:bodyPr lIns="38084" tIns="38084" rIns="38084" bIns="38084"/>
          <a:lstStyle>
            <a:lvl1pPr hangingPunct="1">
              <a:defRPr sz="9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4ED2370-F876-48BA-BED3-06E08970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8141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07" name="Shape 1207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702063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07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08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103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0112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208"/>
          <p:cNvSpPr>
            <a:spLocks noGrp="1"/>
          </p:cNvSpPr>
          <p:nvPr>
            <p:ph type="sldNum" sz="quarter" idx="10"/>
          </p:nvPr>
        </p:nvSpPr>
        <p:spPr>
          <a:xfrm>
            <a:off x="4427538" y="6604000"/>
            <a:ext cx="287337" cy="217488"/>
          </a:xfrm>
        </p:spPr>
        <p:txBody>
          <a:bodyPr lIns="38084" tIns="38084" rIns="38084" bIns="38084"/>
          <a:lstStyle>
            <a:lvl1pPr hangingPunct="1">
              <a:defRPr sz="9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7FE7B0DD-BE3F-4DE9-AE13-6A5368997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48402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Ocean - No Graphics copie">
    <p:bg>
      <p:bgPr>
        <a:solidFill>
          <a:srgbClr val="000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Shape 1215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841500"/>
          </a:xfrm>
          <a:prstGeom prst="rect">
            <a:avLst/>
          </a:prstGeom>
        </p:spPr>
        <p:txBody>
          <a:bodyPr/>
          <a:lstStyle>
            <a:lvl1pPr marL="40624" marR="40624">
              <a:defRPr sz="4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16" name="Shape 1216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  <a:prstGeom prst="rect">
            <a:avLst/>
          </a:prstGeom>
        </p:spPr>
        <p:txBody>
          <a:bodyPr/>
          <a:lstStyle>
            <a:lvl1pPr marR="40624">
              <a:lnSpc>
                <a:spcPct val="100000"/>
              </a:lnSpc>
              <a:spcBef>
                <a:spcPts val="700"/>
              </a:spcBef>
              <a:buClr>
                <a:srgbClr val="FFD300"/>
              </a:buClr>
              <a:buSzPct val="120000"/>
              <a:buFont typeface="Tahoma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marR="40624">
              <a:lnSpc>
                <a:spcPct val="100000"/>
              </a:lnSpc>
              <a:buClr>
                <a:srgbClr val="FFFFFF"/>
              </a:buClr>
              <a:buSzPct val="100000"/>
              <a:buFont typeface="Tahoma"/>
              <a:buChar char="–"/>
              <a:defRPr sz="2400">
                <a:latin typeface="Tahoma"/>
                <a:ea typeface="Tahoma"/>
                <a:cs typeface="Tahoma"/>
                <a:sym typeface="Tahoma"/>
              </a:defRPr>
            </a:lvl2pPr>
            <a:lvl3pPr marR="40624">
              <a:lnSpc>
                <a:spcPct val="100000"/>
              </a:lnSpc>
              <a:buClr>
                <a:srgbClr val="FFD300"/>
              </a:buClr>
              <a:buSzPct val="120000"/>
              <a:buFont typeface="Tahoma"/>
              <a:buChar char="•"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R="40624">
              <a:lnSpc>
                <a:spcPct val="100000"/>
              </a:lnSpc>
              <a:buClr>
                <a:srgbClr val="FFFFFF"/>
              </a:buClr>
              <a:buFont typeface="Tahoma"/>
              <a:defRPr sz="1600">
                <a:latin typeface="Tahoma"/>
                <a:ea typeface="Tahoma"/>
                <a:cs typeface="Tahoma"/>
                <a:sym typeface="Tahoma"/>
              </a:defRPr>
            </a:lvl4pPr>
            <a:lvl5pPr marR="40624">
              <a:lnSpc>
                <a:spcPct val="100000"/>
              </a:lnSpc>
              <a:buClr>
                <a:srgbClr val="FFD300"/>
              </a:buClr>
              <a:buSzPct val="80000"/>
              <a:buFont typeface="Wingdings"/>
              <a:buChar char=""/>
              <a:defRPr sz="16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217"/>
          <p:cNvSpPr>
            <a:spLocks noGrp="1"/>
          </p:cNvSpPr>
          <p:nvPr>
            <p:ph type="sldNum" sz="quarter" idx="10"/>
          </p:nvPr>
        </p:nvSpPr>
        <p:spPr>
          <a:xfrm>
            <a:off x="4329113" y="6388100"/>
            <a:ext cx="485775" cy="409575"/>
          </a:xfrm>
        </p:spPr>
        <p:txBody>
          <a:bodyPr/>
          <a:lstStyle>
            <a:lvl1pPr hangingPunct="1">
              <a:defRPr sz="20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fld id="{82220ABB-08E1-43B8-828D-7A962E7193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5271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Fireball - No Graphic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Shape 122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0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25" name="Shape 1225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226"/>
          <p:cNvSpPr>
            <a:spLocks noGrp="1"/>
          </p:cNvSpPr>
          <p:nvPr>
            <p:ph type="sldNum" sz="quarter" idx="10"/>
          </p:nvPr>
        </p:nvSpPr>
        <p:spPr>
          <a:xfrm>
            <a:off x="4367213" y="6388100"/>
            <a:ext cx="401637" cy="409575"/>
          </a:xfrm>
        </p:spPr>
        <p:txBody>
          <a:bodyPr/>
          <a:lstStyle>
            <a:lvl1pPr hangingPunct="1">
              <a:defRPr sz="2000">
                <a:solidFill>
                  <a:srgbClr val="FFF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B3F207AD-C47F-44B7-8B82-E752B68B6A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447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ireball - No Graphics copi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0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34" name="Shape 1234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235"/>
          <p:cNvSpPr>
            <a:spLocks noGrp="1"/>
          </p:cNvSpPr>
          <p:nvPr>
            <p:ph type="sldNum" sz="quarter" idx="10"/>
          </p:nvPr>
        </p:nvSpPr>
        <p:spPr>
          <a:xfrm>
            <a:off x="4367213" y="6388100"/>
            <a:ext cx="401637" cy="409575"/>
          </a:xfrm>
        </p:spPr>
        <p:txBody>
          <a:bodyPr/>
          <a:lstStyle>
            <a:lvl1pPr hangingPunct="1">
              <a:defRPr sz="2000">
                <a:solidFill>
                  <a:srgbClr val="FFF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274744D3-2F6D-46E7-8208-8694A2F6A8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88661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Ocean - No Graphics copie">
    <p:bg>
      <p:bgPr>
        <a:solidFill>
          <a:srgbClr val="000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841500"/>
          </a:xfrm>
          <a:prstGeom prst="rect">
            <a:avLst/>
          </a:prstGeom>
        </p:spPr>
        <p:txBody>
          <a:bodyPr/>
          <a:lstStyle>
            <a:lvl1pPr marL="40624" marR="40624">
              <a:defRPr sz="42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52" name="Shape 125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  <a:prstGeom prst="rect">
            <a:avLst/>
          </a:prstGeom>
        </p:spPr>
        <p:txBody>
          <a:bodyPr/>
          <a:lstStyle>
            <a:lvl1pPr marR="40624">
              <a:lnSpc>
                <a:spcPct val="100000"/>
              </a:lnSpc>
              <a:spcBef>
                <a:spcPts val="700"/>
              </a:spcBef>
              <a:buClr>
                <a:srgbClr val="FFD300"/>
              </a:buClr>
              <a:buSzPct val="120000"/>
              <a:buFont typeface="Tahoma"/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lvl1pPr>
            <a:lvl2pPr marR="40624">
              <a:lnSpc>
                <a:spcPct val="100000"/>
              </a:lnSpc>
              <a:buClr>
                <a:srgbClr val="FFFFFF"/>
              </a:buClr>
              <a:buSzPct val="100000"/>
              <a:buFont typeface="Tahoma"/>
              <a:buChar char="–"/>
              <a:defRPr>
                <a:latin typeface="Tahoma"/>
                <a:ea typeface="Tahoma"/>
                <a:cs typeface="Tahoma"/>
                <a:sym typeface="Tahoma"/>
              </a:defRPr>
            </a:lvl2pPr>
            <a:lvl3pPr marR="40624">
              <a:lnSpc>
                <a:spcPct val="100000"/>
              </a:lnSpc>
              <a:buClr>
                <a:srgbClr val="FFD300"/>
              </a:buClr>
              <a:buSzPct val="120000"/>
              <a:buFont typeface="Tahoma"/>
              <a:buChar char="•"/>
              <a:defRPr sz="2200">
                <a:latin typeface="Tahoma"/>
                <a:ea typeface="Tahoma"/>
                <a:cs typeface="Tahoma"/>
                <a:sym typeface="Tahoma"/>
              </a:defRPr>
            </a:lvl3pPr>
            <a:lvl4pPr marR="40624">
              <a:lnSpc>
                <a:spcPct val="100000"/>
              </a:lnSpc>
              <a:buClr>
                <a:srgbClr val="FFFFFF"/>
              </a:buClr>
              <a:buFont typeface="Tahoma"/>
              <a:defRPr sz="1800">
                <a:latin typeface="Tahoma"/>
                <a:ea typeface="Tahoma"/>
                <a:cs typeface="Tahoma"/>
                <a:sym typeface="Tahoma"/>
              </a:defRPr>
            </a:lvl4pPr>
            <a:lvl5pPr marR="40624">
              <a:lnSpc>
                <a:spcPct val="100000"/>
              </a:lnSpc>
              <a:buClr>
                <a:srgbClr val="FFD300"/>
              </a:buClr>
              <a:buSzPct val="80000"/>
              <a:buFont typeface="Wingdings"/>
              <a:buChar char=""/>
              <a:defRPr sz="1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253"/>
          <p:cNvSpPr>
            <a:spLocks noGrp="1"/>
          </p:cNvSpPr>
          <p:nvPr>
            <p:ph type="sldNum" sz="quarter" idx="10"/>
          </p:nvPr>
        </p:nvSpPr>
        <p:spPr>
          <a:xfrm>
            <a:off x="4311650" y="6388100"/>
            <a:ext cx="5207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fld id="{B8C62339-A16F-42BD-9ED8-CD865C09F5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9019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Ocean - No Graphics copie">
    <p:bg>
      <p:bgPr>
        <a:solidFill>
          <a:srgbClr val="000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841500"/>
          </a:xfrm>
          <a:prstGeom prst="rect">
            <a:avLst/>
          </a:prstGeom>
        </p:spPr>
        <p:txBody>
          <a:bodyPr/>
          <a:lstStyle>
            <a:lvl1pPr marL="40624" marR="40624">
              <a:defRPr sz="42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61" name="Shape 1261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  <a:prstGeom prst="rect">
            <a:avLst/>
          </a:prstGeom>
        </p:spPr>
        <p:txBody>
          <a:bodyPr/>
          <a:lstStyle>
            <a:lvl1pPr marR="40624">
              <a:lnSpc>
                <a:spcPct val="100000"/>
              </a:lnSpc>
              <a:spcBef>
                <a:spcPts val="700"/>
              </a:spcBef>
              <a:buClr>
                <a:srgbClr val="FFD300"/>
              </a:buClr>
              <a:buSzPct val="120000"/>
              <a:buFont typeface="Tahoma"/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lvl1pPr>
            <a:lvl2pPr marR="40624">
              <a:lnSpc>
                <a:spcPct val="100000"/>
              </a:lnSpc>
              <a:buClr>
                <a:srgbClr val="FFFFFF"/>
              </a:buClr>
              <a:buSzPct val="100000"/>
              <a:buFont typeface="Tahoma"/>
              <a:buChar char="–"/>
              <a:defRPr>
                <a:latin typeface="Tahoma"/>
                <a:ea typeface="Tahoma"/>
                <a:cs typeface="Tahoma"/>
                <a:sym typeface="Tahoma"/>
              </a:defRPr>
            </a:lvl2pPr>
            <a:lvl3pPr marR="40624">
              <a:lnSpc>
                <a:spcPct val="100000"/>
              </a:lnSpc>
              <a:buClr>
                <a:srgbClr val="FFD300"/>
              </a:buClr>
              <a:buSzPct val="120000"/>
              <a:buFont typeface="Tahoma"/>
              <a:buChar char="•"/>
              <a:defRPr sz="2200">
                <a:latin typeface="Tahoma"/>
                <a:ea typeface="Tahoma"/>
                <a:cs typeface="Tahoma"/>
                <a:sym typeface="Tahoma"/>
              </a:defRPr>
            </a:lvl3pPr>
            <a:lvl4pPr marR="40624">
              <a:lnSpc>
                <a:spcPct val="100000"/>
              </a:lnSpc>
              <a:buClr>
                <a:srgbClr val="FFFFFF"/>
              </a:buClr>
              <a:buFont typeface="Tahoma"/>
              <a:defRPr sz="1800">
                <a:latin typeface="Tahoma"/>
                <a:ea typeface="Tahoma"/>
                <a:cs typeface="Tahoma"/>
                <a:sym typeface="Tahoma"/>
              </a:defRPr>
            </a:lvl4pPr>
            <a:lvl5pPr marR="40624">
              <a:lnSpc>
                <a:spcPct val="100000"/>
              </a:lnSpc>
              <a:buClr>
                <a:srgbClr val="FFD300"/>
              </a:buClr>
              <a:buSzPct val="80000"/>
              <a:buFont typeface="Wingdings"/>
              <a:buChar char=""/>
              <a:defRPr sz="1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262"/>
          <p:cNvSpPr>
            <a:spLocks noGrp="1"/>
          </p:cNvSpPr>
          <p:nvPr>
            <p:ph type="sldNum" sz="quarter" idx="10"/>
          </p:nvPr>
        </p:nvSpPr>
        <p:spPr>
          <a:xfrm>
            <a:off x="4311650" y="6388100"/>
            <a:ext cx="5207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fld id="{F4D2C9B0-1334-4317-A91E-47A51656D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075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5" name="Picture 5" descr="UP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3637-49D9-469C-8675-6D2D01BE7A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40955"/>
      </p:ext>
    </p:extLst>
  </p:cSld>
  <p:clrMapOvr>
    <a:masterClrMapping/>
  </p:clrMapOvr>
  <p:hf hd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Ocean - No Graphics copie 1">
    <p:bg>
      <p:bgPr>
        <a:solidFill>
          <a:srgbClr val="000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841500"/>
          </a:xfrm>
          <a:prstGeom prst="rect">
            <a:avLst/>
          </a:prstGeom>
        </p:spPr>
        <p:txBody>
          <a:bodyPr/>
          <a:lstStyle>
            <a:lvl1pPr marL="40624" marR="40624">
              <a:defRPr sz="42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70" name="Shape 1270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  <a:prstGeom prst="rect">
            <a:avLst/>
          </a:prstGeom>
        </p:spPr>
        <p:txBody>
          <a:bodyPr/>
          <a:lstStyle>
            <a:lvl1pPr marR="40624">
              <a:lnSpc>
                <a:spcPct val="100000"/>
              </a:lnSpc>
              <a:spcBef>
                <a:spcPts val="700"/>
              </a:spcBef>
              <a:buClr>
                <a:srgbClr val="FFD300"/>
              </a:buClr>
              <a:buSzPct val="120000"/>
              <a:buFont typeface="Tahoma"/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lvl1pPr>
            <a:lvl2pPr marR="40624">
              <a:lnSpc>
                <a:spcPct val="100000"/>
              </a:lnSpc>
              <a:buClr>
                <a:srgbClr val="FFFFFF"/>
              </a:buClr>
              <a:buSzPct val="100000"/>
              <a:buFont typeface="Tahoma"/>
              <a:buChar char="–"/>
              <a:defRPr>
                <a:latin typeface="Tahoma"/>
                <a:ea typeface="Tahoma"/>
                <a:cs typeface="Tahoma"/>
                <a:sym typeface="Tahoma"/>
              </a:defRPr>
            </a:lvl2pPr>
            <a:lvl3pPr marR="40624">
              <a:lnSpc>
                <a:spcPct val="100000"/>
              </a:lnSpc>
              <a:buClr>
                <a:srgbClr val="FFD300"/>
              </a:buClr>
              <a:buSzPct val="120000"/>
              <a:buFont typeface="Tahoma"/>
              <a:buChar char="•"/>
              <a:defRPr sz="2200">
                <a:latin typeface="Tahoma"/>
                <a:ea typeface="Tahoma"/>
                <a:cs typeface="Tahoma"/>
                <a:sym typeface="Tahoma"/>
              </a:defRPr>
            </a:lvl3pPr>
            <a:lvl4pPr marR="40624">
              <a:lnSpc>
                <a:spcPct val="100000"/>
              </a:lnSpc>
              <a:buClr>
                <a:srgbClr val="FFFFFF"/>
              </a:buClr>
              <a:buFont typeface="Tahoma"/>
              <a:defRPr sz="1800">
                <a:latin typeface="Tahoma"/>
                <a:ea typeface="Tahoma"/>
                <a:cs typeface="Tahoma"/>
                <a:sym typeface="Tahoma"/>
              </a:defRPr>
            </a:lvl4pPr>
            <a:lvl5pPr marR="40624">
              <a:lnSpc>
                <a:spcPct val="100000"/>
              </a:lnSpc>
              <a:buClr>
                <a:srgbClr val="FFD300"/>
              </a:buClr>
              <a:buSzPct val="80000"/>
              <a:buFont typeface="Wingdings"/>
              <a:buChar char=""/>
              <a:defRPr sz="1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271"/>
          <p:cNvSpPr>
            <a:spLocks noGrp="1"/>
          </p:cNvSpPr>
          <p:nvPr>
            <p:ph type="sldNum" sz="quarter" idx="10"/>
          </p:nvPr>
        </p:nvSpPr>
        <p:spPr>
          <a:xfrm>
            <a:off x="4311650" y="6388100"/>
            <a:ext cx="5207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fld id="{A3134F4E-D798-4921-B457-787BEB0CDE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46074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2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79" name="Shape 1279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280"/>
          <p:cNvSpPr>
            <a:spLocks noGrp="1"/>
          </p:cNvSpPr>
          <p:nvPr>
            <p:ph type="sldNum" sz="quarter" idx="10"/>
          </p:nvPr>
        </p:nvSpPr>
        <p:spPr>
          <a:xfrm>
            <a:off x="4387850" y="6540500"/>
            <a:ext cx="361950" cy="276225"/>
          </a:xfrm>
        </p:spPr>
        <p:txBody>
          <a:bodyPr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384A99C2-19C0-47A8-8739-2096F4574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43262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2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Shape 1287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88" name="Shape 1288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289"/>
          <p:cNvSpPr>
            <a:spLocks noGrp="1"/>
          </p:cNvSpPr>
          <p:nvPr>
            <p:ph type="sldNum" sz="quarter" idx="10"/>
          </p:nvPr>
        </p:nvSpPr>
        <p:spPr>
          <a:xfrm>
            <a:off x="4387850" y="6540500"/>
            <a:ext cx="361950" cy="276225"/>
          </a:xfrm>
        </p:spPr>
        <p:txBody>
          <a:bodyPr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A228DA23-2470-4114-8933-997EF0E1E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05711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Shape 1296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97" name="Shape 1297"/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78613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905750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89713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73674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57634" marR="0" indent="-524906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41594" marR="0" indent="-524906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298"/>
          <p:cNvSpPr>
            <a:spLocks noGrp="1"/>
          </p:cNvSpPr>
          <p:nvPr>
            <p:ph type="sldNum" sz="quarter" idx="10"/>
          </p:nvPr>
        </p:nvSpPr>
        <p:spPr>
          <a:xfrm>
            <a:off x="4387850" y="6553200"/>
            <a:ext cx="361950" cy="276225"/>
          </a:xfrm>
        </p:spPr>
        <p:txBody>
          <a:bodyPr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EEA03056-6535-4284-B498-7430072B7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225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06" name="Shape 1306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07"/>
          <p:cNvSpPr>
            <a:spLocks noGrp="1"/>
          </p:cNvSpPr>
          <p:nvPr>
            <p:ph type="sldNum" sz="quarter" idx="10"/>
          </p:nvPr>
        </p:nvSpPr>
        <p:spPr>
          <a:xfrm>
            <a:off x="4427538" y="6591300"/>
            <a:ext cx="287337" cy="217488"/>
          </a:xfrm>
        </p:spPr>
        <p:txBody>
          <a:bodyPr lIns="38084" tIns="38084" rIns="38084" bIns="38084"/>
          <a:lstStyle>
            <a:lvl1pPr hangingPunct="1">
              <a:defRPr sz="9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49223A54-58FC-4D94-AD95-1F8A3AA33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98599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Shape 1314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15" name="Shape 1315"/>
          <p:cNvSpPr>
            <a:spLocks noGrp="1"/>
          </p:cNvSpPr>
          <p:nvPr>
            <p:ph type="body" idx="1"/>
          </p:nvPr>
        </p:nvSpPr>
        <p:spPr>
          <a:xfrm>
            <a:off x="635000" y="1168400"/>
            <a:ext cx="7861300" cy="5651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63303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317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328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434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135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16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67C3A10E-546B-4192-92D1-AD4F368B1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587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Shape 1323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24" name="Shape 1324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25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E60A0FAC-1C67-49A4-BA1E-38CC98FC71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94664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Shape 1332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33" name="Shape 1333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34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3E7B89B3-38B8-46BC-9776-D54476C1B3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78651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Shape 1341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42" name="Shape 1342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43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C0957A6E-479D-4DC4-BB24-FCB09BB4DB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40493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Shape 1350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51" name="Shape 1351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52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35F80901-80C6-4EE9-BEAA-F052510B77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993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5" name="Picture 5" descr="UP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00750" y="228600"/>
            <a:ext cx="17716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16255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FB2-997C-4D67-9C62-0A6531B7DF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07912"/>
      </p:ext>
    </p:extLst>
  </p:cSld>
  <p:clrMapOvr>
    <a:masterClrMapping/>
  </p:clrMapOvr>
  <p:hf hd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Shape 1359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60" name="Shape 1360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61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9790EE6E-353C-4382-88BC-C0AD8CDB1A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6864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re et puc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>
            <a:spLocks noGrp="1"/>
          </p:cNvSpPr>
          <p:nvPr>
            <p:ph type="title"/>
          </p:nvPr>
        </p:nvSpPr>
        <p:spPr>
          <a:xfrm>
            <a:off x="647700" y="132582"/>
            <a:ext cx="7861300" cy="1804938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69" name="Shape 1369"/>
          <p:cNvSpPr>
            <a:spLocks noGrp="1"/>
          </p:cNvSpPr>
          <p:nvPr>
            <p:ph type="body" idx="1"/>
          </p:nvPr>
        </p:nvSpPr>
        <p:spPr>
          <a:xfrm>
            <a:off x="647700" y="1143000"/>
            <a:ext cx="7861300" cy="56896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53724" marR="0" indent="-5236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437688" marR="0" indent="-5236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2021645" marR="0" indent="-5236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605608" marR="0" indent="-523659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3189567" marR="0" indent="-523659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70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6E9196BF-8D01-4039-961A-4A4CEA8E4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3155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Shape 1377"/>
          <p:cNvSpPr>
            <a:spLocks noGrp="1"/>
          </p:cNvSpPr>
          <p:nvPr>
            <p:ph type="title"/>
          </p:nvPr>
        </p:nvSpPr>
        <p:spPr>
          <a:xfrm>
            <a:off x="647700" y="132582"/>
            <a:ext cx="7861300" cy="1804938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78" name="Shape 1378"/>
          <p:cNvSpPr>
            <a:spLocks noGrp="1"/>
          </p:cNvSpPr>
          <p:nvPr>
            <p:ph type="body" idx="1"/>
          </p:nvPr>
        </p:nvSpPr>
        <p:spPr>
          <a:xfrm>
            <a:off x="647700" y="1143000"/>
            <a:ext cx="7861300" cy="56896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53724" marR="0" indent="-5236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437688" marR="0" indent="-5236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2021645" marR="0" indent="-5236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605608" marR="0" indent="-523659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3189567" marR="0" indent="-523659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79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9917C0B-6DB8-4104-89B3-88C7F9AD2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0111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Shape 1386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87" name="Shape 1387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88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E90048B4-C554-413B-9F6F-429D261E2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09418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Shape 1395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96" name="Shape 1396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97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9433FA86-843E-4D83-9C01-6145342A45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03640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05" name="Shape 1405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06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4C19DCF1-CB1E-425C-BE98-B2677C9A9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3531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Shape 1413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14" name="Shape 1414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15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302695A8-87A4-45B6-BB6C-1C1449112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7814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Shape 1422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23" name="Shape 1423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24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E5A397F5-563D-4CFE-8140-492B268B8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33036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9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32" name="Shape 1432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33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9079CB8E-0829-4547-BF2A-1C3ED46474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2739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Shape 1440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41" name="Shape 1441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42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50A697EB-5DA3-4565-92EA-692B104A9C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465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033246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Shape 1449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50" name="Shape 1450"/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78613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905750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89713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73674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57634" marR="0" indent="-524906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41594" marR="0" indent="-524906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51"/>
          <p:cNvSpPr>
            <a:spLocks noGrp="1"/>
          </p:cNvSpPr>
          <p:nvPr>
            <p:ph type="sldNum" sz="quarter" idx="10"/>
          </p:nvPr>
        </p:nvSpPr>
        <p:spPr>
          <a:xfrm>
            <a:off x="4306888" y="65278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4E7E223A-56E3-47B4-A38C-37E90A242A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23115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hape 1458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59" name="Shape 1459"/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78613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905750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89713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73674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57634" marR="0" indent="-524906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41594" marR="0" indent="-524906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60"/>
          <p:cNvSpPr>
            <a:spLocks noGrp="1"/>
          </p:cNvSpPr>
          <p:nvPr>
            <p:ph type="sldNum" sz="quarter" idx="10"/>
          </p:nvPr>
        </p:nvSpPr>
        <p:spPr>
          <a:xfrm>
            <a:off x="4306888" y="65278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C935C1EC-3EC3-4B7E-A751-414B3EE28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14797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Shape 1467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68" name="Shape 1468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69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D6A7BF19-1B0D-44A3-8DDC-36F6948569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37157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77" name="Shape 1477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78"/>
          <p:cNvSpPr>
            <a:spLocks noGrp="1"/>
          </p:cNvSpPr>
          <p:nvPr>
            <p:ph type="sldNum" sz="quarter" idx="10"/>
          </p:nvPr>
        </p:nvSpPr>
        <p:spPr>
          <a:xfrm>
            <a:off x="4349750" y="6388100"/>
            <a:ext cx="4445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DEB78CDF-4B87-4218-8424-D159ABC2F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1883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hape 1485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86" name="Shape 1486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702063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07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08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103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0112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87"/>
          <p:cNvSpPr>
            <a:spLocks noGrp="1"/>
          </p:cNvSpPr>
          <p:nvPr>
            <p:ph type="sldNum" sz="quarter" idx="10"/>
          </p:nvPr>
        </p:nvSpPr>
        <p:spPr>
          <a:xfrm>
            <a:off x="4427538" y="6604000"/>
            <a:ext cx="287337" cy="217488"/>
          </a:xfrm>
        </p:spPr>
        <p:txBody>
          <a:bodyPr lIns="38084" tIns="38084" rIns="38084" bIns="38084"/>
          <a:lstStyle>
            <a:lvl1pPr hangingPunct="1">
              <a:defRPr sz="9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70033C9F-5160-4839-871C-B6A38A6ED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3910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95" name="Shape 1495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78613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63303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317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328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434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135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96"/>
          <p:cNvSpPr>
            <a:spLocks noGrp="1"/>
          </p:cNvSpPr>
          <p:nvPr>
            <p:ph type="sldNum" sz="quarter" idx="10"/>
          </p:nvPr>
        </p:nvSpPr>
        <p:spPr>
          <a:xfrm>
            <a:off x="4391025" y="6388100"/>
            <a:ext cx="361950" cy="276225"/>
          </a:xfrm>
        </p:spPr>
        <p:txBody>
          <a:bodyPr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20D1C10-7368-4AC6-B8C1-503CF87F8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8624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copi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Shape 1503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04" name="Shape 1504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78613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63303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317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328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434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135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505"/>
          <p:cNvSpPr>
            <a:spLocks noGrp="1"/>
          </p:cNvSpPr>
          <p:nvPr>
            <p:ph type="sldNum" sz="quarter" idx="10"/>
          </p:nvPr>
        </p:nvSpPr>
        <p:spPr>
          <a:xfrm>
            <a:off x="4391025" y="6388100"/>
            <a:ext cx="361950" cy="276225"/>
          </a:xfrm>
        </p:spPr>
        <p:txBody>
          <a:bodyPr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582715E9-0E4D-4D33-852E-8C45C916B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5726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Shape 1512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13" name="Shape 1513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78613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63303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317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328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434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135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514"/>
          <p:cNvSpPr>
            <a:spLocks noGrp="1"/>
          </p:cNvSpPr>
          <p:nvPr>
            <p:ph type="sldNum" sz="quarter" idx="10"/>
          </p:nvPr>
        </p:nvSpPr>
        <p:spPr>
          <a:xfrm>
            <a:off x="4391025" y="6388100"/>
            <a:ext cx="361950" cy="276225"/>
          </a:xfrm>
        </p:spPr>
        <p:txBody>
          <a:bodyPr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B23101DD-4C4E-4D3A-A8A2-08C7538A9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28079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Shape 1521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22" name="Shape 1522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78613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63303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317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328" marR="0" indent="-409407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434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1353" marR="0" indent="-409407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523"/>
          <p:cNvSpPr>
            <a:spLocks noGrp="1"/>
          </p:cNvSpPr>
          <p:nvPr>
            <p:ph type="sldNum" sz="quarter" idx="10"/>
          </p:nvPr>
        </p:nvSpPr>
        <p:spPr>
          <a:xfrm>
            <a:off x="4391025" y="6388100"/>
            <a:ext cx="361950" cy="276225"/>
          </a:xfrm>
        </p:spPr>
        <p:txBody>
          <a:bodyPr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98E159E9-20D2-44A9-AA1B-4DFE8B7A8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56627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1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Shape 1530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31" name="Shape 1531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532"/>
          <p:cNvSpPr>
            <a:spLocks noGrp="1"/>
          </p:cNvSpPr>
          <p:nvPr>
            <p:ph type="sldNum" sz="quarter" idx="10"/>
          </p:nvPr>
        </p:nvSpPr>
        <p:spPr>
          <a:xfrm>
            <a:off x="4427538" y="6591300"/>
            <a:ext cx="287337" cy="217488"/>
          </a:xfrm>
        </p:spPr>
        <p:txBody>
          <a:bodyPr lIns="38084" tIns="38084" rIns="38084" bIns="38084"/>
          <a:lstStyle>
            <a:lvl1pPr hangingPunct="1">
              <a:defRPr sz="9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0F8C5B68-AA5D-44AE-A22C-229715D59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973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84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058150" cy="9905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508BCD-5623-4B81-BAF6-58F28B12CE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92074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70968462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39"/>
          <p:cNvSpPr/>
          <p:nvPr/>
        </p:nvSpPr>
        <p:spPr>
          <a:xfrm>
            <a:off x="268288" y="681038"/>
            <a:ext cx="41275" cy="365125"/>
          </a:xfrm>
          <a:prstGeom prst="rect">
            <a:avLst/>
          </a:prstGeom>
          <a:solidFill>
            <a:srgbClr val="000000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0" name="Shape 1540"/>
          <p:cNvSpPr>
            <a:spLocks noGrp="1"/>
          </p:cNvSpPr>
          <p:nvPr>
            <p:ph type="title"/>
          </p:nvPr>
        </p:nvSpPr>
        <p:spPr>
          <a:xfrm>
            <a:off x="914400" y="512063"/>
            <a:ext cx="7772400" cy="1271498"/>
          </a:xfrm>
          <a:prstGeom prst="rect">
            <a:avLst/>
          </a:prstGeom>
          <a:ln>
            <a:round/>
          </a:ln>
        </p:spPr>
        <p:txBody>
          <a:bodyPr lIns="38084" tIns="38084" rIns="38084" bIns="38084" anchor="t"/>
          <a:lstStyle>
            <a:lvl1pPr marL="0" marR="0">
              <a:defRPr sz="4000" b="0" spc="-100">
                <a:solidFill>
                  <a:srgbClr val="DDF0FF"/>
                </a:solidFill>
                <a:uFill>
                  <a:solidFill>
                    <a:srgbClr val="DDF0FF"/>
                  </a:solidFill>
                </a:u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41" name="Shape 1541"/>
          <p:cNvSpPr>
            <a:spLocks noGrp="1"/>
          </p:cNvSpPr>
          <p:nvPr>
            <p:ph type="body" idx="1"/>
          </p:nvPr>
        </p:nvSpPr>
        <p:spPr>
          <a:xfrm>
            <a:off x="914400" y="1783568"/>
            <a:ext cx="7772400" cy="4572001"/>
          </a:xfrm>
          <a:prstGeom prst="rect">
            <a:avLst/>
          </a:prstGeom>
          <a:ln>
            <a:round/>
          </a:ln>
        </p:spPr>
        <p:txBody>
          <a:bodyPr lIns="38084" tIns="38084" rIns="38084" bIns="38084"/>
          <a:lstStyle>
            <a:lvl1pPr marL="411312" marR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Pct val="95000"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marL="740359" marR="0">
              <a:lnSpc>
                <a:spcPct val="100000"/>
              </a:lnSpc>
              <a:buClr>
                <a:srgbClr val="F1358D"/>
              </a:buClr>
              <a:buSzPct val="90000"/>
              <a:buChar char=""/>
              <a:defRPr>
                <a:latin typeface="Corbel"/>
                <a:ea typeface="Corbel"/>
                <a:cs typeface="Corbel"/>
                <a:sym typeface="Corbel"/>
              </a:defRPr>
            </a:lvl2pPr>
            <a:lvl3pPr marL="996287" marR="0" indent="-228503">
              <a:lnSpc>
                <a:spcPct val="100000"/>
              </a:lnSpc>
              <a:buClr>
                <a:srgbClr val="F1358D"/>
              </a:buClr>
              <a:buSzPct val="100000"/>
              <a:buFont typeface="Wingdings 2"/>
              <a:buChar char=""/>
              <a:defRPr>
                <a:latin typeface="Corbel"/>
                <a:ea typeface="Corbel"/>
                <a:cs typeface="Corbel"/>
                <a:sym typeface="Corbel"/>
              </a:defRPr>
            </a:lvl3pPr>
            <a:lvl4pPr marL="1261356" marR="0">
              <a:lnSpc>
                <a:spcPct val="100000"/>
              </a:lnSpc>
              <a:spcBef>
                <a:spcPts val="500"/>
              </a:spcBef>
              <a:buClr>
                <a:srgbClr val="FFC301"/>
              </a:buClr>
              <a:buFont typeface="Wingdings 3"/>
              <a:buChar char=""/>
              <a:defRPr sz="2200">
                <a:latin typeface="Corbel"/>
                <a:ea typeface="Corbel"/>
                <a:cs typeface="Corbel"/>
                <a:sym typeface="Corbel"/>
              </a:defRPr>
            </a:lvl4pPr>
            <a:lvl5pPr marL="1480719" marR="0" indent="-210223">
              <a:lnSpc>
                <a:spcPct val="100000"/>
              </a:lnSpc>
              <a:buClr>
                <a:srgbClr val="FFC301"/>
              </a:buClr>
              <a:buFont typeface="Wingdings 2"/>
              <a:buChar char=""/>
              <a:defRPr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1542"/>
          <p:cNvSpPr>
            <a:spLocks noGrp="1"/>
          </p:cNvSpPr>
          <p:nvPr>
            <p:ph type="sldNum" sz="quarter" idx="10"/>
          </p:nvPr>
        </p:nvSpPr>
        <p:spPr>
          <a:xfrm>
            <a:off x="8610600" y="6423025"/>
            <a:ext cx="368300" cy="358775"/>
          </a:xfrm>
          <a:ln>
            <a:round/>
          </a:ln>
        </p:spPr>
        <p:txBody>
          <a:bodyPr lIns="38084" tIns="38084" rIns="38084" bIns="38084" anchor="b"/>
          <a:lstStyle>
            <a:lvl1pPr algn="l" hangingPunct="1">
              <a:defRPr sz="1700">
                <a:solidFill>
                  <a:srgbClr val="DDF0FF"/>
                </a:solidFill>
                <a:latin typeface="Corbel" pitchFamily="34" charset="0"/>
                <a:sym typeface="Corbel" pitchFamily="34" charset="0"/>
              </a:defRPr>
            </a:lvl1pPr>
          </a:lstStyle>
          <a:p>
            <a:fld id="{41BFBDCE-2ED0-467D-A4BD-C20A80CC52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17577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549"/>
          <p:cNvSpPr/>
          <p:nvPr/>
        </p:nvSpPr>
        <p:spPr>
          <a:xfrm>
            <a:off x="0" y="401638"/>
            <a:ext cx="8880475" cy="887412"/>
          </a:xfrm>
          <a:prstGeom prst="rect">
            <a:avLst/>
          </a:prstGeom>
          <a:solidFill>
            <a:srgbClr val="8496AE">
              <a:alpha val="40000"/>
            </a:srgbClr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Shape 1550"/>
          <p:cNvSpPr/>
          <p:nvPr/>
        </p:nvSpPr>
        <p:spPr>
          <a:xfrm>
            <a:off x="87313" y="681038"/>
            <a:ext cx="58737" cy="365125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Shape 1551"/>
          <p:cNvSpPr/>
          <p:nvPr/>
        </p:nvSpPr>
        <p:spPr>
          <a:xfrm>
            <a:off x="47625" y="681038"/>
            <a:ext cx="39688" cy="365125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" name="Shape 1552"/>
          <p:cNvSpPr/>
          <p:nvPr/>
        </p:nvSpPr>
        <p:spPr>
          <a:xfrm>
            <a:off x="149225" y="681038"/>
            <a:ext cx="41275" cy="365125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Shape 1553"/>
          <p:cNvSpPr/>
          <p:nvPr/>
        </p:nvSpPr>
        <p:spPr>
          <a:xfrm>
            <a:off x="188913" y="681038"/>
            <a:ext cx="41275" cy="365125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Shape 1554"/>
          <p:cNvSpPr/>
          <p:nvPr/>
        </p:nvSpPr>
        <p:spPr>
          <a:xfrm>
            <a:off x="279400" y="681038"/>
            <a:ext cx="49213" cy="365125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55" name="Shape 1555"/>
          <p:cNvSpPr>
            <a:spLocks noGrp="1"/>
          </p:cNvSpPr>
          <p:nvPr>
            <p:ph type="body" sz="quarter" idx="13"/>
          </p:nvPr>
        </p:nvSpPr>
        <p:spPr>
          <a:xfrm>
            <a:off x="4645026" y="1809758"/>
            <a:ext cx="4041775" cy="639763"/>
          </a:xfrm>
          <a:prstGeom prst="rect">
            <a:avLst/>
          </a:prstGeom>
          <a:ln>
            <a:round/>
          </a:ln>
        </p:spPr>
        <p:txBody>
          <a:bodyPr lIns="38084" tIns="38084" rIns="38084" bIns="38084" anchor="ctr"/>
          <a:lstStyle>
            <a:lvl1pPr marL="73121" marR="0" indent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Tx/>
              <a:buFontTx/>
              <a:buNone/>
              <a:defRPr sz="2400">
                <a:solidFill>
                  <a:srgbClr val="F1358D"/>
                </a:solidFill>
                <a:uFill>
                  <a:solidFill>
                    <a:srgbClr val="F1358D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56" name="Shape 1556"/>
          <p:cNvSpPr>
            <a:spLocks noGrp="1"/>
          </p:cNvSpPr>
          <p:nvPr>
            <p:ph type="body" sz="half" idx="14"/>
          </p:nvPr>
        </p:nvSpPr>
        <p:spPr>
          <a:xfrm>
            <a:off x="457200" y="2459036"/>
            <a:ext cx="4040188" cy="3959353"/>
          </a:xfrm>
          <a:prstGeom prst="rect">
            <a:avLst/>
          </a:prstGeom>
          <a:ln>
            <a:round/>
          </a:ln>
        </p:spPr>
        <p:txBody>
          <a:bodyPr lIns="38084" tIns="38084" rIns="38084" bIns="38084"/>
          <a:lstStyle>
            <a:lvl1pPr marL="411312" marR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Pct val="95000"/>
              <a:defRPr sz="24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57" name="Shape 1557"/>
          <p:cNvSpPr>
            <a:spLocks noGrp="1"/>
          </p:cNvSpPr>
          <p:nvPr>
            <p:ph type="body" sz="half" idx="15"/>
          </p:nvPr>
        </p:nvSpPr>
        <p:spPr>
          <a:xfrm>
            <a:off x="4645026" y="2459036"/>
            <a:ext cx="4041775" cy="3959353"/>
          </a:xfrm>
          <a:prstGeom prst="rect">
            <a:avLst/>
          </a:prstGeom>
          <a:ln>
            <a:round/>
          </a:ln>
        </p:spPr>
        <p:txBody>
          <a:bodyPr lIns="38084" tIns="38084" rIns="38084" bIns="38084"/>
          <a:lstStyle>
            <a:lvl1pPr marL="411312" marR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Pct val="95000"/>
              <a:defRPr sz="24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58" name="Shape 1558"/>
          <p:cNvSpPr>
            <a:spLocks noGrp="1"/>
          </p:cNvSpPr>
          <p:nvPr>
            <p:ph type="title"/>
          </p:nvPr>
        </p:nvSpPr>
        <p:spPr>
          <a:xfrm>
            <a:off x="504831" y="512071"/>
            <a:ext cx="7772401" cy="1297687"/>
          </a:xfrm>
          <a:prstGeom prst="rect">
            <a:avLst/>
          </a:prstGeom>
          <a:ln>
            <a:round/>
          </a:ln>
        </p:spPr>
        <p:txBody>
          <a:bodyPr lIns="38084" tIns="38084" rIns="38084" bIns="38084" anchor="t"/>
          <a:lstStyle>
            <a:lvl1pPr marL="0" marR="0">
              <a:defRPr sz="4000" b="0" spc="-100">
                <a:solidFill>
                  <a:srgbClr val="DDF0FF"/>
                </a:solidFill>
                <a:uFill>
                  <a:solidFill>
                    <a:srgbClr val="DDF0FF"/>
                  </a:solidFill>
                </a:u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59" name="Shape 1559"/>
          <p:cNvSpPr>
            <a:spLocks noGrp="1"/>
          </p:cNvSpPr>
          <p:nvPr>
            <p:ph type="body" sz="quarter" idx="1"/>
          </p:nvPr>
        </p:nvSpPr>
        <p:spPr>
          <a:xfrm>
            <a:off x="457200" y="1809758"/>
            <a:ext cx="4040188" cy="639763"/>
          </a:xfrm>
          <a:prstGeom prst="rect">
            <a:avLst/>
          </a:prstGeom>
          <a:ln>
            <a:round/>
          </a:ln>
        </p:spPr>
        <p:txBody>
          <a:bodyPr lIns="38084" tIns="38084" rIns="38084" bIns="38084" anchor="ctr"/>
          <a:lstStyle>
            <a:lvl1pPr marL="73121" marR="0" indent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Tx/>
              <a:buFontTx/>
              <a:buNone/>
              <a:defRPr sz="2400" b="1">
                <a:solidFill>
                  <a:srgbClr val="F1358D"/>
                </a:solidFill>
                <a:uFill>
                  <a:solidFill>
                    <a:srgbClr val="F1358D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  <a:lvl2pPr marL="740359" marR="0">
              <a:lnSpc>
                <a:spcPct val="100000"/>
              </a:lnSpc>
              <a:spcBef>
                <a:spcPts val="400"/>
              </a:spcBef>
              <a:buClr>
                <a:srgbClr val="F1358D"/>
              </a:buClr>
              <a:buSzTx/>
              <a:buFontTx/>
              <a:buNone/>
              <a:defRPr sz="2000" b="1">
                <a:latin typeface="Corbel"/>
                <a:ea typeface="Corbel"/>
                <a:cs typeface="Corbel"/>
                <a:sym typeface="Corbel"/>
              </a:defRPr>
            </a:lvl2pPr>
            <a:lvl3pPr marL="996288" marR="0">
              <a:lnSpc>
                <a:spcPct val="100000"/>
              </a:lnSpc>
              <a:spcBef>
                <a:spcPts val="400"/>
              </a:spcBef>
              <a:buClr>
                <a:srgbClr val="F1358D"/>
              </a:buClr>
              <a:buSzTx/>
              <a:buFontTx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3pPr>
            <a:lvl4pPr marL="1261356" marR="0">
              <a:lnSpc>
                <a:spcPct val="100000"/>
              </a:lnSpc>
              <a:spcBef>
                <a:spcPts val="300"/>
              </a:spcBef>
              <a:buClr>
                <a:srgbClr val="FFC301"/>
              </a:buClr>
              <a:buSzTx/>
              <a:buNone/>
              <a:defRPr sz="1600" b="1">
                <a:latin typeface="Corbel"/>
                <a:ea typeface="Corbel"/>
                <a:cs typeface="Corbel"/>
                <a:sym typeface="Corbel"/>
              </a:defRPr>
            </a:lvl4pPr>
            <a:lvl5pPr marL="1480719" marR="0" indent="-210223">
              <a:lnSpc>
                <a:spcPct val="100000"/>
              </a:lnSpc>
              <a:spcBef>
                <a:spcPts val="300"/>
              </a:spcBef>
              <a:buClr>
                <a:srgbClr val="FFC301"/>
              </a:buClr>
              <a:buSzTx/>
              <a:buNone/>
              <a:defRPr sz="1600" b="1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560"/>
          <p:cNvSpPr>
            <a:spLocks noGrp="1"/>
          </p:cNvSpPr>
          <p:nvPr>
            <p:ph type="sldNum" sz="quarter" idx="16"/>
          </p:nvPr>
        </p:nvSpPr>
        <p:spPr>
          <a:xfrm>
            <a:off x="8610600" y="6423025"/>
            <a:ext cx="368300" cy="358775"/>
          </a:xfrm>
          <a:ln>
            <a:round/>
          </a:ln>
        </p:spPr>
        <p:txBody>
          <a:bodyPr lIns="38084" tIns="38084" rIns="38084" bIns="38084" anchor="b"/>
          <a:lstStyle>
            <a:lvl1pPr algn="l" hangingPunct="1">
              <a:defRPr sz="1700">
                <a:solidFill>
                  <a:srgbClr val="DDF0FF"/>
                </a:solidFill>
                <a:latin typeface="Corbel" pitchFamily="34" charset="0"/>
                <a:sym typeface="Corbel" pitchFamily="34" charset="0"/>
              </a:defRPr>
            </a:lvl1pPr>
          </a:lstStyle>
          <a:p>
            <a:fld id="{0663ABCF-3816-46C7-A8A6-83B8E92B9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09194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1_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67"/>
          <p:cNvSpPr/>
          <p:nvPr/>
        </p:nvSpPr>
        <p:spPr>
          <a:xfrm>
            <a:off x="0" y="0"/>
            <a:ext cx="377825" cy="6854825"/>
          </a:xfrm>
          <a:prstGeom prst="rect">
            <a:avLst/>
          </a:prstGeom>
          <a:solidFill>
            <a:srgbClr val="FFFFFF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" name="Shape 1568"/>
          <p:cNvSpPr/>
          <p:nvPr/>
        </p:nvSpPr>
        <p:spPr>
          <a:xfrm>
            <a:off x="255588" y="5046663"/>
            <a:ext cx="85725" cy="1692275"/>
          </a:xfrm>
          <a:prstGeom prst="rect">
            <a:avLst/>
          </a:prstGeom>
          <a:solidFill>
            <a:srgbClr val="F1358D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" name="Shape 1569"/>
          <p:cNvSpPr/>
          <p:nvPr/>
        </p:nvSpPr>
        <p:spPr>
          <a:xfrm>
            <a:off x="255588" y="4797425"/>
            <a:ext cx="85725" cy="228600"/>
          </a:xfrm>
          <a:prstGeom prst="rect">
            <a:avLst/>
          </a:prstGeom>
          <a:solidFill>
            <a:srgbClr val="FFC301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Shape 1570"/>
          <p:cNvSpPr/>
          <p:nvPr/>
        </p:nvSpPr>
        <p:spPr>
          <a:xfrm>
            <a:off x="255588" y="4637088"/>
            <a:ext cx="85725" cy="138112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Shape 1571"/>
          <p:cNvSpPr/>
          <p:nvPr/>
        </p:nvSpPr>
        <p:spPr>
          <a:xfrm>
            <a:off x="255588" y="4541838"/>
            <a:ext cx="85725" cy="74612"/>
          </a:xfrm>
          <a:prstGeom prst="rect">
            <a:avLst/>
          </a:prstGeom>
          <a:solidFill>
            <a:srgbClr val="F1358D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Shape 1572"/>
          <p:cNvSpPr/>
          <p:nvPr/>
        </p:nvSpPr>
        <p:spPr>
          <a:xfrm>
            <a:off x="309563" y="681038"/>
            <a:ext cx="58737" cy="365125"/>
          </a:xfrm>
          <a:prstGeom prst="rect">
            <a:avLst/>
          </a:prstGeom>
          <a:solidFill>
            <a:srgbClr val="000000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" name="Shape 1573"/>
          <p:cNvSpPr/>
          <p:nvPr/>
        </p:nvSpPr>
        <p:spPr>
          <a:xfrm>
            <a:off x="268288" y="681038"/>
            <a:ext cx="41275" cy="365125"/>
          </a:xfrm>
          <a:prstGeom prst="rect">
            <a:avLst/>
          </a:prstGeom>
          <a:solidFill>
            <a:srgbClr val="000000"/>
          </a:solidFill>
          <a:ln w="50800" cap="rnd"/>
        </p:spPr>
        <p:txBody>
          <a:bodyPr lIns="38084" tIns="38084" rIns="38084" bIns="38084" anchor="ctr"/>
          <a:lstStyle/>
          <a:p>
            <a:pPr algn="ctr" defTabSz="914024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1800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4" name="Shape 1574"/>
          <p:cNvSpPr>
            <a:spLocks noGrp="1"/>
          </p:cNvSpPr>
          <p:nvPr>
            <p:ph type="title"/>
          </p:nvPr>
        </p:nvSpPr>
        <p:spPr>
          <a:xfrm>
            <a:off x="457200" y="92083"/>
            <a:ext cx="8229600" cy="1508125"/>
          </a:xfrm>
          <a:prstGeom prst="rect">
            <a:avLst/>
          </a:prstGeom>
          <a:ln>
            <a:round/>
          </a:ln>
        </p:spPr>
        <p:txBody>
          <a:bodyPr lIns="38084" tIns="38084" rIns="38084" bIns="38084"/>
          <a:lstStyle>
            <a:lvl1pPr marL="0" marR="0">
              <a:defRPr sz="3600" b="0" spc="-100">
                <a:solidFill>
                  <a:srgbClr val="FFFFFF"/>
                </a:solidFill>
                <a:effectLst>
                  <a:outerShdw blurRad="266700" dist="38100" dir="2700000" rotWithShape="0">
                    <a:srgbClr val="000000">
                      <a:alpha val="51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75" name="Shape 157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lIns="38084" tIns="38084" rIns="38084" bIns="38084"/>
          <a:lstStyle>
            <a:lvl1pPr marL="411312" marR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Pct val="95000"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marL="740359" marR="0">
              <a:lnSpc>
                <a:spcPct val="100000"/>
              </a:lnSpc>
              <a:buClr>
                <a:srgbClr val="F1358D"/>
              </a:buClr>
              <a:buSzPct val="90000"/>
              <a:buChar char=""/>
              <a:defRPr>
                <a:latin typeface="Corbel"/>
                <a:ea typeface="Corbel"/>
                <a:cs typeface="Corbel"/>
                <a:sym typeface="Corbel"/>
              </a:defRPr>
            </a:lvl2pPr>
            <a:lvl3pPr marL="996287" marR="0" indent="-228503">
              <a:lnSpc>
                <a:spcPct val="100000"/>
              </a:lnSpc>
              <a:buClr>
                <a:srgbClr val="F1358D"/>
              </a:buClr>
              <a:buSzPct val="100000"/>
              <a:buFont typeface="Wingdings 2"/>
              <a:buChar char=""/>
              <a:defRPr>
                <a:latin typeface="Corbel"/>
                <a:ea typeface="Corbel"/>
                <a:cs typeface="Corbel"/>
                <a:sym typeface="Corbel"/>
              </a:defRPr>
            </a:lvl3pPr>
            <a:lvl4pPr marL="1261356" marR="0">
              <a:lnSpc>
                <a:spcPct val="100000"/>
              </a:lnSpc>
              <a:spcBef>
                <a:spcPts val="500"/>
              </a:spcBef>
              <a:buClr>
                <a:srgbClr val="FFC301"/>
              </a:buClr>
              <a:buFont typeface="Wingdings 3"/>
              <a:buChar char=""/>
              <a:defRPr sz="2200">
                <a:latin typeface="Corbel"/>
                <a:ea typeface="Corbel"/>
                <a:cs typeface="Corbel"/>
                <a:sym typeface="Corbel"/>
              </a:defRPr>
            </a:lvl4pPr>
            <a:lvl5pPr marL="1480719" marR="0" indent="-210223">
              <a:lnSpc>
                <a:spcPct val="100000"/>
              </a:lnSpc>
              <a:buClr>
                <a:srgbClr val="FFC301"/>
              </a:buClr>
              <a:buFont typeface="Wingdings 2"/>
              <a:buChar char=""/>
              <a:defRPr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" name="Shape 1576"/>
          <p:cNvSpPr>
            <a:spLocks noGrp="1"/>
          </p:cNvSpPr>
          <p:nvPr>
            <p:ph type="sldNum" sz="quarter" idx="10"/>
          </p:nvPr>
        </p:nvSpPr>
        <p:spPr>
          <a:xfrm>
            <a:off x="8293100" y="6442075"/>
            <a:ext cx="393700" cy="384175"/>
          </a:xfrm>
        </p:spPr>
        <p:txBody>
          <a:bodyPr/>
          <a:lstStyle>
            <a:lvl1pPr algn="r" hangingPunct="1">
              <a:defRPr sz="1700">
                <a:solidFill>
                  <a:srgbClr val="FFFFFF"/>
                </a:solidFill>
                <a:latin typeface="Corbel" pitchFamily="34" charset="0"/>
                <a:sym typeface="Corbel" pitchFamily="34" charset="0"/>
              </a:defRPr>
            </a:lvl1pPr>
          </a:lstStyle>
          <a:p>
            <a:fld id="{B6AA062D-3BC9-46D1-A1A9-C22824906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71843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Title Only copi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4" name="Shape 1584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374777"/>
          </a:xfrm>
          <a:prstGeom prst="rect">
            <a:avLst/>
          </a:prstGeom>
        </p:spPr>
        <p:txBody>
          <a:bodyPr lIns="38084" tIns="38084" rIns="38084" bIns="38084"/>
          <a:lstStyle>
            <a:lvl1pPr marL="0" marR="0">
              <a:defRPr sz="2800" b="0">
                <a:solidFill>
                  <a:srgbClr val="9A224A"/>
                </a:solidFill>
                <a:uFill>
                  <a:solidFill>
                    <a:srgbClr val="9A224A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4" name="Shape 1585"/>
          <p:cNvSpPr>
            <a:spLocks noGrp="1"/>
          </p:cNvSpPr>
          <p:nvPr>
            <p:ph type="sldNum" sz="quarter" idx="10"/>
          </p:nvPr>
        </p:nvSpPr>
        <p:spPr>
          <a:xfrm>
            <a:off x="8361363" y="6502400"/>
            <a:ext cx="325437" cy="250825"/>
          </a:xfrm>
          <a:ln w="9525">
            <a:round/>
          </a:ln>
        </p:spPr>
        <p:txBody>
          <a:bodyPr lIns="38084" tIns="38084" rIns="38084" bIns="38084"/>
          <a:lstStyle>
            <a:lvl1pPr algn="r" hangingPunct="1">
              <a:defRPr sz="1100">
                <a:solidFill>
                  <a:srgbClr val="002778"/>
                </a:solidFill>
              </a:defRPr>
            </a:lvl1pPr>
          </a:lstStyle>
          <a:p>
            <a:fld id="{189B5177-81D4-4D18-BEFD-E06575FA7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8695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Fireball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Shape 159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38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93" name="Shape 1593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2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594"/>
          <p:cNvSpPr>
            <a:spLocks noGrp="1"/>
          </p:cNvSpPr>
          <p:nvPr>
            <p:ph type="sldNum" sz="quarter" idx="10"/>
          </p:nvPr>
        </p:nvSpPr>
        <p:spPr>
          <a:xfrm>
            <a:off x="7383463" y="6437313"/>
            <a:ext cx="244475" cy="244475"/>
          </a:xfrm>
        </p:spPr>
        <p:txBody>
          <a:bodyPr anchor="ctr"/>
          <a:lstStyle>
            <a:lvl1pPr hangingPunct="1">
              <a:defRPr sz="900">
                <a:solidFill>
                  <a:srgbClr val="FFFED5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6C99F0DC-AA8C-4972-BF03-BB84F7312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63743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nn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Shape 1601"/>
          <p:cNvSpPr>
            <a:spLocks noGrp="1"/>
          </p:cNvSpPr>
          <p:nvPr>
            <p:ph type="title"/>
          </p:nvPr>
        </p:nvSpPr>
        <p:spPr>
          <a:xfrm>
            <a:off x="476251" y="0"/>
            <a:ext cx="8188325" cy="1741488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602" name="Shape 1602"/>
          <p:cNvSpPr>
            <a:spLocks noGrp="1"/>
          </p:cNvSpPr>
          <p:nvPr>
            <p:ph type="body" idx="1"/>
          </p:nvPr>
        </p:nvSpPr>
        <p:spPr>
          <a:xfrm>
            <a:off x="476250" y="1625600"/>
            <a:ext cx="8186738" cy="5232400"/>
          </a:xfrm>
          <a:prstGeom prst="rect">
            <a:avLst/>
          </a:prstGeom>
        </p:spPr>
        <p:txBody>
          <a:bodyPr lIns="0" tIns="0" rIns="0" bIns="0"/>
          <a:lstStyle>
            <a:lvl1pPr marL="263414" marR="0" indent="-263414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2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2947" marR="0" indent="-263414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061" marR="0" indent="-268175">
              <a:lnSpc>
                <a:spcPct val="100000"/>
              </a:lnSpc>
              <a:spcBef>
                <a:spcPts val="400"/>
              </a:spcBef>
              <a:buClr>
                <a:srgbClr val="002778"/>
              </a:buClr>
              <a:buSzPct val="100000"/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3587" marR="0" indent="-263414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3120" marR="0" indent="-277698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603"/>
          <p:cNvSpPr>
            <a:spLocks noGrp="1"/>
          </p:cNvSpPr>
          <p:nvPr>
            <p:ph type="sldNum" sz="quarter" idx="10"/>
          </p:nvPr>
        </p:nvSpPr>
        <p:spPr>
          <a:xfrm>
            <a:off x="4333875" y="6388100"/>
            <a:ext cx="476250" cy="469900"/>
          </a:xfrm>
        </p:spPr>
        <p:txBody>
          <a:bodyPr/>
          <a:lstStyle>
            <a:lvl1pPr hangingPunct="1">
              <a:defRPr sz="2400" b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86092A4-6BC9-4266-8CFA-A78045A09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9621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1611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4" name="Shape 1612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1E33427-5576-4F21-9163-47DD71E311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3398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620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21" name="Shape 162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22" name="Shape 162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2761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64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407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166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0930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1623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7E3326CB-6474-4309-81CA-CBD21D0C16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8995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 Desig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1" name="Shape 163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marL="40608" marR="40608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632" name="Shape 163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/>
          <a:lstStyle>
            <a:lvl1pPr marL="381785" marR="40608" indent="-341174">
              <a:lnSpc>
                <a:spcPct val="100000"/>
              </a:lnSpc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1667" marR="40608" indent="-284047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4428" marR="40608" indent="-226916">
              <a:lnSpc>
                <a:spcPct val="100000"/>
              </a:lnSpc>
              <a:buClr>
                <a:srgbClr val="FF2600"/>
              </a:buClr>
              <a:buFont typeface="Georgia"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7187" marR="40608" indent="-226916">
              <a:lnSpc>
                <a:spcPct val="100000"/>
              </a:lnSpc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09947" marR="40608" indent="-226916">
              <a:lnSpc>
                <a:spcPct val="100000"/>
              </a:lnSpc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1633"/>
          <p:cNvSpPr>
            <a:spLocks noGrp="1"/>
          </p:cNvSpPr>
          <p:nvPr>
            <p:ph type="sldNum" sz="quarter" idx="10"/>
          </p:nvPr>
        </p:nvSpPr>
        <p:spPr>
          <a:xfrm>
            <a:off x="4341813" y="6388100"/>
            <a:ext cx="460375" cy="469900"/>
          </a:xfrm>
        </p:spPr>
        <p:txBody>
          <a:bodyPr/>
          <a:lstStyle>
            <a:lvl1pPr hangingPunct="1"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0DB4BDDB-438D-4192-B89E-DA7E2447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8111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1641"/>
          <p:cNvSpPr/>
          <p:nvPr/>
        </p:nvSpPr>
        <p:spPr>
          <a:xfrm>
            <a:off x="577850" y="6321425"/>
            <a:ext cx="4800600" cy="449263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4" name="Shape 1642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D7EA2D31-B347-4DE1-8C18-0CD13FA49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786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019DC7E-365F-4080-B0D4-F44733AC39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92074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41704936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1650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5" name="Shape 1651"/>
          <p:cNvSpPr/>
          <p:nvPr/>
        </p:nvSpPr>
        <p:spPr>
          <a:xfrm>
            <a:off x="388938" y="64881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52" name="Shape 165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6" name="Shape 1653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739E3463-0947-4115-8834-B3481B34C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09120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661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62" name="Shape 166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63" name="Shape 1663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2761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64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085407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428166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770930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1664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8E34CEB3-2F00-42E6-B4C6-A55DF20AB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85204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i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672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73" name="Shape 167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74" name="Shape 167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2761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64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085407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428166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770930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1675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3037491-D856-46DA-90AF-4BD1D825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67199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i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683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84" name="Shape 168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85" name="Shape 168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2761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64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085407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428166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770930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1686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AEA9F858-FF61-4C47-AF52-5B6505A89E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0334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i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694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95" name="Shape 169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96" name="Shape 169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2761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64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085407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428166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770930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1697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AC37E955-12E5-420C-BFA5-C864C62E8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4651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i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705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706" name="Shape 170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07" name="Shape 1707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2761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64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085407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428166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770930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1708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5071B822-91C8-4900-B359-6D3FAD783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22201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1716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2B512AAD-CD33-40D6-9A83-46181A314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08677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- No Graphic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23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EBD9FA32-109F-4E7F-88AA-205260D9C7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201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-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731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732" name="Shape 173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733" name="Shape 1733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1174" marR="0" indent="-341174">
              <a:lnSpc>
                <a:spcPct val="100000"/>
              </a:lnSpc>
              <a:spcBef>
                <a:spcPts val="700"/>
              </a:spcBef>
              <a:buClr>
                <a:srgbClr val="FF2600"/>
              </a:buClr>
              <a:buSzPct val="80000"/>
              <a:buFontTx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1058" marR="0" indent="-284047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3819" marR="0" indent="-226916">
              <a:lnSpc>
                <a:spcPct val="100000"/>
              </a:lnSpc>
              <a:buClr>
                <a:srgbClr val="FF2600"/>
              </a:buClr>
              <a:buFontTx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6578" marR="0" indent="-226916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69343" marR="0" indent="-226918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1734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74882EA3-19CB-4AC6-9D22-572F1EE625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51538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 c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1742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743" name="Shape 174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5" name="Shape 1744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6DEA5438-AF04-44A7-B1B7-1F9F814F9F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44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058150" cy="9905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555884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i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1752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4" name="Shape 1753"/>
          <p:cNvSpPr>
            <a:spLocks noGrp="1"/>
          </p:cNvSpPr>
          <p:nvPr>
            <p:ph type="sldNum" sz="quarter" idx="10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77253A09-9A48-4CFF-98E4-9A8FAF88CE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1109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1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Shape 1760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61" name="Shape 1761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762"/>
          <p:cNvSpPr>
            <a:spLocks noGrp="1"/>
          </p:cNvSpPr>
          <p:nvPr>
            <p:ph type="sldNum" sz="quarter" idx="10"/>
          </p:nvPr>
        </p:nvSpPr>
        <p:spPr>
          <a:xfrm>
            <a:off x="4427538" y="6591300"/>
            <a:ext cx="287337" cy="217488"/>
          </a:xfrm>
        </p:spPr>
        <p:txBody>
          <a:bodyPr lIns="38084" tIns="38084" rIns="38084" bIns="38084"/>
          <a:lstStyle>
            <a:lvl1pPr hangingPunct="1">
              <a:defRPr sz="9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C9567460-82CF-4DD3-A530-60BDC73BA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5883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cean - No Graphics">
    <p:bg>
      <p:bgPr>
        <a:solidFill>
          <a:srgbClr val="000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Shape 1769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841500"/>
          </a:xfrm>
          <a:prstGeom prst="rect">
            <a:avLst/>
          </a:prstGeom>
        </p:spPr>
        <p:txBody>
          <a:bodyPr/>
          <a:lstStyle>
            <a:lvl1pPr marL="40624" marR="40624">
              <a:defRPr sz="42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70" name="Shape 1770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  <a:prstGeom prst="rect">
            <a:avLst/>
          </a:prstGeom>
        </p:spPr>
        <p:txBody>
          <a:bodyPr/>
          <a:lstStyle>
            <a:lvl1pPr marR="40624">
              <a:lnSpc>
                <a:spcPct val="100000"/>
              </a:lnSpc>
              <a:spcBef>
                <a:spcPts val="700"/>
              </a:spcBef>
              <a:buClr>
                <a:srgbClr val="FFD300"/>
              </a:buClr>
              <a:buSzPct val="120000"/>
              <a:buFont typeface="Tahoma"/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lvl1pPr>
            <a:lvl2pPr marR="40624">
              <a:lnSpc>
                <a:spcPct val="100000"/>
              </a:lnSpc>
              <a:buClr>
                <a:srgbClr val="FFFFFF"/>
              </a:buClr>
              <a:buSzPct val="100000"/>
              <a:buFont typeface="Tahoma"/>
              <a:buChar char="–"/>
              <a:defRPr>
                <a:latin typeface="Tahoma"/>
                <a:ea typeface="Tahoma"/>
                <a:cs typeface="Tahoma"/>
                <a:sym typeface="Tahoma"/>
              </a:defRPr>
            </a:lvl2pPr>
            <a:lvl3pPr marR="40624">
              <a:lnSpc>
                <a:spcPct val="100000"/>
              </a:lnSpc>
              <a:buClr>
                <a:srgbClr val="FFD300"/>
              </a:buClr>
              <a:buSzPct val="120000"/>
              <a:buFont typeface="Tahoma"/>
              <a:buChar char="•"/>
              <a:defRPr sz="2200">
                <a:latin typeface="Tahoma"/>
                <a:ea typeface="Tahoma"/>
                <a:cs typeface="Tahoma"/>
                <a:sym typeface="Tahoma"/>
              </a:defRPr>
            </a:lvl3pPr>
            <a:lvl4pPr marR="40624">
              <a:lnSpc>
                <a:spcPct val="100000"/>
              </a:lnSpc>
              <a:buClr>
                <a:srgbClr val="FFFFFF"/>
              </a:buClr>
              <a:buFont typeface="Tahoma"/>
              <a:defRPr sz="1800">
                <a:latin typeface="Tahoma"/>
                <a:ea typeface="Tahoma"/>
                <a:cs typeface="Tahoma"/>
                <a:sym typeface="Tahoma"/>
              </a:defRPr>
            </a:lvl4pPr>
            <a:lvl5pPr marR="40624">
              <a:lnSpc>
                <a:spcPct val="100000"/>
              </a:lnSpc>
              <a:buClr>
                <a:srgbClr val="FFD300"/>
              </a:buClr>
              <a:buSzPct val="80000"/>
              <a:buFont typeface="Wingdings"/>
              <a:buChar char=""/>
              <a:defRPr sz="1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771"/>
          <p:cNvSpPr>
            <a:spLocks noGrp="1"/>
          </p:cNvSpPr>
          <p:nvPr>
            <p:ph type="sldNum" sz="quarter" idx="10"/>
          </p:nvPr>
        </p:nvSpPr>
        <p:spPr>
          <a:xfrm>
            <a:off x="4311650" y="6388100"/>
            <a:ext cx="520700" cy="438150"/>
          </a:xfrm>
        </p:spPr>
        <p:txBody>
          <a:bodyPr/>
          <a:lstStyle>
            <a:lvl1pPr hangingPunct="1">
              <a:defRPr sz="22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fld id="{A79F3A10-6578-413D-9938-FB57C1298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10028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hème Office">
    <p:bg>
      <p:bgPr>
        <a:gradFill rotWithShape="1">
          <a:gsLst>
            <a:gs pos="0">
              <a:srgbClr val="DCD6BE"/>
            </a:gs>
            <a:gs pos="100000">
              <a:srgbClr val="F3F4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Shape 1778"/>
          <p:cNvSpPr>
            <a:spLocks noGrp="1"/>
          </p:cNvSpPr>
          <p:nvPr>
            <p:ph type="title"/>
          </p:nvPr>
        </p:nvSpPr>
        <p:spPr>
          <a:xfrm>
            <a:off x="399611" y="0"/>
            <a:ext cx="8229601" cy="1264667"/>
          </a:xfrm>
          <a:prstGeom prst="rect">
            <a:avLst/>
          </a:prstGeom>
          <a:effectLst>
            <a:outerShdw blurRad="12700" dist="12700" dir="2700000" rotWithShape="0">
              <a:srgbClr val="DACAA4">
                <a:alpha val="75000"/>
              </a:srgbClr>
            </a:outerShdw>
          </a:effectLst>
        </p:spPr>
        <p:txBody>
          <a:bodyPr anchor="b"/>
          <a:lstStyle>
            <a:lvl1pPr marL="4464" marR="40623" algn="ctr" defTabSz="647436">
              <a:lnSpc>
                <a:spcPct val="85000"/>
              </a:lnSpc>
              <a:defRPr sz="3400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79" name="Shape 1779"/>
          <p:cNvSpPr>
            <a:spLocks noGrp="1"/>
          </p:cNvSpPr>
          <p:nvPr>
            <p:ph type="body" idx="1"/>
          </p:nvPr>
        </p:nvSpPr>
        <p:spPr>
          <a:xfrm>
            <a:off x="448724" y="1655340"/>
            <a:ext cx="8229601" cy="5202660"/>
          </a:xfrm>
          <a:prstGeom prst="rect">
            <a:avLst/>
          </a:prstGeom>
        </p:spPr>
        <p:txBody>
          <a:bodyPr/>
          <a:lstStyle>
            <a:lvl1pPr marL="382434" marR="40623" defTabSz="647436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31535" marR="40623" defTabSz="647436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–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31423" marR="40623" defTabSz="647436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588436" marR="40623" defTabSz="647436">
              <a:lnSpc>
                <a:spcPct val="100000"/>
              </a:lnSpc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45447" marR="40623" defTabSz="647436">
              <a:lnSpc>
                <a:spcPct val="100000"/>
              </a:lnSpc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780"/>
          <p:cNvSpPr>
            <a:spLocks noGrp="1"/>
          </p:cNvSpPr>
          <p:nvPr>
            <p:ph type="sldNum" sz="quarter" idx="10"/>
          </p:nvPr>
        </p:nvSpPr>
        <p:spPr>
          <a:xfrm>
            <a:off x="4457700" y="6527800"/>
            <a:ext cx="231775" cy="225425"/>
          </a:xfrm>
        </p:spPr>
        <p:txBody>
          <a:bodyPr/>
          <a:lstStyle>
            <a:lvl1pPr hangingPunct="1">
              <a:defRPr sz="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662FDE2E-6529-4E84-A821-0A67B1120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91175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Fireball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Shape 1787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464" marR="41258" algn="r" defTabSz="647436">
              <a:defRPr sz="38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88" name="Shape 1788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8" defTabSz="647436">
              <a:lnSpc>
                <a:spcPct val="100000"/>
              </a:lnSpc>
              <a:spcBef>
                <a:spcPts val="800"/>
              </a:spcBef>
              <a:buClr>
                <a:srgbClr val="FFD479"/>
              </a:buClr>
              <a:buFont typeface="Times New Roman"/>
              <a:buChar char="•"/>
              <a:defRPr sz="2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33122" marR="41258" defTabSz="647436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33011" marR="41258" defTabSz="647436">
              <a:lnSpc>
                <a:spcPct val="100000"/>
              </a:lnSpc>
              <a:spcBef>
                <a:spcPts val="600"/>
              </a:spcBef>
              <a:buClr>
                <a:srgbClr val="FFD479"/>
              </a:buClr>
              <a:buSzPct val="100000"/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0025" marR="41258" defTabSz="647436">
              <a:lnSpc>
                <a:spcPct val="100000"/>
              </a:lnSpc>
              <a:spcBef>
                <a:spcPts val="500"/>
              </a:spcBef>
              <a:buClr>
                <a:srgbClr val="FFD479"/>
              </a:buClr>
              <a:buFont typeface="Times New Roman"/>
              <a:defRPr sz="1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47037" marR="41258" defTabSz="647436">
              <a:lnSpc>
                <a:spcPct val="100000"/>
              </a:lnSpc>
              <a:spcBef>
                <a:spcPts val="500"/>
              </a:spcBef>
              <a:buClr>
                <a:srgbClr val="FFD479"/>
              </a:buClr>
              <a:buFont typeface="Times New Roman"/>
              <a:buChar char="•"/>
              <a:defRPr sz="1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789"/>
          <p:cNvSpPr>
            <a:spLocks noGrp="1"/>
          </p:cNvSpPr>
          <p:nvPr>
            <p:ph type="sldNum" sz="quarter" idx="10"/>
          </p:nvPr>
        </p:nvSpPr>
        <p:spPr>
          <a:xfrm>
            <a:off x="7381875" y="6437313"/>
            <a:ext cx="246063" cy="244475"/>
          </a:xfrm>
        </p:spPr>
        <p:txBody>
          <a:bodyPr anchor="ctr"/>
          <a:lstStyle>
            <a:lvl1pPr hangingPunct="1">
              <a:defRPr sz="900">
                <a:solidFill>
                  <a:srgbClr val="FFFED5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8F61F830-ABB5-4FE5-AEA2-EFAE62A7C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12065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-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Shape 1796"/>
          <p:cNvSpPr>
            <a:spLocks noGrp="1"/>
          </p:cNvSpPr>
          <p:nvPr>
            <p:ph type="title"/>
          </p:nvPr>
        </p:nvSpPr>
        <p:spPr>
          <a:xfrm>
            <a:off x="0" y="93761"/>
            <a:ext cx="9144000" cy="1504654"/>
          </a:xfrm>
          <a:prstGeom prst="rect">
            <a:avLst/>
          </a:prstGeom>
        </p:spPr>
        <p:txBody>
          <a:bodyPr lIns="38084" tIns="38084" rIns="38084" bIns="38084"/>
          <a:lstStyle>
            <a:lvl1pPr marL="0" marR="0" algn="ctr" defTabSz="647436"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97" name="Shape 179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38084" tIns="38084" rIns="38084" bIns="38084"/>
          <a:lstStyle>
            <a:lvl1pPr marL="342761" marR="0" defTabSz="647436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Arial"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04562" marR="0" defTabSz="647436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04446" marR="0" defTabSz="647436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561460" marR="0" defTabSz="647436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18475" marR="0" defTabSz="647436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798"/>
          <p:cNvSpPr>
            <a:spLocks noGrp="1"/>
          </p:cNvSpPr>
          <p:nvPr>
            <p:ph type="sldNum" sz="quarter" idx="10"/>
          </p:nvPr>
        </p:nvSpPr>
        <p:spPr>
          <a:xfrm>
            <a:off x="4457700" y="6527800"/>
            <a:ext cx="231775" cy="225425"/>
          </a:xfrm>
        </p:spPr>
        <p:txBody>
          <a:bodyPr/>
          <a:lstStyle>
            <a:lvl1pPr hangingPunct="1">
              <a:defRPr sz="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1E124F20-BFE4-4FEC-9205-C00426CD5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96786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4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06" name="Shape 1806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2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2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2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2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807"/>
          <p:cNvSpPr>
            <a:spLocks noGrp="1"/>
          </p:cNvSpPr>
          <p:nvPr>
            <p:ph type="sldNum" sz="quarter" idx="10"/>
          </p:nvPr>
        </p:nvSpPr>
        <p:spPr>
          <a:xfrm>
            <a:off x="4318000" y="6388100"/>
            <a:ext cx="508000" cy="384175"/>
          </a:xfrm>
        </p:spPr>
        <p:txBody>
          <a:bodyPr/>
          <a:lstStyle>
            <a:lvl1pPr hangingPunct="1">
              <a:defRPr sz="1800">
                <a:solidFill>
                  <a:srgbClr val="000000"/>
                </a:solidFill>
              </a:defRPr>
            </a:lvl1pPr>
          </a:lstStyle>
          <a:p>
            <a:fld id="{27A551A4-A6F6-4470-9DC5-D22F6AF1C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1005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Shape 1814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15" name="Shape 1815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816"/>
          <p:cNvSpPr>
            <a:spLocks noGrp="1"/>
          </p:cNvSpPr>
          <p:nvPr>
            <p:ph type="sldNum" sz="quarter" idx="10"/>
          </p:nvPr>
        </p:nvSpPr>
        <p:spPr>
          <a:xfrm>
            <a:off x="4341813" y="6388100"/>
            <a:ext cx="460375" cy="350838"/>
          </a:xfrm>
        </p:spPr>
        <p:txBody>
          <a:bodyPr/>
          <a:lstStyle>
            <a:lvl1pPr hangingPunct="1">
              <a:defRPr sz="1600">
                <a:solidFill>
                  <a:srgbClr val="000000"/>
                </a:solidFill>
              </a:defRPr>
            </a:lvl1pPr>
          </a:lstStyle>
          <a:p>
            <a:fld id="{BEABBFB1-A7A2-4B02-989E-97823E07A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19847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Shape 1823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24" name="Shape 1824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825"/>
          <p:cNvSpPr>
            <a:spLocks noGrp="1"/>
          </p:cNvSpPr>
          <p:nvPr>
            <p:ph type="sldNum" sz="quarter" idx="10"/>
          </p:nvPr>
        </p:nvSpPr>
        <p:spPr>
          <a:xfrm>
            <a:off x="4341813" y="6388100"/>
            <a:ext cx="460375" cy="350838"/>
          </a:xfrm>
        </p:spPr>
        <p:txBody>
          <a:bodyPr/>
          <a:lstStyle>
            <a:lvl1pPr hangingPunct="1">
              <a:defRPr sz="1600">
                <a:solidFill>
                  <a:srgbClr val="000000"/>
                </a:solidFill>
              </a:defRPr>
            </a:lvl1pPr>
          </a:lstStyle>
          <a:p>
            <a:fld id="{C99A1CBC-46BA-49CE-9C5E-AFB6B6C32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1191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Shape 1832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33" name="Shape 1833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834"/>
          <p:cNvSpPr>
            <a:spLocks noGrp="1"/>
          </p:cNvSpPr>
          <p:nvPr>
            <p:ph type="sldNum" sz="quarter" idx="10"/>
          </p:nvPr>
        </p:nvSpPr>
        <p:spPr>
          <a:xfrm>
            <a:off x="4341813" y="6388100"/>
            <a:ext cx="460375" cy="350838"/>
          </a:xfrm>
        </p:spPr>
        <p:txBody>
          <a:bodyPr/>
          <a:lstStyle>
            <a:lvl1pPr hangingPunct="1">
              <a:defRPr sz="1600">
                <a:solidFill>
                  <a:srgbClr val="000000"/>
                </a:solidFill>
              </a:defRPr>
            </a:lvl1pPr>
          </a:lstStyle>
          <a:p>
            <a:fld id="{F5BE755E-6602-4080-971E-2A2D071810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7662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058150" cy="9905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5B51444-B612-48CC-ADBE-B6569A566E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53162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1916620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Shape 1841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42" name="Shape 1842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843"/>
          <p:cNvSpPr>
            <a:spLocks noGrp="1"/>
          </p:cNvSpPr>
          <p:nvPr>
            <p:ph type="sldNum" sz="quarter" idx="10"/>
          </p:nvPr>
        </p:nvSpPr>
        <p:spPr>
          <a:xfrm>
            <a:off x="4341813" y="6388100"/>
            <a:ext cx="460375" cy="350838"/>
          </a:xfrm>
        </p:spPr>
        <p:txBody>
          <a:bodyPr/>
          <a:lstStyle>
            <a:lvl1pPr hangingPunct="1">
              <a:defRPr sz="1600">
                <a:solidFill>
                  <a:srgbClr val="000000"/>
                </a:solidFill>
              </a:defRPr>
            </a:lvl1pPr>
          </a:lstStyle>
          <a:p>
            <a:fld id="{A0F4302A-27E6-4A10-B851-356F60A01D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30205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51" name="Shape 1851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852"/>
          <p:cNvSpPr>
            <a:spLocks noGrp="1"/>
          </p:cNvSpPr>
          <p:nvPr>
            <p:ph type="sldNum" sz="quarter" idx="10"/>
          </p:nvPr>
        </p:nvSpPr>
        <p:spPr>
          <a:xfrm>
            <a:off x="4341813" y="6388100"/>
            <a:ext cx="460375" cy="350838"/>
          </a:xfrm>
        </p:spPr>
        <p:txBody>
          <a:bodyPr/>
          <a:lstStyle>
            <a:lvl1pPr hangingPunct="1">
              <a:defRPr sz="1600">
                <a:solidFill>
                  <a:srgbClr val="000000"/>
                </a:solidFill>
              </a:defRPr>
            </a:lvl1pPr>
          </a:lstStyle>
          <a:p>
            <a:fld id="{96B18F08-B630-4186-B840-1B21918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4360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Shape 1859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60" name="Shape 1860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861"/>
          <p:cNvSpPr>
            <a:spLocks noGrp="1"/>
          </p:cNvSpPr>
          <p:nvPr>
            <p:ph type="sldNum" sz="quarter" idx="10"/>
          </p:nvPr>
        </p:nvSpPr>
        <p:spPr>
          <a:xfrm>
            <a:off x="4341813" y="6388100"/>
            <a:ext cx="460375" cy="350838"/>
          </a:xfrm>
        </p:spPr>
        <p:txBody>
          <a:bodyPr/>
          <a:lstStyle>
            <a:lvl1pPr hangingPunct="1">
              <a:defRPr sz="1600">
                <a:solidFill>
                  <a:srgbClr val="000000"/>
                </a:solidFill>
              </a:defRPr>
            </a:lvl1pPr>
          </a:lstStyle>
          <a:p>
            <a:fld id="{F7769C33-D48C-479D-9FBB-BB4D339B10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8682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hape 1868"/>
          <p:cNvSpPr>
            <a:spLocks noGrp="1"/>
          </p:cNvSpPr>
          <p:nvPr>
            <p:ph type="title"/>
          </p:nvPr>
        </p:nvSpPr>
        <p:spPr>
          <a:xfrm>
            <a:off x="635000" y="144683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69" name="Shape 1869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31568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577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5593" marR="0" indent="-37767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2605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59617" marR="0" indent="-37767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870"/>
          <p:cNvSpPr>
            <a:spLocks noGrp="1"/>
          </p:cNvSpPr>
          <p:nvPr>
            <p:ph type="sldNum" sz="quarter" idx="10"/>
          </p:nvPr>
        </p:nvSpPr>
        <p:spPr>
          <a:xfrm>
            <a:off x="4341813" y="6388100"/>
            <a:ext cx="460375" cy="350838"/>
          </a:xfrm>
        </p:spPr>
        <p:txBody>
          <a:bodyPr/>
          <a:lstStyle>
            <a:lvl1pPr hangingPunct="1">
              <a:defRPr sz="1600">
                <a:solidFill>
                  <a:srgbClr val="000000"/>
                </a:solidFill>
              </a:defRPr>
            </a:lvl1pPr>
          </a:lstStyle>
          <a:p>
            <a:fld id="{1A29F2D0-91D9-4858-9ED2-7DA04F6FB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45077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 -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Shape 1877"/>
          <p:cNvSpPr>
            <a:spLocks noGrp="1"/>
          </p:cNvSpPr>
          <p:nvPr>
            <p:ph type="title"/>
          </p:nvPr>
        </p:nvSpPr>
        <p:spPr>
          <a:xfrm>
            <a:off x="457200" y="274645"/>
            <a:ext cx="8229600" cy="1143001"/>
          </a:xfrm>
          <a:prstGeom prst="rect">
            <a:avLst/>
          </a:prstGeom>
          <a:solidFill>
            <a:srgbClr val="9ECEFA"/>
          </a:solidFill>
          <a:ln w="9525">
            <a:round/>
          </a:ln>
        </p:spPr>
        <p:txBody>
          <a:bodyPr lIns="38084" tIns="38084" rIns="38084" bIns="38084"/>
          <a:lstStyle>
            <a:lvl1pPr marL="0" marR="0" algn="ctr" defTabSz="457011">
              <a:defRPr sz="40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78" name="Shape 187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2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2761" marR="0" defTabSz="457011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42646" marR="0" defTabSz="457011">
              <a:lnSpc>
                <a:spcPct val="100000"/>
              </a:lnSpc>
              <a:buClr>
                <a:srgbClr val="000000"/>
              </a:buClr>
              <a:buSzPct val="100000"/>
              <a:buChar char="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42530" marR="0" defTabSz="457011">
              <a:lnSpc>
                <a:spcPct val="100000"/>
              </a:lnSpc>
              <a:buClr>
                <a:srgbClr val="000000"/>
              </a:buClr>
              <a:buSzPct val="100000"/>
              <a:buChar char="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599544" marR="0" defTabSz="457011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56560" marR="0" defTabSz="457011">
              <a:lnSpc>
                <a:spcPct val="100000"/>
              </a:lnSpc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879"/>
          <p:cNvSpPr>
            <a:spLocks noGrp="1"/>
          </p:cNvSpPr>
          <p:nvPr>
            <p:ph type="sldNum" sz="quarter" idx="10"/>
          </p:nvPr>
        </p:nvSpPr>
        <p:spPr>
          <a:xfrm>
            <a:off x="8334375" y="6415088"/>
            <a:ext cx="352425" cy="358775"/>
          </a:xfrm>
          <a:ln>
            <a:round/>
          </a:ln>
        </p:spPr>
        <p:txBody>
          <a:bodyPr lIns="38084" tIns="38084" rIns="38084" bIns="38084" anchor="ctr"/>
          <a:lstStyle>
            <a:lvl1pPr algn="r" hangingPunct="1">
              <a:defRPr sz="1700">
                <a:solidFill>
                  <a:srgbClr val="9B9B9B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51EAFD1F-5C52-4D8C-8DAD-FC950CDE9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1439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Shape 1886"/>
          <p:cNvSpPr>
            <a:spLocks noGrp="1"/>
          </p:cNvSpPr>
          <p:nvPr>
            <p:ph type="body" sz="half" idx="13"/>
          </p:nvPr>
        </p:nvSpPr>
        <p:spPr>
          <a:xfrm>
            <a:off x="457200" y="2174882"/>
            <a:ext cx="4040188" cy="3951289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2761" marR="0" defTabSz="457011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887" name="Shape 1887"/>
          <p:cNvSpPr>
            <a:spLocks noGrp="1"/>
          </p:cNvSpPr>
          <p:nvPr>
            <p:ph type="body" sz="quarter" idx="14"/>
          </p:nvPr>
        </p:nvSpPr>
        <p:spPr>
          <a:xfrm>
            <a:off x="4645026" y="1535120"/>
            <a:ext cx="4041775" cy="639763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 anchor="b"/>
          <a:lstStyle>
            <a:lvl1pPr marL="0" marR="0" indent="0" defTabSz="457011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Tx/>
              <a:buFontTx/>
              <a:buNone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888" name="Shape 1888"/>
          <p:cNvSpPr>
            <a:spLocks noGrp="1"/>
          </p:cNvSpPr>
          <p:nvPr>
            <p:ph type="body" sz="half" idx="15"/>
          </p:nvPr>
        </p:nvSpPr>
        <p:spPr>
          <a:xfrm>
            <a:off x="4645026" y="2174882"/>
            <a:ext cx="4041775" cy="3951289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2761" marR="0" defTabSz="457011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889" name="Shape 1889"/>
          <p:cNvSpPr>
            <a:spLocks noGrp="1"/>
          </p:cNvSpPr>
          <p:nvPr>
            <p:ph type="title"/>
          </p:nvPr>
        </p:nvSpPr>
        <p:spPr>
          <a:xfrm>
            <a:off x="457200" y="274645"/>
            <a:ext cx="8229600" cy="1143001"/>
          </a:xfrm>
          <a:prstGeom prst="rect">
            <a:avLst/>
          </a:prstGeom>
          <a:solidFill>
            <a:srgbClr val="9ECEFA"/>
          </a:solidFill>
          <a:ln w="9525">
            <a:round/>
          </a:ln>
        </p:spPr>
        <p:txBody>
          <a:bodyPr lIns="38084" tIns="38084" rIns="38084" bIns="38084"/>
          <a:lstStyle>
            <a:lvl1pPr marL="0" marR="0" algn="ctr" defTabSz="457011">
              <a:defRPr sz="40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90" name="Shape 1890"/>
          <p:cNvSpPr>
            <a:spLocks noGrp="1"/>
          </p:cNvSpPr>
          <p:nvPr>
            <p:ph type="body" sz="quarter" idx="1"/>
          </p:nvPr>
        </p:nvSpPr>
        <p:spPr>
          <a:xfrm>
            <a:off x="457200" y="1417638"/>
            <a:ext cx="4040188" cy="757238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 anchor="b"/>
          <a:lstStyle>
            <a:lvl1pPr marL="0" marR="0" indent="0" defTabSz="457011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Tx/>
              <a:buFontTx/>
              <a:buNone/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457011" marR="0" indent="0" defTabSz="45701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Tx/>
              <a:buFontTx/>
              <a:buNone/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914024" marR="0" indent="0" defTabSz="45701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Tx/>
              <a:buFontTx/>
              <a:buNone/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371040" marR="0" indent="0" defTabSz="457011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Tx/>
              <a:buNone/>
              <a:defRPr sz="16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828052" marR="0" indent="0" defTabSz="457011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Tx/>
              <a:buNone/>
              <a:defRPr sz="16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" name="Shape 1891"/>
          <p:cNvSpPr>
            <a:spLocks noGrp="1"/>
          </p:cNvSpPr>
          <p:nvPr>
            <p:ph type="sldNum" sz="quarter" idx="16"/>
          </p:nvPr>
        </p:nvSpPr>
        <p:spPr>
          <a:xfrm>
            <a:off x="8334375" y="6415088"/>
            <a:ext cx="352425" cy="358775"/>
          </a:xfrm>
          <a:ln>
            <a:round/>
          </a:ln>
        </p:spPr>
        <p:txBody>
          <a:bodyPr lIns="38084" tIns="38084" rIns="38084" bIns="38084" anchor="ctr"/>
          <a:lstStyle>
            <a:lvl1pPr algn="r" hangingPunct="1">
              <a:defRPr sz="1700">
                <a:solidFill>
                  <a:srgbClr val="9B9B9B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A80B8E8A-0162-49D8-9933-579F6DC18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5884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 -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90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C1232A"/>
          </a:solidFill>
        </p:spPr>
        <p:txBody>
          <a:bodyPr lIns="38084" tIns="38084" rIns="38084" bIns="38084" anchor="ctr"/>
          <a:lstStyle/>
          <a:p>
            <a:pPr algn="ctr" defTabSz="457011" fontAlgn="auto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 sz="18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1800" b="1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Shape 1907"/>
          <p:cNvSpPr>
            <a:spLocks noGrp="1"/>
          </p:cNvSpPr>
          <p:nvPr>
            <p:ph type="title"/>
          </p:nvPr>
        </p:nvSpPr>
        <p:spPr>
          <a:xfrm>
            <a:off x="505263" y="213886"/>
            <a:ext cx="8229601" cy="1143001"/>
          </a:xfrm>
          <a:prstGeom prst="rect">
            <a:avLst/>
          </a:prstGeom>
          <a:ln>
            <a:round/>
          </a:ln>
          <a:effectLst>
            <a:outerShdw blurRad="50800" dist="25400" dir="2700000" rotWithShape="0">
              <a:srgbClr val="000000">
                <a:alpha val="15000"/>
              </a:srgbClr>
            </a:outerShdw>
          </a:effectLst>
        </p:spPr>
        <p:txBody>
          <a:bodyPr lIns="38084" tIns="38084" rIns="38084" bIns="38084"/>
          <a:lstStyle>
            <a:lvl1pPr marL="0" marR="0" defTabSz="457011">
              <a:defRPr sz="2700">
                <a:solidFill>
                  <a:srgbClr val="89A2BA"/>
                </a:solidFill>
                <a:uFill>
                  <a:solidFill>
                    <a:srgbClr val="89A2BA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08" name="Shape 1908"/>
          <p:cNvSpPr>
            <a:spLocks noGrp="1"/>
          </p:cNvSpPr>
          <p:nvPr>
            <p:ph type="body" idx="1"/>
          </p:nvPr>
        </p:nvSpPr>
        <p:spPr>
          <a:xfrm>
            <a:off x="505263" y="1674138"/>
            <a:ext cx="8229601" cy="4525964"/>
          </a:xfrm>
          <a:prstGeom prst="rect">
            <a:avLst/>
          </a:prstGeom>
          <a:ln>
            <a:round/>
          </a:ln>
        </p:spPr>
        <p:txBody>
          <a:bodyPr lIns="38084" tIns="38084" rIns="38084" bIns="38084"/>
          <a:lstStyle>
            <a:lvl1pPr marL="342761" marR="0" defTabSz="457011">
              <a:lnSpc>
                <a:spcPct val="100000"/>
              </a:lnSpc>
              <a:spcBef>
                <a:spcPts val="500"/>
              </a:spcBef>
              <a:buClr>
                <a:srgbClr val="6C6C6C"/>
              </a:buClr>
              <a:buFont typeface="Arial"/>
              <a:buChar char="•"/>
              <a:defRPr sz="24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42646" marR="0" defTabSz="457011">
              <a:lnSpc>
                <a:spcPct val="100000"/>
              </a:lnSpc>
              <a:spcBef>
                <a:spcPts val="500"/>
              </a:spcBef>
              <a:buClr>
                <a:srgbClr val="6C6C6C"/>
              </a:buClr>
              <a:buSzPct val="100000"/>
              <a:buFont typeface="Arial"/>
              <a:buChar char="–"/>
              <a:defRPr sz="24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42530" marR="0" defTabSz="457011">
              <a:lnSpc>
                <a:spcPct val="100000"/>
              </a:lnSpc>
              <a:buClr>
                <a:srgbClr val="6C6C6C"/>
              </a:buClr>
              <a:buSzPct val="100000"/>
              <a:buFont typeface="Arial"/>
              <a:buChar char="•"/>
              <a:defRPr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599544" marR="0" defTabSz="457011">
              <a:lnSpc>
                <a:spcPct val="100000"/>
              </a:lnSpc>
              <a:spcBef>
                <a:spcPts val="500"/>
              </a:spcBef>
              <a:buClr>
                <a:srgbClr val="6C6C6C"/>
              </a:buClr>
              <a:buFont typeface="Arial"/>
              <a:defRPr sz="24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56560" marR="0" defTabSz="457011">
              <a:lnSpc>
                <a:spcPct val="100000"/>
              </a:lnSpc>
              <a:spcBef>
                <a:spcPts val="500"/>
              </a:spcBef>
              <a:buClr>
                <a:srgbClr val="6C6C6C"/>
              </a:buClr>
              <a:buFont typeface="Arial"/>
              <a:defRPr sz="24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1909"/>
          <p:cNvSpPr>
            <a:spLocks noGrp="1"/>
          </p:cNvSpPr>
          <p:nvPr>
            <p:ph type="sldNum" sz="quarter" idx="10"/>
          </p:nvPr>
        </p:nvSpPr>
        <p:spPr>
          <a:xfrm>
            <a:off x="8205788" y="6408738"/>
            <a:ext cx="481012" cy="358775"/>
          </a:xfrm>
          <a:ln>
            <a:round/>
          </a:ln>
        </p:spPr>
        <p:txBody>
          <a:bodyPr lIns="38084" tIns="38084" rIns="38084" bIns="38084" anchor="ctr"/>
          <a:lstStyle>
            <a:lvl1pPr algn="r" hangingPunct="1">
              <a:defRPr sz="1700">
                <a:solidFill>
                  <a:srgbClr val="9A9A9A"/>
                </a:solidFill>
              </a:defRPr>
            </a:lvl1pPr>
          </a:lstStyle>
          <a:p>
            <a:fld id="{0351DE24-A463-46DC-A738-92FC9968A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8677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-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16"/>
          <p:cNvSpPr>
            <a:spLocks noGrp="1"/>
          </p:cNvSpPr>
          <p:nvPr>
            <p:ph type="sldNum" sz="quarter" idx="10"/>
          </p:nvPr>
        </p:nvSpPr>
        <p:spPr>
          <a:xfrm>
            <a:off x="8335963" y="6415088"/>
            <a:ext cx="350837" cy="358775"/>
          </a:xfrm>
          <a:ln w="9525">
            <a:round/>
          </a:ln>
        </p:spPr>
        <p:txBody>
          <a:bodyPr lIns="38084" tIns="38084" rIns="38084" bIns="38084" anchor="ctr"/>
          <a:lstStyle>
            <a:lvl1pPr algn="r" hangingPunct="1">
              <a:defRPr sz="1700" b="1">
                <a:solidFill>
                  <a:srgbClr val="9B9B9B"/>
                </a:solidFill>
                <a:latin typeface="Times" pitchFamily="18" charset="0"/>
                <a:cs typeface="Times" pitchFamily="18" charset="0"/>
                <a:sym typeface="Times" pitchFamily="18" charset="0"/>
              </a:defRPr>
            </a:lvl1pPr>
          </a:lstStyle>
          <a:p>
            <a:fld id="{4B17EDC6-4EB1-4C7A-B398-2B9B557659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1765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 - 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Shape 1923"/>
          <p:cNvSpPr>
            <a:spLocks noGrp="1"/>
          </p:cNvSpPr>
          <p:nvPr>
            <p:ph type="title"/>
          </p:nvPr>
        </p:nvSpPr>
        <p:spPr>
          <a:xfrm>
            <a:off x="457200" y="8"/>
            <a:ext cx="8229600" cy="1494721"/>
          </a:xfrm>
          <a:prstGeom prst="rect">
            <a:avLst/>
          </a:prstGeom>
          <a:ln>
            <a:round/>
          </a:ln>
        </p:spPr>
        <p:txBody>
          <a:bodyPr lIns="0" tIns="0" rIns="0" bIns="0" anchor="b"/>
          <a:lstStyle>
            <a:lvl1pPr marL="0" marR="0" algn="ctr" defTabSz="457011">
              <a:defRPr sz="4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24" name="Shape 1924"/>
          <p:cNvSpPr>
            <a:spLocks noGrp="1"/>
          </p:cNvSpPr>
          <p:nvPr>
            <p:ph type="body" idx="1"/>
          </p:nvPr>
        </p:nvSpPr>
        <p:spPr>
          <a:xfrm>
            <a:off x="457200" y="1771200"/>
            <a:ext cx="8229600" cy="5086800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marL="342761" marR="0" defTabSz="457011">
              <a:lnSpc>
                <a:spcPct val="100000"/>
              </a:lnSpc>
              <a:buFontTx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742646" marR="0" defTabSz="457011">
              <a:lnSpc>
                <a:spcPct val="100000"/>
              </a:lnSpc>
              <a:buClr>
                <a:srgbClr val="FFFFFF"/>
              </a:buClr>
              <a:buSzPct val="100000"/>
              <a:buFont typeface="Lucida Grande"/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 marL="1142530" marR="0" defTabSz="45701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Tx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3pPr>
            <a:lvl4pPr marL="1599544" marR="0" defTabSz="45701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Lucida Grande"/>
              <a:buChar char="-"/>
              <a:defRPr sz="2600">
                <a:latin typeface="Arial"/>
                <a:ea typeface="Arial"/>
                <a:cs typeface="Arial"/>
                <a:sym typeface="Arial"/>
              </a:defRPr>
            </a:lvl4pPr>
            <a:lvl5pPr marL="2056560" marR="0" defTabSz="45701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sz="2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925"/>
          <p:cNvSpPr>
            <a:spLocks noGrp="1"/>
          </p:cNvSpPr>
          <p:nvPr>
            <p:ph type="sldNum" sz="quarter" idx="10"/>
          </p:nvPr>
        </p:nvSpPr>
        <p:spPr>
          <a:xfrm>
            <a:off x="8439150" y="6486525"/>
            <a:ext cx="252413" cy="250825"/>
          </a:xfrm>
          <a:ln>
            <a:round/>
          </a:ln>
        </p:spPr>
        <p:txBody>
          <a:bodyPr lIns="38084" tIns="38084" rIns="38084" bIns="38084"/>
          <a:lstStyle>
            <a:lvl1pPr algn="r" hangingPunct="1"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76AA3C44-C361-42BB-B08C-689523E68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67990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Shape 193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  <a:ln>
            <a:round/>
          </a:ln>
        </p:spPr>
        <p:txBody>
          <a:bodyPr lIns="38084" tIns="38084" rIns="38084" bIns="38084"/>
          <a:lstStyle>
            <a:lvl1pPr marL="0" marR="0" algn="ctr">
              <a:defRPr sz="42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33" name="Shape 193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>
            <a:round/>
          </a:ln>
        </p:spPr>
        <p:txBody>
          <a:bodyPr lIns="38084" tIns="38084" rIns="38084" bIns="38084"/>
          <a:lstStyle>
            <a:lvl1pPr marL="0" marR="0" indent="0" algn="ctr">
              <a:lnSpc>
                <a:spcPct val="100000"/>
              </a:lnSpc>
              <a:spcBef>
                <a:spcPts val="700"/>
              </a:spcBef>
              <a:buClr>
                <a:srgbClr val="9A9A9A"/>
              </a:buClr>
              <a:buSzTx/>
              <a:buFontTx/>
              <a:buNone/>
              <a:defRPr sz="3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457011" marR="0" indent="0" algn="ctr">
              <a:lnSpc>
                <a:spcPct val="100000"/>
              </a:lnSpc>
              <a:buClr>
                <a:srgbClr val="9A9A9A"/>
              </a:buClr>
              <a:buSzTx/>
              <a:buFont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914024" marR="0" indent="0" algn="ctr">
              <a:lnSpc>
                <a:spcPct val="100000"/>
              </a:lnSpc>
              <a:buClr>
                <a:srgbClr val="9A9A9A"/>
              </a:buClr>
              <a:buSzTx/>
              <a:buFontTx/>
              <a:buNone/>
              <a:defRPr sz="2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371040" marR="0" indent="0" algn="ctr">
              <a:lnSpc>
                <a:spcPct val="100000"/>
              </a:lnSpc>
              <a:buClr>
                <a:srgbClr val="9A9A9A"/>
              </a:buClr>
              <a:buSzTx/>
              <a:buNone/>
              <a:defRPr sz="1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828052" marR="0" indent="0" algn="ctr">
              <a:lnSpc>
                <a:spcPct val="100000"/>
              </a:lnSpc>
              <a:buClr>
                <a:srgbClr val="9A9A9A"/>
              </a:buClr>
              <a:buSzTx/>
              <a:buNone/>
              <a:defRPr sz="1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934"/>
          <p:cNvSpPr>
            <a:spLocks noGrp="1"/>
          </p:cNvSpPr>
          <p:nvPr>
            <p:ph type="sldNum" sz="quarter" idx="10"/>
          </p:nvPr>
        </p:nvSpPr>
        <p:spPr>
          <a:xfrm>
            <a:off x="8440738" y="6477000"/>
            <a:ext cx="246062" cy="250825"/>
          </a:xfrm>
          <a:ln>
            <a:round/>
          </a:ln>
        </p:spPr>
        <p:txBody>
          <a:bodyPr lIns="38084" tIns="38084" rIns="38084" bIns="38084" anchor="ctr"/>
          <a:lstStyle>
            <a:lvl1pPr algn="r" hangingPunct="1">
              <a:defRPr sz="1100">
                <a:solidFill>
                  <a:srgbClr val="9A9A9A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E21B7AE7-12BD-476A-A380-E665168F6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5644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122364"/>
            <a:ext cx="7200900" cy="2306637"/>
          </a:xfrm>
        </p:spPr>
        <p:txBody>
          <a:bodyPr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602038"/>
            <a:ext cx="72009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D_H_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17192" r="50357" b="17231"/>
          <a:stretch/>
        </p:blipFill>
        <p:spPr>
          <a:xfrm>
            <a:off x="7726260" y="5728632"/>
            <a:ext cx="1163974" cy="1015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BB74E-D1CB-452F-B66E-FA12CD15A6C8}"/>
              </a:ext>
            </a:extLst>
          </p:cNvPr>
          <p:cNvSpPr txBox="1"/>
          <p:nvPr userDrawn="1"/>
        </p:nvSpPr>
        <p:spPr>
          <a:xfrm>
            <a:off x="457200" y="6660179"/>
            <a:ext cx="3273804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white"/>
                </a:solidFill>
                <a:latin typeface="Arial" panose="020B0604020202020204"/>
              </a:rPr>
              <a:t>© 2019 Eli Lilly and Company.</a:t>
            </a:r>
          </a:p>
        </p:txBody>
      </p:sp>
    </p:spTree>
    <p:extLst>
      <p:ext uri="{BB962C8B-B14F-4D97-AF65-F5344CB8AC3E}">
        <p14:creationId xmlns:p14="http://schemas.microsoft.com/office/powerpoint/2010/main" val="3118727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672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 - 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Shape 1941"/>
          <p:cNvSpPr>
            <a:spLocks noGrp="1"/>
          </p:cNvSpPr>
          <p:nvPr>
            <p:ph type="title"/>
          </p:nvPr>
        </p:nvSpPr>
        <p:spPr>
          <a:xfrm>
            <a:off x="336437" y="120763"/>
            <a:ext cx="8807571" cy="655609"/>
          </a:xfrm>
          <a:prstGeom prst="rect">
            <a:avLst/>
          </a:prstGeom>
          <a:ln>
            <a:round/>
          </a:ln>
        </p:spPr>
        <p:txBody>
          <a:bodyPr lIns="38084" tIns="38084" rIns="38084" bIns="38084" anchor="b"/>
          <a:lstStyle>
            <a:lvl1pPr marL="0" marR="0">
              <a:defRPr sz="3200" b="0" cap="all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42" name="Shape 1942"/>
          <p:cNvSpPr>
            <a:spLocks noGrp="1"/>
          </p:cNvSpPr>
          <p:nvPr>
            <p:ph type="body" idx="1"/>
          </p:nvPr>
        </p:nvSpPr>
        <p:spPr>
          <a:xfrm>
            <a:off x="301924" y="1017924"/>
            <a:ext cx="8540152" cy="5108249"/>
          </a:xfrm>
          <a:prstGeom prst="rect">
            <a:avLst/>
          </a:prstGeom>
          <a:ln>
            <a:round/>
          </a:ln>
        </p:spPr>
        <p:txBody>
          <a:bodyPr lIns="38084" tIns="38084" rIns="38084" bIns="38084"/>
          <a:lstStyle>
            <a:lvl1pPr marL="179928" marR="0" indent="-179928">
              <a:lnSpc>
                <a:spcPct val="100000"/>
              </a:lnSpc>
              <a:spcBef>
                <a:spcPts val="500"/>
              </a:spcBef>
              <a:buClr>
                <a:srgbClr val="EB8104"/>
              </a:buClr>
              <a:buFont typeface="Arial"/>
              <a:buChar char="•"/>
              <a:defRPr sz="240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539778" marR="0" indent="-179928">
              <a:lnSpc>
                <a:spcPct val="100000"/>
              </a:lnSpc>
              <a:spcBef>
                <a:spcPts val="400"/>
              </a:spcBef>
              <a:buClr>
                <a:srgbClr val="EB8104"/>
              </a:buClr>
              <a:buSzPct val="100000"/>
              <a:buFont typeface="Arial"/>
              <a:buChar char="•"/>
              <a:defRPr sz="180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899632" marR="0" indent="-179928">
              <a:lnSpc>
                <a:spcPct val="100000"/>
              </a:lnSpc>
              <a:spcBef>
                <a:spcPts val="400"/>
              </a:spcBef>
              <a:buClr>
                <a:srgbClr val="EB8104"/>
              </a:buClr>
              <a:buSzPct val="100000"/>
              <a:buFont typeface="Arial"/>
              <a:buChar char="•"/>
              <a:defRPr sz="180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259488" marR="0" indent="-179928">
              <a:lnSpc>
                <a:spcPct val="100000"/>
              </a:lnSpc>
              <a:buClr>
                <a:srgbClr val="EB8104"/>
              </a:buClr>
              <a:buFont typeface="Arial"/>
              <a:buChar char="•"/>
              <a:defRPr sz="180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1619335" marR="0" indent="-179928">
              <a:lnSpc>
                <a:spcPct val="100000"/>
              </a:lnSpc>
              <a:buClr>
                <a:srgbClr val="EB8104"/>
              </a:buClr>
              <a:buFont typeface="Arial"/>
              <a:buChar char="•"/>
              <a:defRPr sz="180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943"/>
          <p:cNvSpPr>
            <a:spLocks noGrp="1"/>
          </p:cNvSpPr>
          <p:nvPr>
            <p:ph type="sldNum" sz="quarter" idx="10"/>
          </p:nvPr>
        </p:nvSpPr>
        <p:spPr>
          <a:xfrm>
            <a:off x="8393113" y="677863"/>
            <a:ext cx="401637" cy="292100"/>
          </a:xfrm>
          <a:ln>
            <a:round/>
          </a:ln>
        </p:spPr>
        <p:txBody>
          <a:bodyPr lIns="38084" tIns="38084" rIns="38084" bIns="38084" anchor="ctr"/>
          <a:lstStyle>
            <a:lvl1pPr hangingPunct="1">
              <a:defRPr sz="14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fld id="{61054428-1A9D-4125-9E17-A9CCA86B1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5461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 - 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50"/>
          <p:cNvSpPr>
            <a:spLocks noGrp="1"/>
          </p:cNvSpPr>
          <p:nvPr>
            <p:ph type="sldNum" sz="quarter" idx="10"/>
          </p:nvPr>
        </p:nvSpPr>
        <p:spPr>
          <a:xfrm>
            <a:off x="8393113" y="660400"/>
            <a:ext cx="401637" cy="292100"/>
          </a:xfrm>
          <a:ln>
            <a:round/>
          </a:ln>
        </p:spPr>
        <p:txBody>
          <a:bodyPr lIns="38084" tIns="38084" rIns="38084" bIns="38084" anchor="ctr"/>
          <a:lstStyle>
            <a:lvl1pPr hangingPunct="1">
              <a:defRPr sz="14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fld id="{995689DB-B981-4553-AFC6-B1BA958FE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982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re et puces - Gauch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Shape 1957"/>
          <p:cNvSpPr>
            <a:spLocks noGrp="1"/>
          </p:cNvSpPr>
          <p:nvPr>
            <p:ph type="title"/>
          </p:nvPr>
        </p:nvSpPr>
        <p:spPr>
          <a:xfrm>
            <a:off x="647700" y="131762"/>
            <a:ext cx="7861300" cy="1804988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58" name="Shape 1958"/>
          <p:cNvSpPr>
            <a:spLocks noGrp="1"/>
          </p:cNvSpPr>
          <p:nvPr>
            <p:ph type="body" sz="half" idx="1"/>
          </p:nvPr>
        </p:nvSpPr>
        <p:spPr>
          <a:xfrm>
            <a:off x="647700" y="1574800"/>
            <a:ext cx="3835400" cy="4826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763275" marR="0" indent="-483988">
              <a:lnSpc>
                <a:spcPct val="100000"/>
              </a:lnSpc>
              <a:spcBef>
                <a:spcPts val="2500"/>
              </a:spcBef>
              <a:buSzPct val="138000"/>
              <a:buFont typeface="Monaco"/>
              <a:buChar char="•"/>
              <a:defRPr sz="2000">
                <a:latin typeface="Monaco"/>
                <a:ea typeface="Monaco"/>
                <a:cs typeface="Monaco"/>
                <a:sym typeface="Monaco"/>
              </a:defRPr>
            </a:lvl1pPr>
            <a:lvl2pPr marL="1347235" marR="0" indent="-483988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2000">
                <a:latin typeface="Monaco"/>
                <a:ea typeface="Monaco"/>
                <a:cs typeface="Monaco"/>
                <a:sym typeface="Monaco"/>
              </a:defRPr>
            </a:lvl2pPr>
            <a:lvl3pPr marL="1931195" marR="0" indent="-483988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2000">
                <a:latin typeface="Monaco"/>
                <a:ea typeface="Monaco"/>
                <a:cs typeface="Monaco"/>
                <a:sym typeface="Monaco"/>
              </a:defRPr>
            </a:lvl3pPr>
            <a:lvl4pPr marL="2515155" marR="0" indent="-483988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latin typeface="Monaco"/>
                <a:ea typeface="Monaco"/>
                <a:cs typeface="Monaco"/>
                <a:sym typeface="Monaco"/>
              </a:defRPr>
            </a:lvl4pPr>
            <a:lvl5pPr marL="3099116" marR="0" indent="-483988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959"/>
          <p:cNvSpPr>
            <a:spLocks noGrp="1"/>
          </p:cNvSpPr>
          <p:nvPr>
            <p:ph type="sldNum" sz="quarter" idx="10"/>
          </p:nvPr>
        </p:nvSpPr>
        <p:spPr>
          <a:xfrm>
            <a:off x="4279900" y="6388100"/>
            <a:ext cx="584200" cy="438150"/>
          </a:xfrm>
        </p:spPr>
        <p:txBody>
          <a:bodyPr/>
          <a:lstStyle>
            <a:lvl1pPr hangingPunct="1">
              <a:defRPr sz="2200">
                <a:solidFill>
                  <a:srgbClr val="000000"/>
                </a:solidFill>
              </a:defRPr>
            </a:lvl1pPr>
          </a:lstStyle>
          <a:p>
            <a:fld id="{D0A0D948-4C2F-4751-8742-49113F4F5D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1481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0"/>
            <a:ext cx="88773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7" name="Shape 1967"/>
          <p:cNvSpPr>
            <a:spLocks noGrp="1"/>
          </p:cNvSpPr>
          <p:nvPr>
            <p:ph type="title"/>
          </p:nvPr>
        </p:nvSpPr>
        <p:spPr>
          <a:xfrm>
            <a:off x="685807" y="5126655"/>
            <a:ext cx="7772401" cy="511917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 anchor="t"/>
          <a:lstStyle>
            <a:lvl1pPr marL="0" marR="0" defTabSz="401798">
              <a:defRPr b="0">
                <a:solidFill>
                  <a:srgbClr val="E3EBF5"/>
                </a:solidFill>
                <a:uFill>
                  <a:solidFill>
                    <a:srgbClr val="E3EBF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68" name="Shape 1968"/>
          <p:cNvSpPr>
            <a:spLocks noGrp="1"/>
          </p:cNvSpPr>
          <p:nvPr>
            <p:ph type="body" sz="quarter" idx="1"/>
          </p:nvPr>
        </p:nvSpPr>
        <p:spPr>
          <a:xfrm>
            <a:off x="685800" y="5561629"/>
            <a:ext cx="6400802" cy="586058"/>
          </a:xfrm>
          <a:prstGeom prst="rect">
            <a:avLst/>
          </a:prstGeom>
          <a:ln>
            <a:round/>
          </a:ln>
        </p:spPr>
        <p:txBody>
          <a:bodyPr lIns="38084" tIns="38084" rIns="38084" bIns="38084"/>
          <a:lstStyle>
            <a:lvl1pPr marL="0" marR="0" indent="0" defTabSz="401798">
              <a:lnSpc>
                <a:spcPct val="100000"/>
              </a:lnSpc>
              <a:buClr>
                <a:srgbClr val="E3EBF5"/>
              </a:buClr>
              <a:buSzTx/>
              <a:buFontTx/>
              <a:buNone/>
              <a:defRPr sz="2600">
                <a:solidFill>
                  <a:srgbClr val="E3EBF5"/>
                </a:solidFill>
                <a:uFill>
                  <a:solidFill>
                    <a:srgbClr val="E3EBF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0972" marR="0" indent="-284014" defTabSz="401798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40815" marR="0" indent="-226890" defTabSz="401798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597770" marR="0" indent="-226890" defTabSz="401798">
              <a:lnSpc>
                <a:spcPct val="100000"/>
              </a:lnSpc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54731" marR="0" indent="-226890" defTabSz="401798">
              <a:lnSpc>
                <a:spcPct val="100000"/>
              </a:lnSpc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1969"/>
          <p:cNvSpPr>
            <a:spLocks noGrp="1"/>
          </p:cNvSpPr>
          <p:nvPr>
            <p:ph type="sldNum" sz="quarter" idx="10"/>
          </p:nvPr>
        </p:nvSpPr>
        <p:spPr>
          <a:xfrm>
            <a:off x="8429625" y="6475413"/>
            <a:ext cx="257175" cy="254000"/>
          </a:xfrm>
        </p:spPr>
        <p:txBody>
          <a:bodyPr/>
          <a:lstStyle>
            <a:lvl1pPr algn="r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D9A7D788-91F1-4C54-BE36-C3C2B1802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8526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nn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Shape 2000"/>
          <p:cNvSpPr>
            <a:spLocks noGrp="1"/>
          </p:cNvSpPr>
          <p:nvPr>
            <p:ph type="title"/>
          </p:nvPr>
        </p:nvSpPr>
        <p:spPr>
          <a:xfrm>
            <a:off x="476251" y="115895"/>
            <a:ext cx="8188325" cy="1509713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001" name="Shape 2001"/>
          <p:cNvSpPr>
            <a:spLocks noGrp="1"/>
          </p:cNvSpPr>
          <p:nvPr>
            <p:ph type="body" idx="1"/>
          </p:nvPr>
        </p:nvSpPr>
        <p:spPr>
          <a:xfrm>
            <a:off x="476250" y="1625600"/>
            <a:ext cx="8186738" cy="5232400"/>
          </a:xfrm>
          <a:prstGeom prst="rect">
            <a:avLst/>
          </a:prstGeom>
        </p:spPr>
        <p:txBody>
          <a:bodyPr lIns="0" tIns="0" rIns="0" bIns="0"/>
          <a:lstStyle>
            <a:lvl1pPr marL="263414" marR="0" indent="-263414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2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2947" marR="0" indent="-263414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061" marR="0" indent="-268175">
              <a:lnSpc>
                <a:spcPct val="100000"/>
              </a:lnSpc>
              <a:spcBef>
                <a:spcPts val="400"/>
              </a:spcBef>
              <a:buClr>
                <a:srgbClr val="002778"/>
              </a:buClr>
              <a:buSzPct val="100000"/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3587" marR="0" indent="-263414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3120" marR="0" indent="-277698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002"/>
          <p:cNvSpPr>
            <a:spLocks noGrp="1"/>
          </p:cNvSpPr>
          <p:nvPr>
            <p:ph type="sldNum" sz="quarter" idx="10"/>
          </p:nvPr>
        </p:nvSpPr>
        <p:spPr>
          <a:xfrm>
            <a:off x="4333875" y="6388100"/>
            <a:ext cx="476250" cy="469900"/>
          </a:xfrm>
        </p:spPr>
        <p:txBody>
          <a:bodyPr/>
          <a:lstStyle>
            <a:lvl1pPr hangingPunct="1">
              <a:defRPr sz="2400" b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4AC27236-A6E8-42C6-A023-567E444749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77123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Shape 2009"/>
          <p:cNvSpPr>
            <a:spLocks noGrp="1"/>
          </p:cNvSpPr>
          <p:nvPr>
            <p:ph type="title"/>
          </p:nvPr>
        </p:nvSpPr>
        <p:spPr>
          <a:xfrm>
            <a:off x="457200" y="274645"/>
            <a:ext cx="8229600" cy="1143001"/>
          </a:xfrm>
          <a:prstGeom prst="rect">
            <a:avLst/>
          </a:prstGeom>
          <a:ln>
            <a:round/>
          </a:ln>
        </p:spPr>
        <p:txBody>
          <a:bodyPr lIns="38084" tIns="38084" rIns="38084" bIns="38084"/>
          <a:lstStyle>
            <a:lvl1pPr marL="0" marR="0" algn="ctr" defTabSz="457011">
              <a:defRPr sz="4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10" name="Shape 2010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  <a:ln>
            <a:round/>
          </a:ln>
        </p:spPr>
        <p:txBody>
          <a:bodyPr lIns="38084" tIns="38084" rIns="38084" bIns="38084"/>
          <a:lstStyle>
            <a:lvl1pPr marL="342761" marR="0" defTabSz="457011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42646" marR="0" defTabSz="457011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42530" marR="0" defTabSz="457011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599544" marR="0" defTabSz="457011">
              <a:lnSpc>
                <a:spcPct val="100000"/>
              </a:lnSpc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56560" marR="0" defTabSz="457011">
              <a:lnSpc>
                <a:spcPct val="100000"/>
              </a:lnSpc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011"/>
          <p:cNvSpPr>
            <a:spLocks noGrp="1"/>
          </p:cNvSpPr>
          <p:nvPr>
            <p:ph type="sldNum" sz="quarter" idx="10"/>
          </p:nvPr>
        </p:nvSpPr>
        <p:spPr>
          <a:xfrm>
            <a:off x="8334375" y="6415088"/>
            <a:ext cx="352425" cy="358775"/>
          </a:xfrm>
          <a:ln>
            <a:round/>
          </a:ln>
        </p:spPr>
        <p:txBody>
          <a:bodyPr lIns="38084" tIns="38084" rIns="38084" bIns="38084" anchor="ctr"/>
          <a:lstStyle>
            <a:lvl1pPr algn="r" hangingPunct="1">
              <a:defRPr sz="1700">
                <a:solidFill>
                  <a:srgbClr val="9A9A9A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4A7484E9-AD53-4B82-872A-8D646524CD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1268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- 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019"/>
          <p:cNvSpPr/>
          <p:nvPr/>
        </p:nvSpPr>
        <p:spPr>
          <a:xfrm>
            <a:off x="236538" y="6335713"/>
            <a:ext cx="4800600" cy="449262"/>
          </a:xfrm>
          <a:prstGeom prst="rect">
            <a:avLst/>
          </a:prstGeom>
          <a:ln w="12700">
            <a:miter lim="400000"/>
          </a:ln>
          <a:extLst/>
        </p:spPr>
        <p:txBody>
          <a:bodyPr lIns="38084" tIns="38084" rIns="38084" bIns="38084">
            <a:spAutoFit/>
          </a:bodyPr>
          <a:lstStyle/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024" fontAlgn="auto" hangingPunct="0">
              <a:spcBef>
                <a:spcPts val="200"/>
              </a:spcBef>
              <a:spcAft>
                <a:spcPts val="0"/>
              </a:spcAft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2020" name="Shape 2020"/>
          <p:cNvSpPr>
            <a:spLocks noGrp="1"/>
          </p:cNvSpPr>
          <p:nvPr>
            <p:ph type="body" sz="half" idx="13"/>
          </p:nvPr>
        </p:nvSpPr>
        <p:spPr>
          <a:xfrm>
            <a:off x="457200" y="2174882"/>
            <a:ext cx="4040188" cy="3951289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2761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021" name="Shape 2021"/>
          <p:cNvSpPr>
            <a:spLocks noGrp="1"/>
          </p:cNvSpPr>
          <p:nvPr>
            <p:ph type="body" sz="quarter" idx="14"/>
          </p:nvPr>
        </p:nvSpPr>
        <p:spPr>
          <a:xfrm>
            <a:off x="4645026" y="1535120"/>
            <a:ext cx="4041775" cy="639763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 anchor="b"/>
          <a:lstStyle>
            <a:lvl1pPr marL="0" marR="0" indent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022" name="Shape 2022"/>
          <p:cNvSpPr>
            <a:spLocks noGrp="1"/>
          </p:cNvSpPr>
          <p:nvPr>
            <p:ph type="body" sz="half" idx="15"/>
          </p:nvPr>
        </p:nvSpPr>
        <p:spPr>
          <a:xfrm>
            <a:off x="4645026" y="2174882"/>
            <a:ext cx="4041775" cy="3951289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342761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023" name="Shape 2023"/>
          <p:cNvSpPr>
            <a:spLocks noGrp="1"/>
          </p:cNvSpPr>
          <p:nvPr>
            <p:ph type="title"/>
          </p:nvPr>
        </p:nvSpPr>
        <p:spPr>
          <a:xfrm>
            <a:off x="457200" y="227123"/>
            <a:ext cx="8229600" cy="1238032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24" name="Shape 2024"/>
          <p:cNvSpPr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  <a:ln w="9525">
            <a:round/>
          </a:ln>
        </p:spPr>
        <p:txBody>
          <a:bodyPr lIns="38084" tIns="38084" rIns="38084" bIns="38084" anchor="b"/>
          <a:lstStyle>
            <a:lvl1pPr marL="0" marR="0" indent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457011" marR="0" indent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914024" marR="0" indent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371040" marR="0" indent="0">
              <a:lnSpc>
                <a:spcPct val="100000"/>
              </a:lnSpc>
              <a:spcBef>
                <a:spcPts val="300"/>
              </a:spcBef>
              <a:buClr>
                <a:srgbClr val="FF2600"/>
              </a:buClr>
              <a:buSzTx/>
              <a:buNone/>
              <a:defRPr sz="16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828052" marR="0" indent="0">
              <a:lnSpc>
                <a:spcPct val="100000"/>
              </a:lnSpc>
              <a:spcBef>
                <a:spcPts val="300"/>
              </a:spcBef>
              <a:buClr>
                <a:srgbClr val="FF2600"/>
              </a:buClr>
              <a:buSzTx/>
              <a:buNone/>
              <a:defRPr sz="16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" name="Shape 2025"/>
          <p:cNvSpPr>
            <a:spLocks noGrp="1"/>
          </p:cNvSpPr>
          <p:nvPr>
            <p:ph type="sldNum" sz="quarter" idx="16"/>
          </p:nvPr>
        </p:nvSpPr>
        <p:spPr>
          <a:xfrm>
            <a:off x="8297863" y="6442075"/>
            <a:ext cx="388937" cy="384175"/>
          </a:xfrm>
        </p:spPr>
        <p:txBody>
          <a:bodyPr/>
          <a:lstStyle>
            <a:lvl1pPr algn="r" hangingPunct="1">
              <a:defRPr sz="17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8224058A-83F1-49E5-A94E-5E78638A4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39543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Shape 2032"/>
          <p:cNvSpPr>
            <a:spLocks noGrp="1"/>
          </p:cNvSpPr>
          <p:nvPr>
            <p:ph type="title"/>
          </p:nvPr>
        </p:nvSpPr>
        <p:spPr>
          <a:xfrm>
            <a:off x="403686" y="857251"/>
            <a:ext cx="7886701" cy="805544"/>
          </a:xfrm>
          <a:prstGeom prst="rect">
            <a:avLst/>
          </a:prstGeom>
        </p:spPr>
        <p:txBody>
          <a:bodyPr lIns="32132" tIns="32132" rIns="32132" bIns="32132" anchor="t">
            <a:normAutofit/>
          </a:bodyPr>
          <a:lstStyle>
            <a:lvl1pPr marL="0" marR="0">
              <a:defRPr sz="2500">
                <a:solidFill>
                  <a:srgbClr val="262626"/>
                </a:solidFill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033" name="Shape 2033"/>
          <p:cNvSpPr>
            <a:spLocks noGrp="1"/>
          </p:cNvSpPr>
          <p:nvPr>
            <p:ph type="body" idx="1"/>
          </p:nvPr>
        </p:nvSpPr>
        <p:spPr>
          <a:xfrm>
            <a:off x="628658" y="2069201"/>
            <a:ext cx="7920265" cy="3931559"/>
          </a:xfrm>
          <a:prstGeom prst="rect">
            <a:avLst/>
          </a:prstGeom>
        </p:spPr>
        <p:txBody>
          <a:bodyPr lIns="32132" tIns="32132" rIns="32132" bIns="32132">
            <a:normAutofit/>
          </a:bodyPr>
          <a:lstStyle>
            <a:lvl1pPr marL="342756" marR="0" indent="-342756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Font typeface="Verdana"/>
              <a:buChar char="•"/>
              <a:defRPr sz="2100">
                <a:solidFill>
                  <a:srgbClr val="262626"/>
                </a:solidFill>
                <a:uFillTx/>
              </a:defRPr>
            </a:lvl1pPr>
            <a:lvl2pPr marL="742633" marR="0" indent="-285632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SzPct val="100000"/>
              <a:buFont typeface="Verdana"/>
              <a:buChar char="•"/>
              <a:defRPr sz="2100">
                <a:solidFill>
                  <a:srgbClr val="262626"/>
                </a:solidFill>
                <a:uFillTx/>
              </a:defRPr>
            </a:lvl2pPr>
            <a:lvl3pPr marL="1142511" marR="0" indent="-228500">
              <a:lnSpc>
                <a:spcPct val="100000"/>
              </a:lnSpc>
              <a:buClr>
                <a:srgbClr val="880038"/>
              </a:buClr>
              <a:buSzPct val="100000"/>
              <a:buFont typeface="Verdana"/>
              <a:buChar char="•"/>
              <a:defRPr sz="2100">
                <a:solidFill>
                  <a:srgbClr val="262626"/>
                </a:solidFill>
                <a:uFillTx/>
              </a:defRPr>
            </a:lvl3pPr>
            <a:lvl4pPr marL="1599518" marR="0" indent="-228500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Font typeface="Verdana"/>
              <a:buChar char="•"/>
              <a:defRPr sz="2100">
                <a:solidFill>
                  <a:srgbClr val="262626"/>
                </a:solidFill>
                <a:uFillTx/>
              </a:defRPr>
            </a:lvl4pPr>
            <a:lvl5pPr marL="2056526" marR="0" indent="-228500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Font typeface="Verdana"/>
              <a:buChar char="•"/>
              <a:defRPr sz="2100">
                <a:solidFill>
                  <a:srgbClr val="262626"/>
                </a:solidFill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034"/>
          <p:cNvSpPr>
            <a:spLocks noGrp="1"/>
          </p:cNvSpPr>
          <p:nvPr>
            <p:ph type="sldNum" sz="quarter" idx="10"/>
          </p:nvPr>
        </p:nvSpPr>
        <p:spPr>
          <a:xfrm>
            <a:off x="8189913" y="6464300"/>
            <a:ext cx="496887" cy="373063"/>
          </a:xfrm>
        </p:spPr>
        <p:txBody>
          <a:bodyPr lIns="45702" tIns="45702" rIns="45702" bIns="45702"/>
          <a:lstStyle>
            <a:lvl1pPr algn="r" hangingPunct="1">
              <a:defRPr sz="1700">
                <a:solidFill>
                  <a:srgbClr val="001965"/>
                </a:solidFill>
              </a:defRPr>
            </a:lvl1pPr>
          </a:lstStyle>
          <a:p>
            <a:fld id="{C23638E2-8BF6-4B9D-9565-79C0E3F3C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81257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cean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50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>
            <a:noFill/>
          </a:ln>
          <a:extLst/>
        </p:spPr>
        <p:txBody>
          <a:bodyPr lIns="50781" tIns="50781" rIns="50781" bIns="50781" anchor="ctr"/>
          <a:lstStyle/>
          <a:p>
            <a:pPr algn="ctr" defTabSz="911225" hangingPunct="0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5" name="Shape 2051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>
            <a:noFill/>
          </a:ln>
          <a:extLst/>
        </p:spPr>
        <p:txBody>
          <a:bodyPr lIns="50781" tIns="50781" rIns="50781" bIns="50781" anchor="ctr"/>
          <a:lstStyle/>
          <a:p>
            <a:pPr algn="ctr" defTabSz="911225" hangingPunct="0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2052" name="Shape 2052"/>
          <p:cNvSpPr>
            <a:spLocks noGrp="1"/>
          </p:cNvSpPr>
          <p:nvPr>
            <p:ph type="title"/>
          </p:nvPr>
        </p:nvSpPr>
        <p:spPr>
          <a:xfrm>
            <a:off x="457200" y="92077"/>
            <a:ext cx="7620000" cy="1508126"/>
          </a:xfrm>
          <a:prstGeom prst="rect">
            <a:avLst/>
          </a:prstGeom>
        </p:spPr>
        <p:txBody>
          <a:bodyPr lIns="45694" tIns="45694" rIns="45694" bIns="45694">
            <a:normAutofit/>
          </a:bodyPr>
          <a:lstStyle>
            <a:lvl1pPr marL="0" marR="0" algn="ctr" defTabSz="913869">
              <a:defRPr sz="4400" b="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53" name="Shape 205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5257800"/>
          </a:xfrm>
          <a:prstGeom prst="rect">
            <a:avLst/>
          </a:prstGeom>
        </p:spPr>
        <p:txBody>
          <a:bodyPr lIns="45694" tIns="45694" rIns="45694" bIns="45694">
            <a:normAutofit/>
          </a:bodyPr>
          <a:lstStyle>
            <a:lvl1pPr marL="342704" marR="0" indent="-228465" defTabSz="913869">
              <a:lnSpc>
                <a:spcPct val="100000"/>
              </a:lnSpc>
              <a:spcBef>
                <a:spcPts val="700"/>
              </a:spcBef>
              <a:buClr>
                <a:srgbClr val="A9A57C"/>
              </a:buClr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823934" marR="0" indent="-326383" defTabSz="913869">
              <a:lnSpc>
                <a:spcPct val="100000"/>
              </a:lnSpc>
              <a:spcBef>
                <a:spcPts val="700"/>
              </a:spcBef>
              <a:buClr>
                <a:srgbClr val="A9A57C"/>
              </a:buClr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59111" marR="0" indent="-304622" defTabSz="913869">
              <a:lnSpc>
                <a:spcPct val="100000"/>
              </a:lnSpc>
              <a:spcBef>
                <a:spcPts val="700"/>
              </a:spcBef>
              <a:buClr>
                <a:srgbClr val="A9A57C"/>
              </a:buClr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76968" marR="0" indent="-365543" defTabSz="913869">
              <a:lnSpc>
                <a:spcPct val="100000"/>
              </a:lnSpc>
              <a:spcBef>
                <a:spcPts val="700"/>
              </a:spcBef>
              <a:buClr>
                <a:srgbClr val="A9A57C"/>
              </a:buClr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33905" marR="0" indent="-365545" defTabSz="913869">
              <a:lnSpc>
                <a:spcPct val="100000"/>
              </a:lnSpc>
              <a:spcBef>
                <a:spcPts val="700"/>
              </a:spcBef>
              <a:buClr>
                <a:srgbClr val="A9A57C"/>
              </a:buClr>
              <a:buFont typeface="Arial"/>
              <a:buChar char="❖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2054"/>
          <p:cNvSpPr>
            <a:spLocks noGrp="1"/>
          </p:cNvSpPr>
          <p:nvPr>
            <p:ph type="sldNum" sz="quarter" idx="10"/>
          </p:nvPr>
        </p:nvSpPr>
        <p:spPr>
          <a:xfrm>
            <a:off x="8531225" y="5705475"/>
            <a:ext cx="549275" cy="282575"/>
          </a:xfrm>
          <a:ln w="19050">
            <a:solidFill>
              <a:srgbClr val="FFFFFF"/>
            </a:solidFill>
            <a:bevel/>
          </a:ln>
        </p:spPr>
        <p:txBody>
          <a:bodyPr wrap="square" lIns="0" tIns="0" rIns="0" bIns="0" anchor="ctr"/>
          <a:lstStyle>
            <a:lvl1pPr hangingPunct="1">
              <a:defRPr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3B4B2C4A-9BFB-4B3F-8D5C-79B207E36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04629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Shape 2061"/>
          <p:cNvSpPr>
            <a:spLocks noGrp="1"/>
          </p:cNvSpPr>
          <p:nvPr>
            <p:ph type="title"/>
          </p:nvPr>
        </p:nvSpPr>
        <p:spPr>
          <a:xfrm>
            <a:off x="635000" y="144691"/>
            <a:ext cx="7861300" cy="179343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>
            <a:normAutofit/>
          </a:bodyPr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62" name="Shape 2062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>
            <a:normAutofit/>
          </a:bodyPr>
          <a:lstStyle>
            <a:lvl1pPr marL="631555" marR="0" indent="-37766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558" marR="0" indent="-37766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5568" marR="0" indent="-37766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2572" marR="0" indent="-377666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59577" marR="0" indent="-377666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063"/>
          <p:cNvSpPr>
            <a:spLocks noGrp="1"/>
          </p:cNvSpPr>
          <p:nvPr>
            <p:ph type="sldNum" sz="quarter" idx="10"/>
          </p:nvPr>
        </p:nvSpPr>
        <p:spPr>
          <a:xfrm>
            <a:off x="6303963" y="6232525"/>
            <a:ext cx="249237" cy="247650"/>
          </a:xfrm>
        </p:spPr>
        <p:txBody>
          <a:bodyPr lIns="45699" tIns="45699" rIns="45699" bIns="45699" anchor="ctr"/>
          <a:lstStyle>
            <a:lvl1pPr algn="r" hangingPunct="1">
              <a:defRPr sz="1000">
                <a:solidFill>
                  <a:srgbClr val="888888"/>
                </a:solidFill>
                <a:latin typeface="Century Gothic" pitchFamily="34" charset="0"/>
                <a:sym typeface="Century Gothic" pitchFamily="34" charset="0"/>
              </a:defRPr>
            </a:lvl1pPr>
          </a:lstStyle>
          <a:p>
            <a:fld id="{C23701D5-C2F9-44A0-B864-C45B5380A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826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833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9280025-3B75-431F-8518-83F83B05B8B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92074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9186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28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 0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Shape 2070"/>
          <p:cNvSpPr>
            <a:spLocks noGrp="1"/>
          </p:cNvSpPr>
          <p:nvPr>
            <p:ph type="title"/>
          </p:nvPr>
        </p:nvSpPr>
        <p:spPr>
          <a:xfrm>
            <a:off x="457200" y="274646"/>
            <a:ext cx="7620000" cy="1143001"/>
          </a:xfrm>
          <a:prstGeom prst="rect">
            <a:avLst/>
          </a:prstGeom>
        </p:spPr>
        <p:txBody>
          <a:bodyPr lIns="45697" tIns="45697" rIns="45697" bIns="45697">
            <a:normAutofit/>
          </a:bodyPr>
          <a:lstStyle>
            <a:lvl1pPr marL="0" marR="0" defTabSz="913930">
              <a:defRPr sz="4600" b="0" spc="-100">
                <a:solidFill>
                  <a:srgbClr val="675E47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71" name="Shape 207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lIns="45697" tIns="45697" rIns="45697" bIns="45697">
            <a:normAutofit/>
          </a:bodyPr>
          <a:lstStyle>
            <a:lvl1pPr marL="342725" marR="0" indent="-228479" defTabSz="913930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662599" marR="0" indent="-251329" defTabSz="913930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056099" marR="0" indent="-279257" defTabSz="913930">
              <a:lnSpc>
                <a:spcPct val="100000"/>
              </a:lnSpc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365185" marR="0" indent="-314163" defTabSz="913930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684247" marR="0" indent="-359039" defTabSz="913930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072"/>
          <p:cNvSpPr>
            <a:spLocks noGrp="1"/>
          </p:cNvSpPr>
          <p:nvPr>
            <p:ph type="sldNum" sz="quarter" idx="10"/>
          </p:nvPr>
        </p:nvSpPr>
        <p:spPr>
          <a:xfrm>
            <a:off x="8531225" y="5707063"/>
            <a:ext cx="549275" cy="280987"/>
          </a:xfrm>
          <a:ln w="19050">
            <a:solidFill>
              <a:srgbClr val="FFFFFF"/>
            </a:solidFill>
            <a:round/>
          </a:ln>
        </p:spPr>
        <p:txBody>
          <a:bodyPr wrap="square" lIns="0" tIns="0" rIns="0" bIns="0" anchor="ctr"/>
          <a:lstStyle>
            <a:lvl1pPr hangingPunct="1">
              <a:defRPr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28ED169B-BEAB-4379-9DF5-3373C5AFD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17678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Shape 2079"/>
          <p:cNvSpPr>
            <a:spLocks noGrp="1"/>
          </p:cNvSpPr>
          <p:nvPr>
            <p:ph type="title"/>
          </p:nvPr>
        </p:nvSpPr>
        <p:spPr>
          <a:xfrm>
            <a:off x="476251" y="115897"/>
            <a:ext cx="8188326" cy="15097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defTabSz="913930">
              <a:defRPr sz="2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080" name="Shape 2080"/>
          <p:cNvSpPr>
            <a:spLocks noGrp="1"/>
          </p:cNvSpPr>
          <p:nvPr>
            <p:ph type="body" idx="1"/>
          </p:nvPr>
        </p:nvSpPr>
        <p:spPr>
          <a:xfrm>
            <a:off x="476250" y="1625600"/>
            <a:ext cx="8186740" cy="5232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3386" marR="0" indent="-263386" defTabSz="913930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32129" marR="0" indent="-292654" defTabSz="913930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19546" marR="0" indent="-243773" defTabSz="913930">
              <a:lnSpc>
                <a:spcPct val="100000"/>
              </a:lnSpc>
              <a:buClr>
                <a:srgbClr val="00C4FF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996279" marR="0" indent="-376272" defTabSz="913930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607986" marR="0" indent="-462783" defTabSz="913930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081"/>
          <p:cNvSpPr>
            <a:spLocks noGrp="1"/>
          </p:cNvSpPr>
          <p:nvPr>
            <p:ph type="sldNum" sz="quarter" idx="10"/>
          </p:nvPr>
        </p:nvSpPr>
        <p:spPr>
          <a:xfrm>
            <a:off x="4340225" y="6380163"/>
            <a:ext cx="444500" cy="438150"/>
          </a:xfrm>
        </p:spPr>
        <p:txBody>
          <a:bodyPr anchor="ctr"/>
          <a:lstStyle>
            <a:lvl1pPr algn="r" hangingPunct="1">
              <a:defRPr sz="2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91FB72B5-31FF-4B2E-9146-72E34BD32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47640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Shape 2088"/>
          <p:cNvSpPr>
            <a:spLocks noGrp="1"/>
          </p:cNvSpPr>
          <p:nvPr>
            <p:ph type="title"/>
          </p:nvPr>
        </p:nvSpPr>
        <p:spPr>
          <a:xfrm>
            <a:off x="403686" y="857251"/>
            <a:ext cx="7886701" cy="805544"/>
          </a:xfrm>
          <a:prstGeom prst="rect">
            <a:avLst/>
          </a:prstGeom>
        </p:spPr>
        <p:txBody>
          <a:bodyPr lIns="22851" tIns="22851" rIns="22851" bIns="22851">
            <a:normAutofit/>
          </a:bodyPr>
          <a:lstStyle>
            <a:lvl1pPr marL="0" marR="0">
              <a:lnSpc>
                <a:spcPct val="90000"/>
              </a:lnSpc>
              <a:defRPr sz="2600">
                <a:solidFill>
                  <a:srgbClr val="26262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" name="Shape 2089"/>
          <p:cNvSpPr>
            <a:spLocks noGrp="1"/>
          </p:cNvSpPr>
          <p:nvPr>
            <p:ph type="sldNum" sz="quarter" idx="10"/>
          </p:nvPr>
        </p:nvSpPr>
        <p:spPr>
          <a:xfrm>
            <a:off x="8740775" y="5711825"/>
            <a:ext cx="203200" cy="200025"/>
          </a:xfrm>
        </p:spPr>
        <p:txBody>
          <a:bodyPr lIns="22851" tIns="22851" rIns="22851" bIns="22851" anchor="ctr"/>
          <a:lstStyle>
            <a:lvl1pPr algn="r" hangingPunct="1">
              <a:defRPr sz="100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936F203-C29E-4673-905D-8C71229AA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7742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Shape 2096"/>
          <p:cNvSpPr>
            <a:spLocks noGrp="1"/>
          </p:cNvSpPr>
          <p:nvPr>
            <p:ph type="title"/>
          </p:nvPr>
        </p:nvSpPr>
        <p:spPr>
          <a:xfrm>
            <a:off x="635000" y="144691"/>
            <a:ext cx="7861300" cy="179343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>
            <a:normAutofit/>
          </a:bodyPr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97" name="Shape 2097"/>
          <p:cNvSpPr>
            <a:spLocks noGrp="1"/>
          </p:cNvSpPr>
          <p:nvPr>
            <p:ph type="body" sz="half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>
            <a:normAutofit/>
          </a:bodyPr>
          <a:lstStyle>
            <a:lvl1pPr marL="631555" marR="0" indent="-37766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558" marR="0" indent="-37766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5568" marR="0" indent="-37766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2572" marR="0" indent="-377666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59577" marR="0" indent="-377666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098"/>
          <p:cNvSpPr>
            <a:spLocks noGrp="1"/>
          </p:cNvSpPr>
          <p:nvPr>
            <p:ph type="sldNum" sz="quarter" idx="10"/>
          </p:nvPr>
        </p:nvSpPr>
        <p:spPr>
          <a:xfrm>
            <a:off x="6173788" y="6169025"/>
            <a:ext cx="379412" cy="374650"/>
          </a:xfrm>
        </p:spPr>
        <p:txBody>
          <a:bodyPr lIns="45702" tIns="45702" rIns="45702" bIns="45702" anchor="ctr"/>
          <a:lstStyle>
            <a:lvl1pPr algn="r" hangingPunct="1">
              <a:defRPr sz="1700">
                <a:solidFill>
                  <a:srgbClr val="888888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8C6371A6-A718-44B8-9880-F97FE4375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90432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Shape 2114"/>
          <p:cNvSpPr>
            <a:spLocks noGrp="1"/>
          </p:cNvSpPr>
          <p:nvPr>
            <p:ph type="title"/>
          </p:nvPr>
        </p:nvSpPr>
        <p:spPr>
          <a:xfrm>
            <a:off x="457200" y="274646"/>
            <a:ext cx="8229600" cy="1143001"/>
          </a:xfrm>
          <a:prstGeom prst="rect">
            <a:avLst/>
          </a:prstGeom>
          <a:solidFill>
            <a:srgbClr val="8EC2F9"/>
          </a:solidFill>
        </p:spPr>
        <p:txBody>
          <a:bodyPr lIns="45702" tIns="45702" rIns="45702" bIns="45702">
            <a:normAutofit/>
          </a:bodyPr>
          <a:lstStyle>
            <a:lvl1pPr marL="0" marR="0" algn="ctr" defTabSz="457011">
              <a:defRPr sz="3600" b="0">
                <a:solidFill>
                  <a:srgbClr val="FFFFFF"/>
                </a:solidFill>
                <a:effectLst>
                  <a:outerShdw blurRad="266700" dist="38100" dir="2700000" rotWithShape="0">
                    <a:srgbClr val="000000">
                      <a:alpha val="51000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15" name="Shape 21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lIns="45702" tIns="45702" rIns="45702" bIns="45702">
            <a:normAutofit/>
          </a:bodyPr>
          <a:lstStyle>
            <a:lvl1pPr marL="342761" marR="0" defTabSz="45701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4D5C7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451" marR="0" indent="-326437" defTabSz="457011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➢"/>
              <a:defRPr sz="3200">
                <a:solidFill>
                  <a:srgbClr val="4D5C7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8701" marR="0" indent="-304676" defTabSz="457011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✓"/>
              <a:defRPr sz="3200">
                <a:solidFill>
                  <a:srgbClr val="4D5C7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6648" marR="0" indent="-365608" defTabSz="457011">
              <a:lnSpc>
                <a:spcPct val="100000"/>
              </a:lnSpc>
              <a:spcBef>
                <a:spcPts val="700"/>
              </a:spcBef>
              <a:buFont typeface="Arial"/>
              <a:buChar char="o"/>
              <a:defRPr sz="3200">
                <a:solidFill>
                  <a:srgbClr val="4D5C7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3661" marR="0" indent="-365608" defTabSz="457011">
              <a:lnSpc>
                <a:spcPct val="100000"/>
              </a:lnSpc>
              <a:spcBef>
                <a:spcPts val="700"/>
              </a:spcBef>
              <a:buFont typeface="Arial"/>
              <a:defRPr sz="3200">
                <a:solidFill>
                  <a:srgbClr val="4D5C7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116"/>
          <p:cNvSpPr>
            <a:spLocks noGrp="1"/>
          </p:cNvSpPr>
          <p:nvPr>
            <p:ph type="sldNum" sz="quarter" idx="10"/>
          </p:nvPr>
        </p:nvSpPr>
        <p:spPr>
          <a:xfrm>
            <a:off x="6184900" y="6169025"/>
            <a:ext cx="368300" cy="374650"/>
          </a:xfrm>
        </p:spPr>
        <p:txBody>
          <a:bodyPr lIns="45702" tIns="45702" rIns="45702" bIns="45702" anchor="ctr"/>
          <a:lstStyle>
            <a:lvl1pPr algn="r" hangingPunct="1">
              <a:defRPr sz="1700">
                <a:solidFill>
                  <a:srgbClr val="898989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1FC477B7-4825-43CF-B9D7-EF978F4574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8876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Shape 2123"/>
          <p:cNvSpPr>
            <a:spLocks noGrp="1"/>
          </p:cNvSpPr>
          <p:nvPr>
            <p:ph type="title"/>
          </p:nvPr>
        </p:nvSpPr>
        <p:spPr>
          <a:xfrm>
            <a:off x="476251" y="115887"/>
            <a:ext cx="8188325" cy="15097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>
              <a:defRPr sz="2800">
                <a:solidFill>
                  <a:srgbClr val="001965"/>
                </a:solidFill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124" name="Shape 2124"/>
          <p:cNvSpPr>
            <a:spLocks noGrp="1"/>
          </p:cNvSpPr>
          <p:nvPr>
            <p:ph type="body" idx="1"/>
          </p:nvPr>
        </p:nvSpPr>
        <p:spPr>
          <a:xfrm>
            <a:off x="476250" y="1625600"/>
            <a:ext cx="8186739" cy="5232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3414" marR="0" indent="-263414">
              <a:lnSpc>
                <a:spcPct val="100000"/>
              </a:lnSpc>
              <a:spcBef>
                <a:spcPts val="500"/>
              </a:spcBef>
              <a:buClr>
                <a:srgbClr val="00B7FF"/>
              </a:buClr>
              <a:buFont typeface="Verdana"/>
              <a:buChar char="•"/>
              <a:defRPr sz="2200">
                <a:solidFill>
                  <a:srgbClr val="001965"/>
                </a:solidFill>
                <a:uFillTx/>
              </a:defRPr>
            </a:lvl1pPr>
            <a:lvl2pPr marL="829287" marR="0" indent="-289757">
              <a:lnSpc>
                <a:spcPct val="100000"/>
              </a:lnSpc>
              <a:spcBef>
                <a:spcPts val="500"/>
              </a:spcBef>
              <a:buClr>
                <a:srgbClr val="00B7FF"/>
              </a:buClr>
              <a:buSzPct val="100000"/>
              <a:buFont typeface="Verdana"/>
              <a:buChar char="•"/>
              <a:defRPr sz="2200">
                <a:solidFill>
                  <a:srgbClr val="001965"/>
                </a:solidFill>
                <a:uFillTx/>
              </a:defRPr>
            </a:lvl2pPr>
            <a:lvl3pPr marL="1403656" marR="0" indent="-327771">
              <a:lnSpc>
                <a:spcPct val="100000"/>
              </a:lnSpc>
              <a:buClr>
                <a:srgbClr val="00B7FF"/>
              </a:buClr>
              <a:buSzPct val="100000"/>
              <a:buFont typeface="Verdana"/>
              <a:buChar char="•"/>
              <a:defRPr sz="2200">
                <a:solidFill>
                  <a:srgbClr val="001965"/>
                </a:solidFill>
                <a:uFillTx/>
              </a:defRPr>
            </a:lvl3pPr>
            <a:lvl4pPr marL="1982369" marR="0" indent="-362194">
              <a:lnSpc>
                <a:spcPct val="100000"/>
              </a:lnSpc>
              <a:spcBef>
                <a:spcPts val="500"/>
              </a:spcBef>
              <a:buClr>
                <a:srgbClr val="00B7FF"/>
              </a:buClr>
              <a:buFont typeface="Verdana"/>
              <a:buChar char="•"/>
              <a:defRPr sz="2200">
                <a:solidFill>
                  <a:srgbClr val="001965"/>
                </a:solidFill>
                <a:uFillTx/>
              </a:defRPr>
            </a:lvl4pPr>
            <a:lvl5pPr marL="2581807" marR="0" indent="-436384">
              <a:lnSpc>
                <a:spcPct val="100000"/>
              </a:lnSpc>
              <a:spcBef>
                <a:spcPts val="500"/>
              </a:spcBef>
              <a:buClr>
                <a:srgbClr val="00B7FF"/>
              </a:buClr>
              <a:buFont typeface="Verdana"/>
              <a:buChar char="•"/>
              <a:defRPr sz="2200">
                <a:solidFill>
                  <a:srgbClr val="001965"/>
                </a:solidFill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125"/>
          <p:cNvSpPr>
            <a:spLocks noGrp="1"/>
          </p:cNvSpPr>
          <p:nvPr>
            <p:ph type="sldNum" sz="quarter" idx="10"/>
          </p:nvPr>
        </p:nvSpPr>
        <p:spPr>
          <a:xfrm>
            <a:off x="6110288" y="6169025"/>
            <a:ext cx="442912" cy="374650"/>
          </a:xfrm>
        </p:spPr>
        <p:txBody>
          <a:bodyPr lIns="45702" tIns="45702" rIns="45702" bIns="45702" anchor="ctr"/>
          <a:lstStyle>
            <a:lvl1pPr algn="r" hangingPunct="1">
              <a:defRPr sz="17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fld id="{666D1146-945A-4AED-AE32-E76FD767F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0855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contenu">
    <p:bg>
      <p:bgPr>
        <a:solidFill>
          <a:srgbClr val="000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Shape 2132"/>
          <p:cNvSpPr>
            <a:spLocks noGrp="1"/>
          </p:cNvSpPr>
          <p:nvPr>
            <p:ph type="title"/>
          </p:nvPr>
        </p:nvSpPr>
        <p:spPr>
          <a:xfrm>
            <a:off x="647700" y="131762"/>
            <a:ext cx="7861300" cy="1804988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>
            <a:normAutofit/>
          </a:bodyPr>
          <a:lstStyle>
            <a:lvl1pPr marL="0" marR="0" algn="ctr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33" name="Shape 2133"/>
          <p:cNvSpPr>
            <a:spLocks noGrp="1"/>
          </p:cNvSpPr>
          <p:nvPr>
            <p:ph type="body" sz="half" idx="1"/>
          </p:nvPr>
        </p:nvSpPr>
        <p:spPr>
          <a:xfrm>
            <a:off x="647700" y="1117600"/>
            <a:ext cx="3835400" cy="5740400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 anchor="ctr">
            <a:normAutofit/>
          </a:bodyPr>
          <a:lstStyle>
            <a:lvl1pPr marL="763275" marR="0" indent="-483988">
              <a:lnSpc>
                <a:spcPct val="100000"/>
              </a:lnSpc>
              <a:spcBef>
                <a:spcPts val="2500"/>
              </a:spcBef>
              <a:buClrTx/>
              <a:buSzPct val="138000"/>
              <a:buFont typeface="Monaco"/>
              <a:buChar char="•"/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347235" marR="0" indent="-483988">
              <a:lnSpc>
                <a:spcPct val="100000"/>
              </a:lnSpc>
              <a:spcBef>
                <a:spcPts val="2500"/>
              </a:spcBef>
              <a:buClrTx/>
              <a:buSzPct val="138000"/>
              <a:buFont typeface="Monaco"/>
              <a:buChar char="•"/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931196" marR="0" indent="-483988">
              <a:lnSpc>
                <a:spcPct val="100000"/>
              </a:lnSpc>
              <a:spcBef>
                <a:spcPts val="2500"/>
              </a:spcBef>
              <a:buClrTx/>
              <a:buSzPct val="138000"/>
              <a:buFont typeface="Monaco"/>
              <a:buChar char="•"/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515160" marR="0" indent="-483989">
              <a:lnSpc>
                <a:spcPct val="100000"/>
              </a:lnSpc>
              <a:spcBef>
                <a:spcPts val="2500"/>
              </a:spcBef>
              <a:buSzPct val="138000"/>
              <a:buFont typeface="Monaco"/>
              <a:buChar char="•"/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099119" marR="0" indent="-483989">
              <a:lnSpc>
                <a:spcPct val="100000"/>
              </a:lnSpc>
              <a:spcBef>
                <a:spcPts val="2500"/>
              </a:spcBef>
              <a:buSzPct val="138000"/>
              <a:buFont typeface="Monaco"/>
              <a:buChar char="•"/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134"/>
          <p:cNvSpPr>
            <a:spLocks noGrp="1"/>
          </p:cNvSpPr>
          <p:nvPr>
            <p:ph type="sldNum" sz="quarter" idx="10"/>
          </p:nvPr>
        </p:nvSpPr>
        <p:spPr>
          <a:xfrm>
            <a:off x="6110288" y="6169025"/>
            <a:ext cx="442912" cy="374650"/>
          </a:xfrm>
        </p:spPr>
        <p:txBody>
          <a:bodyPr lIns="45702" tIns="45702" rIns="45702" bIns="45702" anchor="ctr"/>
          <a:lstStyle>
            <a:lvl1pPr algn="r" hangingPunct="1">
              <a:defRPr sz="170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fld id="{61110875-8DDD-4D3F-AECA-319605142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02015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8BF8-1BC4-4BAB-87E1-BEF2D27C4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73ED-F1B1-4C40-9859-FE875D46EF2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827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B648-83FF-4F12-8905-91A474F7D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5321-A86C-496C-8C9B-41A77557A94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2607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C4F0-2A31-4ABA-8888-90C3343AB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B113-4F4F-4BEE-B17E-FC8352E8495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0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070885F-F03F-4928-B1B1-BBD322B24C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92074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38528132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2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2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E409-CD9E-41BB-925C-7D74395DA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1471-9859-4492-AB65-BA1A13B78F2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294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DC75-AB63-4AA0-A43D-049D135D4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5912-2F82-43C8-AF5A-E24A2CB88EE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2665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1FCB-0F9B-4571-82D1-E2CD6C616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7BA1-09E5-4AB6-8338-1F26A581C04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680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4EBE-6AEF-462F-8177-4D3E47F3D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C7C6-414D-4522-BB39-8AD15B0EAC4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22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9055-ABF4-46AB-8EF2-8B34D159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3154-E984-4CA0-B3FE-F13082A41C4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771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1898-D16B-4861-A136-410844A6A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4DF9-4AA2-4E17-B8CA-1A5A146576B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6626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59B7-E096-4DB0-9F6D-9A7C9C1B4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5A49B-C637-4E63-9839-D8FCC41E667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1948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789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789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69F1-DC16-478E-A3A9-FDE178475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6521-148E-4CDE-9199-4FC757E045B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2211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2143" y="6550704"/>
            <a:ext cx="8286750" cy="169477"/>
          </a:xfrm>
        </p:spPr>
        <p:txBody>
          <a:bodyPr bIns="0"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endParaRPr lang="en-CA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262626"/>
                </a:solidFill>
                <a:latin typeface="Arial"/>
              </a:defRPr>
            </a:lvl1pPr>
          </a:lstStyle>
          <a:p>
            <a:pPr>
              <a:defRPr/>
            </a:pPr>
            <a:fld id="{94BF0D63-6337-4EC7-BC1C-7A584CB9063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258196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122364"/>
            <a:ext cx="7200900" cy="2306637"/>
          </a:xfrm>
        </p:spPr>
        <p:txBody>
          <a:bodyPr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602038"/>
            <a:ext cx="72009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D_H_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17192" r="50357" b="17231"/>
          <a:stretch/>
        </p:blipFill>
        <p:spPr>
          <a:xfrm>
            <a:off x="7726260" y="5728632"/>
            <a:ext cx="1163974" cy="1015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5202EB-97E9-4BA1-A6AE-EC14CDE63847}"/>
              </a:ext>
            </a:extLst>
          </p:cNvPr>
          <p:cNvSpPr txBox="1"/>
          <p:nvPr userDrawn="1"/>
        </p:nvSpPr>
        <p:spPr>
          <a:xfrm>
            <a:off x="457200" y="6628284"/>
            <a:ext cx="3273804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white"/>
                </a:solidFill>
                <a:latin typeface="Arial" panose="020B0604020202020204"/>
              </a:rPr>
              <a:t>©2019 Eli Lilly and Company.</a:t>
            </a:r>
          </a:p>
        </p:txBody>
      </p:sp>
    </p:spTree>
    <p:extLst>
      <p:ext uri="{BB962C8B-B14F-4D97-AF65-F5344CB8AC3E}">
        <p14:creationId xmlns:p14="http://schemas.microsoft.com/office/powerpoint/2010/main" val="886948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67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68452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C2E89-0A42-4FFC-890C-AD301CEF0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6897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93226"/>
          </a:xfr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BE27E-487B-4203-9C36-952532A7B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2493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0"/>
            <a:ext cx="8229600" cy="4400550"/>
          </a:xfrm>
        </p:spPr>
        <p:txBody>
          <a:bodyPr lIns="0"/>
          <a:lstStyle>
            <a:lvl1pPr>
              <a:lnSpc>
                <a:spcPct val="100000"/>
              </a:lnSpc>
              <a:spcBef>
                <a:spcPts val="450"/>
              </a:spcBef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1BF0D-E26F-4901-BB53-D1EF1B91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7AE4BC-340E-47B6-8ED3-57875CFA9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7869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86700" cy="4576762"/>
          </a:xfr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D218-AA15-4A73-8E4A-931E46B94E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5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28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189912" cy="1009650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1"/>
            <a:ext cx="8229600" cy="4803058"/>
          </a:xfr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35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35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35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35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DA1F1-B44C-4293-96B2-0527E54BF7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48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0"/>
            <a:ext cx="8229600" cy="4803058"/>
          </a:xfrm>
        </p:spPr>
        <p:txBody>
          <a:bodyPr lIns="0"/>
          <a:lstStyle>
            <a:lvl1pPr>
              <a:lnSpc>
                <a:spcPct val="100000"/>
              </a:lnSpc>
              <a:spcBef>
                <a:spcPts val="450"/>
              </a:spcBef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3pPr>
            <a:lvl4pPr marL="1157288" indent="-128588"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4pPr>
            <a:lvl5pPr marL="1500188" indent="-128588"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F37A34-E5E7-4C85-9DA8-3249383F4C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2539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589248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019DC7E-365F-4080-B0D4-F44733AC39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53162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4555747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F7E2470-440C-4036-B7E6-EEDAD3553A4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53162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7510957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058150" cy="9905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508BCD-5623-4B81-BAF6-58F28B12CE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53162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411492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C2E89-0A42-4FFC-890C-AD301CEF0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583233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122364"/>
            <a:ext cx="7200900" cy="2306637"/>
          </a:xfrm>
        </p:spPr>
        <p:txBody>
          <a:bodyPr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602038"/>
            <a:ext cx="72009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D_H_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17192" r="50357" b="17231"/>
          <a:stretch/>
        </p:blipFill>
        <p:spPr>
          <a:xfrm>
            <a:off x="7726260" y="5728632"/>
            <a:ext cx="1163974" cy="1015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5202EB-97E9-4BA1-A6AE-EC14CDE63847}"/>
              </a:ext>
            </a:extLst>
          </p:cNvPr>
          <p:cNvSpPr txBox="1"/>
          <p:nvPr userDrawn="1"/>
        </p:nvSpPr>
        <p:spPr>
          <a:xfrm>
            <a:off x="457200" y="6628284"/>
            <a:ext cx="3273804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white"/>
                </a:solidFill>
                <a:latin typeface="Arial" panose="020B0604020202020204"/>
              </a:rPr>
              <a:t>©2019 Eli Lilly and Company.</a:t>
            </a:r>
          </a:p>
        </p:txBody>
      </p:sp>
    </p:spTree>
    <p:extLst>
      <p:ext uri="{BB962C8B-B14F-4D97-AF65-F5344CB8AC3E}">
        <p14:creationId xmlns:p14="http://schemas.microsoft.com/office/powerpoint/2010/main" val="1670242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672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C2E89-0A42-4FFC-890C-AD301CEF0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3878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93226"/>
          </a:xfr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BE27E-487B-4203-9C36-952532A7B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6364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0"/>
            <a:ext cx="8229600" cy="4400550"/>
          </a:xfrm>
        </p:spPr>
        <p:txBody>
          <a:bodyPr lIns="0"/>
          <a:lstStyle>
            <a:lvl1pPr>
              <a:lnSpc>
                <a:spcPct val="100000"/>
              </a:lnSpc>
              <a:spcBef>
                <a:spcPts val="450"/>
              </a:spcBef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1BF0D-E26F-4901-BB53-D1EF1B91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7AE4BC-340E-47B6-8ED3-57875CFA9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5746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86700" cy="4576762"/>
          </a:xfr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D218-AA15-4A73-8E4A-931E46B94E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8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28">
          <p15:clr>
            <a:srgbClr val="FBAE40"/>
          </p15:clr>
        </p15:guide>
      </p15:sldGuideLst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189912" cy="1009650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1"/>
            <a:ext cx="8229600" cy="4803058"/>
          </a:xfr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35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35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35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35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DA1F1-B44C-4293-96B2-0527E54BF7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9615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0"/>
            <a:ext cx="8229600" cy="4803058"/>
          </a:xfrm>
        </p:spPr>
        <p:txBody>
          <a:bodyPr lIns="0"/>
          <a:lstStyle>
            <a:lvl1pPr>
              <a:lnSpc>
                <a:spcPct val="100000"/>
              </a:lnSpc>
              <a:spcBef>
                <a:spcPts val="450"/>
              </a:spcBef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3pPr>
            <a:lvl4pPr marL="1157288" indent="-128588"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4pPr>
            <a:lvl5pPr marL="1500188" indent="-128588">
              <a:lnSpc>
                <a:spcPct val="100000"/>
              </a:lnSpc>
              <a:spcBef>
                <a:spcPts val="450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F37A34-E5E7-4C85-9DA8-3249383F4C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537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570962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019DC7E-365F-4080-B0D4-F44733AC39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53162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0456487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F7E2470-440C-4036-B7E6-EEDAD3553A4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53162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3361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93226"/>
          </a:xfr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BE27E-487B-4203-9C36-952532A7B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398426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058150" cy="9905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508BCD-5623-4B81-BAF6-58F28B12CE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53162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81154600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058150" cy="9905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508BCD-5623-4B81-BAF6-58F28B12CE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92074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53735932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019DC7E-365F-4080-B0D4-F44733AC39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92074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68136482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058150" cy="9905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827759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058150" cy="9905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5B51444-B612-48CC-ADBE-B6569A566E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53162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08171920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122364"/>
            <a:ext cx="7200900" cy="2306637"/>
          </a:xfrm>
        </p:spPr>
        <p:txBody>
          <a:bodyPr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602038"/>
            <a:ext cx="72009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D_H_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17192" r="50357" b="17231"/>
          <a:stretch/>
        </p:blipFill>
        <p:spPr>
          <a:xfrm>
            <a:off x="7726260" y="5728632"/>
            <a:ext cx="1163974" cy="1015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BB74E-D1CB-452F-B66E-FA12CD15A6C8}"/>
              </a:ext>
            </a:extLst>
          </p:cNvPr>
          <p:cNvSpPr txBox="1"/>
          <p:nvPr userDrawn="1"/>
        </p:nvSpPr>
        <p:spPr>
          <a:xfrm>
            <a:off x="457200" y="6660179"/>
            <a:ext cx="3273804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white"/>
                </a:solidFill>
                <a:latin typeface="Arial" panose="020B0604020202020204"/>
              </a:rPr>
              <a:t>© 2019 Eli Lilly and Company.</a:t>
            </a:r>
          </a:p>
        </p:txBody>
      </p:sp>
    </p:spTree>
    <p:extLst>
      <p:ext uri="{BB962C8B-B14F-4D97-AF65-F5344CB8AC3E}">
        <p14:creationId xmlns:p14="http://schemas.microsoft.com/office/powerpoint/2010/main" val="3211224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672">
          <p15:clr>
            <a:srgbClr val="FBAE40"/>
          </p15:clr>
        </p15:guide>
      </p15:sldGuideLst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833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9280025-3B75-431F-8518-83F83B05B8B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92074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01232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28">
          <p15:clr>
            <a:srgbClr val="FBAE40"/>
          </p15:clr>
        </p15:guide>
      </p15:sldGuideLst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070885F-F03F-4928-B1B1-BBD322B24C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6292074"/>
            <a:ext cx="8229600" cy="300038"/>
          </a:xfrm>
        </p:spPr>
        <p:txBody>
          <a:bodyPr lIns="0" tIns="0" rIns="0" bIns="0" anchor="b">
            <a:noAutofit/>
          </a:bodyPr>
          <a:lstStyle>
            <a:lvl2pPr marL="0" indent="0">
              <a:buNone/>
              <a:defRPr sz="600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51064485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33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598625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C2E89-0A42-4FFC-890C-AD301CEF0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9698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32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694" indent="-129779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69106" indent="-126206"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815579" indent="-129779"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154906" indent="-126206"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1501379" indent="-129779"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3C9DA-D926-4B11-A1E1-A9AE4D24C4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73240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93226"/>
          </a:xfr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BE27E-487B-4203-9C36-952532A7B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511193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694" indent="-129779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69106" indent="-126206"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815579" indent="-129779"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154906" indent="-126206"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1501379" indent="-129779"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3C9DA-D926-4B11-A1E1-A9AE4D24C4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4756245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 marL="216694" indent="-129779">
              <a:defRPr/>
            </a:lvl1pPr>
            <a:lvl2pPr marL="469106" indent="-126206">
              <a:defRPr/>
            </a:lvl2pPr>
            <a:lvl3pPr marL="815579" indent="-129779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29299-F5F5-4657-BAB1-EEC9D3A8A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0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28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014A6-6F04-4C5C-9612-303C1E74F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FF180C-7609-483E-91C3-6066497A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88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 marL="216694" indent="-129779">
              <a:defRPr/>
            </a:lvl1pPr>
            <a:lvl2pPr marL="469106" indent="-126206">
              <a:defRPr/>
            </a:lvl2pPr>
            <a:lvl3pPr marL="815579" indent="-129779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29299-F5F5-4657-BAB1-EEC9D3A8A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727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2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Desig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2"/>
          <p:cNvSpPr>
            <a:spLocks noGrp="1"/>
          </p:cNvSpPr>
          <p:nvPr>
            <p:ph type="sldNum" sz="quarter" idx="10"/>
          </p:nvPr>
        </p:nvSpPr>
        <p:spPr>
          <a:xfrm>
            <a:off x="4256088" y="6388100"/>
            <a:ext cx="631825" cy="469900"/>
          </a:xfrm>
        </p:spPr>
        <p:txBody>
          <a:bodyPr/>
          <a:lstStyle>
            <a:lvl1pPr hangingPunct="1">
              <a:defRPr sz="2400">
                <a:solidFill>
                  <a:srgbClr val="000000"/>
                </a:solidFill>
              </a:defRPr>
            </a:lvl1pPr>
          </a:lstStyle>
          <a:p>
            <a:fld id="{752FE4B7-0EB9-4930-8B36-5930D3D7A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1847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1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0AC875A6-CE6A-4F72-87FD-8BCC5C993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407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0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9A030B0B-C35F-422B-946D-DBFAB335C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1114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9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E04AA393-EA1E-4380-9FB4-EB4079928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376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8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E675F6DE-A766-4105-AAD3-6889478FD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3774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7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1399F031-1487-419B-BD6F-F4C8737F16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4701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76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EF1413C6-5F85-46F0-A28E-2122152DA5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168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85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B6801504-B8E6-4270-B996-A5787B627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884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796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94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9C1056C9-B06A-4487-9686-6B5730133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2227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03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D3DEC7E4-415D-4A55-91C8-00D7537FBB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8792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12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4D5F4570-FA58-499D-A636-204D7FC2C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47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21"/>
          <p:cNvSpPr>
            <a:spLocks noGrp="1"/>
          </p:cNvSpPr>
          <p:nvPr>
            <p:ph type="sldNum" sz="quarter" idx="10"/>
          </p:nvPr>
        </p:nvSpPr>
        <p:spPr>
          <a:xfrm>
            <a:off x="4322763" y="65405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DD945CD4-8087-4DB2-B06C-F35600A288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14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0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5BBFC53A-1071-488D-915F-961BB4BA98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636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Fireball copi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39"/>
          <p:cNvSpPr>
            <a:spLocks noGrp="1"/>
          </p:cNvSpPr>
          <p:nvPr>
            <p:ph type="sldNum" sz="quarter" idx="10"/>
          </p:nvPr>
        </p:nvSpPr>
        <p:spPr>
          <a:xfrm>
            <a:off x="7310438" y="6361113"/>
            <a:ext cx="390525" cy="384175"/>
          </a:xfrm>
        </p:spPr>
        <p:txBody>
          <a:bodyPr anchor="ctr"/>
          <a:lstStyle>
            <a:lvl1pPr hangingPunct="1">
              <a:defRPr sz="1700">
                <a:solidFill>
                  <a:srgbClr val="FFFED5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F3B8C781-753C-4D7C-8555-C0E8068F9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2988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48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F9628BCA-F7A2-4068-B3CF-7FD15DD3A7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155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57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C0465C2F-7A3E-41FD-BAE4-7AF72F5F5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0710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9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66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C2D7B8CC-10FD-4091-8D8B-9478C7EC8E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073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ireball - No Graphic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75"/>
          <p:cNvSpPr>
            <a:spLocks noGrp="1"/>
          </p:cNvSpPr>
          <p:nvPr>
            <p:ph type="sldNum" sz="quarter" idx="10"/>
          </p:nvPr>
        </p:nvSpPr>
        <p:spPr>
          <a:xfrm>
            <a:off x="4356100" y="6388100"/>
            <a:ext cx="428625" cy="438150"/>
          </a:xfrm>
        </p:spPr>
        <p:txBody>
          <a:bodyPr/>
          <a:lstStyle>
            <a:lvl1pPr hangingPunct="1">
              <a:defRPr sz="2200">
                <a:solidFill>
                  <a:srgbClr val="FFF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C6FD4F41-D5AA-41BC-BA9A-2275DB2C3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712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167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84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AB775A9F-E766-4450-B314-611F0F9C2B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3420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193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FF55AF3F-156D-444C-9A3D-525CC95CB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0203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02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5BB3D9A-BC41-4AFC-8455-11300853F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9325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11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C3864452-495C-48B9-8DD1-B63EFAC74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8983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20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61ACDCE2-DB5B-454E-8F6E-E800FAA86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4579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29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F1E66F0D-755C-47E1-A48B-380F61382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2008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38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17401D1E-F63A-4555-9854-A961D2B18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8494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47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7A382B4C-256A-4898-AD97-F045D00E2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7163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56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4A9EF011-D60A-40AD-9C3C-2545E239B8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531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65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5D4D756C-C673-46AE-ABF0-B78CB99CB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054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23EBD7-8403-4E2F-AFF5-C53BBE37C534}" type="datetimeFigureOut">
              <a:rPr lang="en-ZA" smtClean="0"/>
              <a:pPr/>
              <a:t>2021/08/28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8484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74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3AA6A771-1394-4F32-8DC9-1B48DD27A2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984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83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C272D30B-4E5F-427E-B884-2E8C0CDDF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5911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292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D505687-4F4C-4249-AE7E-F292BFF7D9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1501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00" name="Shape 300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01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6C00364E-2A63-4227-A759-8ED82EDED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386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10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2D7A45E2-6E5C-4680-8855-18AD66B1F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6243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19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74D888AC-9887-4DC2-9D68-D88D8D3A2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987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27" name="Shape 327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28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3477BA9C-6A26-4D21-A7A4-1AA20584C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6898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9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37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301FB619-E417-4A88-B55C-5D860C411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144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46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1559833A-5C39-47B1-9F6D-B46F593093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9343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9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54" name="Shape 354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55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5C3C5E21-03CE-4CF8-BABA-AA272A4B2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54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6714B9-97E3-4D78-BD20-8A620FEAD5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376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64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6979F87D-D035-474C-9EB9-FE9874491E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362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73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C51FC7B6-C73C-4913-B432-317CF6831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7270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635000" y="1295400"/>
            <a:ext cx="7861300" cy="21463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b"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"/>
          </p:nvPr>
        </p:nvSpPr>
        <p:spPr>
          <a:xfrm>
            <a:off x="635000" y="3530600"/>
            <a:ext cx="7861300" cy="889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0" marR="0" indent="0" algn="ctr" defTabSz="317371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0" marR="0" indent="0" algn="ctr" defTabSz="317371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82"/>
          <p:cNvSpPr>
            <a:spLocks noGrp="1"/>
          </p:cNvSpPr>
          <p:nvPr>
            <p:ph type="sldNum" sz="quarter" idx="10"/>
          </p:nvPr>
        </p:nvSpPr>
        <p:spPr>
          <a:xfrm>
            <a:off x="4322763" y="65532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0E303C16-B80B-4198-A988-033CC1BE2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7314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sur 2 colonn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90" name="Shape 390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numCol="2" spcCol="392905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391"/>
          <p:cNvSpPr>
            <a:spLocks noGrp="1"/>
          </p:cNvSpPr>
          <p:nvPr>
            <p:ph type="sldNum" sz="quarter" idx="10"/>
          </p:nvPr>
        </p:nvSpPr>
        <p:spPr>
          <a:xfrm>
            <a:off x="4322763" y="65405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1173A5C1-18C8-42D6-AC1E-C40C046640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778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body" idx="1"/>
          </p:nvPr>
        </p:nvSpPr>
        <p:spPr>
          <a:xfrm>
            <a:off x="635000" y="863600"/>
            <a:ext cx="7861300" cy="514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702063" marR="0" indent="-410083" defTabSz="317371">
              <a:lnSpc>
                <a:spcPct val="100000"/>
              </a:lnSpc>
              <a:spcBef>
                <a:spcPts val="38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077" marR="0" indent="-410083" defTabSz="317371">
              <a:lnSpc>
                <a:spcPct val="100000"/>
              </a:lnSpc>
              <a:spcBef>
                <a:spcPts val="38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087" marR="0" indent="-410083" defTabSz="317371">
              <a:lnSpc>
                <a:spcPct val="100000"/>
              </a:lnSpc>
              <a:spcBef>
                <a:spcPts val="38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103" marR="0" indent="-410083" defTabSz="317371">
              <a:lnSpc>
                <a:spcPct val="100000"/>
              </a:lnSpc>
              <a:spcBef>
                <a:spcPts val="38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0112" marR="0" indent="-410083" defTabSz="317371">
              <a:lnSpc>
                <a:spcPct val="100000"/>
              </a:lnSpc>
              <a:spcBef>
                <a:spcPts val="38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Shape 399"/>
          <p:cNvSpPr>
            <a:spLocks noGrp="1"/>
          </p:cNvSpPr>
          <p:nvPr>
            <p:ph type="sldNum" sz="quarter" idx="10"/>
          </p:nvPr>
        </p:nvSpPr>
        <p:spPr>
          <a:xfrm>
            <a:off x="4322763" y="65405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4FF6A709-779E-43B2-BFBB-EB42EDCCB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5702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6"/>
          <p:cNvSpPr>
            <a:spLocks noGrp="1"/>
          </p:cNvSpPr>
          <p:nvPr>
            <p:ph type="sldNum" sz="quarter" idx="10"/>
          </p:nvPr>
        </p:nvSpPr>
        <p:spPr>
          <a:xfrm>
            <a:off x="4322763" y="65405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AB8316CF-6ADC-4EEC-BFA7-F24B753D1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784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" name="Shape 414"/>
          <p:cNvSpPr>
            <a:spLocks noGrp="1"/>
          </p:cNvSpPr>
          <p:nvPr>
            <p:ph type="sldNum" sz="quarter" idx="10"/>
          </p:nvPr>
        </p:nvSpPr>
        <p:spPr>
          <a:xfrm>
            <a:off x="4322763" y="65405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1E9ADDEB-FAB3-4C28-8F54-288974248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4731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xfrm>
            <a:off x="635000" y="2349500"/>
            <a:ext cx="7861300" cy="21463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" name="Shape 422"/>
          <p:cNvSpPr>
            <a:spLocks noGrp="1"/>
          </p:cNvSpPr>
          <p:nvPr>
            <p:ph type="sldNum" sz="quarter" idx="10"/>
          </p:nvPr>
        </p:nvSpPr>
        <p:spPr>
          <a:xfrm>
            <a:off x="4322763" y="65405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81B579-1F32-4AE1-BAB2-C364E82D2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52069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pic" sz="quarter" idx="13"/>
          </p:nvPr>
        </p:nvSpPr>
        <p:spPr>
          <a:xfrm rot="21485017">
            <a:off x="2662319" y="2021224"/>
            <a:ext cx="3801480" cy="2806701"/>
          </a:xfrm>
          <a:prstGeom prst="rect">
            <a:avLst/>
          </a:prstGeom>
          <a:ln w="9525">
            <a:round/>
          </a:ln>
        </p:spPr>
        <p:txBody>
          <a:bodyPr lIns="91402" tIns="45702" rIns="91402" bIns="45702"/>
          <a:lstStyle/>
          <a:p>
            <a:pPr lvl="0"/>
            <a:endParaRPr noProof="0">
              <a:sym typeface="Verdana"/>
            </a:endParaRPr>
          </a:p>
        </p:txBody>
      </p:sp>
      <p:sp>
        <p:nvSpPr>
          <p:cNvPr id="430" name="Shape 430"/>
          <p:cNvSpPr>
            <a:spLocks noGrp="1"/>
          </p:cNvSpPr>
          <p:nvPr>
            <p:ph type="title"/>
          </p:nvPr>
        </p:nvSpPr>
        <p:spPr>
          <a:xfrm>
            <a:off x="635000" y="5410200"/>
            <a:ext cx="7861300" cy="9144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t"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" name="Shape 431"/>
          <p:cNvSpPr>
            <a:spLocks noGrp="1"/>
          </p:cNvSpPr>
          <p:nvPr>
            <p:ph type="sldNum" sz="quarter" idx="14"/>
          </p:nvPr>
        </p:nvSpPr>
        <p:spPr>
          <a:xfrm>
            <a:off x="4322763" y="65405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0F81061E-7D05-47A4-877C-E585B0958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82459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/>
          </p:cNvSpPr>
          <p:nvPr>
            <p:ph type="pic" sz="quarter" idx="13"/>
          </p:nvPr>
        </p:nvSpPr>
        <p:spPr>
          <a:xfrm rot="21487425">
            <a:off x="5219017" y="1491216"/>
            <a:ext cx="2816778" cy="3797301"/>
          </a:xfrm>
          <a:prstGeom prst="rect">
            <a:avLst/>
          </a:prstGeom>
          <a:ln w="9525">
            <a:round/>
          </a:ln>
        </p:spPr>
        <p:txBody>
          <a:bodyPr lIns="91402" tIns="45702" rIns="91402" bIns="45702"/>
          <a:lstStyle/>
          <a:p>
            <a:pPr lvl="0"/>
            <a:endParaRPr noProof="0">
              <a:sym typeface="Verdana"/>
            </a:endParaRPr>
          </a:p>
        </p:txBody>
      </p:sp>
      <p:sp>
        <p:nvSpPr>
          <p:cNvPr id="439" name="Shape 439"/>
          <p:cNvSpPr>
            <a:spLocks noGrp="1"/>
          </p:cNvSpPr>
          <p:nvPr>
            <p:ph type="title"/>
          </p:nvPr>
        </p:nvSpPr>
        <p:spPr>
          <a:xfrm>
            <a:off x="457200" y="1447800"/>
            <a:ext cx="4114800" cy="20066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b"/>
          <a:lstStyle>
            <a:lvl1pPr marL="0" marR="0" algn="ctr" defTabSz="317371">
              <a:defRPr sz="40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40" name="Shape 440"/>
          <p:cNvSpPr>
            <a:spLocks noGrp="1"/>
          </p:cNvSpPr>
          <p:nvPr>
            <p:ph type="body" sz="quarter" idx="1"/>
          </p:nvPr>
        </p:nvSpPr>
        <p:spPr>
          <a:xfrm>
            <a:off x="457200" y="3568701"/>
            <a:ext cx="4114800" cy="18923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0" marR="0" indent="0" algn="ctr" defTabSz="317371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0" marR="0" indent="0" algn="ctr" defTabSz="317371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41"/>
          <p:cNvSpPr>
            <a:spLocks noGrp="1"/>
          </p:cNvSpPr>
          <p:nvPr>
            <p:ph type="sldNum" sz="quarter" idx="14"/>
          </p:nvPr>
        </p:nvSpPr>
        <p:spPr>
          <a:xfrm>
            <a:off x="4322763" y="65405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1CAA767-8CB8-4D0B-AEF9-678DA3A61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057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5" name="Picture 5" descr="UP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C4E0-B78C-4782-8066-DA0A0D823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272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pic" sz="quarter" idx="13"/>
          </p:nvPr>
        </p:nvSpPr>
        <p:spPr>
          <a:xfrm rot="21487425">
            <a:off x="5219017" y="2085576"/>
            <a:ext cx="2816778" cy="3797301"/>
          </a:xfrm>
          <a:prstGeom prst="rect">
            <a:avLst/>
          </a:prstGeom>
          <a:ln w="9525">
            <a:round/>
          </a:ln>
        </p:spPr>
        <p:txBody>
          <a:bodyPr lIns="91402" tIns="45702" rIns="91402" bIns="45702"/>
          <a:lstStyle/>
          <a:p>
            <a:pPr lvl="0"/>
            <a:endParaRPr noProof="0">
              <a:sym typeface="Verdana"/>
            </a:endParaRPr>
          </a:p>
        </p:txBody>
      </p:sp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50" name="Shape 450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51"/>
          <p:cNvSpPr>
            <a:spLocks noGrp="1"/>
          </p:cNvSpPr>
          <p:nvPr>
            <p:ph type="sldNum" sz="quarter" idx="14"/>
          </p:nvPr>
        </p:nvSpPr>
        <p:spPr>
          <a:xfrm>
            <a:off x="4322763" y="65405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A9697D6E-E8E2-46EE-9243-C5916D9CF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3628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Dro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xfrm>
            <a:off x="5461001" y="1981200"/>
            <a:ext cx="3035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60"/>
          <p:cNvSpPr>
            <a:spLocks noGrp="1"/>
          </p:cNvSpPr>
          <p:nvPr>
            <p:ph type="sldNum" sz="quarter" idx="10"/>
          </p:nvPr>
        </p:nvSpPr>
        <p:spPr>
          <a:xfrm>
            <a:off x="4322763" y="65405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9D6AAB7C-A407-4BDD-BD4F-A1F54CC13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8570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68" name="Shape 468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702063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07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087" marR="0" indent="-410083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103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0112" marR="0" indent="-410083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69"/>
          <p:cNvSpPr>
            <a:spLocks noGrp="1"/>
          </p:cNvSpPr>
          <p:nvPr>
            <p:ph type="sldNum" sz="quarter" idx="10"/>
          </p:nvPr>
        </p:nvSpPr>
        <p:spPr>
          <a:xfrm>
            <a:off x="4322763" y="6553200"/>
            <a:ext cx="498475" cy="358775"/>
          </a:xfrm>
        </p:spPr>
        <p:txBody>
          <a:bodyPr lIns="38084" tIns="38084" rIns="38084" bIns="38084"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02D0B720-2F74-4DBD-BA71-261B167A5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09710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78613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905750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89713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73674" marR="0" indent="-524906" defTabSz="317371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57634" marR="0" indent="-524906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41594" marR="0" indent="-524906" defTabSz="317371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78"/>
          <p:cNvSpPr>
            <a:spLocks noGrp="1"/>
          </p:cNvSpPr>
          <p:nvPr>
            <p:ph type="sldNum" sz="quarter" idx="10"/>
          </p:nvPr>
        </p:nvSpPr>
        <p:spPr>
          <a:xfrm>
            <a:off x="4306888" y="65278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6BC0B6DB-C0D0-4437-8DDD-619557762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4004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6" name="Shape 4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87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06A043B9-66EC-4ED4-BF20-DA9BA3174C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2279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5" name="Shape 4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96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6A85E351-9972-4A4E-9504-AA6F1B827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551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04" name="Shape 5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05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D451A74A-CAC6-4E1C-8553-8EAA1E2A1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0227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13" name="Shape 5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14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B65B2696-8F93-4896-80ED-A394703B04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96938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22" name="Shape 5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23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28B2BB19-58CF-4854-B7E9-9136F6158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90897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31" name="Shape 5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32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AB14A465-9321-40A8-A2BD-B36B05E604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999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5" name="Picture 5" descr="UP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324D-69B1-4DC9-9B4A-9B15FB0549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547884"/>
      </p:ext>
    </p:extLst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40" name="Shape 5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41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698DAF80-8894-4A4B-BC8E-161D53944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4888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49" name="Shape 5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50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8B51B089-73A8-4E07-829D-9C49AE1582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8980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58" name="Shape 5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59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639FA427-677F-4B3E-A448-66BEBF2E1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3661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67" name="Shape 5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68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88FFF93B-FC9F-4072-B3CD-4906B200D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54819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6" name="Shape 5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77"/>
          <p:cNvSpPr>
            <a:spLocks noGrp="1"/>
          </p:cNvSpPr>
          <p:nvPr>
            <p:ph type="sldNum" sz="quarter" idx="10"/>
          </p:nvPr>
        </p:nvSpPr>
        <p:spPr>
          <a:xfrm>
            <a:off x="7747000" y="6457950"/>
            <a:ext cx="508000" cy="384175"/>
          </a:xfrm>
        </p:spPr>
        <p:txBody>
          <a:bodyPr/>
          <a:lstStyle>
            <a:lvl1pPr hangingPunct="1">
              <a:defRPr sz="1700"/>
            </a:lvl1pPr>
          </a:lstStyle>
          <a:p>
            <a:fld id="{36B7320E-D196-4D2E-88D0-C55CD3E6A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0239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sous-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/>
          </p:cNvSpPr>
          <p:nvPr>
            <p:ph type="title"/>
          </p:nvPr>
        </p:nvSpPr>
        <p:spPr>
          <a:xfrm>
            <a:off x="647700" y="1282700"/>
            <a:ext cx="7861300" cy="21463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b"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585" name="Shape 585"/>
          <p:cNvSpPr>
            <a:spLocks noGrp="1"/>
          </p:cNvSpPr>
          <p:nvPr>
            <p:ph type="body" sz="quarter" idx="1"/>
          </p:nvPr>
        </p:nvSpPr>
        <p:spPr>
          <a:xfrm>
            <a:off x="647700" y="3530600"/>
            <a:ext cx="7861300" cy="889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0" marR="0" indent="0" algn="ctr" defTabSz="31737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0" marR="0" indent="0" algn="ctr" defTabSz="317371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0" marR="0" indent="0" algn="ctr" defTabSz="317371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86"/>
          <p:cNvSpPr>
            <a:spLocks noGrp="1"/>
          </p:cNvSpPr>
          <p:nvPr>
            <p:ph type="sldNum" sz="quarter" idx="10"/>
          </p:nvPr>
        </p:nvSpPr>
        <p:spPr>
          <a:xfrm>
            <a:off x="4306888" y="65278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9A1D87EB-E15C-4DDD-AFDC-F95DB354B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9532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/>
          </p:cNvSpPr>
          <p:nvPr>
            <p:ph type="title"/>
          </p:nvPr>
        </p:nvSpPr>
        <p:spPr>
          <a:xfrm>
            <a:off x="635000" y="152401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/>
          <a:lstStyle>
            <a:lvl1pPr marL="0" marR="0" algn="ctr" defTabSz="317371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594" name="Shape 594"/>
          <p:cNvSpPr>
            <a:spLocks noGrp="1"/>
          </p:cNvSpPr>
          <p:nvPr>
            <p:ph type="body" sz="half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084" tIns="38084" rIns="38084" bIns="38084" anchor="ctr"/>
          <a:lstStyle>
            <a:lvl1pPr marL="670981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7995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009" marR="0" indent="-379005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022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033" marR="0" indent="-379005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595"/>
          <p:cNvSpPr>
            <a:spLocks noGrp="1"/>
          </p:cNvSpPr>
          <p:nvPr>
            <p:ph type="sldNum" sz="quarter" idx="10"/>
          </p:nvPr>
        </p:nvSpPr>
        <p:spPr>
          <a:xfrm>
            <a:off x="4403725" y="6553200"/>
            <a:ext cx="336550" cy="250825"/>
          </a:xfrm>
        </p:spPr>
        <p:txBody>
          <a:bodyPr lIns="38084" tIns="38084" rIns="38084" bIns="38084"/>
          <a:lstStyle>
            <a:lvl1pPr hangingPunct="1">
              <a:defRPr sz="11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94A7CC6B-A6F8-4862-9B9B-B3FA4DA83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3886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03" name="Shape 603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04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714F8A4E-4838-4AB6-AEB7-C66BD2240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1965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/>
          </p:cNvSpPr>
          <p:nvPr>
            <p:ph type="title"/>
          </p:nvPr>
        </p:nvSpPr>
        <p:spPr>
          <a:xfrm>
            <a:off x="647700" y="139701"/>
            <a:ext cx="7861300" cy="1790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371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12" name="Shape 612"/>
          <p:cNvSpPr>
            <a:spLocks noGrp="1"/>
          </p:cNvSpPr>
          <p:nvPr>
            <p:ph type="body" sz="half" idx="1"/>
          </p:nvPr>
        </p:nvSpPr>
        <p:spPr>
          <a:xfrm>
            <a:off x="647700" y="1981200"/>
            <a:ext cx="3835400" cy="4013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5965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49928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3889" marR="0" indent="-485121" defTabSz="317371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784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1809" marR="0" indent="-485121" defTabSz="317371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13"/>
          <p:cNvSpPr>
            <a:spLocks noGrp="1"/>
          </p:cNvSpPr>
          <p:nvPr>
            <p:ph type="sldNum" sz="quarter" idx="10"/>
          </p:nvPr>
        </p:nvSpPr>
        <p:spPr>
          <a:xfrm>
            <a:off x="4306888" y="6515100"/>
            <a:ext cx="523875" cy="384175"/>
          </a:xfrm>
        </p:spPr>
        <p:txBody>
          <a:bodyPr/>
          <a:lstStyle>
            <a:lvl1pPr hangingPunct="1">
              <a:defRPr sz="17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B46240B3-B174-4070-8D4A-0E43C2F92C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28336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ireball - No Graphics copi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24000"/>
          </a:xfrm>
          <a:prstGeom prst="rect">
            <a:avLst/>
          </a:prstGeom>
        </p:spPr>
        <p:txBody>
          <a:bodyPr anchor="b"/>
          <a:lstStyle>
            <a:lvl1pPr marL="41259" marR="41259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621" name="Shape 621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prstGeom prst="rect">
            <a:avLst/>
          </a:prstGeom>
        </p:spPr>
        <p:txBody>
          <a:bodyPr/>
          <a:lstStyle>
            <a:lvl1pPr marL="384023" marR="41259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905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789" marR="41259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03" marR="41259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7817" marR="41259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622"/>
          <p:cNvSpPr>
            <a:spLocks noGrp="1"/>
          </p:cNvSpPr>
          <p:nvPr>
            <p:ph type="sldNum" sz="quarter" idx="10"/>
          </p:nvPr>
        </p:nvSpPr>
        <p:spPr>
          <a:xfrm>
            <a:off x="4356100" y="6388100"/>
            <a:ext cx="428625" cy="438150"/>
          </a:xfrm>
        </p:spPr>
        <p:txBody>
          <a:bodyPr/>
          <a:lstStyle>
            <a:lvl1pPr hangingPunct="1">
              <a:defRPr sz="2200">
                <a:solidFill>
                  <a:srgbClr val="FFF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637D3992-068C-492D-9510-E16081DE2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544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115.xml"/><Relationship Id="rId138" Type="http://schemas.openxmlformats.org/officeDocument/2006/relationships/slideLayout" Target="../slideLayouts/slideLayout169.xml"/><Relationship Id="rId159" Type="http://schemas.openxmlformats.org/officeDocument/2006/relationships/slideLayout" Target="../slideLayouts/slideLayout190.xml"/><Relationship Id="rId170" Type="http://schemas.openxmlformats.org/officeDocument/2006/relationships/slideLayout" Target="../slideLayouts/slideLayout201.xml"/><Relationship Id="rId191" Type="http://schemas.openxmlformats.org/officeDocument/2006/relationships/slideLayout" Target="../slideLayouts/slideLayout222.xml"/><Relationship Id="rId205" Type="http://schemas.openxmlformats.org/officeDocument/2006/relationships/slideLayout" Target="../slideLayouts/slideLayout236.xml"/><Relationship Id="rId226" Type="http://schemas.openxmlformats.org/officeDocument/2006/relationships/theme" Target="../theme/theme4.xml"/><Relationship Id="rId107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105.xml"/><Relationship Id="rId128" Type="http://schemas.openxmlformats.org/officeDocument/2006/relationships/slideLayout" Target="../slideLayouts/slideLayout159.xml"/><Relationship Id="rId149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36.xml"/><Relationship Id="rId95" Type="http://schemas.openxmlformats.org/officeDocument/2006/relationships/slideLayout" Target="../slideLayouts/slideLayout126.xml"/><Relationship Id="rId160" Type="http://schemas.openxmlformats.org/officeDocument/2006/relationships/slideLayout" Target="../slideLayouts/slideLayout191.xml"/><Relationship Id="rId181" Type="http://schemas.openxmlformats.org/officeDocument/2006/relationships/slideLayout" Target="../slideLayouts/slideLayout212.xml"/><Relationship Id="rId216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95.xml"/><Relationship Id="rId118" Type="http://schemas.openxmlformats.org/officeDocument/2006/relationships/slideLayout" Target="../slideLayouts/slideLayout149.xml"/><Relationship Id="rId139" Type="http://schemas.openxmlformats.org/officeDocument/2006/relationships/slideLayout" Target="../slideLayouts/slideLayout170.xml"/><Relationship Id="rId85" Type="http://schemas.openxmlformats.org/officeDocument/2006/relationships/slideLayout" Target="../slideLayouts/slideLayout116.xml"/><Relationship Id="rId150" Type="http://schemas.openxmlformats.org/officeDocument/2006/relationships/slideLayout" Target="../slideLayouts/slideLayout181.xml"/><Relationship Id="rId171" Type="http://schemas.openxmlformats.org/officeDocument/2006/relationships/slideLayout" Target="../slideLayouts/slideLayout202.xml"/><Relationship Id="rId192" Type="http://schemas.openxmlformats.org/officeDocument/2006/relationships/slideLayout" Target="../slideLayouts/slideLayout223.xml"/><Relationship Id="rId206" Type="http://schemas.openxmlformats.org/officeDocument/2006/relationships/slideLayout" Target="../slideLayouts/slideLayout237.xml"/><Relationship Id="rId227" Type="http://schemas.openxmlformats.org/officeDocument/2006/relationships/image" Target="../media/image6.png"/><Relationship Id="rId1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64.xml"/><Relationship Id="rId108" Type="http://schemas.openxmlformats.org/officeDocument/2006/relationships/slideLayout" Target="../slideLayouts/slideLayout139.xml"/><Relationship Id="rId129" Type="http://schemas.openxmlformats.org/officeDocument/2006/relationships/slideLayout" Target="../slideLayouts/slideLayout160.xml"/><Relationship Id="rId5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106.xml"/><Relationship Id="rId96" Type="http://schemas.openxmlformats.org/officeDocument/2006/relationships/slideLayout" Target="../slideLayouts/slideLayout127.xml"/><Relationship Id="rId140" Type="http://schemas.openxmlformats.org/officeDocument/2006/relationships/slideLayout" Target="../slideLayouts/slideLayout171.xml"/><Relationship Id="rId161" Type="http://schemas.openxmlformats.org/officeDocument/2006/relationships/slideLayout" Target="../slideLayouts/slideLayout192.xml"/><Relationship Id="rId182" Type="http://schemas.openxmlformats.org/officeDocument/2006/relationships/slideLayout" Target="../slideLayouts/slideLayout213.xml"/><Relationship Id="rId217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54.xml"/><Relationship Id="rId119" Type="http://schemas.openxmlformats.org/officeDocument/2006/relationships/slideLayout" Target="../slideLayouts/slideLayout150.xml"/><Relationship Id="rId4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117.xml"/><Relationship Id="rId130" Type="http://schemas.openxmlformats.org/officeDocument/2006/relationships/slideLayout" Target="../slideLayouts/slideLayout161.xml"/><Relationship Id="rId151" Type="http://schemas.openxmlformats.org/officeDocument/2006/relationships/slideLayout" Target="../slideLayouts/slideLayout182.xml"/><Relationship Id="rId172" Type="http://schemas.openxmlformats.org/officeDocument/2006/relationships/slideLayout" Target="../slideLayouts/slideLayout203.xml"/><Relationship Id="rId193" Type="http://schemas.openxmlformats.org/officeDocument/2006/relationships/slideLayout" Target="../slideLayouts/slideLayout224.xml"/><Relationship Id="rId207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44.xml"/><Relationship Id="rId109" Type="http://schemas.openxmlformats.org/officeDocument/2006/relationships/slideLayout" Target="../slideLayouts/slideLayout140.xml"/><Relationship Id="rId3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107.xml"/><Relationship Id="rId97" Type="http://schemas.openxmlformats.org/officeDocument/2006/relationships/slideLayout" Target="../slideLayouts/slideLayout128.xml"/><Relationship Id="rId120" Type="http://schemas.openxmlformats.org/officeDocument/2006/relationships/slideLayout" Target="../slideLayouts/slideLayout151.xml"/><Relationship Id="rId141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38.xml"/><Relationship Id="rId162" Type="http://schemas.openxmlformats.org/officeDocument/2006/relationships/slideLayout" Target="../slideLayouts/slideLayout193.xml"/><Relationship Id="rId183" Type="http://schemas.openxmlformats.org/officeDocument/2006/relationships/slideLayout" Target="../slideLayouts/slideLayout214.xml"/><Relationship Id="rId218" Type="http://schemas.openxmlformats.org/officeDocument/2006/relationships/slideLayout" Target="../slideLayouts/slideLayout249.xml"/><Relationship Id="rId2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118.xml"/><Relationship Id="rId110" Type="http://schemas.openxmlformats.org/officeDocument/2006/relationships/slideLayout" Target="../slideLayouts/slideLayout141.xml"/><Relationship Id="rId131" Type="http://schemas.openxmlformats.org/officeDocument/2006/relationships/slideLayout" Target="../slideLayouts/slideLayout162.xml"/><Relationship Id="rId152" Type="http://schemas.openxmlformats.org/officeDocument/2006/relationships/slideLayout" Target="../slideLayouts/slideLayout183.xml"/><Relationship Id="rId173" Type="http://schemas.openxmlformats.org/officeDocument/2006/relationships/slideLayout" Target="../slideLayouts/slideLayout204.xml"/><Relationship Id="rId194" Type="http://schemas.openxmlformats.org/officeDocument/2006/relationships/slideLayout" Target="../slideLayouts/slideLayout225.xml"/><Relationship Id="rId208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108.xml"/><Relationship Id="rId100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39.xml"/><Relationship Id="rId98" Type="http://schemas.openxmlformats.org/officeDocument/2006/relationships/slideLayout" Target="../slideLayouts/slideLayout129.xml"/><Relationship Id="rId121" Type="http://schemas.openxmlformats.org/officeDocument/2006/relationships/slideLayout" Target="../slideLayouts/slideLayout152.xml"/><Relationship Id="rId142" Type="http://schemas.openxmlformats.org/officeDocument/2006/relationships/slideLayout" Target="../slideLayouts/slideLayout173.xml"/><Relationship Id="rId163" Type="http://schemas.openxmlformats.org/officeDocument/2006/relationships/slideLayout" Target="../slideLayouts/slideLayout194.xml"/><Relationship Id="rId184" Type="http://schemas.openxmlformats.org/officeDocument/2006/relationships/slideLayout" Target="../slideLayouts/slideLayout215.xml"/><Relationship Id="rId219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34.xml"/><Relationship Id="rId214" Type="http://schemas.openxmlformats.org/officeDocument/2006/relationships/slideLayout" Target="../slideLayouts/slideLayout245.xml"/><Relationship Id="rId2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98.xml"/><Relationship Id="rId116" Type="http://schemas.openxmlformats.org/officeDocument/2006/relationships/slideLayout" Target="../slideLayouts/slideLayout147.xml"/><Relationship Id="rId137" Type="http://schemas.openxmlformats.org/officeDocument/2006/relationships/slideLayout" Target="../slideLayouts/slideLayout168.xml"/><Relationship Id="rId158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114.xml"/><Relationship Id="rId88" Type="http://schemas.openxmlformats.org/officeDocument/2006/relationships/slideLayout" Target="../slideLayouts/slideLayout119.xml"/><Relationship Id="rId111" Type="http://schemas.openxmlformats.org/officeDocument/2006/relationships/slideLayout" Target="../slideLayouts/slideLayout142.xml"/><Relationship Id="rId132" Type="http://schemas.openxmlformats.org/officeDocument/2006/relationships/slideLayout" Target="../slideLayouts/slideLayout163.xml"/><Relationship Id="rId153" Type="http://schemas.openxmlformats.org/officeDocument/2006/relationships/slideLayout" Target="../slideLayouts/slideLayout184.xml"/><Relationship Id="rId174" Type="http://schemas.openxmlformats.org/officeDocument/2006/relationships/slideLayout" Target="../slideLayouts/slideLayout205.xml"/><Relationship Id="rId179" Type="http://schemas.openxmlformats.org/officeDocument/2006/relationships/slideLayout" Target="../slideLayouts/slideLayout210.xml"/><Relationship Id="rId195" Type="http://schemas.openxmlformats.org/officeDocument/2006/relationships/slideLayout" Target="../slideLayouts/slideLayout226.xml"/><Relationship Id="rId209" Type="http://schemas.openxmlformats.org/officeDocument/2006/relationships/slideLayout" Target="../slideLayouts/slideLayout240.xml"/><Relationship Id="rId190" Type="http://schemas.openxmlformats.org/officeDocument/2006/relationships/slideLayout" Target="../slideLayouts/slideLayout221.xml"/><Relationship Id="rId204" Type="http://schemas.openxmlformats.org/officeDocument/2006/relationships/slideLayout" Target="../slideLayouts/slideLayout235.xml"/><Relationship Id="rId220" Type="http://schemas.openxmlformats.org/officeDocument/2006/relationships/slideLayout" Target="../slideLayouts/slideLayout251.xml"/><Relationship Id="rId225" Type="http://schemas.openxmlformats.org/officeDocument/2006/relationships/slideLayout" Target="../slideLayouts/slideLayout256.xml"/><Relationship Id="rId1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88.xml"/><Relationship Id="rId106" Type="http://schemas.openxmlformats.org/officeDocument/2006/relationships/slideLayout" Target="../slideLayouts/slideLayout137.xml"/><Relationship Id="rId127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104.xml"/><Relationship Id="rId78" Type="http://schemas.openxmlformats.org/officeDocument/2006/relationships/slideLayout" Target="../slideLayouts/slideLayout109.xml"/><Relationship Id="rId94" Type="http://schemas.openxmlformats.org/officeDocument/2006/relationships/slideLayout" Target="../slideLayouts/slideLayout125.xml"/><Relationship Id="rId99" Type="http://schemas.openxmlformats.org/officeDocument/2006/relationships/slideLayout" Target="../slideLayouts/slideLayout130.xml"/><Relationship Id="rId101" Type="http://schemas.openxmlformats.org/officeDocument/2006/relationships/slideLayout" Target="../slideLayouts/slideLayout132.xml"/><Relationship Id="rId122" Type="http://schemas.openxmlformats.org/officeDocument/2006/relationships/slideLayout" Target="../slideLayouts/slideLayout153.xml"/><Relationship Id="rId143" Type="http://schemas.openxmlformats.org/officeDocument/2006/relationships/slideLayout" Target="../slideLayouts/slideLayout174.xml"/><Relationship Id="rId148" Type="http://schemas.openxmlformats.org/officeDocument/2006/relationships/slideLayout" Target="../slideLayouts/slideLayout179.xml"/><Relationship Id="rId164" Type="http://schemas.openxmlformats.org/officeDocument/2006/relationships/slideLayout" Target="../slideLayouts/slideLayout195.xml"/><Relationship Id="rId169" Type="http://schemas.openxmlformats.org/officeDocument/2006/relationships/slideLayout" Target="../slideLayouts/slideLayout200.xml"/><Relationship Id="rId185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80" Type="http://schemas.openxmlformats.org/officeDocument/2006/relationships/slideLayout" Target="../slideLayouts/slideLayout211.xml"/><Relationship Id="rId210" Type="http://schemas.openxmlformats.org/officeDocument/2006/relationships/slideLayout" Target="../slideLayouts/slideLayout241.xml"/><Relationship Id="rId215" Type="http://schemas.openxmlformats.org/officeDocument/2006/relationships/slideLayout" Target="../slideLayouts/slideLayout246.xml"/><Relationship Id="rId2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99.xml"/><Relationship Id="rId89" Type="http://schemas.openxmlformats.org/officeDocument/2006/relationships/slideLayout" Target="../slideLayouts/slideLayout120.xml"/><Relationship Id="rId112" Type="http://schemas.openxmlformats.org/officeDocument/2006/relationships/slideLayout" Target="../slideLayouts/slideLayout143.xml"/><Relationship Id="rId133" Type="http://schemas.openxmlformats.org/officeDocument/2006/relationships/slideLayout" Target="../slideLayouts/slideLayout164.xml"/><Relationship Id="rId154" Type="http://schemas.openxmlformats.org/officeDocument/2006/relationships/slideLayout" Target="../slideLayouts/slideLayout185.xml"/><Relationship Id="rId175" Type="http://schemas.openxmlformats.org/officeDocument/2006/relationships/slideLayout" Target="../slideLayouts/slideLayout206.xml"/><Relationship Id="rId196" Type="http://schemas.openxmlformats.org/officeDocument/2006/relationships/slideLayout" Target="../slideLayouts/slideLayout227.xml"/><Relationship Id="rId200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47.xml"/><Relationship Id="rId221" Type="http://schemas.openxmlformats.org/officeDocument/2006/relationships/slideLayout" Target="../slideLayouts/slideLayout252.xml"/><Relationship Id="rId3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110.xml"/><Relationship Id="rId102" Type="http://schemas.openxmlformats.org/officeDocument/2006/relationships/slideLayout" Target="../slideLayouts/slideLayout133.xml"/><Relationship Id="rId123" Type="http://schemas.openxmlformats.org/officeDocument/2006/relationships/slideLayout" Target="../slideLayouts/slideLayout154.xml"/><Relationship Id="rId144" Type="http://schemas.openxmlformats.org/officeDocument/2006/relationships/slideLayout" Target="../slideLayouts/slideLayout175.xml"/><Relationship Id="rId90" Type="http://schemas.openxmlformats.org/officeDocument/2006/relationships/slideLayout" Target="../slideLayouts/slideLayout121.xml"/><Relationship Id="rId165" Type="http://schemas.openxmlformats.org/officeDocument/2006/relationships/slideLayout" Target="../slideLayouts/slideLayout196.xml"/><Relationship Id="rId186" Type="http://schemas.openxmlformats.org/officeDocument/2006/relationships/slideLayout" Target="../slideLayouts/slideLayout217.xml"/><Relationship Id="rId211" Type="http://schemas.openxmlformats.org/officeDocument/2006/relationships/slideLayout" Target="../slideLayouts/slideLayout242.xml"/><Relationship Id="rId2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100.xml"/><Relationship Id="rId113" Type="http://schemas.openxmlformats.org/officeDocument/2006/relationships/slideLayout" Target="../slideLayouts/slideLayout144.xml"/><Relationship Id="rId134" Type="http://schemas.openxmlformats.org/officeDocument/2006/relationships/slideLayout" Target="../slideLayouts/slideLayout165.xml"/><Relationship Id="rId80" Type="http://schemas.openxmlformats.org/officeDocument/2006/relationships/slideLayout" Target="../slideLayouts/slideLayout111.xml"/><Relationship Id="rId155" Type="http://schemas.openxmlformats.org/officeDocument/2006/relationships/slideLayout" Target="../slideLayouts/slideLayout186.xml"/><Relationship Id="rId176" Type="http://schemas.openxmlformats.org/officeDocument/2006/relationships/slideLayout" Target="../slideLayouts/slideLayout207.xml"/><Relationship Id="rId197" Type="http://schemas.openxmlformats.org/officeDocument/2006/relationships/slideLayout" Target="../slideLayouts/slideLayout228.xml"/><Relationship Id="rId201" Type="http://schemas.openxmlformats.org/officeDocument/2006/relationships/slideLayout" Target="../slideLayouts/slideLayout232.xml"/><Relationship Id="rId22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90.xml"/><Relationship Id="rId103" Type="http://schemas.openxmlformats.org/officeDocument/2006/relationships/slideLayout" Target="../slideLayouts/slideLayout134.xml"/><Relationship Id="rId124" Type="http://schemas.openxmlformats.org/officeDocument/2006/relationships/slideLayout" Target="../slideLayouts/slideLayout155.xml"/><Relationship Id="rId70" Type="http://schemas.openxmlformats.org/officeDocument/2006/relationships/slideLayout" Target="../slideLayouts/slideLayout101.xml"/><Relationship Id="rId91" Type="http://schemas.openxmlformats.org/officeDocument/2006/relationships/slideLayout" Target="../slideLayouts/slideLayout122.xml"/><Relationship Id="rId145" Type="http://schemas.openxmlformats.org/officeDocument/2006/relationships/slideLayout" Target="../slideLayouts/slideLayout176.xml"/><Relationship Id="rId166" Type="http://schemas.openxmlformats.org/officeDocument/2006/relationships/slideLayout" Target="../slideLayouts/slideLayout197.xml"/><Relationship Id="rId187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32.xml"/><Relationship Id="rId212" Type="http://schemas.openxmlformats.org/officeDocument/2006/relationships/slideLayout" Target="../slideLayouts/slideLayout243.xml"/><Relationship Id="rId2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80.xml"/><Relationship Id="rId114" Type="http://schemas.openxmlformats.org/officeDocument/2006/relationships/slideLayout" Target="../slideLayouts/slideLayout145.xml"/><Relationship Id="rId6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112.xml"/><Relationship Id="rId135" Type="http://schemas.openxmlformats.org/officeDocument/2006/relationships/slideLayout" Target="../slideLayouts/slideLayout166.xml"/><Relationship Id="rId156" Type="http://schemas.openxmlformats.org/officeDocument/2006/relationships/slideLayout" Target="../slideLayouts/slideLayout187.xml"/><Relationship Id="rId177" Type="http://schemas.openxmlformats.org/officeDocument/2006/relationships/slideLayout" Target="../slideLayouts/slideLayout208.xml"/><Relationship Id="rId198" Type="http://schemas.openxmlformats.org/officeDocument/2006/relationships/slideLayout" Target="../slideLayouts/slideLayout229.xml"/><Relationship Id="rId202" Type="http://schemas.openxmlformats.org/officeDocument/2006/relationships/slideLayout" Target="../slideLayouts/slideLayout233.xml"/><Relationship Id="rId22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81.xml"/><Relationship Id="rId104" Type="http://schemas.openxmlformats.org/officeDocument/2006/relationships/slideLayout" Target="../slideLayouts/slideLayout135.xml"/><Relationship Id="rId125" Type="http://schemas.openxmlformats.org/officeDocument/2006/relationships/slideLayout" Target="../slideLayouts/slideLayout156.xml"/><Relationship Id="rId146" Type="http://schemas.openxmlformats.org/officeDocument/2006/relationships/slideLayout" Target="../slideLayouts/slideLayout177.xml"/><Relationship Id="rId167" Type="http://schemas.openxmlformats.org/officeDocument/2006/relationships/slideLayout" Target="../slideLayouts/slideLayout198.xml"/><Relationship Id="rId188" Type="http://schemas.openxmlformats.org/officeDocument/2006/relationships/slideLayout" Target="../slideLayouts/slideLayout219.xml"/><Relationship Id="rId71" Type="http://schemas.openxmlformats.org/officeDocument/2006/relationships/slideLayout" Target="../slideLayouts/slideLayout102.xml"/><Relationship Id="rId92" Type="http://schemas.openxmlformats.org/officeDocument/2006/relationships/slideLayout" Target="../slideLayouts/slideLayout123.xml"/><Relationship Id="rId213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71.xml"/><Relationship Id="rId115" Type="http://schemas.openxmlformats.org/officeDocument/2006/relationships/slideLayout" Target="../slideLayouts/slideLayout146.xml"/><Relationship Id="rId136" Type="http://schemas.openxmlformats.org/officeDocument/2006/relationships/slideLayout" Target="../slideLayouts/slideLayout167.xml"/><Relationship Id="rId157" Type="http://schemas.openxmlformats.org/officeDocument/2006/relationships/slideLayout" Target="../slideLayouts/slideLayout188.xml"/><Relationship Id="rId178" Type="http://schemas.openxmlformats.org/officeDocument/2006/relationships/slideLayout" Target="../slideLayouts/slideLayout209.xml"/><Relationship Id="rId6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113.xml"/><Relationship Id="rId199" Type="http://schemas.openxmlformats.org/officeDocument/2006/relationships/slideLayout" Target="../slideLayouts/slideLayout230.xml"/><Relationship Id="rId203" Type="http://schemas.openxmlformats.org/officeDocument/2006/relationships/slideLayout" Target="../slideLayouts/slideLayout234.xml"/><Relationship Id="rId19" Type="http://schemas.openxmlformats.org/officeDocument/2006/relationships/slideLayout" Target="../slideLayouts/slideLayout50.xml"/><Relationship Id="rId224" Type="http://schemas.openxmlformats.org/officeDocument/2006/relationships/slideLayout" Target="../slideLayouts/slideLayout255.xml"/><Relationship Id="rId30" Type="http://schemas.openxmlformats.org/officeDocument/2006/relationships/slideLayout" Target="../slideLayouts/slideLayout61.xml"/><Relationship Id="rId105" Type="http://schemas.openxmlformats.org/officeDocument/2006/relationships/slideLayout" Target="../slideLayouts/slideLayout136.xml"/><Relationship Id="rId126" Type="http://schemas.openxmlformats.org/officeDocument/2006/relationships/slideLayout" Target="../slideLayouts/slideLayout157.xml"/><Relationship Id="rId147" Type="http://schemas.openxmlformats.org/officeDocument/2006/relationships/slideLayout" Target="../slideLayouts/slideLayout178.xml"/><Relationship Id="rId168" Type="http://schemas.openxmlformats.org/officeDocument/2006/relationships/slideLayout" Target="../slideLayouts/slideLayout199.xml"/><Relationship Id="rId5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103.xml"/><Relationship Id="rId93" Type="http://schemas.openxmlformats.org/officeDocument/2006/relationships/slideLayout" Target="../slideLayouts/slideLayout124.xml"/><Relationship Id="rId189" Type="http://schemas.openxmlformats.org/officeDocument/2006/relationships/slideLayout" Target="../slideLayouts/slideLayout2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image" Target="../media/image2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7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086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3E94BAA-2498-420F-9B54-250384D0F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2" name="Picture 8" descr="UPLand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4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08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08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08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08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08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08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08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08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0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/>
          <a:stretch/>
        </p:blipFill>
        <p:spPr>
          <a:xfrm>
            <a:off x="1" y="-1"/>
            <a:ext cx="9143999" cy="10100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8058150" cy="1010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03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660179"/>
            <a:ext cx="3273804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© 2019 Eli Lilly and Company.</a:t>
            </a:r>
          </a:p>
        </p:txBody>
      </p:sp>
    </p:spTree>
    <p:extLst>
      <p:ext uri="{BB962C8B-B14F-4D97-AF65-F5344CB8AC3E}">
        <p14:creationId xmlns:p14="http://schemas.microsoft.com/office/powerpoint/2010/main" val="4203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‒"/>
        <a:defRPr sz="1425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orient="horz" pos="720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orient="horz" pos="415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7575"/>
          </a:xfrm>
          <a:prstGeom prst="rect">
            <a:avLst/>
          </a:prstGeom>
          <a:ln w="12700">
            <a:miter lim="400000"/>
          </a:ln>
          <a:extLst/>
        </p:spPr>
        <p:txBody>
          <a:bodyPr vert="horz" wrap="square" lIns="50781" tIns="50781" rIns="50781" bIns="507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8229600" cy="5715000"/>
          </a:xfrm>
          <a:prstGeom prst="rect">
            <a:avLst/>
          </a:prstGeom>
          <a:ln w="12700">
            <a:miter lim="400000"/>
          </a:ln>
          <a:extLst/>
        </p:spPr>
        <p:txBody>
          <a:bodyPr vert="horz" wrap="square" lIns="50781" tIns="50781" rIns="50781" bIns="50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Texte niveau 1</a:t>
            </a:r>
          </a:p>
          <a:p>
            <a:pPr lvl="1"/>
            <a:r>
              <a:rPr lang="en-US">
                <a:sym typeface="Verdana" charset="0"/>
              </a:rPr>
              <a:t>Texte niveau 2</a:t>
            </a:r>
          </a:p>
          <a:p>
            <a:pPr lvl="2"/>
            <a:r>
              <a:rPr lang="en-US">
                <a:sym typeface="Verdana" charset="0"/>
              </a:rPr>
              <a:t>Texte niveau 3</a:t>
            </a:r>
          </a:p>
          <a:p>
            <a:pPr lvl="3"/>
            <a:r>
              <a:rPr lang="en-US">
                <a:sym typeface="Verdana" charset="0"/>
              </a:rPr>
              <a:t>Texte niveau 4</a:t>
            </a:r>
          </a:p>
          <a:p>
            <a:pPr lvl="4"/>
            <a:r>
              <a:rPr lang="en-US">
                <a:sym typeface="Verdana" charset="0"/>
              </a:rP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816850" y="6457950"/>
            <a:ext cx="368300" cy="285750"/>
          </a:xfrm>
          <a:prstGeom prst="rect">
            <a:avLst/>
          </a:prstGeom>
          <a:ln w="12700">
            <a:miter lim="400000"/>
          </a:ln>
        </p:spPr>
        <p:txBody>
          <a:bodyPr vert="horz" wrap="none" lIns="50781" tIns="50781" rIns="50781" bIns="50781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sz="1200">
                <a:solidFill>
                  <a:srgbClr val="E4E4E4"/>
                </a:solidFill>
                <a:latin typeface="Verdana" pitchFamily="34" charset="0"/>
                <a:sym typeface="Verdana" pitchFamily="34" charset="0"/>
              </a:defRPr>
            </a:lvl1pPr>
          </a:lstStyle>
          <a:p>
            <a:pPr defTabSz="841375"/>
            <a:fld id="{25FB6876-FB22-4F63-8D80-B59EC17C41EF}" type="slidenum">
              <a:rPr lang="en-US">
                <a:ea typeface="ＭＳ Ｐゴシック" pitchFamily="34" charset="-128"/>
              </a:rPr>
              <a:pPr defTabSz="841375"/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27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59" r:id="rId41"/>
    <p:sldLayoutId id="2147483760" r:id="rId42"/>
    <p:sldLayoutId id="2147483761" r:id="rId43"/>
    <p:sldLayoutId id="2147483762" r:id="rId44"/>
    <p:sldLayoutId id="2147483763" r:id="rId45"/>
    <p:sldLayoutId id="2147483764" r:id="rId46"/>
    <p:sldLayoutId id="2147483765" r:id="rId47"/>
    <p:sldLayoutId id="2147483766" r:id="rId48"/>
    <p:sldLayoutId id="2147483767" r:id="rId49"/>
    <p:sldLayoutId id="2147483768" r:id="rId50"/>
    <p:sldLayoutId id="2147483769" r:id="rId51"/>
    <p:sldLayoutId id="2147483770" r:id="rId52"/>
    <p:sldLayoutId id="2147483771" r:id="rId53"/>
    <p:sldLayoutId id="2147483772" r:id="rId54"/>
    <p:sldLayoutId id="2147483773" r:id="rId55"/>
    <p:sldLayoutId id="2147483774" r:id="rId56"/>
    <p:sldLayoutId id="2147483775" r:id="rId57"/>
    <p:sldLayoutId id="2147483776" r:id="rId58"/>
    <p:sldLayoutId id="2147483777" r:id="rId59"/>
    <p:sldLayoutId id="2147483778" r:id="rId60"/>
    <p:sldLayoutId id="2147483779" r:id="rId61"/>
    <p:sldLayoutId id="2147483780" r:id="rId62"/>
    <p:sldLayoutId id="2147483781" r:id="rId63"/>
    <p:sldLayoutId id="2147483782" r:id="rId64"/>
    <p:sldLayoutId id="2147483783" r:id="rId65"/>
    <p:sldLayoutId id="2147483784" r:id="rId66"/>
    <p:sldLayoutId id="2147483785" r:id="rId67"/>
    <p:sldLayoutId id="2147483786" r:id="rId68"/>
    <p:sldLayoutId id="2147483787" r:id="rId69"/>
    <p:sldLayoutId id="2147483788" r:id="rId70"/>
    <p:sldLayoutId id="2147483789" r:id="rId71"/>
    <p:sldLayoutId id="2147483790" r:id="rId72"/>
    <p:sldLayoutId id="2147483791" r:id="rId73"/>
    <p:sldLayoutId id="2147483792" r:id="rId74"/>
    <p:sldLayoutId id="2147483793" r:id="rId75"/>
    <p:sldLayoutId id="2147483794" r:id="rId76"/>
    <p:sldLayoutId id="2147483795" r:id="rId77"/>
    <p:sldLayoutId id="2147483796" r:id="rId78"/>
    <p:sldLayoutId id="2147483797" r:id="rId79"/>
    <p:sldLayoutId id="2147483798" r:id="rId80"/>
    <p:sldLayoutId id="2147483799" r:id="rId81"/>
    <p:sldLayoutId id="2147483800" r:id="rId82"/>
    <p:sldLayoutId id="2147483801" r:id="rId83"/>
    <p:sldLayoutId id="2147483802" r:id="rId84"/>
    <p:sldLayoutId id="2147483803" r:id="rId85"/>
    <p:sldLayoutId id="2147483804" r:id="rId86"/>
    <p:sldLayoutId id="2147483805" r:id="rId87"/>
    <p:sldLayoutId id="2147483806" r:id="rId88"/>
    <p:sldLayoutId id="2147483807" r:id="rId89"/>
    <p:sldLayoutId id="2147483808" r:id="rId90"/>
    <p:sldLayoutId id="2147483809" r:id="rId91"/>
    <p:sldLayoutId id="2147483810" r:id="rId92"/>
    <p:sldLayoutId id="2147483811" r:id="rId93"/>
    <p:sldLayoutId id="2147483812" r:id="rId94"/>
    <p:sldLayoutId id="2147483813" r:id="rId95"/>
    <p:sldLayoutId id="2147483814" r:id="rId96"/>
    <p:sldLayoutId id="2147483815" r:id="rId97"/>
    <p:sldLayoutId id="2147483816" r:id="rId98"/>
    <p:sldLayoutId id="2147483817" r:id="rId99"/>
    <p:sldLayoutId id="2147483818" r:id="rId100"/>
    <p:sldLayoutId id="2147483819" r:id="rId101"/>
    <p:sldLayoutId id="2147483820" r:id="rId102"/>
    <p:sldLayoutId id="2147483821" r:id="rId103"/>
    <p:sldLayoutId id="2147483822" r:id="rId104"/>
    <p:sldLayoutId id="2147483823" r:id="rId105"/>
    <p:sldLayoutId id="2147483824" r:id="rId106"/>
    <p:sldLayoutId id="2147483825" r:id="rId107"/>
    <p:sldLayoutId id="2147483826" r:id="rId108"/>
    <p:sldLayoutId id="2147483827" r:id="rId109"/>
    <p:sldLayoutId id="2147483828" r:id="rId110"/>
    <p:sldLayoutId id="2147483829" r:id="rId111"/>
    <p:sldLayoutId id="2147483830" r:id="rId112"/>
    <p:sldLayoutId id="2147483831" r:id="rId113"/>
    <p:sldLayoutId id="2147483832" r:id="rId114"/>
    <p:sldLayoutId id="2147483833" r:id="rId115"/>
    <p:sldLayoutId id="2147483834" r:id="rId116"/>
    <p:sldLayoutId id="2147483835" r:id="rId117"/>
    <p:sldLayoutId id="2147483836" r:id="rId118"/>
    <p:sldLayoutId id="2147483837" r:id="rId119"/>
    <p:sldLayoutId id="2147483838" r:id="rId120"/>
    <p:sldLayoutId id="2147483839" r:id="rId121"/>
    <p:sldLayoutId id="2147483840" r:id="rId122"/>
    <p:sldLayoutId id="2147483841" r:id="rId123"/>
    <p:sldLayoutId id="2147483842" r:id="rId124"/>
    <p:sldLayoutId id="2147483843" r:id="rId125"/>
    <p:sldLayoutId id="2147483844" r:id="rId126"/>
    <p:sldLayoutId id="2147483845" r:id="rId127"/>
    <p:sldLayoutId id="2147483846" r:id="rId128"/>
    <p:sldLayoutId id="2147483847" r:id="rId129"/>
    <p:sldLayoutId id="2147483848" r:id="rId130"/>
    <p:sldLayoutId id="2147483849" r:id="rId131"/>
    <p:sldLayoutId id="2147483850" r:id="rId132"/>
    <p:sldLayoutId id="2147483851" r:id="rId133"/>
    <p:sldLayoutId id="2147483852" r:id="rId134"/>
    <p:sldLayoutId id="2147483853" r:id="rId135"/>
    <p:sldLayoutId id="2147483854" r:id="rId136"/>
    <p:sldLayoutId id="2147483855" r:id="rId137"/>
    <p:sldLayoutId id="2147483856" r:id="rId138"/>
    <p:sldLayoutId id="2147483857" r:id="rId139"/>
    <p:sldLayoutId id="2147483858" r:id="rId140"/>
    <p:sldLayoutId id="2147483859" r:id="rId141"/>
    <p:sldLayoutId id="2147483860" r:id="rId142"/>
    <p:sldLayoutId id="2147483861" r:id="rId143"/>
    <p:sldLayoutId id="2147483862" r:id="rId144"/>
    <p:sldLayoutId id="2147483863" r:id="rId145"/>
    <p:sldLayoutId id="2147483864" r:id="rId146"/>
    <p:sldLayoutId id="2147483865" r:id="rId147"/>
    <p:sldLayoutId id="2147483866" r:id="rId148"/>
    <p:sldLayoutId id="2147483867" r:id="rId149"/>
    <p:sldLayoutId id="2147483868" r:id="rId150"/>
    <p:sldLayoutId id="2147483869" r:id="rId151"/>
    <p:sldLayoutId id="2147483870" r:id="rId152"/>
    <p:sldLayoutId id="2147483871" r:id="rId153"/>
    <p:sldLayoutId id="2147483872" r:id="rId154"/>
    <p:sldLayoutId id="2147483873" r:id="rId155"/>
    <p:sldLayoutId id="2147483874" r:id="rId156"/>
    <p:sldLayoutId id="2147483875" r:id="rId157"/>
    <p:sldLayoutId id="2147483876" r:id="rId158"/>
    <p:sldLayoutId id="2147483877" r:id="rId159"/>
    <p:sldLayoutId id="2147483878" r:id="rId160"/>
    <p:sldLayoutId id="2147483879" r:id="rId161"/>
    <p:sldLayoutId id="2147483880" r:id="rId162"/>
    <p:sldLayoutId id="2147483881" r:id="rId163"/>
    <p:sldLayoutId id="2147483882" r:id="rId164"/>
    <p:sldLayoutId id="2147483883" r:id="rId165"/>
    <p:sldLayoutId id="2147483884" r:id="rId166"/>
    <p:sldLayoutId id="2147483885" r:id="rId167"/>
    <p:sldLayoutId id="2147483886" r:id="rId168"/>
    <p:sldLayoutId id="2147483887" r:id="rId169"/>
    <p:sldLayoutId id="2147483888" r:id="rId170"/>
    <p:sldLayoutId id="2147483889" r:id="rId171"/>
    <p:sldLayoutId id="2147483890" r:id="rId172"/>
    <p:sldLayoutId id="2147483891" r:id="rId173"/>
    <p:sldLayoutId id="2147483892" r:id="rId174"/>
    <p:sldLayoutId id="2147483893" r:id="rId175"/>
    <p:sldLayoutId id="2147483894" r:id="rId176"/>
    <p:sldLayoutId id="2147483895" r:id="rId177"/>
    <p:sldLayoutId id="2147483896" r:id="rId178"/>
    <p:sldLayoutId id="2147483897" r:id="rId179"/>
    <p:sldLayoutId id="2147483898" r:id="rId180"/>
    <p:sldLayoutId id="2147483899" r:id="rId181"/>
    <p:sldLayoutId id="2147483900" r:id="rId182"/>
    <p:sldLayoutId id="2147483901" r:id="rId183"/>
    <p:sldLayoutId id="2147483902" r:id="rId184"/>
    <p:sldLayoutId id="2147483903" r:id="rId185"/>
    <p:sldLayoutId id="2147483904" r:id="rId186"/>
    <p:sldLayoutId id="2147483905" r:id="rId187"/>
    <p:sldLayoutId id="2147483906" r:id="rId188"/>
    <p:sldLayoutId id="2147483907" r:id="rId189"/>
    <p:sldLayoutId id="2147483908" r:id="rId190"/>
    <p:sldLayoutId id="2147483909" r:id="rId191"/>
    <p:sldLayoutId id="2147483910" r:id="rId192"/>
    <p:sldLayoutId id="2147483911" r:id="rId193"/>
    <p:sldLayoutId id="2147483912" r:id="rId194"/>
    <p:sldLayoutId id="2147483913" r:id="rId195"/>
    <p:sldLayoutId id="2147483914" r:id="rId196"/>
    <p:sldLayoutId id="2147483915" r:id="rId197"/>
    <p:sldLayoutId id="2147483916" r:id="rId198"/>
    <p:sldLayoutId id="2147483917" r:id="rId199"/>
    <p:sldLayoutId id="2147483918" r:id="rId200"/>
    <p:sldLayoutId id="2147483919" r:id="rId201"/>
    <p:sldLayoutId id="2147483920" r:id="rId202"/>
    <p:sldLayoutId id="2147483921" r:id="rId203"/>
    <p:sldLayoutId id="2147483922" r:id="rId204"/>
    <p:sldLayoutId id="2147483923" r:id="rId205"/>
    <p:sldLayoutId id="2147483924" r:id="rId206"/>
    <p:sldLayoutId id="2147483925" r:id="rId207"/>
    <p:sldLayoutId id="2147483926" r:id="rId208"/>
    <p:sldLayoutId id="2147483927" r:id="rId209"/>
    <p:sldLayoutId id="2147483928" r:id="rId210"/>
    <p:sldLayoutId id="2147483929" r:id="rId211"/>
    <p:sldLayoutId id="2147483930" r:id="rId212"/>
    <p:sldLayoutId id="2147483931" r:id="rId213"/>
    <p:sldLayoutId id="2147483932" r:id="rId214"/>
    <p:sldLayoutId id="2147483933" r:id="rId215"/>
    <p:sldLayoutId id="2147483934" r:id="rId216"/>
    <p:sldLayoutId id="2147483935" r:id="rId217"/>
    <p:sldLayoutId id="2147483936" r:id="rId218"/>
    <p:sldLayoutId id="2147483937" r:id="rId219"/>
    <p:sldLayoutId id="2147483938" r:id="rId220"/>
    <p:sldLayoutId id="2147483939" r:id="rId221"/>
    <p:sldLayoutId id="2147483940" r:id="rId222"/>
    <p:sldLayoutId id="2147483941" r:id="rId223"/>
    <p:sldLayoutId id="2147483942" r:id="rId224"/>
    <p:sldLayoutId id="2147483943" r:id="rId225"/>
  </p:sldLayoutIdLst>
  <p:transition spd="med"/>
  <p:txStyles>
    <p:titleStyle>
      <a:lvl1pPr marL="39688" indent="-39688"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ＭＳ Ｐゴシック" charset="0"/>
          <a:cs typeface="+mn-cs"/>
          <a:sym typeface="Verdana" pitchFamily="34" charset="0"/>
        </a:defRPr>
      </a:lvl1pPr>
      <a:lvl2pPr marL="39688" indent="-39688"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ＭＳ Ｐゴシック" charset="0"/>
          <a:cs typeface="+mn-cs"/>
          <a:sym typeface="Verdana" pitchFamily="34" charset="0"/>
        </a:defRPr>
      </a:lvl2pPr>
      <a:lvl3pPr marL="39688" indent="-39688"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ＭＳ Ｐゴシック" charset="0"/>
          <a:cs typeface="+mn-cs"/>
          <a:sym typeface="Verdana" pitchFamily="34" charset="0"/>
        </a:defRPr>
      </a:lvl3pPr>
      <a:lvl4pPr marL="39688" indent="-39688"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ＭＳ Ｐゴシック" charset="0"/>
          <a:cs typeface="+mn-cs"/>
          <a:sym typeface="Verdana" pitchFamily="34" charset="0"/>
        </a:defRPr>
      </a:lvl4pPr>
      <a:lvl5pPr marL="39688" indent="-39688"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ＭＳ Ｐゴシック" charset="0"/>
          <a:cs typeface="+mn-cs"/>
          <a:sym typeface="Verdana" pitchFamily="34" charset="0"/>
        </a:defRPr>
      </a:lvl5pPr>
      <a:lvl6pPr marL="40623" marR="40623" indent="1142530" algn="l" defTabSz="9140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6pPr>
      <a:lvl7pPr marL="40623" marR="40623" indent="1371040" algn="l" defTabSz="9140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7pPr>
      <a:lvl8pPr marL="40623" marR="40623" indent="1599544" algn="l" defTabSz="9140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8pPr>
      <a:lvl9pPr marL="40623" marR="40623" indent="1828052" algn="l" defTabSz="9140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9pPr>
    </p:titleStyle>
    <p:bodyStyle>
      <a:lvl1pPr marL="382588" indent="-341313" algn="l" defTabSz="912813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8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ＭＳ Ｐゴシック" charset="0"/>
          <a:cs typeface="+mn-cs"/>
          <a:sym typeface="Verdana" pitchFamily="34" charset="0"/>
        </a:defRPr>
      </a:lvl1pPr>
      <a:lvl2pPr marL="804863" indent="-306388" algn="l" defTabSz="912813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8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 pitchFamily="34" charset="0"/>
        </a:defRPr>
      </a:lvl2pPr>
      <a:lvl3pPr marL="1220788" indent="-265113" algn="l" defTabSz="912813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8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 pitchFamily="34" charset="0"/>
        </a:defRPr>
      </a:lvl3pPr>
      <a:lvl4pPr marL="1730375" indent="-319088" algn="l" defTabSz="912813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8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 pitchFamily="34" charset="0"/>
        </a:defRPr>
      </a:lvl4pPr>
      <a:lvl5pPr marL="2187575" indent="-319088" algn="l" defTabSz="912813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8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 pitchFamily="34" charset="0"/>
        </a:defRPr>
      </a:lvl5pPr>
      <a:lvl6pPr marL="2188583" marR="40623" indent="-319906" algn="l" defTabSz="914024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6pPr>
      <a:lvl7pPr marL="2188583" marR="40623" indent="-319906" algn="l" defTabSz="914024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7pPr>
      <a:lvl8pPr marL="2188583" marR="40623" indent="-319906" algn="l" defTabSz="914024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8pPr>
      <a:lvl9pPr marL="2188583" marR="40623" indent="-319906" algn="l" defTabSz="914024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ctr" defTabSz="5839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1pPr>
      <a:lvl2pPr marL="0" marR="0" indent="228505" algn="ctr" defTabSz="5839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2pPr>
      <a:lvl3pPr marL="0" marR="0" indent="457011" algn="ctr" defTabSz="5839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3pPr>
      <a:lvl4pPr marL="0" marR="0" indent="685520" algn="ctr" defTabSz="5839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4pPr>
      <a:lvl5pPr marL="0" marR="0" indent="914024" algn="ctr" defTabSz="5839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5pPr>
      <a:lvl6pPr marL="0" marR="0" indent="1142530" algn="ctr" defTabSz="5839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6pPr>
      <a:lvl7pPr marL="0" marR="0" indent="1371040" algn="ctr" defTabSz="5839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7pPr>
      <a:lvl8pPr marL="0" marR="0" indent="1599544" algn="ctr" defTabSz="5839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8pPr>
      <a:lvl9pPr marL="0" marR="0" indent="1828052" algn="ctr" defTabSz="5839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6154738"/>
            <a:ext cx="9144000" cy="44450"/>
          </a:xfrm>
          <a:prstGeom prst="rect">
            <a:avLst/>
          </a:prstGeom>
          <a:solidFill>
            <a:srgbClr val="00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CA" sz="1700">
              <a:solidFill>
                <a:srgbClr val="FFFFFF"/>
              </a:solidFill>
              <a:latin typeface="Calibri" pitchFamily="34" charset="0"/>
              <a:cs typeface="Arial" charset="0"/>
              <a:sym typeface="Arial" charset="0"/>
            </a:endParaRP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16" tIns="42108" rIns="84216" bIns="42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3" name="Title Placeholder 10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16" tIns="42108" rIns="84216" bIns="421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84216" tIns="42108" rIns="84216" bIns="42108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CA">
              <a:cs typeface="Arial" charset="0"/>
              <a:sym typeface="Arial" charset="0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</p:spPr>
        <p:txBody>
          <a:bodyPr vert="horz" wrap="square" lIns="84216" tIns="42108" rIns="84216" bIns="42108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00B2EB"/>
                </a:solidFill>
                <a:latin typeface="+mn-lt"/>
              </a:defRPr>
            </a:lvl1pPr>
          </a:lstStyle>
          <a:p>
            <a:pPr>
              <a:defRPr/>
            </a:pPr>
            <a:fld id="{5AE81E19-0CEF-4295-936C-0B7BF075FA41}" type="slidenum">
              <a:rPr lang="en-US">
                <a:cs typeface="Arial" charset="0"/>
                <a:sym typeface="Arial" charset="0"/>
              </a:rPr>
              <a:pPr>
                <a:defRPr/>
              </a:pPr>
              <a:t>‹#›</a:t>
            </a:fld>
            <a:endParaRPr lang="en-US">
              <a:cs typeface="Arial" charset="0"/>
              <a:sym typeface="Arial" charset="0"/>
            </a:endParaRP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84216" tIns="42108" rIns="84216" bIns="42108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859B1B1-C3C0-457B-AEF2-217D5B4208C8}" type="datetimeFigureOut"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pPr>
                <a:defRPr/>
              </a:pPr>
              <a:t>8/28/2021</a:t>
            </a:fld>
            <a:endParaRPr lang="en-US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39063" y="6262220"/>
            <a:ext cx="1109102" cy="39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 rot="19800000">
            <a:off x="1703294" y="3003177"/>
            <a:ext cx="5737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FF">
                    <a:lumMod val="95000"/>
                  </a:srgbClr>
                </a:solidFill>
                <a:latin typeface="Open Sans" charset="0"/>
                <a:ea typeface="Open Sans" charset="0"/>
                <a:cs typeface="Open Sans" charset="0"/>
                <a:sym typeface="Arial" charset="0"/>
              </a:rPr>
              <a:t>PERSONAL USE ONLY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698664" y="6662274"/>
            <a:ext cx="1658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>
                    <a:lumMod val="50000"/>
                  </a:srgbClr>
                </a:solidFill>
                <a:latin typeface="Open Sans" charset="0"/>
                <a:ea typeface="Open Sans" charset="0"/>
                <a:cs typeface="Open Sans" charset="0"/>
                <a:sym typeface="Arial" charset="0"/>
              </a:rPr>
              <a:t>PERSONAL USE ONLY</a:t>
            </a:r>
          </a:p>
        </p:txBody>
      </p:sp>
    </p:spTree>
    <p:extLst>
      <p:ext uri="{BB962C8B-B14F-4D97-AF65-F5344CB8AC3E}">
        <p14:creationId xmlns:p14="http://schemas.microsoft.com/office/powerpoint/2010/main" val="300988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l" defTabSz="841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rgbClr val="1E3268"/>
          </a:solidFill>
          <a:latin typeface="+mj-lt"/>
          <a:ea typeface="+mj-ea"/>
          <a:cs typeface="+mj-cs"/>
        </a:defRPr>
      </a:lvl1pPr>
      <a:lvl2pPr algn="l" defTabSz="841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rgbClr val="1E3268"/>
          </a:solidFill>
          <a:latin typeface="Open Sans" pitchFamily="34" charset="0"/>
        </a:defRPr>
      </a:lvl2pPr>
      <a:lvl3pPr algn="l" defTabSz="841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rgbClr val="1E3268"/>
          </a:solidFill>
          <a:latin typeface="Open Sans" pitchFamily="34" charset="0"/>
        </a:defRPr>
      </a:lvl3pPr>
      <a:lvl4pPr algn="l" defTabSz="841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rgbClr val="1E3268"/>
          </a:solidFill>
          <a:latin typeface="Open Sans" pitchFamily="34" charset="0"/>
        </a:defRPr>
      </a:lvl4pPr>
      <a:lvl5pPr algn="l" defTabSz="841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rgbClr val="1E3268"/>
          </a:solidFill>
          <a:latin typeface="Open Sans" pitchFamily="34" charset="0"/>
        </a:defRPr>
      </a:lvl5pPr>
      <a:lvl6pPr marL="457200" algn="l" defTabSz="841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rgbClr val="1E3268"/>
          </a:solidFill>
          <a:latin typeface="Open Sans" pitchFamily="34" charset="0"/>
        </a:defRPr>
      </a:lvl6pPr>
      <a:lvl7pPr marL="914400" algn="l" defTabSz="841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rgbClr val="1E3268"/>
          </a:solidFill>
          <a:latin typeface="Open Sans" pitchFamily="34" charset="0"/>
        </a:defRPr>
      </a:lvl7pPr>
      <a:lvl8pPr marL="1371600" algn="l" defTabSz="841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rgbClr val="1E3268"/>
          </a:solidFill>
          <a:latin typeface="Open Sans" pitchFamily="34" charset="0"/>
        </a:defRPr>
      </a:lvl8pPr>
      <a:lvl9pPr marL="1828800" algn="l" defTabSz="841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rgbClr val="1E3268"/>
          </a:solidFill>
          <a:latin typeface="Open Sans" pitchFamily="34" charset="0"/>
        </a:defRPr>
      </a:lvl9pPr>
    </p:titleStyle>
    <p:bodyStyle>
      <a:lvl1pPr marL="209550" indent="-209550" algn="l" defTabSz="841375" rtl="0" eaLnBrk="0" fontAlgn="base" hangingPunct="0">
        <a:lnSpc>
          <a:spcPct val="90000"/>
        </a:lnSpc>
        <a:spcBef>
          <a:spcPts val="925"/>
        </a:spcBef>
        <a:spcAft>
          <a:spcPct val="0"/>
        </a:spcAft>
        <a:buFont typeface="Arial" charset="0"/>
        <a:buChar char="•"/>
        <a:defRPr sz="2600" b="1">
          <a:solidFill>
            <a:srgbClr val="1E3268"/>
          </a:solidFill>
          <a:latin typeface="+mn-lt"/>
          <a:ea typeface="+mn-ea"/>
          <a:cs typeface="+mn-cs"/>
        </a:defRPr>
      </a:lvl1pPr>
      <a:lvl2pPr marL="630238" indent="-209550" algn="l" defTabSz="841375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charset="0"/>
        <a:buChar char="•"/>
        <a:defRPr sz="2200">
          <a:solidFill>
            <a:srgbClr val="1E3268"/>
          </a:solidFill>
          <a:latin typeface="Open Sans Light" pitchFamily="34" charset="0"/>
        </a:defRPr>
      </a:lvl2pPr>
      <a:lvl3pPr marL="1052513" indent="-209550" algn="l" defTabSz="841375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charset="0"/>
        <a:buChar char="•"/>
        <a:defRPr>
          <a:solidFill>
            <a:srgbClr val="1E3268"/>
          </a:solidFill>
          <a:latin typeface="Open Sans Light" pitchFamily="34" charset="0"/>
        </a:defRPr>
      </a:lvl3pPr>
      <a:lvl4pPr marL="1473200" indent="-209550" algn="l" defTabSz="841375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charset="0"/>
        <a:buChar char="•"/>
        <a:defRPr sz="1700">
          <a:solidFill>
            <a:srgbClr val="1E3268"/>
          </a:solidFill>
          <a:latin typeface="Open Sans Light" pitchFamily="34" charset="0"/>
        </a:defRPr>
      </a:lvl4pPr>
      <a:lvl5pPr marL="1893888" indent="-209550" algn="l" defTabSz="841375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charset="0"/>
        <a:buChar char="•"/>
        <a:defRPr sz="1700">
          <a:solidFill>
            <a:srgbClr val="1E3268"/>
          </a:solidFill>
          <a:latin typeface="Open Sans Light" pitchFamily="34" charset="0"/>
        </a:defRPr>
      </a:lvl5pPr>
      <a:lvl6pPr marL="2351088" indent="-209550" algn="l" defTabSz="841375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charset="0"/>
        <a:buChar char="•"/>
        <a:defRPr sz="1700">
          <a:solidFill>
            <a:srgbClr val="1E3268"/>
          </a:solidFill>
          <a:latin typeface="Open Sans Light" pitchFamily="34" charset="0"/>
        </a:defRPr>
      </a:lvl6pPr>
      <a:lvl7pPr marL="2808288" indent="-209550" algn="l" defTabSz="841375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charset="0"/>
        <a:buChar char="•"/>
        <a:defRPr sz="1700">
          <a:solidFill>
            <a:srgbClr val="1E3268"/>
          </a:solidFill>
          <a:latin typeface="Open Sans Light" pitchFamily="34" charset="0"/>
        </a:defRPr>
      </a:lvl7pPr>
      <a:lvl8pPr marL="3265488" indent="-209550" algn="l" defTabSz="841375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charset="0"/>
        <a:buChar char="•"/>
        <a:defRPr sz="1700">
          <a:solidFill>
            <a:srgbClr val="1E3268"/>
          </a:solidFill>
          <a:latin typeface="Open Sans Light" pitchFamily="34" charset="0"/>
        </a:defRPr>
      </a:lvl8pPr>
      <a:lvl9pPr marL="3722688" indent="-209550" algn="l" defTabSz="841375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charset="0"/>
        <a:buChar char="•"/>
        <a:defRPr sz="1700">
          <a:solidFill>
            <a:srgbClr val="1E3268"/>
          </a:solidFill>
          <a:latin typeface="Open Sans Light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/>
          <a:stretch/>
        </p:blipFill>
        <p:spPr>
          <a:xfrm>
            <a:off x="1" y="-1"/>
            <a:ext cx="9143999" cy="10100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058150" cy="1004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48030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628284"/>
            <a:ext cx="3273804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A59D95"/>
                </a:solidFill>
                <a:latin typeface="Arial" panose="020B0604020202020204"/>
              </a:rPr>
              <a:t>©2019 Eli Lilly and Company.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41F81-328A-421A-99DD-2AE66ED48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88076"/>
            <a:ext cx="8229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1018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471488" indent="-128588" algn="l" defTabSz="685800" rtl="0" eaLnBrk="1" latinLnBrk="0" hangingPunct="1">
        <a:lnSpc>
          <a:spcPct val="100000"/>
        </a:lnSpc>
        <a:spcBef>
          <a:spcPts val="450"/>
        </a:spcBef>
        <a:buFont typeface="Calibri" panose="020F0502020204030204" pitchFamily="34" charset="0"/>
        <a:buChar char="‒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14388" indent="-128588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orient="horz" pos="86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orient="horz" pos="4128">
          <p15:clr>
            <a:srgbClr val="F26B43"/>
          </p15:clr>
        </p15:guide>
        <p15:guide id="6" orient="horz" pos="636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/>
          <a:stretch/>
        </p:blipFill>
        <p:spPr>
          <a:xfrm>
            <a:off x="1" y="-1"/>
            <a:ext cx="9143999" cy="10100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058150" cy="1004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48030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628284"/>
            <a:ext cx="3273804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A59D95"/>
                </a:solidFill>
                <a:latin typeface="Arial" panose="020B0604020202020204"/>
              </a:rPr>
              <a:t>©2019 Eli Lilly and Company.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41F81-328A-421A-99DD-2AE66ED48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88076"/>
            <a:ext cx="8229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1174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471488" indent="-128588" algn="l" defTabSz="685800" rtl="0" eaLnBrk="1" latinLnBrk="0" hangingPunct="1">
        <a:lnSpc>
          <a:spcPct val="100000"/>
        </a:lnSpc>
        <a:spcBef>
          <a:spcPts val="450"/>
        </a:spcBef>
        <a:buFont typeface="Calibri" panose="020F0502020204030204" pitchFamily="34" charset="0"/>
        <a:buChar char="‒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14388" indent="-128588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orient="horz" pos="86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orient="horz" pos="4128">
          <p15:clr>
            <a:srgbClr val="F26B43"/>
          </p15:clr>
        </p15:guide>
        <p15:guide id="6" orient="horz" pos="636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/>
          <a:stretch/>
        </p:blipFill>
        <p:spPr>
          <a:xfrm>
            <a:off x="1" y="-1"/>
            <a:ext cx="9143999" cy="10100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8058150" cy="1010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03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660179"/>
            <a:ext cx="3273804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© 2019 Eli Lilly and Company.</a:t>
            </a:r>
          </a:p>
        </p:txBody>
      </p:sp>
    </p:spTree>
    <p:extLst>
      <p:ext uri="{BB962C8B-B14F-4D97-AF65-F5344CB8AC3E}">
        <p14:creationId xmlns:p14="http://schemas.microsoft.com/office/powerpoint/2010/main" val="396016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‒"/>
        <a:defRPr sz="1425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orient="horz" pos="720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orient="horz" pos="415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/>
          <a:stretch/>
        </p:blipFill>
        <p:spPr>
          <a:xfrm>
            <a:off x="1" y="-1"/>
            <a:ext cx="9143999" cy="1036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0310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8867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89738" y="6617534"/>
            <a:ext cx="3273804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A59D95"/>
                </a:solidFill>
                <a:latin typeface="Arial" panose="020B0604020202020204"/>
              </a:rPr>
              <a:t>Copyright © 2019 Eli Lilly and Company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8311DF-E03B-4C3E-BE51-C84D760BE438}"/>
              </a:ext>
            </a:extLst>
          </p:cNvPr>
          <p:cNvSpPr txBox="1">
            <a:spLocks/>
          </p:cNvSpPr>
          <p:nvPr userDrawn="1"/>
        </p:nvSpPr>
        <p:spPr>
          <a:xfrm>
            <a:off x="457200" y="6172200"/>
            <a:ext cx="8229600" cy="43284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sz="75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03F4C-F29D-4125-A1C9-5EB4250B0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88076"/>
            <a:ext cx="78867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1898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7397" indent="-127397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470297" indent="-127397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‒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13197" indent="-127397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orient="horz" pos="86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4128">
          <p15:clr>
            <a:srgbClr val="F26B43"/>
          </p15:clr>
        </p15:guide>
        <p15:guide id="7" orient="horz" pos="6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1.xml"/><Relationship Id="rId1" Type="http://schemas.openxmlformats.org/officeDocument/2006/relationships/tags" Target="../tags/tag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jps.2016.08.025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0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1.xml"/><Relationship Id="rId1" Type="http://schemas.openxmlformats.org/officeDocument/2006/relationships/tags" Target="../tags/tag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628800"/>
            <a:ext cx="6858000" cy="1790700"/>
          </a:xfrm>
        </p:spPr>
        <p:txBody>
          <a:bodyPr/>
          <a:lstStyle/>
          <a:p>
            <a:r>
              <a:rPr lang="en-ZA" sz="4000" dirty="0"/>
              <a:t>Life after Metformin!</a:t>
            </a:r>
            <a:endParaRPr lang="af-Z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091963"/>
            <a:ext cx="6400800" cy="1752600"/>
          </a:xfrm>
        </p:spPr>
        <p:txBody>
          <a:bodyPr/>
          <a:lstStyle/>
          <a:p>
            <a:r>
              <a:rPr lang="en-ZA" sz="2400" dirty="0"/>
              <a:t>Prof Paul Rheeder</a:t>
            </a:r>
          </a:p>
          <a:p>
            <a:r>
              <a:rPr lang="en-ZA" sz="2400" dirty="0"/>
              <a:t>Department Internal Medicine</a:t>
            </a:r>
          </a:p>
          <a:p>
            <a:r>
              <a:rPr lang="en-ZA" sz="2400" dirty="0"/>
              <a:t>University of Pretoria</a:t>
            </a:r>
            <a:endParaRPr lang="af-ZA" sz="2400" dirty="0"/>
          </a:p>
        </p:txBody>
      </p:sp>
    </p:spTree>
    <p:extLst>
      <p:ext uri="{BB962C8B-B14F-4D97-AF65-F5344CB8AC3E}">
        <p14:creationId xmlns:p14="http://schemas.microsoft.com/office/powerpoint/2010/main" val="44024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1"/>
    </mc:Choice>
    <mc:Fallback xmlns="">
      <p:transition spd="slow" advTm="16371"/>
    </mc:Fallback>
  </mc:AlternateContent>
  <p:extLst mod="1">
    <p:ext uri="{E180D4A7-C9FB-4DFB-919C-405C955672EB}">
      <p14:showEvtLst xmlns:p14="http://schemas.microsoft.com/office/powerpoint/2010/main">
        <p14:playEvt time="6193" objId="6"/>
        <p14:pauseEvt time="16370" objId="6"/>
        <p14:stopEvt time="16371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100E6-BB64-4A36-8B63-2E4C63589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altLang="en-GB" dirty="0">
                <a:cs typeface="Arial" pitchFamily="34" charset="0"/>
              </a:rPr>
              <a:t>Epidemiological Extrapolation Showing Benefit of a </a:t>
            </a:r>
            <a:r>
              <a:rPr lang="en-US" altLang="en-US" dirty="0">
                <a:cs typeface="Arial" pitchFamily="34" charset="0"/>
              </a:rPr>
              <a:t>1% Reduction in Mean HbA1c</a:t>
            </a:r>
            <a:r>
              <a:rPr lang="en-US" altLang="en-US" baseline="-25000" dirty="0">
                <a:cs typeface="Arial" pitchFamily="34" charset="0"/>
              </a:rPr>
              <a:t> </a:t>
            </a:r>
            <a:endParaRPr lang="en-US" altLang="en-US" baseline="30000" dirty="0"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14F2A02-313A-46A3-A85F-DA56851803E8}"/>
              </a:ext>
            </a:extLst>
          </p:cNvPr>
          <p:cNvSpPr/>
          <p:nvPr/>
        </p:nvSpPr>
        <p:spPr>
          <a:xfrm>
            <a:off x="457200" y="2210562"/>
            <a:ext cx="8229600" cy="3275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1" name="object 8">
            <a:extLst>
              <a:ext uri="{FF2B5EF4-FFF2-40B4-BE49-F238E27FC236}">
                <a16:creationId xmlns:a16="http://schemas.microsoft.com/office/drawing/2014/main" id="{2AEB1A39-2CD5-44D5-809D-BAA49CE96637}"/>
              </a:ext>
            </a:extLst>
          </p:cNvPr>
          <p:cNvSpPr/>
          <p:nvPr/>
        </p:nvSpPr>
        <p:spPr>
          <a:xfrm>
            <a:off x="2630610" y="3244357"/>
            <a:ext cx="3764953" cy="1207947"/>
          </a:xfrm>
          <a:custGeom>
            <a:avLst/>
            <a:gdLst/>
            <a:ahLst/>
            <a:cxnLst/>
            <a:rect l="l" t="t" r="r" b="b"/>
            <a:pathLst>
              <a:path w="7861300" h="2522220">
                <a:moveTo>
                  <a:pt x="7861300" y="0"/>
                </a:moveTo>
                <a:lnTo>
                  <a:pt x="0" y="0"/>
                </a:lnTo>
                <a:lnTo>
                  <a:pt x="3930650" y="2521927"/>
                </a:lnTo>
                <a:lnTo>
                  <a:pt x="786130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2" name="object 9">
            <a:extLst>
              <a:ext uri="{FF2B5EF4-FFF2-40B4-BE49-F238E27FC236}">
                <a16:creationId xmlns:a16="http://schemas.microsoft.com/office/drawing/2014/main" id="{824E411A-DC77-4E72-9120-9EC9A1863029}"/>
              </a:ext>
            </a:extLst>
          </p:cNvPr>
          <p:cNvSpPr/>
          <p:nvPr/>
        </p:nvSpPr>
        <p:spPr>
          <a:xfrm>
            <a:off x="4058436" y="2302002"/>
            <a:ext cx="991417" cy="991417"/>
          </a:xfrm>
          <a:custGeom>
            <a:avLst/>
            <a:gdLst/>
            <a:ahLst/>
            <a:cxnLst/>
            <a:rect l="l" t="t" r="r" b="b"/>
            <a:pathLst>
              <a:path w="2070100" h="2070100">
                <a:moveTo>
                  <a:pt x="1035050" y="0"/>
                </a:moveTo>
                <a:lnTo>
                  <a:pt x="950158" y="3430"/>
                </a:lnTo>
                <a:lnTo>
                  <a:pt x="867157" y="13546"/>
                </a:lnTo>
                <a:lnTo>
                  <a:pt x="786312" y="30080"/>
                </a:lnTo>
                <a:lnTo>
                  <a:pt x="707890" y="52765"/>
                </a:lnTo>
                <a:lnTo>
                  <a:pt x="632157" y="81336"/>
                </a:lnTo>
                <a:lnTo>
                  <a:pt x="559380" y="115526"/>
                </a:lnTo>
                <a:lnTo>
                  <a:pt x="489825" y="155068"/>
                </a:lnTo>
                <a:lnTo>
                  <a:pt x="423758" y="199698"/>
                </a:lnTo>
                <a:lnTo>
                  <a:pt x="361446" y="249147"/>
                </a:lnTo>
                <a:lnTo>
                  <a:pt x="303155" y="303150"/>
                </a:lnTo>
                <a:lnTo>
                  <a:pt x="249151" y="361441"/>
                </a:lnTo>
                <a:lnTo>
                  <a:pt x="199701" y="423753"/>
                </a:lnTo>
                <a:lnTo>
                  <a:pt x="155071" y="489819"/>
                </a:lnTo>
                <a:lnTo>
                  <a:pt x="115528" y="559374"/>
                </a:lnTo>
                <a:lnTo>
                  <a:pt x="81337" y="632152"/>
                </a:lnTo>
                <a:lnTo>
                  <a:pt x="52766" y="707885"/>
                </a:lnTo>
                <a:lnTo>
                  <a:pt x="30080" y="786308"/>
                </a:lnTo>
                <a:lnTo>
                  <a:pt x="13546" y="867153"/>
                </a:lnTo>
                <a:lnTo>
                  <a:pt x="3431" y="950156"/>
                </a:lnTo>
                <a:lnTo>
                  <a:pt x="0" y="1035050"/>
                </a:lnTo>
                <a:lnTo>
                  <a:pt x="3431" y="1119939"/>
                </a:lnTo>
                <a:lnTo>
                  <a:pt x="13546" y="1202939"/>
                </a:lnTo>
                <a:lnTo>
                  <a:pt x="30080" y="1283783"/>
                </a:lnTo>
                <a:lnTo>
                  <a:pt x="52766" y="1362204"/>
                </a:lnTo>
                <a:lnTo>
                  <a:pt x="81337" y="1437937"/>
                </a:lnTo>
                <a:lnTo>
                  <a:pt x="115528" y="1510713"/>
                </a:lnTo>
                <a:lnTo>
                  <a:pt x="155071" y="1580268"/>
                </a:lnTo>
                <a:lnTo>
                  <a:pt x="199701" y="1646335"/>
                </a:lnTo>
                <a:lnTo>
                  <a:pt x="249151" y="1708648"/>
                </a:lnTo>
                <a:lnTo>
                  <a:pt x="303155" y="1766939"/>
                </a:lnTo>
                <a:lnTo>
                  <a:pt x="361446" y="1820944"/>
                </a:lnTo>
                <a:lnTo>
                  <a:pt x="423758" y="1870394"/>
                </a:lnTo>
                <a:lnTo>
                  <a:pt x="489825" y="1915025"/>
                </a:lnTo>
                <a:lnTo>
                  <a:pt x="559380" y="1954569"/>
                </a:lnTo>
                <a:lnTo>
                  <a:pt x="632157" y="1988760"/>
                </a:lnTo>
                <a:lnTo>
                  <a:pt x="707890" y="2017332"/>
                </a:lnTo>
                <a:lnTo>
                  <a:pt x="786312" y="2040018"/>
                </a:lnTo>
                <a:lnTo>
                  <a:pt x="867157" y="2056552"/>
                </a:lnTo>
                <a:lnTo>
                  <a:pt x="950158" y="2066668"/>
                </a:lnTo>
                <a:lnTo>
                  <a:pt x="1035050" y="2070100"/>
                </a:lnTo>
                <a:lnTo>
                  <a:pt x="1119941" y="2066668"/>
                </a:lnTo>
                <a:lnTo>
                  <a:pt x="1202942" y="2056552"/>
                </a:lnTo>
                <a:lnTo>
                  <a:pt x="1283787" y="2040018"/>
                </a:lnTo>
                <a:lnTo>
                  <a:pt x="1362209" y="2017332"/>
                </a:lnTo>
                <a:lnTo>
                  <a:pt x="1437942" y="1988760"/>
                </a:lnTo>
                <a:lnTo>
                  <a:pt x="1510719" y="1954569"/>
                </a:lnTo>
                <a:lnTo>
                  <a:pt x="1530892" y="1943100"/>
                </a:lnTo>
                <a:lnTo>
                  <a:pt x="1035050" y="1943100"/>
                </a:lnTo>
                <a:lnTo>
                  <a:pt x="960576" y="1940089"/>
                </a:lnTo>
                <a:lnTo>
                  <a:pt x="887760" y="1931214"/>
                </a:lnTo>
                <a:lnTo>
                  <a:pt x="816836" y="1916708"/>
                </a:lnTo>
                <a:lnTo>
                  <a:pt x="748037" y="1896805"/>
                </a:lnTo>
                <a:lnTo>
                  <a:pt x="681597" y="1871738"/>
                </a:lnTo>
                <a:lnTo>
                  <a:pt x="617750" y="1841741"/>
                </a:lnTo>
                <a:lnTo>
                  <a:pt x="556730" y="1807049"/>
                </a:lnTo>
                <a:lnTo>
                  <a:pt x="498769" y="1767894"/>
                </a:lnTo>
                <a:lnTo>
                  <a:pt x="444102" y="1724510"/>
                </a:lnTo>
                <a:lnTo>
                  <a:pt x="392963" y="1677131"/>
                </a:lnTo>
                <a:lnTo>
                  <a:pt x="345585" y="1625992"/>
                </a:lnTo>
                <a:lnTo>
                  <a:pt x="302202" y="1571325"/>
                </a:lnTo>
                <a:lnTo>
                  <a:pt x="263047" y="1513364"/>
                </a:lnTo>
                <a:lnTo>
                  <a:pt x="228355" y="1452343"/>
                </a:lnTo>
                <a:lnTo>
                  <a:pt x="198359" y="1388496"/>
                </a:lnTo>
                <a:lnTo>
                  <a:pt x="173293" y="1322057"/>
                </a:lnTo>
                <a:lnTo>
                  <a:pt x="153390" y="1253259"/>
                </a:lnTo>
                <a:lnTo>
                  <a:pt x="138884" y="1182336"/>
                </a:lnTo>
                <a:lnTo>
                  <a:pt x="130010" y="1109521"/>
                </a:lnTo>
                <a:lnTo>
                  <a:pt x="127000" y="1035050"/>
                </a:lnTo>
                <a:lnTo>
                  <a:pt x="130010" y="960574"/>
                </a:lnTo>
                <a:lnTo>
                  <a:pt x="138884" y="887757"/>
                </a:lnTo>
                <a:lnTo>
                  <a:pt x="153390" y="816832"/>
                </a:lnTo>
                <a:lnTo>
                  <a:pt x="173293" y="748032"/>
                </a:lnTo>
                <a:lnTo>
                  <a:pt x="198359" y="681592"/>
                </a:lnTo>
                <a:lnTo>
                  <a:pt x="228355" y="617745"/>
                </a:lnTo>
                <a:lnTo>
                  <a:pt x="263047" y="556724"/>
                </a:lnTo>
                <a:lnTo>
                  <a:pt x="302202" y="498763"/>
                </a:lnTo>
                <a:lnTo>
                  <a:pt x="345585" y="444097"/>
                </a:lnTo>
                <a:lnTo>
                  <a:pt x="392963" y="392958"/>
                </a:lnTo>
                <a:lnTo>
                  <a:pt x="444102" y="345581"/>
                </a:lnTo>
                <a:lnTo>
                  <a:pt x="498769" y="302198"/>
                </a:lnTo>
                <a:lnTo>
                  <a:pt x="556730" y="263044"/>
                </a:lnTo>
                <a:lnTo>
                  <a:pt x="617750" y="228353"/>
                </a:lnTo>
                <a:lnTo>
                  <a:pt x="681597" y="198357"/>
                </a:lnTo>
                <a:lnTo>
                  <a:pt x="748037" y="173292"/>
                </a:lnTo>
                <a:lnTo>
                  <a:pt x="816836" y="153389"/>
                </a:lnTo>
                <a:lnTo>
                  <a:pt x="887760" y="138884"/>
                </a:lnTo>
                <a:lnTo>
                  <a:pt x="960576" y="130010"/>
                </a:lnTo>
                <a:lnTo>
                  <a:pt x="1035050" y="127000"/>
                </a:lnTo>
                <a:lnTo>
                  <a:pt x="1530901" y="127000"/>
                </a:lnTo>
                <a:lnTo>
                  <a:pt x="1510719" y="115526"/>
                </a:lnTo>
                <a:lnTo>
                  <a:pt x="1437942" y="81336"/>
                </a:lnTo>
                <a:lnTo>
                  <a:pt x="1362209" y="52765"/>
                </a:lnTo>
                <a:lnTo>
                  <a:pt x="1283787" y="30080"/>
                </a:lnTo>
                <a:lnTo>
                  <a:pt x="1202942" y="13546"/>
                </a:lnTo>
                <a:lnTo>
                  <a:pt x="1119941" y="3430"/>
                </a:lnTo>
                <a:lnTo>
                  <a:pt x="1035050" y="0"/>
                </a:lnTo>
                <a:close/>
              </a:path>
              <a:path w="2070100" h="2070100">
                <a:moveTo>
                  <a:pt x="1530901" y="127000"/>
                </a:moveTo>
                <a:lnTo>
                  <a:pt x="1035050" y="127000"/>
                </a:lnTo>
                <a:lnTo>
                  <a:pt x="1109523" y="130010"/>
                </a:lnTo>
                <a:lnTo>
                  <a:pt x="1182339" y="138884"/>
                </a:lnTo>
                <a:lnTo>
                  <a:pt x="1253263" y="153389"/>
                </a:lnTo>
                <a:lnTo>
                  <a:pt x="1322062" y="173292"/>
                </a:lnTo>
                <a:lnTo>
                  <a:pt x="1388502" y="198357"/>
                </a:lnTo>
                <a:lnTo>
                  <a:pt x="1452349" y="228353"/>
                </a:lnTo>
                <a:lnTo>
                  <a:pt x="1513369" y="263044"/>
                </a:lnTo>
                <a:lnTo>
                  <a:pt x="1571330" y="302198"/>
                </a:lnTo>
                <a:lnTo>
                  <a:pt x="1625997" y="345581"/>
                </a:lnTo>
                <a:lnTo>
                  <a:pt x="1677136" y="392958"/>
                </a:lnTo>
                <a:lnTo>
                  <a:pt x="1724514" y="444097"/>
                </a:lnTo>
                <a:lnTo>
                  <a:pt x="1767897" y="498763"/>
                </a:lnTo>
                <a:lnTo>
                  <a:pt x="1807052" y="556724"/>
                </a:lnTo>
                <a:lnTo>
                  <a:pt x="1841744" y="617745"/>
                </a:lnTo>
                <a:lnTo>
                  <a:pt x="1871740" y="681592"/>
                </a:lnTo>
                <a:lnTo>
                  <a:pt x="1896806" y="748032"/>
                </a:lnTo>
                <a:lnTo>
                  <a:pt x="1916709" y="816832"/>
                </a:lnTo>
                <a:lnTo>
                  <a:pt x="1931215" y="887757"/>
                </a:lnTo>
                <a:lnTo>
                  <a:pt x="1940089" y="960574"/>
                </a:lnTo>
                <a:lnTo>
                  <a:pt x="1943100" y="1035050"/>
                </a:lnTo>
                <a:lnTo>
                  <a:pt x="1940089" y="1109521"/>
                </a:lnTo>
                <a:lnTo>
                  <a:pt x="1931215" y="1182336"/>
                </a:lnTo>
                <a:lnTo>
                  <a:pt x="1916709" y="1253259"/>
                </a:lnTo>
                <a:lnTo>
                  <a:pt x="1896806" y="1322057"/>
                </a:lnTo>
                <a:lnTo>
                  <a:pt x="1871740" y="1388496"/>
                </a:lnTo>
                <a:lnTo>
                  <a:pt x="1841744" y="1452343"/>
                </a:lnTo>
                <a:lnTo>
                  <a:pt x="1807052" y="1513364"/>
                </a:lnTo>
                <a:lnTo>
                  <a:pt x="1767897" y="1571325"/>
                </a:lnTo>
                <a:lnTo>
                  <a:pt x="1724514" y="1625992"/>
                </a:lnTo>
                <a:lnTo>
                  <a:pt x="1677136" y="1677131"/>
                </a:lnTo>
                <a:lnTo>
                  <a:pt x="1625997" y="1724510"/>
                </a:lnTo>
                <a:lnTo>
                  <a:pt x="1571330" y="1767894"/>
                </a:lnTo>
                <a:lnTo>
                  <a:pt x="1513369" y="1807049"/>
                </a:lnTo>
                <a:lnTo>
                  <a:pt x="1452349" y="1841741"/>
                </a:lnTo>
                <a:lnTo>
                  <a:pt x="1388502" y="1871738"/>
                </a:lnTo>
                <a:lnTo>
                  <a:pt x="1322062" y="1896805"/>
                </a:lnTo>
                <a:lnTo>
                  <a:pt x="1253263" y="1916708"/>
                </a:lnTo>
                <a:lnTo>
                  <a:pt x="1182339" y="1931214"/>
                </a:lnTo>
                <a:lnTo>
                  <a:pt x="1109523" y="1940089"/>
                </a:lnTo>
                <a:lnTo>
                  <a:pt x="1035050" y="1943100"/>
                </a:lnTo>
                <a:lnTo>
                  <a:pt x="1530892" y="1943100"/>
                </a:lnTo>
                <a:lnTo>
                  <a:pt x="1580274" y="1915025"/>
                </a:lnTo>
                <a:lnTo>
                  <a:pt x="1646341" y="1870394"/>
                </a:lnTo>
                <a:lnTo>
                  <a:pt x="1708653" y="1820944"/>
                </a:lnTo>
                <a:lnTo>
                  <a:pt x="1766944" y="1766939"/>
                </a:lnTo>
                <a:lnTo>
                  <a:pt x="1820948" y="1708648"/>
                </a:lnTo>
                <a:lnTo>
                  <a:pt x="1870398" y="1646335"/>
                </a:lnTo>
                <a:lnTo>
                  <a:pt x="1915028" y="1580268"/>
                </a:lnTo>
                <a:lnTo>
                  <a:pt x="1954571" y="1510713"/>
                </a:lnTo>
                <a:lnTo>
                  <a:pt x="1988762" y="1437937"/>
                </a:lnTo>
                <a:lnTo>
                  <a:pt x="2017333" y="1362204"/>
                </a:lnTo>
                <a:lnTo>
                  <a:pt x="2040019" y="1283783"/>
                </a:lnTo>
                <a:lnTo>
                  <a:pt x="2056553" y="1202939"/>
                </a:lnTo>
                <a:lnTo>
                  <a:pt x="2066668" y="1119939"/>
                </a:lnTo>
                <a:lnTo>
                  <a:pt x="2070100" y="1035050"/>
                </a:lnTo>
                <a:lnTo>
                  <a:pt x="2066668" y="950156"/>
                </a:lnTo>
                <a:lnTo>
                  <a:pt x="2056553" y="867153"/>
                </a:lnTo>
                <a:lnTo>
                  <a:pt x="2040019" y="786308"/>
                </a:lnTo>
                <a:lnTo>
                  <a:pt x="2017333" y="707885"/>
                </a:lnTo>
                <a:lnTo>
                  <a:pt x="1988762" y="632152"/>
                </a:lnTo>
                <a:lnTo>
                  <a:pt x="1954571" y="559374"/>
                </a:lnTo>
                <a:lnTo>
                  <a:pt x="1915028" y="489819"/>
                </a:lnTo>
                <a:lnTo>
                  <a:pt x="1870398" y="423753"/>
                </a:lnTo>
                <a:lnTo>
                  <a:pt x="1820948" y="361441"/>
                </a:lnTo>
                <a:lnTo>
                  <a:pt x="1766944" y="303150"/>
                </a:lnTo>
                <a:lnTo>
                  <a:pt x="1708653" y="249147"/>
                </a:lnTo>
                <a:lnTo>
                  <a:pt x="1646341" y="199698"/>
                </a:lnTo>
                <a:lnTo>
                  <a:pt x="1580274" y="155068"/>
                </a:lnTo>
                <a:lnTo>
                  <a:pt x="1530901" y="12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FE206D67-F122-48F9-8A85-E913F7177AD3}"/>
              </a:ext>
            </a:extLst>
          </p:cNvPr>
          <p:cNvSpPr/>
          <p:nvPr/>
        </p:nvSpPr>
        <p:spPr>
          <a:xfrm>
            <a:off x="5154051" y="3646961"/>
            <a:ext cx="635906" cy="635906"/>
          </a:xfrm>
          <a:custGeom>
            <a:avLst/>
            <a:gdLst/>
            <a:ahLst/>
            <a:cxnLst/>
            <a:rect l="l" t="t" r="r" b="b"/>
            <a:pathLst>
              <a:path w="1327784" h="1327784">
                <a:moveTo>
                  <a:pt x="663740" y="0"/>
                </a:moveTo>
                <a:lnTo>
                  <a:pt x="609303" y="2200"/>
                </a:lnTo>
                <a:lnTo>
                  <a:pt x="556078" y="8686"/>
                </a:lnTo>
                <a:lnTo>
                  <a:pt x="504235" y="19289"/>
                </a:lnTo>
                <a:lnTo>
                  <a:pt x="453947" y="33836"/>
                </a:lnTo>
                <a:lnTo>
                  <a:pt x="405382" y="52158"/>
                </a:lnTo>
                <a:lnTo>
                  <a:pt x="358713" y="74083"/>
                </a:lnTo>
                <a:lnTo>
                  <a:pt x="314110" y="99440"/>
                </a:lnTo>
                <a:lnTo>
                  <a:pt x="271744" y="128059"/>
                </a:lnTo>
                <a:lnTo>
                  <a:pt x="231785" y="159770"/>
                </a:lnTo>
                <a:lnTo>
                  <a:pt x="194405" y="194400"/>
                </a:lnTo>
                <a:lnTo>
                  <a:pt x="159774" y="231780"/>
                </a:lnTo>
                <a:lnTo>
                  <a:pt x="128063" y="271738"/>
                </a:lnTo>
                <a:lnTo>
                  <a:pt x="99443" y="314104"/>
                </a:lnTo>
                <a:lnTo>
                  <a:pt x="74085" y="358708"/>
                </a:lnTo>
                <a:lnTo>
                  <a:pt x="52160" y="405377"/>
                </a:lnTo>
                <a:lnTo>
                  <a:pt x="33837" y="453942"/>
                </a:lnTo>
                <a:lnTo>
                  <a:pt x="19290" y="504231"/>
                </a:lnTo>
                <a:lnTo>
                  <a:pt x="8687" y="556075"/>
                </a:lnTo>
                <a:lnTo>
                  <a:pt x="2200" y="609301"/>
                </a:lnTo>
                <a:lnTo>
                  <a:pt x="0" y="663740"/>
                </a:lnTo>
                <a:lnTo>
                  <a:pt x="2200" y="718177"/>
                </a:lnTo>
                <a:lnTo>
                  <a:pt x="8687" y="771402"/>
                </a:lnTo>
                <a:lnTo>
                  <a:pt x="19290" y="823244"/>
                </a:lnTo>
                <a:lnTo>
                  <a:pt x="33837" y="873533"/>
                </a:lnTo>
                <a:lnTo>
                  <a:pt x="52160" y="922097"/>
                </a:lnTo>
                <a:lnTo>
                  <a:pt x="74085" y="968766"/>
                </a:lnTo>
                <a:lnTo>
                  <a:pt x="99443" y="1013369"/>
                </a:lnTo>
                <a:lnTo>
                  <a:pt x="128063" y="1055736"/>
                </a:lnTo>
                <a:lnTo>
                  <a:pt x="159774" y="1095694"/>
                </a:lnTo>
                <a:lnTo>
                  <a:pt x="194405" y="1133074"/>
                </a:lnTo>
                <a:lnTo>
                  <a:pt x="231785" y="1167705"/>
                </a:lnTo>
                <a:lnTo>
                  <a:pt x="271744" y="1199416"/>
                </a:lnTo>
                <a:lnTo>
                  <a:pt x="314110" y="1228036"/>
                </a:lnTo>
                <a:lnTo>
                  <a:pt x="358713" y="1253394"/>
                </a:lnTo>
                <a:lnTo>
                  <a:pt x="405382" y="1275320"/>
                </a:lnTo>
                <a:lnTo>
                  <a:pt x="453947" y="1293642"/>
                </a:lnTo>
                <a:lnTo>
                  <a:pt x="504235" y="1308190"/>
                </a:lnTo>
                <a:lnTo>
                  <a:pt x="556078" y="1318792"/>
                </a:lnTo>
                <a:lnTo>
                  <a:pt x="609303" y="1325279"/>
                </a:lnTo>
                <a:lnTo>
                  <a:pt x="663740" y="1327480"/>
                </a:lnTo>
                <a:lnTo>
                  <a:pt x="718177" y="1325279"/>
                </a:lnTo>
                <a:lnTo>
                  <a:pt x="771402" y="1318792"/>
                </a:lnTo>
                <a:lnTo>
                  <a:pt x="823244" y="1308190"/>
                </a:lnTo>
                <a:lnTo>
                  <a:pt x="873533" y="1293642"/>
                </a:lnTo>
                <a:lnTo>
                  <a:pt x="922097" y="1275320"/>
                </a:lnTo>
                <a:lnTo>
                  <a:pt x="968766" y="1253394"/>
                </a:lnTo>
                <a:lnTo>
                  <a:pt x="1013369" y="1228036"/>
                </a:lnTo>
                <a:lnTo>
                  <a:pt x="1055736" y="1199416"/>
                </a:lnTo>
                <a:lnTo>
                  <a:pt x="1095694" y="1167705"/>
                </a:lnTo>
                <a:lnTo>
                  <a:pt x="1133074" y="1133074"/>
                </a:lnTo>
                <a:lnTo>
                  <a:pt x="1167705" y="1095694"/>
                </a:lnTo>
                <a:lnTo>
                  <a:pt x="1199416" y="1055736"/>
                </a:lnTo>
                <a:lnTo>
                  <a:pt x="1228036" y="1013369"/>
                </a:lnTo>
                <a:lnTo>
                  <a:pt x="1253394" y="968766"/>
                </a:lnTo>
                <a:lnTo>
                  <a:pt x="1275320" y="922097"/>
                </a:lnTo>
                <a:lnTo>
                  <a:pt x="1293642" y="873533"/>
                </a:lnTo>
                <a:lnTo>
                  <a:pt x="1308190" y="823244"/>
                </a:lnTo>
                <a:lnTo>
                  <a:pt x="1318792" y="771402"/>
                </a:lnTo>
                <a:lnTo>
                  <a:pt x="1325279" y="718177"/>
                </a:lnTo>
                <a:lnTo>
                  <a:pt x="1327480" y="663740"/>
                </a:lnTo>
                <a:lnTo>
                  <a:pt x="1325279" y="609301"/>
                </a:lnTo>
                <a:lnTo>
                  <a:pt x="1318792" y="556075"/>
                </a:lnTo>
                <a:lnTo>
                  <a:pt x="1308190" y="504231"/>
                </a:lnTo>
                <a:lnTo>
                  <a:pt x="1293642" y="453942"/>
                </a:lnTo>
                <a:lnTo>
                  <a:pt x="1275320" y="405377"/>
                </a:lnTo>
                <a:lnTo>
                  <a:pt x="1253394" y="358708"/>
                </a:lnTo>
                <a:lnTo>
                  <a:pt x="1228036" y="314104"/>
                </a:lnTo>
                <a:lnTo>
                  <a:pt x="1199416" y="271738"/>
                </a:lnTo>
                <a:lnTo>
                  <a:pt x="1167705" y="231780"/>
                </a:lnTo>
                <a:lnTo>
                  <a:pt x="1133074" y="194400"/>
                </a:lnTo>
                <a:lnTo>
                  <a:pt x="1095694" y="159770"/>
                </a:lnTo>
                <a:lnTo>
                  <a:pt x="1055736" y="128059"/>
                </a:lnTo>
                <a:lnTo>
                  <a:pt x="1013369" y="99440"/>
                </a:lnTo>
                <a:lnTo>
                  <a:pt x="968766" y="74083"/>
                </a:lnTo>
                <a:lnTo>
                  <a:pt x="922097" y="52158"/>
                </a:lnTo>
                <a:lnTo>
                  <a:pt x="873533" y="33836"/>
                </a:lnTo>
                <a:lnTo>
                  <a:pt x="823244" y="19289"/>
                </a:lnTo>
                <a:lnTo>
                  <a:pt x="771402" y="8686"/>
                </a:lnTo>
                <a:lnTo>
                  <a:pt x="718177" y="2200"/>
                </a:lnTo>
                <a:lnTo>
                  <a:pt x="663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5" name="object 12">
            <a:extLst>
              <a:ext uri="{FF2B5EF4-FFF2-40B4-BE49-F238E27FC236}">
                <a16:creationId xmlns:a16="http://schemas.microsoft.com/office/drawing/2014/main" id="{A82433C2-1724-4BB1-A622-28EC42F5E3E1}"/>
              </a:ext>
            </a:extLst>
          </p:cNvPr>
          <p:cNvSpPr/>
          <p:nvPr/>
        </p:nvSpPr>
        <p:spPr>
          <a:xfrm>
            <a:off x="5125079" y="3619675"/>
            <a:ext cx="695208" cy="695208"/>
          </a:xfrm>
          <a:custGeom>
            <a:avLst/>
            <a:gdLst/>
            <a:ahLst/>
            <a:cxnLst/>
            <a:rect l="l" t="t" r="r" b="b"/>
            <a:pathLst>
              <a:path w="1451609" h="1451609">
                <a:moveTo>
                  <a:pt x="725576" y="0"/>
                </a:moveTo>
                <a:lnTo>
                  <a:pt x="666066" y="2405"/>
                </a:lnTo>
                <a:lnTo>
                  <a:pt x="607881" y="9496"/>
                </a:lnTo>
                <a:lnTo>
                  <a:pt x="551208" y="21088"/>
                </a:lnTo>
                <a:lnTo>
                  <a:pt x="496233" y="36991"/>
                </a:lnTo>
                <a:lnTo>
                  <a:pt x="443144" y="57021"/>
                </a:lnTo>
                <a:lnTo>
                  <a:pt x="392127" y="80990"/>
                </a:lnTo>
                <a:lnTo>
                  <a:pt x="343368" y="108712"/>
                </a:lnTo>
                <a:lnTo>
                  <a:pt x="297055" y="139999"/>
                </a:lnTo>
                <a:lnTo>
                  <a:pt x="253374" y="174666"/>
                </a:lnTo>
                <a:lnTo>
                  <a:pt x="212512" y="212524"/>
                </a:lnTo>
                <a:lnTo>
                  <a:pt x="174655" y="253389"/>
                </a:lnTo>
                <a:lnTo>
                  <a:pt x="139990" y="297072"/>
                </a:lnTo>
                <a:lnTo>
                  <a:pt x="108705" y="343387"/>
                </a:lnTo>
                <a:lnTo>
                  <a:pt x="80985" y="392147"/>
                </a:lnTo>
                <a:lnTo>
                  <a:pt x="57017" y="443166"/>
                </a:lnTo>
                <a:lnTo>
                  <a:pt x="36989" y="496256"/>
                </a:lnTo>
                <a:lnTo>
                  <a:pt x="21086" y="551232"/>
                </a:lnTo>
                <a:lnTo>
                  <a:pt x="9496" y="607906"/>
                </a:lnTo>
                <a:lnTo>
                  <a:pt x="2405" y="666091"/>
                </a:lnTo>
                <a:lnTo>
                  <a:pt x="0" y="725601"/>
                </a:lnTo>
                <a:lnTo>
                  <a:pt x="2405" y="785110"/>
                </a:lnTo>
                <a:lnTo>
                  <a:pt x="9496" y="843294"/>
                </a:lnTo>
                <a:lnTo>
                  <a:pt x="21086" y="899966"/>
                </a:lnTo>
                <a:lnTo>
                  <a:pt x="36989" y="954940"/>
                </a:lnTo>
                <a:lnTo>
                  <a:pt x="57017" y="1008030"/>
                </a:lnTo>
                <a:lnTo>
                  <a:pt x="80985" y="1059047"/>
                </a:lnTo>
                <a:lnTo>
                  <a:pt x="108705" y="1107807"/>
                </a:lnTo>
                <a:lnTo>
                  <a:pt x="139990" y="1154121"/>
                </a:lnTo>
                <a:lnTo>
                  <a:pt x="174655" y="1197803"/>
                </a:lnTo>
                <a:lnTo>
                  <a:pt x="212512" y="1238667"/>
                </a:lnTo>
                <a:lnTo>
                  <a:pt x="253374" y="1276525"/>
                </a:lnTo>
                <a:lnTo>
                  <a:pt x="297055" y="1311191"/>
                </a:lnTo>
                <a:lnTo>
                  <a:pt x="343368" y="1342478"/>
                </a:lnTo>
                <a:lnTo>
                  <a:pt x="392127" y="1370200"/>
                </a:lnTo>
                <a:lnTo>
                  <a:pt x="443144" y="1394169"/>
                </a:lnTo>
                <a:lnTo>
                  <a:pt x="496233" y="1414199"/>
                </a:lnTo>
                <a:lnTo>
                  <a:pt x="551208" y="1430102"/>
                </a:lnTo>
                <a:lnTo>
                  <a:pt x="607881" y="1441693"/>
                </a:lnTo>
                <a:lnTo>
                  <a:pt x="666066" y="1448785"/>
                </a:lnTo>
                <a:lnTo>
                  <a:pt x="725576" y="1451190"/>
                </a:lnTo>
                <a:lnTo>
                  <a:pt x="785086" y="1448785"/>
                </a:lnTo>
                <a:lnTo>
                  <a:pt x="843271" y="1441693"/>
                </a:lnTo>
                <a:lnTo>
                  <a:pt x="899944" y="1430102"/>
                </a:lnTo>
                <a:lnTo>
                  <a:pt x="954918" y="1414199"/>
                </a:lnTo>
                <a:lnTo>
                  <a:pt x="1008008" y="1394169"/>
                </a:lnTo>
                <a:lnTo>
                  <a:pt x="1059025" y="1370200"/>
                </a:lnTo>
                <a:lnTo>
                  <a:pt x="1073182" y="1362151"/>
                </a:lnTo>
                <a:lnTo>
                  <a:pt x="725576" y="1362151"/>
                </a:lnTo>
                <a:lnTo>
                  <a:pt x="673368" y="1360041"/>
                </a:lnTo>
                <a:lnTo>
                  <a:pt x="622323" y="1353819"/>
                </a:lnTo>
                <a:lnTo>
                  <a:pt x="572604" y="1343651"/>
                </a:lnTo>
                <a:lnTo>
                  <a:pt x="524375" y="1329699"/>
                </a:lnTo>
                <a:lnTo>
                  <a:pt x="477800" y="1312128"/>
                </a:lnTo>
                <a:lnTo>
                  <a:pt x="433043" y="1291101"/>
                </a:lnTo>
                <a:lnTo>
                  <a:pt x="390267" y="1266782"/>
                </a:lnTo>
                <a:lnTo>
                  <a:pt x="349636" y="1239335"/>
                </a:lnTo>
                <a:lnTo>
                  <a:pt x="311314" y="1208924"/>
                </a:lnTo>
                <a:lnTo>
                  <a:pt x="275466" y="1175712"/>
                </a:lnTo>
                <a:lnTo>
                  <a:pt x="242254" y="1139863"/>
                </a:lnTo>
                <a:lnTo>
                  <a:pt x="211842" y="1101541"/>
                </a:lnTo>
                <a:lnTo>
                  <a:pt x="184395" y="1060911"/>
                </a:lnTo>
                <a:lnTo>
                  <a:pt x="160076" y="1018135"/>
                </a:lnTo>
                <a:lnTo>
                  <a:pt x="139049" y="973377"/>
                </a:lnTo>
                <a:lnTo>
                  <a:pt x="121478" y="926802"/>
                </a:lnTo>
                <a:lnTo>
                  <a:pt x="107526" y="878573"/>
                </a:lnTo>
                <a:lnTo>
                  <a:pt x="97358" y="828854"/>
                </a:lnTo>
                <a:lnTo>
                  <a:pt x="91137" y="777809"/>
                </a:lnTo>
                <a:lnTo>
                  <a:pt x="89026" y="725601"/>
                </a:lnTo>
                <a:lnTo>
                  <a:pt x="91137" y="673395"/>
                </a:lnTo>
                <a:lnTo>
                  <a:pt x="97358" y="622351"/>
                </a:lnTo>
                <a:lnTo>
                  <a:pt x="107526" y="572633"/>
                </a:lnTo>
                <a:lnTo>
                  <a:pt x="121478" y="524404"/>
                </a:lnTo>
                <a:lnTo>
                  <a:pt x="139049" y="477829"/>
                </a:lnTo>
                <a:lnTo>
                  <a:pt x="160076" y="433071"/>
                </a:lnTo>
                <a:lnTo>
                  <a:pt x="184395" y="390294"/>
                </a:lnTo>
                <a:lnTo>
                  <a:pt x="211842" y="349662"/>
                </a:lnTo>
                <a:lnTo>
                  <a:pt x="242254" y="311340"/>
                </a:lnTo>
                <a:lnTo>
                  <a:pt x="275466" y="275489"/>
                </a:lnTo>
                <a:lnTo>
                  <a:pt x="311314" y="242276"/>
                </a:lnTo>
                <a:lnTo>
                  <a:pt x="349636" y="211863"/>
                </a:lnTo>
                <a:lnTo>
                  <a:pt x="390267" y="184414"/>
                </a:lnTo>
                <a:lnTo>
                  <a:pt x="433043" y="160094"/>
                </a:lnTo>
                <a:lnTo>
                  <a:pt x="477800" y="139065"/>
                </a:lnTo>
                <a:lnTo>
                  <a:pt x="524375" y="121493"/>
                </a:lnTo>
                <a:lnTo>
                  <a:pt x="572604" y="107540"/>
                </a:lnTo>
                <a:lnTo>
                  <a:pt x="622323" y="97371"/>
                </a:lnTo>
                <a:lnTo>
                  <a:pt x="673368" y="91149"/>
                </a:lnTo>
                <a:lnTo>
                  <a:pt x="725576" y="89039"/>
                </a:lnTo>
                <a:lnTo>
                  <a:pt x="1073182" y="89039"/>
                </a:lnTo>
                <a:lnTo>
                  <a:pt x="1059025" y="80990"/>
                </a:lnTo>
                <a:lnTo>
                  <a:pt x="1008008" y="57021"/>
                </a:lnTo>
                <a:lnTo>
                  <a:pt x="954918" y="36991"/>
                </a:lnTo>
                <a:lnTo>
                  <a:pt x="899944" y="21088"/>
                </a:lnTo>
                <a:lnTo>
                  <a:pt x="843271" y="9496"/>
                </a:lnTo>
                <a:lnTo>
                  <a:pt x="785086" y="2405"/>
                </a:lnTo>
                <a:lnTo>
                  <a:pt x="725576" y="0"/>
                </a:lnTo>
                <a:close/>
              </a:path>
              <a:path w="1451609" h="1451609">
                <a:moveTo>
                  <a:pt x="1073182" y="89039"/>
                </a:moveTo>
                <a:lnTo>
                  <a:pt x="725576" y="89039"/>
                </a:lnTo>
                <a:lnTo>
                  <a:pt x="777784" y="91149"/>
                </a:lnTo>
                <a:lnTo>
                  <a:pt x="828829" y="97371"/>
                </a:lnTo>
                <a:lnTo>
                  <a:pt x="878548" y="107540"/>
                </a:lnTo>
                <a:lnTo>
                  <a:pt x="926777" y="121493"/>
                </a:lnTo>
                <a:lnTo>
                  <a:pt x="973352" y="139065"/>
                </a:lnTo>
                <a:lnTo>
                  <a:pt x="1018109" y="160094"/>
                </a:lnTo>
                <a:lnTo>
                  <a:pt x="1060885" y="184414"/>
                </a:lnTo>
                <a:lnTo>
                  <a:pt x="1101516" y="211863"/>
                </a:lnTo>
                <a:lnTo>
                  <a:pt x="1139837" y="242276"/>
                </a:lnTo>
                <a:lnTo>
                  <a:pt x="1175686" y="275489"/>
                </a:lnTo>
                <a:lnTo>
                  <a:pt x="1208898" y="311340"/>
                </a:lnTo>
                <a:lnTo>
                  <a:pt x="1239310" y="349662"/>
                </a:lnTo>
                <a:lnTo>
                  <a:pt x="1266757" y="390294"/>
                </a:lnTo>
                <a:lnTo>
                  <a:pt x="1291076" y="433071"/>
                </a:lnTo>
                <a:lnTo>
                  <a:pt x="1312103" y="477829"/>
                </a:lnTo>
                <a:lnTo>
                  <a:pt x="1329674" y="524404"/>
                </a:lnTo>
                <a:lnTo>
                  <a:pt x="1343626" y="572633"/>
                </a:lnTo>
                <a:lnTo>
                  <a:pt x="1353794" y="622351"/>
                </a:lnTo>
                <a:lnTo>
                  <a:pt x="1360015" y="673395"/>
                </a:lnTo>
                <a:lnTo>
                  <a:pt x="1362125" y="725601"/>
                </a:lnTo>
                <a:lnTo>
                  <a:pt x="1360015" y="777809"/>
                </a:lnTo>
                <a:lnTo>
                  <a:pt x="1353794" y="828854"/>
                </a:lnTo>
                <a:lnTo>
                  <a:pt x="1343626" y="878573"/>
                </a:lnTo>
                <a:lnTo>
                  <a:pt x="1329674" y="926802"/>
                </a:lnTo>
                <a:lnTo>
                  <a:pt x="1312103" y="973377"/>
                </a:lnTo>
                <a:lnTo>
                  <a:pt x="1291076" y="1018135"/>
                </a:lnTo>
                <a:lnTo>
                  <a:pt x="1266757" y="1060911"/>
                </a:lnTo>
                <a:lnTo>
                  <a:pt x="1239310" y="1101541"/>
                </a:lnTo>
                <a:lnTo>
                  <a:pt x="1208898" y="1139863"/>
                </a:lnTo>
                <a:lnTo>
                  <a:pt x="1175686" y="1175712"/>
                </a:lnTo>
                <a:lnTo>
                  <a:pt x="1139837" y="1208924"/>
                </a:lnTo>
                <a:lnTo>
                  <a:pt x="1101516" y="1239335"/>
                </a:lnTo>
                <a:lnTo>
                  <a:pt x="1060885" y="1266782"/>
                </a:lnTo>
                <a:lnTo>
                  <a:pt x="1018109" y="1291101"/>
                </a:lnTo>
                <a:lnTo>
                  <a:pt x="973352" y="1312128"/>
                </a:lnTo>
                <a:lnTo>
                  <a:pt x="926777" y="1329699"/>
                </a:lnTo>
                <a:lnTo>
                  <a:pt x="878548" y="1343651"/>
                </a:lnTo>
                <a:lnTo>
                  <a:pt x="828829" y="1353819"/>
                </a:lnTo>
                <a:lnTo>
                  <a:pt x="777784" y="1360041"/>
                </a:lnTo>
                <a:lnTo>
                  <a:pt x="725576" y="1362151"/>
                </a:lnTo>
                <a:lnTo>
                  <a:pt x="1073182" y="1362151"/>
                </a:lnTo>
                <a:lnTo>
                  <a:pt x="1107783" y="1342478"/>
                </a:lnTo>
                <a:lnTo>
                  <a:pt x="1154097" y="1311191"/>
                </a:lnTo>
                <a:lnTo>
                  <a:pt x="1197778" y="1276525"/>
                </a:lnTo>
                <a:lnTo>
                  <a:pt x="1238640" y="1238667"/>
                </a:lnTo>
                <a:lnTo>
                  <a:pt x="1276497" y="1197803"/>
                </a:lnTo>
                <a:lnTo>
                  <a:pt x="1311161" y="1154121"/>
                </a:lnTo>
                <a:lnTo>
                  <a:pt x="1342447" y="1107807"/>
                </a:lnTo>
                <a:lnTo>
                  <a:pt x="1370167" y="1059047"/>
                </a:lnTo>
                <a:lnTo>
                  <a:pt x="1394134" y="1008030"/>
                </a:lnTo>
                <a:lnTo>
                  <a:pt x="1414163" y="954940"/>
                </a:lnTo>
                <a:lnTo>
                  <a:pt x="1430066" y="899966"/>
                </a:lnTo>
                <a:lnTo>
                  <a:pt x="1441656" y="843294"/>
                </a:lnTo>
                <a:lnTo>
                  <a:pt x="1448747" y="785110"/>
                </a:lnTo>
                <a:lnTo>
                  <a:pt x="1451152" y="725601"/>
                </a:lnTo>
                <a:lnTo>
                  <a:pt x="1448747" y="666091"/>
                </a:lnTo>
                <a:lnTo>
                  <a:pt x="1441656" y="607906"/>
                </a:lnTo>
                <a:lnTo>
                  <a:pt x="1430066" y="551232"/>
                </a:lnTo>
                <a:lnTo>
                  <a:pt x="1414163" y="496256"/>
                </a:lnTo>
                <a:lnTo>
                  <a:pt x="1394134" y="443166"/>
                </a:lnTo>
                <a:lnTo>
                  <a:pt x="1370167" y="392147"/>
                </a:lnTo>
                <a:lnTo>
                  <a:pt x="1342447" y="343387"/>
                </a:lnTo>
                <a:lnTo>
                  <a:pt x="1311161" y="297072"/>
                </a:lnTo>
                <a:lnTo>
                  <a:pt x="1276497" y="253389"/>
                </a:lnTo>
                <a:lnTo>
                  <a:pt x="1238640" y="212524"/>
                </a:lnTo>
                <a:lnTo>
                  <a:pt x="1197778" y="174666"/>
                </a:lnTo>
                <a:lnTo>
                  <a:pt x="1154097" y="139999"/>
                </a:lnTo>
                <a:lnTo>
                  <a:pt x="1107783" y="108712"/>
                </a:lnTo>
                <a:lnTo>
                  <a:pt x="1073182" y="8903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6" name="object 16">
            <a:extLst>
              <a:ext uri="{FF2B5EF4-FFF2-40B4-BE49-F238E27FC236}">
                <a16:creationId xmlns:a16="http://schemas.microsoft.com/office/drawing/2014/main" id="{4F67E4FE-22E5-4FB4-83E6-6617B57EB92E}"/>
              </a:ext>
            </a:extLst>
          </p:cNvPr>
          <p:cNvSpPr txBox="1"/>
          <p:nvPr/>
        </p:nvSpPr>
        <p:spPr>
          <a:xfrm>
            <a:off x="4122057" y="2380839"/>
            <a:ext cx="917654" cy="443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79" algn="ctr" defTabSz="482186" fontAlgn="auto">
              <a:lnSpc>
                <a:spcPct val="18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75" b="1" spc="5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Helvetica"/>
              </a:rPr>
              <a:t>HbA1c</a:t>
            </a:r>
            <a:endParaRPr sz="1575" b="1" spc="50" dirty="0">
              <a:solidFill>
                <a:srgbClr val="82786F">
                  <a:lumMod val="75000"/>
                </a:srgbClr>
              </a:solidFill>
              <a:latin typeface="Arial" panose="020B0604020202020204"/>
              <a:ea typeface="Microsoft JhengHei"/>
              <a:cs typeface="Helvetica"/>
            </a:endParaRPr>
          </a:p>
        </p:txBody>
      </p:sp>
      <p:sp>
        <p:nvSpPr>
          <p:cNvPr id="57" name="object 17">
            <a:extLst>
              <a:ext uri="{FF2B5EF4-FFF2-40B4-BE49-F238E27FC236}">
                <a16:creationId xmlns:a16="http://schemas.microsoft.com/office/drawing/2014/main" id="{D681DDA2-C77E-413F-88DA-C79C629F4D4F}"/>
              </a:ext>
            </a:extLst>
          </p:cNvPr>
          <p:cNvSpPr txBox="1"/>
          <p:nvPr/>
        </p:nvSpPr>
        <p:spPr>
          <a:xfrm>
            <a:off x="5032848" y="4564865"/>
            <a:ext cx="92027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 algn="ctr" defTabSz="482186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Acute myocardial </a:t>
            </a:r>
            <a:r>
              <a:rPr lang="en-US" sz="1200" dirty="0" err="1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infarction</a:t>
            </a:r>
            <a:r>
              <a:rPr lang="en-US" sz="1200" baseline="30000" dirty="0" err="1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b</a:t>
            </a:r>
            <a:endParaRPr sz="1200" baseline="30000" dirty="0">
              <a:solidFill>
                <a:srgbClr val="82786F">
                  <a:lumMod val="75000"/>
                </a:srgbClr>
              </a:solidFill>
              <a:latin typeface="Arial" panose="020B0604020202020204"/>
              <a:ea typeface="Microsoft JhengHei"/>
              <a:cs typeface="Calibri"/>
            </a:endParaRPr>
          </a:p>
        </p:txBody>
      </p:sp>
      <p:sp>
        <p:nvSpPr>
          <p:cNvPr id="58" name="object 19">
            <a:extLst>
              <a:ext uri="{FF2B5EF4-FFF2-40B4-BE49-F238E27FC236}">
                <a16:creationId xmlns:a16="http://schemas.microsoft.com/office/drawing/2014/main" id="{DAEE0152-8496-49A0-922C-8C733FB37D06}"/>
              </a:ext>
            </a:extLst>
          </p:cNvPr>
          <p:cNvSpPr txBox="1"/>
          <p:nvPr/>
        </p:nvSpPr>
        <p:spPr>
          <a:xfrm>
            <a:off x="2162175" y="3969749"/>
            <a:ext cx="971121" cy="376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79" algn="ctr" defTabSz="482186" fontAlgn="auto">
              <a:lnSpc>
                <a:spcPct val="1016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Microvascular</a:t>
            </a: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Calibri"/>
              </a:rPr>
              <a:t> </a:t>
            </a:r>
            <a:r>
              <a:rPr lang="en-US" sz="1200" dirty="0" err="1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disease</a:t>
            </a:r>
            <a:r>
              <a:rPr lang="en-US" sz="1200" baseline="30000" dirty="0" err="1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b</a:t>
            </a:r>
            <a:endParaRPr sz="1200" baseline="30000" dirty="0">
              <a:solidFill>
                <a:srgbClr val="82786F">
                  <a:lumMod val="75000"/>
                </a:srgbClr>
              </a:solidFill>
              <a:latin typeface="Arial" panose="020B0604020202020204"/>
              <a:ea typeface="Microsoft JhengHei"/>
              <a:cs typeface="Calibri"/>
            </a:endParaRPr>
          </a:p>
        </p:txBody>
      </p:sp>
      <p:sp>
        <p:nvSpPr>
          <p:cNvPr id="59" name="object 21">
            <a:extLst>
              <a:ext uri="{FF2B5EF4-FFF2-40B4-BE49-F238E27FC236}">
                <a16:creationId xmlns:a16="http://schemas.microsoft.com/office/drawing/2014/main" id="{BF9575FD-A069-43AA-8A52-002C9D9168F1}"/>
              </a:ext>
            </a:extLst>
          </p:cNvPr>
          <p:cNvSpPr txBox="1"/>
          <p:nvPr/>
        </p:nvSpPr>
        <p:spPr>
          <a:xfrm>
            <a:off x="4062004" y="5073851"/>
            <a:ext cx="989816" cy="376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79" algn="ctr" defTabSz="482186" fontAlgn="auto">
              <a:lnSpc>
                <a:spcPct val="1016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T2D-related </a:t>
            </a:r>
            <a:r>
              <a:rPr lang="en-US" sz="1200" dirty="0" err="1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deaths</a:t>
            </a:r>
            <a:r>
              <a:rPr lang="en-US" sz="1200" baseline="30000" dirty="0" err="1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b</a:t>
            </a:r>
            <a:endParaRPr sz="1200" baseline="30000" dirty="0">
              <a:solidFill>
                <a:srgbClr val="82786F">
                  <a:lumMod val="75000"/>
                </a:srgbClr>
              </a:solidFill>
              <a:latin typeface="Arial" panose="020B0604020202020204"/>
              <a:ea typeface="Microsoft JhengHei"/>
              <a:cs typeface="Calibri"/>
            </a:endParaRPr>
          </a:p>
        </p:txBody>
      </p:sp>
      <p:sp>
        <p:nvSpPr>
          <p:cNvPr id="60" name="object 22">
            <a:extLst>
              <a:ext uri="{FF2B5EF4-FFF2-40B4-BE49-F238E27FC236}">
                <a16:creationId xmlns:a16="http://schemas.microsoft.com/office/drawing/2014/main" id="{06F30B75-0A4C-482B-983B-5E598BB5026D}"/>
              </a:ext>
            </a:extLst>
          </p:cNvPr>
          <p:cNvSpPr/>
          <p:nvPr/>
        </p:nvSpPr>
        <p:spPr>
          <a:xfrm>
            <a:off x="4241704" y="4163958"/>
            <a:ext cx="635906" cy="635906"/>
          </a:xfrm>
          <a:custGeom>
            <a:avLst/>
            <a:gdLst/>
            <a:ahLst/>
            <a:cxnLst/>
            <a:rect l="l" t="t" r="r" b="b"/>
            <a:pathLst>
              <a:path w="1327784" h="1327784">
                <a:moveTo>
                  <a:pt x="663740" y="0"/>
                </a:moveTo>
                <a:lnTo>
                  <a:pt x="609303" y="2200"/>
                </a:lnTo>
                <a:lnTo>
                  <a:pt x="556078" y="8686"/>
                </a:lnTo>
                <a:lnTo>
                  <a:pt x="504235" y="19289"/>
                </a:lnTo>
                <a:lnTo>
                  <a:pt x="453947" y="33836"/>
                </a:lnTo>
                <a:lnTo>
                  <a:pt x="405382" y="52158"/>
                </a:lnTo>
                <a:lnTo>
                  <a:pt x="358713" y="74083"/>
                </a:lnTo>
                <a:lnTo>
                  <a:pt x="314110" y="99440"/>
                </a:lnTo>
                <a:lnTo>
                  <a:pt x="271744" y="128059"/>
                </a:lnTo>
                <a:lnTo>
                  <a:pt x="231785" y="159770"/>
                </a:lnTo>
                <a:lnTo>
                  <a:pt x="194405" y="194400"/>
                </a:lnTo>
                <a:lnTo>
                  <a:pt x="159774" y="231780"/>
                </a:lnTo>
                <a:lnTo>
                  <a:pt x="128063" y="271738"/>
                </a:lnTo>
                <a:lnTo>
                  <a:pt x="99443" y="314104"/>
                </a:lnTo>
                <a:lnTo>
                  <a:pt x="74085" y="358708"/>
                </a:lnTo>
                <a:lnTo>
                  <a:pt x="52160" y="405377"/>
                </a:lnTo>
                <a:lnTo>
                  <a:pt x="33837" y="453942"/>
                </a:lnTo>
                <a:lnTo>
                  <a:pt x="19290" y="504231"/>
                </a:lnTo>
                <a:lnTo>
                  <a:pt x="8687" y="556075"/>
                </a:lnTo>
                <a:lnTo>
                  <a:pt x="2200" y="609301"/>
                </a:lnTo>
                <a:lnTo>
                  <a:pt x="0" y="663740"/>
                </a:lnTo>
                <a:lnTo>
                  <a:pt x="2200" y="718177"/>
                </a:lnTo>
                <a:lnTo>
                  <a:pt x="8687" y="771402"/>
                </a:lnTo>
                <a:lnTo>
                  <a:pt x="19290" y="823244"/>
                </a:lnTo>
                <a:lnTo>
                  <a:pt x="33837" y="873533"/>
                </a:lnTo>
                <a:lnTo>
                  <a:pt x="52160" y="922097"/>
                </a:lnTo>
                <a:lnTo>
                  <a:pt x="74085" y="968766"/>
                </a:lnTo>
                <a:lnTo>
                  <a:pt x="99443" y="1013369"/>
                </a:lnTo>
                <a:lnTo>
                  <a:pt x="128063" y="1055736"/>
                </a:lnTo>
                <a:lnTo>
                  <a:pt x="159774" y="1095694"/>
                </a:lnTo>
                <a:lnTo>
                  <a:pt x="194405" y="1133074"/>
                </a:lnTo>
                <a:lnTo>
                  <a:pt x="231785" y="1167705"/>
                </a:lnTo>
                <a:lnTo>
                  <a:pt x="271744" y="1199416"/>
                </a:lnTo>
                <a:lnTo>
                  <a:pt x="314110" y="1228036"/>
                </a:lnTo>
                <a:lnTo>
                  <a:pt x="358713" y="1253394"/>
                </a:lnTo>
                <a:lnTo>
                  <a:pt x="405382" y="1275320"/>
                </a:lnTo>
                <a:lnTo>
                  <a:pt x="453947" y="1293642"/>
                </a:lnTo>
                <a:lnTo>
                  <a:pt x="504235" y="1308190"/>
                </a:lnTo>
                <a:lnTo>
                  <a:pt x="556078" y="1318792"/>
                </a:lnTo>
                <a:lnTo>
                  <a:pt x="609303" y="1325279"/>
                </a:lnTo>
                <a:lnTo>
                  <a:pt x="663740" y="1327480"/>
                </a:lnTo>
                <a:lnTo>
                  <a:pt x="718177" y="1325279"/>
                </a:lnTo>
                <a:lnTo>
                  <a:pt x="771402" y="1318792"/>
                </a:lnTo>
                <a:lnTo>
                  <a:pt x="823244" y="1308190"/>
                </a:lnTo>
                <a:lnTo>
                  <a:pt x="873533" y="1293642"/>
                </a:lnTo>
                <a:lnTo>
                  <a:pt x="922097" y="1275320"/>
                </a:lnTo>
                <a:lnTo>
                  <a:pt x="968766" y="1253394"/>
                </a:lnTo>
                <a:lnTo>
                  <a:pt x="1013369" y="1228036"/>
                </a:lnTo>
                <a:lnTo>
                  <a:pt x="1055736" y="1199416"/>
                </a:lnTo>
                <a:lnTo>
                  <a:pt x="1095694" y="1167705"/>
                </a:lnTo>
                <a:lnTo>
                  <a:pt x="1133074" y="1133074"/>
                </a:lnTo>
                <a:lnTo>
                  <a:pt x="1167705" y="1095694"/>
                </a:lnTo>
                <a:lnTo>
                  <a:pt x="1199416" y="1055736"/>
                </a:lnTo>
                <a:lnTo>
                  <a:pt x="1228036" y="1013369"/>
                </a:lnTo>
                <a:lnTo>
                  <a:pt x="1253394" y="968766"/>
                </a:lnTo>
                <a:lnTo>
                  <a:pt x="1275320" y="922097"/>
                </a:lnTo>
                <a:lnTo>
                  <a:pt x="1293642" y="873533"/>
                </a:lnTo>
                <a:lnTo>
                  <a:pt x="1308190" y="823244"/>
                </a:lnTo>
                <a:lnTo>
                  <a:pt x="1318792" y="771402"/>
                </a:lnTo>
                <a:lnTo>
                  <a:pt x="1325279" y="718177"/>
                </a:lnTo>
                <a:lnTo>
                  <a:pt x="1327480" y="663740"/>
                </a:lnTo>
                <a:lnTo>
                  <a:pt x="1325279" y="609301"/>
                </a:lnTo>
                <a:lnTo>
                  <a:pt x="1318792" y="556075"/>
                </a:lnTo>
                <a:lnTo>
                  <a:pt x="1308190" y="504231"/>
                </a:lnTo>
                <a:lnTo>
                  <a:pt x="1293642" y="453942"/>
                </a:lnTo>
                <a:lnTo>
                  <a:pt x="1275320" y="405377"/>
                </a:lnTo>
                <a:lnTo>
                  <a:pt x="1253394" y="358708"/>
                </a:lnTo>
                <a:lnTo>
                  <a:pt x="1228036" y="314104"/>
                </a:lnTo>
                <a:lnTo>
                  <a:pt x="1199416" y="271738"/>
                </a:lnTo>
                <a:lnTo>
                  <a:pt x="1167705" y="231780"/>
                </a:lnTo>
                <a:lnTo>
                  <a:pt x="1133074" y="194400"/>
                </a:lnTo>
                <a:lnTo>
                  <a:pt x="1095694" y="159770"/>
                </a:lnTo>
                <a:lnTo>
                  <a:pt x="1055736" y="128059"/>
                </a:lnTo>
                <a:lnTo>
                  <a:pt x="1013369" y="99440"/>
                </a:lnTo>
                <a:lnTo>
                  <a:pt x="968766" y="74083"/>
                </a:lnTo>
                <a:lnTo>
                  <a:pt x="922097" y="52158"/>
                </a:lnTo>
                <a:lnTo>
                  <a:pt x="873533" y="33836"/>
                </a:lnTo>
                <a:lnTo>
                  <a:pt x="823244" y="19289"/>
                </a:lnTo>
                <a:lnTo>
                  <a:pt x="771402" y="8686"/>
                </a:lnTo>
                <a:lnTo>
                  <a:pt x="718177" y="2200"/>
                </a:lnTo>
                <a:lnTo>
                  <a:pt x="663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1" name="object 23">
            <a:extLst>
              <a:ext uri="{FF2B5EF4-FFF2-40B4-BE49-F238E27FC236}">
                <a16:creationId xmlns:a16="http://schemas.microsoft.com/office/drawing/2014/main" id="{DB3D204B-0C1A-4909-82BA-E84132A7262C}"/>
              </a:ext>
            </a:extLst>
          </p:cNvPr>
          <p:cNvSpPr/>
          <p:nvPr/>
        </p:nvSpPr>
        <p:spPr>
          <a:xfrm>
            <a:off x="4206650" y="4136675"/>
            <a:ext cx="695208" cy="695208"/>
          </a:xfrm>
          <a:custGeom>
            <a:avLst/>
            <a:gdLst/>
            <a:ahLst/>
            <a:cxnLst/>
            <a:rect l="l" t="t" r="r" b="b"/>
            <a:pathLst>
              <a:path w="1451609" h="1451609">
                <a:moveTo>
                  <a:pt x="725576" y="0"/>
                </a:moveTo>
                <a:lnTo>
                  <a:pt x="666066" y="2405"/>
                </a:lnTo>
                <a:lnTo>
                  <a:pt x="607881" y="9496"/>
                </a:lnTo>
                <a:lnTo>
                  <a:pt x="551208" y="21088"/>
                </a:lnTo>
                <a:lnTo>
                  <a:pt x="496233" y="36991"/>
                </a:lnTo>
                <a:lnTo>
                  <a:pt x="443144" y="57021"/>
                </a:lnTo>
                <a:lnTo>
                  <a:pt x="392127" y="80990"/>
                </a:lnTo>
                <a:lnTo>
                  <a:pt x="343368" y="108711"/>
                </a:lnTo>
                <a:lnTo>
                  <a:pt x="297055" y="139999"/>
                </a:lnTo>
                <a:lnTo>
                  <a:pt x="253374" y="174665"/>
                </a:lnTo>
                <a:lnTo>
                  <a:pt x="212512" y="212523"/>
                </a:lnTo>
                <a:lnTo>
                  <a:pt x="174655" y="253387"/>
                </a:lnTo>
                <a:lnTo>
                  <a:pt x="139990" y="297069"/>
                </a:lnTo>
                <a:lnTo>
                  <a:pt x="108705" y="343383"/>
                </a:lnTo>
                <a:lnTo>
                  <a:pt x="80985" y="392142"/>
                </a:lnTo>
                <a:lnTo>
                  <a:pt x="57017" y="443160"/>
                </a:lnTo>
                <a:lnTo>
                  <a:pt x="36989" y="496250"/>
                </a:lnTo>
                <a:lnTo>
                  <a:pt x="21086" y="551224"/>
                </a:lnTo>
                <a:lnTo>
                  <a:pt x="9496" y="607896"/>
                </a:lnTo>
                <a:lnTo>
                  <a:pt x="2405" y="666080"/>
                </a:lnTo>
                <a:lnTo>
                  <a:pt x="0" y="725589"/>
                </a:lnTo>
                <a:lnTo>
                  <a:pt x="2405" y="785099"/>
                </a:lnTo>
                <a:lnTo>
                  <a:pt x="9496" y="843284"/>
                </a:lnTo>
                <a:lnTo>
                  <a:pt x="21086" y="899957"/>
                </a:lnTo>
                <a:lnTo>
                  <a:pt x="36989" y="954932"/>
                </a:lnTo>
                <a:lnTo>
                  <a:pt x="57017" y="1008022"/>
                </a:lnTo>
                <a:lnTo>
                  <a:pt x="80985" y="1059040"/>
                </a:lnTo>
                <a:lnTo>
                  <a:pt x="108705" y="1107800"/>
                </a:lnTo>
                <a:lnTo>
                  <a:pt x="139990" y="1154114"/>
                </a:lnTo>
                <a:lnTo>
                  <a:pt x="174655" y="1197796"/>
                </a:lnTo>
                <a:lnTo>
                  <a:pt x="212512" y="1238659"/>
                </a:lnTo>
                <a:lnTo>
                  <a:pt x="253374" y="1276517"/>
                </a:lnTo>
                <a:lnTo>
                  <a:pt x="297055" y="1311182"/>
                </a:lnTo>
                <a:lnTo>
                  <a:pt x="343368" y="1342469"/>
                </a:lnTo>
                <a:lnTo>
                  <a:pt x="392127" y="1370190"/>
                </a:lnTo>
                <a:lnTo>
                  <a:pt x="443144" y="1394158"/>
                </a:lnTo>
                <a:lnTo>
                  <a:pt x="496233" y="1414187"/>
                </a:lnTo>
                <a:lnTo>
                  <a:pt x="551208" y="1430090"/>
                </a:lnTo>
                <a:lnTo>
                  <a:pt x="607881" y="1441681"/>
                </a:lnTo>
                <a:lnTo>
                  <a:pt x="666066" y="1448772"/>
                </a:lnTo>
                <a:lnTo>
                  <a:pt x="725576" y="1451178"/>
                </a:lnTo>
                <a:lnTo>
                  <a:pt x="785086" y="1448772"/>
                </a:lnTo>
                <a:lnTo>
                  <a:pt x="843271" y="1441681"/>
                </a:lnTo>
                <a:lnTo>
                  <a:pt x="899944" y="1430090"/>
                </a:lnTo>
                <a:lnTo>
                  <a:pt x="954918" y="1414187"/>
                </a:lnTo>
                <a:lnTo>
                  <a:pt x="1008008" y="1394158"/>
                </a:lnTo>
                <a:lnTo>
                  <a:pt x="1059025" y="1370190"/>
                </a:lnTo>
                <a:lnTo>
                  <a:pt x="1073187" y="1362138"/>
                </a:lnTo>
                <a:lnTo>
                  <a:pt x="725576" y="1362138"/>
                </a:lnTo>
                <a:lnTo>
                  <a:pt x="673368" y="1360028"/>
                </a:lnTo>
                <a:lnTo>
                  <a:pt x="622323" y="1353807"/>
                </a:lnTo>
                <a:lnTo>
                  <a:pt x="572604" y="1343638"/>
                </a:lnTo>
                <a:lnTo>
                  <a:pt x="524375" y="1329687"/>
                </a:lnTo>
                <a:lnTo>
                  <a:pt x="477800" y="1312115"/>
                </a:lnTo>
                <a:lnTo>
                  <a:pt x="433043" y="1291088"/>
                </a:lnTo>
                <a:lnTo>
                  <a:pt x="390267" y="1266769"/>
                </a:lnTo>
                <a:lnTo>
                  <a:pt x="349636" y="1239322"/>
                </a:lnTo>
                <a:lnTo>
                  <a:pt x="311314" y="1208911"/>
                </a:lnTo>
                <a:lnTo>
                  <a:pt x="275466" y="1175699"/>
                </a:lnTo>
                <a:lnTo>
                  <a:pt x="242254" y="1139850"/>
                </a:lnTo>
                <a:lnTo>
                  <a:pt x="211842" y="1101529"/>
                </a:lnTo>
                <a:lnTo>
                  <a:pt x="184395" y="1060898"/>
                </a:lnTo>
                <a:lnTo>
                  <a:pt x="160076" y="1018122"/>
                </a:lnTo>
                <a:lnTo>
                  <a:pt x="139049" y="973364"/>
                </a:lnTo>
                <a:lnTo>
                  <a:pt x="121478" y="926789"/>
                </a:lnTo>
                <a:lnTo>
                  <a:pt x="107526" y="878560"/>
                </a:lnTo>
                <a:lnTo>
                  <a:pt x="97358" y="828841"/>
                </a:lnTo>
                <a:lnTo>
                  <a:pt x="91137" y="777796"/>
                </a:lnTo>
                <a:lnTo>
                  <a:pt x="89027" y="725589"/>
                </a:lnTo>
                <a:lnTo>
                  <a:pt x="91137" y="673383"/>
                </a:lnTo>
                <a:lnTo>
                  <a:pt x="97358" y="622339"/>
                </a:lnTo>
                <a:lnTo>
                  <a:pt x="107526" y="572621"/>
                </a:lnTo>
                <a:lnTo>
                  <a:pt x="121478" y="524393"/>
                </a:lnTo>
                <a:lnTo>
                  <a:pt x="139049" y="477818"/>
                </a:lnTo>
                <a:lnTo>
                  <a:pt x="160076" y="433061"/>
                </a:lnTo>
                <a:lnTo>
                  <a:pt x="184395" y="390285"/>
                </a:lnTo>
                <a:lnTo>
                  <a:pt x="211842" y="349654"/>
                </a:lnTo>
                <a:lnTo>
                  <a:pt x="242254" y="311332"/>
                </a:lnTo>
                <a:lnTo>
                  <a:pt x="275466" y="275483"/>
                </a:lnTo>
                <a:lnTo>
                  <a:pt x="311314" y="242271"/>
                </a:lnTo>
                <a:lnTo>
                  <a:pt x="349636" y="211859"/>
                </a:lnTo>
                <a:lnTo>
                  <a:pt x="390267" y="184411"/>
                </a:lnTo>
                <a:lnTo>
                  <a:pt x="433043" y="160091"/>
                </a:lnTo>
                <a:lnTo>
                  <a:pt x="477800" y="139064"/>
                </a:lnTo>
                <a:lnTo>
                  <a:pt x="524375" y="121492"/>
                </a:lnTo>
                <a:lnTo>
                  <a:pt x="572604" y="107539"/>
                </a:lnTo>
                <a:lnTo>
                  <a:pt x="622323" y="97371"/>
                </a:lnTo>
                <a:lnTo>
                  <a:pt x="673368" y="91149"/>
                </a:lnTo>
                <a:lnTo>
                  <a:pt x="725576" y="89039"/>
                </a:lnTo>
                <a:lnTo>
                  <a:pt x="1073182" y="89039"/>
                </a:lnTo>
                <a:lnTo>
                  <a:pt x="1059025" y="80990"/>
                </a:lnTo>
                <a:lnTo>
                  <a:pt x="1008008" y="57021"/>
                </a:lnTo>
                <a:lnTo>
                  <a:pt x="954918" y="36991"/>
                </a:lnTo>
                <a:lnTo>
                  <a:pt x="899944" y="21088"/>
                </a:lnTo>
                <a:lnTo>
                  <a:pt x="843271" y="9496"/>
                </a:lnTo>
                <a:lnTo>
                  <a:pt x="785086" y="2405"/>
                </a:lnTo>
                <a:lnTo>
                  <a:pt x="725576" y="0"/>
                </a:lnTo>
                <a:close/>
              </a:path>
              <a:path w="1451609" h="1451609">
                <a:moveTo>
                  <a:pt x="1073182" y="89039"/>
                </a:moveTo>
                <a:lnTo>
                  <a:pt x="725576" y="89039"/>
                </a:lnTo>
                <a:lnTo>
                  <a:pt x="777784" y="91149"/>
                </a:lnTo>
                <a:lnTo>
                  <a:pt x="828829" y="97371"/>
                </a:lnTo>
                <a:lnTo>
                  <a:pt x="878548" y="107539"/>
                </a:lnTo>
                <a:lnTo>
                  <a:pt x="926777" y="121492"/>
                </a:lnTo>
                <a:lnTo>
                  <a:pt x="973352" y="139064"/>
                </a:lnTo>
                <a:lnTo>
                  <a:pt x="1018109" y="160091"/>
                </a:lnTo>
                <a:lnTo>
                  <a:pt x="1060885" y="184411"/>
                </a:lnTo>
                <a:lnTo>
                  <a:pt x="1101516" y="211859"/>
                </a:lnTo>
                <a:lnTo>
                  <a:pt x="1139837" y="242271"/>
                </a:lnTo>
                <a:lnTo>
                  <a:pt x="1175686" y="275483"/>
                </a:lnTo>
                <a:lnTo>
                  <a:pt x="1208898" y="311332"/>
                </a:lnTo>
                <a:lnTo>
                  <a:pt x="1239310" y="349654"/>
                </a:lnTo>
                <a:lnTo>
                  <a:pt x="1266757" y="390285"/>
                </a:lnTo>
                <a:lnTo>
                  <a:pt x="1291076" y="433061"/>
                </a:lnTo>
                <a:lnTo>
                  <a:pt x="1312103" y="477818"/>
                </a:lnTo>
                <a:lnTo>
                  <a:pt x="1329674" y="524393"/>
                </a:lnTo>
                <a:lnTo>
                  <a:pt x="1343626" y="572621"/>
                </a:lnTo>
                <a:lnTo>
                  <a:pt x="1353794" y="622339"/>
                </a:lnTo>
                <a:lnTo>
                  <a:pt x="1360015" y="673383"/>
                </a:lnTo>
                <a:lnTo>
                  <a:pt x="1362125" y="725589"/>
                </a:lnTo>
                <a:lnTo>
                  <a:pt x="1360015" y="777796"/>
                </a:lnTo>
                <a:lnTo>
                  <a:pt x="1353794" y="828841"/>
                </a:lnTo>
                <a:lnTo>
                  <a:pt x="1343626" y="878560"/>
                </a:lnTo>
                <a:lnTo>
                  <a:pt x="1329674" y="926789"/>
                </a:lnTo>
                <a:lnTo>
                  <a:pt x="1312103" y="973364"/>
                </a:lnTo>
                <a:lnTo>
                  <a:pt x="1291076" y="1018122"/>
                </a:lnTo>
                <a:lnTo>
                  <a:pt x="1266757" y="1060898"/>
                </a:lnTo>
                <a:lnTo>
                  <a:pt x="1239310" y="1101529"/>
                </a:lnTo>
                <a:lnTo>
                  <a:pt x="1208898" y="1139850"/>
                </a:lnTo>
                <a:lnTo>
                  <a:pt x="1175686" y="1175699"/>
                </a:lnTo>
                <a:lnTo>
                  <a:pt x="1139837" y="1208911"/>
                </a:lnTo>
                <a:lnTo>
                  <a:pt x="1101516" y="1239322"/>
                </a:lnTo>
                <a:lnTo>
                  <a:pt x="1060885" y="1266769"/>
                </a:lnTo>
                <a:lnTo>
                  <a:pt x="1018109" y="1291088"/>
                </a:lnTo>
                <a:lnTo>
                  <a:pt x="973352" y="1312115"/>
                </a:lnTo>
                <a:lnTo>
                  <a:pt x="926777" y="1329687"/>
                </a:lnTo>
                <a:lnTo>
                  <a:pt x="878548" y="1343638"/>
                </a:lnTo>
                <a:lnTo>
                  <a:pt x="828829" y="1353807"/>
                </a:lnTo>
                <a:lnTo>
                  <a:pt x="777784" y="1360028"/>
                </a:lnTo>
                <a:lnTo>
                  <a:pt x="725576" y="1362138"/>
                </a:lnTo>
                <a:lnTo>
                  <a:pt x="1073187" y="1362138"/>
                </a:lnTo>
                <a:lnTo>
                  <a:pt x="1107783" y="1342469"/>
                </a:lnTo>
                <a:lnTo>
                  <a:pt x="1154097" y="1311182"/>
                </a:lnTo>
                <a:lnTo>
                  <a:pt x="1197778" y="1276517"/>
                </a:lnTo>
                <a:lnTo>
                  <a:pt x="1238640" y="1238659"/>
                </a:lnTo>
                <a:lnTo>
                  <a:pt x="1276497" y="1197796"/>
                </a:lnTo>
                <a:lnTo>
                  <a:pt x="1311161" y="1154114"/>
                </a:lnTo>
                <a:lnTo>
                  <a:pt x="1342447" y="1107800"/>
                </a:lnTo>
                <a:lnTo>
                  <a:pt x="1370167" y="1059040"/>
                </a:lnTo>
                <a:lnTo>
                  <a:pt x="1394134" y="1008022"/>
                </a:lnTo>
                <a:lnTo>
                  <a:pt x="1414163" y="954932"/>
                </a:lnTo>
                <a:lnTo>
                  <a:pt x="1430066" y="899957"/>
                </a:lnTo>
                <a:lnTo>
                  <a:pt x="1441656" y="843284"/>
                </a:lnTo>
                <a:lnTo>
                  <a:pt x="1448747" y="785099"/>
                </a:lnTo>
                <a:lnTo>
                  <a:pt x="1451152" y="725589"/>
                </a:lnTo>
                <a:lnTo>
                  <a:pt x="1448747" y="666080"/>
                </a:lnTo>
                <a:lnTo>
                  <a:pt x="1441656" y="607896"/>
                </a:lnTo>
                <a:lnTo>
                  <a:pt x="1430066" y="551224"/>
                </a:lnTo>
                <a:lnTo>
                  <a:pt x="1414163" y="496250"/>
                </a:lnTo>
                <a:lnTo>
                  <a:pt x="1394134" y="443160"/>
                </a:lnTo>
                <a:lnTo>
                  <a:pt x="1370167" y="392142"/>
                </a:lnTo>
                <a:lnTo>
                  <a:pt x="1342447" y="343383"/>
                </a:lnTo>
                <a:lnTo>
                  <a:pt x="1311161" y="297069"/>
                </a:lnTo>
                <a:lnTo>
                  <a:pt x="1276497" y="253387"/>
                </a:lnTo>
                <a:lnTo>
                  <a:pt x="1238640" y="212523"/>
                </a:lnTo>
                <a:lnTo>
                  <a:pt x="1197778" y="174665"/>
                </a:lnTo>
                <a:lnTo>
                  <a:pt x="1154097" y="139999"/>
                </a:lnTo>
                <a:lnTo>
                  <a:pt x="1107783" y="108711"/>
                </a:lnTo>
                <a:lnTo>
                  <a:pt x="1073182" y="8903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2" name="object 24">
            <a:extLst>
              <a:ext uri="{FF2B5EF4-FFF2-40B4-BE49-F238E27FC236}">
                <a16:creationId xmlns:a16="http://schemas.microsoft.com/office/drawing/2014/main" id="{356F3D6E-E22C-4335-868E-4357FCA647CE}"/>
              </a:ext>
            </a:extLst>
          </p:cNvPr>
          <p:cNvSpPr/>
          <p:nvPr/>
        </p:nvSpPr>
        <p:spPr>
          <a:xfrm>
            <a:off x="4419617" y="4388990"/>
            <a:ext cx="39839" cy="23721"/>
          </a:xfrm>
          <a:custGeom>
            <a:avLst/>
            <a:gdLst/>
            <a:ahLst/>
            <a:cxnLst/>
            <a:rect l="l" t="t" r="r" b="b"/>
            <a:pathLst>
              <a:path w="83184" h="49529">
                <a:moveTo>
                  <a:pt x="14240" y="0"/>
                </a:moveTo>
                <a:lnTo>
                  <a:pt x="4939" y="5768"/>
                </a:lnTo>
                <a:lnTo>
                  <a:pt x="0" y="20159"/>
                </a:lnTo>
                <a:lnTo>
                  <a:pt x="2427" y="37902"/>
                </a:lnTo>
                <a:lnTo>
                  <a:pt x="9084" y="47859"/>
                </a:lnTo>
                <a:lnTo>
                  <a:pt x="68672" y="49530"/>
                </a:lnTo>
                <a:lnTo>
                  <a:pt x="77951" y="43738"/>
                </a:lnTo>
                <a:lnTo>
                  <a:pt x="82891" y="29335"/>
                </a:lnTo>
                <a:lnTo>
                  <a:pt x="80448" y="11583"/>
                </a:lnTo>
                <a:lnTo>
                  <a:pt x="73782" y="1651"/>
                </a:lnTo>
                <a:lnTo>
                  <a:pt x="1424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3" name="object 25">
            <a:extLst>
              <a:ext uri="{FF2B5EF4-FFF2-40B4-BE49-F238E27FC236}">
                <a16:creationId xmlns:a16="http://schemas.microsoft.com/office/drawing/2014/main" id="{858CEF5A-CE9E-4DC2-8E1C-E513DD1EEDE2}"/>
              </a:ext>
            </a:extLst>
          </p:cNvPr>
          <p:cNvSpPr/>
          <p:nvPr/>
        </p:nvSpPr>
        <p:spPr>
          <a:xfrm>
            <a:off x="4382669" y="4245824"/>
            <a:ext cx="354295" cy="276441"/>
          </a:xfrm>
          <a:custGeom>
            <a:avLst/>
            <a:gdLst/>
            <a:ahLst/>
            <a:cxnLst/>
            <a:rect l="l" t="t" r="r" b="b"/>
            <a:pathLst>
              <a:path w="739775" h="577215">
                <a:moveTo>
                  <a:pt x="51291" y="0"/>
                </a:moveTo>
                <a:lnTo>
                  <a:pt x="41017" y="0"/>
                </a:lnTo>
                <a:lnTo>
                  <a:pt x="36851" y="4140"/>
                </a:lnTo>
                <a:lnTo>
                  <a:pt x="36851" y="213347"/>
                </a:lnTo>
                <a:lnTo>
                  <a:pt x="26499" y="220388"/>
                </a:lnTo>
                <a:lnTo>
                  <a:pt x="21849" y="233747"/>
                </a:lnTo>
                <a:lnTo>
                  <a:pt x="21827" y="496519"/>
                </a:lnTo>
                <a:lnTo>
                  <a:pt x="11453" y="504493"/>
                </a:lnTo>
                <a:lnTo>
                  <a:pt x="3942" y="515220"/>
                </a:lnTo>
                <a:lnTo>
                  <a:pt x="0" y="528010"/>
                </a:lnTo>
                <a:lnTo>
                  <a:pt x="1871" y="544081"/>
                </a:lnTo>
                <a:lnTo>
                  <a:pt x="7533" y="557374"/>
                </a:lnTo>
                <a:lnTo>
                  <a:pt x="16315" y="567506"/>
                </a:lnTo>
                <a:lnTo>
                  <a:pt x="27547" y="574091"/>
                </a:lnTo>
                <a:lnTo>
                  <a:pt x="40559" y="576746"/>
                </a:lnTo>
                <a:lnTo>
                  <a:pt x="55327" y="574464"/>
                </a:lnTo>
                <a:lnTo>
                  <a:pt x="67831" y="568084"/>
                </a:lnTo>
                <a:lnTo>
                  <a:pt x="77399" y="558373"/>
                </a:lnTo>
                <a:lnTo>
                  <a:pt x="83363" y="546099"/>
                </a:lnTo>
                <a:lnTo>
                  <a:pt x="83310" y="542569"/>
                </a:lnTo>
                <a:lnTo>
                  <a:pt x="37626" y="542569"/>
                </a:lnTo>
                <a:lnTo>
                  <a:pt x="33791" y="538721"/>
                </a:lnTo>
                <a:lnTo>
                  <a:pt x="33791" y="529297"/>
                </a:lnTo>
                <a:lnTo>
                  <a:pt x="37626" y="525475"/>
                </a:lnTo>
                <a:lnTo>
                  <a:pt x="82335" y="525475"/>
                </a:lnTo>
                <a:lnTo>
                  <a:pt x="80015" y="515683"/>
                </a:lnTo>
                <a:lnTo>
                  <a:pt x="74580" y="506171"/>
                </a:lnTo>
                <a:lnTo>
                  <a:pt x="67433" y="421347"/>
                </a:lnTo>
                <a:lnTo>
                  <a:pt x="719629" y="421347"/>
                </a:lnTo>
                <a:lnTo>
                  <a:pt x="719629" y="352932"/>
                </a:lnTo>
                <a:lnTo>
                  <a:pt x="67433" y="352932"/>
                </a:lnTo>
                <a:lnTo>
                  <a:pt x="67433" y="224726"/>
                </a:lnTo>
                <a:lnTo>
                  <a:pt x="62251" y="218008"/>
                </a:lnTo>
                <a:lnTo>
                  <a:pt x="55495" y="214642"/>
                </a:lnTo>
                <a:lnTo>
                  <a:pt x="55495" y="30568"/>
                </a:lnTo>
                <a:lnTo>
                  <a:pt x="122030" y="30568"/>
                </a:lnTo>
                <a:lnTo>
                  <a:pt x="122030" y="21272"/>
                </a:lnTo>
                <a:lnTo>
                  <a:pt x="55495" y="21272"/>
                </a:lnTo>
                <a:lnTo>
                  <a:pt x="55495" y="4140"/>
                </a:lnTo>
                <a:lnTo>
                  <a:pt x="51291" y="0"/>
                </a:lnTo>
                <a:close/>
              </a:path>
              <a:path w="739775" h="577215">
                <a:moveTo>
                  <a:pt x="719629" y="421347"/>
                </a:moveTo>
                <a:lnTo>
                  <a:pt x="680856" y="421347"/>
                </a:lnTo>
                <a:lnTo>
                  <a:pt x="680856" y="495388"/>
                </a:lnTo>
                <a:lnTo>
                  <a:pt x="669947" y="502772"/>
                </a:lnTo>
                <a:lnTo>
                  <a:pt x="661801" y="513107"/>
                </a:lnTo>
                <a:lnTo>
                  <a:pt x="657141" y="525667"/>
                </a:lnTo>
                <a:lnTo>
                  <a:pt x="658714" y="542382"/>
                </a:lnTo>
                <a:lnTo>
                  <a:pt x="663942" y="556091"/>
                </a:lnTo>
                <a:lnTo>
                  <a:pt x="672195" y="566537"/>
                </a:lnTo>
                <a:lnTo>
                  <a:pt x="682841" y="573463"/>
                </a:lnTo>
                <a:lnTo>
                  <a:pt x="695249" y="576613"/>
                </a:lnTo>
                <a:lnTo>
                  <a:pt x="710681" y="574504"/>
                </a:lnTo>
                <a:lnTo>
                  <a:pt x="723574" y="568455"/>
                </a:lnTo>
                <a:lnTo>
                  <a:pt x="733409" y="559183"/>
                </a:lnTo>
                <a:lnTo>
                  <a:pt x="739666" y="547409"/>
                </a:lnTo>
                <a:lnTo>
                  <a:pt x="739624" y="542569"/>
                </a:lnTo>
                <a:lnTo>
                  <a:pt x="694356" y="542569"/>
                </a:lnTo>
                <a:lnTo>
                  <a:pt x="690546" y="538721"/>
                </a:lnTo>
                <a:lnTo>
                  <a:pt x="690546" y="529297"/>
                </a:lnTo>
                <a:lnTo>
                  <a:pt x="694356" y="525475"/>
                </a:lnTo>
                <a:lnTo>
                  <a:pt x="738556" y="525475"/>
                </a:lnTo>
                <a:lnTo>
                  <a:pt x="736448" y="516134"/>
                </a:lnTo>
                <a:lnTo>
                  <a:pt x="730939" y="506061"/>
                </a:lnTo>
                <a:lnTo>
                  <a:pt x="723457" y="498903"/>
                </a:lnTo>
                <a:lnTo>
                  <a:pt x="719649" y="496519"/>
                </a:lnTo>
                <a:lnTo>
                  <a:pt x="719629" y="421347"/>
                </a:lnTo>
                <a:close/>
              </a:path>
              <a:path w="739775" h="577215">
                <a:moveTo>
                  <a:pt x="82335" y="525475"/>
                </a:moveTo>
                <a:lnTo>
                  <a:pt x="47049" y="525475"/>
                </a:lnTo>
                <a:lnTo>
                  <a:pt x="50872" y="529297"/>
                </a:lnTo>
                <a:lnTo>
                  <a:pt x="50872" y="538721"/>
                </a:lnTo>
                <a:lnTo>
                  <a:pt x="47049" y="542569"/>
                </a:lnTo>
                <a:lnTo>
                  <a:pt x="83310" y="542569"/>
                </a:lnTo>
                <a:lnTo>
                  <a:pt x="83101" y="528706"/>
                </a:lnTo>
                <a:lnTo>
                  <a:pt x="82335" y="525475"/>
                </a:lnTo>
                <a:close/>
              </a:path>
              <a:path w="739775" h="577215">
                <a:moveTo>
                  <a:pt x="738556" y="525475"/>
                </a:moveTo>
                <a:lnTo>
                  <a:pt x="703830" y="525475"/>
                </a:lnTo>
                <a:lnTo>
                  <a:pt x="707653" y="529297"/>
                </a:lnTo>
                <a:lnTo>
                  <a:pt x="707653" y="538721"/>
                </a:lnTo>
                <a:lnTo>
                  <a:pt x="703830" y="542569"/>
                </a:lnTo>
                <a:lnTo>
                  <a:pt x="739624" y="542569"/>
                </a:lnTo>
                <a:lnTo>
                  <a:pt x="739513" y="529717"/>
                </a:lnTo>
                <a:lnTo>
                  <a:pt x="738556" y="525475"/>
                </a:lnTo>
                <a:close/>
              </a:path>
              <a:path w="739775" h="577215">
                <a:moveTo>
                  <a:pt x="189366" y="263258"/>
                </a:moveTo>
                <a:lnTo>
                  <a:pt x="176493" y="263646"/>
                </a:lnTo>
                <a:lnTo>
                  <a:pt x="165618" y="269740"/>
                </a:lnTo>
                <a:lnTo>
                  <a:pt x="158631" y="280335"/>
                </a:lnTo>
                <a:lnTo>
                  <a:pt x="158175" y="294410"/>
                </a:lnTo>
                <a:lnTo>
                  <a:pt x="163062" y="305740"/>
                </a:lnTo>
                <a:lnTo>
                  <a:pt x="172175" y="313266"/>
                </a:lnTo>
                <a:lnTo>
                  <a:pt x="349449" y="352564"/>
                </a:lnTo>
                <a:lnTo>
                  <a:pt x="350237" y="352755"/>
                </a:lnTo>
                <a:lnTo>
                  <a:pt x="351926" y="352932"/>
                </a:lnTo>
                <a:lnTo>
                  <a:pt x="359088" y="352932"/>
                </a:lnTo>
                <a:lnTo>
                  <a:pt x="485555" y="340410"/>
                </a:lnTo>
                <a:lnTo>
                  <a:pt x="658250" y="340410"/>
                </a:lnTo>
                <a:lnTo>
                  <a:pt x="661120" y="333997"/>
                </a:lnTo>
                <a:lnTo>
                  <a:pt x="661120" y="299605"/>
                </a:lnTo>
                <a:lnTo>
                  <a:pt x="356637" y="299605"/>
                </a:lnTo>
                <a:lnTo>
                  <a:pt x="189366" y="263258"/>
                </a:lnTo>
                <a:close/>
              </a:path>
              <a:path w="739775" h="577215">
                <a:moveTo>
                  <a:pt x="658250" y="340410"/>
                </a:moveTo>
                <a:lnTo>
                  <a:pt x="485555" y="340410"/>
                </a:lnTo>
                <a:lnTo>
                  <a:pt x="630284" y="352932"/>
                </a:lnTo>
                <a:lnTo>
                  <a:pt x="637295" y="352932"/>
                </a:lnTo>
                <a:lnTo>
                  <a:pt x="642933" y="352285"/>
                </a:lnTo>
                <a:lnTo>
                  <a:pt x="648267" y="350062"/>
                </a:lnTo>
                <a:lnTo>
                  <a:pt x="657932" y="341121"/>
                </a:lnTo>
                <a:lnTo>
                  <a:pt x="658250" y="340410"/>
                </a:lnTo>
                <a:close/>
              </a:path>
              <a:path w="739775" h="577215">
                <a:moveTo>
                  <a:pt x="695095" y="311897"/>
                </a:moveTo>
                <a:lnTo>
                  <a:pt x="685425" y="317619"/>
                </a:lnTo>
                <a:lnTo>
                  <a:pt x="680891" y="329331"/>
                </a:lnTo>
                <a:lnTo>
                  <a:pt x="680856" y="352932"/>
                </a:lnTo>
                <a:lnTo>
                  <a:pt x="719629" y="352932"/>
                </a:lnTo>
                <a:lnTo>
                  <a:pt x="719629" y="330669"/>
                </a:lnTo>
                <a:lnTo>
                  <a:pt x="715726" y="318422"/>
                </a:lnTo>
                <a:lnTo>
                  <a:pt x="706372" y="312165"/>
                </a:lnTo>
                <a:lnTo>
                  <a:pt x="695095" y="311897"/>
                </a:lnTo>
                <a:close/>
              </a:path>
              <a:path w="739775" h="577215">
                <a:moveTo>
                  <a:pt x="486050" y="286994"/>
                </a:moveTo>
                <a:lnTo>
                  <a:pt x="484399" y="286994"/>
                </a:lnTo>
                <a:lnTo>
                  <a:pt x="482774" y="287210"/>
                </a:lnTo>
                <a:lnTo>
                  <a:pt x="356637" y="299605"/>
                </a:lnTo>
                <a:lnTo>
                  <a:pt x="661120" y="299605"/>
                </a:lnTo>
                <a:lnTo>
                  <a:pt x="661120" y="298132"/>
                </a:lnTo>
                <a:lnTo>
                  <a:pt x="658379" y="288146"/>
                </a:lnTo>
                <a:lnTo>
                  <a:pt x="609969" y="288146"/>
                </a:lnTo>
                <a:lnTo>
                  <a:pt x="487701" y="287134"/>
                </a:lnTo>
                <a:lnTo>
                  <a:pt x="486050" y="286994"/>
                </a:lnTo>
                <a:close/>
              </a:path>
              <a:path w="739775" h="577215">
                <a:moveTo>
                  <a:pt x="647636" y="274977"/>
                </a:moveTo>
                <a:lnTo>
                  <a:pt x="629417" y="275071"/>
                </a:lnTo>
                <a:lnTo>
                  <a:pt x="617009" y="279875"/>
                </a:lnTo>
                <a:lnTo>
                  <a:pt x="609969" y="288146"/>
                </a:lnTo>
                <a:lnTo>
                  <a:pt x="658379" y="288146"/>
                </a:lnTo>
                <a:lnTo>
                  <a:pt x="657394" y="284554"/>
                </a:lnTo>
                <a:lnTo>
                  <a:pt x="647636" y="274977"/>
                </a:lnTo>
                <a:close/>
              </a:path>
              <a:path w="739775" h="577215">
                <a:moveTo>
                  <a:pt x="120049" y="30568"/>
                </a:moveTo>
                <a:lnTo>
                  <a:pt x="116061" y="30568"/>
                </a:lnTo>
                <a:lnTo>
                  <a:pt x="116061" y="43992"/>
                </a:lnTo>
                <a:lnTo>
                  <a:pt x="104770" y="48912"/>
                </a:lnTo>
                <a:lnTo>
                  <a:pt x="96727" y="59764"/>
                </a:lnTo>
                <a:lnTo>
                  <a:pt x="93443" y="74607"/>
                </a:lnTo>
                <a:lnTo>
                  <a:pt x="93430" y="107949"/>
                </a:lnTo>
                <a:lnTo>
                  <a:pt x="96463" y="123229"/>
                </a:lnTo>
                <a:lnTo>
                  <a:pt x="104498" y="134483"/>
                </a:lnTo>
                <a:lnTo>
                  <a:pt x="115932" y="139622"/>
                </a:lnTo>
                <a:lnTo>
                  <a:pt x="128830" y="136026"/>
                </a:lnTo>
                <a:lnTo>
                  <a:pt x="138022" y="126292"/>
                </a:lnTo>
                <a:lnTo>
                  <a:pt x="142435" y="112322"/>
                </a:lnTo>
                <a:lnTo>
                  <a:pt x="142668" y="75641"/>
                </a:lnTo>
                <a:lnTo>
                  <a:pt x="139736" y="60607"/>
                </a:lnTo>
                <a:lnTo>
                  <a:pt x="131951" y="49443"/>
                </a:lnTo>
                <a:lnTo>
                  <a:pt x="120827" y="44090"/>
                </a:lnTo>
                <a:lnTo>
                  <a:pt x="120049" y="3056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4" name="object 26">
            <a:extLst>
              <a:ext uri="{FF2B5EF4-FFF2-40B4-BE49-F238E27FC236}">
                <a16:creationId xmlns:a16="http://schemas.microsoft.com/office/drawing/2014/main" id="{2A54FE62-F78A-4035-9C0F-163FF88CCFC1}"/>
              </a:ext>
            </a:extLst>
          </p:cNvPr>
          <p:cNvSpPr/>
          <p:nvPr/>
        </p:nvSpPr>
        <p:spPr>
          <a:xfrm>
            <a:off x="4424328" y="4352663"/>
            <a:ext cx="32844" cy="32236"/>
          </a:xfrm>
          <a:custGeom>
            <a:avLst/>
            <a:gdLst/>
            <a:ahLst/>
            <a:cxnLst/>
            <a:rect l="l" t="t" r="r" b="b"/>
            <a:pathLst>
              <a:path w="68579" h="67309">
                <a:moveTo>
                  <a:pt x="39391" y="0"/>
                </a:moveTo>
                <a:lnTo>
                  <a:pt x="3396" y="19497"/>
                </a:lnTo>
                <a:lnTo>
                  <a:pt x="0" y="34249"/>
                </a:lnTo>
                <a:lnTo>
                  <a:pt x="2920" y="48189"/>
                </a:lnTo>
                <a:lnTo>
                  <a:pt x="10852" y="59429"/>
                </a:lnTo>
                <a:lnTo>
                  <a:pt x="22552" y="66721"/>
                </a:lnTo>
                <a:lnTo>
                  <a:pt x="40386" y="65821"/>
                </a:lnTo>
                <a:lnTo>
                  <a:pt x="53936" y="60899"/>
                </a:lnTo>
                <a:lnTo>
                  <a:pt x="63212" y="52781"/>
                </a:lnTo>
                <a:lnTo>
                  <a:pt x="68224" y="42293"/>
                </a:lnTo>
                <a:lnTo>
                  <a:pt x="66463" y="25531"/>
                </a:lnTo>
                <a:lnTo>
                  <a:pt x="60455" y="12716"/>
                </a:lnTo>
                <a:lnTo>
                  <a:pt x="51123" y="4116"/>
                </a:lnTo>
                <a:lnTo>
                  <a:pt x="3939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5" name="object 29">
            <a:extLst>
              <a:ext uri="{FF2B5EF4-FFF2-40B4-BE49-F238E27FC236}">
                <a16:creationId xmlns:a16="http://schemas.microsoft.com/office/drawing/2014/main" id="{987B7A03-D24E-4FE8-9D92-E039CBF8920C}"/>
              </a:ext>
            </a:extLst>
          </p:cNvPr>
          <p:cNvSpPr txBox="1"/>
          <p:nvPr/>
        </p:nvSpPr>
        <p:spPr>
          <a:xfrm>
            <a:off x="6085999" y="3969749"/>
            <a:ext cx="65948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 algn="ctr" defTabSz="482186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Stroke</a:t>
            </a:r>
            <a:r>
              <a:rPr lang="en-US" sz="1200" baseline="30000" dirty="0" err="1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c</a:t>
            </a:r>
            <a:endParaRPr sz="1200" baseline="30000" dirty="0">
              <a:solidFill>
                <a:srgbClr val="82786F">
                  <a:lumMod val="75000"/>
                </a:srgbClr>
              </a:solidFill>
              <a:latin typeface="Arial" panose="020B0604020202020204"/>
              <a:ea typeface="Microsoft JhengHei"/>
              <a:cs typeface="Calibri"/>
            </a:endParaRPr>
          </a:p>
        </p:txBody>
      </p:sp>
      <p:sp>
        <p:nvSpPr>
          <p:cNvPr id="66" name="object 30">
            <a:extLst>
              <a:ext uri="{FF2B5EF4-FFF2-40B4-BE49-F238E27FC236}">
                <a16:creationId xmlns:a16="http://schemas.microsoft.com/office/drawing/2014/main" id="{3BC8491E-9E70-4AA9-A46F-CE53A93ECF57}"/>
              </a:ext>
            </a:extLst>
          </p:cNvPr>
          <p:cNvSpPr/>
          <p:nvPr/>
        </p:nvSpPr>
        <p:spPr>
          <a:xfrm>
            <a:off x="6084646" y="3050895"/>
            <a:ext cx="635906" cy="635906"/>
          </a:xfrm>
          <a:custGeom>
            <a:avLst/>
            <a:gdLst/>
            <a:ahLst/>
            <a:cxnLst/>
            <a:rect l="l" t="t" r="r" b="b"/>
            <a:pathLst>
              <a:path w="1327784" h="1327785">
                <a:moveTo>
                  <a:pt x="663740" y="0"/>
                </a:moveTo>
                <a:lnTo>
                  <a:pt x="609303" y="2200"/>
                </a:lnTo>
                <a:lnTo>
                  <a:pt x="556078" y="8686"/>
                </a:lnTo>
                <a:lnTo>
                  <a:pt x="504235" y="19289"/>
                </a:lnTo>
                <a:lnTo>
                  <a:pt x="453947" y="33836"/>
                </a:lnTo>
                <a:lnTo>
                  <a:pt x="405382" y="52158"/>
                </a:lnTo>
                <a:lnTo>
                  <a:pt x="358713" y="74083"/>
                </a:lnTo>
                <a:lnTo>
                  <a:pt x="314110" y="99440"/>
                </a:lnTo>
                <a:lnTo>
                  <a:pt x="271744" y="128059"/>
                </a:lnTo>
                <a:lnTo>
                  <a:pt x="231785" y="159770"/>
                </a:lnTo>
                <a:lnTo>
                  <a:pt x="194405" y="194400"/>
                </a:lnTo>
                <a:lnTo>
                  <a:pt x="159774" y="231780"/>
                </a:lnTo>
                <a:lnTo>
                  <a:pt x="128063" y="271738"/>
                </a:lnTo>
                <a:lnTo>
                  <a:pt x="99443" y="314104"/>
                </a:lnTo>
                <a:lnTo>
                  <a:pt x="74085" y="358708"/>
                </a:lnTo>
                <a:lnTo>
                  <a:pt x="52160" y="405377"/>
                </a:lnTo>
                <a:lnTo>
                  <a:pt x="33837" y="453942"/>
                </a:lnTo>
                <a:lnTo>
                  <a:pt x="19290" y="504231"/>
                </a:lnTo>
                <a:lnTo>
                  <a:pt x="8687" y="556075"/>
                </a:lnTo>
                <a:lnTo>
                  <a:pt x="2200" y="609301"/>
                </a:lnTo>
                <a:lnTo>
                  <a:pt x="0" y="663740"/>
                </a:lnTo>
                <a:lnTo>
                  <a:pt x="2200" y="718177"/>
                </a:lnTo>
                <a:lnTo>
                  <a:pt x="8687" y="771402"/>
                </a:lnTo>
                <a:lnTo>
                  <a:pt x="19290" y="823244"/>
                </a:lnTo>
                <a:lnTo>
                  <a:pt x="33837" y="873533"/>
                </a:lnTo>
                <a:lnTo>
                  <a:pt x="52160" y="922097"/>
                </a:lnTo>
                <a:lnTo>
                  <a:pt x="74085" y="968766"/>
                </a:lnTo>
                <a:lnTo>
                  <a:pt x="99443" y="1013369"/>
                </a:lnTo>
                <a:lnTo>
                  <a:pt x="128063" y="1055736"/>
                </a:lnTo>
                <a:lnTo>
                  <a:pt x="159774" y="1095694"/>
                </a:lnTo>
                <a:lnTo>
                  <a:pt x="194405" y="1133074"/>
                </a:lnTo>
                <a:lnTo>
                  <a:pt x="231785" y="1167705"/>
                </a:lnTo>
                <a:lnTo>
                  <a:pt x="271744" y="1199416"/>
                </a:lnTo>
                <a:lnTo>
                  <a:pt x="314110" y="1228036"/>
                </a:lnTo>
                <a:lnTo>
                  <a:pt x="358713" y="1253394"/>
                </a:lnTo>
                <a:lnTo>
                  <a:pt x="405382" y="1275320"/>
                </a:lnTo>
                <a:lnTo>
                  <a:pt x="453947" y="1293642"/>
                </a:lnTo>
                <a:lnTo>
                  <a:pt x="504235" y="1308190"/>
                </a:lnTo>
                <a:lnTo>
                  <a:pt x="556078" y="1318792"/>
                </a:lnTo>
                <a:lnTo>
                  <a:pt x="609303" y="1325279"/>
                </a:lnTo>
                <a:lnTo>
                  <a:pt x="663740" y="1327480"/>
                </a:lnTo>
                <a:lnTo>
                  <a:pt x="718177" y="1325279"/>
                </a:lnTo>
                <a:lnTo>
                  <a:pt x="771402" y="1318792"/>
                </a:lnTo>
                <a:lnTo>
                  <a:pt x="823244" y="1308190"/>
                </a:lnTo>
                <a:lnTo>
                  <a:pt x="873533" y="1293642"/>
                </a:lnTo>
                <a:lnTo>
                  <a:pt x="922097" y="1275320"/>
                </a:lnTo>
                <a:lnTo>
                  <a:pt x="968766" y="1253394"/>
                </a:lnTo>
                <a:lnTo>
                  <a:pt x="1013369" y="1228036"/>
                </a:lnTo>
                <a:lnTo>
                  <a:pt x="1055736" y="1199416"/>
                </a:lnTo>
                <a:lnTo>
                  <a:pt x="1095694" y="1167705"/>
                </a:lnTo>
                <a:lnTo>
                  <a:pt x="1133074" y="1133074"/>
                </a:lnTo>
                <a:lnTo>
                  <a:pt x="1167705" y="1095694"/>
                </a:lnTo>
                <a:lnTo>
                  <a:pt x="1199416" y="1055736"/>
                </a:lnTo>
                <a:lnTo>
                  <a:pt x="1228036" y="1013369"/>
                </a:lnTo>
                <a:lnTo>
                  <a:pt x="1253394" y="968766"/>
                </a:lnTo>
                <a:lnTo>
                  <a:pt x="1275320" y="922097"/>
                </a:lnTo>
                <a:lnTo>
                  <a:pt x="1293642" y="873533"/>
                </a:lnTo>
                <a:lnTo>
                  <a:pt x="1308190" y="823244"/>
                </a:lnTo>
                <a:lnTo>
                  <a:pt x="1318792" y="771402"/>
                </a:lnTo>
                <a:lnTo>
                  <a:pt x="1325279" y="718177"/>
                </a:lnTo>
                <a:lnTo>
                  <a:pt x="1327480" y="663740"/>
                </a:lnTo>
                <a:lnTo>
                  <a:pt x="1325279" y="609301"/>
                </a:lnTo>
                <a:lnTo>
                  <a:pt x="1318792" y="556075"/>
                </a:lnTo>
                <a:lnTo>
                  <a:pt x="1308190" y="504231"/>
                </a:lnTo>
                <a:lnTo>
                  <a:pt x="1293642" y="453942"/>
                </a:lnTo>
                <a:lnTo>
                  <a:pt x="1275320" y="405377"/>
                </a:lnTo>
                <a:lnTo>
                  <a:pt x="1253394" y="358708"/>
                </a:lnTo>
                <a:lnTo>
                  <a:pt x="1228036" y="314104"/>
                </a:lnTo>
                <a:lnTo>
                  <a:pt x="1199416" y="271738"/>
                </a:lnTo>
                <a:lnTo>
                  <a:pt x="1167705" y="231780"/>
                </a:lnTo>
                <a:lnTo>
                  <a:pt x="1133074" y="194400"/>
                </a:lnTo>
                <a:lnTo>
                  <a:pt x="1095694" y="159770"/>
                </a:lnTo>
                <a:lnTo>
                  <a:pt x="1055736" y="128059"/>
                </a:lnTo>
                <a:lnTo>
                  <a:pt x="1013369" y="99440"/>
                </a:lnTo>
                <a:lnTo>
                  <a:pt x="968766" y="74083"/>
                </a:lnTo>
                <a:lnTo>
                  <a:pt x="922097" y="52158"/>
                </a:lnTo>
                <a:lnTo>
                  <a:pt x="873533" y="33836"/>
                </a:lnTo>
                <a:lnTo>
                  <a:pt x="823244" y="19289"/>
                </a:lnTo>
                <a:lnTo>
                  <a:pt x="771402" y="8686"/>
                </a:lnTo>
                <a:lnTo>
                  <a:pt x="718177" y="2200"/>
                </a:lnTo>
                <a:lnTo>
                  <a:pt x="663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7" name="object 31">
            <a:extLst>
              <a:ext uri="{FF2B5EF4-FFF2-40B4-BE49-F238E27FC236}">
                <a16:creationId xmlns:a16="http://schemas.microsoft.com/office/drawing/2014/main" id="{EE5E148C-4444-441A-A983-BC59A88BEB25}"/>
              </a:ext>
            </a:extLst>
          </p:cNvPr>
          <p:cNvSpPr/>
          <p:nvPr/>
        </p:nvSpPr>
        <p:spPr>
          <a:xfrm>
            <a:off x="6055673" y="3023609"/>
            <a:ext cx="695208" cy="695208"/>
          </a:xfrm>
          <a:custGeom>
            <a:avLst/>
            <a:gdLst/>
            <a:ahLst/>
            <a:cxnLst/>
            <a:rect l="l" t="t" r="r" b="b"/>
            <a:pathLst>
              <a:path w="1451609" h="1451610">
                <a:moveTo>
                  <a:pt x="725576" y="0"/>
                </a:moveTo>
                <a:lnTo>
                  <a:pt x="666066" y="2405"/>
                </a:lnTo>
                <a:lnTo>
                  <a:pt x="607881" y="9496"/>
                </a:lnTo>
                <a:lnTo>
                  <a:pt x="551208" y="21088"/>
                </a:lnTo>
                <a:lnTo>
                  <a:pt x="496233" y="36991"/>
                </a:lnTo>
                <a:lnTo>
                  <a:pt x="443144" y="57021"/>
                </a:lnTo>
                <a:lnTo>
                  <a:pt x="392127" y="80990"/>
                </a:lnTo>
                <a:lnTo>
                  <a:pt x="343368" y="108712"/>
                </a:lnTo>
                <a:lnTo>
                  <a:pt x="297055" y="139999"/>
                </a:lnTo>
                <a:lnTo>
                  <a:pt x="253374" y="174666"/>
                </a:lnTo>
                <a:lnTo>
                  <a:pt x="212512" y="212524"/>
                </a:lnTo>
                <a:lnTo>
                  <a:pt x="174655" y="253389"/>
                </a:lnTo>
                <a:lnTo>
                  <a:pt x="139990" y="297072"/>
                </a:lnTo>
                <a:lnTo>
                  <a:pt x="108705" y="343387"/>
                </a:lnTo>
                <a:lnTo>
                  <a:pt x="80985" y="392147"/>
                </a:lnTo>
                <a:lnTo>
                  <a:pt x="57017" y="443166"/>
                </a:lnTo>
                <a:lnTo>
                  <a:pt x="36989" y="496256"/>
                </a:lnTo>
                <a:lnTo>
                  <a:pt x="21086" y="551232"/>
                </a:lnTo>
                <a:lnTo>
                  <a:pt x="9496" y="607906"/>
                </a:lnTo>
                <a:lnTo>
                  <a:pt x="2405" y="666091"/>
                </a:lnTo>
                <a:lnTo>
                  <a:pt x="0" y="725601"/>
                </a:lnTo>
                <a:lnTo>
                  <a:pt x="2405" y="785110"/>
                </a:lnTo>
                <a:lnTo>
                  <a:pt x="9496" y="843294"/>
                </a:lnTo>
                <a:lnTo>
                  <a:pt x="21086" y="899966"/>
                </a:lnTo>
                <a:lnTo>
                  <a:pt x="36989" y="954940"/>
                </a:lnTo>
                <a:lnTo>
                  <a:pt x="57017" y="1008030"/>
                </a:lnTo>
                <a:lnTo>
                  <a:pt x="80985" y="1059047"/>
                </a:lnTo>
                <a:lnTo>
                  <a:pt x="108705" y="1107807"/>
                </a:lnTo>
                <a:lnTo>
                  <a:pt x="139990" y="1154121"/>
                </a:lnTo>
                <a:lnTo>
                  <a:pt x="174655" y="1197803"/>
                </a:lnTo>
                <a:lnTo>
                  <a:pt x="212512" y="1238667"/>
                </a:lnTo>
                <a:lnTo>
                  <a:pt x="253374" y="1276525"/>
                </a:lnTo>
                <a:lnTo>
                  <a:pt x="297055" y="1311191"/>
                </a:lnTo>
                <a:lnTo>
                  <a:pt x="343368" y="1342478"/>
                </a:lnTo>
                <a:lnTo>
                  <a:pt x="392127" y="1370200"/>
                </a:lnTo>
                <a:lnTo>
                  <a:pt x="443144" y="1394169"/>
                </a:lnTo>
                <a:lnTo>
                  <a:pt x="496233" y="1414199"/>
                </a:lnTo>
                <a:lnTo>
                  <a:pt x="551208" y="1430102"/>
                </a:lnTo>
                <a:lnTo>
                  <a:pt x="607881" y="1441693"/>
                </a:lnTo>
                <a:lnTo>
                  <a:pt x="666066" y="1448785"/>
                </a:lnTo>
                <a:lnTo>
                  <a:pt x="725576" y="1451190"/>
                </a:lnTo>
                <a:lnTo>
                  <a:pt x="785086" y="1448785"/>
                </a:lnTo>
                <a:lnTo>
                  <a:pt x="843271" y="1441693"/>
                </a:lnTo>
                <a:lnTo>
                  <a:pt x="899944" y="1430102"/>
                </a:lnTo>
                <a:lnTo>
                  <a:pt x="954918" y="1414199"/>
                </a:lnTo>
                <a:lnTo>
                  <a:pt x="1008008" y="1394169"/>
                </a:lnTo>
                <a:lnTo>
                  <a:pt x="1059025" y="1370200"/>
                </a:lnTo>
                <a:lnTo>
                  <a:pt x="1073182" y="1362151"/>
                </a:lnTo>
                <a:lnTo>
                  <a:pt x="725576" y="1362151"/>
                </a:lnTo>
                <a:lnTo>
                  <a:pt x="673368" y="1360041"/>
                </a:lnTo>
                <a:lnTo>
                  <a:pt x="622323" y="1353819"/>
                </a:lnTo>
                <a:lnTo>
                  <a:pt x="572604" y="1343651"/>
                </a:lnTo>
                <a:lnTo>
                  <a:pt x="524375" y="1329699"/>
                </a:lnTo>
                <a:lnTo>
                  <a:pt x="477800" y="1312128"/>
                </a:lnTo>
                <a:lnTo>
                  <a:pt x="433043" y="1291101"/>
                </a:lnTo>
                <a:lnTo>
                  <a:pt x="390267" y="1266782"/>
                </a:lnTo>
                <a:lnTo>
                  <a:pt x="349636" y="1239335"/>
                </a:lnTo>
                <a:lnTo>
                  <a:pt x="311314" y="1208924"/>
                </a:lnTo>
                <a:lnTo>
                  <a:pt x="275466" y="1175712"/>
                </a:lnTo>
                <a:lnTo>
                  <a:pt x="242254" y="1139863"/>
                </a:lnTo>
                <a:lnTo>
                  <a:pt x="211842" y="1101541"/>
                </a:lnTo>
                <a:lnTo>
                  <a:pt x="184395" y="1060911"/>
                </a:lnTo>
                <a:lnTo>
                  <a:pt x="160076" y="1018135"/>
                </a:lnTo>
                <a:lnTo>
                  <a:pt x="139049" y="973377"/>
                </a:lnTo>
                <a:lnTo>
                  <a:pt x="121478" y="926802"/>
                </a:lnTo>
                <a:lnTo>
                  <a:pt x="107526" y="878573"/>
                </a:lnTo>
                <a:lnTo>
                  <a:pt x="97358" y="828854"/>
                </a:lnTo>
                <a:lnTo>
                  <a:pt x="91137" y="777809"/>
                </a:lnTo>
                <a:lnTo>
                  <a:pt x="89026" y="725601"/>
                </a:lnTo>
                <a:lnTo>
                  <a:pt x="91137" y="673392"/>
                </a:lnTo>
                <a:lnTo>
                  <a:pt x="97358" y="622345"/>
                </a:lnTo>
                <a:lnTo>
                  <a:pt x="107526" y="572625"/>
                </a:lnTo>
                <a:lnTo>
                  <a:pt x="121478" y="524396"/>
                </a:lnTo>
                <a:lnTo>
                  <a:pt x="139049" y="477820"/>
                </a:lnTo>
                <a:lnTo>
                  <a:pt x="160076" y="433062"/>
                </a:lnTo>
                <a:lnTo>
                  <a:pt x="184395" y="390286"/>
                </a:lnTo>
                <a:lnTo>
                  <a:pt x="211842" y="349656"/>
                </a:lnTo>
                <a:lnTo>
                  <a:pt x="242254" y="311335"/>
                </a:lnTo>
                <a:lnTo>
                  <a:pt x="275466" y="275486"/>
                </a:lnTo>
                <a:lnTo>
                  <a:pt x="311314" y="242275"/>
                </a:lnTo>
                <a:lnTo>
                  <a:pt x="349636" y="211864"/>
                </a:lnTo>
                <a:lnTo>
                  <a:pt x="390267" y="184417"/>
                </a:lnTo>
                <a:lnTo>
                  <a:pt x="433043" y="160099"/>
                </a:lnTo>
                <a:lnTo>
                  <a:pt x="477800" y="139073"/>
                </a:lnTo>
                <a:lnTo>
                  <a:pt x="524375" y="121502"/>
                </a:lnTo>
                <a:lnTo>
                  <a:pt x="572604" y="107551"/>
                </a:lnTo>
                <a:lnTo>
                  <a:pt x="622323" y="97383"/>
                </a:lnTo>
                <a:lnTo>
                  <a:pt x="673368" y="91162"/>
                </a:lnTo>
                <a:lnTo>
                  <a:pt x="725576" y="89052"/>
                </a:lnTo>
                <a:lnTo>
                  <a:pt x="1073204" y="89052"/>
                </a:lnTo>
                <a:lnTo>
                  <a:pt x="1059025" y="80990"/>
                </a:lnTo>
                <a:lnTo>
                  <a:pt x="1008008" y="57021"/>
                </a:lnTo>
                <a:lnTo>
                  <a:pt x="954918" y="36991"/>
                </a:lnTo>
                <a:lnTo>
                  <a:pt x="899944" y="21088"/>
                </a:lnTo>
                <a:lnTo>
                  <a:pt x="843271" y="9496"/>
                </a:lnTo>
                <a:lnTo>
                  <a:pt x="785086" y="2405"/>
                </a:lnTo>
                <a:lnTo>
                  <a:pt x="725576" y="0"/>
                </a:lnTo>
                <a:close/>
              </a:path>
              <a:path w="1451609" h="1451610">
                <a:moveTo>
                  <a:pt x="1073204" y="89052"/>
                </a:moveTo>
                <a:lnTo>
                  <a:pt x="725576" y="89052"/>
                </a:lnTo>
                <a:lnTo>
                  <a:pt x="777784" y="91162"/>
                </a:lnTo>
                <a:lnTo>
                  <a:pt x="828829" y="97383"/>
                </a:lnTo>
                <a:lnTo>
                  <a:pt x="878548" y="107551"/>
                </a:lnTo>
                <a:lnTo>
                  <a:pt x="926777" y="121502"/>
                </a:lnTo>
                <a:lnTo>
                  <a:pt x="973352" y="139073"/>
                </a:lnTo>
                <a:lnTo>
                  <a:pt x="1018109" y="160099"/>
                </a:lnTo>
                <a:lnTo>
                  <a:pt x="1060885" y="184417"/>
                </a:lnTo>
                <a:lnTo>
                  <a:pt x="1101516" y="211864"/>
                </a:lnTo>
                <a:lnTo>
                  <a:pt x="1139837" y="242275"/>
                </a:lnTo>
                <a:lnTo>
                  <a:pt x="1175686" y="275486"/>
                </a:lnTo>
                <a:lnTo>
                  <a:pt x="1208898" y="311335"/>
                </a:lnTo>
                <a:lnTo>
                  <a:pt x="1239310" y="349656"/>
                </a:lnTo>
                <a:lnTo>
                  <a:pt x="1266757" y="390286"/>
                </a:lnTo>
                <a:lnTo>
                  <a:pt x="1291076" y="433062"/>
                </a:lnTo>
                <a:lnTo>
                  <a:pt x="1312103" y="477820"/>
                </a:lnTo>
                <a:lnTo>
                  <a:pt x="1329674" y="524396"/>
                </a:lnTo>
                <a:lnTo>
                  <a:pt x="1343626" y="572625"/>
                </a:lnTo>
                <a:lnTo>
                  <a:pt x="1353794" y="622345"/>
                </a:lnTo>
                <a:lnTo>
                  <a:pt x="1360015" y="673392"/>
                </a:lnTo>
                <a:lnTo>
                  <a:pt x="1362125" y="725601"/>
                </a:lnTo>
                <a:lnTo>
                  <a:pt x="1360015" y="777809"/>
                </a:lnTo>
                <a:lnTo>
                  <a:pt x="1353794" y="828854"/>
                </a:lnTo>
                <a:lnTo>
                  <a:pt x="1343626" y="878573"/>
                </a:lnTo>
                <a:lnTo>
                  <a:pt x="1329674" y="926802"/>
                </a:lnTo>
                <a:lnTo>
                  <a:pt x="1312103" y="973377"/>
                </a:lnTo>
                <a:lnTo>
                  <a:pt x="1291076" y="1018135"/>
                </a:lnTo>
                <a:lnTo>
                  <a:pt x="1266757" y="1060911"/>
                </a:lnTo>
                <a:lnTo>
                  <a:pt x="1239310" y="1101541"/>
                </a:lnTo>
                <a:lnTo>
                  <a:pt x="1208898" y="1139863"/>
                </a:lnTo>
                <a:lnTo>
                  <a:pt x="1175686" y="1175712"/>
                </a:lnTo>
                <a:lnTo>
                  <a:pt x="1139837" y="1208924"/>
                </a:lnTo>
                <a:lnTo>
                  <a:pt x="1101516" y="1239335"/>
                </a:lnTo>
                <a:lnTo>
                  <a:pt x="1060885" y="1266782"/>
                </a:lnTo>
                <a:lnTo>
                  <a:pt x="1018109" y="1291101"/>
                </a:lnTo>
                <a:lnTo>
                  <a:pt x="973352" y="1312128"/>
                </a:lnTo>
                <a:lnTo>
                  <a:pt x="926777" y="1329699"/>
                </a:lnTo>
                <a:lnTo>
                  <a:pt x="878548" y="1343651"/>
                </a:lnTo>
                <a:lnTo>
                  <a:pt x="828829" y="1353819"/>
                </a:lnTo>
                <a:lnTo>
                  <a:pt x="777784" y="1360041"/>
                </a:lnTo>
                <a:lnTo>
                  <a:pt x="725576" y="1362151"/>
                </a:lnTo>
                <a:lnTo>
                  <a:pt x="1073182" y="1362151"/>
                </a:lnTo>
                <a:lnTo>
                  <a:pt x="1107783" y="1342478"/>
                </a:lnTo>
                <a:lnTo>
                  <a:pt x="1154097" y="1311191"/>
                </a:lnTo>
                <a:lnTo>
                  <a:pt x="1197778" y="1276525"/>
                </a:lnTo>
                <a:lnTo>
                  <a:pt x="1238640" y="1238667"/>
                </a:lnTo>
                <a:lnTo>
                  <a:pt x="1276497" y="1197803"/>
                </a:lnTo>
                <a:lnTo>
                  <a:pt x="1311161" y="1154121"/>
                </a:lnTo>
                <a:lnTo>
                  <a:pt x="1342447" y="1107807"/>
                </a:lnTo>
                <a:lnTo>
                  <a:pt x="1370167" y="1059047"/>
                </a:lnTo>
                <a:lnTo>
                  <a:pt x="1394134" y="1008030"/>
                </a:lnTo>
                <a:lnTo>
                  <a:pt x="1414163" y="954940"/>
                </a:lnTo>
                <a:lnTo>
                  <a:pt x="1430066" y="899966"/>
                </a:lnTo>
                <a:lnTo>
                  <a:pt x="1441656" y="843294"/>
                </a:lnTo>
                <a:lnTo>
                  <a:pt x="1448747" y="785110"/>
                </a:lnTo>
                <a:lnTo>
                  <a:pt x="1451152" y="725601"/>
                </a:lnTo>
                <a:lnTo>
                  <a:pt x="1448747" y="666091"/>
                </a:lnTo>
                <a:lnTo>
                  <a:pt x="1441656" y="607906"/>
                </a:lnTo>
                <a:lnTo>
                  <a:pt x="1430066" y="551232"/>
                </a:lnTo>
                <a:lnTo>
                  <a:pt x="1414163" y="496256"/>
                </a:lnTo>
                <a:lnTo>
                  <a:pt x="1394134" y="443166"/>
                </a:lnTo>
                <a:lnTo>
                  <a:pt x="1370167" y="392147"/>
                </a:lnTo>
                <a:lnTo>
                  <a:pt x="1342447" y="343387"/>
                </a:lnTo>
                <a:lnTo>
                  <a:pt x="1311161" y="297072"/>
                </a:lnTo>
                <a:lnTo>
                  <a:pt x="1276497" y="253389"/>
                </a:lnTo>
                <a:lnTo>
                  <a:pt x="1238640" y="212524"/>
                </a:lnTo>
                <a:lnTo>
                  <a:pt x="1197778" y="174666"/>
                </a:lnTo>
                <a:lnTo>
                  <a:pt x="1154097" y="139999"/>
                </a:lnTo>
                <a:lnTo>
                  <a:pt x="1107783" y="108712"/>
                </a:lnTo>
                <a:lnTo>
                  <a:pt x="1073204" y="8905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8" name="object 35">
            <a:extLst>
              <a:ext uri="{FF2B5EF4-FFF2-40B4-BE49-F238E27FC236}">
                <a16:creationId xmlns:a16="http://schemas.microsoft.com/office/drawing/2014/main" id="{699A4433-2885-432E-8E21-48A2F91DF55D}"/>
              </a:ext>
            </a:extLst>
          </p:cNvPr>
          <p:cNvSpPr/>
          <p:nvPr/>
        </p:nvSpPr>
        <p:spPr>
          <a:xfrm>
            <a:off x="3268534" y="3646961"/>
            <a:ext cx="635906" cy="635906"/>
          </a:xfrm>
          <a:custGeom>
            <a:avLst/>
            <a:gdLst/>
            <a:ahLst/>
            <a:cxnLst/>
            <a:rect l="l" t="t" r="r" b="b"/>
            <a:pathLst>
              <a:path w="1327785" h="1327784">
                <a:moveTo>
                  <a:pt x="663740" y="0"/>
                </a:moveTo>
                <a:lnTo>
                  <a:pt x="609303" y="2200"/>
                </a:lnTo>
                <a:lnTo>
                  <a:pt x="556078" y="8686"/>
                </a:lnTo>
                <a:lnTo>
                  <a:pt x="504235" y="19289"/>
                </a:lnTo>
                <a:lnTo>
                  <a:pt x="453947" y="33836"/>
                </a:lnTo>
                <a:lnTo>
                  <a:pt x="405382" y="52158"/>
                </a:lnTo>
                <a:lnTo>
                  <a:pt x="358713" y="74083"/>
                </a:lnTo>
                <a:lnTo>
                  <a:pt x="314110" y="99440"/>
                </a:lnTo>
                <a:lnTo>
                  <a:pt x="271744" y="128059"/>
                </a:lnTo>
                <a:lnTo>
                  <a:pt x="231785" y="159770"/>
                </a:lnTo>
                <a:lnTo>
                  <a:pt x="194405" y="194400"/>
                </a:lnTo>
                <a:lnTo>
                  <a:pt x="159774" y="231780"/>
                </a:lnTo>
                <a:lnTo>
                  <a:pt x="128063" y="271738"/>
                </a:lnTo>
                <a:lnTo>
                  <a:pt x="99443" y="314104"/>
                </a:lnTo>
                <a:lnTo>
                  <a:pt x="74085" y="358708"/>
                </a:lnTo>
                <a:lnTo>
                  <a:pt x="52160" y="405377"/>
                </a:lnTo>
                <a:lnTo>
                  <a:pt x="33837" y="453942"/>
                </a:lnTo>
                <a:lnTo>
                  <a:pt x="19290" y="504231"/>
                </a:lnTo>
                <a:lnTo>
                  <a:pt x="8687" y="556075"/>
                </a:lnTo>
                <a:lnTo>
                  <a:pt x="2200" y="609301"/>
                </a:lnTo>
                <a:lnTo>
                  <a:pt x="0" y="663740"/>
                </a:lnTo>
                <a:lnTo>
                  <a:pt x="2200" y="718177"/>
                </a:lnTo>
                <a:lnTo>
                  <a:pt x="8687" y="771402"/>
                </a:lnTo>
                <a:lnTo>
                  <a:pt x="19290" y="823244"/>
                </a:lnTo>
                <a:lnTo>
                  <a:pt x="33837" y="873533"/>
                </a:lnTo>
                <a:lnTo>
                  <a:pt x="52160" y="922097"/>
                </a:lnTo>
                <a:lnTo>
                  <a:pt x="74085" y="968766"/>
                </a:lnTo>
                <a:lnTo>
                  <a:pt x="99443" y="1013369"/>
                </a:lnTo>
                <a:lnTo>
                  <a:pt x="128063" y="1055736"/>
                </a:lnTo>
                <a:lnTo>
                  <a:pt x="159774" y="1095694"/>
                </a:lnTo>
                <a:lnTo>
                  <a:pt x="194405" y="1133074"/>
                </a:lnTo>
                <a:lnTo>
                  <a:pt x="231785" y="1167705"/>
                </a:lnTo>
                <a:lnTo>
                  <a:pt x="271744" y="1199416"/>
                </a:lnTo>
                <a:lnTo>
                  <a:pt x="314110" y="1228036"/>
                </a:lnTo>
                <a:lnTo>
                  <a:pt x="358713" y="1253394"/>
                </a:lnTo>
                <a:lnTo>
                  <a:pt x="405382" y="1275320"/>
                </a:lnTo>
                <a:lnTo>
                  <a:pt x="453947" y="1293642"/>
                </a:lnTo>
                <a:lnTo>
                  <a:pt x="504235" y="1308190"/>
                </a:lnTo>
                <a:lnTo>
                  <a:pt x="556078" y="1318792"/>
                </a:lnTo>
                <a:lnTo>
                  <a:pt x="609303" y="1325279"/>
                </a:lnTo>
                <a:lnTo>
                  <a:pt x="663740" y="1327480"/>
                </a:lnTo>
                <a:lnTo>
                  <a:pt x="718177" y="1325279"/>
                </a:lnTo>
                <a:lnTo>
                  <a:pt x="771402" y="1318792"/>
                </a:lnTo>
                <a:lnTo>
                  <a:pt x="823244" y="1308190"/>
                </a:lnTo>
                <a:lnTo>
                  <a:pt x="873533" y="1293642"/>
                </a:lnTo>
                <a:lnTo>
                  <a:pt x="922097" y="1275320"/>
                </a:lnTo>
                <a:lnTo>
                  <a:pt x="968766" y="1253394"/>
                </a:lnTo>
                <a:lnTo>
                  <a:pt x="1013369" y="1228036"/>
                </a:lnTo>
                <a:lnTo>
                  <a:pt x="1055736" y="1199416"/>
                </a:lnTo>
                <a:lnTo>
                  <a:pt x="1095694" y="1167705"/>
                </a:lnTo>
                <a:lnTo>
                  <a:pt x="1133074" y="1133074"/>
                </a:lnTo>
                <a:lnTo>
                  <a:pt x="1167705" y="1095694"/>
                </a:lnTo>
                <a:lnTo>
                  <a:pt x="1199416" y="1055736"/>
                </a:lnTo>
                <a:lnTo>
                  <a:pt x="1228036" y="1013369"/>
                </a:lnTo>
                <a:lnTo>
                  <a:pt x="1253394" y="968766"/>
                </a:lnTo>
                <a:lnTo>
                  <a:pt x="1275320" y="922097"/>
                </a:lnTo>
                <a:lnTo>
                  <a:pt x="1293642" y="873533"/>
                </a:lnTo>
                <a:lnTo>
                  <a:pt x="1308190" y="823244"/>
                </a:lnTo>
                <a:lnTo>
                  <a:pt x="1318792" y="771402"/>
                </a:lnTo>
                <a:lnTo>
                  <a:pt x="1325279" y="718177"/>
                </a:lnTo>
                <a:lnTo>
                  <a:pt x="1327480" y="663740"/>
                </a:lnTo>
                <a:lnTo>
                  <a:pt x="1325279" y="609301"/>
                </a:lnTo>
                <a:lnTo>
                  <a:pt x="1318792" y="556075"/>
                </a:lnTo>
                <a:lnTo>
                  <a:pt x="1308190" y="504231"/>
                </a:lnTo>
                <a:lnTo>
                  <a:pt x="1293642" y="453942"/>
                </a:lnTo>
                <a:lnTo>
                  <a:pt x="1275320" y="405377"/>
                </a:lnTo>
                <a:lnTo>
                  <a:pt x="1253394" y="358708"/>
                </a:lnTo>
                <a:lnTo>
                  <a:pt x="1228036" y="314104"/>
                </a:lnTo>
                <a:lnTo>
                  <a:pt x="1199416" y="271738"/>
                </a:lnTo>
                <a:lnTo>
                  <a:pt x="1167705" y="231780"/>
                </a:lnTo>
                <a:lnTo>
                  <a:pt x="1133074" y="194400"/>
                </a:lnTo>
                <a:lnTo>
                  <a:pt x="1095694" y="159770"/>
                </a:lnTo>
                <a:lnTo>
                  <a:pt x="1055736" y="128059"/>
                </a:lnTo>
                <a:lnTo>
                  <a:pt x="1013369" y="99440"/>
                </a:lnTo>
                <a:lnTo>
                  <a:pt x="968766" y="74083"/>
                </a:lnTo>
                <a:lnTo>
                  <a:pt x="922097" y="52158"/>
                </a:lnTo>
                <a:lnTo>
                  <a:pt x="873533" y="33836"/>
                </a:lnTo>
                <a:lnTo>
                  <a:pt x="823244" y="19289"/>
                </a:lnTo>
                <a:lnTo>
                  <a:pt x="771402" y="8686"/>
                </a:lnTo>
                <a:lnTo>
                  <a:pt x="718177" y="2200"/>
                </a:lnTo>
                <a:lnTo>
                  <a:pt x="663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9" name="object 40">
            <a:extLst>
              <a:ext uri="{FF2B5EF4-FFF2-40B4-BE49-F238E27FC236}">
                <a16:creationId xmlns:a16="http://schemas.microsoft.com/office/drawing/2014/main" id="{A3412265-FDCC-47A1-851E-A29C51EC5798}"/>
              </a:ext>
            </a:extLst>
          </p:cNvPr>
          <p:cNvSpPr txBox="1"/>
          <p:nvPr/>
        </p:nvSpPr>
        <p:spPr>
          <a:xfrm>
            <a:off x="3050398" y="4565816"/>
            <a:ext cx="107165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79" algn="ctr" defTabSz="482186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Amputation</a:t>
            </a: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Calibri"/>
              </a:rPr>
              <a:t> </a:t>
            </a:r>
            <a:b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Calibri"/>
              </a:rPr>
            </a:b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or</a:t>
            </a: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Calibri"/>
              </a:rPr>
              <a:t> </a:t>
            </a: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death</a:t>
            </a: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Calibri"/>
              </a:rPr>
              <a:t> </a:t>
            </a: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due</a:t>
            </a: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Calibri"/>
              </a:rPr>
              <a:t> </a:t>
            </a: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to peripheral</a:t>
            </a: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Calibri"/>
              </a:rPr>
              <a:t> </a:t>
            </a:r>
            <a: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vascular</a:t>
            </a:r>
            <a:br>
              <a:rPr lang="en-US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</a:br>
            <a:r>
              <a:rPr lang="en-US" sz="1200" dirty="0" err="1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disease</a:t>
            </a:r>
            <a:r>
              <a:rPr lang="en-US" sz="1200" baseline="30000" dirty="0" err="1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Microsoft JhengHei"/>
                <a:cs typeface="Calibri"/>
              </a:rPr>
              <a:t>b</a:t>
            </a:r>
            <a:endParaRPr sz="1200" baseline="30000" dirty="0">
              <a:solidFill>
                <a:srgbClr val="82786F">
                  <a:lumMod val="75000"/>
                </a:srgbClr>
              </a:solidFill>
              <a:latin typeface="Arial" panose="020B0604020202020204"/>
              <a:ea typeface="Microsoft JhengHei"/>
              <a:cs typeface="Calibri"/>
            </a:endParaRPr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7D52B38F-71E9-47D1-92EB-D45F9EA4C659}"/>
              </a:ext>
            </a:extLst>
          </p:cNvPr>
          <p:cNvSpPr/>
          <p:nvPr/>
        </p:nvSpPr>
        <p:spPr>
          <a:xfrm>
            <a:off x="4204486" y="4565454"/>
            <a:ext cx="705605" cy="470069"/>
          </a:xfrm>
          <a:prstGeom prst="downArrow">
            <a:avLst>
              <a:gd name="adj1" fmla="val 62413"/>
              <a:gd name="adj2" fmla="val 434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7A5FF1FC-4D6F-4A60-8218-39109826F71C}"/>
              </a:ext>
            </a:extLst>
          </p:cNvPr>
          <p:cNvSpPr txBox="1"/>
          <p:nvPr/>
        </p:nvSpPr>
        <p:spPr>
          <a:xfrm>
            <a:off x="4337733" y="4580032"/>
            <a:ext cx="464267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 algn="ctr" defTabSz="482186" fontAlgn="auto">
              <a:spcBef>
                <a:spcPts val="0"/>
              </a:spcBef>
              <a:spcAft>
                <a:spcPts val="0"/>
              </a:spcAft>
            </a:pPr>
            <a:r>
              <a:rPr lang="en-US" sz="1575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21</a:t>
            </a:r>
            <a:r>
              <a:rPr lang="en-US" sz="1200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%</a:t>
            </a:r>
            <a:endParaRPr lang="en-US" sz="1200" b="1" dirty="0">
              <a:solidFill>
                <a:srgbClr val="FFFFFF"/>
              </a:solidFill>
              <a:latin typeface="Arial" panose="020B0604020202020204"/>
              <a:ea typeface="Microsoft JhengHei"/>
              <a:cs typeface="Helvetica"/>
            </a:endParaRPr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5ECB0163-FAC9-4638-8D04-4B5D26E3FC40}"/>
              </a:ext>
            </a:extLst>
          </p:cNvPr>
          <p:cNvSpPr/>
          <p:nvPr/>
        </p:nvSpPr>
        <p:spPr>
          <a:xfrm>
            <a:off x="4175089" y="2831096"/>
            <a:ext cx="758520" cy="679532"/>
          </a:xfrm>
          <a:prstGeom prst="downArrow">
            <a:avLst>
              <a:gd name="adj1" fmla="val 64001"/>
              <a:gd name="adj2" fmla="val 3980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6" name="object 18">
            <a:extLst>
              <a:ext uri="{FF2B5EF4-FFF2-40B4-BE49-F238E27FC236}">
                <a16:creationId xmlns:a16="http://schemas.microsoft.com/office/drawing/2014/main" id="{7E6861D1-203A-40EA-BA7E-39C78A99DE35}"/>
              </a:ext>
            </a:extLst>
          </p:cNvPr>
          <p:cNvSpPr txBox="1"/>
          <p:nvPr/>
        </p:nvSpPr>
        <p:spPr>
          <a:xfrm>
            <a:off x="4320280" y="2901315"/>
            <a:ext cx="464149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 algn="ctr" defTabSz="482186" fontAlgn="auto">
              <a:spcBef>
                <a:spcPts val="0"/>
              </a:spcBef>
              <a:spcAft>
                <a:spcPts val="0"/>
              </a:spcAft>
            </a:pPr>
            <a:r>
              <a:rPr lang="en-US" sz="1575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1</a:t>
            </a:r>
            <a:r>
              <a:rPr lang="en-US" sz="1200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%</a:t>
            </a:r>
            <a:endParaRPr sz="1200" b="1" dirty="0">
              <a:solidFill>
                <a:srgbClr val="FFFFFF"/>
              </a:solidFill>
              <a:latin typeface="Arial" panose="020B0604020202020204"/>
              <a:ea typeface="Microsoft JhengHei"/>
              <a:cs typeface="Helvetica"/>
            </a:endParaRPr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54373DA6-3EC8-4BCA-8EC1-E76DBED27501}"/>
              </a:ext>
            </a:extLst>
          </p:cNvPr>
          <p:cNvSpPr/>
          <p:nvPr/>
        </p:nvSpPr>
        <p:spPr>
          <a:xfrm>
            <a:off x="6054116" y="3449960"/>
            <a:ext cx="726659" cy="505698"/>
          </a:xfrm>
          <a:prstGeom prst="downArrow">
            <a:avLst>
              <a:gd name="adj1" fmla="val 65182"/>
              <a:gd name="adj2" fmla="val 4708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8" name="object 34">
            <a:extLst>
              <a:ext uri="{FF2B5EF4-FFF2-40B4-BE49-F238E27FC236}">
                <a16:creationId xmlns:a16="http://schemas.microsoft.com/office/drawing/2014/main" id="{5D9B1CEA-23CF-40A2-A8A7-B8B6155CD845}"/>
              </a:ext>
            </a:extLst>
          </p:cNvPr>
          <p:cNvSpPr txBox="1"/>
          <p:nvPr/>
        </p:nvSpPr>
        <p:spPr>
          <a:xfrm>
            <a:off x="6174592" y="3463320"/>
            <a:ext cx="488596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 algn="ctr" defTabSz="482186" fontAlgn="auto">
              <a:spcBef>
                <a:spcPts val="0"/>
              </a:spcBef>
              <a:spcAft>
                <a:spcPts val="0"/>
              </a:spcAft>
            </a:pPr>
            <a:r>
              <a:rPr lang="en-US" sz="1575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12</a:t>
            </a:r>
            <a:r>
              <a:rPr lang="en-US" sz="1200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%</a:t>
            </a:r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2F0DA7ED-83A2-42E3-93D0-039CC4A30DEB}"/>
              </a:ext>
            </a:extLst>
          </p:cNvPr>
          <p:cNvSpPr/>
          <p:nvPr/>
        </p:nvSpPr>
        <p:spPr>
          <a:xfrm>
            <a:off x="5128955" y="4055236"/>
            <a:ext cx="705605" cy="470069"/>
          </a:xfrm>
          <a:prstGeom prst="downArrow">
            <a:avLst>
              <a:gd name="adj1" fmla="val 62413"/>
              <a:gd name="adj2" fmla="val 434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0" name="object 18">
            <a:extLst>
              <a:ext uri="{FF2B5EF4-FFF2-40B4-BE49-F238E27FC236}">
                <a16:creationId xmlns:a16="http://schemas.microsoft.com/office/drawing/2014/main" id="{366C3459-2EAE-4BE6-AEA4-CB49A01408ED}"/>
              </a:ext>
            </a:extLst>
          </p:cNvPr>
          <p:cNvSpPr txBox="1"/>
          <p:nvPr/>
        </p:nvSpPr>
        <p:spPr>
          <a:xfrm>
            <a:off x="5250198" y="4061820"/>
            <a:ext cx="464149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 algn="ctr" defTabSz="482186" fontAlgn="auto">
              <a:spcBef>
                <a:spcPts val="0"/>
              </a:spcBef>
              <a:spcAft>
                <a:spcPts val="0"/>
              </a:spcAft>
            </a:pPr>
            <a:r>
              <a:rPr lang="en-US" sz="1575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14</a:t>
            </a:r>
            <a:r>
              <a:rPr lang="en-US" sz="1200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%</a:t>
            </a:r>
          </a:p>
        </p:txBody>
      </p:sp>
      <p:sp>
        <p:nvSpPr>
          <p:cNvPr id="82" name="object 36">
            <a:extLst>
              <a:ext uri="{FF2B5EF4-FFF2-40B4-BE49-F238E27FC236}">
                <a16:creationId xmlns:a16="http://schemas.microsoft.com/office/drawing/2014/main" id="{884BF5DA-D840-4A17-A451-3F75113A9174}"/>
              </a:ext>
            </a:extLst>
          </p:cNvPr>
          <p:cNvSpPr/>
          <p:nvPr/>
        </p:nvSpPr>
        <p:spPr>
          <a:xfrm>
            <a:off x="3233480" y="3619675"/>
            <a:ext cx="695208" cy="695208"/>
          </a:xfrm>
          <a:custGeom>
            <a:avLst/>
            <a:gdLst/>
            <a:ahLst/>
            <a:cxnLst/>
            <a:rect l="l" t="t" r="r" b="b"/>
            <a:pathLst>
              <a:path w="1451610" h="1451609">
                <a:moveTo>
                  <a:pt x="725576" y="0"/>
                </a:moveTo>
                <a:lnTo>
                  <a:pt x="666066" y="2405"/>
                </a:lnTo>
                <a:lnTo>
                  <a:pt x="607881" y="9496"/>
                </a:lnTo>
                <a:lnTo>
                  <a:pt x="551208" y="21088"/>
                </a:lnTo>
                <a:lnTo>
                  <a:pt x="496233" y="36991"/>
                </a:lnTo>
                <a:lnTo>
                  <a:pt x="443144" y="57021"/>
                </a:lnTo>
                <a:lnTo>
                  <a:pt x="392127" y="80990"/>
                </a:lnTo>
                <a:lnTo>
                  <a:pt x="343368" y="108712"/>
                </a:lnTo>
                <a:lnTo>
                  <a:pt x="297055" y="139999"/>
                </a:lnTo>
                <a:lnTo>
                  <a:pt x="253374" y="174666"/>
                </a:lnTo>
                <a:lnTo>
                  <a:pt x="212512" y="212524"/>
                </a:lnTo>
                <a:lnTo>
                  <a:pt x="174655" y="253389"/>
                </a:lnTo>
                <a:lnTo>
                  <a:pt x="139990" y="297072"/>
                </a:lnTo>
                <a:lnTo>
                  <a:pt x="108705" y="343387"/>
                </a:lnTo>
                <a:lnTo>
                  <a:pt x="80985" y="392147"/>
                </a:lnTo>
                <a:lnTo>
                  <a:pt x="57017" y="443166"/>
                </a:lnTo>
                <a:lnTo>
                  <a:pt x="36989" y="496256"/>
                </a:lnTo>
                <a:lnTo>
                  <a:pt x="21086" y="551232"/>
                </a:lnTo>
                <a:lnTo>
                  <a:pt x="9496" y="607906"/>
                </a:lnTo>
                <a:lnTo>
                  <a:pt x="2405" y="666091"/>
                </a:lnTo>
                <a:lnTo>
                  <a:pt x="0" y="725601"/>
                </a:lnTo>
                <a:lnTo>
                  <a:pt x="2405" y="785110"/>
                </a:lnTo>
                <a:lnTo>
                  <a:pt x="9496" y="843294"/>
                </a:lnTo>
                <a:lnTo>
                  <a:pt x="21086" y="899966"/>
                </a:lnTo>
                <a:lnTo>
                  <a:pt x="36989" y="954940"/>
                </a:lnTo>
                <a:lnTo>
                  <a:pt x="57017" y="1008030"/>
                </a:lnTo>
                <a:lnTo>
                  <a:pt x="80985" y="1059047"/>
                </a:lnTo>
                <a:lnTo>
                  <a:pt x="108705" y="1107807"/>
                </a:lnTo>
                <a:lnTo>
                  <a:pt x="139990" y="1154121"/>
                </a:lnTo>
                <a:lnTo>
                  <a:pt x="174655" y="1197803"/>
                </a:lnTo>
                <a:lnTo>
                  <a:pt x="212512" y="1238667"/>
                </a:lnTo>
                <a:lnTo>
                  <a:pt x="253374" y="1276525"/>
                </a:lnTo>
                <a:lnTo>
                  <a:pt x="297055" y="1311191"/>
                </a:lnTo>
                <a:lnTo>
                  <a:pt x="343368" y="1342478"/>
                </a:lnTo>
                <a:lnTo>
                  <a:pt x="392127" y="1370200"/>
                </a:lnTo>
                <a:lnTo>
                  <a:pt x="443144" y="1394169"/>
                </a:lnTo>
                <a:lnTo>
                  <a:pt x="496233" y="1414199"/>
                </a:lnTo>
                <a:lnTo>
                  <a:pt x="551208" y="1430102"/>
                </a:lnTo>
                <a:lnTo>
                  <a:pt x="607881" y="1441693"/>
                </a:lnTo>
                <a:lnTo>
                  <a:pt x="666066" y="1448785"/>
                </a:lnTo>
                <a:lnTo>
                  <a:pt x="725576" y="1451190"/>
                </a:lnTo>
                <a:lnTo>
                  <a:pt x="785086" y="1448785"/>
                </a:lnTo>
                <a:lnTo>
                  <a:pt x="843271" y="1441693"/>
                </a:lnTo>
                <a:lnTo>
                  <a:pt x="899944" y="1430102"/>
                </a:lnTo>
                <a:lnTo>
                  <a:pt x="954918" y="1414199"/>
                </a:lnTo>
                <a:lnTo>
                  <a:pt x="1008008" y="1394169"/>
                </a:lnTo>
                <a:lnTo>
                  <a:pt x="1059025" y="1370200"/>
                </a:lnTo>
                <a:lnTo>
                  <a:pt x="1073182" y="1362151"/>
                </a:lnTo>
                <a:lnTo>
                  <a:pt x="725576" y="1362151"/>
                </a:lnTo>
                <a:lnTo>
                  <a:pt x="673368" y="1360041"/>
                </a:lnTo>
                <a:lnTo>
                  <a:pt x="622323" y="1353819"/>
                </a:lnTo>
                <a:lnTo>
                  <a:pt x="572604" y="1343651"/>
                </a:lnTo>
                <a:lnTo>
                  <a:pt x="524375" y="1329699"/>
                </a:lnTo>
                <a:lnTo>
                  <a:pt x="477800" y="1312128"/>
                </a:lnTo>
                <a:lnTo>
                  <a:pt x="433043" y="1291101"/>
                </a:lnTo>
                <a:lnTo>
                  <a:pt x="390267" y="1266782"/>
                </a:lnTo>
                <a:lnTo>
                  <a:pt x="349636" y="1239335"/>
                </a:lnTo>
                <a:lnTo>
                  <a:pt x="311314" y="1208924"/>
                </a:lnTo>
                <a:lnTo>
                  <a:pt x="275466" y="1175712"/>
                </a:lnTo>
                <a:lnTo>
                  <a:pt x="242254" y="1139863"/>
                </a:lnTo>
                <a:lnTo>
                  <a:pt x="211842" y="1101541"/>
                </a:lnTo>
                <a:lnTo>
                  <a:pt x="184395" y="1060911"/>
                </a:lnTo>
                <a:lnTo>
                  <a:pt x="160076" y="1018135"/>
                </a:lnTo>
                <a:lnTo>
                  <a:pt x="139049" y="973377"/>
                </a:lnTo>
                <a:lnTo>
                  <a:pt x="121478" y="926802"/>
                </a:lnTo>
                <a:lnTo>
                  <a:pt x="107526" y="878573"/>
                </a:lnTo>
                <a:lnTo>
                  <a:pt x="97358" y="828854"/>
                </a:lnTo>
                <a:lnTo>
                  <a:pt x="91137" y="777809"/>
                </a:lnTo>
                <a:lnTo>
                  <a:pt x="89027" y="725601"/>
                </a:lnTo>
                <a:lnTo>
                  <a:pt x="91137" y="673395"/>
                </a:lnTo>
                <a:lnTo>
                  <a:pt x="97358" y="622351"/>
                </a:lnTo>
                <a:lnTo>
                  <a:pt x="107526" y="572633"/>
                </a:lnTo>
                <a:lnTo>
                  <a:pt x="121478" y="524404"/>
                </a:lnTo>
                <a:lnTo>
                  <a:pt x="139049" y="477829"/>
                </a:lnTo>
                <a:lnTo>
                  <a:pt x="160076" y="433071"/>
                </a:lnTo>
                <a:lnTo>
                  <a:pt x="184395" y="390294"/>
                </a:lnTo>
                <a:lnTo>
                  <a:pt x="211842" y="349662"/>
                </a:lnTo>
                <a:lnTo>
                  <a:pt x="242254" y="311340"/>
                </a:lnTo>
                <a:lnTo>
                  <a:pt x="275466" y="275489"/>
                </a:lnTo>
                <a:lnTo>
                  <a:pt x="311314" y="242276"/>
                </a:lnTo>
                <a:lnTo>
                  <a:pt x="349636" y="211863"/>
                </a:lnTo>
                <a:lnTo>
                  <a:pt x="390267" y="184414"/>
                </a:lnTo>
                <a:lnTo>
                  <a:pt x="433043" y="160094"/>
                </a:lnTo>
                <a:lnTo>
                  <a:pt x="477800" y="139065"/>
                </a:lnTo>
                <a:lnTo>
                  <a:pt x="524375" y="121493"/>
                </a:lnTo>
                <a:lnTo>
                  <a:pt x="572604" y="107540"/>
                </a:lnTo>
                <a:lnTo>
                  <a:pt x="622323" y="97371"/>
                </a:lnTo>
                <a:lnTo>
                  <a:pt x="673368" y="91149"/>
                </a:lnTo>
                <a:lnTo>
                  <a:pt x="725576" y="89039"/>
                </a:lnTo>
                <a:lnTo>
                  <a:pt x="1073182" y="89039"/>
                </a:lnTo>
                <a:lnTo>
                  <a:pt x="1059025" y="80990"/>
                </a:lnTo>
                <a:lnTo>
                  <a:pt x="1008008" y="57021"/>
                </a:lnTo>
                <a:lnTo>
                  <a:pt x="954918" y="36991"/>
                </a:lnTo>
                <a:lnTo>
                  <a:pt x="899944" y="21088"/>
                </a:lnTo>
                <a:lnTo>
                  <a:pt x="843271" y="9496"/>
                </a:lnTo>
                <a:lnTo>
                  <a:pt x="785086" y="2405"/>
                </a:lnTo>
                <a:lnTo>
                  <a:pt x="725576" y="0"/>
                </a:lnTo>
                <a:close/>
              </a:path>
              <a:path w="1451610" h="1451609">
                <a:moveTo>
                  <a:pt x="1073182" y="89039"/>
                </a:moveTo>
                <a:lnTo>
                  <a:pt x="725576" y="89039"/>
                </a:lnTo>
                <a:lnTo>
                  <a:pt x="777784" y="91149"/>
                </a:lnTo>
                <a:lnTo>
                  <a:pt x="828829" y="97371"/>
                </a:lnTo>
                <a:lnTo>
                  <a:pt x="878548" y="107540"/>
                </a:lnTo>
                <a:lnTo>
                  <a:pt x="926777" y="121493"/>
                </a:lnTo>
                <a:lnTo>
                  <a:pt x="973352" y="139065"/>
                </a:lnTo>
                <a:lnTo>
                  <a:pt x="1018109" y="160094"/>
                </a:lnTo>
                <a:lnTo>
                  <a:pt x="1060885" y="184414"/>
                </a:lnTo>
                <a:lnTo>
                  <a:pt x="1101516" y="211863"/>
                </a:lnTo>
                <a:lnTo>
                  <a:pt x="1139837" y="242276"/>
                </a:lnTo>
                <a:lnTo>
                  <a:pt x="1175686" y="275489"/>
                </a:lnTo>
                <a:lnTo>
                  <a:pt x="1208898" y="311340"/>
                </a:lnTo>
                <a:lnTo>
                  <a:pt x="1239310" y="349662"/>
                </a:lnTo>
                <a:lnTo>
                  <a:pt x="1266757" y="390294"/>
                </a:lnTo>
                <a:lnTo>
                  <a:pt x="1291076" y="433071"/>
                </a:lnTo>
                <a:lnTo>
                  <a:pt x="1312103" y="477829"/>
                </a:lnTo>
                <a:lnTo>
                  <a:pt x="1329674" y="524404"/>
                </a:lnTo>
                <a:lnTo>
                  <a:pt x="1343626" y="572633"/>
                </a:lnTo>
                <a:lnTo>
                  <a:pt x="1353794" y="622351"/>
                </a:lnTo>
                <a:lnTo>
                  <a:pt x="1360015" y="673395"/>
                </a:lnTo>
                <a:lnTo>
                  <a:pt x="1362125" y="725601"/>
                </a:lnTo>
                <a:lnTo>
                  <a:pt x="1360015" y="777809"/>
                </a:lnTo>
                <a:lnTo>
                  <a:pt x="1353794" y="828854"/>
                </a:lnTo>
                <a:lnTo>
                  <a:pt x="1343626" y="878573"/>
                </a:lnTo>
                <a:lnTo>
                  <a:pt x="1329674" y="926802"/>
                </a:lnTo>
                <a:lnTo>
                  <a:pt x="1312103" y="973377"/>
                </a:lnTo>
                <a:lnTo>
                  <a:pt x="1291076" y="1018135"/>
                </a:lnTo>
                <a:lnTo>
                  <a:pt x="1266757" y="1060911"/>
                </a:lnTo>
                <a:lnTo>
                  <a:pt x="1239310" y="1101541"/>
                </a:lnTo>
                <a:lnTo>
                  <a:pt x="1208898" y="1139863"/>
                </a:lnTo>
                <a:lnTo>
                  <a:pt x="1175686" y="1175712"/>
                </a:lnTo>
                <a:lnTo>
                  <a:pt x="1139837" y="1208924"/>
                </a:lnTo>
                <a:lnTo>
                  <a:pt x="1101516" y="1239335"/>
                </a:lnTo>
                <a:lnTo>
                  <a:pt x="1060885" y="1266782"/>
                </a:lnTo>
                <a:lnTo>
                  <a:pt x="1018109" y="1291101"/>
                </a:lnTo>
                <a:lnTo>
                  <a:pt x="973352" y="1312128"/>
                </a:lnTo>
                <a:lnTo>
                  <a:pt x="926777" y="1329699"/>
                </a:lnTo>
                <a:lnTo>
                  <a:pt x="878548" y="1343651"/>
                </a:lnTo>
                <a:lnTo>
                  <a:pt x="828829" y="1353819"/>
                </a:lnTo>
                <a:lnTo>
                  <a:pt x="777784" y="1360041"/>
                </a:lnTo>
                <a:lnTo>
                  <a:pt x="725576" y="1362151"/>
                </a:lnTo>
                <a:lnTo>
                  <a:pt x="1073182" y="1362151"/>
                </a:lnTo>
                <a:lnTo>
                  <a:pt x="1107783" y="1342478"/>
                </a:lnTo>
                <a:lnTo>
                  <a:pt x="1154097" y="1311191"/>
                </a:lnTo>
                <a:lnTo>
                  <a:pt x="1197778" y="1276525"/>
                </a:lnTo>
                <a:lnTo>
                  <a:pt x="1238640" y="1238667"/>
                </a:lnTo>
                <a:lnTo>
                  <a:pt x="1276497" y="1197803"/>
                </a:lnTo>
                <a:lnTo>
                  <a:pt x="1311161" y="1154121"/>
                </a:lnTo>
                <a:lnTo>
                  <a:pt x="1342447" y="1107807"/>
                </a:lnTo>
                <a:lnTo>
                  <a:pt x="1370167" y="1059047"/>
                </a:lnTo>
                <a:lnTo>
                  <a:pt x="1394134" y="1008030"/>
                </a:lnTo>
                <a:lnTo>
                  <a:pt x="1414163" y="954940"/>
                </a:lnTo>
                <a:lnTo>
                  <a:pt x="1430066" y="899966"/>
                </a:lnTo>
                <a:lnTo>
                  <a:pt x="1441656" y="843294"/>
                </a:lnTo>
                <a:lnTo>
                  <a:pt x="1448747" y="785110"/>
                </a:lnTo>
                <a:lnTo>
                  <a:pt x="1451152" y="725601"/>
                </a:lnTo>
                <a:lnTo>
                  <a:pt x="1448747" y="666091"/>
                </a:lnTo>
                <a:lnTo>
                  <a:pt x="1441656" y="607906"/>
                </a:lnTo>
                <a:lnTo>
                  <a:pt x="1430066" y="551232"/>
                </a:lnTo>
                <a:lnTo>
                  <a:pt x="1414163" y="496256"/>
                </a:lnTo>
                <a:lnTo>
                  <a:pt x="1394134" y="443166"/>
                </a:lnTo>
                <a:lnTo>
                  <a:pt x="1370167" y="392147"/>
                </a:lnTo>
                <a:lnTo>
                  <a:pt x="1342447" y="343387"/>
                </a:lnTo>
                <a:lnTo>
                  <a:pt x="1311161" y="297072"/>
                </a:lnTo>
                <a:lnTo>
                  <a:pt x="1276497" y="253389"/>
                </a:lnTo>
                <a:lnTo>
                  <a:pt x="1238640" y="212524"/>
                </a:lnTo>
                <a:lnTo>
                  <a:pt x="1197778" y="174666"/>
                </a:lnTo>
                <a:lnTo>
                  <a:pt x="1154097" y="139999"/>
                </a:lnTo>
                <a:lnTo>
                  <a:pt x="1107783" y="108712"/>
                </a:lnTo>
                <a:lnTo>
                  <a:pt x="1073182" y="8903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482186" fontAlgn="auto">
              <a:spcBef>
                <a:spcPts val="0"/>
              </a:spcBef>
              <a:spcAft>
                <a:spcPts val="0"/>
              </a:spcAft>
            </a:pPr>
            <a:endParaRPr sz="949" dirty="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315FABE-C5E5-4D7A-B680-336121E383F2}"/>
              </a:ext>
            </a:extLst>
          </p:cNvPr>
          <p:cNvGrpSpPr/>
          <p:nvPr/>
        </p:nvGrpSpPr>
        <p:grpSpPr>
          <a:xfrm>
            <a:off x="3438418" y="3647862"/>
            <a:ext cx="306548" cy="359161"/>
            <a:chOff x="4441168" y="3646354"/>
            <a:chExt cx="450056" cy="527298"/>
          </a:xfrm>
          <a:solidFill>
            <a:schemeClr val="tx2">
              <a:lumMod val="75000"/>
            </a:schemeClr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249E1A5-4470-4FA1-BCF4-79D3716AF8FF}"/>
                </a:ext>
              </a:extLst>
            </p:cNvPr>
            <p:cNvGrpSpPr/>
            <p:nvPr/>
          </p:nvGrpSpPr>
          <p:grpSpPr>
            <a:xfrm>
              <a:off x="4441168" y="3646354"/>
              <a:ext cx="450056" cy="527298"/>
              <a:chOff x="4441168" y="3646354"/>
              <a:chExt cx="450056" cy="527298"/>
            </a:xfrm>
            <a:grpFill/>
          </p:grpSpPr>
          <p:sp>
            <p:nvSpPr>
              <p:cNvPr id="87" name="object 37">
                <a:extLst>
                  <a:ext uri="{FF2B5EF4-FFF2-40B4-BE49-F238E27FC236}">
                    <a16:creationId xmlns:a16="http://schemas.microsoft.com/office/drawing/2014/main" id="{69A32587-372E-43AF-9F28-C8024CBBA418}"/>
                  </a:ext>
                </a:extLst>
              </p:cNvPr>
              <p:cNvSpPr/>
              <p:nvPr/>
            </p:nvSpPr>
            <p:spPr>
              <a:xfrm>
                <a:off x="4441168" y="3646354"/>
                <a:ext cx="450056" cy="527298"/>
              </a:xfrm>
              <a:custGeom>
                <a:avLst/>
                <a:gdLst/>
                <a:ahLst/>
                <a:cxnLst/>
                <a:rect l="l" t="t" r="r" b="b"/>
                <a:pathLst>
                  <a:path w="640079" h="749935">
                    <a:moveTo>
                      <a:pt x="617477" y="720524"/>
                    </a:moveTo>
                    <a:lnTo>
                      <a:pt x="252059" y="720524"/>
                    </a:lnTo>
                    <a:lnTo>
                      <a:pt x="264239" y="720533"/>
                    </a:lnTo>
                    <a:lnTo>
                      <a:pt x="276524" y="721103"/>
                    </a:lnTo>
                    <a:lnTo>
                      <a:pt x="314284" y="726452"/>
                    </a:lnTo>
                    <a:lnTo>
                      <a:pt x="337340" y="732097"/>
                    </a:lnTo>
                    <a:lnTo>
                      <a:pt x="348680" y="734808"/>
                    </a:lnTo>
                    <a:lnTo>
                      <a:pt x="387479" y="742816"/>
                    </a:lnTo>
                    <a:lnTo>
                      <a:pt x="427533" y="748480"/>
                    </a:lnTo>
                    <a:lnTo>
                      <a:pt x="439848" y="749367"/>
                    </a:lnTo>
                    <a:lnTo>
                      <a:pt x="453388" y="748731"/>
                    </a:lnTo>
                    <a:lnTo>
                      <a:pt x="490912" y="740016"/>
                    </a:lnTo>
                    <a:lnTo>
                      <a:pt x="512659" y="730725"/>
                    </a:lnTo>
                    <a:lnTo>
                      <a:pt x="524272" y="729959"/>
                    </a:lnTo>
                    <a:lnTo>
                      <a:pt x="601162" y="729959"/>
                    </a:lnTo>
                    <a:lnTo>
                      <a:pt x="608731" y="726597"/>
                    </a:lnTo>
                    <a:lnTo>
                      <a:pt x="617477" y="720524"/>
                    </a:lnTo>
                    <a:close/>
                  </a:path>
                  <a:path w="640079" h="749935">
                    <a:moveTo>
                      <a:pt x="317436" y="0"/>
                    </a:moveTo>
                    <a:lnTo>
                      <a:pt x="0" y="62903"/>
                    </a:lnTo>
                    <a:lnTo>
                      <a:pt x="44119" y="336918"/>
                    </a:lnTo>
                    <a:lnTo>
                      <a:pt x="46038" y="349642"/>
                    </a:lnTo>
                    <a:lnTo>
                      <a:pt x="50100" y="388734"/>
                    </a:lnTo>
                    <a:lnTo>
                      <a:pt x="51428" y="432229"/>
                    </a:lnTo>
                    <a:lnTo>
                      <a:pt x="51298" y="442411"/>
                    </a:lnTo>
                    <a:lnTo>
                      <a:pt x="48784" y="483285"/>
                    </a:lnTo>
                    <a:lnTo>
                      <a:pt x="43134" y="524216"/>
                    </a:lnTo>
                    <a:lnTo>
                      <a:pt x="34157" y="564781"/>
                    </a:lnTo>
                    <a:lnTo>
                      <a:pt x="21663" y="604556"/>
                    </a:lnTo>
                    <a:lnTo>
                      <a:pt x="18719" y="616026"/>
                    </a:lnTo>
                    <a:lnTo>
                      <a:pt x="12402" y="657309"/>
                    </a:lnTo>
                    <a:lnTo>
                      <a:pt x="11264" y="684563"/>
                    </a:lnTo>
                    <a:lnTo>
                      <a:pt x="11911" y="696311"/>
                    </a:lnTo>
                    <a:lnTo>
                      <a:pt x="34942" y="729588"/>
                    </a:lnTo>
                    <a:lnTo>
                      <a:pt x="71559" y="742166"/>
                    </a:lnTo>
                    <a:lnTo>
                      <a:pt x="100035" y="744835"/>
                    </a:lnTo>
                    <a:lnTo>
                      <a:pt x="114510" y="744544"/>
                    </a:lnTo>
                    <a:lnTo>
                      <a:pt x="128706" y="743209"/>
                    </a:lnTo>
                    <a:lnTo>
                      <a:pt x="142296" y="740859"/>
                    </a:lnTo>
                    <a:lnTo>
                      <a:pt x="154953" y="737525"/>
                    </a:lnTo>
                    <a:lnTo>
                      <a:pt x="167323" y="733987"/>
                    </a:lnTo>
                    <a:lnTo>
                      <a:pt x="179570" y="730801"/>
                    </a:lnTo>
                    <a:lnTo>
                      <a:pt x="227896" y="722089"/>
                    </a:lnTo>
                    <a:lnTo>
                      <a:pt x="252059" y="720524"/>
                    </a:lnTo>
                    <a:lnTo>
                      <a:pt x="617477" y="720524"/>
                    </a:lnTo>
                    <a:lnTo>
                      <a:pt x="619736" y="718956"/>
                    </a:lnTo>
                    <a:lnTo>
                      <a:pt x="628968" y="708889"/>
                    </a:lnTo>
                    <a:lnTo>
                      <a:pt x="635845" y="696198"/>
                    </a:lnTo>
                    <a:lnTo>
                      <a:pt x="639782" y="680684"/>
                    </a:lnTo>
                    <a:lnTo>
                      <a:pt x="634175" y="669143"/>
                    </a:lnTo>
                    <a:lnTo>
                      <a:pt x="627949" y="665403"/>
                    </a:lnTo>
                    <a:lnTo>
                      <a:pt x="608444" y="665403"/>
                    </a:lnTo>
                    <a:lnTo>
                      <a:pt x="605586" y="652411"/>
                    </a:lnTo>
                    <a:lnTo>
                      <a:pt x="583590" y="639673"/>
                    </a:lnTo>
                    <a:lnTo>
                      <a:pt x="571030" y="639381"/>
                    </a:lnTo>
                    <a:lnTo>
                      <a:pt x="565975" y="625195"/>
                    </a:lnTo>
                    <a:lnTo>
                      <a:pt x="542556" y="620255"/>
                    </a:lnTo>
                    <a:lnTo>
                      <a:pt x="531007" y="618863"/>
                    </a:lnTo>
                    <a:lnTo>
                      <a:pt x="520925" y="612617"/>
                    </a:lnTo>
                    <a:lnTo>
                      <a:pt x="503055" y="607459"/>
                    </a:lnTo>
                    <a:lnTo>
                      <a:pt x="492756" y="606723"/>
                    </a:lnTo>
                    <a:lnTo>
                      <a:pt x="478345" y="606628"/>
                    </a:lnTo>
                    <a:lnTo>
                      <a:pt x="476288" y="602995"/>
                    </a:lnTo>
                    <a:lnTo>
                      <a:pt x="457585" y="598567"/>
                    </a:lnTo>
                    <a:lnTo>
                      <a:pt x="448237" y="597439"/>
                    </a:lnTo>
                    <a:lnTo>
                      <a:pt x="431117" y="597102"/>
                    </a:lnTo>
                    <a:lnTo>
                      <a:pt x="425206" y="592848"/>
                    </a:lnTo>
                    <a:lnTo>
                      <a:pt x="412927" y="585152"/>
                    </a:lnTo>
                    <a:lnTo>
                      <a:pt x="394876" y="575744"/>
                    </a:lnTo>
                    <a:lnTo>
                      <a:pt x="379051" y="568370"/>
                    </a:lnTo>
                    <a:lnTo>
                      <a:pt x="369022" y="563561"/>
                    </a:lnTo>
                    <a:lnTo>
                      <a:pt x="333489" y="545156"/>
                    </a:lnTo>
                    <a:lnTo>
                      <a:pt x="295070" y="521678"/>
                    </a:lnTo>
                    <a:lnTo>
                      <a:pt x="262532" y="493123"/>
                    </a:lnTo>
                    <a:lnTo>
                      <a:pt x="247859" y="457540"/>
                    </a:lnTo>
                    <a:lnTo>
                      <a:pt x="245129" y="432229"/>
                    </a:lnTo>
                    <a:lnTo>
                      <a:pt x="245158" y="419527"/>
                    </a:lnTo>
                    <a:lnTo>
                      <a:pt x="248343" y="380241"/>
                    </a:lnTo>
                    <a:lnTo>
                      <a:pt x="256655" y="329825"/>
                    </a:lnTo>
                    <a:lnTo>
                      <a:pt x="267203" y="272673"/>
                    </a:lnTo>
                    <a:lnTo>
                      <a:pt x="277447" y="218382"/>
                    </a:lnTo>
                    <a:lnTo>
                      <a:pt x="290763" y="148350"/>
                    </a:lnTo>
                    <a:lnTo>
                      <a:pt x="317436" y="8559"/>
                    </a:lnTo>
                    <a:lnTo>
                      <a:pt x="317436" y="0"/>
                    </a:lnTo>
                    <a:close/>
                  </a:path>
                  <a:path w="640079" h="749935">
                    <a:moveTo>
                      <a:pt x="601162" y="729959"/>
                    </a:moveTo>
                    <a:lnTo>
                      <a:pt x="524272" y="729959"/>
                    </a:lnTo>
                    <a:lnTo>
                      <a:pt x="535743" y="732289"/>
                    </a:lnTo>
                    <a:lnTo>
                      <a:pt x="547634" y="735400"/>
                    </a:lnTo>
                    <a:lnTo>
                      <a:pt x="558664" y="736889"/>
                    </a:lnTo>
                    <a:lnTo>
                      <a:pt x="570921" y="736959"/>
                    </a:lnTo>
                    <a:lnTo>
                      <a:pt x="583781" y="735389"/>
                    </a:lnTo>
                    <a:lnTo>
                      <a:pt x="596538" y="732012"/>
                    </a:lnTo>
                    <a:lnTo>
                      <a:pt x="601162" y="729959"/>
                    </a:lnTo>
                    <a:close/>
                  </a:path>
                  <a:path w="640079" h="749935">
                    <a:moveTo>
                      <a:pt x="619137" y="664108"/>
                    </a:moveTo>
                    <a:lnTo>
                      <a:pt x="608444" y="665403"/>
                    </a:lnTo>
                    <a:lnTo>
                      <a:pt x="627949" y="665403"/>
                    </a:lnTo>
                    <a:lnTo>
                      <a:pt x="626491" y="664527"/>
                    </a:lnTo>
                    <a:lnTo>
                      <a:pt x="619137" y="664108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defTabSz="482186" fontAlgn="auto">
                  <a:spcBef>
                    <a:spcPts val="0"/>
                  </a:spcBef>
                  <a:spcAft>
                    <a:spcPts val="0"/>
                  </a:spcAft>
                </a:pPr>
                <a:endParaRPr sz="9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B9ABE95-FE4D-4D07-8D1F-3EF44E4C176B}"/>
                  </a:ext>
                </a:extLst>
              </p:cNvPr>
              <p:cNvSpPr/>
              <p:nvPr/>
            </p:nvSpPr>
            <p:spPr>
              <a:xfrm>
                <a:off x="4622006" y="4100624"/>
                <a:ext cx="197644" cy="614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6756299-0753-45C3-8D50-C39B4BAA9366}"/>
                  </a:ext>
                </a:extLst>
              </p:cNvPr>
              <p:cNvSpPr/>
              <p:nvPr/>
            </p:nvSpPr>
            <p:spPr>
              <a:xfrm>
                <a:off x="4800482" y="4116346"/>
                <a:ext cx="80826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CBADD1C-35B4-4B0C-B993-78C8B7BA3161}"/>
                  </a:ext>
                </a:extLst>
              </p:cNvPr>
              <p:cNvSpPr/>
              <p:nvPr/>
            </p:nvSpPr>
            <p:spPr>
              <a:xfrm>
                <a:off x="4741648" y="4111831"/>
                <a:ext cx="80826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538F0DB-12CF-4513-8246-E60E2220EE8B}"/>
                </a:ext>
              </a:extLst>
            </p:cNvPr>
            <p:cNvSpPr/>
            <p:nvPr/>
          </p:nvSpPr>
          <p:spPr>
            <a:xfrm>
              <a:off x="4447664" y="4090023"/>
              <a:ext cx="107530" cy="7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9DAF2D2-87BD-4A56-90AF-9184A6E6B9FE}"/>
              </a:ext>
            </a:extLst>
          </p:cNvPr>
          <p:cNvCxnSpPr>
            <a:cxnSpLocks/>
          </p:cNvCxnSpPr>
          <p:nvPr/>
        </p:nvCxnSpPr>
        <p:spPr>
          <a:xfrm>
            <a:off x="5511796" y="3661040"/>
            <a:ext cx="11874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153E6D3-7626-4B60-B66C-39AFCFE9B789}"/>
              </a:ext>
            </a:extLst>
          </p:cNvPr>
          <p:cNvCxnSpPr>
            <a:cxnSpLocks/>
          </p:cNvCxnSpPr>
          <p:nvPr/>
        </p:nvCxnSpPr>
        <p:spPr>
          <a:xfrm>
            <a:off x="5477734" y="3771332"/>
            <a:ext cx="127516" cy="0"/>
          </a:xfrm>
          <a:prstGeom prst="line">
            <a:avLst/>
          </a:prstGeom>
          <a:ln>
            <a:solidFill>
              <a:srgbClr val="928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54D476D-40BE-40EF-8849-35FE030C402A}"/>
              </a:ext>
            </a:extLst>
          </p:cNvPr>
          <p:cNvGrpSpPr/>
          <p:nvPr/>
        </p:nvGrpSpPr>
        <p:grpSpPr>
          <a:xfrm>
            <a:off x="5313553" y="3747091"/>
            <a:ext cx="315368" cy="262452"/>
            <a:chOff x="7194130" y="3792037"/>
            <a:chExt cx="463004" cy="385316"/>
          </a:xfrm>
          <a:solidFill>
            <a:schemeClr val="tx2">
              <a:lumMod val="75000"/>
            </a:schemeClr>
          </a:solidFill>
        </p:grpSpPr>
        <p:sp>
          <p:nvSpPr>
            <p:cNvPr id="94" name="object 13">
              <a:extLst>
                <a:ext uri="{FF2B5EF4-FFF2-40B4-BE49-F238E27FC236}">
                  <a16:creationId xmlns:a16="http://schemas.microsoft.com/office/drawing/2014/main" id="{9562789B-CB99-4A30-B7FA-4DAA97018D39}"/>
                </a:ext>
              </a:extLst>
            </p:cNvPr>
            <p:cNvSpPr/>
            <p:nvPr/>
          </p:nvSpPr>
          <p:spPr>
            <a:xfrm>
              <a:off x="7194130" y="3792037"/>
              <a:ext cx="463004" cy="385316"/>
            </a:xfrm>
            <a:custGeom>
              <a:avLst/>
              <a:gdLst/>
              <a:ahLst/>
              <a:cxnLst/>
              <a:rect l="l" t="t" r="r" b="b"/>
              <a:pathLst>
                <a:path w="658495" h="548004">
                  <a:moveTo>
                    <a:pt x="158042" y="146"/>
                  </a:moveTo>
                  <a:lnTo>
                    <a:pt x="111372" y="6807"/>
                  </a:lnTo>
                  <a:lnTo>
                    <a:pt x="70542" y="25055"/>
                  </a:lnTo>
                  <a:lnTo>
                    <a:pt x="33392" y="59554"/>
                  </a:lnTo>
                  <a:lnTo>
                    <a:pt x="13955" y="93724"/>
                  </a:lnTo>
                  <a:lnTo>
                    <a:pt x="1705" y="141313"/>
                  </a:lnTo>
                  <a:lnTo>
                    <a:pt x="0" y="166945"/>
                  </a:lnTo>
                  <a:lnTo>
                    <a:pt x="275" y="180205"/>
                  </a:lnTo>
                  <a:lnTo>
                    <a:pt x="5932" y="218323"/>
                  </a:lnTo>
                  <a:lnTo>
                    <a:pt x="15793" y="255229"/>
                  </a:lnTo>
                  <a:lnTo>
                    <a:pt x="29689" y="290765"/>
                  </a:lnTo>
                  <a:lnTo>
                    <a:pt x="47464" y="324885"/>
                  </a:lnTo>
                  <a:lnTo>
                    <a:pt x="68962" y="357543"/>
                  </a:lnTo>
                  <a:lnTo>
                    <a:pt x="94554" y="389096"/>
                  </a:lnTo>
                  <a:lnTo>
                    <a:pt x="124218" y="419556"/>
                  </a:lnTo>
                  <a:lnTo>
                    <a:pt x="156587" y="447906"/>
                  </a:lnTo>
                  <a:lnTo>
                    <a:pt x="191553" y="474104"/>
                  </a:lnTo>
                  <a:lnTo>
                    <a:pt x="229003" y="498110"/>
                  </a:lnTo>
                  <a:lnTo>
                    <a:pt x="268828" y="519881"/>
                  </a:lnTo>
                  <a:lnTo>
                    <a:pt x="310917" y="539376"/>
                  </a:lnTo>
                  <a:lnTo>
                    <a:pt x="331413" y="547723"/>
                  </a:lnTo>
                  <a:lnTo>
                    <a:pt x="337382" y="545361"/>
                  </a:lnTo>
                  <a:lnTo>
                    <a:pt x="379647" y="526894"/>
                  </a:lnTo>
                  <a:lnTo>
                    <a:pt x="419628" y="506256"/>
                  </a:lnTo>
                  <a:lnTo>
                    <a:pt x="457150" y="483569"/>
                  </a:lnTo>
                  <a:lnTo>
                    <a:pt x="492039" y="458957"/>
                  </a:lnTo>
                  <a:lnTo>
                    <a:pt x="496142" y="455750"/>
                  </a:lnTo>
                  <a:lnTo>
                    <a:pt x="342424" y="455750"/>
                  </a:lnTo>
                  <a:lnTo>
                    <a:pt x="331337" y="452727"/>
                  </a:lnTo>
                  <a:lnTo>
                    <a:pt x="318569" y="408686"/>
                  </a:lnTo>
                  <a:lnTo>
                    <a:pt x="307499" y="360500"/>
                  </a:lnTo>
                  <a:lnTo>
                    <a:pt x="297838" y="317625"/>
                  </a:lnTo>
                  <a:lnTo>
                    <a:pt x="288040" y="273048"/>
                  </a:lnTo>
                  <a:lnTo>
                    <a:pt x="228784" y="273048"/>
                  </a:lnTo>
                  <a:lnTo>
                    <a:pt x="47285" y="268620"/>
                  </a:lnTo>
                  <a:lnTo>
                    <a:pt x="221812" y="264335"/>
                  </a:lnTo>
                  <a:lnTo>
                    <a:pt x="223986" y="251842"/>
                  </a:lnTo>
                  <a:lnTo>
                    <a:pt x="238768" y="171677"/>
                  </a:lnTo>
                  <a:lnTo>
                    <a:pt x="253702" y="95692"/>
                  </a:lnTo>
                  <a:lnTo>
                    <a:pt x="259379" y="92327"/>
                  </a:lnTo>
                  <a:lnTo>
                    <a:pt x="641930" y="92327"/>
                  </a:lnTo>
                  <a:lnTo>
                    <a:pt x="638420" y="84662"/>
                  </a:lnTo>
                  <a:lnTo>
                    <a:pt x="632022" y="73236"/>
                  </a:lnTo>
                  <a:lnTo>
                    <a:pt x="624789" y="62500"/>
                  </a:lnTo>
                  <a:lnTo>
                    <a:pt x="616756" y="52494"/>
                  </a:lnTo>
                  <a:lnTo>
                    <a:pt x="613179" y="48740"/>
                  </a:lnTo>
                  <a:lnTo>
                    <a:pt x="325787" y="48740"/>
                  </a:lnTo>
                  <a:lnTo>
                    <a:pt x="310533" y="40802"/>
                  </a:lnTo>
                  <a:lnTo>
                    <a:pt x="265981" y="21206"/>
                  </a:lnTo>
                  <a:lnTo>
                    <a:pt x="223480" y="7970"/>
                  </a:lnTo>
                  <a:lnTo>
                    <a:pt x="183339" y="1131"/>
                  </a:lnTo>
                  <a:lnTo>
                    <a:pt x="170537" y="280"/>
                  </a:lnTo>
                  <a:lnTo>
                    <a:pt x="158042" y="146"/>
                  </a:lnTo>
                  <a:close/>
                </a:path>
                <a:path w="658495" h="548004">
                  <a:moveTo>
                    <a:pt x="642466" y="261605"/>
                  </a:moveTo>
                  <a:lnTo>
                    <a:pt x="409213" y="261605"/>
                  </a:lnTo>
                  <a:lnTo>
                    <a:pt x="412515" y="261656"/>
                  </a:lnTo>
                  <a:lnTo>
                    <a:pt x="462439" y="262926"/>
                  </a:lnTo>
                  <a:lnTo>
                    <a:pt x="603253" y="268126"/>
                  </a:lnTo>
                  <a:lnTo>
                    <a:pt x="593814" y="269203"/>
                  </a:lnTo>
                  <a:lnTo>
                    <a:pt x="580814" y="270049"/>
                  </a:lnTo>
                  <a:lnTo>
                    <a:pt x="565868" y="270717"/>
                  </a:lnTo>
                  <a:lnTo>
                    <a:pt x="418726" y="275384"/>
                  </a:lnTo>
                  <a:lnTo>
                    <a:pt x="412134" y="293025"/>
                  </a:lnTo>
                  <a:lnTo>
                    <a:pt x="382045" y="371044"/>
                  </a:lnTo>
                  <a:lnTo>
                    <a:pt x="377374" y="382862"/>
                  </a:lnTo>
                  <a:lnTo>
                    <a:pt x="351733" y="447279"/>
                  </a:lnTo>
                  <a:lnTo>
                    <a:pt x="349561" y="452778"/>
                  </a:lnTo>
                  <a:lnTo>
                    <a:pt x="342424" y="455750"/>
                  </a:lnTo>
                  <a:lnTo>
                    <a:pt x="496142" y="455750"/>
                  </a:lnTo>
                  <a:lnTo>
                    <a:pt x="534159" y="423362"/>
                  </a:lnTo>
                  <a:lnTo>
                    <a:pt x="562223" y="394741"/>
                  </a:lnTo>
                  <a:lnTo>
                    <a:pt x="588189" y="363045"/>
                  </a:lnTo>
                  <a:lnTo>
                    <a:pt x="610845" y="329162"/>
                  </a:lnTo>
                  <a:lnTo>
                    <a:pt x="629329" y="294292"/>
                  </a:lnTo>
                  <a:lnTo>
                    <a:pt x="639231" y="270717"/>
                  </a:lnTo>
                  <a:lnTo>
                    <a:pt x="642466" y="261605"/>
                  </a:lnTo>
                  <a:close/>
                </a:path>
                <a:path w="658495" h="548004">
                  <a:moveTo>
                    <a:pt x="641930" y="92327"/>
                  </a:moveTo>
                  <a:lnTo>
                    <a:pt x="259379" y="92327"/>
                  </a:lnTo>
                  <a:lnTo>
                    <a:pt x="269996" y="93724"/>
                  </a:lnTo>
                  <a:lnTo>
                    <a:pt x="273488" y="96683"/>
                  </a:lnTo>
                  <a:lnTo>
                    <a:pt x="296186" y="190601"/>
                  </a:lnTo>
                  <a:lnTo>
                    <a:pt x="315851" y="275384"/>
                  </a:lnTo>
                  <a:lnTo>
                    <a:pt x="324530" y="313776"/>
                  </a:lnTo>
                  <a:lnTo>
                    <a:pt x="333928" y="356448"/>
                  </a:lnTo>
                  <a:lnTo>
                    <a:pt x="343491" y="400441"/>
                  </a:lnTo>
                  <a:lnTo>
                    <a:pt x="343719" y="401673"/>
                  </a:lnTo>
                  <a:lnTo>
                    <a:pt x="344011" y="402905"/>
                  </a:lnTo>
                  <a:lnTo>
                    <a:pt x="356743" y="373527"/>
                  </a:lnTo>
                  <a:lnTo>
                    <a:pt x="361827" y="361891"/>
                  </a:lnTo>
                  <a:lnTo>
                    <a:pt x="383311" y="313672"/>
                  </a:lnTo>
                  <a:lnTo>
                    <a:pt x="394710" y="288034"/>
                  </a:lnTo>
                  <a:lnTo>
                    <a:pt x="406038" y="263243"/>
                  </a:lnTo>
                  <a:lnTo>
                    <a:pt x="409213" y="261605"/>
                  </a:lnTo>
                  <a:lnTo>
                    <a:pt x="642466" y="261605"/>
                  </a:lnTo>
                  <a:lnTo>
                    <a:pt x="643428" y="258895"/>
                  </a:lnTo>
                  <a:lnTo>
                    <a:pt x="655041" y="211679"/>
                  </a:lnTo>
                  <a:lnTo>
                    <a:pt x="657915" y="171677"/>
                  </a:lnTo>
                  <a:lnTo>
                    <a:pt x="657513" y="158805"/>
                  </a:lnTo>
                  <a:lnTo>
                    <a:pt x="648963" y="110633"/>
                  </a:lnTo>
                  <a:lnTo>
                    <a:pt x="643924" y="96683"/>
                  </a:lnTo>
                  <a:lnTo>
                    <a:pt x="641930" y="92327"/>
                  </a:lnTo>
                  <a:close/>
                </a:path>
                <a:path w="658495" h="548004">
                  <a:moveTo>
                    <a:pt x="263523" y="157070"/>
                  </a:moveTo>
                  <a:lnTo>
                    <a:pt x="259132" y="167123"/>
                  </a:lnTo>
                  <a:lnTo>
                    <a:pt x="255292" y="180205"/>
                  </a:lnTo>
                  <a:lnTo>
                    <a:pt x="242729" y="228115"/>
                  </a:lnTo>
                  <a:lnTo>
                    <a:pt x="239480" y="240370"/>
                  </a:lnTo>
                  <a:lnTo>
                    <a:pt x="230956" y="271638"/>
                  </a:lnTo>
                  <a:lnTo>
                    <a:pt x="228784" y="273048"/>
                  </a:lnTo>
                  <a:lnTo>
                    <a:pt x="288040" y="273048"/>
                  </a:lnTo>
                  <a:lnTo>
                    <a:pt x="279254" y="232395"/>
                  </a:lnTo>
                  <a:lnTo>
                    <a:pt x="276589" y="219975"/>
                  </a:lnTo>
                  <a:lnTo>
                    <a:pt x="273972" y="207552"/>
                  </a:lnTo>
                  <a:lnTo>
                    <a:pt x="263523" y="157070"/>
                  </a:lnTo>
                  <a:close/>
                </a:path>
                <a:path w="658495" h="548004">
                  <a:moveTo>
                    <a:pt x="493802" y="0"/>
                  </a:moveTo>
                  <a:lnTo>
                    <a:pt x="451585" y="3051"/>
                  </a:lnTo>
                  <a:lnTo>
                    <a:pt x="402471" y="15073"/>
                  </a:lnTo>
                  <a:lnTo>
                    <a:pt x="365762" y="29124"/>
                  </a:lnTo>
                  <a:lnTo>
                    <a:pt x="325787" y="48740"/>
                  </a:lnTo>
                  <a:lnTo>
                    <a:pt x="613179" y="48740"/>
                  </a:lnTo>
                  <a:lnTo>
                    <a:pt x="581794" y="23379"/>
                  </a:lnTo>
                  <a:lnTo>
                    <a:pt x="539833" y="6206"/>
                  </a:lnTo>
                  <a:lnTo>
                    <a:pt x="4938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482186" fontAlgn="auto">
                <a:spcBef>
                  <a:spcPts val="0"/>
                </a:spcBef>
                <a:spcAft>
                  <a:spcPts val="0"/>
                </a:spcAft>
              </a:pPr>
              <a:endParaRPr sz="9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860DA83-E583-4807-BA98-8868C25605A8}"/>
                </a:ext>
              </a:extLst>
            </p:cNvPr>
            <p:cNvCxnSpPr>
              <a:cxnSpLocks/>
            </p:cNvCxnSpPr>
            <p:nvPr/>
          </p:nvCxnSpPr>
          <p:spPr>
            <a:xfrm>
              <a:off x="7389195" y="3858582"/>
              <a:ext cx="247649" cy="0"/>
            </a:xfrm>
            <a:prstGeom prst="line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6ACE986-E7ED-47CF-9C8E-0B55D03E3B7B}"/>
                </a:ext>
              </a:extLst>
            </p:cNvPr>
            <p:cNvCxnSpPr>
              <a:cxnSpLocks/>
            </p:cNvCxnSpPr>
            <p:nvPr/>
          </p:nvCxnSpPr>
          <p:spPr>
            <a:xfrm>
              <a:off x="7435170" y="4112788"/>
              <a:ext cx="101486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F5B8C3D-7CE8-48B7-83C9-B9085E2FE5AE}"/>
                </a:ext>
              </a:extLst>
            </p:cNvPr>
            <p:cNvCxnSpPr>
              <a:cxnSpLocks/>
            </p:cNvCxnSpPr>
            <p:nvPr/>
          </p:nvCxnSpPr>
          <p:spPr>
            <a:xfrm>
              <a:off x="7361351" y="3981819"/>
              <a:ext cx="27839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287327B-665F-4B56-955E-1FE62984F11E}"/>
                </a:ext>
              </a:extLst>
            </p:cNvPr>
            <p:cNvCxnSpPr>
              <a:cxnSpLocks/>
            </p:cNvCxnSpPr>
            <p:nvPr/>
          </p:nvCxnSpPr>
          <p:spPr>
            <a:xfrm>
              <a:off x="7569994" y="3972293"/>
              <a:ext cx="66845" cy="0"/>
            </a:xfrm>
            <a:prstGeom prst="line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FEEE51C-369B-486F-946B-EBAA774E94ED}"/>
              </a:ext>
            </a:extLst>
          </p:cNvPr>
          <p:cNvGrpSpPr/>
          <p:nvPr/>
        </p:nvGrpSpPr>
        <p:grpSpPr>
          <a:xfrm>
            <a:off x="6272260" y="3066597"/>
            <a:ext cx="291546" cy="364036"/>
            <a:chOff x="8601645" y="2792975"/>
            <a:chExt cx="428030" cy="534456"/>
          </a:xfrm>
          <a:solidFill>
            <a:schemeClr val="tx2">
              <a:lumMod val="75000"/>
            </a:schemeClr>
          </a:solidFill>
        </p:grpSpPr>
        <p:sp>
          <p:nvSpPr>
            <p:cNvPr id="100" name="object 32">
              <a:extLst>
                <a:ext uri="{FF2B5EF4-FFF2-40B4-BE49-F238E27FC236}">
                  <a16:creationId xmlns:a16="http://schemas.microsoft.com/office/drawing/2014/main" id="{7F66F845-FF3A-4776-843B-449C807ADB5E}"/>
                </a:ext>
              </a:extLst>
            </p:cNvPr>
            <p:cNvSpPr/>
            <p:nvPr/>
          </p:nvSpPr>
          <p:spPr>
            <a:xfrm>
              <a:off x="8601645" y="2838977"/>
              <a:ext cx="394692" cy="488454"/>
            </a:xfrm>
            <a:custGeom>
              <a:avLst/>
              <a:gdLst/>
              <a:ahLst/>
              <a:cxnLst/>
              <a:rect l="l" t="t" r="r" b="b"/>
              <a:pathLst>
                <a:path w="561340" h="694689">
                  <a:moveTo>
                    <a:pt x="184330" y="374649"/>
                  </a:moveTo>
                  <a:lnTo>
                    <a:pt x="178506" y="422909"/>
                  </a:lnTo>
                  <a:lnTo>
                    <a:pt x="178464" y="434339"/>
                  </a:lnTo>
                  <a:lnTo>
                    <a:pt x="179123" y="445769"/>
                  </a:lnTo>
                  <a:lnTo>
                    <a:pt x="187223" y="495299"/>
                  </a:lnTo>
                  <a:lnTo>
                    <a:pt x="190231" y="507999"/>
                  </a:lnTo>
                  <a:lnTo>
                    <a:pt x="193481" y="521969"/>
                  </a:lnTo>
                  <a:lnTo>
                    <a:pt x="196893" y="535939"/>
                  </a:lnTo>
                  <a:lnTo>
                    <a:pt x="199966" y="548639"/>
                  </a:lnTo>
                  <a:lnTo>
                    <a:pt x="202909" y="560069"/>
                  </a:lnTo>
                  <a:lnTo>
                    <a:pt x="209987" y="598169"/>
                  </a:lnTo>
                  <a:lnTo>
                    <a:pt x="212403" y="634999"/>
                  </a:lnTo>
                  <a:lnTo>
                    <a:pt x="211721" y="646429"/>
                  </a:lnTo>
                  <a:lnTo>
                    <a:pt x="210132" y="659129"/>
                  </a:lnTo>
                  <a:lnTo>
                    <a:pt x="207541" y="670559"/>
                  </a:lnTo>
                  <a:lnTo>
                    <a:pt x="203850" y="681989"/>
                  </a:lnTo>
                  <a:lnTo>
                    <a:pt x="364027" y="694689"/>
                  </a:lnTo>
                  <a:lnTo>
                    <a:pt x="363650" y="684529"/>
                  </a:lnTo>
                  <a:lnTo>
                    <a:pt x="362428" y="659129"/>
                  </a:lnTo>
                  <a:lnTo>
                    <a:pt x="362166" y="650239"/>
                  </a:lnTo>
                  <a:lnTo>
                    <a:pt x="364699" y="604519"/>
                  </a:lnTo>
                  <a:lnTo>
                    <a:pt x="385787" y="560069"/>
                  </a:lnTo>
                  <a:lnTo>
                    <a:pt x="429329" y="544829"/>
                  </a:lnTo>
                  <a:lnTo>
                    <a:pt x="451963" y="544829"/>
                  </a:lnTo>
                  <a:lnTo>
                    <a:pt x="475619" y="542289"/>
                  </a:lnTo>
                  <a:lnTo>
                    <a:pt x="512212" y="527049"/>
                  </a:lnTo>
                  <a:lnTo>
                    <a:pt x="516522" y="502919"/>
                  </a:lnTo>
                  <a:lnTo>
                    <a:pt x="513932" y="490219"/>
                  </a:lnTo>
                  <a:lnTo>
                    <a:pt x="510776" y="478789"/>
                  </a:lnTo>
                  <a:lnTo>
                    <a:pt x="512270" y="466089"/>
                  </a:lnTo>
                  <a:lnTo>
                    <a:pt x="516181" y="458469"/>
                  </a:lnTo>
                  <a:lnTo>
                    <a:pt x="523966" y="455929"/>
                  </a:lnTo>
                  <a:lnTo>
                    <a:pt x="524081" y="436879"/>
                  </a:lnTo>
                  <a:lnTo>
                    <a:pt x="512879" y="434339"/>
                  </a:lnTo>
                  <a:lnTo>
                    <a:pt x="514670" y="427989"/>
                  </a:lnTo>
                  <a:lnTo>
                    <a:pt x="516613" y="420369"/>
                  </a:lnTo>
                  <a:lnTo>
                    <a:pt x="526570" y="419099"/>
                  </a:lnTo>
                  <a:lnTo>
                    <a:pt x="527598" y="408939"/>
                  </a:lnTo>
                  <a:lnTo>
                    <a:pt x="528614" y="400049"/>
                  </a:lnTo>
                  <a:lnTo>
                    <a:pt x="518632" y="396239"/>
                  </a:lnTo>
                  <a:lnTo>
                    <a:pt x="519608" y="387349"/>
                  </a:lnTo>
                  <a:lnTo>
                    <a:pt x="527440" y="378459"/>
                  </a:lnTo>
                  <a:lnTo>
                    <a:pt x="532512" y="375919"/>
                  </a:lnTo>
                  <a:lnTo>
                    <a:pt x="185867" y="375919"/>
                  </a:lnTo>
                  <a:lnTo>
                    <a:pt x="184330" y="374649"/>
                  </a:lnTo>
                  <a:close/>
                </a:path>
                <a:path w="561340" h="694689">
                  <a:moveTo>
                    <a:pt x="242073" y="0"/>
                  </a:moveTo>
                  <a:lnTo>
                    <a:pt x="229441" y="0"/>
                  </a:lnTo>
                  <a:lnTo>
                    <a:pt x="216709" y="1269"/>
                  </a:lnTo>
                  <a:lnTo>
                    <a:pt x="203897" y="1269"/>
                  </a:lnTo>
                  <a:lnTo>
                    <a:pt x="165173" y="7619"/>
                  </a:lnTo>
                  <a:lnTo>
                    <a:pt x="127778" y="21589"/>
                  </a:lnTo>
                  <a:lnTo>
                    <a:pt x="94264" y="43179"/>
                  </a:lnTo>
                  <a:lnTo>
                    <a:pt x="65030" y="71119"/>
                  </a:lnTo>
                  <a:lnTo>
                    <a:pt x="40609" y="104139"/>
                  </a:lnTo>
                  <a:lnTo>
                    <a:pt x="21533" y="139699"/>
                  </a:lnTo>
                  <a:lnTo>
                    <a:pt x="5336" y="186689"/>
                  </a:lnTo>
                  <a:lnTo>
                    <a:pt x="4477" y="191769"/>
                  </a:lnTo>
                  <a:lnTo>
                    <a:pt x="2440" y="203199"/>
                  </a:lnTo>
                  <a:lnTo>
                    <a:pt x="1002" y="215899"/>
                  </a:lnTo>
                  <a:lnTo>
                    <a:pt x="153" y="228599"/>
                  </a:lnTo>
                  <a:lnTo>
                    <a:pt x="74" y="232409"/>
                  </a:lnTo>
                  <a:lnTo>
                    <a:pt x="0" y="246379"/>
                  </a:lnTo>
                  <a:lnTo>
                    <a:pt x="196" y="255269"/>
                  </a:lnTo>
                  <a:lnTo>
                    <a:pt x="4493" y="294639"/>
                  </a:lnTo>
                  <a:lnTo>
                    <a:pt x="17799" y="342899"/>
                  </a:lnTo>
                  <a:lnTo>
                    <a:pt x="37239" y="379729"/>
                  </a:lnTo>
                  <a:lnTo>
                    <a:pt x="67410" y="422909"/>
                  </a:lnTo>
                  <a:lnTo>
                    <a:pt x="87109" y="448309"/>
                  </a:lnTo>
                  <a:lnTo>
                    <a:pt x="96426" y="462279"/>
                  </a:lnTo>
                  <a:lnTo>
                    <a:pt x="120608" y="500379"/>
                  </a:lnTo>
                  <a:lnTo>
                    <a:pt x="136279" y="542289"/>
                  </a:lnTo>
                  <a:lnTo>
                    <a:pt x="140183" y="574039"/>
                  </a:lnTo>
                  <a:lnTo>
                    <a:pt x="139762" y="590549"/>
                  </a:lnTo>
                  <a:lnTo>
                    <a:pt x="137579" y="609599"/>
                  </a:lnTo>
                  <a:lnTo>
                    <a:pt x="133497" y="628649"/>
                  </a:lnTo>
                  <a:lnTo>
                    <a:pt x="127379" y="650239"/>
                  </a:lnTo>
                  <a:lnTo>
                    <a:pt x="119090" y="673099"/>
                  </a:lnTo>
                  <a:lnTo>
                    <a:pt x="185998" y="678179"/>
                  </a:lnTo>
                  <a:lnTo>
                    <a:pt x="189807" y="668019"/>
                  </a:lnTo>
                  <a:lnTo>
                    <a:pt x="192462" y="656589"/>
                  </a:lnTo>
                  <a:lnTo>
                    <a:pt x="194064" y="645159"/>
                  </a:lnTo>
                  <a:lnTo>
                    <a:pt x="194644" y="634999"/>
                  </a:lnTo>
                  <a:lnTo>
                    <a:pt x="194518" y="622299"/>
                  </a:lnTo>
                  <a:lnTo>
                    <a:pt x="187243" y="572769"/>
                  </a:lnTo>
                  <a:lnTo>
                    <a:pt x="174721" y="520699"/>
                  </a:lnTo>
                  <a:lnTo>
                    <a:pt x="171713" y="507999"/>
                  </a:lnTo>
                  <a:lnTo>
                    <a:pt x="164109" y="469899"/>
                  </a:lnTo>
                  <a:lnTo>
                    <a:pt x="160687" y="434339"/>
                  </a:lnTo>
                  <a:lnTo>
                    <a:pt x="160783" y="422909"/>
                  </a:lnTo>
                  <a:lnTo>
                    <a:pt x="164988" y="374649"/>
                  </a:lnTo>
                  <a:lnTo>
                    <a:pt x="164188" y="374649"/>
                  </a:lnTo>
                  <a:lnTo>
                    <a:pt x="163451" y="373379"/>
                  </a:lnTo>
                  <a:lnTo>
                    <a:pt x="162581" y="372109"/>
                  </a:lnTo>
                  <a:lnTo>
                    <a:pt x="159534" y="363219"/>
                  </a:lnTo>
                  <a:lnTo>
                    <a:pt x="160036" y="350519"/>
                  </a:lnTo>
                  <a:lnTo>
                    <a:pt x="162677" y="335279"/>
                  </a:lnTo>
                  <a:lnTo>
                    <a:pt x="154960" y="335279"/>
                  </a:lnTo>
                  <a:lnTo>
                    <a:pt x="116784" y="325119"/>
                  </a:lnTo>
                  <a:lnTo>
                    <a:pt x="84448" y="302259"/>
                  </a:lnTo>
                  <a:lnTo>
                    <a:pt x="62804" y="257809"/>
                  </a:lnTo>
                  <a:lnTo>
                    <a:pt x="65064" y="250189"/>
                  </a:lnTo>
                  <a:lnTo>
                    <a:pt x="62500" y="242569"/>
                  </a:lnTo>
                  <a:lnTo>
                    <a:pt x="38676" y="209549"/>
                  </a:lnTo>
                  <a:lnTo>
                    <a:pt x="34020" y="186689"/>
                  </a:lnTo>
                  <a:lnTo>
                    <a:pt x="36096" y="173989"/>
                  </a:lnTo>
                  <a:lnTo>
                    <a:pt x="37112" y="170179"/>
                  </a:lnTo>
                  <a:lnTo>
                    <a:pt x="40312" y="163829"/>
                  </a:lnTo>
                  <a:lnTo>
                    <a:pt x="41747" y="161289"/>
                  </a:lnTo>
                  <a:lnTo>
                    <a:pt x="43093" y="158749"/>
                  </a:lnTo>
                  <a:lnTo>
                    <a:pt x="43982" y="156209"/>
                  </a:lnTo>
                  <a:lnTo>
                    <a:pt x="44833" y="153669"/>
                  </a:lnTo>
                  <a:lnTo>
                    <a:pt x="45011" y="149859"/>
                  </a:lnTo>
                  <a:lnTo>
                    <a:pt x="45697" y="142239"/>
                  </a:lnTo>
                  <a:lnTo>
                    <a:pt x="47577" y="134619"/>
                  </a:lnTo>
                  <a:lnTo>
                    <a:pt x="51844" y="130809"/>
                  </a:lnTo>
                  <a:lnTo>
                    <a:pt x="52669" y="130809"/>
                  </a:lnTo>
                  <a:lnTo>
                    <a:pt x="53520" y="129539"/>
                  </a:lnTo>
                  <a:lnTo>
                    <a:pt x="54231" y="128269"/>
                  </a:lnTo>
                  <a:lnTo>
                    <a:pt x="55603" y="126999"/>
                  </a:lnTo>
                  <a:lnTo>
                    <a:pt x="56682" y="124459"/>
                  </a:lnTo>
                  <a:lnTo>
                    <a:pt x="58765" y="120649"/>
                  </a:lnTo>
                  <a:lnTo>
                    <a:pt x="59845" y="119379"/>
                  </a:lnTo>
                  <a:lnTo>
                    <a:pt x="65318" y="111759"/>
                  </a:lnTo>
                  <a:lnTo>
                    <a:pt x="67516" y="107949"/>
                  </a:lnTo>
                  <a:lnTo>
                    <a:pt x="69001" y="99059"/>
                  </a:lnTo>
                  <a:lnTo>
                    <a:pt x="69979" y="93979"/>
                  </a:lnTo>
                  <a:lnTo>
                    <a:pt x="70906" y="87629"/>
                  </a:lnTo>
                  <a:lnTo>
                    <a:pt x="75517" y="83819"/>
                  </a:lnTo>
                  <a:lnTo>
                    <a:pt x="77968" y="81279"/>
                  </a:lnTo>
                  <a:lnTo>
                    <a:pt x="80495" y="78739"/>
                  </a:lnTo>
                  <a:lnTo>
                    <a:pt x="82971" y="77469"/>
                  </a:lnTo>
                  <a:lnTo>
                    <a:pt x="90439" y="71119"/>
                  </a:lnTo>
                  <a:lnTo>
                    <a:pt x="95315" y="64769"/>
                  </a:lnTo>
                  <a:lnTo>
                    <a:pt x="103506" y="57149"/>
                  </a:lnTo>
                  <a:lnTo>
                    <a:pt x="116060" y="49529"/>
                  </a:lnTo>
                  <a:lnTo>
                    <a:pt x="139486" y="39369"/>
                  </a:lnTo>
                  <a:lnTo>
                    <a:pt x="142268" y="38099"/>
                  </a:lnTo>
                  <a:lnTo>
                    <a:pt x="147805" y="36829"/>
                  </a:lnTo>
                  <a:lnTo>
                    <a:pt x="151196" y="35559"/>
                  </a:lnTo>
                  <a:lnTo>
                    <a:pt x="160374" y="30479"/>
                  </a:lnTo>
                  <a:lnTo>
                    <a:pt x="171678" y="26669"/>
                  </a:lnTo>
                  <a:lnTo>
                    <a:pt x="184629" y="22859"/>
                  </a:lnTo>
                  <a:lnTo>
                    <a:pt x="210421" y="17779"/>
                  </a:lnTo>
                  <a:lnTo>
                    <a:pt x="222907" y="16509"/>
                  </a:lnTo>
                  <a:lnTo>
                    <a:pt x="331943" y="16509"/>
                  </a:lnTo>
                  <a:lnTo>
                    <a:pt x="314694" y="11429"/>
                  </a:lnTo>
                  <a:lnTo>
                    <a:pt x="303065" y="7619"/>
                  </a:lnTo>
                  <a:lnTo>
                    <a:pt x="291220" y="5079"/>
                  </a:lnTo>
                  <a:lnTo>
                    <a:pt x="242073" y="0"/>
                  </a:lnTo>
                  <a:close/>
                </a:path>
                <a:path w="561340" h="694689">
                  <a:moveTo>
                    <a:pt x="245785" y="280669"/>
                  </a:moveTo>
                  <a:lnTo>
                    <a:pt x="243169" y="283209"/>
                  </a:lnTo>
                  <a:lnTo>
                    <a:pt x="240998" y="285749"/>
                  </a:lnTo>
                  <a:lnTo>
                    <a:pt x="238750" y="289559"/>
                  </a:lnTo>
                  <a:lnTo>
                    <a:pt x="234482" y="294639"/>
                  </a:lnTo>
                  <a:lnTo>
                    <a:pt x="230139" y="299719"/>
                  </a:lnTo>
                  <a:lnTo>
                    <a:pt x="222633" y="303529"/>
                  </a:lnTo>
                  <a:lnTo>
                    <a:pt x="222824" y="307339"/>
                  </a:lnTo>
                  <a:lnTo>
                    <a:pt x="221935" y="314959"/>
                  </a:lnTo>
                  <a:lnTo>
                    <a:pt x="221528" y="317499"/>
                  </a:lnTo>
                  <a:lnTo>
                    <a:pt x="219217" y="321309"/>
                  </a:lnTo>
                  <a:lnTo>
                    <a:pt x="218811" y="322579"/>
                  </a:lnTo>
                  <a:lnTo>
                    <a:pt x="218404" y="322579"/>
                  </a:lnTo>
                  <a:lnTo>
                    <a:pt x="217706" y="323849"/>
                  </a:lnTo>
                  <a:lnTo>
                    <a:pt x="213451" y="336549"/>
                  </a:lnTo>
                  <a:lnTo>
                    <a:pt x="207177" y="336549"/>
                  </a:lnTo>
                  <a:lnTo>
                    <a:pt x="200714" y="346709"/>
                  </a:lnTo>
                  <a:lnTo>
                    <a:pt x="196066" y="358139"/>
                  </a:lnTo>
                  <a:lnTo>
                    <a:pt x="192471" y="370839"/>
                  </a:lnTo>
                  <a:lnTo>
                    <a:pt x="191417" y="374649"/>
                  </a:lnTo>
                  <a:lnTo>
                    <a:pt x="188394" y="375919"/>
                  </a:lnTo>
                  <a:lnTo>
                    <a:pt x="532512" y="375919"/>
                  </a:lnTo>
                  <a:lnTo>
                    <a:pt x="540121" y="372109"/>
                  </a:lnTo>
                  <a:lnTo>
                    <a:pt x="549298" y="367029"/>
                  </a:lnTo>
                  <a:lnTo>
                    <a:pt x="557085" y="359409"/>
                  </a:lnTo>
                  <a:lnTo>
                    <a:pt x="560877" y="350519"/>
                  </a:lnTo>
                  <a:lnTo>
                    <a:pt x="558069" y="336549"/>
                  </a:lnTo>
                  <a:lnTo>
                    <a:pt x="553671" y="331469"/>
                  </a:lnTo>
                  <a:lnTo>
                    <a:pt x="547121" y="322579"/>
                  </a:lnTo>
                  <a:lnTo>
                    <a:pt x="529810" y="298449"/>
                  </a:lnTo>
                  <a:lnTo>
                    <a:pt x="521137" y="287019"/>
                  </a:lnTo>
                  <a:lnTo>
                    <a:pt x="262740" y="287019"/>
                  </a:lnTo>
                  <a:lnTo>
                    <a:pt x="257889" y="284479"/>
                  </a:lnTo>
                  <a:lnTo>
                    <a:pt x="245785" y="280669"/>
                  </a:lnTo>
                  <a:close/>
                </a:path>
                <a:path w="561340" h="694689">
                  <a:moveTo>
                    <a:pt x="354942" y="236219"/>
                  </a:moveTo>
                  <a:lnTo>
                    <a:pt x="346839" y="236219"/>
                  </a:lnTo>
                  <a:lnTo>
                    <a:pt x="346674" y="237489"/>
                  </a:lnTo>
                  <a:lnTo>
                    <a:pt x="346306" y="238759"/>
                  </a:lnTo>
                  <a:lnTo>
                    <a:pt x="345201" y="243839"/>
                  </a:lnTo>
                  <a:lnTo>
                    <a:pt x="345239" y="246379"/>
                  </a:lnTo>
                  <a:lnTo>
                    <a:pt x="346839" y="252729"/>
                  </a:lnTo>
                  <a:lnTo>
                    <a:pt x="345836" y="256539"/>
                  </a:lnTo>
                  <a:lnTo>
                    <a:pt x="342661" y="261619"/>
                  </a:lnTo>
                  <a:lnTo>
                    <a:pt x="341455" y="262889"/>
                  </a:lnTo>
                  <a:lnTo>
                    <a:pt x="337114" y="269239"/>
                  </a:lnTo>
                  <a:lnTo>
                    <a:pt x="328166" y="279399"/>
                  </a:lnTo>
                  <a:lnTo>
                    <a:pt x="318150" y="284479"/>
                  </a:lnTo>
                  <a:lnTo>
                    <a:pt x="313540" y="287019"/>
                  </a:lnTo>
                  <a:lnTo>
                    <a:pt x="521137" y="287019"/>
                  </a:lnTo>
                  <a:lnTo>
                    <a:pt x="510633" y="273049"/>
                  </a:lnTo>
                  <a:lnTo>
                    <a:pt x="501750" y="260349"/>
                  </a:lnTo>
                  <a:lnTo>
                    <a:pt x="494088" y="248919"/>
                  </a:lnTo>
                  <a:lnTo>
                    <a:pt x="490413" y="242569"/>
                  </a:lnTo>
                  <a:lnTo>
                    <a:pt x="379732" y="242569"/>
                  </a:lnTo>
                  <a:lnTo>
                    <a:pt x="373662" y="240029"/>
                  </a:lnTo>
                  <a:lnTo>
                    <a:pt x="372747" y="240029"/>
                  </a:lnTo>
                  <a:lnTo>
                    <a:pt x="367312" y="238759"/>
                  </a:lnTo>
                  <a:lnTo>
                    <a:pt x="354942" y="236219"/>
                  </a:lnTo>
                  <a:close/>
                </a:path>
                <a:path w="561340" h="694689">
                  <a:moveTo>
                    <a:pt x="343648" y="20319"/>
                  </a:moveTo>
                  <a:lnTo>
                    <a:pt x="272786" y="20319"/>
                  </a:lnTo>
                  <a:lnTo>
                    <a:pt x="276088" y="21589"/>
                  </a:lnTo>
                  <a:lnTo>
                    <a:pt x="279860" y="21589"/>
                  </a:lnTo>
                  <a:lnTo>
                    <a:pt x="280977" y="22859"/>
                  </a:lnTo>
                  <a:lnTo>
                    <a:pt x="290576" y="24129"/>
                  </a:lnTo>
                  <a:lnTo>
                    <a:pt x="303096" y="25399"/>
                  </a:lnTo>
                  <a:lnTo>
                    <a:pt x="315496" y="29209"/>
                  </a:lnTo>
                  <a:lnTo>
                    <a:pt x="319344" y="30479"/>
                  </a:lnTo>
                  <a:lnTo>
                    <a:pt x="322608" y="31749"/>
                  </a:lnTo>
                  <a:lnTo>
                    <a:pt x="328996" y="36829"/>
                  </a:lnTo>
                  <a:lnTo>
                    <a:pt x="332018" y="38099"/>
                  </a:lnTo>
                  <a:lnTo>
                    <a:pt x="335447" y="39369"/>
                  </a:lnTo>
                  <a:lnTo>
                    <a:pt x="336400" y="39369"/>
                  </a:lnTo>
                  <a:lnTo>
                    <a:pt x="337340" y="40639"/>
                  </a:lnTo>
                  <a:lnTo>
                    <a:pt x="345684" y="41909"/>
                  </a:lnTo>
                  <a:lnTo>
                    <a:pt x="352681" y="44449"/>
                  </a:lnTo>
                  <a:lnTo>
                    <a:pt x="363108" y="50799"/>
                  </a:lnTo>
                  <a:lnTo>
                    <a:pt x="368264" y="57149"/>
                  </a:lnTo>
                  <a:lnTo>
                    <a:pt x="373573" y="62229"/>
                  </a:lnTo>
                  <a:lnTo>
                    <a:pt x="376964" y="64769"/>
                  </a:lnTo>
                  <a:lnTo>
                    <a:pt x="379478" y="66039"/>
                  </a:lnTo>
                  <a:lnTo>
                    <a:pt x="385155" y="67309"/>
                  </a:lnTo>
                  <a:lnTo>
                    <a:pt x="395315" y="69849"/>
                  </a:lnTo>
                  <a:lnTo>
                    <a:pt x="404205" y="78739"/>
                  </a:lnTo>
                  <a:lnTo>
                    <a:pt x="409781" y="83819"/>
                  </a:lnTo>
                  <a:lnTo>
                    <a:pt x="424208" y="93979"/>
                  </a:lnTo>
                  <a:lnTo>
                    <a:pt x="430050" y="99059"/>
                  </a:lnTo>
                  <a:lnTo>
                    <a:pt x="430748" y="102869"/>
                  </a:lnTo>
                  <a:lnTo>
                    <a:pt x="430863" y="104139"/>
                  </a:lnTo>
                  <a:lnTo>
                    <a:pt x="431790" y="105409"/>
                  </a:lnTo>
                  <a:lnTo>
                    <a:pt x="433212" y="105409"/>
                  </a:lnTo>
                  <a:lnTo>
                    <a:pt x="435930" y="106679"/>
                  </a:lnTo>
                  <a:lnTo>
                    <a:pt x="437314" y="106679"/>
                  </a:lnTo>
                  <a:lnTo>
                    <a:pt x="456428" y="148589"/>
                  </a:lnTo>
                  <a:lnTo>
                    <a:pt x="457787" y="156209"/>
                  </a:lnTo>
                  <a:lnTo>
                    <a:pt x="458587" y="158749"/>
                  </a:lnTo>
                  <a:lnTo>
                    <a:pt x="459770" y="163829"/>
                  </a:lnTo>
                  <a:lnTo>
                    <a:pt x="461372" y="173989"/>
                  </a:lnTo>
                  <a:lnTo>
                    <a:pt x="459422" y="189229"/>
                  </a:lnTo>
                  <a:lnTo>
                    <a:pt x="430284" y="232409"/>
                  </a:lnTo>
                  <a:lnTo>
                    <a:pt x="392851" y="242569"/>
                  </a:lnTo>
                  <a:lnTo>
                    <a:pt x="490413" y="242569"/>
                  </a:lnTo>
                  <a:lnTo>
                    <a:pt x="488208" y="238759"/>
                  </a:lnTo>
                  <a:lnTo>
                    <a:pt x="484904" y="228599"/>
                  </a:lnTo>
                  <a:lnTo>
                    <a:pt x="484111" y="220979"/>
                  </a:lnTo>
                  <a:lnTo>
                    <a:pt x="484894" y="214629"/>
                  </a:lnTo>
                  <a:lnTo>
                    <a:pt x="486321" y="208279"/>
                  </a:lnTo>
                  <a:lnTo>
                    <a:pt x="487455" y="201929"/>
                  </a:lnTo>
                  <a:lnTo>
                    <a:pt x="478885" y="154939"/>
                  </a:lnTo>
                  <a:lnTo>
                    <a:pt x="462107" y="107949"/>
                  </a:lnTo>
                  <a:lnTo>
                    <a:pt x="440207" y="76199"/>
                  </a:lnTo>
                  <a:lnTo>
                    <a:pt x="410811" y="50799"/>
                  </a:lnTo>
                  <a:lnTo>
                    <a:pt x="365452" y="27939"/>
                  </a:lnTo>
                  <a:lnTo>
                    <a:pt x="353110" y="24129"/>
                  </a:lnTo>
                  <a:lnTo>
                    <a:pt x="343648" y="20319"/>
                  </a:lnTo>
                  <a:close/>
                </a:path>
                <a:path w="561340" h="694689">
                  <a:moveTo>
                    <a:pt x="331943" y="16509"/>
                  </a:moveTo>
                  <a:lnTo>
                    <a:pt x="248668" y="16509"/>
                  </a:lnTo>
                  <a:lnTo>
                    <a:pt x="254726" y="17779"/>
                  </a:lnTo>
                  <a:lnTo>
                    <a:pt x="256771" y="19049"/>
                  </a:lnTo>
                  <a:lnTo>
                    <a:pt x="258765" y="20319"/>
                  </a:lnTo>
                  <a:lnTo>
                    <a:pt x="262918" y="22859"/>
                  </a:lnTo>
                  <a:lnTo>
                    <a:pt x="264366" y="22859"/>
                  </a:lnTo>
                  <a:lnTo>
                    <a:pt x="264759" y="21589"/>
                  </a:lnTo>
                  <a:lnTo>
                    <a:pt x="266626" y="20319"/>
                  </a:lnTo>
                  <a:lnTo>
                    <a:pt x="343648" y="20319"/>
                  </a:lnTo>
                  <a:lnTo>
                    <a:pt x="340494" y="19049"/>
                  </a:lnTo>
                  <a:lnTo>
                    <a:pt x="331943" y="1650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482186" fontAlgn="auto">
                <a:spcBef>
                  <a:spcPts val="0"/>
                </a:spcBef>
                <a:spcAft>
                  <a:spcPts val="0"/>
                </a:spcAft>
              </a:pPr>
              <a:endParaRPr sz="9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89FDA47-8750-4F33-B7A1-F7E76B035D65}"/>
                </a:ext>
              </a:extLst>
            </p:cNvPr>
            <p:cNvCxnSpPr>
              <a:cxnSpLocks/>
            </p:cNvCxnSpPr>
            <p:nvPr/>
          </p:nvCxnSpPr>
          <p:spPr>
            <a:xfrm>
              <a:off x="8729663" y="3103726"/>
              <a:ext cx="235743" cy="0"/>
            </a:xfrm>
            <a:prstGeom prst="line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B0EE85B-F3BE-406D-A264-1BD38C2C9088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34" y="3038243"/>
              <a:ext cx="133350" cy="0"/>
            </a:xfrm>
            <a:prstGeom prst="line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D7A98F8-7718-4ACE-B4A7-8709F68960E8}"/>
                </a:ext>
              </a:extLst>
            </p:cNvPr>
            <p:cNvCxnSpPr>
              <a:cxnSpLocks/>
            </p:cNvCxnSpPr>
            <p:nvPr/>
          </p:nvCxnSpPr>
          <p:spPr>
            <a:xfrm>
              <a:off x="8879681" y="3009668"/>
              <a:ext cx="61913" cy="0"/>
            </a:xfrm>
            <a:prstGeom prst="line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5CCABC4-C074-45B8-AF5B-3E1379A0ED55}"/>
                </a:ext>
              </a:extLst>
            </p:cNvPr>
            <p:cNvCxnSpPr>
              <a:cxnSpLocks/>
            </p:cNvCxnSpPr>
            <p:nvPr/>
          </p:nvCxnSpPr>
          <p:spPr>
            <a:xfrm>
              <a:off x="8879681" y="2792975"/>
              <a:ext cx="149994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E945CED9-248C-4F93-A03C-A8F9A925168B}"/>
              </a:ext>
            </a:extLst>
          </p:cNvPr>
          <p:cNvSpPr/>
          <p:nvPr/>
        </p:nvSpPr>
        <p:spPr>
          <a:xfrm>
            <a:off x="3239191" y="4049791"/>
            <a:ext cx="705605" cy="470069"/>
          </a:xfrm>
          <a:prstGeom prst="downArrow">
            <a:avLst>
              <a:gd name="adj1" fmla="val 62413"/>
              <a:gd name="adj2" fmla="val 434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6" name="object 39">
            <a:extLst>
              <a:ext uri="{FF2B5EF4-FFF2-40B4-BE49-F238E27FC236}">
                <a16:creationId xmlns:a16="http://schemas.microsoft.com/office/drawing/2014/main" id="{AD67727B-8D44-4A98-84E8-D62B77D43292}"/>
              </a:ext>
            </a:extLst>
          </p:cNvPr>
          <p:cNvSpPr txBox="1"/>
          <p:nvPr/>
        </p:nvSpPr>
        <p:spPr>
          <a:xfrm>
            <a:off x="3350263" y="4061820"/>
            <a:ext cx="488299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 algn="ctr" defTabSz="482186" fontAlgn="auto">
              <a:spcBef>
                <a:spcPts val="0"/>
              </a:spcBef>
              <a:spcAft>
                <a:spcPts val="0"/>
              </a:spcAft>
            </a:pPr>
            <a:r>
              <a:rPr lang="en-US" sz="1575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43</a:t>
            </a:r>
            <a:r>
              <a:rPr lang="en-US" sz="1200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%</a:t>
            </a:r>
            <a:endParaRPr sz="1200" b="1" dirty="0">
              <a:solidFill>
                <a:srgbClr val="FFFFFF"/>
              </a:solidFill>
              <a:latin typeface="Arial" panose="020B0604020202020204"/>
              <a:ea typeface="Microsoft JhengHei"/>
              <a:cs typeface="Helvetica"/>
            </a:endParaRPr>
          </a:p>
        </p:txBody>
      </p:sp>
      <p:sp>
        <p:nvSpPr>
          <p:cNvPr id="11267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ヒラギノ角ゴ Pro W3"/>
                <a:cs typeface="DIN-Bold" pitchFamily="34" charset="0"/>
              </a:rPr>
              <a:t>Tight Glycaemic Control Can Reduce </a:t>
            </a:r>
            <a:r>
              <a:rPr lang="en-US" altLang="en-US" dirty="0" err="1">
                <a:ea typeface="ヒラギノ角ゴ Pro W3"/>
                <a:cs typeface="DIN-Bold" pitchFamily="34" charset="0"/>
              </a:rPr>
              <a:t>Complications</a:t>
            </a:r>
            <a:r>
              <a:rPr lang="en-US" altLang="en-US" baseline="30000" dirty="0" err="1">
                <a:ea typeface="ヒラギノ角ゴ Pro W3"/>
                <a:cs typeface="DIN-Bold" pitchFamily="34" charset="0"/>
              </a:rPr>
              <a:t>a</a:t>
            </a:r>
            <a:endParaRPr lang="en-US" altLang="en-US" baseline="30000" dirty="0">
              <a:ea typeface="ヒラギノ角ゴ Pro W3"/>
              <a:cs typeface="DIN-Bold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94FA4-C127-4A7F-9047-7069F86570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baseline="30000" dirty="0" err="1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a</a:t>
            </a:r>
            <a:r>
              <a:rPr lang="en-GB" altLang="en-US" dirty="0" err="1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In</a:t>
            </a:r>
            <a:r>
              <a:rPr lang="en-GB" altLang="en-US" dirty="0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 newly diagnosed people with T2D; </a:t>
            </a:r>
            <a:r>
              <a:rPr lang="en-GB" altLang="en-US" baseline="30000" dirty="0" err="1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b</a:t>
            </a:r>
            <a:r>
              <a:rPr lang="en-GB" altLang="en-US" i="1" dirty="0" err="1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P</a:t>
            </a:r>
            <a:r>
              <a:rPr lang="en-GB" altLang="en-US" dirty="0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=.035; </a:t>
            </a:r>
            <a:r>
              <a:rPr lang="en-US" baseline="30000" dirty="0">
                <a:solidFill>
                  <a:srgbClr val="82786F">
                    <a:lumMod val="75000"/>
                  </a:srgbClr>
                </a:solidFill>
                <a:ea typeface="Microsoft JhengHei"/>
                <a:cs typeface="Calibri"/>
              </a:rPr>
              <a:t>c</a:t>
            </a:r>
            <a:r>
              <a:rPr lang="en-GB" altLang="en-US" i="1" dirty="0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P</a:t>
            </a:r>
            <a:r>
              <a:rPr lang="en-GB" altLang="en-US" dirty="0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&lt;.0001.</a:t>
            </a:r>
          </a:p>
          <a:p>
            <a:r>
              <a:rPr lang="en-GB" altLang="en-US" dirty="0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S</a:t>
            </a:r>
            <a:r>
              <a:rPr lang="en-ZA" altLang="en-US" dirty="0">
                <a:solidFill>
                  <a:srgbClr val="000000"/>
                </a:solidFill>
                <a:ea typeface="ヒラギノ角ゴ Pro W3"/>
                <a:cs typeface="DIN-Regular" pitchFamily="34" charset="0"/>
              </a:rPr>
              <a:t>tratton IM, et al. </a:t>
            </a:r>
            <a:r>
              <a:rPr lang="en-US" i="1" dirty="0">
                <a:solidFill>
                  <a:srgbClr val="000000"/>
                </a:solidFill>
              </a:rPr>
              <a:t>BMJ. </a:t>
            </a:r>
            <a:r>
              <a:rPr lang="en-US" dirty="0">
                <a:solidFill>
                  <a:srgbClr val="000000"/>
                </a:solidFill>
              </a:rPr>
              <a:t>2000;321(7258):405-412.</a:t>
            </a:r>
            <a:endParaRPr lang="en-US" altLang="en-US" dirty="0">
              <a:solidFill>
                <a:srgbClr val="000000"/>
              </a:solidFill>
              <a:ea typeface="ヒラギノ角ゴ Pro W3"/>
              <a:cs typeface="DIN-Regular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E91392-9CA7-4C45-A459-5548E56B8041}"/>
              </a:ext>
            </a:extLst>
          </p:cNvPr>
          <p:cNvGrpSpPr/>
          <p:nvPr/>
        </p:nvGrpSpPr>
        <p:grpSpPr>
          <a:xfrm>
            <a:off x="2249029" y="2930303"/>
            <a:ext cx="795462" cy="695208"/>
            <a:chOff x="3622592" y="2087796"/>
            <a:chExt cx="1060616" cy="926944"/>
          </a:xfrm>
        </p:grpSpPr>
        <p:sp>
          <p:nvSpPr>
            <p:cNvPr id="108" name="object 35">
              <a:extLst>
                <a:ext uri="{FF2B5EF4-FFF2-40B4-BE49-F238E27FC236}">
                  <a16:creationId xmlns:a16="http://schemas.microsoft.com/office/drawing/2014/main" id="{0B031218-2B18-475C-9957-6935DD1E514F}"/>
                </a:ext>
              </a:extLst>
            </p:cNvPr>
            <p:cNvSpPr/>
            <p:nvPr/>
          </p:nvSpPr>
          <p:spPr>
            <a:xfrm>
              <a:off x="3734157" y="2133701"/>
              <a:ext cx="847875" cy="847875"/>
            </a:xfrm>
            <a:custGeom>
              <a:avLst/>
              <a:gdLst/>
              <a:ahLst/>
              <a:cxnLst/>
              <a:rect l="l" t="t" r="r" b="b"/>
              <a:pathLst>
                <a:path w="1327785" h="1327784">
                  <a:moveTo>
                    <a:pt x="663740" y="0"/>
                  </a:moveTo>
                  <a:lnTo>
                    <a:pt x="609303" y="2200"/>
                  </a:lnTo>
                  <a:lnTo>
                    <a:pt x="556078" y="8686"/>
                  </a:lnTo>
                  <a:lnTo>
                    <a:pt x="504235" y="19289"/>
                  </a:lnTo>
                  <a:lnTo>
                    <a:pt x="453947" y="33836"/>
                  </a:lnTo>
                  <a:lnTo>
                    <a:pt x="405382" y="52158"/>
                  </a:lnTo>
                  <a:lnTo>
                    <a:pt x="358713" y="74083"/>
                  </a:lnTo>
                  <a:lnTo>
                    <a:pt x="314110" y="99440"/>
                  </a:lnTo>
                  <a:lnTo>
                    <a:pt x="271744" y="128059"/>
                  </a:lnTo>
                  <a:lnTo>
                    <a:pt x="231785" y="159770"/>
                  </a:lnTo>
                  <a:lnTo>
                    <a:pt x="194405" y="194400"/>
                  </a:lnTo>
                  <a:lnTo>
                    <a:pt x="159774" y="231780"/>
                  </a:lnTo>
                  <a:lnTo>
                    <a:pt x="128063" y="271738"/>
                  </a:lnTo>
                  <a:lnTo>
                    <a:pt x="99443" y="314104"/>
                  </a:lnTo>
                  <a:lnTo>
                    <a:pt x="74085" y="358708"/>
                  </a:lnTo>
                  <a:lnTo>
                    <a:pt x="52160" y="405377"/>
                  </a:lnTo>
                  <a:lnTo>
                    <a:pt x="33837" y="453942"/>
                  </a:lnTo>
                  <a:lnTo>
                    <a:pt x="19290" y="504231"/>
                  </a:lnTo>
                  <a:lnTo>
                    <a:pt x="8687" y="556075"/>
                  </a:lnTo>
                  <a:lnTo>
                    <a:pt x="2200" y="609301"/>
                  </a:lnTo>
                  <a:lnTo>
                    <a:pt x="0" y="663740"/>
                  </a:lnTo>
                  <a:lnTo>
                    <a:pt x="2200" y="718177"/>
                  </a:lnTo>
                  <a:lnTo>
                    <a:pt x="8687" y="771402"/>
                  </a:lnTo>
                  <a:lnTo>
                    <a:pt x="19290" y="823244"/>
                  </a:lnTo>
                  <a:lnTo>
                    <a:pt x="33837" y="873533"/>
                  </a:lnTo>
                  <a:lnTo>
                    <a:pt x="52160" y="922097"/>
                  </a:lnTo>
                  <a:lnTo>
                    <a:pt x="74085" y="968766"/>
                  </a:lnTo>
                  <a:lnTo>
                    <a:pt x="99443" y="1013369"/>
                  </a:lnTo>
                  <a:lnTo>
                    <a:pt x="128063" y="1055736"/>
                  </a:lnTo>
                  <a:lnTo>
                    <a:pt x="159774" y="1095694"/>
                  </a:lnTo>
                  <a:lnTo>
                    <a:pt x="194405" y="1133074"/>
                  </a:lnTo>
                  <a:lnTo>
                    <a:pt x="231785" y="1167705"/>
                  </a:lnTo>
                  <a:lnTo>
                    <a:pt x="271744" y="1199416"/>
                  </a:lnTo>
                  <a:lnTo>
                    <a:pt x="314110" y="1228036"/>
                  </a:lnTo>
                  <a:lnTo>
                    <a:pt x="358713" y="1253394"/>
                  </a:lnTo>
                  <a:lnTo>
                    <a:pt x="405382" y="1275320"/>
                  </a:lnTo>
                  <a:lnTo>
                    <a:pt x="453947" y="1293642"/>
                  </a:lnTo>
                  <a:lnTo>
                    <a:pt x="504235" y="1308190"/>
                  </a:lnTo>
                  <a:lnTo>
                    <a:pt x="556078" y="1318792"/>
                  </a:lnTo>
                  <a:lnTo>
                    <a:pt x="609303" y="1325279"/>
                  </a:lnTo>
                  <a:lnTo>
                    <a:pt x="663740" y="1327480"/>
                  </a:lnTo>
                  <a:lnTo>
                    <a:pt x="718177" y="1325279"/>
                  </a:lnTo>
                  <a:lnTo>
                    <a:pt x="771402" y="1318792"/>
                  </a:lnTo>
                  <a:lnTo>
                    <a:pt x="823244" y="1308190"/>
                  </a:lnTo>
                  <a:lnTo>
                    <a:pt x="873533" y="1293642"/>
                  </a:lnTo>
                  <a:lnTo>
                    <a:pt x="922097" y="1275320"/>
                  </a:lnTo>
                  <a:lnTo>
                    <a:pt x="968766" y="1253394"/>
                  </a:lnTo>
                  <a:lnTo>
                    <a:pt x="1013369" y="1228036"/>
                  </a:lnTo>
                  <a:lnTo>
                    <a:pt x="1055736" y="1199416"/>
                  </a:lnTo>
                  <a:lnTo>
                    <a:pt x="1095694" y="1167705"/>
                  </a:lnTo>
                  <a:lnTo>
                    <a:pt x="1133074" y="1133074"/>
                  </a:lnTo>
                  <a:lnTo>
                    <a:pt x="1167705" y="1095694"/>
                  </a:lnTo>
                  <a:lnTo>
                    <a:pt x="1199416" y="1055736"/>
                  </a:lnTo>
                  <a:lnTo>
                    <a:pt x="1228036" y="1013369"/>
                  </a:lnTo>
                  <a:lnTo>
                    <a:pt x="1253394" y="968766"/>
                  </a:lnTo>
                  <a:lnTo>
                    <a:pt x="1275320" y="922097"/>
                  </a:lnTo>
                  <a:lnTo>
                    <a:pt x="1293642" y="873533"/>
                  </a:lnTo>
                  <a:lnTo>
                    <a:pt x="1308190" y="823244"/>
                  </a:lnTo>
                  <a:lnTo>
                    <a:pt x="1318792" y="771402"/>
                  </a:lnTo>
                  <a:lnTo>
                    <a:pt x="1325279" y="718177"/>
                  </a:lnTo>
                  <a:lnTo>
                    <a:pt x="1327480" y="663740"/>
                  </a:lnTo>
                  <a:lnTo>
                    <a:pt x="1325279" y="609301"/>
                  </a:lnTo>
                  <a:lnTo>
                    <a:pt x="1318792" y="556075"/>
                  </a:lnTo>
                  <a:lnTo>
                    <a:pt x="1308190" y="504231"/>
                  </a:lnTo>
                  <a:lnTo>
                    <a:pt x="1293642" y="453942"/>
                  </a:lnTo>
                  <a:lnTo>
                    <a:pt x="1275320" y="405377"/>
                  </a:lnTo>
                  <a:lnTo>
                    <a:pt x="1253394" y="358708"/>
                  </a:lnTo>
                  <a:lnTo>
                    <a:pt x="1228036" y="314104"/>
                  </a:lnTo>
                  <a:lnTo>
                    <a:pt x="1199416" y="271738"/>
                  </a:lnTo>
                  <a:lnTo>
                    <a:pt x="1167705" y="231780"/>
                  </a:lnTo>
                  <a:lnTo>
                    <a:pt x="1133074" y="194400"/>
                  </a:lnTo>
                  <a:lnTo>
                    <a:pt x="1095694" y="159770"/>
                  </a:lnTo>
                  <a:lnTo>
                    <a:pt x="1055736" y="128059"/>
                  </a:lnTo>
                  <a:lnTo>
                    <a:pt x="1013369" y="99440"/>
                  </a:lnTo>
                  <a:lnTo>
                    <a:pt x="968766" y="74083"/>
                  </a:lnTo>
                  <a:lnTo>
                    <a:pt x="922097" y="52158"/>
                  </a:lnTo>
                  <a:lnTo>
                    <a:pt x="873533" y="33836"/>
                  </a:lnTo>
                  <a:lnTo>
                    <a:pt x="823244" y="19289"/>
                  </a:lnTo>
                  <a:lnTo>
                    <a:pt x="771402" y="8686"/>
                  </a:lnTo>
                  <a:lnTo>
                    <a:pt x="718177" y="2200"/>
                  </a:lnTo>
                  <a:lnTo>
                    <a:pt x="663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82186" fontAlgn="auto">
                <a:spcBef>
                  <a:spcPts val="0"/>
                </a:spcBef>
                <a:spcAft>
                  <a:spcPts val="0"/>
                </a:spcAft>
              </a:pPr>
              <a:endParaRPr sz="9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7" name="object 36">
              <a:extLst>
                <a:ext uri="{FF2B5EF4-FFF2-40B4-BE49-F238E27FC236}">
                  <a16:creationId xmlns:a16="http://schemas.microsoft.com/office/drawing/2014/main" id="{2D4DE1E3-5D59-4158-A913-636FA92C3A08}"/>
                </a:ext>
              </a:extLst>
            </p:cNvPr>
            <p:cNvSpPr/>
            <p:nvPr/>
          </p:nvSpPr>
          <p:spPr>
            <a:xfrm>
              <a:off x="3696943" y="2087796"/>
              <a:ext cx="926944" cy="926944"/>
            </a:xfrm>
            <a:custGeom>
              <a:avLst/>
              <a:gdLst/>
              <a:ahLst/>
              <a:cxnLst/>
              <a:rect l="l" t="t" r="r" b="b"/>
              <a:pathLst>
                <a:path w="1451610" h="1451609">
                  <a:moveTo>
                    <a:pt x="725576" y="0"/>
                  </a:moveTo>
                  <a:lnTo>
                    <a:pt x="666066" y="2405"/>
                  </a:lnTo>
                  <a:lnTo>
                    <a:pt x="607881" y="9496"/>
                  </a:lnTo>
                  <a:lnTo>
                    <a:pt x="551208" y="21088"/>
                  </a:lnTo>
                  <a:lnTo>
                    <a:pt x="496233" y="36991"/>
                  </a:lnTo>
                  <a:lnTo>
                    <a:pt x="443144" y="57021"/>
                  </a:lnTo>
                  <a:lnTo>
                    <a:pt x="392127" y="80990"/>
                  </a:lnTo>
                  <a:lnTo>
                    <a:pt x="343368" y="108712"/>
                  </a:lnTo>
                  <a:lnTo>
                    <a:pt x="297055" y="139999"/>
                  </a:lnTo>
                  <a:lnTo>
                    <a:pt x="253374" y="174666"/>
                  </a:lnTo>
                  <a:lnTo>
                    <a:pt x="212512" y="212524"/>
                  </a:lnTo>
                  <a:lnTo>
                    <a:pt x="174655" y="253389"/>
                  </a:lnTo>
                  <a:lnTo>
                    <a:pt x="139990" y="297072"/>
                  </a:lnTo>
                  <a:lnTo>
                    <a:pt x="108705" y="343387"/>
                  </a:lnTo>
                  <a:lnTo>
                    <a:pt x="80985" y="392147"/>
                  </a:lnTo>
                  <a:lnTo>
                    <a:pt x="57017" y="443166"/>
                  </a:lnTo>
                  <a:lnTo>
                    <a:pt x="36989" y="496256"/>
                  </a:lnTo>
                  <a:lnTo>
                    <a:pt x="21086" y="551232"/>
                  </a:lnTo>
                  <a:lnTo>
                    <a:pt x="9496" y="607906"/>
                  </a:lnTo>
                  <a:lnTo>
                    <a:pt x="2405" y="666091"/>
                  </a:lnTo>
                  <a:lnTo>
                    <a:pt x="0" y="725601"/>
                  </a:lnTo>
                  <a:lnTo>
                    <a:pt x="2405" y="785110"/>
                  </a:lnTo>
                  <a:lnTo>
                    <a:pt x="9496" y="843294"/>
                  </a:lnTo>
                  <a:lnTo>
                    <a:pt x="21086" y="899966"/>
                  </a:lnTo>
                  <a:lnTo>
                    <a:pt x="36989" y="954940"/>
                  </a:lnTo>
                  <a:lnTo>
                    <a:pt x="57017" y="1008030"/>
                  </a:lnTo>
                  <a:lnTo>
                    <a:pt x="80985" y="1059047"/>
                  </a:lnTo>
                  <a:lnTo>
                    <a:pt x="108705" y="1107807"/>
                  </a:lnTo>
                  <a:lnTo>
                    <a:pt x="139990" y="1154121"/>
                  </a:lnTo>
                  <a:lnTo>
                    <a:pt x="174655" y="1197803"/>
                  </a:lnTo>
                  <a:lnTo>
                    <a:pt x="212512" y="1238667"/>
                  </a:lnTo>
                  <a:lnTo>
                    <a:pt x="253374" y="1276525"/>
                  </a:lnTo>
                  <a:lnTo>
                    <a:pt x="297055" y="1311191"/>
                  </a:lnTo>
                  <a:lnTo>
                    <a:pt x="343368" y="1342478"/>
                  </a:lnTo>
                  <a:lnTo>
                    <a:pt x="392127" y="1370200"/>
                  </a:lnTo>
                  <a:lnTo>
                    <a:pt x="443144" y="1394169"/>
                  </a:lnTo>
                  <a:lnTo>
                    <a:pt x="496233" y="1414199"/>
                  </a:lnTo>
                  <a:lnTo>
                    <a:pt x="551208" y="1430102"/>
                  </a:lnTo>
                  <a:lnTo>
                    <a:pt x="607881" y="1441693"/>
                  </a:lnTo>
                  <a:lnTo>
                    <a:pt x="666066" y="1448785"/>
                  </a:lnTo>
                  <a:lnTo>
                    <a:pt x="725576" y="1451190"/>
                  </a:lnTo>
                  <a:lnTo>
                    <a:pt x="785086" y="1448785"/>
                  </a:lnTo>
                  <a:lnTo>
                    <a:pt x="843271" y="1441693"/>
                  </a:lnTo>
                  <a:lnTo>
                    <a:pt x="899944" y="1430102"/>
                  </a:lnTo>
                  <a:lnTo>
                    <a:pt x="954918" y="1414199"/>
                  </a:lnTo>
                  <a:lnTo>
                    <a:pt x="1008008" y="1394169"/>
                  </a:lnTo>
                  <a:lnTo>
                    <a:pt x="1059025" y="1370200"/>
                  </a:lnTo>
                  <a:lnTo>
                    <a:pt x="1073182" y="1362151"/>
                  </a:lnTo>
                  <a:lnTo>
                    <a:pt x="725576" y="1362151"/>
                  </a:lnTo>
                  <a:lnTo>
                    <a:pt x="673368" y="1360041"/>
                  </a:lnTo>
                  <a:lnTo>
                    <a:pt x="622323" y="1353819"/>
                  </a:lnTo>
                  <a:lnTo>
                    <a:pt x="572604" y="1343651"/>
                  </a:lnTo>
                  <a:lnTo>
                    <a:pt x="524375" y="1329699"/>
                  </a:lnTo>
                  <a:lnTo>
                    <a:pt x="477800" y="1312128"/>
                  </a:lnTo>
                  <a:lnTo>
                    <a:pt x="433043" y="1291101"/>
                  </a:lnTo>
                  <a:lnTo>
                    <a:pt x="390267" y="1266782"/>
                  </a:lnTo>
                  <a:lnTo>
                    <a:pt x="349636" y="1239335"/>
                  </a:lnTo>
                  <a:lnTo>
                    <a:pt x="311314" y="1208924"/>
                  </a:lnTo>
                  <a:lnTo>
                    <a:pt x="275466" y="1175712"/>
                  </a:lnTo>
                  <a:lnTo>
                    <a:pt x="242254" y="1139863"/>
                  </a:lnTo>
                  <a:lnTo>
                    <a:pt x="211842" y="1101541"/>
                  </a:lnTo>
                  <a:lnTo>
                    <a:pt x="184395" y="1060911"/>
                  </a:lnTo>
                  <a:lnTo>
                    <a:pt x="160076" y="1018135"/>
                  </a:lnTo>
                  <a:lnTo>
                    <a:pt x="139049" y="973377"/>
                  </a:lnTo>
                  <a:lnTo>
                    <a:pt x="121478" y="926802"/>
                  </a:lnTo>
                  <a:lnTo>
                    <a:pt x="107526" y="878573"/>
                  </a:lnTo>
                  <a:lnTo>
                    <a:pt x="97358" y="828854"/>
                  </a:lnTo>
                  <a:lnTo>
                    <a:pt x="91137" y="777809"/>
                  </a:lnTo>
                  <a:lnTo>
                    <a:pt x="89027" y="725601"/>
                  </a:lnTo>
                  <a:lnTo>
                    <a:pt x="91137" y="673395"/>
                  </a:lnTo>
                  <a:lnTo>
                    <a:pt x="97358" y="622351"/>
                  </a:lnTo>
                  <a:lnTo>
                    <a:pt x="107526" y="572633"/>
                  </a:lnTo>
                  <a:lnTo>
                    <a:pt x="121478" y="524404"/>
                  </a:lnTo>
                  <a:lnTo>
                    <a:pt x="139049" y="477829"/>
                  </a:lnTo>
                  <a:lnTo>
                    <a:pt x="160076" y="433071"/>
                  </a:lnTo>
                  <a:lnTo>
                    <a:pt x="184395" y="390294"/>
                  </a:lnTo>
                  <a:lnTo>
                    <a:pt x="211842" y="349662"/>
                  </a:lnTo>
                  <a:lnTo>
                    <a:pt x="242254" y="311340"/>
                  </a:lnTo>
                  <a:lnTo>
                    <a:pt x="275466" y="275489"/>
                  </a:lnTo>
                  <a:lnTo>
                    <a:pt x="311314" y="242276"/>
                  </a:lnTo>
                  <a:lnTo>
                    <a:pt x="349636" y="211863"/>
                  </a:lnTo>
                  <a:lnTo>
                    <a:pt x="390267" y="184414"/>
                  </a:lnTo>
                  <a:lnTo>
                    <a:pt x="433043" y="160094"/>
                  </a:lnTo>
                  <a:lnTo>
                    <a:pt x="477800" y="139065"/>
                  </a:lnTo>
                  <a:lnTo>
                    <a:pt x="524375" y="121493"/>
                  </a:lnTo>
                  <a:lnTo>
                    <a:pt x="572604" y="107540"/>
                  </a:lnTo>
                  <a:lnTo>
                    <a:pt x="622323" y="97371"/>
                  </a:lnTo>
                  <a:lnTo>
                    <a:pt x="673368" y="91149"/>
                  </a:lnTo>
                  <a:lnTo>
                    <a:pt x="725576" y="89039"/>
                  </a:lnTo>
                  <a:lnTo>
                    <a:pt x="1073182" y="89039"/>
                  </a:lnTo>
                  <a:lnTo>
                    <a:pt x="1059025" y="80990"/>
                  </a:lnTo>
                  <a:lnTo>
                    <a:pt x="1008008" y="57021"/>
                  </a:lnTo>
                  <a:lnTo>
                    <a:pt x="954918" y="36991"/>
                  </a:lnTo>
                  <a:lnTo>
                    <a:pt x="899944" y="21088"/>
                  </a:lnTo>
                  <a:lnTo>
                    <a:pt x="843271" y="9496"/>
                  </a:lnTo>
                  <a:lnTo>
                    <a:pt x="785086" y="2405"/>
                  </a:lnTo>
                  <a:lnTo>
                    <a:pt x="725576" y="0"/>
                  </a:lnTo>
                  <a:close/>
                </a:path>
                <a:path w="1451610" h="1451609">
                  <a:moveTo>
                    <a:pt x="1073182" y="89039"/>
                  </a:moveTo>
                  <a:lnTo>
                    <a:pt x="725576" y="89039"/>
                  </a:lnTo>
                  <a:lnTo>
                    <a:pt x="777784" y="91149"/>
                  </a:lnTo>
                  <a:lnTo>
                    <a:pt x="828829" y="97371"/>
                  </a:lnTo>
                  <a:lnTo>
                    <a:pt x="878548" y="107540"/>
                  </a:lnTo>
                  <a:lnTo>
                    <a:pt x="926777" y="121493"/>
                  </a:lnTo>
                  <a:lnTo>
                    <a:pt x="973352" y="139065"/>
                  </a:lnTo>
                  <a:lnTo>
                    <a:pt x="1018109" y="160094"/>
                  </a:lnTo>
                  <a:lnTo>
                    <a:pt x="1060885" y="184414"/>
                  </a:lnTo>
                  <a:lnTo>
                    <a:pt x="1101516" y="211863"/>
                  </a:lnTo>
                  <a:lnTo>
                    <a:pt x="1139837" y="242276"/>
                  </a:lnTo>
                  <a:lnTo>
                    <a:pt x="1175686" y="275489"/>
                  </a:lnTo>
                  <a:lnTo>
                    <a:pt x="1208898" y="311340"/>
                  </a:lnTo>
                  <a:lnTo>
                    <a:pt x="1239310" y="349662"/>
                  </a:lnTo>
                  <a:lnTo>
                    <a:pt x="1266757" y="390294"/>
                  </a:lnTo>
                  <a:lnTo>
                    <a:pt x="1291076" y="433071"/>
                  </a:lnTo>
                  <a:lnTo>
                    <a:pt x="1312103" y="477829"/>
                  </a:lnTo>
                  <a:lnTo>
                    <a:pt x="1329674" y="524404"/>
                  </a:lnTo>
                  <a:lnTo>
                    <a:pt x="1343626" y="572633"/>
                  </a:lnTo>
                  <a:lnTo>
                    <a:pt x="1353794" y="622351"/>
                  </a:lnTo>
                  <a:lnTo>
                    <a:pt x="1360015" y="673395"/>
                  </a:lnTo>
                  <a:lnTo>
                    <a:pt x="1362125" y="725601"/>
                  </a:lnTo>
                  <a:lnTo>
                    <a:pt x="1360015" y="777809"/>
                  </a:lnTo>
                  <a:lnTo>
                    <a:pt x="1353794" y="828854"/>
                  </a:lnTo>
                  <a:lnTo>
                    <a:pt x="1343626" y="878573"/>
                  </a:lnTo>
                  <a:lnTo>
                    <a:pt x="1329674" y="926802"/>
                  </a:lnTo>
                  <a:lnTo>
                    <a:pt x="1312103" y="973377"/>
                  </a:lnTo>
                  <a:lnTo>
                    <a:pt x="1291076" y="1018135"/>
                  </a:lnTo>
                  <a:lnTo>
                    <a:pt x="1266757" y="1060911"/>
                  </a:lnTo>
                  <a:lnTo>
                    <a:pt x="1239310" y="1101541"/>
                  </a:lnTo>
                  <a:lnTo>
                    <a:pt x="1208898" y="1139863"/>
                  </a:lnTo>
                  <a:lnTo>
                    <a:pt x="1175686" y="1175712"/>
                  </a:lnTo>
                  <a:lnTo>
                    <a:pt x="1139837" y="1208924"/>
                  </a:lnTo>
                  <a:lnTo>
                    <a:pt x="1101516" y="1239335"/>
                  </a:lnTo>
                  <a:lnTo>
                    <a:pt x="1060885" y="1266782"/>
                  </a:lnTo>
                  <a:lnTo>
                    <a:pt x="1018109" y="1291101"/>
                  </a:lnTo>
                  <a:lnTo>
                    <a:pt x="973352" y="1312128"/>
                  </a:lnTo>
                  <a:lnTo>
                    <a:pt x="926777" y="1329699"/>
                  </a:lnTo>
                  <a:lnTo>
                    <a:pt x="878548" y="1343651"/>
                  </a:lnTo>
                  <a:lnTo>
                    <a:pt x="828829" y="1353819"/>
                  </a:lnTo>
                  <a:lnTo>
                    <a:pt x="777784" y="1360041"/>
                  </a:lnTo>
                  <a:lnTo>
                    <a:pt x="725576" y="1362151"/>
                  </a:lnTo>
                  <a:lnTo>
                    <a:pt x="1073182" y="1362151"/>
                  </a:lnTo>
                  <a:lnTo>
                    <a:pt x="1107783" y="1342478"/>
                  </a:lnTo>
                  <a:lnTo>
                    <a:pt x="1154097" y="1311191"/>
                  </a:lnTo>
                  <a:lnTo>
                    <a:pt x="1197778" y="1276525"/>
                  </a:lnTo>
                  <a:lnTo>
                    <a:pt x="1238640" y="1238667"/>
                  </a:lnTo>
                  <a:lnTo>
                    <a:pt x="1276497" y="1197803"/>
                  </a:lnTo>
                  <a:lnTo>
                    <a:pt x="1311161" y="1154121"/>
                  </a:lnTo>
                  <a:lnTo>
                    <a:pt x="1342447" y="1107807"/>
                  </a:lnTo>
                  <a:lnTo>
                    <a:pt x="1370167" y="1059047"/>
                  </a:lnTo>
                  <a:lnTo>
                    <a:pt x="1394134" y="1008030"/>
                  </a:lnTo>
                  <a:lnTo>
                    <a:pt x="1414163" y="954940"/>
                  </a:lnTo>
                  <a:lnTo>
                    <a:pt x="1430066" y="899966"/>
                  </a:lnTo>
                  <a:lnTo>
                    <a:pt x="1441656" y="843294"/>
                  </a:lnTo>
                  <a:lnTo>
                    <a:pt x="1448747" y="785110"/>
                  </a:lnTo>
                  <a:lnTo>
                    <a:pt x="1451152" y="725601"/>
                  </a:lnTo>
                  <a:lnTo>
                    <a:pt x="1448747" y="666091"/>
                  </a:lnTo>
                  <a:lnTo>
                    <a:pt x="1441656" y="607906"/>
                  </a:lnTo>
                  <a:lnTo>
                    <a:pt x="1430066" y="551232"/>
                  </a:lnTo>
                  <a:lnTo>
                    <a:pt x="1414163" y="496256"/>
                  </a:lnTo>
                  <a:lnTo>
                    <a:pt x="1394134" y="443166"/>
                  </a:lnTo>
                  <a:lnTo>
                    <a:pt x="1370167" y="392147"/>
                  </a:lnTo>
                  <a:lnTo>
                    <a:pt x="1342447" y="343387"/>
                  </a:lnTo>
                  <a:lnTo>
                    <a:pt x="1311161" y="297072"/>
                  </a:lnTo>
                  <a:lnTo>
                    <a:pt x="1276497" y="253389"/>
                  </a:lnTo>
                  <a:lnTo>
                    <a:pt x="1238640" y="212524"/>
                  </a:lnTo>
                  <a:lnTo>
                    <a:pt x="1197778" y="174666"/>
                  </a:lnTo>
                  <a:lnTo>
                    <a:pt x="1154097" y="139999"/>
                  </a:lnTo>
                  <a:lnTo>
                    <a:pt x="1107783" y="108712"/>
                  </a:lnTo>
                  <a:lnTo>
                    <a:pt x="1073182" y="8903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defTabSz="482186" fontAlgn="auto">
                <a:spcBef>
                  <a:spcPts val="0"/>
                </a:spcBef>
                <a:spcAft>
                  <a:spcPts val="0"/>
                </a:spcAft>
              </a:pPr>
              <a:endParaRPr sz="9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B925C2-B8DA-4FE4-BB23-B78214525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517"/>
            <a:stretch/>
          </p:blipFill>
          <p:spPr>
            <a:xfrm>
              <a:off x="3622592" y="2088062"/>
              <a:ext cx="1060616" cy="664664"/>
            </a:xfrm>
            <a:prstGeom prst="rect">
              <a:avLst/>
            </a:prstGeom>
          </p:spPr>
        </p:pic>
      </p:grpSp>
      <p:sp>
        <p:nvSpPr>
          <p:cNvPr id="73" name="Arrow: Down 72">
            <a:extLst>
              <a:ext uri="{FF2B5EF4-FFF2-40B4-BE49-F238E27FC236}">
                <a16:creationId xmlns:a16="http://schemas.microsoft.com/office/drawing/2014/main" id="{813A3B6E-902C-4F6A-93CA-067F3D0EA4E9}"/>
              </a:ext>
            </a:extLst>
          </p:cNvPr>
          <p:cNvSpPr/>
          <p:nvPr/>
        </p:nvSpPr>
        <p:spPr>
          <a:xfrm>
            <a:off x="2283070" y="3445435"/>
            <a:ext cx="726659" cy="505698"/>
          </a:xfrm>
          <a:prstGeom prst="downArrow">
            <a:avLst>
              <a:gd name="adj1" fmla="val 65182"/>
              <a:gd name="adj2" fmla="val 4708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4" name="object 20">
            <a:extLst>
              <a:ext uri="{FF2B5EF4-FFF2-40B4-BE49-F238E27FC236}">
                <a16:creationId xmlns:a16="http://schemas.microsoft.com/office/drawing/2014/main" id="{F6308DE7-157A-44D7-92F3-8B9898530318}"/>
              </a:ext>
            </a:extLst>
          </p:cNvPr>
          <p:cNvSpPr txBox="1"/>
          <p:nvPr/>
        </p:nvSpPr>
        <p:spPr>
          <a:xfrm>
            <a:off x="2371625" y="3470619"/>
            <a:ext cx="557022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 algn="ctr" defTabSz="482186" fontAlgn="auto">
              <a:spcBef>
                <a:spcPts val="0"/>
              </a:spcBef>
              <a:spcAft>
                <a:spcPts val="0"/>
              </a:spcAft>
            </a:pPr>
            <a:r>
              <a:rPr lang="en-US" sz="1575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37</a:t>
            </a:r>
            <a:r>
              <a:rPr lang="en-US" sz="1200" b="1" spc="113" dirty="0">
                <a:solidFill>
                  <a:srgbClr val="FFFFFF"/>
                </a:solidFill>
                <a:latin typeface="Arial" panose="020B0604020202020204"/>
                <a:ea typeface="Microsoft JhengHei"/>
                <a:cs typeface="Helvetica"/>
              </a:rPr>
              <a:t>%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641CBA0-25A0-4B60-8570-1C92906D4989}"/>
              </a:ext>
            </a:extLst>
          </p:cNvPr>
          <p:cNvCxnSpPr>
            <a:cxnSpLocks/>
          </p:cNvCxnSpPr>
          <p:nvPr/>
        </p:nvCxnSpPr>
        <p:spPr>
          <a:xfrm>
            <a:off x="4599181" y="4178962"/>
            <a:ext cx="11874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A35F749-F569-447B-A903-306F16EF2A38}"/>
              </a:ext>
            </a:extLst>
          </p:cNvPr>
          <p:cNvCxnSpPr>
            <a:cxnSpLocks/>
          </p:cNvCxnSpPr>
          <p:nvPr/>
        </p:nvCxnSpPr>
        <p:spPr>
          <a:xfrm>
            <a:off x="3626218" y="3663586"/>
            <a:ext cx="11874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909A707-2F4C-4B0B-B6D3-959200AB1B36}"/>
              </a:ext>
            </a:extLst>
          </p:cNvPr>
          <p:cNvCxnSpPr>
            <a:cxnSpLocks/>
          </p:cNvCxnSpPr>
          <p:nvPr/>
        </p:nvCxnSpPr>
        <p:spPr>
          <a:xfrm>
            <a:off x="2697531" y="2972429"/>
            <a:ext cx="11874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6255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Treatment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Latest strategy</a:t>
            </a:r>
          </a:p>
          <a:p>
            <a:endParaRPr lang="en-ZA" dirty="0"/>
          </a:p>
          <a:p>
            <a:r>
              <a:rPr lang="en-ZA" dirty="0"/>
              <a:t>Driven by latest research that shows benefit of new treatments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2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Overview of treatment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24744"/>
            <a:ext cx="813690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8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latest additions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5" y="1371600"/>
            <a:ext cx="4923472" cy="548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026" name="Picture 2" descr="https://static01.nyt.com/images/2006/06/22/business/22diabetes_600x262.jpg?quality=75&amp;auto=webp&amp;disable=up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73" y="2186662"/>
            <a:ext cx="2977960" cy="13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ctoza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73" y="4803224"/>
            <a:ext cx="2954207" cy="17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DA Approves Empagliflozin for Reducing CVD Dea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74959"/>
            <a:ext cx="2545093" cy="19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pagliflozin Forxiga | Exporter | Supplier | Distribu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0427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4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GLP1 and DDP4 inhibitors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Content Placeholder 4" descr="Physiological role of glucagon-like peptide-1 (GLP-1) including... |  Download Scientific Diagra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632847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26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SGLT2 inhibitors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1026" name="Picture 2" descr="Imag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36" y="1916832"/>
            <a:ext cx="5114736" cy="29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48733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>
                <a:latin typeface="NexusSans"/>
                <a:hlinkClick r:id="rId3" tooltip="Persistent link using digital object identifier"/>
              </a:rPr>
              <a:t>https://doi.org/10.1016/j.ejps.2016.08.025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40329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204864"/>
            <a:ext cx="6553200" cy="11430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Do the Recent Major Randomized Controlled Trials Inform Best Use of the Novel Glucose-Lowering Agents?</a:t>
            </a: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7086600" cy="4648200"/>
          </a:xfrm>
        </p:spPr>
        <p:txBody>
          <a:bodyPr/>
          <a:lstStyle/>
          <a:p>
            <a:r>
              <a:rPr lang="en-US" dirty="0"/>
              <a:t>Kidney Blood Press Res 2020;45:823–836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2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3" y="44823"/>
            <a:ext cx="7530353" cy="67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6" y="412376"/>
            <a:ext cx="7709647" cy="60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9" y="439270"/>
            <a:ext cx="7888941" cy="59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6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Lilly Global Health Partnership funding the TIP programme at UP</a:t>
            </a:r>
          </a:p>
          <a:p>
            <a:endParaRPr lang="en-ZA" dirty="0"/>
          </a:p>
          <a:p>
            <a:r>
              <a:rPr lang="en-ZA" dirty="0"/>
              <a:t>Some of the slides from Lilly</a:t>
            </a:r>
          </a:p>
          <a:p>
            <a:endParaRPr lang="en-ZA" dirty="0"/>
          </a:p>
          <a:p>
            <a:r>
              <a:rPr lang="en-ZA" dirty="0"/>
              <a:t>Novo funded academic consortium with WITS and SMU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3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C1970B-7C19-4EFC-932C-606492152836}"/>
              </a:ext>
            </a:extLst>
          </p:cNvPr>
          <p:cNvGraphicFramePr>
            <a:graphicFrameLocks noGrp="1"/>
          </p:cNvGraphicFramePr>
          <p:nvPr/>
        </p:nvGraphicFramePr>
        <p:xfrm>
          <a:off x="313182" y="1668347"/>
          <a:ext cx="8517636" cy="351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4013356180"/>
                    </a:ext>
                  </a:extLst>
                </a:gridCol>
                <a:gridCol w="390906">
                  <a:extLst>
                    <a:ext uri="{9D8B030D-6E8A-4147-A177-3AD203B41FA5}">
                      <a16:colId xmlns:a16="http://schemas.microsoft.com/office/drawing/2014/main" val="2050081403"/>
                    </a:ext>
                  </a:extLst>
                </a:gridCol>
                <a:gridCol w="445770">
                  <a:extLst>
                    <a:ext uri="{9D8B030D-6E8A-4147-A177-3AD203B41FA5}">
                      <a16:colId xmlns:a16="http://schemas.microsoft.com/office/drawing/2014/main" val="1641623324"/>
                    </a:ext>
                  </a:extLst>
                </a:gridCol>
                <a:gridCol w="445770">
                  <a:extLst>
                    <a:ext uri="{9D8B030D-6E8A-4147-A177-3AD203B41FA5}">
                      <a16:colId xmlns:a16="http://schemas.microsoft.com/office/drawing/2014/main" val="905597378"/>
                    </a:ext>
                  </a:extLst>
                </a:gridCol>
                <a:gridCol w="390906">
                  <a:extLst>
                    <a:ext uri="{9D8B030D-6E8A-4147-A177-3AD203B41FA5}">
                      <a16:colId xmlns:a16="http://schemas.microsoft.com/office/drawing/2014/main" val="1903819778"/>
                    </a:ext>
                  </a:extLst>
                </a:gridCol>
                <a:gridCol w="390906">
                  <a:extLst>
                    <a:ext uri="{9D8B030D-6E8A-4147-A177-3AD203B41FA5}">
                      <a16:colId xmlns:a16="http://schemas.microsoft.com/office/drawing/2014/main" val="664608733"/>
                    </a:ext>
                  </a:extLst>
                </a:gridCol>
                <a:gridCol w="445770">
                  <a:extLst>
                    <a:ext uri="{9D8B030D-6E8A-4147-A177-3AD203B41FA5}">
                      <a16:colId xmlns:a16="http://schemas.microsoft.com/office/drawing/2014/main" val="1946745127"/>
                    </a:ext>
                  </a:extLst>
                </a:gridCol>
                <a:gridCol w="445770">
                  <a:extLst>
                    <a:ext uri="{9D8B030D-6E8A-4147-A177-3AD203B41FA5}">
                      <a16:colId xmlns:a16="http://schemas.microsoft.com/office/drawing/2014/main" val="1372945296"/>
                    </a:ext>
                  </a:extLst>
                </a:gridCol>
                <a:gridCol w="390906">
                  <a:extLst>
                    <a:ext uri="{9D8B030D-6E8A-4147-A177-3AD203B41FA5}">
                      <a16:colId xmlns:a16="http://schemas.microsoft.com/office/drawing/2014/main" val="392893427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85152214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79787216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890579405"/>
                    </a:ext>
                  </a:extLst>
                </a:gridCol>
                <a:gridCol w="390906">
                  <a:extLst>
                    <a:ext uri="{9D8B030D-6E8A-4147-A177-3AD203B41FA5}">
                      <a16:colId xmlns:a16="http://schemas.microsoft.com/office/drawing/2014/main" val="159054199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1501784348"/>
                    </a:ext>
                  </a:extLst>
                </a:gridCol>
                <a:gridCol w="390906">
                  <a:extLst>
                    <a:ext uri="{9D8B030D-6E8A-4147-A177-3AD203B41FA5}">
                      <a16:colId xmlns:a16="http://schemas.microsoft.com/office/drawing/2014/main" val="1136497844"/>
                    </a:ext>
                  </a:extLst>
                </a:gridCol>
              </a:tblGrid>
              <a:tr h="365760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First-Line Therapy Is Metformin and Comprehensive Lifestyle</a:t>
                      </a:r>
                      <a:b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If HbA1c above target, proceed as below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9119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baseline="0" dirty="0">
                          <a:solidFill>
                            <a:srgbClr val="2A2724"/>
                          </a:solidFill>
                        </a:rPr>
                        <a:t>With </a:t>
                      </a:r>
                      <a:r>
                        <a:rPr lang="en-US" sz="800" b="0" i="1" dirty="0">
                          <a:solidFill>
                            <a:srgbClr val="2A2724"/>
                          </a:solidFill>
                        </a:rPr>
                        <a:t>Established</a:t>
                      </a:r>
                      <a:endParaRPr lang="en-US" sz="800" b="0" i="1" baseline="0" dirty="0">
                        <a:solidFill>
                          <a:srgbClr val="2A2724"/>
                        </a:solidFill>
                      </a:endParaRPr>
                    </a:p>
                  </a:txBody>
                  <a:tcPr marL="0" marR="0" marT="0" marB="20574" anchor="b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Without Established ASCVD, HF, CKD</a:t>
                      </a:r>
                    </a:p>
                  </a:txBody>
                  <a:tcPr marL="0" marR="0" marT="0" marB="20574" anchor="b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35906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endParaRPr lang="en-US" sz="11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b="0" i="0" dirty="0">
                          <a:solidFill>
                            <a:srgbClr val="2A2724"/>
                          </a:solidFill>
                          <a:latin typeface="+mn-lt"/>
                        </a:rPr>
                        <a:t>ASCVD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b="0" i="0" dirty="0">
                          <a:solidFill>
                            <a:srgbClr val="2A2724"/>
                          </a:solidFill>
                          <a:latin typeface="+mn-lt"/>
                        </a:rPr>
                        <a:t>HF, CKD</a:t>
                      </a:r>
                      <a:endParaRPr lang="en-US" sz="800" b="0" i="0" baseline="30000" dirty="0">
                        <a:solidFill>
                          <a:srgbClr val="2A272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Minimise Hypoglycaemia</a:t>
                      </a:r>
                      <a:endParaRPr lang="en-US" sz="800" b="0" i="0" baseline="30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Minimise Weight Gain or Promote Weight Loss</a:t>
                      </a:r>
                      <a:endParaRPr lang="en-US" sz="800" b="0" i="0" baseline="30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+mn-lt"/>
                        </a:rPr>
                        <a:t>Attention to Cost</a:t>
                      </a:r>
                      <a:r>
                        <a:rPr lang="en-US" sz="800" b="0" i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a,b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374322"/>
                  </a:ext>
                </a:extLst>
              </a:tr>
              <a:tr h="260604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Preference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GLP-1 RA</a:t>
                      </a:r>
                      <a:r>
                        <a:rPr lang="en-US" sz="11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2B1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SGLT2i</a:t>
                      </a:r>
                      <a:r>
                        <a:rPr lang="en-US" sz="11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c,d,e,f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D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DPP-4i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GLP-1 RA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2B1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GLP-1 RA</a:t>
                      </a:r>
                      <a:r>
                        <a:rPr lang="en-US" sz="11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g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2B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SU</a:t>
                      </a:r>
                      <a:r>
                        <a:rPr lang="en-US" sz="11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h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0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22828"/>
                  </a:ext>
                </a:extLst>
              </a:tr>
              <a:tr h="260604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SGLT2i</a:t>
                      </a:r>
                      <a:r>
                        <a:rPr lang="en-US" sz="11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c,e,f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D2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GLP-1 RA</a:t>
                      </a:r>
                      <a:r>
                        <a:rPr lang="en-US" sz="11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2B1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SGLT2i</a:t>
                      </a:r>
                      <a:r>
                        <a:rPr lang="en-US" sz="11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f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D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TZD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SGLT2i</a:t>
                      </a:r>
                      <a:r>
                        <a:rPr lang="en-US" sz="11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f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D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TZD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740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</a:rPr>
                        <a:t>If HbA1c above target, consider intensification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846965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SGLT2i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c,e,f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D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SGLT2i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f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D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SGLT2i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f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D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46188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GLP-1 RA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2B1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GLP-1 RA</a:t>
                      </a: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2B1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GLP-1 RA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g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2B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6350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DPP-4i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i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DPP-4i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i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75207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Basal insulin</a:t>
                      </a: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04100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TZD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j,k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TZD</a:t>
                      </a: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TZD</a:t>
                      </a: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84280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SU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h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05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SU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h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0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65367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</a:rPr>
                        <a:t>If HbA1c above target, consider intensification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239340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SU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h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05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DPP-4i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i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Basal insulin</a:t>
                      </a: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7472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Basal insulin</a:t>
                      </a: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SU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h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0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DPP-4i</a:t>
                      </a: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047228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TZD</a:t>
                      </a:r>
                      <a:r>
                        <a:rPr lang="en-US" sz="800" b="0" i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j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SGLT2i</a:t>
                      </a: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D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49067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  <a:latin typeface="+mn-lt"/>
                        </a:rPr>
                        <a:t>Basal insulin</a:t>
                      </a: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92829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516443D-83FE-4F72-9A11-5AE8C1ADF329}"/>
              </a:ext>
            </a:extLst>
          </p:cNvPr>
          <p:cNvSpPr/>
          <p:nvPr/>
        </p:nvSpPr>
        <p:spPr>
          <a:xfrm>
            <a:off x="309154" y="4166688"/>
            <a:ext cx="1452494" cy="4801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prstClr val="white"/>
                </a:solidFill>
                <a:latin typeface="Arial" panose="020B0604020202020204"/>
              </a:rPr>
              <a:t>Reassess and monitor </a:t>
            </a:r>
            <a:br>
              <a:rPr lang="en-US" sz="1050" b="1" dirty="0">
                <a:solidFill>
                  <a:prstClr val="white"/>
                </a:solidFill>
                <a:latin typeface="Arial" panose="020B0604020202020204"/>
              </a:rPr>
            </a:br>
            <a:r>
              <a:rPr lang="en-US" sz="1050" dirty="0">
                <a:solidFill>
                  <a:prstClr val="white"/>
                </a:solidFill>
                <a:latin typeface="Arial" panose="020B0604020202020204"/>
              </a:rPr>
              <a:t>every 3-6 months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1A329-4834-4EBC-8C71-B306769261B9}"/>
              </a:ext>
            </a:extLst>
          </p:cNvPr>
          <p:cNvSpPr/>
          <p:nvPr/>
        </p:nvSpPr>
        <p:spPr>
          <a:xfrm>
            <a:off x="309154" y="2900267"/>
            <a:ext cx="1452493" cy="4801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prstClr val="white"/>
                </a:solidFill>
                <a:latin typeface="Arial" panose="020B0604020202020204"/>
              </a:rPr>
              <a:t>Reassess and monitor </a:t>
            </a:r>
            <a:br>
              <a:rPr lang="en-US" sz="1050" b="1" dirty="0">
                <a:solidFill>
                  <a:prstClr val="white"/>
                </a:solidFill>
                <a:latin typeface="Arial" panose="020B0604020202020204"/>
              </a:rPr>
            </a:br>
            <a:r>
              <a:rPr lang="en-US" sz="1050" dirty="0">
                <a:solidFill>
                  <a:prstClr val="white"/>
                </a:solidFill>
                <a:latin typeface="Arial" panose="020B0604020202020204"/>
              </a:rPr>
              <a:t>every 3-6 months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87" y="106052"/>
            <a:ext cx="7822580" cy="745331"/>
          </a:xfrm>
        </p:spPr>
        <p:txBody>
          <a:bodyPr>
            <a:normAutofit/>
          </a:bodyPr>
          <a:lstStyle/>
          <a:p>
            <a:r>
              <a:rPr lang="en-GB" kern="0" dirty="0"/>
              <a:t>Outline of Recommendations by ADA for</a:t>
            </a:r>
            <a:br>
              <a:rPr lang="en-GB" kern="0" dirty="0"/>
            </a:br>
            <a:r>
              <a:rPr lang="en-GB" altLang="en-US" kern="0" dirty="0"/>
              <a:t>Antihyperglycaemic Therapy in T2D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D8599-AADC-4685-A733-C731B2483969}"/>
              </a:ext>
            </a:extLst>
          </p:cNvPr>
          <p:cNvSpPr/>
          <p:nvPr/>
        </p:nvSpPr>
        <p:spPr>
          <a:xfrm>
            <a:off x="457201" y="5135526"/>
            <a:ext cx="8568186" cy="66564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a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If no specific comorbidities. </a:t>
            </a: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b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Consider country- and region-specific cost of drugs. </a:t>
            </a: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c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With proven CVD benefit, meaning it has label indication of reducing CVD events. </a:t>
            </a: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d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SGLT2i is preferred if HF or CKD predominates. If SGLT2i not tolerated or contraindicated or if eGFR less that adequate, add GLP-1 RA. </a:t>
            </a: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e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If eGFR adequate. </a:t>
            </a: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f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SGLTi vary by region and individual agent with regard to indicated level of eGFR for initiation and continued use. </a:t>
            </a: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g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With good efficacy for weight loss. </a:t>
            </a: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h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Choose later generation SU with lower risk of hypoglycaemia. </a:t>
            </a: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i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If not on GLP-1 RA. </a:t>
            </a: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j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Low dose may be better tolerated though less well studied for CVD events. </a:t>
            </a: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k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Avoid TZD in the setting of HF.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rgbClr val="000000"/>
                </a:solidFill>
                <a:latin typeface="Arial" panose="020B0604020202020204"/>
              </a:rPr>
              <a:t>ADA = American Diabetes Association; 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ASCVD = atherosclerotic cardiovascular disease; CKD = chronic kidney disease; DPP-4i = dipeptidyl peptidase-4 inhibitor; EASD = European Association for the Study of Diabetes; GLP-1 RA = glucagon-like peptide-1 receptor agonist; HF = heart failure; SGLT2i = sodium-glucose cotransporter 2 inhibitor; SU = sulphonylurea; TZD = thiazolidinedione.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ADA. </a:t>
            </a:r>
            <a:r>
              <a:rPr lang="en-US" sz="600" i="1" dirty="0">
                <a:solidFill>
                  <a:srgbClr val="000000"/>
                </a:solidFill>
                <a:latin typeface="Arial" panose="020B0604020202020204"/>
              </a:rPr>
              <a:t>Diabetes Care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. 2019:42(suppl 1):S1-S183.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4D72DC4-056E-49BB-B279-A5A58CE2E6B6}"/>
              </a:ext>
            </a:extLst>
          </p:cNvPr>
          <p:cNvSpPr/>
          <p:nvPr/>
        </p:nvSpPr>
        <p:spPr>
          <a:xfrm rot="5400000">
            <a:off x="1701057" y="2956780"/>
            <a:ext cx="230317" cy="1113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7469431-4C41-45A7-8200-4E573BF8557B}"/>
              </a:ext>
            </a:extLst>
          </p:cNvPr>
          <p:cNvSpPr/>
          <p:nvPr/>
        </p:nvSpPr>
        <p:spPr>
          <a:xfrm rot="5400000">
            <a:off x="1714613" y="4212594"/>
            <a:ext cx="203204" cy="1113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7192F2-3997-4176-81EA-2F223C63A14A}"/>
              </a:ext>
            </a:extLst>
          </p:cNvPr>
          <p:cNvSpPr>
            <a:spLocks/>
          </p:cNvSpPr>
          <p:nvPr/>
        </p:nvSpPr>
        <p:spPr>
          <a:xfrm>
            <a:off x="2103488" y="2584973"/>
            <a:ext cx="171450" cy="1028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554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858" rIns="6858" bIns="0"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i="1" dirty="0">
                <a:solidFill>
                  <a:srgbClr val="554E48"/>
                </a:solidFill>
              </a:rPr>
              <a:t>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636F26-93E7-4CE1-B719-29DDB1E22C34}"/>
              </a:ext>
            </a:extLst>
          </p:cNvPr>
          <p:cNvSpPr>
            <a:spLocks/>
          </p:cNvSpPr>
          <p:nvPr/>
        </p:nvSpPr>
        <p:spPr>
          <a:xfrm>
            <a:off x="4178098" y="2584973"/>
            <a:ext cx="171450" cy="1028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554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858" rIns="6858" bIns="0"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i="1" dirty="0">
                <a:solidFill>
                  <a:srgbClr val="554E48"/>
                </a:solidFill>
              </a:rPr>
              <a:t>OR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6EDD4F-733C-45DD-ACFC-09EC4A981C7F}"/>
              </a:ext>
            </a:extLst>
          </p:cNvPr>
          <p:cNvSpPr>
            <a:spLocks/>
          </p:cNvSpPr>
          <p:nvPr/>
        </p:nvSpPr>
        <p:spPr>
          <a:xfrm>
            <a:off x="6055424" y="2584973"/>
            <a:ext cx="171450" cy="1028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554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858" rIns="6858" bIns="0"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i="1" dirty="0">
                <a:solidFill>
                  <a:srgbClr val="554E48"/>
                </a:solidFill>
              </a:rPr>
              <a:t>OR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357B33A-DC1A-476C-A52C-6E47266938F7}"/>
              </a:ext>
            </a:extLst>
          </p:cNvPr>
          <p:cNvSpPr>
            <a:spLocks/>
          </p:cNvSpPr>
          <p:nvPr/>
        </p:nvSpPr>
        <p:spPr>
          <a:xfrm>
            <a:off x="7908959" y="2584973"/>
            <a:ext cx="171450" cy="1028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554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858" rIns="6858" bIns="0"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i="1" dirty="0">
                <a:solidFill>
                  <a:srgbClr val="554E48"/>
                </a:solidFill>
              </a:rPr>
              <a:t>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694" y="1130421"/>
            <a:ext cx="305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HEART or KIDNEY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1294" y="1138220"/>
            <a:ext cx="490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RISKS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9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997"/>
          <p:cNvSpPr/>
          <p:nvPr/>
        </p:nvSpPr>
        <p:spPr>
          <a:xfrm>
            <a:off x="4991100" y="3240088"/>
            <a:ext cx="1617663" cy="169862"/>
          </a:xfrm>
          <a:prstGeom prst="rect">
            <a:avLst/>
          </a:prstGeom>
          <a:solidFill>
            <a:srgbClr val="FCF6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997"/>
          <p:cNvSpPr/>
          <p:nvPr/>
        </p:nvSpPr>
        <p:spPr>
          <a:xfrm>
            <a:off x="4978400" y="3028950"/>
            <a:ext cx="1652588" cy="187325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8" name="Shape 2848"/>
          <p:cNvSpPr/>
          <p:nvPr/>
        </p:nvSpPr>
        <p:spPr>
          <a:xfrm>
            <a:off x="6099175" y="5339945"/>
            <a:ext cx="2814638" cy="175029"/>
          </a:xfrm>
          <a:prstGeom prst="rect">
            <a:avLst/>
          </a:prstGeom>
          <a:solidFill>
            <a:srgbClr val="00E200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156" name="Shape 2850"/>
          <p:cNvSpPr>
            <a:spLocks noGrp="1"/>
          </p:cNvSpPr>
          <p:nvPr>
            <p:ph type="title"/>
          </p:nvPr>
        </p:nvSpPr>
        <p:spPr bwMode="auto">
          <a:xfrm>
            <a:off x="-9525" y="182563"/>
            <a:ext cx="9153525" cy="536575"/>
          </a:xfrm>
        </p:spPr>
        <p:txBody>
          <a:bodyPr/>
          <a:lstStyle/>
          <a:p>
            <a:pPr indent="0" algn="ctr" eaLnBrk="1" hangingPunct="1"/>
            <a:r>
              <a:rPr lang="en-US" sz="2800">
                <a:solidFill>
                  <a:srgbClr val="203864"/>
                </a:solidFill>
                <a:latin typeface="Open Sans"/>
                <a:ea typeface="ＭＳ Ｐゴシック" pitchFamily="34" charset="-128"/>
              </a:rPr>
              <a:t>Antihyperglycemic Agents and Renal Function</a:t>
            </a:r>
          </a:p>
        </p:txBody>
      </p:sp>
      <p:grpSp>
        <p:nvGrpSpPr>
          <p:cNvPr id="433157" name="Group 2868"/>
          <p:cNvGrpSpPr>
            <a:grpSpLocks/>
          </p:cNvGrpSpPr>
          <p:nvPr/>
        </p:nvGrpSpPr>
        <p:grpSpPr bwMode="auto">
          <a:xfrm>
            <a:off x="369888" y="800100"/>
            <a:ext cx="8543925" cy="484188"/>
            <a:chOff x="0" y="-2406"/>
            <a:chExt cx="8606912" cy="482864"/>
          </a:xfrm>
        </p:grpSpPr>
        <p:sp>
          <p:nvSpPr>
            <p:cNvPr id="2851" name="Shape 2851"/>
            <p:cNvSpPr/>
            <p:nvPr/>
          </p:nvSpPr>
          <p:spPr>
            <a:xfrm>
              <a:off x="0" y="138496"/>
              <a:ext cx="1920643" cy="341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32511" tIns="32511" rIns="32511" bIns="32511" anchor="ctr">
              <a:spAutoFit/>
            </a:bodyPr>
            <a:lstStyle/>
            <a:p>
              <a:pPr algn="r" defTabSz="286892" fontAlgn="auto" hangingPunct="0">
                <a:spcBef>
                  <a:spcPts val="1000"/>
                </a:spcBef>
                <a:spcAft>
                  <a:spcPts val="0"/>
                </a:spcAft>
                <a:def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 ker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eGFR</a:t>
              </a:r>
              <a:r>
                <a:rPr sz="1100" b="1" kern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sz="1000" b="1" kern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(mL/min/1.73 m</a:t>
              </a:r>
              <a:r>
                <a:rPr sz="1000" b="1" kern="0" baseline="29142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sz="1000" b="1" kern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):</a:t>
              </a:r>
            </a:p>
          </p:txBody>
        </p:sp>
        <p:sp>
          <p:nvSpPr>
            <p:cNvPr id="2852" name="Shape 2852"/>
            <p:cNvSpPr/>
            <p:nvPr/>
          </p:nvSpPr>
          <p:spPr>
            <a:xfrm>
              <a:off x="2016595" y="160660"/>
              <a:ext cx="1247379" cy="270720"/>
            </a:xfrm>
            <a:prstGeom prst="leftRightArrow">
              <a:avLst>
                <a:gd name="adj1" fmla="val 62694"/>
                <a:gd name="adj2" fmla="val 70313"/>
              </a:avLst>
            </a:prstGeom>
            <a:solidFill>
              <a:srgbClr val="939393"/>
            </a:solidFill>
            <a:ln w="3175" cap="flat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defTabSz="286892" fontAlgn="auto" hangingPunct="0"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2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Shape 2853"/>
            <p:cNvSpPr/>
            <p:nvPr/>
          </p:nvSpPr>
          <p:spPr>
            <a:xfrm>
              <a:off x="2131737" y="124247"/>
              <a:ext cx="997903" cy="343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32511" tIns="32511" rIns="32511" bIns="32511" anchor="ctr">
              <a:spAutoFit/>
            </a:bodyPr>
            <a:lstStyle>
              <a:lvl1pPr algn="ctr" defTabSz="408207">
                <a:spcBef>
                  <a:spcPts val="1700"/>
                </a:spcBef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Aft>
                  <a:spcPts val="0"/>
                </a:spcAft>
                <a:defRPr/>
              </a:pPr>
              <a:r>
                <a:rPr kern="0" dirty="0"/>
                <a:t>&lt;15</a:t>
              </a:r>
            </a:p>
          </p:txBody>
        </p:sp>
        <p:sp>
          <p:nvSpPr>
            <p:cNvPr id="2854" name="Shape 2854"/>
            <p:cNvSpPr/>
            <p:nvPr/>
          </p:nvSpPr>
          <p:spPr>
            <a:xfrm>
              <a:off x="3263973" y="160660"/>
              <a:ext cx="1370518" cy="270720"/>
            </a:xfrm>
            <a:prstGeom prst="leftRightArrow">
              <a:avLst>
                <a:gd name="adj1" fmla="val 62694"/>
                <a:gd name="adj2" fmla="val 70312"/>
              </a:avLst>
            </a:prstGeom>
            <a:solidFill>
              <a:srgbClr val="939393"/>
            </a:solidFill>
            <a:ln w="3175" cap="flat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defTabSz="286892" fontAlgn="auto" hangingPunct="0"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2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Shape 2855"/>
            <p:cNvSpPr/>
            <p:nvPr/>
          </p:nvSpPr>
          <p:spPr>
            <a:xfrm>
              <a:off x="4637689" y="159076"/>
              <a:ext cx="1109847" cy="272303"/>
            </a:xfrm>
            <a:prstGeom prst="leftRightArrow">
              <a:avLst>
                <a:gd name="adj1" fmla="val 62694"/>
                <a:gd name="adj2" fmla="val 70322"/>
              </a:avLst>
            </a:prstGeom>
            <a:solidFill>
              <a:srgbClr val="939393"/>
            </a:solidFill>
            <a:ln w="3175" cap="flat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defTabSz="286892" fontAlgn="auto" hangingPunct="0"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2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Shape 2857"/>
            <p:cNvSpPr/>
            <p:nvPr/>
          </p:nvSpPr>
          <p:spPr>
            <a:xfrm>
              <a:off x="6807808" y="160660"/>
              <a:ext cx="1799104" cy="270720"/>
            </a:xfrm>
            <a:prstGeom prst="leftRightArrow">
              <a:avLst>
                <a:gd name="adj1" fmla="val 62694"/>
                <a:gd name="adj2" fmla="val 70310"/>
              </a:avLst>
            </a:prstGeom>
            <a:solidFill>
              <a:srgbClr val="939393"/>
            </a:solidFill>
            <a:ln w="3175" cap="flat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defTabSz="286892" fontAlgn="auto" hangingPunct="0"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2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Shape 2858"/>
            <p:cNvSpPr/>
            <p:nvPr/>
          </p:nvSpPr>
          <p:spPr>
            <a:xfrm>
              <a:off x="3427092" y="124247"/>
              <a:ext cx="997903" cy="343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32511" tIns="32511" rIns="32511" bIns="32511" anchor="ctr">
              <a:spAutoFit/>
            </a:bodyPr>
            <a:lstStyle>
              <a:lvl1pPr algn="ctr" defTabSz="408207">
                <a:spcBef>
                  <a:spcPts val="1700"/>
                </a:spcBef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Aft>
                  <a:spcPts val="0"/>
                </a:spcAft>
                <a:defRPr/>
              </a:pPr>
              <a:r>
                <a:rPr kern="0" dirty="0"/>
                <a:t>15–29</a:t>
              </a:r>
            </a:p>
          </p:txBody>
        </p:sp>
        <p:sp>
          <p:nvSpPr>
            <p:cNvPr id="2859" name="Shape 2859"/>
            <p:cNvSpPr/>
            <p:nvPr/>
          </p:nvSpPr>
          <p:spPr>
            <a:xfrm>
              <a:off x="4772023" y="124247"/>
              <a:ext cx="999502" cy="343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32511" tIns="32511" rIns="32511" bIns="32511" anchor="ctr">
              <a:spAutoFit/>
            </a:bodyPr>
            <a:lstStyle>
              <a:lvl1pPr algn="ctr" defTabSz="408207">
                <a:spcBef>
                  <a:spcPts val="1700"/>
                </a:spcBef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Aft>
                  <a:spcPts val="0"/>
                </a:spcAft>
                <a:defRPr/>
              </a:pPr>
              <a:r>
                <a:rPr kern="0" dirty="0"/>
                <a:t>30–</a:t>
              </a:r>
              <a:r>
                <a:rPr lang="en-CA" kern="0" dirty="0"/>
                <a:t>44</a:t>
              </a:r>
              <a:endParaRPr kern="0" dirty="0"/>
            </a:p>
          </p:txBody>
        </p:sp>
        <p:sp>
          <p:nvSpPr>
            <p:cNvPr id="2861" name="Shape 2861"/>
            <p:cNvSpPr/>
            <p:nvPr/>
          </p:nvSpPr>
          <p:spPr>
            <a:xfrm>
              <a:off x="7041291" y="127413"/>
              <a:ext cx="1122641" cy="341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32511" tIns="32511" rIns="32511" bIns="32511" anchor="ctr">
              <a:spAutoFit/>
            </a:bodyPr>
            <a:lstStyle/>
            <a:p>
              <a:pPr algn="ctr" defTabSz="407988" hangingPunct="0">
                <a:spcBef>
                  <a:spcPts val="1700"/>
                </a:spcBef>
              </a:pPr>
              <a:r>
                <a:rPr lang="en-US" sz="1800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  <a:sym typeface="Calibri" pitchFamily="34" charset="0"/>
                </a:rPr>
                <a:t>≥ </a:t>
              </a:r>
              <a:r>
                <a:rPr lang="en-CA" sz="1800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  <a:sym typeface="Calibri" pitchFamily="34" charset="0"/>
                </a:rPr>
                <a:t>6</a:t>
              </a:r>
              <a:r>
                <a:rPr lang="en-US" sz="1800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  <a:sym typeface="Calibri" pitchFamily="34" charset="0"/>
                </a:rPr>
                <a:t>0</a:t>
              </a:r>
            </a:p>
          </p:txBody>
        </p:sp>
        <p:sp>
          <p:nvSpPr>
            <p:cNvPr id="2862" name="Shape 2862"/>
            <p:cNvSpPr/>
            <p:nvPr/>
          </p:nvSpPr>
          <p:spPr>
            <a:xfrm>
              <a:off x="663669" y="-2406"/>
              <a:ext cx="1256974" cy="2343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32511" tIns="32511" rIns="32511" bIns="32511" anchor="ctr">
              <a:spAutoFit/>
            </a:bodyPr>
            <a:lstStyle>
              <a:lvl1pPr algn="r" defTabSz="408207">
                <a:spcBef>
                  <a:spcPts val="1500"/>
                </a:spcBef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Aft>
                  <a:spcPts val="0"/>
                </a:spcAft>
                <a:defRPr/>
              </a:pPr>
              <a:r>
                <a:rPr lang="en-CA" kern="0" dirty="0">
                  <a:solidFill>
                    <a:srgbClr val="000000"/>
                  </a:solidFill>
                </a:rPr>
                <a:t>CKD</a:t>
              </a:r>
              <a:r>
                <a:rPr kern="0" dirty="0">
                  <a:solidFill>
                    <a:srgbClr val="000000"/>
                  </a:solidFill>
                </a:rPr>
                <a:t> Stage</a:t>
              </a:r>
            </a:p>
          </p:txBody>
        </p:sp>
        <p:sp>
          <p:nvSpPr>
            <p:cNvPr id="2863" name="Shape 2863"/>
            <p:cNvSpPr/>
            <p:nvPr/>
          </p:nvSpPr>
          <p:spPr>
            <a:xfrm>
              <a:off x="2099753" y="-2406"/>
              <a:ext cx="999503" cy="2343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32511" tIns="32511" rIns="32511" bIns="32511" anchor="ctr">
              <a:spAutoFit/>
            </a:bodyPr>
            <a:lstStyle>
              <a:lvl1pPr algn="ctr" defTabSz="408207">
                <a:spcBef>
                  <a:spcPts val="1500"/>
                </a:spcBef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864" name="Shape 2864"/>
            <p:cNvSpPr/>
            <p:nvPr/>
          </p:nvSpPr>
          <p:spPr>
            <a:xfrm>
              <a:off x="3407902" y="-2406"/>
              <a:ext cx="997903" cy="2343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32511" tIns="32511" rIns="32511" bIns="32511" anchor="ctr">
              <a:spAutoFit/>
            </a:bodyPr>
            <a:lstStyle>
              <a:lvl1pPr algn="ctr" defTabSz="408207">
                <a:spcBef>
                  <a:spcPts val="1500"/>
                </a:spcBef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865" name="Shape 2865"/>
            <p:cNvSpPr/>
            <p:nvPr/>
          </p:nvSpPr>
          <p:spPr>
            <a:xfrm>
              <a:off x="4677669" y="-2406"/>
              <a:ext cx="1245780" cy="2343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32511" tIns="32511" rIns="32511" bIns="32511" anchor="ctr">
              <a:spAutoFit/>
            </a:bodyPr>
            <a:lstStyle>
              <a:lvl1pPr algn="ctr" defTabSz="408207">
                <a:spcBef>
                  <a:spcPts val="1500"/>
                </a:spcBef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3</a:t>
              </a:r>
              <a:r>
                <a:rPr lang="en-CA" kern="0" dirty="0">
                  <a:solidFill>
                    <a:srgbClr val="000000"/>
                  </a:solidFill>
                </a:rPr>
                <a:t>b</a:t>
              </a:r>
              <a:endParaRPr kern="0" dirty="0">
                <a:solidFill>
                  <a:srgbClr val="000000"/>
                </a:solidFill>
              </a:endParaRPr>
            </a:p>
          </p:txBody>
        </p:sp>
        <p:sp>
          <p:nvSpPr>
            <p:cNvPr id="2867" name="Shape 2867"/>
            <p:cNvSpPr/>
            <p:nvPr/>
          </p:nvSpPr>
          <p:spPr>
            <a:xfrm>
              <a:off x="7145240" y="7093"/>
              <a:ext cx="997903" cy="2343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32511" tIns="32511" rIns="32511" bIns="32511" anchor="ctr">
              <a:spAutoFit/>
            </a:bodyPr>
            <a:lstStyle>
              <a:lvl1pPr algn="ctr" defTabSz="408207">
                <a:spcBef>
                  <a:spcPts val="1500"/>
                </a:spcBef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1</a:t>
              </a:r>
              <a:r>
                <a:rPr lang="en-CA" kern="0" dirty="0">
                  <a:solidFill>
                    <a:srgbClr val="000000"/>
                  </a:solidFill>
                </a:rPr>
                <a:t> or 2</a:t>
              </a:r>
              <a:endParaRPr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33158" name="Group 2877"/>
          <p:cNvGrpSpPr>
            <a:grpSpLocks/>
          </p:cNvGrpSpPr>
          <p:nvPr/>
        </p:nvGrpSpPr>
        <p:grpSpPr bwMode="auto">
          <a:xfrm>
            <a:off x="1776413" y="1284288"/>
            <a:ext cx="7137400" cy="220662"/>
            <a:chOff x="648825" y="10643"/>
            <a:chExt cx="7138030" cy="221927"/>
          </a:xfrm>
        </p:grpSpPr>
        <p:sp>
          <p:nvSpPr>
            <p:cNvPr id="2869" name="Shape 2869"/>
            <p:cNvSpPr/>
            <p:nvPr/>
          </p:nvSpPr>
          <p:spPr>
            <a:xfrm>
              <a:off x="648825" y="55348"/>
              <a:ext cx="531859" cy="1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Acarbose </a:t>
              </a:r>
            </a:p>
          </p:txBody>
        </p:sp>
        <p:grpSp>
          <p:nvGrpSpPr>
            <p:cNvPr id="433346" name="Group 2876"/>
            <p:cNvGrpSpPr>
              <a:grpSpLocks/>
            </p:cNvGrpSpPr>
            <p:nvPr/>
          </p:nvGrpSpPr>
          <p:grpSpPr bwMode="auto">
            <a:xfrm>
              <a:off x="1263375" y="10643"/>
              <a:ext cx="6523480" cy="221927"/>
              <a:chOff x="116" y="10643"/>
              <a:chExt cx="6523479" cy="221926"/>
            </a:xfrm>
          </p:grpSpPr>
          <p:sp>
            <p:nvSpPr>
              <p:cNvPr id="2870" name="Shape 2870"/>
              <p:cNvSpPr/>
              <p:nvPr/>
            </p:nvSpPr>
            <p:spPr>
              <a:xfrm>
                <a:off x="2587835" y="10643"/>
                <a:ext cx="3935760" cy="221926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3348" name="Group 2873"/>
              <p:cNvGrpSpPr>
                <a:grpSpLocks/>
              </p:cNvGrpSpPr>
              <p:nvPr/>
            </p:nvGrpSpPr>
            <p:grpSpPr bwMode="auto">
              <a:xfrm>
                <a:off x="116" y="10644"/>
                <a:ext cx="2587813" cy="219069"/>
                <a:chOff x="-1" y="-39042"/>
                <a:chExt cx="2587811" cy="219067"/>
              </a:xfrm>
            </p:grpSpPr>
            <p:sp>
              <p:nvSpPr>
                <p:cNvPr id="2871" name="Shape 2871"/>
                <p:cNvSpPr/>
                <p:nvPr/>
              </p:nvSpPr>
              <p:spPr>
                <a:xfrm>
                  <a:off x="-135" y="-39043"/>
                  <a:ext cx="2587851" cy="218731"/>
                </a:xfrm>
                <a:prstGeom prst="rect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45719" tIns="45719" rIns="45719" bIns="45719" anchor="ctr"/>
                <a:lstStyle/>
                <a:p>
                  <a:pPr defTabSz="286892" fontAlgn="auto" hangingPunct="0">
                    <a:spcBef>
                      <a:spcPts val="0"/>
                    </a:spcBef>
                    <a:spcAft>
                      <a:spcPts val="0"/>
                    </a:spcAft>
                    <a:defRPr sz="2400">
                      <a:solidFill>
                        <a:srgbClr val="262626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kern="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2" name="Shape 2872"/>
                <p:cNvSpPr/>
                <p:nvPr/>
              </p:nvSpPr>
              <p:spPr>
                <a:xfrm>
                  <a:off x="-135" y="5661"/>
                  <a:ext cx="0" cy="1692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/>
              </p:spPr>
              <p:txBody>
                <a:bodyPr wrap="none" lIns="0" tIns="0" rIns="0" bIns="0" anchor="ctr">
                  <a:spAutoFit/>
                </a:bodyPr>
                <a:lstStyle>
                  <a:lvl1pPr defTabSz="408207">
                    <a:defRPr sz="11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878" name="Shape 2878"/>
          <p:cNvSpPr/>
          <p:nvPr/>
        </p:nvSpPr>
        <p:spPr bwMode="auto">
          <a:xfrm>
            <a:off x="1585913" y="5132388"/>
            <a:ext cx="739775" cy="168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algn="r"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solidFill>
                  <a:srgbClr val="000000"/>
                </a:solidFill>
              </a:rPr>
              <a:t>Dapagliflozin</a:t>
            </a:r>
          </a:p>
        </p:txBody>
      </p:sp>
      <p:grpSp>
        <p:nvGrpSpPr>
          <p:cNvPr id="433342" name="Group 2882"/>
          <p:cNvGrpSpPr>
            <a:grpSpLocks/>
          </p:cNvGrpSpPr>
          <p:nvPr/>
        </p:nvGrpSpPr>
        <p:grpSpPr bwMode="auto">
          <a:xfrm>
            <a:off x="2389855" y="5124450"/>
            <a:ext cx="6523958" cy="192088"/>
            <a:chOff x="0" y="46830"/>
            <a:chExt cx="6523601" cy="192856"/>
          </a:xfrm>
        </p:grpSpPr>
        <p:sp>
          <p:nvSpPr>
            <p:cNvPr id="2879" name="Shape 2879"/>
            <p:cNvSpPr/>
            <p:nvPr/>
          </p:nvSpPr>
          <p:spPr>
            <a:xfrm>
              <a:off x="4785383" y="46830"/>
              <a:ext cx="1738218" cy="192856"/>
            </a:xfrm>
            <a:prstGeom prst="rect">
              <a:avLst/>
            </a:prstGeom>
            <a:solidFill>
              <a:srgbClr val="00E20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defTabSz="286892" fontAlgn="auto" hangingPunct="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Shape 2880"/>
            <p:cNvSpPr/>
            <p:nvPr/>
          </p:nvSpPr>
          <p:spPr>
            <a:xfrm>
              <a:off x="-667" y="46830"/>
              <a:ext cx="4820973" cy="17373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defTabSz="286892" fontAlgn="auto" hangingPunct="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4" name="Shape 2884"/>
          <p:cNvSpPr/>
          <p:nvPr/>
        </p:nvSpPr>
        <p:spPr bwMode="auto">
          <a:xfrm>
            <a:off x="1541808" y="5351755"/>
            <a:ext cx="76641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algn="r"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solidFill>
                  <a:srgbClr val="000000"/>
                </a:solidFill>
              </a:rPr>
              <a:t>Empagliflozin</a:t>
            </a:r>
          </a:p>
        </p:txBody>
      </p:sp>
      <p:sp>
        <p:nvSpPr>
          <p:cNvPr id="2885" name="Shape 2885"/>
          <p:cNvSpPr/>
          <p:nvPr/>
        </p:nvSpPr>
        <p:spPr bwMode="auto">
          <a:xfrm>
            <a:off x="2390775" y="5336576"/>
            <a:ext cx="2589726" cy="178399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3161" name="Group 2894"/>
          <p:cNvGrpSpPr>
            <a:grpSpLocks/>
          </p:cNvGrpSpPr>
          <p:nvPr/>
        </p:nvGrpSpPr>
        <p:grpSpPr bwMode="auto">
          <a:xfrm>
            <a:off x="1617663" y="5568950"/>
            <a:ext cx="7296150" cy="203200"/>
            <a:chOff x="431095" y="52334"/>
            <a:chExt cx="7297234" cy="202961"/>
          </a:xfrm>
        </p:grpSpPr>
        <p:sp>
          <p:nvSpPr>
            <p:cNvPr id="2889" name="Shape 2889"/>
            <p:cNvSpPr/>
            <p:nvPr/>
          </p:nvSpPr>
          <p:spPr>
            <a:xfrm>
              <a:off x="431095" y="60263"/>
              <a:ext cx="700191" cy="169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Pioglitazone</a:t>
              </a:r>
            </a:p>
          </p:txBody>
        </p:sp>
        <p:grpSp>
          <p:nvGrpSpPr>
            <p:cNvPr id="433336" name="Group 2893"/>
            <p:cNvGrpSpPr>
              <a:grpSpLocks/>
            </p:cNvGrpSpPr>
            <p:nvPr/>
          </p:nvGrpSpPr>
          <p:grpSpPr bwMode="auto">
            <a:xfrm>
              <a:off x="1213668" y="52334"/>
              <a:ext cx="6514661" cy="202961"/>
              <a:chOff x="-1" y="52334"/>
              <a:chExt cx="6514660" cy="202960"/>
            </a:xfrm>
          </p:grpSpPr>
          <p:sp>
            <p:nvSpPr>
              <p:cNvPr id="2890" name="Shape 2890"/>
              <p:cNvSpPr/>
              <p:nvPr/>
            </p:nvSpPr>
            <p:spPr>
              <a:xfrm>
                <a:off x="2002314" y="52334"/>
                <a:ext cx="4512345" cy="190275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1" name="Shape 2891"/>
              <p:cNvSpPr/>
              <p:nvPr/>
            </p:nvSpPr>
            <p:spPr>
              <a:xfrm>
                <a:off x="179" y="52334"/>
                <a:ext cx="4818778" cy="202960"/>
              </a:xfrm>
              <a:prstGeom prst="rect">
                <a:avLst/>
              </a:prstGeom>
              <a:solidFill>
                <a:srgbClr val="FCF6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95" name="Shape 2895"/>
          <p:cNvSpPr/>
          <p:nvPr/>
        </p:nvSpPr>
        <p:spPr>
          <a:xfrm>
            <a:off x="1173163" y="6341286"/>
            <a:ext cx="1265237" cy="153988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>
            <a:spAutoFit/>
          </a:bodyPr>
          <a:lstStyle>
            <a:lvl1pPr defTabSz="408207">
              <a:tabLst>
                <a:tab pos="2133600" algn="l"/>
                <a:tab pos="5448300" algn="l"/>
              </a:tabLst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U</a:t>
            </a:r>
            <a:r>
              <a:rPr lang="en-CA" kern="0" dirty="0">
                <a:solidFill>
                  <a:srgbClr val="000000"/>
                </a:solidFill>
              </a:rPr>
              <a:t>se alternative agent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896" name="Shape 2896"/>
          <p:cNvSpPr/>
          <p:nvPr/>
        </p:nvSpPr>
        <p:spPr>
          <a:xfrm>
            <a:off x="944563" y="6346049"/>
            <a:ext cx="138112" cy="14128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0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Shape 2897"/>
          <p:cNvSpPr/>
          <p:nvPr/>
        </p:nvSpPr>
        <p:spPr>
          <a:xfrm>
            <a:off x="7026275" y="6395261"/>
            <a:ext cx="1809750" cy="153988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>
            <a:spAutoFit/>
          </a:bodyPr>
          <a:lstStyle>
            <a:lvl1pPr defTabSz="408207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Dose adjustment not required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898" name="Shape 2898"/>
          <p:cNvSpPr/>
          <p:nvPr/>
        </p:nvSpPr>
        <p:spPr>
          <a:xfrm>
            <a:off x="6788150" y="6392086"/>
            <a:ext cx="153988" cy="136525"/>
          </a:xfrm>
          <a:prstGeom prst="rect">
            <a:avLst/>
          </a:prstGeom>
          <a:solidFill>
            <a:srgbClr val="00E200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9" name="Shape 2899"/>
          <p:cNvSpPr/>
          <p:nvPr/>
        </p:nvSpPr>
        <p:spPr>
          <a:xfrm>
            <a:off x="2708275" y="6355574"/>
            <a:ext cx="153988" cy="139700"/>
          </a:xfrm>
          <a:prstGeom prst="rect">
            <a:avLst/>
          </a:prstGeom>
          <a:solidFill>
            <a:srgbClr val="A1FE9C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0" name="Shape 2900"/>
          <p:cNvSpPr/>
          <p:nvPr/>
        </p:nvSpPr>
        <p:spPr>
          <a:xfrm>
            <a:off x="2924175" y="6355574"/>
            <a:ext cx="2054225" cy="153987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>
            <a:spAutoFit/>
          </a:bodyPr>
          <a:lstStyle>
            <a:lvl1pPr defTabSz="408207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CA" kern="0" dirty="0">
                <a:solidFill>
                  <a:srgbClr val="000000"/>
                </a:solidFill>
              </a:rPr>
              <a:t>D</a:t>
            </a:r>
            <a:r>
              <a:rPr kern="0" dirty="0">
                <a:solidFill>
                  <a:srgbClr val="000000"/>
                </a:solidFill>
              </a:rPr>
              <a:t>ose adjustment</a:t>
            </a:r>
            <a:r>
              <a:rPr lang="fr-CA" kern="0" dirty="0">
                <a:solidFill>
                  <a:srgbClr val="000000"/>
                </a:solidFill>
              </a:rPr>
              <a:t> </a:t>
            </a:r>
            <a:r>
              <a:rPr lang="fr-CA" kern="0" dirty="0" err="1">
                <a:solidFill>
                  <a:srgbClr val="000000"/>
                </a:solidFill>
              </a:rPr>
              <a:t>required</a:t>
            </a:r>
            <a:endParaRPr kern="0" dirty="0">
              <a:solidFill>
                <a:srgbClr val="000000"/>
              </a:solidFill>
            </a:endParaRPr>
          </a:p>
        </p:txBody>
      </p:sp>
      <p:grpSp>
        <p:nvGrpSpPr>
          <p:cNvPr id="433168" name="Group 2910"/>
          <p:cNvGrpSpPr>
            <a:grpSpLocks/>
          </p:cNvGrpSpPr>
          <p:nvPr/>
        </p:nvGrpSpPr>
        <p:grpSpPr bwMode="auto">
          <a:xfrm>
            <a:off x="1510330" y="4857750"/>
            <a:ext cx="7403483" cy="277813"/>
            <a:chOff x="559397" y="1200"/>
            <a:chExt cx="7404613" cy="276999"/>
          </a:xfrm>
        </p:grpSpPr>
        <p:sp>
          <p:nvSpPr>
            <p:cNvPr id="2901" name="Shape 2901"/>
            <p:cNvSpPr/>
            <p:nvPr/>
          </p:nvSpPr>
          <p:spPr>
            <a:xfrm>
              <a:off x="559397" y="55309"/>
              <a:ext cx="798017" cy="168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Canagliflozin</a:t>
              </a:r>
              <a:r>
                <a:rPr lang="en-CA" kern="0" dirty="0">
                  <a:solidFill>
                    <a:srgbClr val="000000"/>
                  </a:solidFill>
                </a:rPr>
                <a:t>*</a:t>
              </a:r>
              <a:endParaRPr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433329" name="Group 2909"/>
            <p:cNvGrpSpPr>
              <a:grpSpLocks/>
            </p:cNvGrpSpPr>
            <p:nvPr/>
          </p:nvGrpSpPr>
          <p:grpSpPr bwMode="auto">
            <a:xfrm>
              <a:off x="1440408" y="1200"/>
              <a:ext cx="6523602" cy="276999"/>
              <a:chOff x="0" y="1201"/>
              <a:chExt cx="6523600" cy="276998"/>
            </a:xfrm>
          </p:grpSpPr>
          <p:sp>
            <p:nvSpPr>
              <p:cNvPr id="2902" name="Shape 2902"/>
              <p:cNvSpPr/>
              <p:nvPr/>
            </p:nvSpPr>
            <p:spPr>
              <a:xfrm>
                <a:off x="1580960" y="1201"/>
                <a:ext cx="233399" cy="276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fontAlgn="auto" hangingPunct="0">
                  <a:spcAft>
                    <a:spcPts val="0"/>
                  </a:spcAft>
                  <a:defRPr/>
                </a:pPr>
                <a:r>
                  <a:rPr kern="0"/>
                  <a:t>25</a:t>
                </a:r>
              </a:p>
            </p:txBody>
          </p:sp>
          <p:sp>
            <p:nvSpPr>
              <p:cNvPr id="2903" name="Shape 2903"/>
              <p:cNvSpPr/>
              <p:nvPr/>
            </p:nvSpPr>
            <p:spPr>
              <a:xfrm>
                <a:off x="4818365" y="47104"/>
                <a:ext cx="1705235" cy="194689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4" name="Shape 2904"/>
              <p:cNvSpPr/>
              <p:nvPr/>
            </p:nvSpPr>
            <p:spPr>
              <a:xfrm>
                <a:off x="-431" y="47104"/>
                <a:ext cx="3712140" cy="194689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5" name="Shape 2905"/>
              <p:cNvSpPr/>
              <p:nvPr/>
            </p:nvSpPr>
            <p:spPr>
              <a:xfrm>
                <a:off x="3711709" y="47104"/>
                <a:ext cx="1109832" cy="174113"/>
              </a:xfrm>
              <a:prstGeom prst="rect">
                <a:avLst/>
              </a:prstGeom>
              <a:pattFill prst="wdDnDiag">
                <a:fgClr>
                  <a:srgbClr val="FFFF00"/>
                </a:fgClr>
                <a:bgClr>
                  <a:srgbClr val="0BE202"/>
                </a:bgClr>
              </a:patt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7" name="Shape 2907"/>
              <p:cNvSpPr/>
              <p:nvPr/>
            </p:nvSpPr>
            <p:spPr>
              <a:xfrm>
                <a:off x="3903826" y="55018"/>
                <a:ext cx="731948" cy="1693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lvl1pPr defTabSz="408207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ern="0" dirty="0">
                    <a:solidFill>
                      <a:srgbClr val="000000"/>
                    </a:solidFill>
                  </a:rPr>
                  <a:t>100 mg</a:t>
                </a:r>
                <a:r>
                  <a:rPr lang="en-CA" kern="0" dirty="0">
                    <a:solidFill>
                      <a:srgbClr val="000000"/>
                    </a:solidFill>
                  </a:rPr>
                  <a:t> daily</a:t>
                </a:r>
                <a:endParaRPr kern="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912" name="Shape 2912"/>
          <p:cNvSpPr/>
          <p:nvPr/>
        </p:nvSpPr>
        <p:spPr>
          <a:xfrm>
            <a:off x="5546725" y="5359400"/>
            <a:ext cx="0" cy="169863"/>
          </a:xfrm>
          <a:prstGeom prst="rect">
            <a:avLst/>
          </a:prstGeom>
          <a:ln w="12700">
            <a:miter lim="400000"/>
          </a:ln>
          <a:extLst/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917" name="Shape 2917"/>
          <p:cNvSpPr/>
          <p:nvPr/>
        </p:nvSpPr>
        <p:spPr>
          <a:xfrm>
            <a:off x="4865688" y="6373036"/>
            <a:ext cx="1139825" cy="153988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>
            <a:spAutoFit/>
          </a:bodyPr>
          <a:lstStyle>
            <a:lvl1pPr defTabSz="408207">
              <a:tabLst>
                <a:tab pos="2133600" algn="l"/>
                <a:tab pos="5448300" algn="l"/>
              </a:tabLst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Caution </a:t>
            </a:r>
            <a:endParaRPr kern="0" dirty="0">
              <a:solidFill>
                <a:srgbClr val="000000"/>
              </a:solidFill>
            </a:endParaRPr>
          </a:p>
        </p:txBody>
      </p:sp>
      <p:grpSp>
        <p:nvGrpSpPr>
          <p:cNvPr id="433171" name="Group 2926"/>
          <p:cNvGrpSpPr>
            <a:grpSpLocks/>
          </p:cNvGrpSpPr>
          <p:nvPr/>
        </p:nvGrpSpPr>
        <p:grpSpPr bwMode="auto">
          <a:xfrm>
            <a:off x="1684338" y="1571625"/>
            <a:ext cx="7229475" cy="207963"/>
            <a:chOff x="792276" y="43083"/>
            <a:chExt cx="7229983" cy="207700"/>
          </a:xfrm>
        </p:grpSpPr>
        <p:sp>
          <p:nvSpPr>
            <p:cNvPr id="2919" name="Shape 2919"/>
            <p:cNvSpPr/>
            <p:nvPr/>
          </p:nvSpPr>
          <p:spPr>
            <a:xfrm>
              <a:off x="792276" y="63695"/>
              <a:ext cx="623931" cy="168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Metformin </a:t>
              </a:r>
            </a:p>
          </p:txBody>
        </p:sp>
        <p:grpSp>
          <p:nvGrpSpPr>
            <p:cNvPr id="433324" name="Group 2925"/>
            <p:cNvGrpSpPr>
              <a:grpSpLocks/>
            </p:cNvGrpSpPr>
            <p:nvPr/>
          </p:nvGrpSpPr>
          <p:grpSpPr bwMode="auto">
            <a:xfrm>
              <a:off x="1498662" y="43083"/>
              <a:ext cx="6523597" cy="207700"/>
              <a:chOff x="0" y="43084"/>
              <a:chExt cx="6523596" cy="207699"/>
            </a:xfrm>
          </p:grpSpPr>
          <p:sp>
            <p:nvSpPr>
              <p:cNvPr id="2920" name="Shape 2920"/>
              <p:cNvSpPr/>
              <p:nvPr/>
            </p:nvSpPr>
            <p:spPr>
              <a:xfrm>
                <a:off x="101" y="54183"/>
                <a:ext cx="2616383" cy="187087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1" name="Shape 2921"/>
              <p:cNvSpPr/>
              <p:nvPr/>
            </p:nvSpPr>
            <p:spPr>
              <a:xfrm>
                <a:off x="2616484" y="54183"/>
                <a:ext cx="3907112" cy="187087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2" name="Shape 2922"/>
              <p:cNvSpPr/>
              <p:nvPr/>
            </p:nvSpPr>
            <p:spPr>
              <a:xfrm>
                <a:off x="2611722" y="43084"/>
                <a:ext cx="1131966" cy="207699"/>
              </a:xfrm>
              <a:prstGeom prst="rect">
                <a:avLst/>
              </a:prstGeom>
              <a:solidFill>
                <a:srgbClr val="9DFE98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3172" name="Group 2932"/>
          <p:cNvGrpSpPr>
            <a:grpSpLocks/>
          </p:cNvGrpSpPr>
          <p:nvPr/>
        </p:nvGrpSpPr>
        <p:grpSpPr bwMode="auto">
          <a:xfrm>
            <a:off x="1716088" y="2073275"/>
            <a:ext cx="7197725" cy="188913"/>
            <a:chOff x="581871" y="42357"/>
            <a:chExt cx="7198509" cy="189914"/>
          </a:xfrm>
        </p:grpSpPr>
        <p:sp>
          <p:nvSpPr>
            <p:cNvPr id="2928" name="Shape 2928"/>
            <p:cNvSpPr/>
            <p:nvPr/>
          </p:nvSpPr>
          <p:spPr>
            <a:xfrm>
              <a:off x="1247105" y="47145"/>
              <a:ext cx="6533275" cy="185126"/>
            </a:xfrm>
            <a:prstGeom prst="rect">
              <a:avLst/>
            </a:prstGeom>
            <a:solidFill>
              <a:srgbClr val="00E20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defTabSz="286892" fontAlgn="auto" hangingPunct="0">
                <a:spcBef>
                  <a:spcPts val="0"/>
                </a:spcBef>
                <a:spcAft>
                  <a:spcPts val="0"/>
                </a:spcAft>
                <a:defRPr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Shape 2931"/>
            <p:cNvSpPr/>
            <p:nvPr/>
          </p:nvSpPr>
          <p:spPr>
            <a:xfrm>
              <a:off x="581871" y="42357"/>
              <a:ext cx="592201" cy="169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Linagliptin</a:t>
              </a:r>
            </a:p>
          </p:txBody>
        </p:sp>
      </p:grpSp>
      <p:grpSp>
        <p:nvGrpSpPr>
          <p:cNvPr id="433173" name="Group 2941"/>
          <p:cNvGrpSpPr>
            <a:grpSpLocks/>
          </p:cNvGrpSpPr>
          <p:nvPr/>
        </p:nvGrpSpPr>
        <p:grpSpPr bwMode="auto">
          <a:xfrm>
            <a:off x="1736725" y="2471738"/>
            <a:ext cx="7177088" cy="276225"/>
            <a:chOff x="541491" y="-25888"/>
            <a:chExt cx="7177157" cy="276999"/>
          </a:xfrm>
        </p:grpSpPr>
        <p:sp>
          <p:nvSpPr>
            <p:cNvPr id="2933" name="Shape 2933"/>
            <p:cNvSpPr/>
            <p:nvPr/>
          </p:nvSpPr>
          <p:spPr>
            <a:xfrm>
              <a:off x="541491" y="55301"/>
              <a:ext cx="571505" cy="168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Sitagliptin </a:t>
              </a:r>
            </a:p>
          </p:txBody>
        </p:sp>
        <p:grpSp>
          <p:nvGrpSpPr>
            <p:cNvPr id="433315" name="Group 2940"/>
            <p:cNvGrpSpPr>
              <a:grpSpLocks/>
            </p:cNvGrpSpPr>
            <p:nvPr/>
          </p:nvGrpSpPr>
          <p:grpSpPr bwMode="auto">
            <a:xfrm>
              <a:off x="1195547" y="-25888"/>
              <a:ext cx="6523101" cy="276999"/>
              <a:chOff x="500" y="-25887"/>
              <a:chExt cx="6523100" cy="276998"/>
            </a:xfrm>
          </p:grpSpPr>
          <p:sp>
            <p:nvSpPr>
              <p:cNvPr id="2934" name="Shape 2934"/>
              <p:cNvSpPr/>
              <p:nvPr/>
            </p:nvSpPr>
            <p:spPr>
              <a:xfrm>
                <a:off x="4240753" y="47342"/>
                <a:ext cx="2282847" cy="149643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5" name="Shape 2935"/>
              <p:cNvSpPr/>
              <p:nvPr/>
            </p:nvSpPr>
            <p:spPr>
              <a:xfrm>
                <a:off x="500" y="47342"/>
                <a:ext cx="4240253" cy="168746"/>
              </a:xfrm>
              <a:prstGeom prst="rect">
                <a:avLst/>
              </a:prstGeom>
              <a:solidFill>
                <a:srgbClr val="9DFE98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6" name="Shape 2936"/>
              <p:cNvSpPr/>
              <p:nvPr/>
            </p:nvSpPr>
            <p:spPr>
              <a:xfrm>
                <a:off x="4143521" y="-25887"/>
                <a:ext cx="234952" cy="276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fontAlgn="auto" hangingPunct="0">
                  <a:spcAft>
                    <a:spcPts val="0"/>
                  </a:spcAft>
                  <a:defRPr/>
                </a:pPr>
                <a:r>
                  <a:rPr kern="0" dirty="0">
                    <a:solidFill>
                      <a:srgbClr val="000000"/>
                    </a:solidFill>
                  </a:rPr>
                  <a:t>50</a:t>
                </a:r>
              </a:p>
            </p:txBody>
          </p:sp>
          <p:sp>
            <p:nvSpPr>
              <p:cNvPr id="2938" name="Shape 2938"/>
              <p:cNvSpPr/>
              <p:nvPr/>
            </p:nvSpPr>
            <p:spPr>
              <a:xfrm>
                <a:off x="3096154" y="37791"/>
                <a:ext cx="655644" cy="168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lvl1pPr defTabSz="408207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ern="0" dirty="0">
                    <a:solidFill>
                      <a:srgbClr val="000000"/>
                    </a:solidFill>
                  </a:rPr>
                  <a:t>50 mg</a:t>
                </a:r>
                <a:r>
                  <a:rPr lang="en-CA" kern="0" dirty="0">
                    <a:solidFill>
                      <a:srgbClr val="000000"/>
                    </a:solidFill>
                  </a:rPr>
                  <a:t> daily</a:t>
                </a:r>
                <a:endParaRPr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9" name="Shape 2939"/>
              <p:cNvSpPr/>
              <p:nvPr/>
            </p:nvSpPr>
            <p:spPr>
              <a:xfrm>
                <a:off x="1254637" y="55302"/>
                <a:ext cx="655644" cy="168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lvl1pPr defTabSz="408207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ern="0" dirty="0">
                    <a:solidFill>
                      <a:srgbClr val="000000"/>
                    </a:solidFill>
                  </a:rPr>
                  <a:t>25 mg</a:t>
                </a:r>
                <a:r>
                  <a:rPr lang="en-CA" kern="0" dirty="0">
                    <a:solidFill>
                      <a:srgbClr val="000000"/>
                    </a:solidFill>
                  </a:rPr>
                  <a:t> daily</a:t>
                </a:r>
                <a:endParaRPr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33174" name="Group 2950"/>
          <p:cNvGrpSpPr>
            <a:grpSpLocks/>
          </p:cNvGrpSpPr>
          <p:nvPr/>
        </p:nvGrpSpPr>
        <p:grpSpPr bwMode="auto">
          <a:xfrm>
            <a:off x="1706563" y="2247900"/>
            <a:ext cx="7207250" cy="277813"/>
            <a:chOff x="504790" y="-11537"/>
            <a:chExt cx="7207510" cy="276999"/>
          </a:xfrm>
        </p:grpSpPr>
        <p:sp>
          <p:nvSpPr>
            <p:cNvPr id="2942" name="Shape 2942"/>
            <p:cNvSpPr/>
            <p:nvPr/>
          </p:nvSpPr>
          <p:spPr>
            <a:xfrm>
              <a:off x="504790" y="42280"/>
              <a:ext cx="620734" cy="169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Saxagliptin</a:t>
              </a:r>
            </a:p>
          </p:txBody>
        </p:sp>
        <p:grpSp>
          <p:nvGrpSpPr>
            <p:cNvPr id="433309" name="Group 2949"/>
            <p:cNvGrpSpPr>
              <a:grpSpLocks/>
            </p:cNvGrpSpPr>
            <p:nvPr/>
          </p:nvGrpSpPr>
          <p:grpSpPr bwMode="auto">
            <a:xfrm>
              <a:off x="2216063" y="-11537"/>
              <a:ext cx="5496237" cy="276999"/>
              <a:chOff x="949325" y="-11537"/>
              <a:chExt cx="5496235" cy="276998"/>
            </a:xfrm>
          </p:grpSpPr>
          <p:sp>
            <p:nvSpPr>
              <p:cNvPr id="2943" name="Shape 2943"/>
              <p:cNvSpPr/>
              <p:nvPr/>
            </p:nvSpPr>
            <p:spPr>
              <a:xfrm>
                <a:off x="949439" y="47029"/>
                <a:ext cx="5496121" cy="185192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4" name="Shape 2944"/>
              <p:cNvSpPr/>
              <p:nvPr/>
            </p:nvSpPr>
            <p:spPr>
              <a:xfrm>
                <a:off x="1168522" y="47029"/>
                <a:ext cx="2994132" cy="185192"/>
              </a:xfrm>
              <a:prstGeom prst="rect">
                <a:avLst/>
              </a:prstGeom>
              <a:solidFill>
                <a:srgbClr val="A1FE9C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6" name="Shape 2946"/>
              <p:cNvSpPr/>
              <p:nvPr/>
            </p:nvSpPr>
            <p:spPr>
              <a:xfrm>
                <a:off x="4068987" y="-11537"/>
                <a:ext cx="234958" cy="276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fontAlgn="auto" hangingPunct="0">
                  <a:spcAft>
                    <a:spcPts val="0"/>
                  </a:spcAft>
                  <a:defRPr/>
                </a:pPr>
                <a:r>
                  <a:rPr kern="0" dirty="0">
                    <a:solidFill>
                      <a:srgbClr val="000000"/>
                    </a:solidFill>
                  </a:rPr>
                  <a:t>50</a:t>
                </a:r>
              </a:p>
            </p:txBody>
          </p:sp>
          <p:sp>
            <p:nvSpPr>
              <p:cNvPr id="2948" name="Shape 2948"/>
              <p:cNvSpPr/>
              <p:nvPr/>
            </p:nvSpPr>
            <p:spPr>
              <a:xfrm>
                <a:off x="2443329" y="18538"/>
                <a:ext cx="692175" cy="1693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lvl1pPr defTabSz="408207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ern="0" dirty="0">
                    <a:solidFill>
                      <a:srgbClr val="000000"/>
                    </a:solidFill>
                  </a:rPr>
                  <a:t>2.5 mg</a:t>
                </a:r>
                <a:r>
                  <a:rPr lang="en-CA" kern="0" dirty="0">
                    <a:solidFill>
                      <a:srgbClr val="000000"/>
                    </a:solidFill>
                  </a:rPr>
                  <a:t> daily</a:t>
                </a:r>
                <a:endParaRPr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33175" name="Group 2960"/>
          <p:cNvGrpSpPr>
            <a:grpSpLocks/>
          </p:cNvGrpSpPr>
          <p:nvPr/>
        </p:nvGrpSpPr>
        <p:grpSpPr bwMode="auto">
          <a:xfrm>
            <a:off x="1760538" y="1849438"/>
            <a:ext cx="7153275" cy="188912"/>
            <a:chOff x="509795" y="49081"/>
            <a:chExt cx="7153526" cy="189125"/>
          </a:xfrm>
        </p:grpSpPr>
        <p:sp>
          <p:nvSpPr>
            <p:cNvPr id="2951" name="Shape 2951"/>
            <p:cNvSpPr/>
            <p:nvPr/>
          </p:nvSpPr>
          <p:spPr>
            <a:xfrm>
              <a:off x="509795" y="57027"/>
              <a:ext cx="547706" cy="170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Aloglipti</a:t>
              </a:r>
              <a:r>
                <a:rPr lang="en-CA" kern="0" dirty="0">
                  <a:solidFill>
                    <a:srgbClr val="000000"/>
                  </a:solidFill>
                </a:rPr>
                <a:t>n</a:t>
              </a:r>
              <a:endParaRPr kern="0" dirty="0">
                <a:solidFill>
                  <a:srgbClr val="000000"/>
                </a:solidFill>
              </a:endParaRPr>
            </a:p>
          </p:txBody>
        </p:sp>
        <p:sp>
          <p:nvSpPr>
            <p:cNvPr id="2952" name="Shape 2952"/>
            <p:cNvSpPr/>
            <p:nvPr/>
          </p:nvSpPr>
          <p:spPr>
            <a:xfrm>
              <a:off x="5921772" y="49081"/>
              <a:ext cx="1741549" cy="189125"/>
            </a:xfrm>
            <a:prstGeom prst="rect">
              <a:avLst/>
            </a:prstGeom>
            <a:solidFill>
              <a:srgbClr val="00E20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defTabSz="286892" fontAlgn="auto" hangingPunct="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176" name="Group 2970"/>
          <p:cNvGrpSpPr>
            <a:grpSpLocks/>
          </p:cNvGrpSpPr>
          <p:nvPr/>
        </p:nvGrpSpPr>
        <p:grpSpPr bwMode="auto">
          <a:xfrm>
            <a:off x="1728788" y="3024188"/>
            <a:ext cx="7185025" cy="223837"/>
            <a:chOff x="480287" y="-194700"/>
            <a:chExt cx="7184622" cy="223843"/>
          </a:xfrm>
        </p:grpSpPr>
        <p:sp>
          <p:nvSpPr>
            <p:cNvPr id="2963" name="Shape 2963"/>
            <p:cNvSpPr/>
            <p:nvPr/>
          </p:nvSpPr>
          <p:spPr>
            <a:xfrm>
              <a:off x="480287" y="-186763"/>
              <a:ext cx="565118" cy="168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Exenatide </a:t>
              </a:r>
            </a:p>
          </p:txBody>
        </p:sp>
        <p:grpSp>
          <p:nvGrpSpPr>
            <p:cNvPr id="433303" name="Group 2969"/>
            <p:cNvGrpSpPr>
              <a:grpSpLocks/>
            </p:cNvGrpSpPr>
            <p:nvPr/>
          </p:nvGrpSpPr>
          <p:grpSpPr bwMode="auto">
            <a:xfrm>
              <a:off x="1141306" y="-194700"/>
              <a:ext cx="6523603" cy="223843"/>
              <a:chOff x="-1" y="-194699"/>
              <a:chExt cx="6523601" cy="223842"/>
            </a:xfrm>
          </p:grpSpPr>
          <p:sp>
            <p:nvSpPr>
              <p:cNvPr id="2965" name="Shape 2965"/>
              <p:cNvSpPr/>
              <p:nvPr/>
            </p:nvSpPr>
            <p:spPr>
              <a:xfrm>
                <a:off x="4240904" y="-194699"/>
                <a:ext cx="2282696" cy="20638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6" name="Shape 2966"/>
              <p:cNvSpPr/>
              <p:nvPr/>
            </p:nvSpPr>
            <p:spPr>
              <a:xfrm>
                <a:off x="-657" y="-194699"/>
                <a:ext cx="2587479" cy="22384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3177" name="Group 2975"/>
          <p:cNvGrpSpPr>
            <a:grpSpLocks/>
          </p:cNvGrpSpPr>
          <p:nvPr/>
        </p:nvGrpSpPr>
        <p:grpSpPr bwMode="auto">
          <a:xfrm>
            <a:off x="1702986" y="3484062"/>
            <a:ext cx="7210828" cy="198938"/>
            <a:chOff x="666471" y="-18621"/>
            <a:chExt cx="7211796" cy="199350"/>
          </a:xfrm>
        </p:grpSpPr>
        <p:sp>
          <p:nvSpPr>
            <p:cNvPr id="2971" name="Shape 2971"/>
            <p:cNvSpPr/>
            <p:nvPr/>
          </p:nvSpPr>
          <p:spPr>
            <a:xfrm>
              <a:off x="666471" y="-18621"/>
              <a:ext cx="605321" cy="169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Liraglutide </a:t>
              </a:r>
            </a:p>
          </p:txBody>
        </p:sp>
        <p:sp>
          <p:nvSpPr>
            <p:cNvPr id="2972" name="Shape 2972"/>
            <p:cNvSpPr/>
            <p:nvPr/>
          </p:nvSpPr>
          <p:spPr>
            <a:xfrm>
              <a:off x="2608647" y="-13347"/>
              <a:ext cx="5269620" cy="194076"/>
            </a:xfrm>
            <a:prstGeom prst="rect">
              <a:avLst/>
            </a:prstGeom>
            <a:solidFill>
              <a:srgbClr val="00E20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defTabSz="286892" fontAlgn="auto" hangingPunct="0">
                <a:spcBef>
                  <a:spcPts val="0"/>
                </a:spcBef>
                <a:spcAft>
                  <a:spcPts val="0"/>
                </a:spcAft>
                <a:defRPr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178" name="Group 2985"/>
          <p:cNvGrpSpPr>
            <a:grpSpLocks/>
          </p:cNvGrpSpPr>
          <p:nvPr/>
        </p:nvGrpSpPr>
        <p:grpSpPr bwMode="auto">
          <a:xfrm>
            <a:off x="1638300" y="4654550"/>
            <a:ext cx="7275513" cy="206375"/>
            <a:chOff x="769383" y="-59"/>
            <a:chExt cx="7276553" cy="206038"/>
          </a:xfrm>
        </p:grpSpPr>
        <p:sp>
          <p:nvSpPr>
            <p:cNvPr id="2983" name="Shape 2983"/>
            <p:cNvSpPr/>
            <p:nvPr/>
          </p:nvSpPr>
          <p:spPr>
            <a:xfrm>
              <a:off x="6340717" y="-59"/>
              <a:ext cx="1705219" cy="206038"/>
            </a:xfrm>
            <a:prstGeom prst="rect">
              <a:avLst/>
            </a:prstGeom>
            <a:solidFill>
              <a:srgbClr val="00E20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defTabSz="286892" fontAlgn="auto" hangingPunct="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Shape 2984"/>
            <p:cNvSpPr/>
            <p:nvPr/>
          </p:nvSpPr>
          <p:spPr>
            <a:xfrm>
              <a:off x="769383" y="7866"/>
              <a:ext cx="670021" cy="169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Repaglinide </a:t>
              </a:r>
            </a:p>
          </p:txBody>
        </p:sp>
      </p:grpSp>
      <p:grpSp>
        <p:nvGrpSpPr>
          <p:cNvPr id="433179" name="Group 2993"/>
          <p:cNvGrpSpPr>
            <a:grpSpLocks/>
          </p:cNvGrpSpPr>
          <p:nvPr/>
        </p:nvGrpSpPr>
        <p:grpSpPr bwMode="auto">
          <a:xfrm>
            <a:off x="1762125" y="3975100"/>
            <a:ext cx="7151688" cy="198438"/>
            <a:chOff x="704899" y="53725"/>
            <a:chExt cx="7151880" cy="198587"/>
          </a:xfrm>
        </p:grpSpPr>
        <p:sp>
          <p:nvSpPr>
            <p:cNvPr id="2986" name="Shape 2986"/>
            <p:cNvSpPr/>
            <p:nvPr/>
          </p:nvSpPr>
          <p:spPr>
            <a:xfrm>
              <a:off x="704899" y="61669"/>
              <a:ext cx="546115" cy="169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Gliclazide </a:t>
              </a:r>
            </a:p>
          </p:txBody>
        </p:sp>
        <p:grpSp>
          <p:nvGrpSpPr>
            <p:cNvPr id="433294" name="Group 2992"/>
            <p:cNvGrpSpPr>
              <a:grpSpLocks/>
            </p:cNvGrpSpPr>
            <p:nvPr/>
          </p:nvGrpSpPr>
          <p:grpSpPr bwMode="auto">
            <a:xfrm>
              <a:off x="1333178" y="53725"/>
              <a:ext cx="6523601" cy="198587"/>
              <a:chOff x="0" y="53726"/>
              <a:chExt cx="6523599" cy="198586"/>
            </a:xfrm>
          </p:grpSpPr>
          <p:sp>
            <p:nvSpPr>
              <p:cNvPr id="2987" name="Shape 2987"/>
              <p:cNvSpPr/>
              <p:nvPr/>
            </p:nvSpPr>
            <p:spPr>
              <a:xfrm>
                <a:off x="4786828" y="53726"/>
                <a:ext cx="1736771" cy="198586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8" name="Shape 2988"/>
              <p:cNvSpPr/>
              <p:nvPr/>
            </p:nvSpPr>
            <p:spPr>
              <a:xfrm>
                <a:off x="388" y="53726"/>
                <a:ext cx="974751" cy="185877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9" name="Shape 2989"/>
              <p:cNvSpPr/>
              <p:nvPr/>
            </p:nvSpPr>
            <p:spPr>
              <a:xfrm>
                <a:off x="951326" y="53726"/>
                <a:ext cx="1636755" cy="17793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3180" name="Group 3001"/>
          <p:cNvGrpSpPr>
            <a:grpSpLocks/>
          </p:cNvGrpSpPr>
          <p:nvPr/>
        </p:nvGrpSpPr>
        <p:grpSpPr bwMode="auto">
          <a:xfrm>
            <a:off x="1749425" y="4432300"/>
            <a:ext cx="7164388" cy="184150"/>
            <a:chOff x="562683" y="48615"/>
            <a:chExt cx="7165447" cy="184757"/>
          </a:xfrm>
        </p:grpSpPr>
        <p:sp>
          <p:nvSpPr>
            <p:cNvPr id="2994" name="Shape 2994"/>
            <p:cNvSpPr/>
            <p:nvPr/>
          </p:nvSpPr>
          <p:spPr>
            <a:xfrm>
              <a:off x="562683" y="54986"/>
              <a:ext cx="558883" cy="168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Glyburide </a:t>
              </a:r>
            </a:p>
          </p:txBody>
        </p:sp>
        <p:grpSp>
          <p:nvGrpSpPr>
            <p:cNvPr id="433290" name="Group 3000"/>
            <p:cNvGrpSpPr>
              <a:grpSpLocks/>
            </p:cNvGrpSpPr>
            <p:nvPr/>
          </p:nvGrpSpPr>
          <p:grpSpPr bwMode="auto">
            <a:xfrm>
              <a:off x="1204528" y="48615"/>
              <a:ext cx="6523602" cy="184757"/>
              <a:chOff x="0" y="48616"/>
              <a:chExt cx="6523600" cy="184756"/>
            </a:xfrm>
          </p:grpSpPr>
          <p:sp>
            <p:nvSpPr>
              <p:cNvPr id="2995" name="Shape 2995"/>
              <p:cNvSpPr/>
              <p:nvPr/>
            </p:nvSpPr>
            <p:spPr>
              <a:xfrm>
                <a:off x="2000145" y="48616"/>
                <a:ext cx="4523455" cy="184756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6" name="Shape 2996"/>
              <p:cNvSpPr/>
              <p:nvPr/>
            </p:nvSpPr>
            <p:spPr>
              <a:xfrm>
                <a:off x="-400" y="48616"/>
                <a:ext cx="4787019" cy="18475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02" name="Shape 3002"/>
          <p:cNvSpPr/>
          <p:nvPr/>
        </p:nvSpPr>
        <p:spPr>
          <a:xfrm>
            <a:off x="58738" y="1271588"/>
            <a:ext cx="1212850" cy="323850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/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900" kern="0" dirty="0">
                <a:solidFill>
                  <a:srgbClr val="000000"/>
                </a:solidFill>
              </a:rPr>
              <a:t>Alpha-</a:t>
            </a:r>
            <a:r>
              <a:rPr sz="900" kern="0" dirty="0" err="1">
                <a:solidFill>
                  <a:srgbClr val="000000"/>
                </a:solidFill>
              </a:rPr>
              <a:t>glucosidase</a:t>
            </a:r>
            <a:r>
              <a:rPr sz="900" kern="0" dirty="0">
                <a:solidFill>
                  <a:srgbClr val="000000"/>
                </a:solidFill>
              </a:rPr>
              <a:t> Inhibitors</a:t>
            </a:r>
          </a:p>
        </p:txBody>
      </p:sp>
      <p:grpSp>
        <p:nvGrpSpPr>
          <p:cNvPr id="433182" name="Group 3010"/>
          <p:cNvGrpSpPr>
            <a:grpSpLocks/>
          </p:cNvGrpSpPr>
          <p:nvPr/>
        </p:nvGrpSpPr>
        <p:grpSpPr bwMode="auto">
          <a:xfrm>
            <a:off x="1639888" y="4183063"/>
            <a:ext cx="7273925" cy="206375"/>
            <a:chOff x="526559" y="54326"/>
            <a:chExt cx="7275104" cy="206770"/>
          </a:xfrm>
        </p:grpSpPr>
        <p:sp>
          <p:nvSpPr>
            <p:cNvPr id="3003" name="Shape 3003"/>
            <p:cNvSpPr/>
            <p:nvPr/>
          </p:nvSpPr>
          <p:spPr>
            <a:xfrm>
              <a:off x="526559" y="62278"/>
              <a:ext cx="668445" cy="170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Glimepiride</a:t>
              </a:r>
            </a:p>
          </p:txBody>
        </p:sp>
        <p:grpSp>
          <p:nvGrpSpPr>
            <p:cNvPr id="433286" name="Group 3009"/>
            <p:cNvGrpSpPr>
              <a:grpSpLocks/>
            </p:cNvGrpSpPr>
            <p:nvPr/>
          </p:nvGrpSpPr>
          <p:grpSpPr bwMode="auto">
            <a:xfrm>
              <a:off x="1278061" y="54326"/>
              <a:ext cx="6523602" cy="206770"/>
              <a:chOff x="0" y="54327"/>
              <a:chExt cx="6523600" cy="206769"/>
            </a:xfrm>
          </p:grpSpPr>
          <p:sp>
            <p:nvSpPr>
              <p:cNvPr id="3004" name="Shape 3004"/>
              <p:cNvSpPr/>
              <p:nvPr/>
            </p:nvSpPr>
            <p:spPr>
              <a:xfrm>
                <a:off x="2000080" y="82957"/>
                <a:ext cx="4523520" cy="165415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6" name="Shape 3006"/>
              <p:cNvSpPr/>
              <p:nvPr/>
            </p:nvSpPr>
            <p:spPr>
              <a:xfrm>
                <a:off x="-493" y="54327"/>
                <a:ext cx="2588044" cy="206769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11" name="Shape 3011"/>
          <p:cNvSpPr/>
          <p:nvPr/>
        </p:nvSpPr>
        <p:spPr>
          <a:xfrm>
            <a:off x="427038" y="1604963"/>
            <a:ext cx="828675" cy="184150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/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900" kern="0">
                <a:solidFill>
                  <a:srgbClr val="000000"/>
                </a:solidFill>
              </a:rPr>
              <a:t>Biguanides</a:t>
            </a:r>
          </a:p>
        </p:txBody>
      </p:sp>
      <p:sp>
        <p:nvSpPr>
          <p:cNvPr id="3012" name="Shape 3012"/>
          <p:cNvSpPr/>
          <p:nvPr/>
        </p:nvSpPr>
        <p:spPr>
          <a:xfrm>
            <a:off x="514350" y="2155825"/>
            <a:ext cx="579438" cy="323850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/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900" kern="0" dirty="0">
                <a:solidFill>
                  <a:srgbClr val="000000"/>
                </a:solidFill>
              </a:rPr>
              <a:t>DPP-4 Inhibitors</a:t>
            </a:r>
          </a:p>
        </p:txBody>
      </p:sp>
      <p:sp>
        <p:nvSpPr>
          <p:cNvPr id="3013" name="Shape 3013"/>
          <p:cNvSpPr/>
          <p:nvPr/>
        </p:nvSpPr>
        <p:spPr>
          <a:xfrm>
            <a:off x="450850" y="5092700"/>
            <a:ext cx="600075" cy="322263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/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900" kern="0">
                <a:solidFill>
                  <a:srgbClr val="000000"/>
                </a:solidFill>
              </a:rPr>
              <a:t>SGLT2 Inhibitors</a:t>
            </a:r>
          </a:p>
        </p:txBody>
      </p:sp>
      <p:sp>
        <p:nvSpPr>
          <p:cNvPr id="3014" name="Shape 3014"/>
          <p:cNvSpPr/>
          <p:nvPr/>
        </p:nvSpPr>
        <p:spPr>
          <a:xfrm>
            <a:off x="260350" y="4298950"/>
            <a:ext cx="827088" cy="323850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/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900" kern="0" dirty="0">
                <a:solidFill>
                  <a:srgbClr val="000000"/>
                </a:solidFill>
              </a:rPr>
              <a:t>Insulin Secretagogues</a:t>
            </a:r>
          </a:p>
        </p:txBody>
      </p:sp>
      <p:sp>
        <p:nvSpPr>
          <p:cNvPr id="3015" name="Shape 3015"/>
          <p:cNvSpPr/>
          <p:nvPr/>
        </p:nvSpPr>
        <p:spPr>
          <a:xfrm>
            <a:off x="514350" y="3121025"/>
            <a:ext cx="600075" cy="461963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/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900" kern="0">
                <a:solidFill>
                  <a:srgbClr val="000000"/>
                </a:solidFill>
              </a:rPr>
              <a:t>GLP-1 Receptor Agonists</a:t>
            </a:r>
          </a:p>
        </p:txBody>
      </p:sp>
      <p:sp>
        <p:nvSpPr>
          <p:cNvPr id="3016" name="Shape 3016"/>
          <p:cNvSpPr/>
          <p:nvPr/>
        </p:nvSpPr>
        <p:spPr>
          <a:xfrm>
            <a:off x="1270000" y="1414463"/>
            <a:ext cx="366713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17" name="Shape 3017"/>
          <p:cNvSpPr/>
          <p:nvPr/>
        </p:nvSpPr>
        <p:spPr>
          <a:xfrm>
            <a:off x="1250950" y="1684338"/>
            <a:ext cx="341313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18" name="Shape 3018"/>
          <p:cNvSpPr/>
          <p:nvPr/>
        </p:nvSpPr>
        <p:spPr>
          <a:xfrm>
            <a:off x="1114425" y="2262188"/>
            <a:ext cx="198438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19" name="Shape 3019"/>
          <p:cNvSpPr/>
          <p:nvPr/>
        </p:nvSpPr>
        <p:spPr>
          <a:xfrm flipH="1">
            <a:off x="1317625" y="1919288"/>
            <a:ext cx="0" cy="75406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21" name="Shape 3021"/>
          <p:cNvSpPr/>
          <p:nvPr/>
        </p:nvSpPr>
        <p:spPr>
          <a:xfrm>
            <a:off x="1317625" y="2678113"/>
            <a:ext cx="222250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22" name="Shape 3022"/>
          <p:cNvSpPr/>
          <p:nvPr/>
        </p:nvSpPr>
        <p:spPr>
          <a:xfrm>
            <a:off x="1122363" y="3295650"/>
            <a:ext cx="201612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23" name="Shape 3023"/>
          <p:cNvSpPr/>
          <p:nvPr/>
        </p:nvSpPr>
        <p:spPr>
          <a:xfrm flipH="1">
            <a:off x="1306513" y="2797175"/>
            <a:ext cx="11112" cy="1119188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24" name="Shape 3024"/>
          <p:cNvSpPr/>
          <p:nvPr/>
        </p:nvSpPr>
        <p:spPr>
          <a:xfrm>
            <a:off x="1317625" y="2819400"/>
            <a:ext cx="222250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25" name="Shape 3025"/>
          <p:cNvSpPr/>
          <p:nvPr/>
        </p:nvSpPr>
        <p:spPr>
          <a:xfrm>
            <a:off x="1317625" y="3903663"/>
            <a:ext cx="198438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26" name="Shape 3026"/>
          <p:cNvSpPr/>
          <p:nvPr/>
        </p:nvSpPr>
        <p:spPr>
          <a:xfrm>
            <a:off x="1093788" y="4411663"/>
            <a:ext cx="130175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27" name="Shape 3027"/>
          <p:cNvSpPr/>
          <p:nvPr/>
        </p:nvSpPr>
        <p:spPr>
          <a:xfrm flipH="1">
            <a:off x="1227138" y="4006850"/>
            <a:ext cx="0" cy="846138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28" name="Shape 3028"/>
          <p:cNvSpPr/>
          <p:nvPr/>
        </p:nvSpPr>
        <p:spPr>
          <a:xfrm>
            <a:off x="1227138" y="4019550"/>
            <a:ext cx="223837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29" name="Shape 3029"/>
          <p:cNvSpPr/>
          <p:nvPr/>
        </p:nvSpPr>
        <p:spPr>
          <a:xfrm>
            <a:off x="1227138" y="4846638"/>
            <a:ext cx="223837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30" name="Shape 3030"/>
          <p:cNvSpPr/>
          <p:nvPr/>
        </p:nvSpPr>
        <p:spPr>
          <a:xfrm>
            <a:off x="1057275" y="5205413"/>
            <a:ext cx="88900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31" name="Shape 3031"/>
          <p:cNvSpPr/>
          <p:nvPr/>
        </p:nvSpPr>
        <p:spPr>
          <a:xfrm flipH="1">
            <a:off x="1152525" y="4959350"/>
            <a:ext cx="0" cy="55880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32" name="Shape 3032"/>
          <p:cNvSpPr/>
          <p:nvPr/>
        </p:nvSpPr>
        <p:spPr>
          <a:xfrm>
            <a:off x="1152525" y="4962525"/>
            <a:ext cx="223838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33" name="Shape 3033"/>
          <p:cNvSpPr/>
          <p:nvPr/>
        </p:nvSpPr>
        <p:spPr>
          <a:xfrm>
            <a:off x="1152525" y="5514975"/>
            <a:ext cx="223838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grpSp>
        <p:nvGrpSpPr>
          <p:cNvPr id="433205" name="Group 3036"/>
          <p:cNvGrpSpPr>
            <a:grpSpLocks/>
          </p:cNvGrpSpPr>
          <p:nvPr/>
        </p:nvGrpSpPr>
        <p:grpSpPr bwMode="auto">
          <a:xfrm>
            <a:off x="1738313" y="6059488"/>
            <a:ext cx="7175500" cy="239712"/>
            <a:chOff x="0" y="-17789"/>
            <a:chExt cx="7175144" cy="239421"/>
          </a:xfrm>
        </p:grpSpPr>
        <p:sp>
          <p:nvSpPr>
            <p:cNvPr id="3034" name="Shape 3034"/>
            <p:cNvSpPr/>
            <p:nvPr/>
          </p:nvSpPr>
          <p:spPr>
            <a:xfrm>
              <a:off x="0" y="-1933"/>
              <a:ext cx="569884" cy="169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Insulins</a:t>
              </a:r>
            </a:p>
          </p:txBody>
        </p:sp>
        <p:sp>
          <p:nvSpPr>
            <p:cNvPr id="3035" name="Shape 3035"/>
            <p:cNvSpPr/>
            <p:nvPr/>
          </p:nvSpPr>
          <p:spPr>
            <a:xfrm flipV="1">
              <a:off x="3249451" y="-17789"/>
              <a:ext cx="3925693" cy="239421"/>
            </a:xfrm>
            <a:prstGeom prst="rect">
              <a:avLst/>
            </a:prstGeom>
            <a:solidFill>
              <a:srgbClr val="00E20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defTabSz="286892" fontAlgn="auto" hangingPunct="0">
                <a:spcBef>
                  <a:spcPts val="0"/>
                </a:spcBef>
                <a:spcAft>
                  <a:spcPts val="0"/>
                </a:spcAft>
                <a:defRPr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206" name="Group 3042"/>
          <p:cNvGrpSpPr>
            <a:grpSpLocks/>
          </p:cNvGrpSpPr>
          <p:nvPr/>
        </p:nvGrpSpPr>
        <p:grpSpPr bwMode="auto">
          <a:xfrm>
            <a:off x="1549400" y="5824538"/>
            <a:ext cx="7364413" cy="201612"/>
            <a:chOff x="566003" y="52334"/>
            <a:chExt cx="7365061" cy="200871"/>
          </a:xfrm>
        </p:grpSpPr>
        <p:sp>
          <p:nvSpPr>
            <p:cNvPr id="3037" name="Shape 3037"/>
            <p:cNvSpPr/>
            <p:nvPr/>
          </p:nvSpPr>
          <p:spPr>
            <a:xfrm>
              <a:off x="566003" y="60242"/>
              <a:ext cx="758892" cy="1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Rosiglitazone</a:t>
              </a:r>
            </a:p>
          </p:txBody>
        </p:sp>
        <p:grpSp>
          <p:nvGrpSpPr>
            <p:cNvPr id="433280" name="Group 3041"/>
            <p:cNvGrpSpPr>
              <a:grpSpLocks/>
            </p:cNvGrpSpPr>
            <p:nvPr/>
          </p:nvGrpSpPr>
          <p:grpSpPr bwMode="auto">
            <a:xfrm>
              <a:off x="1407462" y="52334"/>
              <a:ext cx="6523602" cy="200871"/>
              <a:chOff x="0" y="52334"/>
              <a:chExt cx="6523601" cy="200870"/>
            </a:xfrm>
          </p:grpSpPr>
          <p:sp>
            <p:nvSpPr>
              <p:cNvPr id="3038" name="Shape 3038"/>
              <p:cNvSpPr/>
              <p:nvPr/>
            </p:nvSpPr>
            <p:spPr>
              <a:xfrm>
                <a:off x="2002004" y="52334"/>
                <a:ext cx="4521597" cy="177146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Shape 3039"/>
              <p:cNvSpPr/>
              <p:nvPr/>
            </p:nvSpPr>
            <p:spPr>
              <a:xfrm>
                <a:off x="-10" y="52334"/>
                <a:ext cx="4818486" cy="200870"/>
              </a:xfrm>
              <a:prstGeom prst="rect">
                <a:avLst/>
              </a:prstGeom>
              <a:solidFill>
                <a:srgbClr val="FDCDC4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43" name="Shape 3043"/>
          <p:cNvSpPr/>
          <p:nvPr/>
        </p:nvSpPr>
        <p:spPr>
          <a:xfrm>
            <a:off x="166688" y="5722938"/>
            <a:ext cx="1011237" cy="185737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/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900" kern="0" dirty="0">
                <a:solidFill>
                  <a:srgbClr val="000000"/>
                </a:solidFill>
              </a:rPr>
              <a:t>Thiazolidinediones</a:t>
            </a:r>
          </a:p>
        </p:txBody>
      </p:sp>
      <p:sp>
        <p:nvSpPr>
          <p:cNvPr id="3044" name="Shape 3044"/>
          <p:cNvSpPr/>
          <p:nvPr/>
        </p:nvSpPr>
        <p:spPr>
          <a:xfrm>
            <a:off x="1176338" y="5794375"/>
            <a:ext cx="88900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45" name="Shape 3045"/>
          <p:cNvSpPr/>
          <p:nvPr/>
        </p:nvSpPr>
        <p:spPr>
          <a:xfrm flipH="1">
            <a:off x="1258888" y="5640388"/>
            <a:ext cx="0" cy="38576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46" name="Shape 3046"/>
          <p:cNvSpPr/>
          <p:nvPr/>
        </p:nvSpPr>
        <p:spPr>
          <a:xfrm>
            <a:off x="1250950" y="5634038"/>
            <a:ext cx="222250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47" name="Shape 3047"/>
          <p:cNvSpPr/>
          <p:nvPr/>
        </p:nvSpPr>
        <p:spPr>
          <a:xfrm>
            <a:off x="1258888" y="6024563"/>
            <a:ext cx="223837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fontAlgn="auto" hangingPunct="0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sz="2000" ker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3054" name="Shape 3054"/>
          <p:cNvSpPr/>
          <p:nvPr/>
        </p:nvSpPr>
        <p:spPr>
          <a:xfrm>
            <a:off x="5100638" y="1603375"/>
            <a:ext cx="860425" cy="139700"/>
          </a:xfrm>
          <a:prstGeom prst="rect">
            <a:avLst/>
          </a:prstGeom>
          <a:ln w="12700">
            <a:miter lim="400000"/>
          </a:ln>
          <a:extLst/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900" kern="0" dirty="0">
                <a:solidFill>
                  <a:srgbClr val="000000"/>
                </a:solidFill>
              </a:rPr>
              <a:t>500</a:t>
            </a:r>
            <a:r>
              <a:rPr lang="en-CA" sz="900" kern="0" dirty="0">
                <a:solidFill>
                  <a:srgbClr val="000000"/>
                </a:solidFill>
              </a:rPr>
              <a:t>-1000 </a:t>
            </a:r>
            <a:r>
              <a:rPr sz="900" kern="0" dirty="0">
                <a:solidFill>
                  <a:srgbClr val="000000"/>
                </a:solidFill>
              </a:rPr>
              <a:t>mg </a:t>
            </a:r>
            <a:r>
              <a:rPr lang="en-CA" sz="900" kern="0" dirty="0">
                <a:solidFill>
                  <a:srgbClr val="000000"/>
                </a:solidFill>
              </a:rPr>
              <a:t>daily</a:t>
            </a:r>
            <a:endParaRPr sz="900" kern="0" dirty="0">
              <a:solidFill>
                <a:srgbClr val="000000"/>
              </a:solidFill>
            </a:endParaRPr>
          </a:p>
        </p:txBody>
      </p:sp>
      <p:grpSp>
        <p:nvGrpSpPr>
          <p:cNvPr id="433213" name="Group 3080"/>
          <p:cNvGrpSpPr>
            <a:grpSpLocks/>
          </p:cNvGrpSpPr>
          <p:nvPr/>
        </p:nvGrpSpPr>
        <p:grpSpPr bwMode="auto">
          <a:xfrm>
            <a:off x="1658938" y="2779713"/>
            <a:ext cx="7254875" cy="488950"/>
            <a:chOff x="569438" y="-213440"/>
            <a:chExt cx="7254869" cy="487793"/>
          </a:xfrm>
        </p:grpSpPr>
        <p:sp>
          <p:nvSpPr>
            <p:cNvPr id="3075" name="Shape 3075"/>
            <p:cNvSpPr/>
            <p:nvPr/>
          </p:nvSpPr>
          <p:spPr>
            <a:xfrm>
              <a:off x="569438" y="-205522"/>
              <a:ext cx="657224" cy="169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Dulaglutide </a:t>
              </a:r>
            </a:p>
          </p:txBody>
        </p:sp>
        <p:grpSp>
          <p:nvGrpSpPr>
            <p:cNvPr id="433276" name="Group 3079"/>
            <p:cNvGrpSpPr>
              <a:grpSpLocks/>
            </p:cNvGrpSpPr>
            <p:nvPr/>
          </p:nvGrpSpPr>
          <p:grpSpPr bwMode="auto">
            <a:xfrm>
              <a:off x="2543192" y="-213440"/>
              <a:ext cx="5281115" cy="487793"/>
              <a:chOff x="1233547" y="-213440"/>
              <a:chExt cx="5281114" cy="487792"/>
            </a:xfrm>
          </p:grpSpPr>
          <p:sp>
            <p:nvSpPr>
              <p:cNvPr id="3076" name="Shape 3076"/>
              <p:cNvSpPr/>
              <p:nvPr/>
            </p:nvSpPr>
            <p:spPr>
              <a:xfrm>
                <a:off x="1233053" y="-213440"/>
                <a:ext cx="5281608" cy="199551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Shape 3078"/>
              <p:cNvSpPr/>
              <p:nvPr/>
            </p:nvSpPr>
            <p:spPr>
              <a:xfrm>
                <a:off x="4147700" y="-2803"/>
                <a:ext cx="233363" cy="277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fontAlgn="auto" hangingPunct="0">
                  <a:spcAft>
                    <a:spcPts val="0"/>
                  </a:spcAft>
                  <a:defRPr/>
                </a:pPr>
                <a:r>
                  <a:rPr kern="0" dirty="0">
                    <a:solidFill>
                      <a:srgbClr val="000000"/>
                    </a:solidFill>
                  </a:rPr>
                  <a:t>50</a:t>
                </a:r>
              </a:p>
            </p:txBody>
          </p:sp>
        </p:grpSp>
      </p:grpSp>
      <p:grpSp>
        <p:nvGrpSpPr>
          <p:cNvPr id="433214" name="Group 3088"/>
          <p:cNvGrpSpPr>
            <a:grpSpLocks/>
          </p:cNvGrpSpPr>
          <p:nvPr/>
        </p:nvGrpSpPr>
        <p:grpSpPr bwMode="auto">
          <a:xfrm>
            <a:off x="1465263" y="3179763"/>
            <a:ext cx="7448550" cy="276225"/>
            <a:chOff x="659086" y="-248385"/>
            <a:chExt cx="7448521" cy="276999"/>
          </a:xfrm>
        </p:grpSpPr>
        <p:sp>
          <p:nvSpPr>
            <p:cNvPr id="3081" name="Shape 3081"/>
            <p:cNvSpPr/>
            <p:nvPr/>
          </p:nvSpPr>
          <p:spPr>
            <a:xfrm>
              <a:off x="659086" y="-171971"/>
              <a:ext cx="820734" cy="168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solidFill>
                    <a:srgbClr val="000000"/>
                  </a:solidFill>
                </a:rPr>
                <a:t>Exenatide QW </a:t>
              </a:r>
            </a:p>
          </p:txBody>
        </p:sp>
        <p:grpSp>
          <p:nvGrpSpPr>
            <p:cNvPr id="433271" name="Group 3087"/>
            <p:cNvGrpSpPr>
              <a:grpSpLocks/>
            </p:cNvGrpSpPr>
            <p:nvPr/>
          </p:nvGrpSpPr>
          <p:grpSpPr bwMode="auto">
            <a:xfrm>
              <a:off x="1575073" y="-248385"/>
              <a:ext cx="6532534" cy="276999"/>
              <a:chOff x="0" y="-248384"/>
              <a:chExt cx="6532532" cy="276998"/>
            </a:xfrm>
          </p:grpSpPr>
          <p:sp>
            <p:nvSpPr>
              <p:cNvPr id="3083" name="Shape 3083"/>
              <p:cNvSpPr/>
              <p:nvPr/>
            </p:nvSpPr>
            <p:spPr>
              <a:xfrm>
                <a:off x="4249716" y="-179931"/>
                <a:ext cx="2282816" cy="159194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Shape 3084"/>
              <p:cNvSpPr/>
              <p:nvPr/>
            </p:nvSpPr>
            <p:spPr>
              <a:xfrm>
                <a:off x="-4" y="-152867"/>
                <a:ext cx="2595552" cy="15760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lIns="45719" tIns="45719" rIns="45719" bIns="45719" anchor="ctr"/>
              <a:lstStyle/>
              <a:p>
                <a:pPr defTabSz="286892" fontAlgn="auto" hangingPunct="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6" name="Shape 3086"/>
              <p:cNvSpPr/>
              <p:nvPr/>
            </p:nvSpPr>
            <p:spPr>
              <a:xfrm>
                <a:off x="4165579" y="-248384"/>
                <a:ext cx="233362" cy="276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fontAlgn="auto" hangingPunct="0">
                  <a:spcAft>
                    <a:spcPts val="0"/>
                  </a:spcAft>
                  <a:defRPr/>
                </a:pPr>
                <a:r>
                  <a:rPr lang="en-CA" kern="0" dirty="0">
                    <a:solidFill>
                      <a:srgbClr val="000000"/>
                    </a:solidFill>
                  </a:rPr>
                  <a:t>5</a:t>
                </a:r>
                <a:r>
                  <a:rPr kern="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</p:grpSp>
      <p:sp>
        <p:nvSpPr>
          <p:cNvPr id="254" name="Shape 2972"/>
          <p:cNvSpPr/>
          <p:nvPr/>
        </p:nvSpPr>
        <p:spPr>
          <a:xfrm>
            <a:off x="4987925" y="3736975"/>
            <a:ext cx="3925888" cy="192088"/>
          </a:xfrm>
          <a:prstGeom prst="rect">
            <a:avLst/>
          </a:prstGeom>
          <a:solidFill>
            <a:srgbClr val="00E2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971"/>
          <p:cNvSpPr/>
          <p:nvPr/>
        </p:nvSpPr>
        <p:spPr>
          <a:xfrm>
            <a:off x="1635125" y="3717925"/>
            <a:ext cx="676275" cy="169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algn="r"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solidFill>
                  <a:srgbClr val="000000"/>
                </a:solidFill>
              </a:rPr>
              <a:t>Li</a:t>
            </a:r>
            <a:r>
              <a:rPr lang="fr-CA" kern="0" dirty="0" err="1">
                <a:solidFill>
                  <a:srgbClr val="000000"/>
                </a:solidFill>
              </a:rPr>
              <a:t>xisenatide</a:t>
            </a:r>
            <a:r>
              <a:rPr kern="0" dirty="0">
                <a:solidFill>
                  <a:srgbClr val="000000"/>
                </a:solidFill>
              </a:rPr>
              <a:t> </a:t>
            </a:r>
            <a:r>
              <a:rPr lang="fr-CA" kern="0" dirty="0">
                <a:solidFill>
                  <a:srgbClr val="000000"/>
                </a:solidFill>
              </a:rPr>
              <a:t> 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55" name="Shape 2891"/>
          <p:cNvSpPr/>
          <p:nvPr/>
        </p:nvSpPr>
        <p:spPr>
          <a:xfrm>
            <a:off x="2408238" y="2784475"/>
            <a:ext cx="1225550" cy="193675"/>
          </a:xfrm>
          <a:prstGeom prst="rect">
            <a:avLst/>
          </a:prstGeom>
          <a:solidFill>
            <a:srgbClr val="FCF6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891"/>
          <p:cNvSpPr/>
          <p:nvPr/>
        </p:nvSpPr>
        <p:spPr>
          <a:xfrm>
            <a:off x="4984750" y="3956050"/>
            <a:ext cx="2200275" cy="204788"/>
          </a:xfrm>
          <a:prstGeom prst="rect">
            <a:avLst/>
          </a:prstGeom>
          <a:solidFill>
            <a:srgbClr val="FCF6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891"/>
          <p:cNvSpPr/>
          <p:nvPr/>
        </p:nvSpPr>
        <p:spPr>
          <a:xfrm>
            <a:off x="4978400" y="4214813"/>
            <a:ext cx="2198688" cy="184150"/>
          </a:xfrm>
          <a:prstGeom prst="rect">
            <a:avLst/>
          </a:prstGeom>
          <a:solidFill>
            <a:srgbClr val="FCF6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3072"/>
          <p:cNvSpPr/>
          <p:nvPr/>
        </p:nvSpPr>
        <p:spPr>
          <a:xfrm>
            <a:off x="3863975" y="5832475"/>
            <a:ext cx="812800" cy="153988"/>
          </a:xfrm>
          <a:prstGeom prst="rect">
            <a:avLst/>
          </a:prstGeom>
          <a:ln w="12700">
            <a:miter lim="400000"/>
          </a:ln>
          <a:extLst/>
        </p:spPr>
        <p:txBody>
          <a:bodyPr wrap="none" lIns="0" tIns="0" rIns="0" bIns="0" anchor="ctr">
            <a:spAutoFit/>
          </a:bodyPr>
          <a:lstStyle>
            <a:lvl1pPr defTabSz="408207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Fluid retention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99" name="Shape 2899"/>
          <p:cNvSpPr/>
          <p:nvPr/>
        </p:nvSpPr>
        <p:spPr>
          <a:xfrm>
            <a:off x="4662488" y="6384149"/>
            <a:ext cx="153987" cy="139700"/>
          </a:xfrm>
          <a:prstGeom prst="rect">
            <a:avLst/>
          </a:prstGeom>
          <a:solidFill>
            <a:srgbClr val="FCF600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2855"/>
          <p:cNvSpPr/>
          <p:nvPr/>
        </p:nvSpPr>
        <p:spPr>
          <a:xfrm>
            <a:off x="6102350" y="971550"/>
            <a:ext cx="1109663" cy="271463"/>
          </a:xfrm>
          <a:prstGeom prst="leftRightArrow">
            <a:avLst>
              <a:gd name="adj1" fmla="val 62694"/>
              <a:gd name="adj2" fmla="val 70322"/>
            </a:avLst>
          </a:prstGeom>
          <a:solidFill>
            <a:srgbClr val="939393"/>
          </a:solidFill>
          <a:ln w="3175" cap="flat">
            <a:solidFill>
              <a:srgbClr val="939393"/>
            </a:solidFill>
            <a:prstDash val="solid"/>
            <a:miter lim="8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2859"/>
          <p:cNvSpPr/>
          <p:nvPr/>
        </p:nvSpPr>
        <p:spPr>
          <a:xfrm>
            <a:off x="6035675" y="901700"/>
            <a:ext cx="998538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lIns="32511" tIns="32511" rIns="32511" bIns="32511" anchor="ctr">
            <a:spAutoFit/>
          </a:bodyPr>
          <a:lstStyle>
            <a:lvl1pPr algn="ctr" defTabSz="408207">
              <a:spcBef>
                <a:spcPts val="1700"/>
              </a:spcBef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/>
              <a:t>45-59</a:t>
            </a:r>
            <a:endParaRPr kern="0" dirty="0"/>
          </a:p>
        </p:txBody>
      </p:sp>
      <p:sp>
        <p:nvSpPr>
          <p:cNvPr id="305" name="Shape 2865"/>
          <p:cNvSpPr/>
          <p:nvPr/>
        </p:nvSpPr>
        <p:spPr>
          <a:xfrm>
            <a:off x="5932488" y="755650"/>
            <a:ext cx="1244600" cy="234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lIns="32511" tIns="32511" rIns="32511" bIns="32511" anchor="ctr">
            <a:spAutoFit/>
          </a:bodyPr>
          <a:lstStyle>
            <a:lvl1pPr algn="ctr" defTabSz="408207">
              <a:spcBef>
                <a:spcPts val="1500"/>
              </a:spcBef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kern="0" dirty="0">
                <a:solidFill>
                  <a:srgbClr val="000000"/>
                </a:solidFill>
              </a:rPr>
              <a:t>3</a:t>
            </a:r>
            <a:r>
              <a:rPr lang="en-CA" kern="0" dirty="0">
                <a:solidFill>
                  <a:srgbClr val="000000"/>
                </a:solidFill>
              </a:rPr>
              <a:t>a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6" name="Shape 2871"/>
          <p:cNvSpPr/>
          <p:nvPr/>
        </p:nvSpPr>
        <p:spPr>
          <a:xfrm>
            <a:off x="2373313" y="2306638"/>
            <a:ext cx="1260475" cy="214312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endParaRPr kern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84"/>
          <p:cNvSpPr/>
          <p:nvPr/>
        </p:nvSpPr>
        <p:spPr>
          <a:xfrm>
            <a:off x="2373313" y="3748088"/>
            <a:ext cx="2600325" cy="184150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2891"/>
          <p:cNvSpPr/>
          <p:nvPr/>
        </p:nvSpPr>
        <p:spPr>
          <a:xfrm>
            <a:off x="2408238" y="5818188"/>
            <a:ext cx="4803775" cy="214312"/>
          </a:xfrm>
          <a:prstGeom prst="rect">
            <a:avLst/>
          </a:prstGeom>
          <a:solidFill>
            <a:srgbClr val="FCF6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2946"/>
          <p:cNvSpPr/>
          <p:nvPr/>
        </p:nvSpPr>
        <p:spPr>
          <a:xfrm>
            <a:off x="4860124" y="1249770"/>
            <a:ext cx="23398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3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6" name="Shape 2946"/>
          <p:cNvSpPr/>
          <p:nvPr/>
        </p:nvSpPr>
        <p:spPr>
          <a:xfrm>
            <a:off x="6029325" y="1538288"/>
            <a:ext cx="233363" cy="277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45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198" name="Shape 2946"/>
          <p:cNvSpPr/>
          <p:nvPr/>
        </p:nvSpPr>
        <p:spPr>
          <a:xfrm>
            <a:off x="3525036" y="2257425"/>
            <a:ext cx="234950" cy="277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1</a:t>
            </a:r>
            <a:r>
              <a:rPr kern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9" name="Shape 2946"/>
          <p:cNvSpPr/>
          <p:nvPr/>
        </p:nvSpPr>
        <p:spPr>
          <a:xfrm>
            <a:off x="3534954" y="2725738"/>
            <a:ext cx="233363" cy="277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15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01" name="Shape 2946"/>
          <p:cNvSpPr/>
          <p:nvPr/>
        </p:nvSpPr>
        <p:spPr>
          <a:xfrm>
            <a:off x="4857750" y="1518057"/>
            <a:ext cx="23398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3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3" name="Shape 2946"/>
          <p:cNvSpPr/>
          <p:nvPr/>
        </p:nvSpPr>
        <p:spPr>
          <a:xfrm>
            <a:off x="4859338" y="3179763"/>
            <a:ext cx="234950" cy="276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3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4" name="Shape 2946"/>
          <p:cNvSpPr/>
          <p:nvPr/>
        </p:nvSpPr>
        <p:spPr>
          <a:xfrm>
            <a:off x="4870450" y="2992438"/>
            <a:ext cx="234950" cy="277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3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5" name="Shape 3084"/>
          <p:cNvSpPr/>
          <p:nvPr/>
        </p:nvSpPr>
        <p:spPr>
          <a:xfrm>
            <a:off x="2360613" y="3489325"/>
            <a:ext cx="1298575" cy="187325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946"/>
          <p:cNvSpPr/>
          <p:nvPr/>
        </p:nvSpPr>
        <p:spPr>
          <a:xfrm>
            <a:off x="3556000" y="3432582"/>
            <a:ext cx="23398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1</a:t>
            </a:r>
            <a:r>
              <a:rPr kern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8" name="Shape 2905"/>
          <p:cNvSpPr/>
          <p:nvPr/>
        </p:nvSpPr>
        <p:spPr>
          <a:xfrm>
            <a:off x="5546725" y="6409549"/>
            <a:ext cx="196850" cy="111125"/>
          </a:xfrm>
          <a:prstGeom prst="rect">
            <a:avLst/>
          </a:prstGeom>
          <a:pattFill prst="wdDnDiag">
            <a:fgClr>
              <a:srgbClr val="FFFF00"/>
            </a:fgClr>
            <a:bgClr>
              <a:srgbClr val="0BE202"/>
            </a:bgClr>
          </a:patt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897"/>
          <p:cNvSpPr/>
          <p:nvPr/>
        </p:nvSpPr>
        <p:spPr>
          <a:xfrm>
            <a:off x="5818188" y="6385736"/>
            <a:ext cx="889000" cy="153988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>
            <a:spAutoFit/>
          </a:bodyPr>
          <a:lstStyle>
            <a:lvl1pPr defTabSz="408207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Do not initiate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8458" y="3622608"/>
            <a:ext cx="42224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Helvetica"/>
                <a:cs typeface="Calibri"/>
                <a:sym typeface="Helvetica"/>
              </a:rPr>
              <a:t>30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4824816" y="3856037"/>
            <a:ext cx="42224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Helvetica"/>
                <a:cs typeface="Calibri"/>
                <a:sym typeface="Helvetica"/>
              </a:rPr>
              <a:t>30</a:t>
            </a:r>
          </a:p>
        </p:txBody>
      </p:sp>
      <p:sp>
        <p:nvSpPr>
          <p:cNvPr id="212" name="Shape 2946"/>
          <p:cNvSpPr/>
          <p:nvPr/>
        </p:nvSpPr>
        <p:spPr>
          <a:xfrm>
            <a:off x="7072706" y="3916363"/>
            <a:ext cx="234950" cy="276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6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3" name="Shape 2946"/>
          <p:cNvSpPr/>
          <p:nvPr/>
        </p:nvSpPr>
        <p:spPr>
          <a:xfrm>
            <a:off x="7064375" y="4173538"/>
            <a:ext cx="233363" cy="277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6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4" name="Shape 2946"/>
          <p:cNvSpPr/>
          <p:nvPr/>
        </p:nvSpPr>
        <p:spPr>
          <a:xfrm>
            <a:off x="7115175" y="4860538"/>
            <a:ext cx="23398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6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" name="Shape 2946"/>
          <p:cNvSpPr/>
          <p:nvPr/>
        </p:nvSpPr>
        <p:spPr>
          <a:xfrm>
            <a:off x="7107238" y="5083175"/>
            <a:ext cx="233362" cy="276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6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7" name="Shape 2946"/>
          <p:cNvSpPr/>
          <p:nvPr/>
        </p:nvSpPr>
        <p:spPr>
          <a:xfrm>
            <a:off x="7127875" y="5484813"/>
            <a:ext cx="234950" cy="276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6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8" name="Shape 2946"/>
          <p:cNvSpPr/>
          <p:nvPr/>
        </p:nvSpPr>
        <p:spPr>
          <a:xfrm>
            <a:off x="7116763" y="5783263"/>
            <a:ext cx="233362" cy="276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6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820333" y="4083743"/>
            <a:ext cx="42224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Helvetica"/>
                <a:cs typeface="Calibri"/>
                <a:sym typeface="Helvetica"/>
              </a:rPr>
              <a:t>30</a:t>
            </a:r>
          </a:p>
        </p:txBody>
      </p:sp>
      <p:sp>
        <p:nvSpPr>
          <p:cNvPr id="220" name="Shape 2946"/>
          <p:cNvSpPr/>
          <p:nvPr/>
        </p:nvSpPr>
        <p:spPr>
          <a:xfrm>
            <a:off x="7066764" y="4376738"/>
            <a:ext cx="233363" cy="277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6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1" name="Shape 2946"/>
          <p:cNvSpPr/>
          <p:nvPr/>
        </p:nvSpPr>
        <p:spPr>
          <a:xfrm>
            <a:off x="5991225" y="4869257"/>
            <a:ext cx="233363" cy="276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45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777213" y="2435601"/>
            <a:ext cx="42224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Helvetica"/>
                <a:cs typeface="Calibri"/>
                <a:sym typeface="Helvetica"/>
              </a:rPr>
              <a:t>30</a:t>
            </a:r>
          </a:p>
        </p:txBody>
      </p:sp>
      <p:sp>
        <p:nvSpPr>
          <p:cNvPr id="210" name="Shape 2997"/>
          <p:cNvSpPr/>
          <p:nvPr/>
        </p:nvSpPr>
        <p:spPr>
          <a:xfrm>
            <a:off x="2373313" y="2078038"/>
            <a:ext cx="1263650" cy="180975"/>
          </a:xfrm>
          <a:prstGeom prst="rect">
            <a:avLst/>
          </a:prstGeom>
          <a:solidFill>
            <a:srgbClr val="FCF6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946"/>
          <p:cNvSpPr/>
          <p:nvPr/>
        </p:nvSpPr>
        <p:spPr>
          <a:xfrm>
            <a:off x="3530585" y="2009775"/>
            <a:ext cx="233362" cy="276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1</a:t>
            </a:r>
            <a:r>
              <a:rPr kern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5307" y="6606619"/>
            <a:ext cx="6689725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r" defTabSz="457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* </a:t>
            </a:r>
            <a:r>
              <a:rPr lang="en-CA" sz="800" i="1" dirty="0">
                <a:solidFill>
                  <a:srgbClr val="000000"/>
                </a:solidFill>
                <a:latin typeface="Verdana"/>
                <a:sym typeface="Arial" charset="0"/>
              </a:rPr>
              <a:t>May be used for </a:t>
            </a:r>
            <a:r>
              <a:rPr lang="en-CA" sz="800" i="1" dirty="0" err="1">
                <a:solidFill>
                  <a:srgbClr val="000000"/>
                </a:solidFill>
                <a:latin typeface="Verdana"/>
                <a:sym typeface="Arial" charset="0"/>
              </a:rPr>
              <a:t>cardiorenal</a:t>
            </a:r>
            <a:r>
              <a:rPr lang="en-CA" sz="800" i="1" dirty="0">
                <a:solidFill>
                  <a:srgbClr val="000000"/>
                </a:solidFill>
                <a:latin typeface="Verdana"/>
                <a:sym typeface="Arial" charset="0"/>
              </a:rPr>
              <a:t> benefits in those with clinical CVD, A1C above target and </a:t>
            </a:r>
            <a:r>
              <a:rPr lang="en-CA" sz="800" i="1" dirty="0" err="1">
                <a:solidFill>
                  <a:srgbClr val="000000"/>
                </a:solidFill>
                <a:latin typeface="Verdana"/>
                <a:sym typeface="Arial" charset="0"/>
              </a:rPr>
              <a:t>eGFR</a:t>
            </a:r>
            <a:r>
              <a:rPr lang="en-CA" sz="800" i="1" dirty="0">
                <a:solidFill>
                  <a:srgbClr val="000000"/>
                </a:solidFill>
                <a:latin typeface="Verdana"/>
                <a:sym typeface="Arial" charset="0"/>
              </a:rPr>
              <a:t> &gt;30 mL/min/1.73m</a:t>
            </a:r>
            <a:r>
              <a:rPr lang="en-CA" sz="800" i="1" baseline="30000" dirty="0">
                <a:solidFill>
                  <a:srgbClr val="000000"/>
                </a:solidFill>
                <a:latin typeface="Verdana"/>
                <a:sym typeface="Arial" charset="0"/>
              </a:rPr>
              <a:t>2</a:t>
            </a:r>
            <a:r>
              <a:rPr lang="en-CA" sz="800" i="1" dirty="0">
                <a:solidFill>
                  <a:srgbClr val="000000"/>
                </a:solidFill>
                <a:latin typeface="Verdana"/>
                <a:sym typeface="Arial" charset="0"/>
              </a:rPr>
              <a:t> </a:t>
            </a:r>
            <a:endParaRPr lang="en-CA" sz="800" i="1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7" name="Shape 2952"/>
          <p:cNvSpPr/>
          <p:nvPr/>
        </p:nvSpPr>
        <p:spPr>
          <a:xfrm>
            <a:off x="2390775" y="1847850"/>
            <a:ext cx="4791075" cy="188913"/>
          </a:xfrm>
          <a:prstGeom prst="rect">
            <a:avLst/>
          </a:prstGeom>
          <a:solidFill>
            <a:srgbClr val="ABFFAB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946"/>
          <p:cNvSpPr/>
          <p:nvPr/>
        </p:nvSpPr>
        <p:spPr>
          <a:xfrm flipH="1">
            <a:off x="7075896" y="1797050"/>
            <a:ext cx="350838" cy="277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6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4808421" y="1750086"/>
            <a:ext cx="42224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Helvetica"/>
                <a:cs typeface="Calibri"/>
                <a:sym typeface="Helvetica"/>
              </a:rPr>
              <a:t>30</a:t>
            </a:r>
          </a:p>
        </p:txBody>
      </p:sp>
      <p:sp>
        <p:nvSpPr>
          <p:cNvPr id="230" name="Shape 2957"/>
          <p:cNvSpPr/>
          <p:nvPr/>
        </p:nvSpPr>
        <p:spPr>
          <a:xfrm>
            <a:off x="5651500" y="1846263"/>
            <a:ext cx="769938" cy="1698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solidFill>
                  <a:srgbClr val="000000"/>
                </a:solidFill>
              </a:rPr>
              <a:t>12.5 mg</a:t>
            </a:r>
            <a:r>
              <a:rPr lang="en-CA" kern="0" dirty="0">
                <a:solidFill>
                  <a:srgbClr val="000000"/>
                </a:solidFill>
              </a:rPr>
              <a:t> daily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31" name="Shape 2956"/>
          <p:cNvSpPr/>
          <p:nvPr/>
        </p:nvSpPr>
        <p:spPr>
          <a:xfrm>
            <a:off x="3319463" y="1847850"/>
            <a:ext cx="769937" cy="169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solidFill>
                  <a:srgbClr val="000000"/>
                </a:solidFill>
              </a:rPr>
              <a:t>6.25 mg</a:t>
            </a:r>
            <a:r>
              <a:rPr lang="en-CA" kern="0" dirty="0">
                <a:solidFill>
                  <a:srgbClr val="000000"/>
                </a:solidFill>
              </a:rPr>
              <a:t> daily</a:t>
            </a:r>
            <a:endParaRPr kern="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>
            <a:stCxn id="229" idx="0"/>
            <a:endCxn id="229" idx="0"/>
          </p:cNvCxnSpPr>
          <p:nvPr/>
        </p:nvCxnSpPr>
        <p:spPr>
          <a:xfrm>
            <a:off x="5019545" y="1750086"/>
            <a:ext cx="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>
            <a:off x="4973638" y="1857074"/>
            <a:ext cx="0" cy="14830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2" name="Straight Connector 231"/>
          <p:cNvCxnSpPr/>
          <p:nvPr/>
        </p:nvCxnSpPr>
        <p:spPr>
          <a:xfrm>
            <a:off x="4949825" y="2544169"/>
            <a:ext cx="0" cy="14830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3" name="Shape 2891"/>
          <p:cNvSpPr/>
          <p:nvPr/>
        </p:nvSpPr>
        <p:spPr>
          <a:xfrm>
            <a:off x="2381250" y="4668838"/>
            <a:ext cx="4819650" cy="203200"/>
          </a:xfrm>
          <a:prstGeom prst="rect">
            <a:avLst/>
          </a:prstGeom>
          <a:solidFill>
            <a:srgbClr val="FCF6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946"/>
          <p:cNvSpPr/>
          <p:nvPr/>
        </p:nvSpPr>
        <p:spPr>
          <a:xfrm>
            <a:off x="7072721" y="4598988"/>
            <a:ext cx="233363" cy="276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6</a:t>
            </a:r>
            <a:r>
              <a:rPr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3" name="Shape 2891"/>
          <p:cNvSpPr/>
          <p:nvPr/>
        </p:nvSpPr>
        <p:spPr>
          <a:xfrm>
            <a:off x="2357438" y="6075363"/>
            <a:ext cx="2613025" cy="209550"/>
          </a:xfrm>
          <a:prstGeom prst="rect">
            <a:avLst/>
          </a:prstGeom>
          <a:solidFill>
            <a:srgbClr val="FCF6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844753" y="5972963"/>
            <a:ext cx="42224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Helvetica"/>
                <a:cs typeface="Calibri"/>
                <a:sym typeface="Helvetica"/>
              </a:rPr>
              <a:t>30</a:t>
            </a:r>
          </a:p>
        </p:txBody>
      </p:sp>
      <p:sp>
        <p:nvSpPr>
          <p:cNvPr id="433269" name="Shape 382"/>
          <p:cNvSpPr txBox="1">
            <a:spLocks noChangeArrowheads="1"/>
          </p:cNvSpPr>
          <p:nvPr/>
        </p:nvSpPr>
        <p:spPr bwMode="auto">
          <a:xfrm>
            <a:off x="0" y="-28575"/>
            <a:ext cx="767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88900"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1200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sym typeface="Calibri" pitchFamily="34" charset="0"/>
              </a:rPr>
              <a:t>2018 Diabetes Canada CPG – Chapter 13.  Pharmacologic Glycemic Management of Type 2 Diabetes </a:t>
            </a:r>
          </a:p>
        </p:txBody>
      </p:sp>
      <p:sp>
        <p:nvSpPr>
          <p:cNvPr id="216" name="Shape 2997"/>
          <p:cNvSpPr/>
          <p:nvPr/>
        </p:nvSpPr>
        <p:spPr>
          <a:xfrm>
            <a:off x="4973639" y="5343126"/>
            <a:ext cx="1128712" cy="171848"/>
          </a:xfrm>
          <a:prstGeom prst="rect">
            <a:avLst/>
          </a:prstGeom>
          <a:solidFill>
            <a:srgbClr val="FCF600"/>
          </a:solidFill>
          <a:ln w="12700" cap="flat">
            <a:noFill/>
            <a:miter lim="400000"/>
          </a:ln>
          <a:effectLst/>
        </p:spPr>
        <p:txBody>
          <a:bodyPr lIns="45719" tIns="45719" rIns="45719" bIns="45719" anchor="ctr"/>
          <a:lstStyle/>
          <a:p>
            <a:pPr defTabSz="286892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946"/>
          <p:cNvSpPr/>
          <p:nvPr/>
        </p:nvSpPr>
        <p:spPr>
          <a:xfrm>
            <a:off x="4862229" y="5275669"/>
            <a:ext cx="23398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30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35" name="Shape 2946"/>
          <p:cNvSpPr/>
          <p:nvPr/>
        </p:nvSpPr>
        <p:spPr>
          <a:xfrm>
            <a:off x="5991225" y="4856163"/>
            <a:ext cx="233363" cy="276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45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36" name="Shape 2946"/>
          <p:cNvSpPr/>
          <p:nvPr/>
        </p:nvSpPr>
        <p:spPr>
          <a:xfrm>
            <a:off x="5986509" y="5257349"/>
            <a:ext cx="233363" cy="276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lang="en-CA" kern="0" dirty="0">
                <a:solidFill>
                  <a:srgbClr val="000000"/>
                </a:solidFill>
              </a:rPr>
              <a:t>45</a:t>
            </a:r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7920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6553200" cy="1143000"/>
          </a:xfrm>
        </p:spPr>
        <p:txBody>
          <a:bodyPr/>
          <a:lstStyle/>
          <a:p>
            <a:r>
              <a:rPr lang="en-US" dirty="0" err="1"/>
              <a:t>Whats</a:t>
            </a:r>
            <a:r>
              <a:rPr lang="en-US" dirty="0"/>
              <a:t> next?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086600" cy="4648200"/>
          </a:xfrm>
        </p:spPr>
        <p:txBody>
          <a:bodyPr/>
          <a:lstStyle/>
          <a:p>
            <a:r>
              <a:rPr lang="en-ZA" dirty="0"/>
              <a:t>Weekly </a:t>
            </a:r>
            <a:r>
              <a:rPr lang="en-ZA" dirty="0" err="1"/>
              <a:t>exenatide</a:t>
            </a:r>
            <a:r>
              <a:rPr lang="en-ZA" dirty="0"/>
              <a:t> SC</a:t>
            </a:r>
          </a:p>
          <a:p>
            <a:endParaRPr lang="en-ZA" dirty="0"/>
          </a:p>
          <a:p>
            <a:r>
              <a:rPr lang="en-ZA" dirty="0"/>
              <a:t>Weekly </a:t>
            </a:r>
            <a:r>
              <a:rPr lang="en-ZA" dirty="0" err="1"/>
              <a:t>semaglutide</a:t>
            </a:r>
            <a:r>
              <a:rPr lang="en-ZA" dirty="0"/>
              <a:t> SC</a:t>
            </a:r>
          </a:p>
          <a:p>
            <a:endParaRPr lang="en-ZA" dirty="0"/>
          </a:p>
          <a:p>
            <a:r>
              <a:rPr lang="en-ZA" dirty="0"/>
              <a:t>Oral </a:t>
            </a:r>
            <a:r>
              <a:rPr lang="en-ZA" dirty="0" err="1"/>
              <a:t>semaglutide</a:t>
            </a:r>
            <a:r>
              <a:rPr lang="en-ZA" dirty="0"/>
              <a:t>  !</a:t>
            </a:r>
          </a:p>
          <a:p>
            <a:endParaRPr lang="en-ZA" dirty="0"/>
          </a:p>
          <a:p>
            <a:r>
              <a:rPr lang="en-ZA" dirty="0"/>
              <a:t>Combination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1026" name="Picture 2" descr="FDA Approves Novo Nordisk&amp;#39;s Xultophy Combination Drug for Type 2 Diabetes –  Diabetes 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89702"/>
            <a:ext cx="5903371" cy="16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93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35" y="1628800"/>
            <a:ext cx="6553200" cy="1143000"/>
          </a:xfrm>
        </p:spPr>
        <p:txBody>
          <a:bodyPr/>
          <a:lstStyle/>
          <a:p>
            <a:r>
              <a:rPr lang="en-ZA" dirty="0">
                <a:solidFill>
                  <a:schemeClr val="accent2"/>
                </a:solidFill>
              </a:rPr>
              <a:t>TIRZEPATIDE</a:t>
            </a:r>
            <a:br>
              <a:rPr lang="en-ZA" dirty="0">
                <a:solidFill>
                  <a:schemeClr val="accent2"/>
                </a:solidFill>
              </a:rPr>
            </a:br>
            <a:r>
              <a:rPr lang="en-ZA" dirty="0">
                <a:solidFill>
                  <a:schemeClr val="accent2"/>
                </a:solidFill>
              </a:rPr>
              <a:t>GIP+GLP1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64" y="-34919"/>
            <a:ext cx="4119021" cy="68929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2050" name="Picture 2" descr="LY32981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2" y="3068960"/>
            <a:ext cx="22288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0"/>
            <a:ext cx="4560773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086600" cy="4648200"/>
          </a:xfrm>
        </p:spPr>
        <p:txBody>
          <a:bodyPr/>
          <a:lstStyle/>
          <a:p>
            <a:r>
              <a:rPr lang="en-ZA" dirty="0"/>
              <a:t>56 year old Mr N with T2DM x 2 years</a:t>
            </a:r>
          </a:p>
          <a:p>
            <a:r>
              <a:rPr lang="en-ZA" dirty="0"/>
              <a:t>On Metformin 850mg </a:t>
            </a:r>
            <a:r>
              <a:rPr lang="en-ZA" dirty="0" err="1"/>
              <a:t>tds</a:t>
            </a:r>
            <a:r>
              <a:rPr lang="en-ZA" dirty="0"/>
              <a:t>, Glimepiride 4 mg mane.</a:t>
            </a:r>
          </a:p>
          <a:p>
            <a:r>
              <a:rPr lang="en-ZA" dirty="0"/>
              <a:t>BMI 33</a:t>
            </a:r>
          </a:p>
          <a:p>
            <a:r>
              <a:rPr lang="en-ZA" dirty="0"/>
              <a:t>BP 146/88 mm Hg on </a:t>
            </a:r>
            <a:r>
              <a:rPr lang="en-ZA" dirty="0" err="1"/>
              <a:t>Enalapril</a:t>
            </a:r>
            <a:endParaRPr lang="en-ZA" dirty="0"/>
          </a:p>
          <a:p>
            <a:r>
              <a:rPr lang="en-ZA" dirty="0"/>
              <a:t>LDL 3.2 </a:t>
            </a:r>
            <a:r>
              <a:rPr lang="en-ZA" dirty="0" err="1"/>
              <a:t>mmol</a:t>
            </a:r>
            <a:r>
              <a:rPr lang="en-ZA" dirty="0"/>
              <a:t>/l on Simvastatin 40 mg </a:t>
            </a:r>
            <a:r>
              <a:rPr lang="en-ZA" dirty="0" err="1"/>
              <a:t>nocte</a:t>
            </a:r>
            <a:endParaRPr lang="en-ZA" dirty="0"/>
          </a:p>
          <a:p>
            <a:r>
              <a:rPr lang="en-ZA" dirty="0"/>
              <a:t>No CVD disease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92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Lab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086600" cy="4648200"/>
          </a:xfrm>
        </p:spPr>
        <p:txBody>
          <a:bodyPr/>
          <a:lstStyle/>
          <a:p>
            <a:r>
              <a:rPr lang="en-ZA" dirty="0"/>
              <a:t>LDL 3.2 </a:t>
            </a:r>
            <a:r>
              <a:rPr lang="en-ZA" dirty="0" err="1"/>
              <a:t>mmol</a:t>
            </a:r>
            <a:r>
              <a:rPr lang="en-ZA" dirty="0"/>
              <a:t>/l on Simvastatin 40 mg </a:t>
            </a:r>
            <a:r>
              <a:rPr lang="en-ZA" dirty="0" err="1"/>
              <a:t>nocte</a:t>
            </a:r>
            <a:endParaRPr lang="en-ZA" dirty="0"/>
          </a:p>
          <a:p>
            <a:r>
              <a:rPr lang="en-ZA" dirty="0"/>
              <a:t>HbA1c 8.4%</a:t>
            </a:r>
          </a:p>
          <a:p>
            <a:r>
              <a:rPr lang="en-ZA" dirty="0"/>
              <a:t>Serum Creatinine 87 </a:t>
            </a:r>
            <a:r>
              <a:rPr lang="en-ZA" dirty="0" err="1"/>
              <a:t>umol</a:t>
            </a:r>
            <a:r>
              <a:rPr lang="en-ZA" dirty="0"/>
              <a:t>/l  </a:t>
            </a:r>
            <a:r>
              <a:rPr lang="en-ZA" dirty="0" err="1"/>
              <a:t>eGFR</a:t>
            </a:r>
            <a:r>
              <a:rPr lang="en-ZA" dirty="0"/>
              <a:t> 70</a:t>
            </a:r>
          </a:p>
          <a:p>
            <a:r>
              <a:rPr lang="en-ZA" dirty="0"/>
              <a:t>UACR 4.6</a:t>
            </a:r>
          </a:p>
          <a:p>
            <a:r>
              <a:rPr lang="en-ZA" dirty="0"/>
              <a:t>Repeated and 5.2</a:t>
            </a:r>
          </a:p>
          <a:p>
            <a:r>
              <a:rPr lang="en-ZA" dirty="0"/>
              <a:t>Implications for BP, Lipid AND glucose Rx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6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2" y="1013012"/>
            <a:ext cx="7458635" cy="4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42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" y="0"/>
            <a:ext cx="7888941" cy="52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" y="0"/>
            <a:ext cx="7888941" cy="48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4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47359E-46AB-496A-9AA8-E759A083A240}"/>
              </a:ext>
            </a:extLst>
          </p:cNvPr>
          <p:cNvSpPr/>
          <p:nvPr/>
        </p:nvSpPr>
        <p:spPr>
          <a:xfrm>
            <a:off x="251520" y="257175"/>
            <a:ext cx="822310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Drug-Specific and Patient Factors to Consider When Selecting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Antihyperglycaemic Treatment in Adults With T2D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A88A42-06A1-4A66-A722-647637814A2C}"/>
              </a:ext>
            </a:extLst>
          </p:cNvPr>
          <p:cNvSpPr/>
          <p:nvPr/>
        </p:nvSpPr>
        <p:spPr>
          <a:xfrm>
            <a:off x="457200" y="5431395"/>
            <a:ext cx="8441474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For agent-specific dosing recommendations, please refer to the manufacturers’ prescribing information.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ADA = American Diabetes Association; DPP-4i = dipeptidyl peptidase type 4 inhibitor; GLP-1 RA = glucagon-like peptide 1 receptor agonist; SGLT2i = sodium-glucose cotransporter-2 inhibitor; SQ = subcutaneous; SU = sulphonylurea; T2D = type 2 diabetes; TZD = thiazolidinedione.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ADA. </a:t>
            </a:r>
            <a:r>
              <a:rPr lang="en-US" sz="600" i="1" dirty="0">
                <a:solidFill>
                  <a:srgbClr val="000000"/>
                </a:solidFill>
                <a:latin typeface="Arial" panose="020B0604020202020204"/>
              </a:rPr>
              <a:t>Diabetes Care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. 2019:42(suppl 1):S1-S183.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E14405-60F0-4FA9-937C-751E5D315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14486"/>
              </p:ext>
            </p:extLst>
          </p:nvPr>
        </p:nvGraphicFramePr>
        <p:xfrm>
          <a:off x="534563" y="1441758"/>
          <a:ext cx="8286747" cy="375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566">
                  <a:extLst>
                    <a:ext uri="{9D8B030D-6E8A-4147-A177-3AD203B41FA5}">
                      <a16:colId xmlns:a16="http://schemas.microsoft.com/office/drawing/2014/main" val="1770146354"/>
                    </a:ext>
                  </a:extLst>
                </a:gridCol>
                <a:gridCol w="1179023">
                  <a:extLst>
                    <a:ext uri="{9D8B030D-6E8A-4147-A177-3AD203B41FA5}">
                      <a16:colId xmlns:a16="http://schemas.microsoft.com/office/drawing/2014/main" val="2081054934"/>
                    </a:ext>
                  </a:extLst>
                </a:gridCol>
                <a:gridCol w="1237667">
                  <a:extLst>
                    <a:ext uri="{9D8B030D-6E8A-4147-A177-3AD203B41FA5}">
                      <a16:colId xmlns:a16="http://schemas.microsoft.com/office/drawing/2014/main" val="1745711552"/>
                    </a:ext>
                  </a:extLst>
                </a:gridCol>
                <a:gridCol w="1602208">
                  <a:extLst>
                    <a:ext uri="{9D8B030D-6E8A-4147-A177-3AD203B41FA5}">
                      <a16:colId xmlns:a16="http://schemas.microsoft.com/office/drawing/2014/main" val="1248015358"/>
                    </a:ext>
                  </a:extLst>
                </a:gridCol>
                <a:gridCol w="1692611">
                  <a:extLst>
                    <a:ext uri="{9D8B030D-6E8A-4147-A177-3AD203B41FA5}">
                      <a16:colId xmlns:a16="http://schemas.microsoft.com/office/drawing/2014/main" val="1719565017"/>
                    </a:ext>
                  </a:extLst>
                </a:gridCol>
                <a:gridCol w="936336">
                  <a:extLst>
                    <a:ext uri="{9D8B030D-6E8A-4147-A177-3AD203B41FA5}">
                      <a16:colId xmlns:a16="http://schemas.microsoft.com/office/drawing/2014/main" val="2939082432"/>
                    </a:ext>
                  </a:extLst>
                </a:gridCol>
                <a:gridCol w="936336">
                  <a:extLst>
                    <a:ext uri="{9D8B030D-6E8A-4147-A177-3AD203B41FA5}">
                      <a16:colId xmlns:a16="http://schemas.microsoft.com/office/drawing/2014/main" val="1516134383"/>
                    </a:ext>
                  </a:extLst>
                </a:gridCol>
              </a:tblGrid>
              <a:tr h="3931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Antihyper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glycaemic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Treatment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Efficacy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Hypoglycaemia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Weight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Change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Oral/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SQ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84732"/>
                  </a:ext>
                </a:extLst>
              </a:tr>
              <a:tr h="34747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Metformin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 (potential</a:t>
                      </a:r>
                      <a:b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for modest loss)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Low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4460"/>
                  </a:ext>
                </a:extLst>
              </a:tr>
              <a:tr h="34747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SGLT-2i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Intermediate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Loss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860131"/>
                  </a:ext>
                </a:extLst>
              </a:tr>
              <a:tr h="34747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GLP-1 RA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Loss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SQ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993590"/>
                  </a:ext>
                </a:extLst>
              </a:tr>
              <a:tr h="34747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DPP-4i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Intermediate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133809"/>
                  </a:ext>
                </a:extLst>
              </a:tr>
              <a:tr h="34747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TZD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Gain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Low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470336"/>
                  </a:ext>
                </a:extLst>
              </a:tr>
              <a:tr h="34747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SU (second generation)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Gain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Low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229467"/>
                  </a:ext>
                </a:extLst>
              </a:tr>
              <a:tr h="205525">
                <a:tc rowSpan="3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Insulin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Human insulin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Highest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Gain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Low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SQ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5135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432" marR="27432"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SQ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472263"/>
                  </a:ext>
                </a:extLst>
              </a:tr>
              <a:tr h="200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Analogue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8656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24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086600" cy="4648200"/>
          </a:xfrm>
        </p:spPr>
        <p:txBody>
          <a:bodyPr/>
          <a:lstStyle/>
          <a:p>
            <a:r>
              <a:rPr lang="en-ZA" dirty="0"/>
              <a:t>56 year old Mr N with T2DM x 2 years</a:t>
            </a:r>
          </a:p>
          <a:p>
            <a:r>
              <a:rPr lang="en-ZA" dirty="0"/>
              <a:t>On Metformin 850mg </a:t>
            </a:r>
            <a:r>
              <a:rPr lang="en-ZA" dirty="0" err="1"/>
              <a:t>tds</a:t>
            </a:r>
            <a:r>
              <a:rPr lang="en-ZA" dirty="0"/>
              <a:t>, Glimepiride 4 mg mane.</a:t>
            </a:r>
          </a:p>
          <a:p>
            <a:r>
              <a:rPr lang="en-ZA" dirty="0"/>
              <a:t>BMI 33</a:t>
            </a:r>
          </a:p>
          <a:p>
            <a:r>
              <a:rPr lang="en-ZA" dirty="0"/>
              <a:t>BP 146/88 mm Hg on </a:t>
            </a:r>
            <a:r>
              <a:rPr lang="en-ZA" dirty="0" err="1"/>
              <a:t>Enalapril</a:t>
            </a:r>
            <a:r>
              <a:rPr lang="en-ZA" dirty="0"/>
              <a:t> 10mg </a:t>
            </a:r>
            <a:r>
              <a:rPr lang="en-ZA" dirty="0" err="1"/>
              <a:t>bd</a:t>
            </a:r>
            <a:endParaRPr lang="en-ZA" dirty="0"/>
          </a:p>
          <a:p>
            <a:r>
              <a:rPr lang="en-ZA" dirty="0"/>
              <a:t>LDL 3.2 </a:t>
            </a:r>
            <a:r>
              <a:rPr lang="en-ZA" dirty="0" err="1"/>
              <a:t>mmol</a:t>
            </a:r>
            <a:r>
              <a:rPr lang="en-ZA" dirty="0"/>
              <a:t>/l on Simvastatin 40 mg </a:t>
            </a:r>
            <a:r>
              <a:rPr lang="en-ZA" dirty="0" err="1"/>
              <a:t>nocte</a:t>
            </a:r>
            <a:endParaRPr lang="en-ZA" dirty="0"/>
          </a:p>
          <a:p>
            <a:r>
              <a:rPr lang="en-ZA" dirty="0"/>
              <a:t>HbA1c 8.4%</a:t>
            </a:r>
          </a:p>
          <a:p>
            <a:r>
              <a:rPr lang="en-ZA" dirty="0"/>
              <a:t>What next? What other information do I need?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30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47359E-46AB-496A-9AA8-E759A083A240}"/>
              </a:ext>
            </a:extLst>
          </p:cNvPr>
          <p:cNvSpPr/>
          <p:nvPr/>
        </p:nvSpPr>
        <p:spPr>
          <a:xfrm>
            <a:off x="-684584" y="171328"/>
            <a:ext cx="11089232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Drug-Specific and Patient Factors to Consider When Selecting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Antihyperglycaemic Treatment in Adults With T2D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A88A42-06A1-4A66-A722-647637814A2C}"/>
              </a:ext>
            </a:extLst>
          </p:cNvPr>
          <p:cNvSpPr/>
          <p:nvPr/>
        </p:nvSpPr>
        <p:spPr>
          <a:xfrm>
            <a:off x="457200" y="5339061"/>
            <a:ext cx="8441474" cy="46166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For agent-specific dosing recommendations, please refer to the manufacturers’ prescribing information.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a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FDA approved for CVD benefit.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ADA = American Diabetes Association; ASCVD = atherosclerotic cardiovascular disease; CHF = congestive heart failure; CV = cardiovascular; CVD = cardiovascular disease; DPP-4i = dipeptidyl peptidase type 4 inhibitor; ER = extended release; GLP-1 RA = glucagon-like peptide 1 receptor agonist; SGLT2i = sodium-glucose cotransporter-2 inhibitor; SU = sulphonylurea; T2D = type 2 diabetes; TZD = thiazolidinedione.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ADA. </a:t>
            </a:r>
            <a:r>
              <a:rPr lang="en-US" sz="600" i="1" dirty="0">
                <a:solidFill>
                  <a:srgbClr val="000000"/>
                </a:solidFill>
                <a:latin typeface="Arial" panose="020B0604020202020204"/>
              </a:rPr>
              <a:t>Diabetes Care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. 2019:42(suppl 1):S1-S183.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E14405-60F0-4FA9-937C-751E5D3157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051" y="1295793"/>
          <a:ext cx="8229598" cy="3634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059">
                  <a:extLst>
                    <a:ext uri="{9D8B030D-6E8A-4147-A177-3AD203B41FA5}">
                      <a16:colId xmlns:a16="http://schemas.microsoft.com/office/drawing/2014/main" val="1770146354"/>
                    </a:ext>
                  </a:extLst>
                </a:gridCol>
                <a:gridCol w="1267979">
                  <a:extLst>
                    <a:ext uri="{9D8B030D-6E8A-4147-A177-3AD203B41FA5}">
                      <a16:colId xmlns:a16="http://schemas.microsoft.com/office/drawing/2014/main" val="2081054934"/>
                    </a:ext>
                  </a:extLst>
                </a:gridCol>
                <a:gridCol w="3551671">
                  <a:extLst>
                    <a:ext uri="{9D8B030D-6E8A-4147-A177-3AD203B41FA5}">
                      <a16:colId xmlns:a16="http://schemas.microsoft.com/office/drawing/2014/main" val="1684941434"/>
                    </a:ext>
                  </a:extLst>
                </a:gridCol>
                <a:gridCol w="2599889">
                  <a:extLst>
                    <a:ext uri="{9D8B030D-6E8A-4147-A177-3AD203B41FA5}">
                      <a16:colId xmlns:a16="http://schemas.microsoft.com/office/drawing/2014/main" val="4016221092"/>
                    </a:ext>
                  </a:extLst>
                </a:gridCol>
              </a:tblGrid>
              <a:tr h="21031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Antihyperglycaemic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Treatment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CV Effects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marT="18288" marB="18288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84732"/>
                  </a:ext>
                </a:extLst>
              </a:tr>
              <a:tr h="20704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ASCVD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CHF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626377"/>
                  </a:ext>
                </a:extLst>
              </a:tr>
              <a:tr h="34499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Metformin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Potential benefit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4460"/>
                  </a:ext>
                </a:extLst>
              </a:tr>
              <a:tr h="34747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SGLT-2i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Benefit: empagliflozin</a:t>
                      </a:r>
                      <a:r>
                        <a:rPr lang="en-US" sz="14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canagliflozin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Benefit: empagliflozin</a:t>
                      </a:r>
                      <a:r>
                        <a:rPr lang="en-US" sz="14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canagliflozin, dapagliflozin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860131"/>
                  </a:ext>
                </a:extLst>
              </a:tr>
              <a:tr h="34747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GLP-1 RA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Neutral: lixisenatide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Benefit: liraglutide</a:t>
                      </a:r>
                      <a:r>
                        <a:rPr lang="en-US" sz="14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&gt; semaglutide &gt; exenatide ER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993590"/>
                  </a:ext>
                </a:extLst>
              </a:tr>
              <a:tr h="34499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DPP-4i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Potential risk: saxagliptin, alogliptin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133809"/>
                  </a:ext>
                </a:extLst>
              </a:tr>
              <a:tr h="34499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TZD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Potential benefit: pioglitazone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Increased risk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470336"/>
                  </a:ext>
                </a:extLst>
              </a:tr>
              <a:tr h="34499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SU (second generation)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229467"/>
                  </a:ext>
                </a:extLst>
              </a:tr>
              <a:tr h="225314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Insulin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Human insulin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513532"/>
                  </a:ext>
                </a:extLst>
              </a:tr>
              <a:tr h="217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Analogue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8656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67" y="300037"/>
            <a:ext cx="8058150" cy="990599"/>
          </a:xfrm>
        </p:spPr>
        <p:txBody>
          <a:bodyPr/>
          <a:lstStyle/>
          <a:p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704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A88A42-06A1-4A66-A722-647637814A2C}"/>
              </a:ext>
            </a:extLst>
          </p:cNvPr>
          <p:cNvSpPr/>
          <p:nvPr/>
        </p:nvSpPr>
        <p:spPr>
          <a:xfrm>
            <a:off x="0" y="6499007"/>
            <a:ext cx="8441474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aseline="30000" dirty="0">
                <a:solidFill>
                  <a:srgbClr val="000000"/>
                </a:solidFill>
                <a:latin typeface="Arial" panose="020B0604020202020204"/>
              </a:rPr>
              <a:t>a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For agent-specific dosing recommendations, please refer to the manufacturers’ prescribing information.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ADA = American Diabetes Association; CKD = chronic kidney disease; DPP-4i = dipeptidyl peptidase type 4 inhibitor; eGFR = estimated glomerular filtration rate; GLP-1 RA = glucagon-like peptide 1 receptor agonist; SGLT2i = sodium-glucose cotransporter-2 inhibitor; SU = sulphonylurea; T2D = type 2 diabetes; TZD = thiazolidinedione.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ADA. </a:t>
            </a:r>
            <a:r>
              <a:rPr lang="en-US" sz="600" i="1" dirty="0">
                <a:solidFill>
                  <a:srgbClr val="000000"/>
                </a:solidFill>
                <a:latin typeface="Arial" panose="020B0604020202020204"/>
              </a:rPr>
              <a:t>Diabetes Care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. 2019:42(suppl 1):S1-S183.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E14405-60F0-4FA9-937C-751E5D3157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938" y="966432"/>
          <a:ext cx="8229597" cy="5261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151">
                  <a:extLst>
                    <a:ext uri="{9D8B030D-6E8A-4147-A177-3AD203B41FA5}">
                      <a16:colId xmlns:a16="http://schemas.microsoft.com/office/drawing/2014/main" val="1770146354"/>
                    </a:ext>
                  </a:extLst>
                </a:gridCol>
                <a:gridCol w="1103027">
                  <a:extLst>
                    <a:ext uri="{9D8B030D-6E8A-4147-A177-3AD203B41FA5}">
                      <a16:colId xmlns:a16="http://schemas.microsoft.com/office/drawing/2014/main" val="2081054934"/>
                    </a:ext>
                  </a:extLst>
                </a:gridCol>
                <a:gridCol w="1535805">
                  <a:extLst>
                    <a:ext uri="{9D8B030D-6E8A-4147-A177-3AD203B41FA5}">
                      <a16:colId xmlns:a16="http://schemas.microsoft.com/office/drawing/2014/main" val="3059917596"/>
                    </a:ext>
                  </a:extLst>
                </a:gridCol>
                <a:gridCol w="5064614">
                  <a:extLst>
                    <a:ext uri="{9D8B030D-6E8A-4147-A177-3AD203B41FA5}">
                      <a16:colId xmlns:a16="http://schemas.microsoft.com/office/drawing/2014/main" val="4231967799"/>
                    </a:ext>
                  </a:extLst>
                </a:gridCol>
              </a:tblGrid>
              <a:tr h="21031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Antihyper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glycaemic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Treatment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Renal Effects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marT="18288" marB="18288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84732"/>
                  </a:ext>
                </a:extLst>
              </a:tr>
              <a:tr h="19269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CKD Progression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Dosing/Use Considerations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685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626377"/>
                  </a:ext>
                </a:extLst>
              </a:tr>
              <a:tr h="229364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Metformin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 algn="l">
                        <a:lnSpc>
                          <a:spcPct val="95000"/>
                        </a:lnSpc>
                        <a:spcBef>
                          <a:spcPts val="1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Contraindicated with eGFR &lt;30</a:t>
                      </a:r>
                    </a:p>
                  </a:txBody>
                  <a:tcPr marL="685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4460"/>
                  </a:ext>
                </a:extLst>
              </a:tr>
              <a:tr h="50749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SGLT-2i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Benefit: canagliflozin,  dapagliflozin, empagliflozin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 algn="l">
                        <a:lnSpc>
                          <a:spcPct val="95000"/>
                        </a:lnSpc>
                        <a:spcBef>
                          <a:spcPts val="1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Renal dose adjustment required (canagliflozin, dapagliflozin, empagliflozin, ertugliflozin)</a:t>
                      </a:r>
                    </a:p>
                  </a:txBody>
                  <a:tcPr marL="685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860131"/>
                  </a:ext>
                </a:extLst>
              </a:tr>
              <a:tr h="396727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GLP-1 RA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Benefit: liraglutide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 algn="l">
                        <a:lnSpc>
                          <a:spcPct val="95000"/>
                        </a:lnSpc>
                        <a:spcBef>
                          <a:spcPts val="1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Renal dose adjustment required (exenatide, lixisenatide)</a:t>
                      </a:r>
                    </a:p>
                    <a:p>
                      <a:pPr marL="115888" indent="-115888" algn="l">
                        <a:lnSpc>
                          <a:spcPct val="95000"/>
                        </a:lnSpc>
                        <a:spcBef>
                          <a:spcPts val="1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Caution when initiating or increasing dose because of potential risk of acute kidney injury</a:t>
                      </a:r>
                    </a:p>
                  </a:txBody>
                  <a:tcPr marL="685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993590"/>
                  </a:ext>
                </a:extLst>
              </a:tr>
              <a:tr h="48890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DPP-4i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 algn="l">
                        <a:lnSpc>
                          <a:spcPct val="95000"/>
                        </a:lnSpc>
                        <a:spcBef>
                          <a:spcPts val="1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Renal dose adjustment required (sitagliptin, saxagliptin, alogliptin); can be used </a:t>
                      </a:r>
                      <a:b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with renal impairment</a:t>
                      </a:r>
                    </a:p>
                    <a:p>
                      <a:pPr marL="115888" indent="-115888" algn="l">
                        <a:lnSpc>
                          <a:spcPct val="95000"/>
                        </a:lnSpc>
                        <a:spcBef>
                          <a:spcPts val="1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 dose adjustment required for linagliptin</a:t>
                      </a:r>
                    </a:p>
                  </a:txBody>
                  <a:tcPr marL="685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133809"/>
                  </a:ext>
                </a:extLst>
              </a:tr>
              <a:tr h="396727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TZD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 algn="l">
                        <a:lnSpc>
                          <a:spcPct val="95000"/>
                        </a:lnSpc>
                        <a:spcBef>
                          <a:spcPts val="1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 dose adjustment required</a:t>
                      </a:r>
                    </a:p>
                    <a:p>
                      <a:pPr marL="115888" indent="-115888" algn="l">
                        <a:lnSpc>
                          <a:spcPct val="95000"/>
                        </a:lnSpc>
                        <a:spcBef>
                          <a:spcPts val="1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Generally not recommended in renal impairment because of potential for fluid retention</a:t>
                      </a:r>
                    </a:p>
                  </a:txBody>
                  <a:tcPr marL="685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470336"/>
                  </a:ext>
                </a:extLst>
              </a:tr>
              <a:tr h="396727">
                <a:tc gridSpan="2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SU</a:t>
                      </a:r>
                      <a:b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(second generation)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 algn="l">
                        <a:lnSpc>
                          <a:spcPct val="95000"/>
                        </a:lnSpc>
                        <a:spcBef>
                          <a:spcPts val="1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Glyburide: not recommended</a:t>
                      </a:r>
                    </a:p>
                    <a:p>
                      <a:pPr marL="115888" indent="-115888" algn="l">
                        <a:lnSpc>
                          <a:spcPct val="95000"/>
                        </a:lnSpc>
                        <a:spcBef>
                          <a:spcPts val="1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Glipizide and glimerpiride: initiate conservatively to avoid hypoglycaemia</a:t>
                      </a:r>
                    </a:p>
                  </a:txBody>
                  <a:tcPr marL="685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229467"/>
                  </a:ext>
                </a:extLst>
              </a:tr>
              <a:tr h="185262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Insulin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Human insulin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Neutral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15888" marR="0" lvl="0" indent="-115888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Lower insulin doses required with decrease in eGFR; titrate per clinical response</a:t>
                      </a:r>
                    </a:p>
                  </a:txBody>
                  <a:tcPr marL="685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513532"/>
                  </a:ext>
                </a:extLst>
              </a:tr>
              <a:tr h="153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Analogue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50394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1CDF327-BABE-4BEF-B5D8-11772C562FC2}"/>
              </a:ext>
            </a:extLst>
          </p:cNvPr>
          <p:cNvSpPr/>
          <p:nvPr/>
        </p:nvSpPr>
        <p:spPr>
          <a:xfrm>
            <a:off x="323528" y="210538"/>
            <a:ext cx="822310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Drug-Specific and Patient Factors to Consider When Selecting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Antihyperglycaemic Treatment in Adults With T2D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951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47359E-46AB-496A-9AA8-E759A083A240}"/>
              </a:ext>
            </a:extLst>
          </p:cNvPr>
          <p:cNvSpPr/>
          <p:nvPr/>
        </p:nvSpPr>
        <p:spPr>
          <a:xfrm>
            <a:off x="179512" y="201469"/>
            <a:ext cx="822310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Drug-Specific and Patient Factors to Consider When Selecting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Antihyperglycaemic Treatment in Adults With T2D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A88A42-06A1-4A66-A722-647637814A2C}"/>
              </a:ext>
            </a:extLst>
          </p:cNvPr>
          <p:cNvSpPr/>
          <p:nvPr/>
        </p:nvSpPr>
        <p:spPr>
          <a:xfrm>
            <a:off x="120316" y="6237312"/>
            <a:ext cx="8293894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ADA = American Diabetes Association; CHF = congestive heart failure; CV = cardiovascular; DPP-4i = dipeptidyl peptidase type 4 inhibitor; DKA = diabetic ketoacidosis; DKD = diabetic kidney disease; FDA = US Food and Drug Administration; GI = gastrointestinal; GLP-1 RA = glucagon-like peptide 1 receptor agonist; GU = genitourinary; ISR = injection-site reaction; LDL-C = low-density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lipoprotein cholesterol; NASH = nonalcoholic steatohepatitis; NPH = neutral protamine Hagedorn; SGLT2i = sodium-glucose cotransporter-2 inhibitor; SU = sulphonylurea; T2D = type 2 diabetes; TZD = thiazolidinedione.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ADA. </a:t>
            </a:r>
            <a:r>
              <a:rPr lang="en-US" sz="600" i="1" dirty="0">
                <a:solidFill>
                  <a:srgbClr val="000000"/>
                </a:solidFill>
                <a:latin typeface="Arial" panose="020B0604020202020204"/>
              </a:rPr>
              <a:t>Diabetes Care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. 2019:42(suppl 1):S1-S183.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E14405-60F0-4FA9-937C-751E5D3157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512" y="801544"/>
          <a:ext cx="8719162" cy="5381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197">
                  <a:extLst>
                    <a:ext uri="{9D8B030D-6E8A-4147-A177-3AD203B41FA5}">
                      <a16:colId xmlns:a16="http://schemas.microsoft.com/office/drawing/2014/main" val="1770146354"/>
                    </a:ext>
                  </a:extLst>
                </a:gridCol>
                <a:gridCol w="1214116">
                  <a:extLst>
                    <a:ext uri="{9D8B030D-6E8A-4147-A177-3AD203B41FA5}">
                      <a16:colId xmlns:a16="http://schemas.microsoft.com/office/drawing/2014/main" val="2081054934"/>
                    </a:ext>
                  </a:extLst>
                </a:gridCol>
                <a:gridCol w="3301047">
                  <a:extLst>
                    <a:ext uri="{9D8B030D-6E8A-4147-A177-3AD203B41FA5}">
                      <a16:colId xmlns:a16="http://schemas.microsoft.com/office/drawing/2014/main" val="1421237017"/>
                    </a:ext>
                  </a:extLst>
                </a:gridCol>
                <a:gridCol w="3562802">
                  <a:extLst>
                    <a:ext uri="{9D8B030D-6E8A-4147-A177-3AD203B41FA5}">
                      <a16:colId xmlns:a16="http://schemas.microsoft.com/office/drawing/2014/main" val="1825009399"/>
                    </a:ext>
                  </a:extLst>
                </a:gridCol>
              </a:tblGrid>
              <a:tr h="536459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Antihyper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glycaemic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Treatment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Additional Considerations</a:t>
                      </a:r>
                    </a:p>
                  </a:txBody>
                  <a:tcPr marL="20574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184732"/>
                  </a:ext>
                </a:extLst>
              </a:tr>
              <a:tr h="37427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Metformin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GI side effects common (eg, diarrhoea, nausea)</a:t>
                      </a: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Potential for B12 deficiency</a:t>
                      </a: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4460"/>
                  </a:ext>
                </a:extLst>
              </a:tr>
              <a:tr h="785974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SGLT-2i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FDA Boxed Warning: </a:t>
                      </a: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isk of amputation </a:t>
                      </a: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(canagliflozin)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Risk of bone fracture (canagliflozin)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DKA risk (all agents, rare in T2D)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GU infection</a:t>
                      </a: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Risk of volume depletion, hypotension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Increased LDL-C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Risk of Fournier gangrene</a:t>
                      </a: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860131"/>
                  </a:ext>
                </a:extLst>
              </a:tr>
              <a:tr h="598838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GLP-1 RA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FDA Black Box</a:t>
                      </a: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r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isk of thyroid C-cell tumor </a:t>
                      </a: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(liraglutide, albiglutide, dulaglutide, exenatide extended release)</a:t>
                      </a: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GI side effects common (eg, nausea, vomiting, diarrhoea)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ISR 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Acute pancreatitis risk</a:t>
                      </a: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993590"/>
                  </a:ext>
                </a:extLst>
              </a:tr>
              <a:tr h="37427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DPP-4i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Potential risk of acute pancreatitis</a:t>
                      </a: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Joint pain</a:t>
                      </a: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133809"/>
                  </a:ext>
                </a:extLst>
              </a:tr>
              <a:tr h="63607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TZD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FDA Black Box: </a:t>
                      </a: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CHF</a:t>
                      </a: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(pioglitazone, rosiglitazone)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Fluid retention (oedema, heart failure)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Benefit in NASH</a:t>
                      </a: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Risk of bone fracture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Bladder cancer (pioglitazone)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Increased LDL-C (rosiglitazone)</a:t>
                      </a: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470336"/>
                  </a:ext>
                </a:extLst>
              </a:tr>
              <a:tr h="37427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SU (second generation)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FDA Special Warning on increased risk of CV mortality per studies of an older SU (tolbutamide)</a:t>
                      </a: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8738" indent="-58738" algn="l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229467"/>
                  </a:ext>
                </a:extLst>
              </a:tr>
              <a:tr h="257688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Insulin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Human insulin</a:t>
                      </a: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ISR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Higher hypoglycaemia risk with human insulin (NPH or premixed formulation) vs analogue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20574" marT="13716" marB="13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55563" indent="-55563" algn="l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513532"/>
                  </a:ext>
                </a:extLst>
              </a:tr>
              <a:tr h="252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Analogue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0574" marR="20574" marT="13716" marB="1371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03944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ZA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296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Understanding insulins: AACE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8970548" cy="43204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235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899" y="1371600"/>
            <a:ext cx="8055674" cy="44336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06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371600"/>
            <a:ext cx="9001000" cy="44336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75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0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1" name="Picture 28" descr="line GRAP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87513"/>
            <a:ext cx="73660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2" name="Rectangle 4"/>
          <p:cNvSpPr>
            <a:spLocks noChangeArrowheads="1"/>
          </p:cNvSpPr>
          <p:nvPr/>
        </p:nvSpPr>
        <p:spPr bwMode="auto">
          <a:xfrm rot="16200000" flipV="1">
            <a:off x="3186113" y="2225675"/>
            <a:ext cx="369888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 eaLnBrk="0" hangingPunct="0"/>
            <a:endParaRPr lang="en-CA" b="1">
              <a:solidFill>
                <a:srgbClr val="E7E6E6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4" name="Freeform 12"/>
          <p:cNvSpPr>
            <a:spLocks/>
          </p:cNvSpPr>
          <p:nvPr/>
        </p:nvSpPr>
        <p:spPr bwMode="auto">
          <a:xfrm>
            <a:off x="3000375" y="2251075"/>
            <a:ext cx="2295525" cy="1357313"/>
          </a:xfrm>
          <a:custGeom>
            <a:avLst/>
            <a:gdLst>
              <a:gd name="T0" fmla="*/ 0 w 848"/>
              <a:gd name="T1" fmla="*/ 2147483647 h 599"/>
              <a:gd name="T2" fmla="*/ 2147483647 w 848"/>
              <a:gd name="T3" fmla="*/ 2147483647 h 599"/>
              <a:gd name="T4" fmla="*/ 2147483647 w 848"/>
              <a:gd name="T5" fmla="*/ 2147483647 h 599"/>
              <a:gd name="T6" fmla="*/ 2147483647 w 848"/>
              <a:gd name="T7" fmla="*/ 2147483647 h 599"/>
              <a:gd name="T8" fmla="*/ 2147483647 w 848"/>
              <a:gd name="T9" fmla="*/ 2147483647 h 599"/>
              <a:gd name="T10" fmla="*/ 2147483647 w 848"/>
              <a:gd name="T11" fmla="*/ 2147483647 h 599"/>
              <a:gd name="T12" fmla="*/ 2147483647 w 848"/>
              <a:gd name="T13" fmla="*/ 2147483647 h 599"/>
              <a:gd name="T14" fmla="*/ 2147483647 w 848"/>
              <a:gd name="T15" fmla="*/ 2147483647 h 599"/>
              <a:gd name="T16" fmla="*/ 2147483647 w 848"/>
              <a:gd name="T17" fmla="*/ 2147483647 h 599"/>
              <a:gd name="T18" fmla="*/ 2147483647 w 848"/>
              <a:gd name="T19" fmla="*/ 2147483647 h 599"/>
              <a:gd name="T20" fmla="*/ 2147483647 w 848"/>
              <a:gd name="T21" fmla="*/ 2147483647 h 599"/>
              <a:gd name="T22" fmla="*/ 2147483647 w 848"/>
              <a:gd name="T23" fmla="*/ 2147483647 h 599"/>
              <a:gd name="T24" fmla="*/ 2147483647 w 848"/>
              <a:gd name="T25" fmla="*/ 2147483647 h 599"/>
              <a:gd name="T26" fmla="*/ 2147483647 w 848"/>
              <a:gd name="T27" fmla="*/ 2147483647 h 599"/>
              <a:gd name="T28" fmla="*/ 2147483647 w 848"/>
              <a:gd name="T29" fmla="*/ 2147483647 h 599"/>
              <a:gd name="T30" fmla="*/ 2147483647 w 848"/>
              <a:gd name="T31" fmla="*/ 2147483647 h 599"/>
              <a:gd name="T32" fmla="*/ 2147483647 w 848"/>
              <a:gd name="T33" fmla="*/ 2147483647 h 5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8"/>
              <a:gd name="T52" fmla="*/ 0 h 599"/>
              <a:gd name="T53" fmla="*/ 848 w 848"/>
              <a:gd name="T54" fmla="*/ 599 h 5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8" h="599">
                <a:moveTo>
                  <a:pt x="0" y="599"/>
                </a:moveTo>
                <a:cubicBezTo>
                  <a:pt x="10" y="578"/>
                  <a:pt x="49" y="516"/>
                  <a:pt x="62" y="470"/>
                </a:cubicBezTo>
                <a:cubicBezTo>
                  <a:pt x="78" y="415"/>
                  <a:pt x="96" y="371"/>
                  <a:pt x="80" y="320"/>
                </a:cubicBezTo>
                <a:cubicBezTo>
                  <a:pt x="75" y="302"/>
                  <a:pt x="80" y="269"/>
                  <a:pt x="80" y="269"/>
                </a:cubicBezTo>
                <a:cubicBezTo>
                  <a:pt x="80" y="245"/>
                  <a:pt x="96" y="204"/>
                  <a:pt x="100" y="174"/>
                </a:cubicBezTo>
                <a:cubicBezTo>
                  <a:pt x="104" y="144"/>
                  <a:pt x="100" y="114"/>
                  <a:pt x="107" y="86"/>
                </a:cubicBezTo>
                <a:cubicBezTo>
                  <a:pt x="110" y="77"/>
                  <a:pt x="133" y="10"/>
                  <a:pt x="142" y="8"/>
                </a:cubicBezTo>
                <a:cubicBezTo>
                  <a:pt x="169" y="0"/>
                  <a:pt x="172" y="122"/>
                  <a:pt x="176" y="131"/>
                </a:cubicBezTo>
                <a:cubicBezTo>
                  <a:pt x="180" y="139"/>
                  <a:pt x="187" y="164"/>
                  <a:pt x="192" y="170"/>
                </a:cubicBezTo>
                <a:cubicBezTo>
                  <a:pt x="201" y="219"/>
                  <a:pt x="199" y="222"/>
                  <a:pt x="230" y="257"/>
                </a:cubicBezTo>
                <a:cubicBezTo>
                  <a:pt x="241" y="293"/>
                  <a:pt x="257" y="293"/>
                  <a:pt x="284" y="316"/>
                </a:cubicBezTo>
                <a:cubicBezTo>
                  <a:pt x="296" y="327"/>
                  <a:pt x="304" y="345"/>
                  <a:pt x="317" y="353"/>
                </a:cubicBezTo>
                <a:cubicBezTo>
                  <a:pt x="325" y="357"/>
                  <a:pt x="386" y="370"/>
                  <a:pt x="390" y="371"/>
                </a:cubicBezTo>
                <a:cubicBezTo>
                  <a:pt x="439" y="406"/>
                  <a:pt x="482" y="442"/>
                  <a:pt x="536" y="465"/>
                </a:cubicBezTo>
                <a:cubicBezTo>
                  <a:pt x="577" y="483"/>
                  <a:pt x="616" y="514"/>
                  <a:pt x="661" y="522"/>
                </a:cubicBezTo>
                <a:cubicBezTo>
                  <a:pt x="697" y="538"/>
                  <a:pt x="712" y="553"/>
                  <a:pt x="752" y="561"/>
                </a:cubicBezTo>
                <a:cubicBezTo>
                  <a:pt x="792" y="569"/>
                  <a:pt x="828" y="566"/>
                  <a:pt x="848" y="567"/>
                </a:cubicBezTo>
              </a:path>
            </a:pathLst>
          </a:custGeom>
          <a:noFill/>
          <a:ln w="57150">
            <a:solidFill>
              <a:srgbClr val="7D1109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Freeform 13"/>
          <p:cNvSpPr>
            <a:spLocks/>
          </p:cNvSpPr>
          <p:nvPr/>
        </p:nvSpPr>
        <p:spPr bwMode="auto">
          <a:xfrm>
            <a:off x="1654175" y="2425700"/>
            <a:ext cx="3660775" cy="1271588"/>
          </a:xfrm>
          <a:custGeom>
            <a:avLst/>
            <a:gdLst>
              <a:gd name="T0" fmla="*/ 0 w 680"/>
              <a:gd name="T1" fmla="*/ 2147483647 h 937"/>
              <a:gd name="T2" fmla="*/ 2147483647 w 680"/>
              <a:gd name="T3" fmla="*/ 2147483647 h 937"/>
              <a:gd name="T4" fmla="*/ 2147483647 w 680"/>
              <a:gd name="T5" fmla="*/ 2147483647 h 937"/>
              <a:gd name="T6" fmla="*/ 2147483647 w 680"/>
              <a:gd name="T7" fmla="*/ 2147483647 h 937"/>
              <a:gd name="T8" fmla="*/ 2147483647 w 680"/>
              <a:gd name="T9" fmla="*/ 2147483647 h 937"/>
              <a:gd name="T10" fmla="*/ 2147483647 w 680"/>
              <a:gd name="T11" fmla="*/ 2147483647 h 937"/>
              <a:gd name="T12" fmla="*/ 2147483647 w 680"/>
              <a:gd name="T13" fmla="*/ 2147483647 h 937"/>
              <a:gd name="T14" fmla="*/ 2147483647 w 680"/>
              <a:gd name="T15" fmla="*/ 2147483647 h 937"/>
              <a:gd name="T16" fmla="*/ 2147483647 w 680"/>
              <a:gd name="T17" fmla="*/ 2147483647 h 937"/>
              <a:gd name="T18" fmla="*/ 2147483647 w 680"/>
              <a:gd name="T19" fmla="*/ 2147483647 h 937"/>
              <a:gd name="T20" fmla="*/ 2147483647 w 680"/>
              <a:gd name="T21" fmla="*/ 2147483647 h 937"/>
              <a:gd name="T22" fmla="*/ 2147483647 w 680"/>
              <a:gd name="T23" fmla="*/ 2147483647 h 937"/>
              <a:gd name="T24" fmla="*/ 2147483647 w 680"/>
              <a:gd name="T25" fmla="*/ 2147483647 h 937"/>
              <a:gd name="T26" fmla="*/ 2147483647 w 680"/>
              <a:gd name="T27" fmla="*/ 2147483647 h 937"/>
              <a:gd name="T28" fmla="*/ 2147483647 w 680"/>
              <a:gd name="T29" fmla="*/ 2147483647 h 937"/>
              <a:gd name="T30" fmla="*/ 2147483647 w 680"/>
              <a:gd name="T31" fmla="*/ 2147483647 h 937"/>
              <a:gd name="T32" fmla="*/ 2147483647 w 680"/>
              <a:gd name="T33" fmla="*/ 2147483647 h 9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0"/>
              <a:gd name="T52" fmla="*/ 0 h 937"/>
              <a:gd name="T53" fmla="*/ 680 w 680"/>
              <a:gd name="T54" fmla="*/ 937 h 9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0" h="937">
                <a:moveTo>
                  <a:pt x="0" y="937"/>
                </a:moveTo>
                <a:cubicBezTo>
                  <a:pt x="15" y="903"/>
                  <a:pt x="36" y="872"/>
                  <a:pt x="47" y="836"/>
                </a:cubicBezTo>
                <a:cubicBezTo>
                  <a:pt x="57" y="804"/>
                  <a:pt x="58" y="769"/>
                  <a:pt x="64" y="736"/>
                </a:cubicBezTo>
                <a:cubicBezTo>
                  <a:pt x="70" y="654"/>
                  <a:pt x="68" y="445"/>
                  <a:pt x="72" y="341"/>
                </a:cubicBezTo>
                <a:cubicBezTo>
                  <a:pt x="78" y="235"/>
                  <a:pt x="98" y="152"/>
                  <a:pt x="105" y="100"/>
                </a:cubicBezTo>
                <a:cubicBezTo>
                  <a:pt x="113" y="46"/>
                  <a:pt x="106" y="45"/>
                  <a:pt x="112" y="27"/>
                </a:cubicBezTo>
                <a:cubicBezTo>
                  <a:pt x="119" y="12"/>
                  <a:pt x="140" y="0"/>
                  <a:pt x="146" y="8"/>
                </a:cubicBezTo>
                <a:cubicBezTo>
                  <a:pt x="161" y="22"/>
                  <a:pt x="148" y="39"/>
                  <a:pt x="152" y="73"/>
                </a:cubicBezTo>
                <a:cubicBezTo>
                  <a:pt x="156" y="107"/>
                  <a:pt x="163" y="166"/>
                  <a:pt x="170" y="212"/>
                </a:cubicBezTo>
                <a:cubicBezTo>
                  <a:pt x="172" y="257"/>
                  <a:pt x="183" y="308"/>
                  <a:pt x="196" y="350"/>
                </a:cubicBezTo>
                <a:cubicBezTo>
                  <a:pt x="202" y="371"/>
                  <a:pt x="221" y="395"/>
                  <a:pt x="232" y="413"/>
                </a:cubicBezTo>
                <a:cubicBezTo>
                  <a:pt x="258" y="458"/>
                  <a:pt x="275" y="498"/>
                  <a:pt x="312" y="527"/>
                </a:cubicBezTo>
                <a:cubicBezTo>
                  <a:pt x="329" y="568"/>
                  <a:pt x="341" y="574"/>
                  <a:pt x="374" y="599"/>
                </a:cubicBezTo>
                <a:cubicBezTo>
                  <a:pt x="379" y="608"/>
                  <a:pt x="407" y="638"/>
                  <a:pt x="415" y="644"/>
                </a:cubicBezTo>
                <a:cubicBezTo>
                  <a:pt x="441" y="663"/>
                  <a:pt x="444" y="676"/>
                  <a:pt x="473" y="690"/>
                </a:cubicBezTo>
                <a:cubicBezTo>
                  <a:pt x="501" y="704"/>
                  <a:pt x="522" y="725"/>
                  <a:pt x="551" y="736"/>
                </a:cubicBezTo>
                <a:cubicBezTo>
                  <a:pt x="570" y="756"/>
                  <a:pt x="663" y="856"/>
                  <a:pt x="680" y="877"/>
                </a:cubicBezTo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>
            <a:off x="4708525" y="2159000"/>
            <a:ext cx="2295525" cy="1427163"/>
          </a:xfrm>
          <a:custGeom>
            <a:avLst/>
            <a:gdLst>
              <a:gd name="T0" fmla="*/ 0 w 956"/>
              <a:gd name="T1" fmla="*/ 2147483647 h 680"/>
              <a:gd name="T2" fmla="*/ 2147483647 w 956"/>
              <a:gd name="T3" fmla="*/ 2147483647 h 680"/>
              <a:gd name="T4" fmla="*/ 2147483647 w 956"/>
              <a:gd name="T5" fmla="*/ 2147483647 h 680"/>
              <a:gd name="T6" fmla="*/ 2147483647 w 956"/>
              <a:gd name="T7" fmla="*/ 2147483647 h 680"/>
              <a:gd name="T8" fmla="*/ 2147483647 w 956"/>
              <a:gd name="T9" fmla="*/ 2147483647 h 680"/>
              <a:gd name="T10" fmla="*/ 2147483647 w 956"/>
              <a:gd name="T11" fmla="*/ 2147483647 h 680"/>
              <a:gd name="T12" fmla="*/ 2147483647 w 956"/>
              <a:gd name="T13" fmla="*/ 2147483647 h 680"/>
              <a:gd name="T14" fmla="*/ 2147483647 w 956"/>
              <a:gd name="T15" fmla="*/ 2147483647 h 680"/>
              <a:gd name="T16" fmla="*/ 2147483647 w 956"/>
              <a:gd name="T17" fmla="*/ 2147483647 h 680"/>
              <a:gd name="T18" fmla="*/ 2147483647 w 956"/>
              <a:gd name="T19" fmla="*/ 2147483647 h 680"/>
              <a:gd name="T20" fmla="*/ 2147483647 w 956"/>
              <a:gd name="T21" fmla="*/ 2147483647 h 680"/>
              <a:gd name="T22" fmla="*/ 2147483647 w 956"/>
              <a:gd name="T23" fmla="*/ 2147483647 h 680"/>
              <a:gd name="T24" fmla="*/ 2147483647 w 956"/>
              <a:gd name="T25" fmla="*/ 2147483647 h 680"/>
              <a:gd name="T26" fmla="*/ 2147483647 w 956"/>
              <a:gd name="T27" fmla="*/ 2147483647 h 680"/>
              <a:gd name="T28" fmla="*/ 2147483647 w 956"/>
              <a:gd name="T29" fmla="*/ 2147483647 h 680"/>
              <a:gd name="T30" fmla="*/ 2147483647 w 956"/>
              <a:gd name="T31" fmla="*/ 2147483647 h 680"/>
              <a:gd name="T32" fmla="*/ 2147483647 w 956"/>
              <a:gd name="T33" fmla="*/ 2147483647 h 680"/>
              <a:gd name="T34" fmla="*/ 2147483647 w 956"/>
              <a:gd name="T35" fmla="*/ 2147483647 h 680"/>
              <a:gd name="T36" fmla="*/ 2147483647 w 956"/>
              <a:gd name="T37" fmla="*/ 2147483647 h 680"/>
              <a:gd name="T38" fmla="*/ 2147483647 w 956"/>
              <a:gd name="T39" fmla="*/ 2147483647 h 680"/>
              <a:gd name="T40" fmla="*/ 2147483647 w 956"/>
              <a:gd name="T41" fmla="*/ 2147483647 h 680"/>
              <a:gd name="T42" fmla="*/ 2147483647 w 956"/>
              <a:gd name="T43" fmla="*/ 2147483647 h 680"/>
              <a:gd name="T44" fmla="*/ 2147483647 w 956"/>
              <a:gd name="T45" fmla="*/ 2147483647 h 680"/>
              <a:gd name="T46" fmla="*/ 2147483647 w 956"/>
              <a:gd name="T47" fmla="*/ 2147483647 h 6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56"/>
              <a:gd name="T73" fmla="*/ 0 h 680"/>
              <a:gd name="T74" fmla="*/ 956 w 956"/>
              <a:gd name="T75" fmla="*/ 680 h 68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56" h="680">
                <a:moveTo>
                  <a:pt x="0" y="643"/>
                </a:moveTo>
                <a:cubicBezTo>
                  <a:pt x="5" y="637"/>
                  <a:pt x="79" y="542"/>
                  <a:pt x="86" y="537"/>
                </a:cubicBezTo>
                <a:cubicBezTo>
                  <a:pt x="93" y="532"/>
                  <a:pt x="93" y="525"/>
                  <a:pt x="99" y="519"/>
                </a:cubicBezTo>
                <a:cubicBezTo>
                  <a:pt x="106" y="512"/>
                  <a:pt x="108" y="509"/>
                  <a:pt x="115" y="501"/>
                </a:cubicBezTo>
                <a:cubicBezTo>
                  <a:pt x="122" y="493"/>
                  <a:pt x="116" y="464"/>
                  <a:pt x="123" y="456"/>
                </a:cubicBezTo>
                <a:cubicBezTo>
                  <a:pt x="169" y="404"/>
                  <a:pt x="123" y="352"/>
                  <a:pt x="152" y="288"/>
                </a:cubicBezTo>
                <a:cubicBezTo>
                  <a:pt x="155" y="276"/>
                  <a:pt x="178" y="198"/>
                  <a:pt x="179" y="186"/>
                </a:cubicBezTo>
                <a:cubicBezTo>
                  <a:pt x="190" y="143"/>
                  <a:pt x="196" y="60"/>
                  <a:pt x="204" y="30"/>
                </a:cubicBezTo>
                <a:cubicBezTo>
                  <a:pt x="212" y="0"/>
                  <a:pt x="220" y="0"/>
                  <a:pt x="229" y="3"/>
                </a:cubicBezTo>
                <a:cubicBezTo>
                  <a:pt x="238" y="6"/>
                  <a:pt x="248" y="28"/>
                  <a:pt x="256" y="51"/>
                </a:cubicBezTo>
                <a:cubicBezTo>
                  <a:pt x="264" y="61"/>
                  <a:pt x="273" y="133"/>
                  <a:pt x="280" y="144"/>
                </a:cubicBezTo>
                <a:cubicBezTo>
                  <a:pt x="294" y="164"/>
                  <a:pt x="281" y="243"/>
                  <a:pt x="286" y="264"/>
                </a:cubicBezTo>
                <a:cubicBezTo>
                  <a:pt x="296" y="308"/>
                  <a:pt x="329" y="305"/>
                  <a:pt x="342" y="348"/>
                </a:cubicBezTo>
                <a:cubicBezTo>
                  <a:pt x="344" y="357"/>
                  <a:pt x="385" y="372"/>
                  <a:pt x="392" y="378"/>
                </a:cubicBezTo>
                <a:cubicBezTo>
                  <a:pt x="430" y="409"/>
                  <a:pt x="451" y="416"/>
                  <a:pt x="496" y="429"/>
                </a:cubicBezTo>
                <a:cubicBezTo>
                  <a:pt x="544" y="464"/>
                  <a:pt x="589" y="538"/>
                  <a:pt x="651" y="546"/>
                </a:cubicBezTo>
                <a:cubicBezTo>
                  <a:pt x="722" y="575"/>
                  <a:pt x="611" y="566"/>
                  <a:pt x="779" y="594"/>
                </a:cubicBezTo>
                <a:cubicBezTo>
                  <a:pt x="796" y="597"/>
                  <a:pt x="835" y="591"/>
                  <a:pt x="835" y="591"/>
                </a:cubicBezTo>
                <a:cubicBezTo>
                  <a:pt x="899" y="639"/>
                  <a:pt x="811" y="585"/>
                  <a:pt x="889" y="623"/>
                </a:cubicBezTo>
                <a:cubicBezTo>
                  <a:pt x="898" y="627"/>
                  <a:pt x="899" y="615"/>
                  <a:pt x="908" y="620"/>
                </a:cubicBezTo>
                <a:cubicBezTo>
                  <a:pt x="916" y="624"/>
                  <a:pt x="929" y="653"/>
                  <a:pt x="937" y="656"/>
                </a:cubicBezTo>
                <a:cubicBezTo>
                  <a:pt x="943" y="663"/>
                  <a:pt x="917" y="633"/>
                  <a:pt x="924" y="635"/>
                </a:cubicBezTo>
                <a:cubicBezTo>
                  <a:pt x="924" y="633"/>
                  <a:pt x="932" y="638"/>
                  <a:pt x="937" y="641"/>
                </a:cubicBezTo>
                <a:cubicBezTo>
                  <a:pt x="956" y="653"/>
                  <a:pt x="935" y="680"/>
                  <a:pt x="956" y="653"/>
                </a:cubicBezTo>
              </a:path>
            </a:pathLst>
          </a:custGeom>
          <a:noFill/>
          <a:ln w="57150">
            <a:solidFill>
              <a:srgbClr val="7D1109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Freeform 33"/>
          <p:cNvSpPr>
            <a:spLocks noChangeArrowheads="1"/>
          </p:cNvSpPr>
          <p:nvPr/>
        </p:nvSpPr>
        <p:spPr bwMode="auto">
          <a:xfrm>
            <a:off x="1595438" y="3502025"/>
            <a:ext cx="6323012" cy="203200"/>
          </a:xfrm>
          <a:custGeom>
            <a:avLst/>
            <a:gdLst>
              <a:gd name="T0" fmla="*/ 0 w 3954780"/>
              <a:gd name="T1" fmla="*/ 0 h 459740"/>
              <a:gd name="T2" fmla="*/ 2147483647 w 3954780"/>
              <a:gd name="T3" fmla="*/ 0 h 459740"/>
              <a:gd name="T4" fmla="*/ 2147483647 w 3954780"/>
              <a:gd name="T5" fmla="*/ 0 h 459740"/>
              <a:gd name="T6" fmla="*/ 2147483647 w 3954780"/>
              <a:gd name="T7" fmla="*/ 0 h 459740"/>
              <a:gd name="T8" fmla="*/ 2147483647 w 3954780"/>
              <a:gd name="T9" fmla="*/ 0 h 459740"/>
              <a:gd name="T10" fmla="*/ 2147483647 w 3954780"/>
              <a:gd name="T11" fmla="*/ 0 h 459740"/>
              <a:gd name="T12" fmla="*/ 2147483647 w 3954780"/>
              <a:gd name="T13" fmla="*/ 0 h 459740"/>
              <a:gd name="T14" fmla="*/ 2147483647 w 3954780"/>
              <a:gd name="T15" fmla="*/ 0 h 459740"/>
              <a:gd name="T16" fmla="*/ 2147483647 w 3954780"/>
              <a:gd name="T17" fmla="*/ 0 h 459740"/>
              <a:gd name="T18" fmla="*/ 2147483647 w 3954780"/>
              <a:gd name="T19" fmla="*/ 0 h 459740"/>
              <a:gd name="T20" fmla="*/ 2147483647 w 3954780"/>
              <a:gd name="T21" fmla="*/ 0 h 4597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54780"/>
              <a:gd name="T34" fmla="*/ 0 h 459740"/>
              <a:gd name="T35" fmla="*/ 3954780 w 3954780"/>
              <a:gd name="T36" fmla="*/ 459740 h 4597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54780" h="459740">
                <a:moveTo>
                  <a:pt x="0" y="459740"/>
                </a:moveTo>
                <a:lnTo>
                  <a:pt x="1082040" y="93980"/>
                </a:lnTo>
                <a:cubicBezTo>
                  <a:pt x="1290320" y="27940"/>
                  <a:pt x="1249680" y="63500"/>
                  <a:pt x="1249680" y="63500"/>
                </a:cubicBezTo>
                <a:cubicBezTo>
                  <a:pt x="1343660" y="48260"/>
                  <a:pt x="1511300" y="5080"/>
                  <a:pt x="1645920" y="2540"/>
                </a:cubicBezTo>
                <a:cubicBezTo>
                  <a:pt x="1780540" y="0"/>
                  <a:pt x="2057400" y="48260"/>
                  <a:pt x="2057400" y="48260"/>
                </a:cubicBezTo>
                <a:cubicBezTo>
                  <a:pt x="2189480" y="63500"/>
                  <a:pt x="2270760" y="58420"/>
                  <a:pt x="2438400" y="93980"/>
                </a:cubicBezTo>
                <a:cubicBezTo>
                  <a:pt x="2606040" y="129540"/>
                  <a:pt x="2865120" y="210820"/>
                  <a:pt x="3063240" y="261620"/>
                </a:cubicBezTo>
                <a:cubicBezTo>
                  <a:pt x="3261360" y="312420"/>
                  <a:pt x="3487420" y="368300"/>
                  <a:pt x="3627120" y="398780"/>
                </a:cubicBezTo>
                <a:cubicBezTo>
                  <a:pt x="3766820" y="429260"/>
                  <a:pt x="3848100" y="436880"/>
                  <a:pt x="3901440" y="444500"/>
                </a:cubicBezTo>
                <a:cubicBezTo>
                  <a:pt x="3954780" y="452120"/>
                  <a:pt x="3947160" y="444500"/>
                  <a:pt x="3947160" y="444500"/>
                </a:cubicBezTo>
              </a:path>
            </a:pathLst>
          </a:custGeom>
          <a:noFill/>
          <a:ln w="38100">
            <a:solidFill>
              <a:srgbClr val="9F0EF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24013" y="2928938"/>
            <a:ext cx="5880100" cy="854075"/>
          </a:xfrm>
          <a:custGeom>
            <a:avLst/>
            <a:gdLst>
              <a:gd name="connsiteX0" fmla="*/ 114300 w 4246880"/>
              <a:gd name="connsiteY0" fmla="*/ 787400 h 899160"/>
              <a:gd name="connsiteX1" fmla="*/ 175260 w 4246880"/>
              <a:gd name="connsiteY1" fmla="*/ 787400 h 899160"/>
              <a:gd name="connsiteX2" fmla="*/ 1165860 w 4246880"/>
              <a:gd name="connsiteY2" fmla="*/ 116840 h 899160"/>
              <a:gd name="connsiteX3" fmla="*/ 2110740 w 4246880"/>
              <a:gd name="connsiteY3" fmla="*/ 86360 h 899160"/>
              <a:gd name="connsiteX4" fmla="*/ 2842260 w 4246880"/>
              <a:gd name="connsiteY4" fmla="*/ 467360 h 899160"/>
              <a:gd name="connsiteX5" fmla="*/ 3284220 w 4246880"/>
              <a:gd name="connsiteY5" fmla="*/ 650240 h 899160"/>
              <a:gd name="connsiteX6" fmla="*/ 4107180 w 4246880"/>
              <a:gd name="connsiteY6" fmla="*/ 787400 h 899160"/>
              <a:gd name="connsiteX7" fmla="*/ 4122420 w 4246880"/>
              <a:gd name="connsiteY7" fmla="*/ 787400 h 899160"/>
              <a:gd name="connsiteX8" fmla="*/ 4076700 w 4246880"/>
              <a:gd name="connsiteY8" fmla="*/ 77216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6880" h="899160">
                <a:moveTo>
                  <a:pt x="114300" y="787400"/>
                </a:moveTo>
                <a:cubicBezTo>
                  <a:pt x="57150" y="843280"/>
                  <a:pt x="0" y="899160"/>
                  <a:pt x="175260" y="787400"/>
                </a:cubicBezTo>
                <a:cubicBezTo>
                  <a:pt x="350520" y="675640"/>
                  <a:pt x="843280" y="233680"/>
                  <a:pt x="1165860" y="116840"/>
                </a:cubicBezTo>
                <a:cubicBezTo>
                  <a:pt x="1488440" y="0"/>
                  <a:pt x="1831340" y="27940"/>
                  <a:pt x="2110740" y="86360"/>
                </a:cubicBezTo>
                <a:cubicBezTo>
                  <a:pt x="2390140" y="144780"/>
                  <a:pt x="2646680" y="373380"/>
                  <a:pt x="2842260" y="467360"/>
                </a:cubicBezTo>
                <a:cubicBezTo>
                  <a:pt x="3037840" y="561340"/>
                  <a:pt x="3073400" y="596900"/>
                  <a:pt x="3284220" y="650240"/>
                </a:cubicBezTo>
                <a:cubicBezTo>
                  <a:pt x="3495040" y="703580"/>
                  <a:pt x="3967480" y="764540"/>
                  <a:pt x="4107180" y="787400"/>
                </a:cubicBezTo>
                <a:cubicBezTo>
                  <a:pt x="4246880" y="810260"/>
                  <a:pt x="4127500" y="789940"/>
                  <a:pt x="4122420" y="787400"/>
                </a:cubicBezTo>
                <a:cubicBezTo>
                  <a:pt x="4117340" y="784860"/>
                  <a:pt x="4097020" y="778510"/>
                  <a:pt x="4076700" y="77216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  <p:sp>
        <p:nvSpPr>
          <p:cNvPr id="332808" name="Text Box 18"/>
          <p:cNvSpPr txBox="1">
            <a:spLocks noChangeArrowheads="1"/>
          </p:cNvSpPr>
          <p:nvPr/>
        </p:nvSpPr>
        <p:spPr bwMode="auto">
          <a:xfrm rot="10800000">
            <a:off x="1023938" y="1524000"/>
            <a:ext cx="4302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sz="1600" b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Serum Insulin Level</a:t>
            </a:r>
            <a:endParaRPr lang="en-US" sz="1600" b="1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332809" name="Text Box 19"/>
          <p:cNvSpPr txBox="1">
            <a:spLocks noChangeArrowheads="1"/>
          </p:cNvSpPr>
          <p:nvPr/>
        </p:nvSpPr>
        <p:spPr bwMode="auto">
          <a:xfrm>
            <a:off x="4398963" y="4799013"/>
            <a:ext cx="6619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sz="1400" b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Time</a:t>
            </a:r>
            <a:endParaRPr lang="en-US" sz="1400" b="1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1673225" y="1927225"/>
            <a:ext cx="1841500" cy="1770063"/>
          </a:xfrm>
          <a:custGeom>
            <a:avLst/>
            <a:gdLst>
              <a:gd name="T0" fmla="*/ 0 w 680"/>
              <a:gd name="T1" fmla="*/ 2147483647 h 937"/>
              <a:gd name="T2" fmla="*/ 2147483647 w 680"/>
              <a:gd name="T3" fmla="*/ 2147483647 h 937"/>
              <a:gd name="T4" fmla="*/ 2147483647 w 680"/>
              <a:gd name="T5" fmla="*/ 2147483647 h 937"/>
              <a:gd name="T6" fmla="*/ 2147483647 w 680"/>
              <a:gd name="T7" fmla="*/ 2147483647 h 937"/>
              <a:gd name="T8" fmla="*/ 2147483647 w 680"/>
              <a:gd name="T9" fmla="*/ 2147483647 h 937"/>
              <a:gd name="T10" fmla="*/ 2147483647 w 680"/>
              <a:gd name="T11" fmla="*/ 2147483647 h 937"/>
              <a:gd name="T12" fmla="*/ 2147483647 w 680"/>
              <a:gd name="T13" fmla="*/ 2147483647 h 937"/>
              <a:gd name="T14" fmla="*/ 2147483647 w 680"/>
              <a:gd name="T15" fmla="*/ 2147483647 h 937"/>
              <a:gd name="T16" fmla="*/ 2147483647 w 680"/>
              <a:gd name="T17" fmla="*/ 2147483647 h 937"/>
              <a:gd name="T18" fmla="*/ 2147483647 w 680"/>
              <a:gd name="T19" fmla="*/ 2147483647 h 937"/>
              <a:gd name="T20" fmla="*/ 2147483647 w 680"/>
              <a:gd name="T21" fmla="*/ 2147483647 h 937"/>
              <a:gd name="T22" fmla="*/ 2147483647 w 680"/>
              <a:gd name="T23" fmla="*/ 2147483647 h 937"/>
              <a:gd name="T24" fmla="*/ 2147483647 w 680"/>
              <a:gd name="T25" fmla="*/ 2147483647 h 937"/>
              <a:gd name="T26" fmla="*/ 2147483647 w 680"/>
              <a:gd name="T27" fmla="*/ 2147483647 h 937"/>
              <a:gd name="T28" fmla="*/ 2147483647 w 680"/>
              <a:gd name="T29" fmla="*/ 2147483647 h 937"/>
              <a:gd name="T30" fmla="*/ 2147483647 w 680"/>
              <a:gd name="T31" fmla="*/ 2147483647 h 937"/>
              <a:gd name="T32" fmla="*/ 2147483647 w 680"/>
              <a:gd name="T33" fmla="*/ 2147483647 h 9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0"/>
              <a:gd name="T52" fmla="*/ 0 h 937"/>
              <a:gd name="T53" fmla="*/ 680 w 680"/>
              <a:gd name="T54" fmla="*/ 937 h 9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0" h="937">
                <a:moveTo>
                  <a:pt x="0" y="937"/>
                </a:moveTo>
                <a:cubicBezTo>
                  <a:pt x="15" y="903"/>
                  <a:pt x="36" y="872"/>
                  <a:pt x="47" y="836"/>
                </a:cubicBezTo>
                <a:cubicBezTo>
                  <a:pt x="57" y="804"/>
                  <a:pt x="58" y="769"/>
                  <a:pt x="64" y="736"/>
                </a:cubicBezTo>
                <a:cubicBezTo>
                  <a:pt x="70" y="654"/>
                  <a:pt x="68" y="445"/>
                  <a:pt x="72" y="341"/>
                </a:cubicBezTo>
                <a:cubicBezTo>
                  <a:pt x="78" y="235"/>
                  <a:pt x="98" y="152"/>
                  <a:pt x="105" y="100"/>
                </a:cubicBezTo>
                <a:cubicBezTo>
                  <a:pt x="113" y="46"/>
                  <a:pt x="106" y="45"/>
                  <a:pt x="112" y="27"/>
                </a:cubicBezTo>
                <a:cubicBezTo>
                  <a:pt x="119" y="12"/>
                  <a:pt x="140" y="0"/>
                  <a:pt x="146" y="8"/>
                </a:cubicBezTo>
                <a:cubicBezTo>
                  <a:pt x="161" y="22"/>
                  <a:pt x="148" y="39"/>
                  <a:pt x="152" y="73"/>
                </a:cubicBezTo>
                <a:cubicBezTo>
                  <a:pt x="156" y="107"/>
                  <a:pt x="163" y="166"/>
                  <a:pt x="170" y="212"/>
                </a:cubicBezTo>
                <a:cubicBezTo>
                  <a:pt x="172" y="257"/>
                  <a:pt x="183" y="308"/>
                  <a:pt x="196" y="350"/>
                </a:cubicBezTo>
                <a:cubicBezTo>
                  <a:pt x="202" y="371"/>
                  <a:pt x="221" y="395"/>
                  <a:pt x="232" y="413"/>
                </a:cubicBezTo>
                <a:cubicBezTo>
                  <a:pt x="258" y="458"/>
                  <a:pt x="275" y="498"/>
                  <a:pt x="312" y="527"/>
                </a:cubicBezTo>
                <a:cubicBezTo>
                  <a:pt x="329" y="568"/>
                  <a:pt x="341" y="574"/>
                  <a:pt x="374" y="599"/>
                </a:cubicBezTo>
                <a:cubicBezTo>
                  <a:pt x="379" y="608"/>
                  <a:pt x="407" y="638"/>
                  <a:pt x="415" y="644"/>
                </a:cubicBezTo>
                <a:cubicBezTo>
                  <a:pt x="441" y="663"/>
                  <a:pt x="444" y="676"/>
                  <a:pt x="473" y="690"/>
                </a:cubicBezTo>
                <a:cubicBezTo>
                  <a:pt x="501" y="704"/>
                  <a:pt x="522" y="725"/>
                  <a:pt x="551" y="736"/>
                </a:cubicBezTo>
                <a:cubicBezTo>
                  <a:pt x="570" y="756"/>
                  <a:pt x="663" y="856"/>
                  <a:pt x="680" y="877"/>
                </a:cubicBezTo>
              </a:path>
            </a:pathLst>
          </a:custGeom>
          <a:noFill/>
          <a:ln w="57150">
            <a:solidFill>
              <a:srgbClr val="7D1109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3136900" y="2479675"/>
            <a:ext cx="2576513" cy="1217613"/>
          </a:xfrm>
          <a:custGeom>
            <a:avLst/>
            <a:gdLst>
              <a:gd name="T0" fmla="*/ 0 w 680"/>
              <a:gd name="T1" fmla="*/ 2147483647 h 937"/>
              <a:gd name="T2" fmla="*/ 2147483647 w 680"/>
              <a:gd name="T3" fmla="*/ 2147483647 h 937"/>
              <a:gd name="T4" fmla="*/ 2147483647 w 680"/>
              <a:gd name="T5" fmla="*/ 2147483647 h 937"/>
              <a:gd name="T6" fmla="*/ 2147483647 w 680"/>
              <a:gd name="T7" fmla="*/ 2147483647 h 937"/>
              <a:gd name="T8" fmla="*/ 2147483647 w 680"/>
              <a:gd name="T9" fmla="*/ 2147483647 h 937"/>
              <a:gd name="T10" fmla="*/ 2147483647 w 680"/>
              <a:gd name="T11" fmla="*/ 2147483647 h 937"/>
              <a:gd name="T12" fmla="*/ 2147483647 w 680"/>
              <a:gd name="T13" fmla="*/ 2147483647 h 937"/>
              <a:gd name="T14" fmla="*/ 2147483647 w 680"/>
              <a:gd name="T15" fmla="*/ 2147483647 h 937"/>
              <a:gd name="T16" fmla="*/ 2147483647 w 680"/>
              <a:gd name="T17" fmla="*/ 2147483647 h 937"/>
              <a:gd name="T18" fmla="*/ 2147483647 w 680"/>
              <a:gd name="T19" fmla="*/ 2147483647 h 937"/>
              <a:gd name="T20" fmla="*/ 2147483647 w 680"/>
              <a:gd name="T21" fmla="*/ 2147483647 h 937"/>
              <a:gd name="T22" fmla="*/ 2147483647 w 680"/>
              <a:gd name="T23" fmla="*/ 2147483647 h 937"/>
              <a:gd name="T24" fmla="*/ 2147483647 w 680"/>
              <a:gd name="T25" fmla="*/ 2147483647 h 937"/>
              <a:gd name="T26" fmla="*/ 2147483647 w 680"/>
              <a:gd name="T27" fmla="*/ 2147483647 h 937"/>
              <a:gd name="T28" fmla="*/ 2147483647 w 680"/>
              <a:gd name="T29" fmla="*/ 2147483647 h 937"/>
              <a:gd name="T30" fmla="*/ 2147483647 w 680"/>
              <a:gd name="T31" fmla="*/ 2147483647 h 937"/>
              <a:gd name="T32" fmla="*/ 2147483647 w 680"/>
              <a:gd name="T33" fmla="*/ 2147483647 h 9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0"/>
              <a:gd name="T52" fmla="*/ 0 h 937"/>
              <a:gd name="T53" fmla="*/ 680 w 680"/>
              <a:gd name="T54" fmla="*/ 937 h 9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0" h="937">
                <a:moveTo>
                  <a:pt x="0" y="937"/>
                </a:moveTo>
                <a:cubicBezTo>
                  <a:pt x="15" y="903"/>
                  <a:pt x="36" y="872"/>
                  <a:pt x="47" y="836"/>
                </a:cubicBezTo>
                <a:cubicBezTo>
                  <a:pt x="57" y="804"/>
                  <a:pt x="58" y="769"/>
                  <a:pt x="64" y="736"/>
                </a:cubicBezTo>
                <a:cubicBezTo>
                  <a:pt x="70" y="654"/>
                  <a:pt x="68" y="445"/>
                  <a:pt x="72" y="341"/>
                </a:cubicBezTo>
                <a:cubicBezTo>
                  <a:pt x="78" y="235"/>
                  <a:pt x="98" y="152"/>
                  <a:pt x="105" y="100"/>
                </a:cubicBezTo>
                <a:cubicBezTo>
                  <a:pt x="113" y="46"/>
                  <a:pt x="106" y="45"/>
                  <a:pt x="112" y="27"/>
                </a:cubicBezTo>
                <a:cubicBezTo>
                  <a:pt x="119" y="12"/>
                  <a:pt x="140" y="0"/>
                  <a:pt x="146" y="8"/>
                </a:cubicBezTo>
                <a:cubicBezTo>
                  <a:pt x="161" y="22"/>
                  <a:pt x="148" y="39"/>
                  <a:pt x="152" y="73"/>
                </a:cubicBezTo>
                <a:cubicBezTo>
                  <a:pt x="156" y="107"/>
                  <a:pt x="163" y="166"/>
                  <a:pt x="170" y="212"/>
                </a:cubicBezTo>
                <a:cubicBezTo>
                  <a:pt x="172" y="257"/>
                  <a:pt x="183" y="308"/>
                  <a:pt x="196" y="350"/>
                </a:cubicBezTo>
                <a:cubicBezTo>
                  <a:pt x="202" y="371"/>
                  <a:pt x="221" y="395"/>
                  <a:pt x="232" y="413"/>
                </a:cubicBezTo>
                <a:cubicBezTo>
                  <a:pt x="258" y="458"/>
                  <a:pt x="275" y="498"/>
                  <a:pt x="312" y="527"/>
                </a:cubicBezTo>
                <a:cubicBezTo>
                  <a:pt x="329" y="568"/>
                  <a:pt x="341" y="574"/>
                  <a:pt x="374" y="599"/>
                </a:cubicBezTo>
                <a:cubicBezTo>
                  <a:pt x="379" y="608"/>
                  <a:pt x="407" y="638"/>
                  <a:pt x="415" y="644"/>
                </a:cubicBezTo>
                <a:cubicBezTo>
                  <a:pt x="441" y="663"/>
                  <a:pt x="444" y="676"/>
                  <a:pt x="473" y="690"/>
                </a:cubicBezTo>
                <a:cubicBezTo>
                  <a:pt x="501" y="704"/>
                  <a:pt x="522" y="725"/>
                  <a:pt x="551" y="736"/>
                </a:cubicBezTo>
                <a:cubicBezTo>
                  <a:pt x="570" y="756"/>
                  <a:pt x="663" y="856"/>
                  <a:pt x="680" y="877"/>
                </a:cubicBezTo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4965700" y="2374900"/>
            <a:ext cx="2997200" cy="1246188"/>
          </a:xfrm>
          <a:custGeom>
            <a:avLst/>
            <a:gdLst>
              <a:gd name="T0" fmla="*/ 0 w 680"/>
              <a:gd name="T1" fmla="*/ 2147483647 h 937"/>
              <a:gd name="T2" fmla="*/ 2147483647 w 680"/>
              <a:gd name="T3" fmla="*/ 2147483647 h 937"/>
              <a:gd name="T4" fmla="*/ 2147483647 w 680"/>
              <a:gd name="T5" fmla="*/ 2147483647 h 937"/>
              <a:gd name="T6" fmla="*/ 2147483647 w 680"/>
              <a:gd name="T7" fmla="*/ 2147483647 h 937"/>
              <a:gd name="T8" fmla="*/ 2147483647 w 680"/>
              <a:gd name="T9" fmla="*/ 2147483647 h 937"/>
              <a:gd name="T10" fmla="*/ 2147483647 w 680"/>
              <a:gd name="T11" fmla="*/ 2147483647 h 937"/>
              <a:gd name="T12" fmla="*/ 2147483647 w 680"/>
              <a:gd name="T13" fmla="*/ 2147483647 h 937"/>
              <a:gd name="T14" fmla="*/ 2147483647 w 680"/>
              <a:gd name="T15" fmla="*/ 2147483647 h 937"/>
              <a:gd name="T16" fmla="*/ 2147483647 w 680"/>
              <a:gd name="T17" fmla="*/ 2147483647 h 937"/>
              <a:gd name="T18" fmla="*/ 2147483647 w 680"/>
              <a:gd name="T19" fmla="*/ 2147483647 h 937"/>
              <a:gd name="T20" fmla="*/ 2147483647 w 680"/>
              <a:gd name="T21" fmla="*/ 2147483647 h 937"/>
              <a:gd name="T22" fmla="*/ 2147483647 w 680"/>
              <a:gd name="T23" fmla="*/ 2147483647 h 937"/>
              <a:gd name="T24" fmla="*/ 2147483647 w 680"/>
              <a:gd name="T25" fmla="*/ 2147483647 h 937"/>
              <a:gd name="T26" fmla="*/ 2147483647 w 680"/>
              <a:gd name="T27" fmla="*/ 2147483647 h 937"/>
              <a:gd name="T28" fmla="*/ 2147483647 w 680"/>
              <a:gd name="T29" fmla="*/ 2147483647 h 937"/>
              <a:gd name="T30" fmla="*/ 2147483647 w 680"/>
              <a:gd name="T31" fmla="*/ 2147483647 h 937"/>
              <a:gd name="T32" fmla="*/ 2147483647 w 680"/>
              <a:gd name="T33" fmla="*/ 2147483647 h 9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0"/>
              <a:gd name="T52" fmla="*/ 0 h 937"/>
              <a:gd name="T53" fmla="*/ 680 w 680"/>
              <a:gd name="T54" fmla="*/ 937 h 9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0" h="937">
                <a:moveTo>
                  <a:pt x="0" y="937"/>
                </a:moveTo>
                <a:cubicBezTo>
                  <a:pt x="15" y="903"/>
                  <a:pt x="36" y="872"/>
                  <a:pt x="47" y="836"/>
                </a:cubicBezTo>
                <a:cubicBezTo>
                  <a:pt x="57" y="804"/>
                  <a:pt x="58" y="769"/>
                  <a:pt x="64" y="736"/>
                </a:cubicBezTo>
                <a:cubicBezTo>
                  <a:pt x="70" y="654"/>
                  <a:pt x="68" y="445"/>
                  <a:pt x="72" y="341"/>
                </a:cubicBezTo>
                <a:cubicBezTo>
                  <a:pt x="78" y="235"/>
                  <a:pt x="98" y="152"/>
                  <a:pt x="105" y="100"/>
                </a:cubicBezTo>
                <a:cubicBezTo>
                  <a:pt x="113" y="46"/>
                  <a:pt x="106" y="45"/>
                  <a:pt x="112" y="27"/>
                </a:cubicBezTo>
                <a:cubicBezTo>
                  <a:pt x="119" y="12"/>
                  <a:pt x="140" y="0"/>
                  <a:pt x="146" y="8"/>
                </a:cubicBezTo>
                <a:cubicBezTo>
                  <a:pt x="161" y="22"/>
                  <a:pt x="148" y="39"/>
                  <a:pt x="152" y="73"/>
                </a:cubicBezTo>
                <a:cubicBezTo>
                  <a:pt x="156" y="107"/>
                  <a:pt x="163" y="166"/>
                  <a:pt x="170" y="212"/>
                </a:cubicBezTo>
                <a:cubicBezTo>
                  <a:pt x="172" y="257"/>
                  <a:pt x="183" y="308"/>
                  <a:pt x="196" y="350"/>
                </a:cubicBezTo>
                <a:cubicBezTo>
                  <a:pt x="202" y="371"/>
                  <a:pt x="221" y="395"/>
                  <a:pt x="232" y="413"/>
                </a:cubicBezTo>
                <a:cubicBezTo>
                  <a:pt x="258" y="458"/>
                  <a:pt x="275" y="498"/>
                  <a:pt x="312" y="527"/>
                </a:cubicBezTo>
                <a:cubicBezTo>
                  <a:pt x="329" y="568"/>
                  <a:pt x="341" y="574"/>
                  <a:pt x="374" y="599"/>
                </a:cubicBezTo>
                <a:cubicBezTo>
                  <a:pt x="379" y="608"/>
                  <a:pt x="407" y="638"/>
                  <a:pt x="415" y="644"/>
                </a:cubicBezTo>
                <a:cubicBezTo>
                  <a:pt x="441" y="663"/>
                  <a:pt x="444" y="676"/>
                  <a:pt x="473" y="690"/>
                </a:cubicBezTo>
                <a:cubicBezTo>
                  <a:pt x="501" y="704"/>
                  <a:pt x="522" y="725"/>
                  <a:pt x="551" y="736"/>
                </a:cubicBezTo>
                <a:cubicBezTo>
                  <a:pt x="570" y="756"/>
                  <a:pt x="663" y="856"/>
                  <a:pt x="680" y="877"/>
                </a:cubicBezTo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332813" name="Group 30"/>
          <p:cNvGrpSpPr>
            <a:grpSpLocks/>
          </p:cNvGrpSpPr>
          <p:nvPr/>
        </p:nvGrpSpPr>
        <p:grpSpPr bwMode="auto">
          <a:xfrm>
            <a:off x="969963" y="5051425"/>
            <a:ext cx="5487987" cy="617538"/>
            <a:chOff x="1409700" y="4980522"/>
            <a:chExt cx="5133893" cy="584515"/>
          </a:xfrm>
        </p:grpSpPr>
        <p:sp>
          <p:nvSpPr>
            <p:cNvPr id="332816" name="Line 27"/>
            <p:cNvSpPr>
              <a:spLocks noChangeShapeType="1"/>
            </p:cNvSpPr>
            <p:nvPr/>
          </p:nvSpPr>
          <p:spPr bwMode="auto">
            <a:xfrm>
              <a:off x="1409700" y="5416546"/>
              <a:ext cx="287338" cy="0"/>
            </a:xfrm>
            <a:prstGeom prst="line">
              <a:avLst/>
            </a:prstGeom>
            <a:noFill/>
            <a:ln w="38100">
              <a:solidFill>
                <a:srgbClr val="9F0E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332817" name="Line 28"/>
            <p:cNvSpPr>
              <a:spLocks noChangeShapeType="1"/>
            </p:cNvSpPr>
            <p:nvPr/>
          </p:nvSpPr>
          <p:spPr bwMode="auto">
            <a:xfrm>
              <a:off x="4806950" y="5455175"/>
              <a:ext cx="287338" cy="0"/>
            </a:xfrm>
            <a:prstGeom prst="line">
              <a:avLst/>
            </a:prstGeom>
            <a:noFill/>
            <a:ln w="38100">
              <a:solidFill>
                <a:srgbClr val="7D110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332818" name="Line 29"/>
            <p:cNvSpPr>
              <a:spLocks noChangeShapeType="1"/>
            </p:cNvSpPr>
            <p:nvPr/>
          </p:nvSpPr>
          <p:spPr bwMode="auto">
            <a:xfrm>
              <a:off x="1409700" y="5165729"/>
              <a:ext cx="28733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332819" name="Text Box 8"/>
            <p:cNvSpPr txBox="1">
              <a:spLocks noChangeArrowheads="1"/>
            </p:cNvSpPr>
            <p:nvPr/>
          </p:nvSpPr>
          <p:spPr bwMode="auto">
            <a:xfrm>
              <a:off x="5092700" y="5265204"/>
              <a:ext cx="1450893" cy="29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5000"/>
                </a:lnSpc>
                <a:buClr>
                  <a:srgbClr val="ED7D31"/>
                </a:buClr>
                <a:buFont typeface="MS Mincho" pitchFamily="49" charset="-128"/>
                <a:buNone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  <a:sym typeface="Arial" charset="0"/>
                </a:rPr>
                <a:t>Analogue Bolus</a:t>
              </a:r>
              <a:endPara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endParaRPr>
            </a:p>
          </p:txBody>
        </p:sp>
        <p:sp>
          <p:nvSpPr>
            <p:cNvPr id="332820" name="Text Box 8"/>
            <p:cNvSpPr txBox="1">
              <a:spLocks noChangeArrowheads="1"/>
            </p:cNvSpPr>
            <p:nvPr/>
          </p:nvSpPr>
          <p:spPr bwMode="auto">
            <a:xfrm>
              <a:off x="1693863" y="4985285"/>
              <a:ext cx="1236635" cy="29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5000"/>
                </a:lnSpc>
                <a:buClr>
                  <a:srgbClr val="ED7D31"/>
                </a:buClr>
                <a:buFont typeface="MS Mincho" pitchFamily="49" charset="-128"/>
                <a:buNone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  <a:sym typeface="Arial" charset="0"/>
                </a:rPr>
                <a:t>Human Basal</a:t>
              </a:r>
              <a:endPara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endParaRPr>
            </a:p>
          </p:txBody>
        </p:sp>
        <p:sp>
          <p:nvSpPr>
            <p:cNvPr id="332821" name="Text Box 11"/>
            <p:cNvSpPr txBox="1">
              <a:spLocks noChangeArrowheads="1"/>
            </p:cNvSpPr>
            <p:nvPr/>
          </p:nvSpPr>
          <p:spPr bwMode="auto">
            <a:xfrm>
              <a:off x="1617663" y="5119154"/>
              <a:ext cx="1505842" cy="407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rgbClr val="E7E6E6"/>
                  </a:solidFill>
                  <a:latin typeface="Arial" charset="0"/>
                  <a:ea typeface="MS PGothic" pitchFamily="34" charset="-128"/>
                  <a:cs typeface="Arial" charset="0"/>
                  <a:sym typeface="Arial" charset="0"/>
                </a:rPr>
                <a:t> 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  <a:sym typeface="Arial" charset="0"/>
                </a:rPr>
                <a:t>Analogue Basal</a:t>
              </a:r>
              <a:endParaRPr lang="en-US" sz="16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endParaRPr>
            </a:p>
          </p:txBody>
        </p:sp>
        <p:sp>
          <p:nvSpPr>
            <p:cNvPr id="332822" name="Line 27"/>
            <p:cNvSpPr>
              <a:spLocks noChangeShapeType="1"/>
            </p:cNvSpPr>
            <p:nvPr/>
          </p:nvSpPr>
          <p:spPr bwMode="auto">
            <a:xfrm>
              <a:off x="4810655" y="5163613"/>
              <a:ext cx="287337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332823" name="Text Box 8"/>
            <p:cNvSpPr txBox="1">
              <a:spLocks noChangeArrowheads="1"/>
            </p:cNvSpPr>
            <p:nvPr/>
          </p:nvSpPr>
          <p:spPr bwMode="auto">
            <a:xfrm>
              <a:off x="5092700" y="4980522"/>
              <a:ext cx="1255003" cy="29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5000"/>
                </a:lnSpc>
                <a:buClr>
                  <a:srgbClr val="ED7D31"/>
                </a:buClr>
                <a:buFont typeface="MS Mincho" pitchFamily="49" charset="-128"/>
                <a:buNone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  <a:sym typeface="Arial" charset="0"/>
                </a:rPr>
                <a:t>Human Bolus</a:t>
              </a:r>
              <a:endPara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endParaRPr>
            </a:p>
          </p:txBody>
        </p:sp>
      </p:grpSp>
      <p:sp>
        <p:nvSpPr>
          <p:cNvPr id="332814" name="Text Box 8"/>
          <p:cNvSpPr txBox="1">
            <a:spLocks noChangeArrowheads="1"/>
          </p:cNvSpPr>
          <p:nvPr/>
        </p:nvSpPr>
        <p:spPr bwMode="auto">
          <a:xfrm>
            <a:off x="236538" y="6335713"/>
            <a:ext cx="4784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200"/>
              </a:spcBef>
            </a:pPr>
            <a:r>
              <a: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guidelines.diabetes.ca  </a:t>
            </a:r>
            <a:r>
              <a:rPr lang="en-US" sz="110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|</a:t>
            </a:r>
            <a:r>
              <a: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  1-800-BANTING (226-8464)  </a:t>
            </a:r>
            <a:r>
              <a:rPr lang="en-US" sz="110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|</a:t>
            </a:r>
            <a:r>
              <a: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 diabetes.ca</a:t>
            </a:r>
          </a:p>
        </p:txBody>
      </p:sp>
      <p:sp>
        <p:nvSpPr>
          <p:cNvPr id="332815" name="Shape 382"/>
          <p:cNvSpPr txBox="1">
            <a:spLocks noChangeArrowheads="1"/>
          </p:cNvSpPr>
          <p:nvPr/>
        </p:nvSpPr>
        <p:spPr bwMode="auto">
          <a:xfrm>
            <a:off x="0" y="60325"/>
            <a:ext cx="767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88900"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2018 Diabetes Canada CPG – Chapter 13.  Pharmacologic Glycemic Management of Type 2 Diabetes </a:t>
            </a:r>
          </a:p>
        </p:txBody>
      </p:sp>
    </p:spTree>
    <p:extLst>
      <p:ext uri="{BB962C8B-B14F-4D97-AF65-F5344CB8AC3E}">
        <p14:creationId xmlns:p14="http://schemas.microsoft.com/office/powerpoint/2010/main" val="3360110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49" name="Picture 23" descr="01 line GRAP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3" y="1620838"/>
            <a:ext cx="771048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51" name="Text Box 18"/>
          <p:cNvSpPr txBox="1">
            <a:spLocks noChangeArrowheads="1"/>
          </p:cNvSpPr>
          <p:nvPr/>
        </p:nvSpPr>
        <p:spPr bwMode="auto">
          <a:xfrm rot="10800000">
            <a:off x="1252538" y="1554163"/>
            <a:ext cx="4318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sz="1600" b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Serum Insulin Level</a:t>
            </a:r>
            <a:endParaRPr lang="en-US" sz="1600" b="1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717675" y="2570163"/>
            <a:ext cx="4276725" cy="1016000"/>
          </a:xfrm>
          <a:custGeom>
            <a:avLst/>
            <a:gdLst>
              <a:gd name="T0" fmla="*/ 0 w 1635"/>
              <a:gd name="T1" fmla="*/ 2147483647 h 570"/>
              <a:gd name="T2" fmla="*/ 2147483647 w 1635"/>
              <a:gd name="T3" fmla="*/ 2147483647 h 570"/>
              <a:gd name="T4" fmla="*/ 2147483647 w 1635"/>
              <a:gd name="T5" fmla="*/ 2147483647 h 570"/>
              <a:gd name="T6" fmla="*/ 2147483647 w 1635"/>
              <a:gd name="T7" fmla="*/ 2147483647 h 570"/>
              <a:gd name="T8" fmla="*/ 2147483647 w 1635"/>
              <a:gd name="T9" fmla="*/ 2147483647 h 570"/>
              <a:gd name="T10" fmla="*/ 2147483647 w 1635"/>
              <a:gd name="T11" fmla="*/ 2147483647 h 570"/>
              <a:gd name="T12" fmla="*/ 2147483647 w 1635"/>
              <a:gd name="T13" fmla="*/ 2147483647 h 570"/>
              <a:gd name="T14" fmla="*/ 2147483647 w 1635"/>
              <a:gd name="T15" fmla="*/ 2147483647 h 570"/>
              <a:gd name="T16" fmla="*/ 2147483647 w 1635"/>
              <a:gd name="T17" fmla="*/ 2147483647 h 570"/>
              <a:gd name="T18" fmla="*/ 2147483647 w 1635"/>
              <a:gd name="T19" fmla="*/ 2147483647 h 570"/>
              <a:gd name="T20" fmla="*/ 2147483647 w 1635"/>
              <a:gd name="T21" fmla="*/ 2147483647 h 570"/>
              <a:gd name="T22" fmla="*/ 2147483647 w 1635"/>
              <a:gd name="T23" fmla="*/ 2147483647 h 570"/>
              <a:gd name="T24" fmla="*/ 2147483647 w 1635"/>
              <a:gd name="T25" fmla="*/ 2147483647 h 570"/>
              <a:gd name="T26" fmla="*/ 2147483647 w 1635"/>
              <a:gd name="T27" fmla="*/ 2147483647 h 5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35"/>
              <a:gd name="T43" fmla="*/ 0 h 570"/>
              <a:gd name="T44" fmla="*/ 1635 w 1635"/>
              <a:gd name="T45" fmla="*/ 570 h 57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35" h="570">
                <a:moveTo>
                  <a:pt x="0" y="515"/>
                </a:moveTo>
                <a:cubicBezTo>
                  <a:pt x="18" y="491"/>
                  <a:pt x="59" y="442"/>
                  <a:pt x="111" y="372"/>
                </a:cubicBezTo>
                <a:cubicBezTo>
                  <a:pt x="209" y="199"/>
                  <a:pt x="314" y="96"/>
                  <a:pt x="314" y="96"/>
                </a:cubicBezTo>
                <a:cubicBezTo>
                  <a:pt x="487" y="0"/>
                  <a:pt x="524" y="100"/>
                  <a:pt x="586" y="117"/>
                </a:cubicBezTo>
                <a:lnTo>
                  <a:pt x="683" y="201"/>
                </a:lnTo>
                <a:lnTo>
                  <a:pt x="736" y="244"/>
                </a:lnTo>
                <a:lnTo>
                  <a:pt x="843" y="305"/>
                </a:lnTo>
                <a:lnTo>
                  <a:pt x="960" y="318"/>
                </a:lnTo>
                <a:lnTo>
                  <a:pt x="1056" y="393"/>
                </a:lnTo>
                <a:lnTo>
                  <a:pt x="1185" y="408"/>
                </a:lnTo>
                <a:lnTo>
                  <a:pt x="1253" y="448"/>
                </a:lnTo>
                <a:lnTo>
                  <a:pt x="1444" y="502"/>
                </a:lnTo>
                <a:lnTo>
                  <a:pt x="1593" y="531"/>
                </a:lnTo>
                <a:lnTo>
                  <a:pt x="1635" y="57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1822450" y="2062163"/>
            <a:ext cx="3154363" cy="1479550"/>
          </a:xfrm>
          <a:custGeom>
            <a:avLst/>
            <a:gdLst>
              <a:gd name="T0" fmla="*/ 0 w 3668"/>
              <a:gd name="T1" fmla="*/ 2147483647 h 2222"/>
              <a:gd name="T2" fmla="*/ 2147483647 w 3668"/>
              <a:gd name="T3" fmla="*/ 2147483647 h 2222"/>
              <a:gd name="T4" fmla="*/ 2147483647 w 3668"/>
              <a:gd name="T5" fmla="*/ 2147483647 h 2222"/>
              <a:gd name="T6" fmla="*/ 2147483647 w 3668"/>
              <a:gd name="T7" fmla="*/ 2147483647 h 2222"/>
              <a:gd name="T8" fmla="*/ 2147483647 w 3668"/>
              <a:gd name="T9" fmla="*/ 2147483647 h 2222"/>
              <a:gd name="T10" fmla="*/ 2147483647 w 3668"/>
              <a:gd name="T11" fmla="*/ 2147483647 h 2222"/>
              <a:gd name="T12" fmla="*/ 2147483647 w 3668"/>
              <a:gd name="T13" fmla="*/ 0 h 2222"/>
              <a:gd name="T14" fmla="*/ 2147483647 w 3668"/>
              <a:gd name="T15" fmla="*/ 2147483647 h 2222"/>
              <a:gd name="T16" fmla="*/ 2147483647 w 3668"/>
              <a:gd name="T17" fmla="*/ 2147483647 h 2222"/>
              <a:gd name="T18" fmla="*/ 2147483647 w 3668"/>
              <a:gd name="T19" fmla="*/ 2147483647 h 2222"/>
              <a:gd name="T20" fmla="*/ 2147483647 w 3668"/>
              <a:gd name="T21" fmla="*/ 2147483647 h 2222"/>
              <a:gd name="T22" fmla="*/ 2147483647 w 3668"/>
              <a:gd name="T23" fmla="*/ 2147483647 h 2222"/>
              <a:gd name="T24" fmla="*/ 2147483647 w 3668"/>
              <a:gd name="T25" fmla="*/ 2147483647 h 2222"/>
              <a:gd name="T26" fmla="*/ 2147483647 w 3668"/>
              <a:gd name="T27" fmla="*/ 2147483647 h 2222"/>
              <a:gd name="T28" fmla="*/ 2147483647 w 3668"/>
              <a:gd name="T29" fmla="*/ 2147483647 h 2222"/>
              <a:gd name="T30" fmla="*/ 2147483647 w 3668"/>
              <a:gd name="T31" fmla="*/ 2147483647 h 2222"/>
              <a:gd name="T32" fmla="*/ 2147483647 w 3668"/>
              <a:gd name="T33" fmla="*/ 2147483647 h 2222"/>
              <a:gd name="T34" fmla="*/ 2147483647 w 3668"/>
              <a:gd name="T35" fmla="*/ 2147483647 h 2222"/>
              <a:gd name="T36" fmla="*/ 2147483647 w 3668"/>
              <a:gd name="T37" fmla="*/ 2147483647 h 2222"/>
              <a:gd name="T38" fmla="*/ 2147483647 w 3668"/>
              <a:gd name="T39" fmla="*/ 2147483647 h 2222"/>
              <a:gd name="T40" fmla="*/ 2147483647 w 3668"/>
              <a:gd name="T41" fmla="*/ 2147483647 h 2222"/>
              <a:gd name="T42" fmla="*/ 2147483647 w 3668"/>
              <a:gd name="T43" fmla="*/ 2147483647 h 2222"/>
              <a:gd name="T44" fmla="*/ 2147483647 w 3668"/>
              <a:gd name="T45" fmla="*/ 2147483647 h 2222"/>
              <a:gd name="T46" fmla="*/ 2147483647 w 3668"/>
              <a:gd name="T47" fmla="*/ 2147483647 h 2222"/>
              <a:gd name="T48" fmla="*/ 2147483647 w 3668"/>
              <a:gd name="T49" fmla="*/ 2147483647 h 2222"/>
              <a:gd name="T50" fmla="*/ 2147483647 w 3668"/>
              <a:gd name="T51" fmla="*/ 2147483647 h 2222"/>
              <a:gd name="T52" fmla="*/ 2147483647 w 3668"/>
              <a:gd name="T53" fmla="*/ 2147483647 h 2222"/>
              <a:gd name="T54" fmla="*/ 2147483647 w 3668"/>
              <a:gd name="T55" fmla="*/ 2147483647 h 2222"/>
              <a:gd name="T56" fmla="*/ 2147483647 w 3668"/>
              <a:gd name="T57" fmla="*/ 2147483647 h 2222"/>
              <a:gd name="T58" fmla="*/ 2147483647 w 3668"/>
              <a:gd name="T59" fmla="*/ 2147483647 h 2222"/>
              <a:gd name="T60" fmla="*/ 2147483647 w 3668"/>
              <a:gd name="T61" fmla="*/ 2147483647 h 2222"/>
              <a:gd name="T62" fmla="*/ 2147483647 w 3668"/>
              <a:gd name="T63" fmla="*/ 2147483647 h 2222"/>
              <a:gd name="T64" fmla="*/ 2147483647 w 3668"/>
              <a:gd name="T65" fmla="*/ 2147483647 h 2222"/>
              <a:gd name="T66" fmla="*/ 2147483647 w 3668"/>
              <a:gd name="T67" fmla="*/ 2147483647 h 2222"/>
              <a:gd name="T68" fmla="*/ 2147483647 w 3668"/>
              <a:gd name="T69" fmla="*/ 2147483647 h 2222"/>
              <a:gd name="T70" fmla="*/ 2147483647 w 3668"/>
              <a:gd name="T71" fmla="*/ 2147483647 h 2222"/>
              <a:gd name="T72" fmla="*/ 2147483647 w 3668"/>
              <a:gd name="T73" fmla="*/ 2147483647 h 2222"/>
              <a:gd name="T74" fmla="*/ 2147483647 w 3668"/>
              <a:gd name="T75" fmla="*/ 2147483647 h 2222"/>
              <a:gd name="T76" fmla="*/ 2147483647 w 3668"/>
              <a:gd name="T77" fmla="*/ 2147483647 h 2222"/>
              <a:gd name="T78" fmla="*/ 2147483647 w 3668"/>
              <a:gd name="T79" fmla="*/ 2147483647 h 2222"/>
              <a:gd name="T80" fmla="*/ 2147483647 w 3668"/>
              <a:gd name="T81" fmla="*/ 2147483647 h 2222"/>
              <a:gd name="T82" fmla="*/ 2147483647 w 3668"/>
              <a:gd name="T83" fmla="*/ 2147483647 h 2222"/>
              <a:gd name="T84" fmla="*/ 2147483647 w 3668"/>
              <a:gd name="T85" fmla="*/ 2147483647 h 2222"/>
              <a:gd name="T86" fmla="*/ 2147483647 w 3668"/>
              <a:gd name="T87" fmla="*/ 2147483647 h 2222"/>
              <a:gd name="T88" fmla="*/ 2147483647 w 3668"/>
              <a:gd name="T89" fmla="*/ 2147483647 h 2222"/>
              <a:gd name="T90" fmla="*/ 2147483647 w 3668"/>
              <a:gd name="T91" fmla="*/ 2147483647 h 22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668"/>
              <a:gd name="T139" fmla="*/ 0 h 2222"/>
              <a:gd name="T140" fmla="*/ 3668 w 3668"/>
              <a:gd name="T141" fmla="*/ 2222 h 22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668" h="2222">
                <a:moveTo>
                  <a:pt x="0" y="2222"/>
                </a:moveTo>
                <a:lnTo>
                  <a:pt x="150" y="1952"/>
                </a:lnTo>
                <a:lnTo>
                  <a:pt x="262" y="1365"/>
                </a:lnTo>
                <a:lnTo>
                  <a:pt x="337" y="735"/>
                </a:lnTo>
                <a:lnTo>
                  <a:pt x="502" y="300"/>
                </a:lnTo>
                <a:lnTo>
                  <a:pt x="570" y="332"/>
                </a:lnTo>
                <a:lnTo>
                  <a:pt x="652" y="0"/>
                </a:lnTo>
                <a:lnTo>
                  <a:pt x="863" y="338"/>
                </a:lnTo>
                <a:lnTo>
                  <a:pt x="933" y="493"/>
                </a:lnTo>
                <a:lnTo>
                  <a:pt x="978" y="600"/>
                </a:lnTo>
                <a:lnTo>
                  <a:pt x="1038" y="593"/>
                </a:lnTo>
                <a:lnTo>
                  <a:pt x="1106" y="788"/>
                </a:lnTo>
                <a:lnTo>
                  <a:pt x="1193" y="923"/>
                </a:lnTo>
                <a:lnTo>
                  <a:pt x="1200" y="1262"/>
                </a:lnTo>
                <a:lnTo>
                  <a:pt x="1246" y="1283"/>
                </a:lnTo>
                <a:lnTo>
                  <a:pt x="1290" y="1367"/>
                </a:lnTo>
                <a:lnTo>
                  <a:pt x="1380" y="1457"/>
                </a:lnTo>
                <a:lnTo>
                  <a:pt x="1440" y="1577"/>
                </a:lnTo>
                <a:lnTo>
                  <a:pt x="1530" y="1502"/>
                </a:lnTo>
                <a:lnTo>
                  <a:pt x="1620" y="1547"/>
                </a:lnTo>
                <a:cubicBezTo>
                  <a:pt x="1652" y="1567"/>
                  <a:pt x="1698" y="1604"/>
                  <a:pt x="1725" y="1622"/>
                </a:cubicBezTo>
                <a:cubicBezTo>
                  <a:pt x="1752" y="1640"/>
                  <a:pt x="1770" y="1645"/>
                  <a:pt x="1785" y="1652"/>
                </a:cubicBezTo>
                <a:lnTo>
                  <a:pt x="1815" y="1667"/>
                </a:lnTo>
                <a:lnTo>
                  <a:pt x="1875" y="1682"/>
                </a:lnTo>
                <a:lnTo>
                  <a:pt x="1951" y="1630"/>
                </a:lnTo>
                <a:lnTo>
                  <a:pt x="1965" y="1742"/>
                </a:lnTo>
                <a:lnTo>
                  <a:pt x="2055" y="1772"/>
                </a:lnTo>
                <a:lnTo>
                  <a:pt x="2175" y="1697"/>
                </a:lnTo>
                <a:lnTo>
                  <a:pt x="2263" y="1708"/>
                </a:lnTo>
                <a:lnTo>
                  <a:pt x="2273" y="1775"/>
                </a:lnTo>
                <a:lnTo>
                  <a:pt x="2291" y="1828"/>
                </a:lnTo>
                <a:lnTo>
                  <a:pt x="2333" y="1843"/>
                </a:lnTo>
                <a:lnTo>
                  <a:pt x="2408" y="1863"/>
                </a:lnTo>
                <a:lnTo>
                  <a:pt x="2431" y="1828"/>
                </a:lnTo>
                <a:lnTo>
                  <a:pt x="2520" y="1772"/>
                </a:lnTo>
                <a:lnTo>
                  <a:pt x="2655" y="1892"/>
                </a:lnTo>
                <a:lnTo>
                  <a:pt x="2700" y="1922"/>
                </a:lnTo>
                <a:lnTo>
                  <a:pt x="2745" y="1997"/>
                </a:lnTo>
                <a:lnTo>
                  <a:pt x="2865" y="1982"/>
                </a:lnTo>
                <a:lnTo>
                  <a:pt x="2970" y="1892"/>
                </a:lnTo>
                <a:lnTo>
                  <a:pt x="3126" y="1958"/>
                </a:lnTo>
                <a:lnTo>
                  <a:pt x="3181" y="2018"/>
                </a:lnTo>
                <a:lnTo>
                  <a:pt x="3276" y="2098"/>
                </a:lnTo>
                <a:lnTo>
                  <a:pt x="3346" y="2143"/>
                </a:lnTo>
                <a:lnTo>
                  <a:pt x="3668" y="2178"/>
                </a:lnTo>
                <a:lnTo>
                  <a:pt x="3516" y="2185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 rot="-132599">
            <a:off x="4919663" y="2520950"/>
            <a:ext cx="3255962" cy="1076325"/>
          </a:xfrm>
          <a:custGeom>
            <a:avLst/>
            <a:gdLst>
              <a:gd name="T0" fmla="*/ 0 w 1635"/>
              <a:gd name="T1" fmla="*/ 2147483647 h 570"/>
              <a:gd name="T2" fmla="*/ 2147483647 w 1635"/>
              <a:gd name="T3" fmla="*/ 2147483647 h 570"/>
              <a:gd name="T4" fmla="*/ 2147483647 w 1635"/>
              <a:gd name="T5" fmla="*/ 2147483647 h 570"/>
              <a:gd name="T6" fmla="*/ 2147483647 w 1635"/>
              <a:gd name="T7" fmla="*/ 2147483647 h 570"/>
              <a:gd name="T8" fmla="*/ 2147483647 w 1635"/>
              <a:gd name="T9" fmla="*/ 2147483647 h 570"/>
              <a:gd name="T10" fmla="*/ 2147483647 w 1635"/>
              <a:gd name="T11" fmla="*/ 2147483647 h 570"/>
              <a:gd name="T12" fmla="*/ 2147483647 w 1635"/>
              <a:gd name="T13" fmla="*/ 2147483647 h 570"/>
              <a:gd name="T14" fmla="*/ 2147483647 w 1635"/>
              <a:gd name="T15" fmla="*/ 2147483647 h 570"/>
              <a:gd name="T16" fmla="*/ 2147483647 w 1635"/>
              <a:gd name="T17" fmla="*/ 2147483647 h 570"/>
              <a:gd name="T18" fmla="*/ 2147483647 w 1635"/>
              <a:gd name="T19" fmla="*/ 2147483647 h 570"/>
              <a:gd name="T20" fmla="*/ 2147483647 w 1635"/>
              <a:gd name="T21" fmla="*/ 2147483647 h 570"/>
              <a:gd name="T22" fmla="*/ 2147483647 w 1635"/>
              <a:gd name="T23" fmla="*/ 2147483647 h 570"/>
              <a:gd name="T24" fmla="*/ 2147483647 w 1635"/>
              <a:gd name="T25" fmla="*/ 2147483647 h 570"/>
              <a:gd name="T26" fmla="*/ 2147483647 w 1635"/>
              <a:gd name="T27" fmla="*/ 2147483647 h 5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35"/>
              <a:gd name="T43" fmla="*/ 0 h 570"/>
              <a:gd name="T44" fmla="*/ 1635 w 1635"/>
              <a:gd name="T45" fmla="*/ 570 h 57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35" h="570">
                <a:moveTo>
                  <a:pt x="0" y="515"/>
                </a:moveTo>
                <a:cubicBezTo>
                  <a:pt x="18" y="491"/>
                  <a:pt x="59" y="442"/>
                  <a:pt x="111" y="372"/>
                </a:cubicBezTo>
                <a:cubicBezTo>
                  <a:pt x="209" y="199"/>
                  <a:pt x="314" y="96"/>
                  <a:pt x="314" y="96"/>
                </a:cubicBezTo>
                <a:cubicBezTo>
                  <a:pt x="487" y="0"/>
                  <a:pt x="524" y="100"/>
                  <a:pt x="586" y="117"/>
                </a:cubicBezTo>
                <a:lnTo>
                  <a:pt x="683" y="201"/>
                </a:lnTo>
                <a:lnTo>
                  <a:pt x="736" y="244"/>
                </a:lnTo>
                <a:lnTo>
                  <a:pt x="843" y="305"/>
                </a:lnTo>
                <a:lnTo>
                  <a:pt x="960" y="318"/>
                </a:lnTo>
                <a:lnTo>
                  <a:pt x="1056" y="393"/>
                </a:lnTo>
                <a:lnTo>
                  <a:pt x="1185" y="408"/>
                </a:lnTo>
                <a:lnTo>
                  <a:pt x="1253" y="448"/>
                </a:lnTo>
                <a:lnTo>
                  <a:pt x="1444" y="502"/>
                </a:lnTo>
                <a:lnTo>
                  <a:pt x="1593" y="531"/>
                </a:lnTo>
                <a:lnTo>
                  <a:pt x="1635" y="57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4945063" y="2092325"/>
            <a:ext cx="3062287" cy="1517650"/>
          </a:xfrm>
          <a:custGeom>
            <a:avLst/>
            <a:gdLst>
              <a:gd name="T0" fmla="*/ 0 w 1523"/>
              <a:gd name="T1" fmla="*/ 2147483647 h 825"/>
              <a:gd name="T2" fmla="*/ 2147483647 w 1523"/>
              <a:gd name="T3" fmla="*/ 2147483647 h 825"/>
              <a:gd name="T4" fmla="*/ 2147483647 w 1523"/>
              <a:gd name="T5" fmla="*/ 2147483647 h 825"/>
              <a:gd name="T6" fmla="*/ 2147483647 w 1523"/>
              <a:gd name="T7" fmla="*/ 2147483647 h 825"/>
              <a:gd name="T8" fmla="*/ 2147483647 w 1523"/>
              <a:gd name="T9" fmla="*/ 2147483647 h 825"/>
              <a:gd name="T10" fmla="*/ 2147483647 w 1523"/>
              <a:gd name="T11" fmla="*/ 2147483647 h 825"/>
              <a:gd name="T12" fmla="*/ 2147483647 w 1523"/>
              <a:gd name="T13" fmla="*/ 0 h 825"/>
              <a:gd name="T14" fmla="*/ 2147483647 w 1523"/>
              <a:gd name="T15" fmla="*/ 2147483647 h 825"/>
              <a:gd name="T16" fmla="*/ 2147483647 w 1523"/>
              <a:gd name="T17" fmla="*/ 2147483647 h 825"/>
              <a:gd name="T18" fmla="*/ 2147483647 w 1523"/>
              <a:gd name="T19" fmla="*/ 2147483647 h 825"/>
              <a:gd name="T20" fmla="*/ 2147483647 w 1523"/>
              <a:gd name="T21" fmla="*/ 2147483647 h 825"/>
              <a:gd name="T22" fmla="*/ 2147483647 w 1523"/>
              <a:gd name="T23" fmla="*/ 2147483647 h 825"/>
              <a:gd name="T24" fmla="*/ 2147483647 w 1523"/>
              <a:gd name="T25" fmla="*/ 2147483647 h 825"/>
              <a:gd name="T26" fmla="*/ 2147483647 w 1523"/>
              <a:gd name="T27" fmla="*/ 2147483647 h 825"/>
              <a:gd name="T28" fmla="*/ 2147483647 w 1523"/>
              <a:gd name="T29" fmla="*/ 2147483647 h 825"/>
              <a:gd name="T30" fmla="*/ 2147483647 w 1523"/>
              <a:gd name="T31" fmla="*/ 2147483647 h 825"/>
              <a:gd name="T32" fmla="*/ 2147483647 w 1523"/>
              <a:gd name="T33" fmla="*/ 2147483647 h 825"/>
              <a:gd name="T34" fmla="*/ 2147483647 w 1523"/>
              <a:gd name="T35" fmla="*/ 2147483647 h 825"/>
              <a:gd name="T36" fmla="*/ 2147483647 w 1523"/>
              <a:gd name="T37" fmla="*/ 2147483647 h 825"/>
              <a:gd name="T38" fmla="*/ 2147483647 w 1523"/>
              <a:gd name="T39" fmla="*/ 2147483647 h 825"/>
              <a:gd name="T40" fmla="*/ 2147483647 w 1523"/>
              <a:gd name="T41" fmla="*/ 2147483647 h 825"/>
              <a:gd name="T42" fmla="*/ 2147483647 w 1523"/>
              <a:gd name="T43" fmla="*/ 2147483647 h 825"/>
              <a:gd name="T44" fmla="*/ 2147483647 w 1523"/>
              <a:gd name="T45" fmla="*/ 2147483647 h 825"/>
              <a:gd name="T46" fmla="*/ 2147483647 w 1523"/>
              <a:gd name="T47" fmla="*/ 2147483647 h 825"/>
              <a:gd name="T48" fmla="*/ 2147483647 w 1523"/>
              <a:gd name="T49" fmla="*/ 2147483647 h 825"/>
              <a:gd name="T50" fmla="*/ 2147483647 w 1523"/>
              <a:gd name="T51" fmla="*/ 2147483647 h 825"/>
              <a:gd name="T52" fmla="*/ 2147483647 w 1523"/>
              <a:gd name="T53" fmla="*/ 2147483647 h 825"/>
              <a:gd name="T54" fmla="*/ 2147483647 w 1523"/>
              <a:gd name="T55" fmla="*/ 2147483647 h 825"/>
              <a:gd name="T56" fmla="*/ 2147483647 w 1523"/>
              <a:gd name="T57" fmla="*/ 2147483647 h 825"/>
              <a:gd name="T58" fmla="*/ 2147483647 w 1523"/>
              <a:gd name="T59" fmla="*/ 2147483647 h 825"/>
              <a:gd name="T60" fmla="*/ 2147483647 w 1523"/>
              <a:gd name="T61" fmla="*/ 2147483647 h 825"/>
              <a:gd name="T62" fmla="*/ 2147483647 w 1523"/>
              <a:gd name="T63" fmla="*/ 2147483647 h 825"/>
              <a:gd name="T64" fmla="*/ 2147483647 w 1523"/>
              <a:gd name="T65" fmla="*/ 2147483647 h 825"/>
              <a:gd name="T66" fmla="*/ 2147483647 w 1523"/>
              <a:gd name="T67" fmla="*/ 2147483647 h 825"/>
              <a:gd name="T68" fmla="*/ 2147483647 w 1523"/>
              <a:gd name="T69" fmla="*/ 2147483647 h 825"/>
              <a:gd name="T70" fmla="*/ 2147483647 w 1523"/>
              <a:gd name="T71" fmla="*/ 2147483647 h 825"/>
              <a:gd name="T72" fmla="*/ 2147483647 w 1523"/>
              <a:gd name="T73" fmla="*/ 2147483647 h 825"/>
              <a:gd name="T74" fmla="*/ 2147483647 w 1523"/>
              <a:gd name="T75" fmla="*/ 2147483647 h 825"/>
              <a:gd name="T76" fmla="*/ 2147483647 w 1523"/>
              <a:gd name="T77" fmla="*/ 2147483647 h 825"/>
              <a:gd name="T78" fmla="*/ 2147483647 w 1523"/>
              <a:gd name="T79" fmla="*/ 2147483647 h 825"/>
              <a:gd name="T80" fmla="*/ 2147483647 w 1523"/>
              <a:gd name="T81" fmla="*/ 2147483647 h 825"/>
              <a:gd name="T82" fmla="*/ 2147483647 w 1523"/>
              <a:gd name="T83" fmla="*/ 2147483647 h 825"/>
              <a:gd name="T84" fmla="*/ 2147483647 w 1523"/>
              <a:gd name="T85" fmla="*/ 2147483647 h 825"/>
              <a:gd name="T86" fmla="*/ 2147483647 w 1523"/>
              <a:gd name="T87" fmla="*/ 2147483647 h 825"/>
              <a:gd name="T88" fmla="*/ 2147483647 w 1523"/>
              <a:gd name="T89" fmla="*/ 2147483647 h 8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23"/>
              <a:gd name="T136" fmla="*/ 0 h 825"/>
              <a:gd name="T137" fmla="*/ 1523 w 1523"/>
              <a:gd name="T138" fmla="*/ 825 h 8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23" h="825">
                <a:moveTo>
                  <a:pt x="0" y="825"/>
                </a:moveTo>
                <a:lnTo>
                  <a:pt x="62" y="725"/>
                </a:lnTo>
                <a:lnTo>
                  <a:pt x="109" y="507"/>
                </a:lnTo>
                <a:lnTo>
                  <a:pt x="140" y="273"/>
                </a:lnTo>
                <a:lnTo>
                  <a:pt x="208" y="111"/>
                </a:lnTo>
                <a:lnTo>
                  <a:pt x="237" y="123"/>
                </a:lnTo>
                <a:lnTo>
                  <a:pt x="271" y="0"/>
                </a:lnTo>
                <a:lnTo>
                  <a:pt x="358" y="125"/>
                </a:lnTo>
                <a:lnTo>
                  <a:pt x="387" y="183"/>
                </a:lnTo>
                <a:lnTo>
                  <a:pt x="406" y="223"/>
                </a:lnTo>
                <a:lnTo>
                  <a:pt x="431" y="220"/>
                </a:lnTo>
                <a:lnTo>
                  <a:pt x="459" y="293"/>
                </a:lnTo>
                <a:lnTo>
                  <a:pt x="495" y="343"/>
                </a:lnTo>
                <a:lnTo>
                  <a:pt x="498" y="469"/>
                </a:lnTo>
                <a:lnTo>
                  <a:pt x="517" y="476"/>
                </a:lnTo>
                <a:lnTo>
                  <a:pt x="536" y="508"/>
                </a:lnTo>
                <a:lnTo>
                  <a:pt x="573" y="541"/>
                </a:lnTo>
                <a:lnTo>
                  <a:pt x="598" y="586"/>
                </a:lnTo>
                <a:lnTo>
                  <a:pt x="635" y="558"/>
                </a:lnTo>
                <a:lnTo>
                  <a:pt x="673" y="574"/>
                </a:lnTo>
                <a:cubicBezTo>
                  <a:pt x="686" y="582"/>
                  <a:pt x="705" y="596"/>
                  <a:pt x="716" y="602"/>
                </a:cubicBezTo>
                <a:cubicBezTo>
                  <a:pt x="727" y="609"/>
                  <a:pt x="735" y="611"/>
                  <a:pt x="741" y="613"/>
                </a:cubicBezTo>
                <a:lnTo>
                  <a:pt x="754" y="619"/>
                </a:lnTo>
                <a:lnTo>
                  <a:pt x="779" y="625"/>
                </a:lnTo>
                <a:lnTo>
                  <a:pt x="816" y="647"/>
                </a:lnTo>
                <a:lnTo>
                  <a:pt x="853" y="658"/>
                </a:lnTo>
                <a:lnTo>
                  <a:pt x="903" y="630"/>
                </a:lnTo>
                <a:lnTo>
                  <a:pt x="940" y="634"/>
                </a:lnTo>
                <a:lnTo>
                  <a:pt x="944" y="659"/>
                </a:lnTo>
                <a:lnTo>
                  <a:pt x="951" y="679"/>
                </a:lnTo>
                <a:lnTo>
                  <a:pt x="969" y="684"/>
                </a:lnTo>
                <a:lnTo>
                  <a:pt x="1000" y="692"/>
                </a:lnTo>
                <a:lnTo>
                  <a:pt x="1009" y="679"/>
                </a:lnTo>
                <a:lnTo>
                  <a:pt x="1046" y="658"/>
                </a:lnTo>
                <a:lnTo>
                  <a:pt x="1102" y="702"/>
                </a:lnTo>
                <a:lnTo>
                  <a:pt x="1121" y="714"/>
                </a:lnTo>
                <a:lnTo>
                  <a:pt x="1140" y="741"/>
                </a:lnTo>
                <a:lnTo>
                  <a:pt x="1190" y="736"/>
                </a:lnTo>
                <a:lnTo>
                  <a:pt x="1233" y="702"/>
                </a:lnTo>
                <a:lnTo>
                  <a:pt x="1298" y="727"/>
                </a:lnTo>
                <a:lnTo>
                  <a:pt x="1321" y="749"/>
                </a:lnTo>
                <a:lnTo>
                  <a:pt x="1360" y="779"/>
                </a:lnTo>
                <a:lnTo>
                  <a:pt x="1389" y="796"/>
                </a:lnTo>
                <a:lnTo>
                  <a:pt x="1523" y="809"/>
                </a:lnTo>
                <a:lnTo>
                  <a:pt x="1460" y="81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34856" name="Text Box 9"/>
          <p:cNvSpPr txBox="1">
            <a:spLocks noChangeArrowheads="1"/>
          </p:cNvSpPr>
          <p:nvPr/>
        </p:nvSpPr>
        <p:spPr bwMode="auto">
          <a:xfrm>
            <a:off x="2141538" y="4991100"/>
            <a:ext cx="4492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Human Premixed</a:t>
            </a:r>
            <a:endParaRPr lang="en-US" sz="14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334857" name="Rectangle 21"/>
          <p:cNvSpPr>
            <a:spLocks noChangeArrowheads="1"/>
          </p:cNvSpPr>
          <p:nvPr/>
        </p:nvSpPr>
        <p:spPr bwMode="auto">
          <a:xfrm>
            <a:off x="2141538" y="5205413"/>
            <a:ext cx="4510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Analogue Premixed</a:t>
            </a:r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334858" name="Line 22"/>
          <p:cNvSpPr>
            <a:spLocks noChangeShapeType="1"/>
          </p:cNvSpPr>
          <p:nvPr/>
        </p:nvSpPr>
        <p:spPr bwMode="auto">
          <a:xfrm>
            <a:off x="1857375" y="5143500"/>
            <a:ext cx="28733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34859" name="Line 23"/>
          <p:cNvSpPr>
            <a:spLocks noChangeShapeType="1"/>
          </p:cNvSpPr>
          <p:nvPr/>
        </p:nvSpPr>
        <p:spPr bwMode="auto">
          <a:xfrm>
            <a:off x="1855788" y="5357813"/>
            <a:ext cx="2873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34860" name="Text Box 8"/>
          <p:cNvSpPr txBox="1">
            <a:spLocks noChangeArrowheads="1"/>
          </p:cNvSpPr>
          <p:nvPr/>
        </p:nvSpPr>
        <p:spPr bwMode="auto">
          <a:xfrm>
            <a:off x="236538" y="6335713"/>
            <a:ext cx="47847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200"/>
              </a:spcBef>
            </a:pPr>
            <a:r>
              <a: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guidelines.diabetes.ca  </a:t>
            </a:r>
            <a:r>
              <a:rPr lang="en-US" sz="110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|</a:t>
            </a:r>
            <a:r>
              <a: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  1-800-BANTING (226-8464)  </a:t>
            </a:r>
            <a:r>
              <a:rPr lang="en-US" sz="110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|</a:t>
            </a:r>
            <a:r>
              <a: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 diabetes.ca</a:t>
            </a:r>
          </a:p>
          <a:p>
            <a:pPr eaLnBrk="0" hangingPunct="0">
              <a:spcBef>
                <a:spcPts val="200"/>
              </a:spcBef>
            </a:pPr>
            <a:endParaRPr lang="en-US" sz="1100">
              <a:solidFill>
                <a:srgbClr val="7F7F7F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334861" name="Shape 382"/>
          <p:cNvSpPr txBox="1">
            <a:spLocks noChangeArrowheads="1"/>
          </p:cNvSpPr>
          <p:nvPr/>
        </p:nvSpPr>
        <p:spPr bwMode="auto">
          <a:xfrm>
            <a:off x="0" y="60325"/>
            <a:ext cx="767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88900"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2018 Diabetes Canada CPG – Chapter 13.  Pharmacologic Glycemic Management of Type 2 Diabetes </a:t>
            </a:r>
          </a:p>
        </p:txBody>
      </p:sp>
    </p:spTree>
    <p:extLst>
      <p:ext uri="{BB962C8B-B14F-4D97-AF65-F5344CB8AC3E}">
        <p14:creationId xmlns:p14="http://schemas.microsoft.com/office/powerpoint/2010/main" val="180329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9584-F090-4787-A534-DCAB0491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396"/>
            <a:ext cx="8458200" cy="755685"/>
          </a:xfrm>
        </p:spPr>
        <p:txBody>
          <a:bodyPr>
            <a:noAutofit/>
          </a:bodyPr>
          <a:lstStyle/>
          <a:p>
            <a:r>
              <a:rPr lang="en-US" sz="1950" dirty="0"/>
              <a:t>Recommendation for Intensifying to Injectable Therapy in Adults With T2D</a:t>
            </a:r>
            <a:br>
              <a:rPr lang="en-US" sz="1800" dirty="0"/>
            </a:br>
            <a:r>
              <a:rPr lang="en-US" sz="1500" dirty="0"/>
              <a:t>ADA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E27FBD-380D-4EFB-B4FF-11DD66935B0A}"/>
              </a:ext>
            </a:extLst>
          </p:cNvPr>
          <p:cNvSpPr/>
          <p:nvPr/>
        </p:nvSpPr>
        <p:spPr>
          <a:xfrm>
            <a:off x="971600" y="511469"/>
            <a:ext cx="6766887" cy="253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To Avoid Clinical Inertia, Reassess and Modify Treatment Regularly (3-6 months)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F2D68E-3BB6-4666-848D-FDFF34836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85101"/>
              </p:ext>
            </p:extLst>
          </p:nvPr>
        </p:nvGraphicFramePr>
        <p:xfrm>
          <a:off x="971600" y="1085635"/>
          <a:ext cx="6258013" cy="5280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207">
                  <a:extLst>
                    <a:ext uri="{9D8B030D-6E8A-4147-A177-3AD203B41FA5}">
                      <a16:colId xmlns:a16="http://schemas.microsoft.com/office/drawing/2014/main" val="777536993"/>
                    </a:ext>
                  </a:extLst>
                </a:gridCol>
                <a:gridCol w="5613806">
                  <a:extLst>
                    <a:ext uri="{9D8B030D-6E8A-4147-A177-3AD203B41FA5}">
                      <a16:colId xmlns:a16="http://schemas.microsoft.com/office/drawing/2014/main" val="866359864"/>
                    </a:ext>
                  </a:extLst>
                </a:gridCol>
              </a:tblGrid>
              <a:tr h="459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2786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If HbA1c above target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despite dual/triple therapy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Consider initial injectable combination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38934"/>
                  </a:ext>
                </a:extLst>
              </a:tr>
              <a:tr h="1308950">
                <a:tc>
                  <a:txBody>
                    <a:bodyPr/>
                    <a:lstStyle/>
                    <a:p>
                      <a:pPr marL="171450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2786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Consider GLP-1 RA in most before insulin</a:t>
                      </a:r>
                      <a:r>
                        <a:rPr kumimoji="0" lang="en-US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a</a:t>
                      </a:r>
                      <a:endParaRPr kumimoji="0" lang="en-GB" sz="1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Consider 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insulin 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as first injectable if: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HbA1c very high &gt;97 mmol/mol (11%)</a:t>
                      </a:r>
                    </a:p>
                    <a:p>
                      <a:pPr marL="171450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Symptoms or evidence of catabolism</a:t>
                      </a:r>
                    </a:p>
                    <a:p>
                      <a:pPr marL="171450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T1D is possible</a:t>
                      </a:r>
                    </a:p>
                    <a:p>
                      <a:pPr marL="171450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GLP-1 RA not appropriate or insulin preferred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97076"/>
                  </a:ext>
                </a:extLst>
              </a:tr>
              <a:tr h="261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A1D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If above HbA1c target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9758"/>
                  </a:ext>
                </a:extLst>
              </a:tr>
              <a:tr h="880566">
                <a:tc>
                  <a:txBody>
                    <a:bodyPr/>
                    <a:lstStyle/>
                    <a:p>
                      <a:pPr marL="171450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2786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Add basal insulin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For patient on GLP-1 RA and basal insulin: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Consider fixed-ratio combination of GLP-1 RA and insulin</a:t>
                      </a:r>
                    </a:p>
                    <a:p>
                      <a:pPr marL="171450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Note maximum dose of insulin in fixed-ratio combinations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49787"/>
                  </a:ext>
                </a:extLst>
              </a:tr>
              <a:tr h="452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A1D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If above HbA1c target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despite adequately titrated basal insulin </a:t>
                      </a:r>
                      <a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or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once basal dose &gt;0.7-1.0 IU/kg </a:t>
                      </a:r>
                      <a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or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FPG at target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75033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BBFF0891-8AFC-43EB-8F5F-9455CCCFD1E2}"/>
              </a:ext>
            </a:extLst>
          </p:cNvPr>
          <p:cNvSpPr/>
          <p:nvPr/>
        </p:nvSpPr>
        <p:spPr>
          <a:xfrm>
            <a:off x="107504" y="6375659"/>
            <a:ext cx="8218955" cy="40375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>
              <a:defRPr/>
            </a:pPr>
            <a:r>
              <a:rPr lang="en-US" sz="600" baseline="30000" dirty="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</a:rPr>
              <a:t>Consider choice of GLP-1 RA, as well as patient preference, HbA1c lowering, weight-lowering effect, and frequency of injection. If CVD present, consider GLP-1 RA with proven CVD benefit.</a:t>
            </a:r>
            <a:endParaRPr lang="en-GB" sz="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latin typeface="Arial" panose="020B0604020202020204"/>
              </a:rPr>
              <a:t>ADA = 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American Diabetes Association; </a:t>
            </a:r>
            <a:r>
              <a:rPr lang="en-GB" sz="600" dirty="0">
                <a:solidFill>
                  <a:srgbClr val="000000"/>
                </a:solidFill>
                <a:latin typeface="Arial" panose="020B0604020202020204"/>
              </a:rPr>
              <a:t>CVD = cardiovascular disease; 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</a:rPr>
              <a:t>FPG = fasting plasma glucose; FRC = fixed-ratio combination; GLP-1 RA = glucagon-like peptide-1 receptor agonist; HbA1c = glycated haemoglobin; T1D = type 1 diabetes; T2D = type 2 diabetes.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ADA. </a:t>
            </a:r>
            <a:r>
              <a:rPr lang="en-US" sz="600" i="1" dirty="0">
                <a:solidFill>
                  <a:srgbClr val="000000"/>
                </a:solidFill>
                <a:latin typeface="Arial" panose="020B0604020202020204"/>
              </a:rPr>
              <a:t>Diabetes Care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. 2019:42(suppl 1):S1-S183.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6A072E91-11B7-46C5-8C57-095CC439602C}"/>
              </a:ext>
            </a:extLst>
          </p:cNvPr>
          <p:cNvSpPr/>
          <p:nvPr/>
        </p:nvSpPr>
        <p:spPr>
          <a:xfrm>
            <a:off x="1119595" y="2110914"/>
            <a:ext cx="433631" cy="3230102"/>
          </a:xfrm>
          <a:prstGeom prst="downArrow">
            <a:avLst>
              <a:gd name="adj1" fmla="val 50000"/>
              <a:gd name="adj2" fmla="val 7330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A59D95">
                    <a:lumMod val="50000"/>
                  </a:srgbClr>
                </a:solidFill>
              </a:rPr>
              <a:t>INTENSIFICATION</a:t>
            </a:r>
            <a:endParaRPr lang="en-US" sz="1200" dirty="0">
              <a:solidFill>
                <a:srgbClr val="A59D95">
                  <a:lumMod val="5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12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Glucose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Hba1c evaluates glucose control over last 3 months</a:t>
            </a:r>
          </a:p>
          <a:p>
            <a:r>
              <a:rPr lang="en-ZA" dirty="0"/>
              <a:t>Target is below 7% for most patients</a:t>
            </a:r>
          </a:p>
          <a:p>
            <a:r>
              <a:rPr lang="en-ZA" dirty="0"/>
              <a:t>Latest 2021 Adult Guidelines say below 8%</a:t>
            </a:r>
          </a:p>
          <a:p>
            <a:r>
              <a:rPr lang="en-ZA" dirty="0"/>
              <a:t>In practice aim for 7% but between 7 and 8% reinforce compliance, check doses etc.</a:t>
            </a:r>
          </a:p>
          <a:p>
            <a:r>
              <a:rPr lang="en-ZA" dirty="0"/>
              <a:t>Above 8% intensify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91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F2D68E-3BB6-4666-848D-FDFF34836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22316"/>
              </p:ext>
            </p:extLst>
          </p:nvPr>
        </p:nvGraphicFramePr>
        <p:xfrm>
          <a:off x="1872661" y="620688"/>
          <a:ext cx="5892251" cy="5700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668">
                  <a:extLst>
                    <a:ext uri="{9D8B030D-6E8A-4147-A177-3AD203B41FA5}">
                      <a16:colId xmlns:a16="http://schemas.microsoft.com/office/drawing/2014/main" val="777536993"/>
                    </a:ext>
                  </a:extLst>
                </a:gridCol>
                <a:gridCol w="2603635">
                  <a:extLst>
                    <a:ext uri="{9D8B030D-6E8A-4147-A177-3AD203B41FA5}">
                      <a16:colId xmlns:a16="http://schemas.microsoft.com/office/drawing/2014/main" val="866359864"/>
                    </a:ext>
                  </a:extLst>
                </a:gridCol>
                <a:gridCol w="2807948">
                  <a:extLst>
                    <a:ext uri="{9D8B030D-6E8A-4147-A177-3AD203B41FA5}">
                      <a16:colId xmlns:a16="http://schemas.microsoft.com/office/drawing/2014/main" val="3850080087"/>
                    </a:ext>
                  </a:extLst>
                </a:gridCol>
              </a:tblGrid>
              <a:tr h="479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A1D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If above HbA1c target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despite adequately titrated basal insulin </a:t>
                      </a:r>
                      <a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or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once basal dose &gt;0.7-1.0 IU/kg </a:t>
                      </a:r>
                      <a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or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FPG at target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A1D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630350"/>
                  </a:ext>
                </a:extLst>
              </a:tr>
              <a:tr h="934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1059D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Add prandial insulin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Usually 1 dose with largest meal or meal with greatest PPG excursion</a:t>
                      </a:r>
                    </a:p>
                    <a:p>
                      <a:pPr marL="4572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Consider BID or TID premixed insulin regimen</a:t>
                      </a:r>
                    </a:p>
                    <a:p>
                      <a:pPr marL="4572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Caution higher risk of hypoglycaemia and/or weight gain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1059D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360482"/>
                  </a:ext>
                </a:extLst>
              </a:tr>
              <a:tr h="36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2786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If above HbA1c target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838934"/>
                  </a:ext>
                </a:extLst>
              </a:tr>
              <a:tr h="636197">
                <a:tc>
                  <a:txBody>
                    <a:bodyPr/>
                    <a:lstStyle/>
                    <a:p>
                      <a:pPr marL="171450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Add additional injections of prandial insulin stepwise </a:t>
                      </a:r>
                      <a:endParaRPr kumimoji="0" lang="en-GB" sz="1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697076"/>
                  </a:ext>
                </a:extLst>
              </a:tr>
              <a:tr h="377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A1D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If above HbA1c target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609758"/>
                  </a:ext>
                </a:extLst>
              </a:tr>
              <a:tr h="985414">
                <a:tc>
                  <a:txBody>
                    <a:bodyPr/>
                    <a:lstStyle/>
                    <a:p>
                      <a:pPr marL="171450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2786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Proceed to </a:t>
                      </a:r>
                      <a:r>
                        <a:rPr kumimoji="0" lang="en-US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full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basal-bolus </a:t>
                      </a:r>
                      <a:b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regimen (ie, basal and prandial insulin with each meal)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If HbA1c does not improve, review ongoing need for basal-bolus regimen. Consider additional DSMES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49787"/>
                  </a:ext>
                </a:extLst>
              </a:tr>
            </a:tbl>
          </a:graphicData>
        </a:graphic>
      </p:graphicFrame>
      <p:pic>
        <p:nvPicPr>
          <p:cNvPr id="103" name="Graphic 102" descr="Warning">
            <a:extLst>
              <a:ext uri="{FF2B5EF4-FFF2-40B4-BE49-F238E27FC236}">
                <a16:creationId xmlns:a16="http://schemas.microsoft.com/office/drawing/2014/main" id="{A51775A3-E0CB-4E55-8B6E-26741B78F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8787" y="4532595"/>
            <a:ext cx="240047" cy="240047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E910EB7-9B39-4868-A687-B7D1A792D2DC}"/>
              </a:ext>
            </a:extLst>
          </p:cNvPr>
          <p:cNvCxnSpPr/>
          <p:nvPr/>
        </p:nvCxnSpPr>
        <p:spPr>
          <a:xfrm>
            <a:off x="4693761" y="4588350"/>
            <a:ext cx="0" cy="5806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7E2DA20-7096-41A2-958A-5C8E976862EE}"/>
              </a:ext>
            </a:extLst>
          </p:cNvPr>
          <p:cNvSpPr/>
          <p:nvPr/>
        </p:nvSpPr>
        <p:spPr>
          <a:xfrm>
            <a:off x="107504" y="6320626"/>
            <a:ext cx="6911977" cy="34528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>
              <a:defRPr/>
            </a:pPr>
            <a:endParaRPr lang="en-GB" sz="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latin typeface="Arial" panose="020B0604020202020204"/>
              </a:rPr>
              <a:t>ADA =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 American Diabetes Association;</a:t>
            </a:r>
            <a:r>
              <a:rPr lang="en-GB" sz="600" dirty="0">
                <a:solidFill>
                  <a:srgbClr val="000000"/>
                </a:solidFill>
                <a:latin typeface="Arial" panose="020B0604020202020204"/>
              </a:rPr>
              <a:t> BID = twice daily; DSMES = d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iabetes self-management education and support; 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</a:rPr>
              <a:t>FPG = fasting plasma glucose; HbA1c = glycated hemoglobin; PPG = postprandial glucose; TID = 3 times daily.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ADA. </a:t>
            </a:r>
            <a:r>
              <a:rPr lang="en-US" sz="600" i="1" dirty="0">
                <a:solidFill>
                  <a:srgbClr val="000000"/>
                </a:solidFill>
                <a:latin typeface="Arial" panose="020B0604020202020204"/>
              </a:rPr>
              <a:t>Diabetes Care</a:t>
            </a:r>
            <a:r>
              <a:rPr lang="en-US" sz="600" dirty="0">
                <a:solidFill>
                  <a:srgbClr val="000000"/>
                </a:solidFill>
                <a:latin typeface="Arial" panose="020B0604020202020204"/>
              </a:rPr>
              <a:t>. 2019:42(suppl 1):S1-S183.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728298-6C24-4E7D-AE83-67BB04BF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997"/>
            <a:ext cx="8525811" cy="757541"/>
          </a:xfrm>
        </p:spPr>
        <p:txBody>
          <a:bodyPr>
            <a:noAutofit/>
          </a:bodyPr>
          <a:lstStyle/>
          <a:p>
            <a:r>
              <a:rPr lang="en-US" sz="1950" dirty="0"/>
              <a:t>Recommendation for Intensifying to Injectable Therapy in Adults With T2D</a:t>
            </a:r>
            <a:br>
              <a:rPr lang="en-US" sz="1800" dirty="0"/>
            </a:br>
            <a:r>
              <a:rPr lang="en-US" sz="1500" dirty="0"/>
              <a:t>ADA (cont.)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28E2CFD-5805-4DAE-AD5D-A31C8BDDCD02}"/>
              </a:ext>
            </a:extLst>
          </p:cNvPr>
          <p:cNvSpPr/>
          <p:nvPr/>
        </p:nvSpPr>
        <p:spPr>
          <a:xfrm>
            <a:off x="1763688" y="1822517"/>
            <a:ext cx="433631" cy="2528610"/>
          </a:xfrm>
          <a:prstGeom prst="downArrow">
            <a:avLst>
              <a:gd name="adj1" fmla="val 50000"/>
              <a:gd name="adj2" fmla="val 7330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A59D95">
                    <a:lumMod val="50000"/>
                  </a:srgbClr>
                </a:solidFill>
              </a:rPr>
              <a:t>INTENSIFICATION</a:t>
            </a:r>
            <a:endParaRPr lang="en-US" sz="1200" dirty="0">
              <a:solidFill>
                <a:srgbClr val="A59D95">
                  <a:lumMod val="5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05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086600" cy="4648200"/>
          </a:xfrm>
        </p:spPr>
        <p:txBody>
          <a:bodyPr/>
          <a:lstStyle/>
          <a:p>
            <a:r>
              <a:rPr lang="en-ZA" dirty="0"/>
              <a:t>66 year old Mr N with T2DM x 12 years</a:t>
            </a:r>
          </a:p>
          <a:p>
            <a:r>
              <a:rPr lang="en-ZA" dirty="0"/>
              <a:t>On Metformin 850mg </a:t>
            </a:r>
            <a:r>
              <a:rPr lang="en-ZA" dirty="0" err="1"/>
              <a:t>tds</a:t>
            </a:r>
            <a:r>
              <a:rPr lang="en-ZA" dirty="0"/>
              <a:t>, </a:t>
            </a:r>
            <a:r>
              <a:rPr lang="en-ZA" dirty="0" err="1"/>
              <a:t>Empagliflozin</a:t>
            </a:r>
            <a:r>
              <a:rPr lang="en-ZA" dirty="0"/>
              <a:t> 10mg/d</a:t>
            </a:r>
          </a:p>
          <a:p>
            <a:r>
              <a:rPr lang="en-ZA" dirty="0"/>
              <a:t>BMI 35</a:t>
            </a:r>
          </a:p>
          <a:p>
            <a:r>
              <a:rPr lang="en-ZA" dirty="0"/>
              <a:t>BP 146/88 mm Hg on </a:t>
            </a:r>
            <a:r>
              <a:rPr lang="en-ZA" dirty="0" err="1"/>
              <a:t>Enalapril,HcTZ</a:t>
            </a:r>
            <a:r>
              <a:rPr lang="en-ZA" dirty="0"/>
              <a:t>, Amlodipine</a:t>
            </a:r>
          </a:p>
          <a:p>
            <a:r>
              <a:rPr lang="en-ZA" dirty="0"/>
              <a:t>LDL 1.2 </a:t>
            </a:r>
            <a:r>
              <a:rPr lang="en-ZA" dirty="0" err="1"/>
              <a:t>mmol</a:t>
            </a:r>
            <a:r>
              <a:rPr lang="en-ZA" dirty="0"/>
              <a:t>/l on Atorvastatin 80 mg nocte</a:t>
            </a:r>
          </a:p>
          <a:p>
            <a:r>
              <a:rPr lang="en-ZA" dirty="0"/>
              <a:t>Had an MI 2 years ago.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64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086600" cy="4648200"/>
          </a:xfrm>
        </p:spPr>
        <p:txBody>
          <a:bodyPr/>
          <a:lstStyle/>
          <a:p>
            <a:r>
              <a:rPr lang="en-ZA" dirty="0"/>
              <a:t>UACR  8</a:t>
            </a:r>
          </a:p>
          <a:p>
            <a:r>
              <a:rPr lang="en-ZA" dirty="0" err="1"/>
              <a:t>eGFR</a:t>
            </a:r>
            <a:r>
              <a:rPr lang="en-ZA" dirty="0"/>
              <a:t> 45</a:t>
            </a:r>
          </a:p>
          <a:p>
            <a:r>
              <a:rPr lang="en-ZA" dirty="0"/>
              <a:t>HbA1c 9.2%</a:t>
            </a:r>
          </a:p>
          <a:p>
            <a:endParaRPr lang="en-ZA" dirty="0"/>
          </a:p>
          <a:p>
            <a:r>
              <a:rPr lang="en-ZA" dirty="0"/>
              <a:t>What next?.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63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Summary ADA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086600" cy="4648200"/>
          </a:xfrm>
        </p:spPr>
        <p:txBody>
          <a:bodyPr/>
          <a:lstStyle/>
          <a:p>
            <a:r>
              <a:rPr lang="en-ZA" sz="2400" dirty="0"/>
              <a:t>Combination Oral agents dependent on clinical status</a:t>
            </a:r>
          </a:p>
          <a:p>
            <a:r>
              <a:rPr lang="en-ZA" sz="2400" dirty="0"/>
              <a:t>Use GLP1 first (no----very costly)</a:t>
            </a:r>
          </a:p>
          <a:p>
            <a:r>
              <a:rPr lang="en-ZA" sz="2400" dirty="0"/>
              <a:t>Use </a:t>
            </a:r>
            <a:r>
              <a:rPr lang="en-ZA" sz="2400" dirty="0" err="1"/>
              <a:t>Nocte</a:t>
            </a:r>
            <a:r>
              <a:rPr lang="en-ZA" sz="2400" dirty="0"/>
              <a:t> NPH (</a:t>
            </a:r>
            <a:r>
              <a:rPr lang="en-ZA" sz="2400" dirty="0" err="1"/>
              <a:t>protophane</a:t>
            </a:r>
            <a:r>
              <a:rPr lang="en-ZA" sz="2400" dirty="0"/>
              <a:t>) or </a:t>
            </a:r>
            <a:r>
              <a:rPr lang="en-ZA" sz="2400" dirty="0" err="1"/>
              <a:t>dly</a:t>
            </a:r>
            <a:r>
              <a:rPr lang="en-ZA" sz="2400" dirty="0"/>
              <a:t> Analogue </a:t>
            </a:r>
            <a:r>
              <a:rPr lang="en-ZA" sz="2400" dirty="0" err="1"/>
              <a:t>eg</a:t>
            </a:r>
            <a:r>
              <a:rPr lang="en-ZA" sz="2400" dirty="0"/>
              <a:t> Lantus, titrate</a:t>
            </a:r>
          </a:p>
          <a:p>
            <a:r>
              <a:rPr lang="en-ZA" sz="2400" dirty="0"/>
              <a:t>Then Add short acting before largest meal</a:t>
            </a:r>
          </a:p>
          <a:p>
            <a:r>
              <a:rPr lang="en-ZA" sz="2400" dirty="0"/>
              <a:t>Or BD NPH if was on </a:t>
            </a:r>
            <a:r>
              <a:rPr lang="en-ZA" sz="2400" dirty="0" err="1"/>
              <a:t>Nocte</a:t>
            </a:r>
            <a:endParaRPr lang="en-ZA" sz="2400" dirty="0"/>
          </a:p>
          <a:p>
            <a:r>
              <a:rPr lang="en-ZA" sz="2400" dirty="0"/>
              <a:t>Then more pre </a:t>
            </a:r>
            <a:r>
              <a:rPr lang="en-ZA" sz="2400" dirty="0" err="1"/>
              <a:t>preprandial</a:t>
            </a:r>
            <a:r>
              <a:rPr lang="en-ZA" sz="2400" dirty="0"/>
              <a:t> doses</a:t>
            </a:r>
          </a:p>
          <a:p>
            <a:r>
              <a:rPr lang="en-ZA" sz="2400" dirty="0"/>
              <a:t>Or Premixed </a:t>
            </a:r>
            <a:r>
              <a:rPr lang="en-ZA" sz="2400" dirty="0" err="1"/>
              <a:t>eg</a:t>
            </a:r>
            <a:r>
              <a:rPr lang="en-ZA" sz="2400" dirty="0"/>
              <a:t> </a:t>
            </a:r>
            <a:r>
              <a:rPr lang="en-ZA" sz="2400" dirty="0" err="1"/>
              <a:t>Actraphane</a:t>
            </a:r>
            <a:r>
              <a:rPr lang="en-ZA" sz="2400" dirty="0"/>
              <a:t> or </a:t>
            </a:r>
            <a:r>
              <a:rPr lang="en-ZA" sz="2400" dirty="0" err="1"/>
              <a:t>Novomix</a:t>
            </a:r>
            <a:endParaRPr lang="en-ZA" sz="2400" dirty="0"/>
          </a:p>
          <a:p>
            <a:r>
              <a:rPr lang="en-ZA" sz="2400" dirty="0"/>
              <a:t>OR Basal bolus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Summary Public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Add </a:t>
            </a:r>
            <a:r>
              <a:rPr lang="en-ZA" dirty="0" err="1"/>
              <a:t>Nocte</a:t>
            </a:r>
            <a:r>
              <a:rPr lang="en-ZA" dirty="0"/>
              <a:t> NPH 10 units, titrate</a:t>
            </a:r>
          </a:p>
          <a:p>
            <a:r>
              <a:rPr lang="en-ZA" dirty="0"/>
              <a:t>then</a:t>
            </a:r>
          </a:p>
          <a:p>
            <a:r>
              <a:rPr lang="en-ZA" dirty="0"/>
              <a:t>Use premixed </a:t>
            </a:r>
            <a:r>
              <a:rPr lang="en-ZA" dirty="0" err="1"/>
              <a:t>Actraphane</a:t>
            </a:r>
            <a:r>
              <a:rPr lang="en-ZA" dirty="0"/>
              <a:t> BD</a:t>
            </a:r>
          </a:p>
          <a:p>
            <a:r>
              <a:rPr lang="en-ZA" dirty="0"/>
              <a:t>(this would comply with EDL and APC, one could however still consider adding a short acting insulin before the largest meal </a:t>
            </a:r>
            <a:r>
              <a:rPr lang="en-ZA" dirty="0" err="1"/>
              <a:t>eg</a:t>
            </a:r>
            <a:r>
              <a:rPr lang="en-ZA" dirty="0"/>
              <a:t> 4 Units </a:t>
            </a:r>
            <a:r>
              <a:rPr lang="en-ZA" dirty="0" err="1"/>
              <a:t>Actrapid</a:t>
            </a:r>
            <a:r>
              <a:rPr lang="en-ZA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B1: Blood Glucose :EDL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31" y="1988840"/>
            <a:ext cx="8241960" cy="316835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731168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56992"/>
            <a:ext cx="8386464" cy="432048"/>
          </a:xfrm>
          <a:prstGeom prst="rect">
            <a:avLst/>
          </a:prstGeom>
          <a:noFill/>
          <a:ln>
            <a:solidFill>
              <a:srgbClr val="FF0037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1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E9440-CCF3-4314-9261-5C4CF3C58B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American Diabetes Association. </a:t>
            </a:r>
            <a:r>
              <a:rPr lang="en-US" i="1" dirty="0">
                <a:solidFill>
                  <a:srgbClr val="000000"/>
                </a:solidFill>
                <a:ea typeface="Calibri" panose="020F0502020204030204" pitchFamily="34" charset="0"/>
              </a:rPr>
              <a:t>Diabetes Care.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2018;41(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suppl 1):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S1-S157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C16A1-3136-41BB-B115-EFF7F470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Targets and Managing Hyperglycaemia</a:t>
            </a:r>
          </a:p>
        </p:txBody>
      </p:sp>
      <p:grpSp>
        <p:nvGrpSpPr>
          <p:cNvPr id="5" name="Group 273">
            <a:extLst>
              <a:ext uri="{FF2B5EF4-FFF2-40B4-BE49-F238E27FC236}">
                <a16:creationId xmlns:a16="http://schemas.microsoft.com/office/drawing/2014/main" id="{B7FF6C27-0BB2-47C3-8F46-8755C2441436}"/>
              </a:ext>
            </a:extLst>
          </p:cNvPr>
          <p:cNvGrpSpPr/>
          <p:nvPr/>
        </p:nvGrpSpPr>
        <p:grpSpPr>
          <a:xfrm>
            <a:off x="251520" y="1885951"/>
            <a:ext cx="8606731" cy="3991321"/>
            <a:chOff x="0" y="1243761"/>
            <a:chExt cx="10428258" cy="4982632"/>
          </a:xfrm>
        </p:grpSpPr>
        <p:sp>
          <p:nvSpPr>
            <p:cNvPr id="3" name="TextBox 274">
              <a:extLst>
                <a:ext uri="{FF2B5EF4-FFF2-40B4-BE49-F238E27FC236}">
                  <a16:creationId xmlns:a16="http://schemas.microsoft.com/office/drawing/2014/main" id="{166CB695-02FA-4ABB-A4E0-41F81613A2F2}"/>
                </a:ext>
              </a:extLst>
            </p:cNvPr>
            <p:cNvSpPr txBox="1"/>
            <p:nvPr/>
          </p:nvSpPr>
          <p:spPr>
            <a:xfrm>
              <a:off x="144966" y="1243761"/>
              <a:ext cx="3691055" cy="38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Patient/Disease Features</a:t>
              </a:r>
            </a:p>
          </p:txBody>
        </p:sp>
        <p:sp>
          <p:nvSpPr>
            <p:cNvPr id="7" name="TextBox 275">
              <a:extLst>
                <a:ext uri="{FF2B5EF4-FFF2-40B4-BE49-F238E27FC236}">
                  <a16:creationId xmlns:a16="http://schemas.microsoft.com/office/drawing/2014/main" id="{C09CF518-3A2F-4491-A8AF-2E8DB9155D06}"/>
                </a:ext>
              </a:extLst>
            </p:cNvPr>
            <p:cNvSpPr txBox="1"/>
            <p:nvPr/>
          </p:nvSpPr>
          <p:spPr>
            <a:xfrm>
              <a:off x="3513585" y="1243761"/>
              <a:ext cx="6914673" cy="38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More Stringent                       ← HbA1c 7% →                   Less Stringent</a:t>
              </a:r>
            </a:p>
          </p:txBody>
        </p:sp>
        <p:sp>
          <p:nvSpPr>
            <p:cNvPr id="9" name="Rectangle 276">
              <a:extLst>
                <a:ext uri="{FF2B5EF4-FFF2-40B4-BE49-F238E27FC236}">
                  <a16:creationId xmlns:a16="http://schemas.microsoft.com/office/drawing/2014/main" id="{2CDA1E4B-5A57-4A76-8674-52BA0706CCAB}"/>
                </a:ext>
              </a:extLst>
            </p:cNvPr>
            <p:cNvSpPr/>
            <p:nvPr/>
          </p:nvSpPr>
          <p:spPr>
            <a:xfrm>
              <a:off x="0" y="1594626"/>
              <a:ext cx="9991493" cy="642806"/>
            </a:xfrm>
            <a:prstGeom prst="rect">
              <a:avLst/>
            </a:prstGeom>
            <a:solidFill>
              <a:srgbClr val="E6E4E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277">
              <a:extLst>
                <a:ext uri="{FF2B5EF4-FFF2-40B4-BE49-F238E27FC236}">
                  <a16:creationId xmlns:a16="http://schemas.microsoft.com/office/drawing/2014/main" id="{5C3471CB-E842-4B00-A8F9-E716C01E6C1A}"/>
                </a:ext>
              </a:extLst>
            </p:cNvPr>
            <p:cNvSpPr/>
            <p:nvPr/>
          </p:nvSpPr>
          <p:spPr>
            <a:xfrm>
              <a:off x="0" y="2253020"/>
              <a:ext cx="9991493" cy="6428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278">
              <a:extLst>
                <a:ext uri="{FF2B5EF4-FFF2-40B4-BE49-F238E27FC236}">
                  <a16:creationId xmlns:a16="http://schemas.microsoft.com/office/drawing/2014/main" id="{51BAA50A-2080-47AD-BB0B-A2EAEC2EA0A8}"/>
                </a:ext>
              </a:extLst>
            </p:cNvPr>
            <p:cNvSpPr/>
            <p:nvPr/>
          </p:nvSpPr>
          <p:spPr>
            <a:xfrm>
              <a:off x="0" y="2911414"/>
              <a:ext cx="9991493" cy="642806"/>
            </a:xfrm>
            <a:prstGeom prst="rect">
              <a:avLst/>
            </a:prstGeom>
            <a:solidFill>
              <a:srgbClr val="E6E4E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279">
              <a:extLst>
                <a:ext uri="{FF2B5EF4-FFF2-40B4-BE49-F238E27FC236}">
                  <a16:creationId xmlns:a16="http://schemas.microsoft.com/office/drawing/2014/main" id="{0EAA855A-ABDE-4C1B-AEE1-B917ACEA067D}"/>
                </a:ext>
              </a:extLst>
            </p:cNvPr>
            <p:cNvSpPr/>
            <p:nvPr/>
          </p:nvSpPr>
          <p:spPr>
            <a:xfrm>
              <a:off x="0" y="3569808"/>
              <a:ext cx="9991493" cy="6428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280">
              <a:extLst>
                <a:ext uri="{FF2B5EF4-FFF2-40B4-BE49-F238E27FC236}">
                  <a16:creationId xmlns:a16="http://schemas.microsoft.com/office/drawing/2014/main" id="{8CA6D578-BB7A-4C0F-88A6-1FE5CA96573A}"/>
                </a:ext>
              </a:extLst>
            </p:cNvPr>
            <p:cNvSpPr/>
            <p:nvPr/>
          </p:nvSpPr>
          <p:spPr>
            <a:xfrm>
              <a:off x="0" y="4228202"/>
              <a:ext cx="9991493" cy="642806"/>
            </a:xfrm>
            <a:prstGeom prst="rect">
              <a:avLst/>
            </a:prstGeom>
            <a:solidFill>
              <a:srgbClr val="E6E4E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281">
              <a:extLst>
                <a:ext uri="{FF2B5EF4-FFF2-40B4-BE49-F238E27FC236}">
                  <a16:creationId xmlns:a16="http://schemas.microsoft.com/office/drawing/2014/main" id="{E349A153-E149-40C8-A918-D41ECE6F4E6B}"/>
                </a:ext>
              </a:extLst>
            </p:cNvPr>
            <p:cNvSpPr/>
            <p:nvPr/>
          </p:nvSpPr>
          <p:spPr>
            <a:xfrm>
              <a:off x="0" y="4886596"/>
              <a:ext cx="9991493" cy="6428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282">
              <a:extLst>
                <a:ext uri="{FF2B5EF4-FFF2-40B4-BE49-F238E27FC236}">
                  <a16:creationId xmlns:a16="http://schemas.microsoft.com/office/drawing/2014/main" id="{CA482075-B3D5-469E-A00A-B3A0F00A1136}"/>
                </a:ext>
              </a:extLst>
            </p:cNvPr>
            <p:cNvSpPr/>
            <p:nvPr/>
          </p:nvSpPr>
          <p:spPr>
            <a:xfrm>
              <a:off x="0" y="5544992"/>
              <a:ext cx="9991493" cy="642806"/>
            </a:xfrm>
            <a:prstGeom prst="rect">
              <a:avLst/>
            </a:prstGeom>
            <a:solidFill>
              <a:srgbClr val="E6E4E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283">
              <a:extLst>
                <a:ext uri="{FF2B5EF4-FFF2-40B4-BE49-F238E27FC236}">
                  <a16:creationId xmlns:a16="http://schemas.microsoft.com/office/drawing/2014/main" id="{1524FA9F-8763-4F27-B004-8FB7A546ECE8}"/>
                </a:ext>
              </a:extLst>
            </p:cNvPr>
            <p:cNvSpPr txBox="1"/>
            <p:nvPr/>
          </p:nvSpPr>
          <p:spPr>
            <a:xfrm>
              <a:off x="47422" y="1705015"/>
              <a:ext cx="3783367" cy="570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spc="-15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Risks potentially associated with </a:t>
              </a:r>
              <a:br>
                <a:rPr lang="en-US" sz="1050" spc="-15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</a:br>
              <a:r>
                <a:rPr lang="en-US" sz="1050" spc="-15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hypoglycaemia and other drug adverse effects</a:t>
              </a:r>
            </a:p>
          </p:txBody>
        </p:sp>
        <p:sp>
          <p:nvSpPr>
            <p:cNvPr id="17" name="TextBox 284">
              <a:extLst>
                <a:ext uri="{FF2B5EF4-FFF2-40B4-BE49-F238E27FC236}">
                  <a16:creationId xmlns:a16="http://schemas.microsoft.com/office/drawing/2014/main" id="{8C1FB4A9-4171-4EF3-88D2-78424A0965CC}"/>
                </a:ext>
              </a:extLst>
            </p:cNvPr>
            <p:cNvSpPr txBox="1"/>
            <p:nvPr/>
          </p:nvSpPr>
          <p:spPr>
            <a:xfrm>
              <a:off x="47422" y="2435923"/>
              <a:ext cx="3685823" cy="34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Disease duration</a:t>
              </a:r>
            </a:p>
          </p:txBody>
        </p:sp>
        <p:sp>
          <p:nvSpPr>
            <p:cNvPr id="18" name="TextBox 285">
              <a:extLst>
                <a:ext uri="{FF2B5EF4-FFF2-40B4-BE49-F238E27FC236}">
                  <a16:creationId xmlns:a16="http://schemas.microsoft.com/office/drawing/2014/main" id="{D8B16549-CB81-4FB9-A140-A687E24CC38D}"/>
                </a:ext>
              </a:extLst>
            </p:cNvPr>
            <p:cNvSpPr txBox="1"/>
            <p:nvPr/>
          </p:nvSpPr>
          <p:spPr>
            <a:xfrm>
              <a:off x="47422" y="3113131"/>
              <a:ext cx="3685823" cy="34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Life expectancy</a:t>
              </a:r>
            </a:p>
          </p:txBody>
        </p:sp>
        <p:sp>
          <p:nvSpPr>
            <p:cNvPr id="19" name="TextBox 286">
              <a:extLst>
                <a:ext uri="{FF2B5EF4-FFF2-40B4-BE49-F238E27FC236}">
                  <a16:creationId xmlns:a16="http://schemas.microsoft.com/office/drawing/2014/main" id="{EA068F20-6212-429E-B3A8-EA119344CCD6}"/>
                </a:ext>
              </a:extLst>
            </p:cNvPr>
            <p:cNvSpPr txBox="1"/>
            <p:nvPr/>
          </p:nvSpPr>
          <p:spPr>
            <a:xfrm>
              <a:off x="47422" y="3756929"/>
              <a:ext cx="3685823" cy="34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Relevant comorbidities</a:t>
              </a:r>
            </a:p>
          </p:txBody>
        </p:sp>
        <p:sp>
          <p:nvSpPr>
            <p:cNvPr id="20" name="TextBox 287">
              <a:extLst>
                <a:ext uri="{FF2B5EF4-FFF2-40B4-BE49-F238E27FC236}">
                  <a16:creationId xmlns:a16="http://schemas.microsoft.com/office/drawing/2014/main" id="{4B215A8B-AA40-4CA2-ABC0-DBDDD524A309}"/>
                </a:ext>
              </a:extLst>
            </p:cNvPr>
            <p:cNvSpPr txBox="1"/>
            <p:nvPr/>
          </p:nvSpPr>
          <p:spPr>
            <a:xfrm>
              <a:off x="47422" y="4413577"/>
              <a:ext cx="3685823" cy="34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Established vascular complications</a:t>
              </a:r>
            </a:p>
          </p:txBody>
        </p:sp>
        <p:sp>
          <p:nvSpPr>
            <p:cNvPr id="21" name="TextBox 288">
              <a:extLst>
                <a:ext uri="{FF2B5EF4-FFF2-40B4-BE49-F238E27FC236}">
                  <a16:creationId xmlns:a16="http://schemas.microsoft.com/office/drawing/2014/main" id="{8DC5C93E-F3C0-4F3B-85DB-A180102D3C13}"/>
                </a:ext>
              </a:extLst>
            </p:cNvPr>
            <p:cNvSpPr txBox="1"/>
            <p:nvPr/>
          </p:nvSpPr>
          <p:spPr>
            <a:xfrm>
              <a:off x="47422" y="4977166"/>
              <a:ext cx="2841929" cy="570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Patient attitude and expected treatment efforts</a:t>
              </a:r>
            </a:p>
          </p:txBody>
        </p:sp>
        <p:sp>
          <p:nvSpPr>
            <p:cNvPr id="22" name="TextBox 289">
              <a:extLst>
                <a:ext uri="{FF2B5EF4-FFF2-40B4-BE49-F238E27FC236}">
                  <a16:creationId xmlns:a16="http://schemas.microsoft.com/office/drawing/2014/main" id="{3766E15C-FC70-4438-A00B-26906EED2F60}"/>
                </a:ext>
              </a:extLst>
            </p:cNvPr>
            <p:cNvSpPr txBox="1"/>
            <p:nvPr/>
          </p:nvSpPr>
          <p:spPr>
            <a:xfrm>
              <a:off x="47422" y="5728892"/>
              <a:ext cx="3685823" cy="34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Resources and support system</a:t>
              </a:r>
            </a:p>
          </p:txBody>
        </p:sp>
        <p:grpSp>
          <p:nvGrpSpPr>
            <p:cNvPr id="34" name="Group 290">
              <a:extLst>
                <a:ext uri="{FF2B5EF4-FFF2-40B4-BE49-F238E27FC236}">
                  <a16:creationId xmlns:a16="http://schemas.microsoft.com/office/drawing/2014/main" id="{7431E733-3E78-41A2-8661-8A9530B6CD4A}"/>
                </a:ext>
              </a:extLst>
            </p:cNvPr>
            <p:cNvGrpSpPr/>
            <p:nvPr/>
          </p:nvGrpSpPr>
          <p:grpSpPr>
            <a:xfrm>
              <a:off x="3512639" y="1661879"/>
              <a:ext cx="6391506" cy="627249"/>
              <a:chOff x="3746810" y="1561520"/>
              <a:chExt cx="7872760" cy="627249"/>
            </a:xfrm>
          </p:grpSpPr>
          <p:sp>
            <p:nvSpPr>
              <p:cNvPr id="26" name="TextBox 323">
                <a:extLst>
                  <a:ext uri="{FF2B5EF4-FFF2-40B4-BE49-F238E27FC236}">
                    <a16:creationId xmlns:a16="http://schemas.microsoft.com/office/drawing/2014/main" id="{2CD24389-27DD-4CD7-84CC-81954A7B932E}"/>
                  </a:ext>
                </a:extLst>
              </p:cNvPr>
              <p:cNvSpPr txBox="1"/>
              <p:nvPr/>
            </p:nvSpPr>
            <p:spPr>
              <a:xfrm>
                <a:off x="3746810" y="1919341"/>
                <a:ext cx="1516567" cy="26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75" dirty="0">
                    <a:solidFill>
                      <a:srgbClr val="82786F">
                        <a:lumMod val="75000"/>
                      </a:srgbClr>
                    </a:solidFill>
                    <a:latin typeface="Arial" panose="020B0604020202020204"/>
                  </a:rPr>
                  <a:t>Low</a:t>
                </a:r>
              </a:p>
            </p:txBody>
          </p:sp>
          <p:grpSp>
            <p:nvGrpSpPr>
              <p:cNvPr id="30" name="Group 324">
                <a:extLst>
                  <a:ext uri="{FF2B5EF4-FFF2-40B4-BE49-F238E27FC236}">
                    <a16:creationId xmlns:a16="http://schemas.microsoft.com/office/drawing/2014/main" id="{0BEA4838-5EAD-465C-807B-B514B14F8256}"/>
                  </a:ext>
                </a:extLst>
              </p:cNvPr>
              <p:cNvGrpSpPr/>
              <p:nvPr/>
            </p:nvGrpSpPr>
            <p:grpSpPr>
              <a:xfrm>
                <a:off x="3780263" y="1561520"/>
                <a:ext cx="7839307" cy="627249"/>
                <a:chOff x="3780263" y="1561520"/>
                <a:chExt cx="7839307" cy="627249"/>
              </a:xfrm>
            </p:grpSpPr>
            <p:sp>
              <p:nvSpPr>
                <p:cNvPr id="25" name="Right Triangle 325">
                  <a:extLst>
                    <a:ext uri="{FF2B5EF4-FFF2-40B4-BE49-F238E27FC236}">
                      <a16:creationId xmlns:a16="http://schemas.microsoft.com/office/drawing/2014/main" id="{9DF7DB20-855B-4F9C-A61A-D6F808F816A4}"/>
                    </a:ext>
                  </a:extLst>
                </p:cNvPr>
                <p:cNvSpPr/>
                <p:nvPr/>
              </p:nvSpPr>
              <p:spPr>
                <a:xfrm flipH="1">
                  <a:off x="3780263" y="1561520"/>
                  <a:ext cx="7839307" cy="389335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TextBox 326">
                  <a:extLst>
                    <a:ext uri="{FF2B5EF4-FFF2-40B4-BE49-F238E27FC236}">
                      <a16:creationId xmlns:a16="http://schemas.microsoft.com/office/drawing/2014/main" id="{E12CA929-C645-4643-8836-36C948B3D392}"/>
                    </a:ext>
                  </a:extLst>
                </p:cNvPr>
                <p:cNvSpPr txBox="1"/>
                <p:nvPr/>
              </p:nvSpPr>
              <p:spPr>
                <a:xfrm>
                  <a:off x="9909314" y="1919342"/>
                  <a:ext cx="1705571" cy="269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75" dirty="0">
                      <a:solidFill>
                        <a:srgbClr val="82786F">
                          <a:lumMod val="75000"/>
                        </a:srgbClr>
                      </a:solidFill>
                      <a:latin typeface="Arial" panose="020B0604020202020204"/>
                    </a:rPr>
                    <a:t>High</a:t>
                  </a:r>
                </a:p>
              </p:txBody>
            </p:sp>
          </p:grpSp>
        </p:grpSp>
        <p:grpSp>
          <p:nvGrpSpPr>
            <p:cNvPr id="35" name="Group 291">
              <a:extLst>
                <a:ext uri="{FF2B5EF4-FFF2-40B4-BE49-F238E27FC236}">
                  <a16:creationId xmlns:a16="http://schemas.microsoft.com/office/drawing/2014/main" id="{0BA441ED-274A-4B71-A49A-D6B3F2055B85}"/>
                </a:ext>
              </a:extLst>
            </p:cNvPr>
            <p:cNvGrpSpPr/>
            <p:nvPr/>
          </p:nvGrpSpPr>
          <p:grpSpPr>
            <a:xfrm>
              <a:off x="3512639" y="2335330"/>
              <a:ext cx="6391506" cy="627249"/>
              <a:chOff x="3746810" y="1561520"/>
              <a:chExt cx="7872760" cy="627249"/>
            </a:xfrm>
          </p:grpSpPr>
          <p:sp>
            <p:nvSpPr>
              <p:cNvPr id="36" name="TextBox 319">
                <a:extLst>
                  <a:ext uri="{FF2B5EF4-FFF2-40B4-BE49-F238E27FC236}">
                    <a16:creationId xmlns:a16="http://schemas.microsoft.com/office/drawing/2014/main" id="{7C5D2850-40DA-492E-B580-633C71528CD5}"/>
                  </a:ext>
                </a:extLst>
              </p:cNvPr>
              <p:cNvSpPr txBox="1"/>
              <p:nvPr/>
            </p:nvSpPr>
            <p:spPr>
              <a:xfrm>
                <a:off x="3746810" y="1919341"/>
                <a:ext cx="1516567" cy="26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75" dirty="0">
                    <a:solidFill>
                      <a:srgbClr val="82786F">
                        <a:lumMod val="75000"/>
                      </a:srgbClr>
                    </a:solidFill>
                    <a:latin typeface="Arial" panose="020B0604020202020204"/>
                  </a:rPr>
                  <a:t>Newly diagnosed</a:t>
                </a:r>
              </a:p>
            </p:txBody>
          </p:sp>
          <p:grpSp>
            <p:nvGrpSpPr>
              <p:cNvPr id="37" name="Group 320">
                <a:extLst>
                  <a:ext uri="{FF2B5EF4-FFF2-40B4-BE49-F238E27FC236}">
                    <a16:creationId xmlns:a16="http://schemas.microsoft.com/office/drawing/2014/main" id="{09ECE610-7626-4E3A-9BB0-7410A2B6A54D}"/>
                  </a:ext>
                </a:extLst>
              </p:cNvPr>
              <p:cNvGrpSpPr/>
              <p:nvPr/>
            </p:nvGrpSpPr>
            <p:grpSpPr>
              <a:xfrm>
                <a:off x="3780263" y="1561520"/>
                <a:ext cx="7839307" cy="627249"/>
                <a:chOff x="3780263" y="1561520"/>
                <a:chExt cx="7839307" cy="627249"/>
              </a:xfrm>
            </p:grpSpPr>
            <p:sp>
              <p:nvSpPr>
                <p:cNvPr id="38" name="Right Triangle 321">
                  <a:extLst>
                    <a:ext uri="{FF2B5EF4-FFF2-40B4-BE49-F238E27FC236}">
                      <a16:creationId xmlns:a16="http://schemas.microsoft.com/office/drawing/2014/main" id="{1A5A8F45-B9F0-4AC0-BC99-207910EE6817}"/>
                    </a:ext>
                  </a:extLst>
                </p:cNvPr>
                <p:cNvSpPr/>
                <p:nvPr/>
              </p:nvSpPr>
              <p:spPr>
                <a:xfrm flipH="1">
                  <a:off x="3780263" y="1561520"/>
                  <a:ext cx="7839307" cy="389335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TextBox 322">
                  <a:extLst>
                    <a:ext uri="{FF2B5EF4-FFF2-40B4-BE49-F238E27FC236}">
                      <a16:creationId xmlns:a16="http://schemas.microsoft.com/office/drawing/2014/main" id="{CB806EDA-A3B4-43FB-B403-D28298697AB8}"/>
                    </a:ext>
                  </a:extLst>
                </p:cNvPr>
                <p:cNvSpPr txBox="1"/>
                <p:nvPr/>
              </p:nvSpPr>
              <p:spPr>
                <a:xfrm>
                  <a:off x="9909314" y="1919342"/>
                  <a:ext cx="1705571" cy="269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75" dirty="0">
                      <a:solidFill>
                        <a:srgbClr val="82786F">
                          <a:lumMod val="75000"/>
                        </a:srgbClr>
                      </a:solidFill>
                      <a:latin typeface="Arial" panose="020B0604020202020204"/>
                    </a:rPr>
                    <a:t>Long standing</a:t>
                  </a:r>
                </a:p>
              </p:txBody>
            </p:sp>
          </p:grpSp>
        </p:grpSp>
        <p:grpSp>
          <p:nvGrpSpPr>
            <p:cNvPr id="40" name="Group 292">
              <a:extLst>
                <a:ext uri="{FF2B5EF4-FFF2-40B4-BE49-F238E27FC236}">
                  <a16:creationId xmlns:a16="http://schemas.microsoft.com/office/drawing/2014/main" id="{E46A8C2A-F383-42BE-A1F2-5E06AC215832}"/>
                </a:ext>
              </a:extLst>
            </p:cNvPr>
            <p:cNvGrpSpPr/>
            <p:nvPr/>
          </p:nvGrpSpPr>
          <p:grpSpPr>
            <a:xfrm>
              <a:off x="3512639" y="2965564"/>
              <a:ext cx="6391506" cy="627249"/>
              <a:chOff x="3746810" y="1561520"/>
              <a:chExt cx="7872760" cy="627249"/>
            </a:xfrm>
          </p:grpSpPr>
          <p:sp>
            <p:nvSpPr>
              <p:cNvPr id="41" name="TextBox 315">
                <a:extLst>
                  <a:ext uri="{FF2B5EF4-FFF2-40B4-BE49-F238E27FC236}">
                    <a16:creationId xmlns:a16="http://schemas.microsoft.com/office/drawing/2014/main" id="{439F1233-1748-43BD-9D6A-2C3CC11B135E}"/>
                  </a:ext>
                </a:extLst>
              </p:cNvPr>
              <p:cNvSpPr txBox="1"/>
              <p:nvPr/>
            </p:nvSpPr>
            <p:spPr>
              <a:xfrm>
                <a:off x="3746810" y="1919341"/>
                <a:ext cx="1516567" cy="26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75" dirty="0">
                    <a:solidFill>
                      <a:srgbClr val="82786F">
                        <a:lumMod val="75000"/>
                      </a:srgbClr>
                    </a:solidFill>
                    <a:latin typeface="Arial" panose="020B0604020202020204"/>
                  </a:rPr>
                  <a:t>Long</a:t>
                </a:r>
              </a:p>
            </p:txBody>
          </p:sp>
          <p:grpSp>
            <p:nvGrpSpPr>
              <p:cNvPr id="42" name="Group 316">
                <a:extLst>
                  <a:ext uri="{FF2B5EF4-FFF2-40B4-BE49-F238E27FC236}">
                    <a16:creationId xmlns:a16="http://schemas.microsoft.com/office/drawing/2014/main" id="{9331A0A0-7B1A-4631-BEE8-813314FD8ADC}"/>
                  </a:ext>
                </a:extLst>
              </p:cNvPr>
              <p:cNvGrpSpPr/>
              <p:nvPr/>
            </p:nvGrpSpPr>
            <p:grpSpPr>
              <a:xfrm>
                <a:off x="3780263" y="1561520"/>
                <a:ext cx="7839307" cy="627249"/>
                <a:chOff x="3780263" y="1561520"/>
                <a:chExt cx="7839307" cy="627249"/>
              </a:xfrm>
            </p:grpSpPr>
            <p:sp>
              <p:nvSpPr>
                <p:cNvPr id="43" name="Right Triangle 317">
                  <a:extLst>
                    <a:ext uri="{FF2B5EF4-FFF2-40B4-BE49-F238E27FC236}">
                      <a16:creationId xmlns:a16="http://schemas.microsoft.com/office/drawing/2014/main" id="{F870CE40-FB61-4FBF-863E-EB69B1599050}"/>
                    </a:ext>
                  </a:extLst>
                </p:cNvPr>
                <p:cNvSpPr/>
                <p:nvPr/>
              </p:nvSpPr>
              <p:spPr>
                <a:xfrm flipH="1">
                  <a:off x="3780263" y="1561520"/>
                  <a:ext cx="7839307" cy="389335"/>
                </a:xfrm>
                <a:prstGeom prst="rt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TextBox 318">
                  <a:extLst>
                    <a:ext uri="{FF2B5EF4-FFF2-40B4-BE49-F238E27FC236}">
                      <a16:creationId xmlns:a16="http://schemas.microsoft.com/office/drawing/2014/main" id="{C1FFE1A2-71D3-4EEA-9EF9-C9513C69794F}"/>
                    </a:ext>
                  </a:extLst>
                </p:cNvPr>
                <p:cNvSpPr txBox="1"/>
                <p:nvPr/>
              </p:nvSpPr>
              <p:spPr>
                <a:xfrm>
                  <a:off x="9909314" y="1919342"/>
                  <a:ext cx="1705571" cy="269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75" dirty="0">
                      <a:solidFill>
                        <a:srgbClr val="82786F">
                          <a:lumMod val="75000"/>
                        </a:srgbClr>
                      </a:solidFill>
                      <a:latin typeface="Arial" panose="020B0604020202020204"/>
                    </a:rPr>
                    <a:t>Short</a:t>
                  </a:r>
                </a:p>
              </p:txBody>
            </p:sp>
          </p:grpSp>
        </p:grpSp>
        <p:grpSp>
          <p:nvGrpSpPr>
            <p:cNvPr id="45" name="Group 293">
              <a:extLst>
                <a:ext uri="{FF2B5EF4-FFF2-40B4-BE49-F238E27FC236}">
                  <a16:creationId xmlns:a16="http://schemas.microsoft.com/office/drawing/2014/main" id="{96F688A6-BEBE-4F30-8D56-FBCD20573047}"/>
                </a:ext>
              </a:extLst>
            </p:cNvPr>
            <p:cNvGrpSpPr/>
            <p:nvPr/>
          </p:nvGrpSpPr>
          <p:grpSpPr>
            <a:xfrm>
              <a:off x="3512639" y="3623958"/>
              <a:ext cx="6391506" cy="627249"/>
              <a:chOff x="3746810" y="1561520"/>
              <a:chExt cx="7872760" cy="627249"/>
            </a:xfrm>
          </p:grpSpPr>
          <p:sp>
            <p:nvSpPr>
              <p:cNvPr id="46" name="TextBox 311">
                <a:extLst>
                  <a:ext uri="{FF2B5EF4-FFF2-40B4-BE49-F238E27FC236}">
                    <a16:creationId xmlns:a16="http://schemas.microsoft.com/office/drawing/2014/main" id="{8F2AF3AB-BC9B-4859-A237-7354E35D4AD4}"/>
                  </a:ext>
                </a:extLst>
              </p:cNvPr>
              <p:cNvSpPr txBox="1"/>
              <p:nvPr/>
            </p:nvSpPr>
            <p:spPr>
              <a:xfrm>
                <a:off x="3746810" y="1919341"/>
                <a:ext cx="1516567" cy="26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75" dirty="0">
                    <a:solidFill>
                      <a:srgbClr val="82786F">
                        <a:lumMod val="75000"/>
                      </a:srgbClr>
                    </a:solidFill>
                    <a:latin typeface="Arial" panose="020B0604020202020204"/>
                  </a:rPr>
                  <a:t>Absent</a:t>
                </a:r>
              </a:p>
            </p:txBody>
          </p:sp>
          <p:grpSp>
            <p:nvGrpSpPr>
              <p:cNvPr id="47" name="Group 312">
                <a:extLst>
                  <a:ext uri="{FF2B5EF4-FFF2-40B4-BE49-F238E27FC236}">
                    <a16:creationId xmlns:a16="http://schemas.microsoft.com/office/drawing/2014/main" id="{74C5F041-6923-45E6-B502-AE20E39AC1CB}"/>
                  </a:ext>
                </a:extLst>
              </p:cNvPr>
              <p:cNvGrpSpPr/>
              <p:nvPr/>
            </p:nvGrpSpPr>
            <p:grpSpPr>
              <a:xfrm>
                <a:off x="3780263" y="1561520"/>
                <a:ext cx="7839307" cy="627249"/>
                <a:chOff x="3780263" y="1561520"/>
                <a:chExt cx="7839307" cy="627249"/>
              </a:xfrm>
            </p:grpSpPr>
            <p:sp>
              <p:nvSpPr>
                <p:cNvPr id="48" name="Right Triangle 313">
                  <a:extLst>
                    <a:ext uri="{FF2B5EF4-FFF2-40B4-BE49-F238E27FC236}">
                      <a16:creationId xmlns:a16="http://schemas.microsoft.com/office/drawing/2014/main" id="{5A531D53-A57D-4033-91E6-F794D5EDD1E3}"/>
                    </a:ext>
                  </a:extLst>
                </p:cNvPr>
                <p:cNvSpPr/>
                <p:nvPr/>
              </p:nvSpPr>
              <p:spPr>
                <a:xfrm flipH="1">
                  <a:off x="3780263" y="1561520"/>
                  <a:ext cx="7839307" cy="389335"/>
                </a:xfrm>
                <a:prstGeom prst="rt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TextBox 314">
                  <a:extLst>
                    <a:ext uri="{FF2B5EF4-FFF2-40B4-BE49-F238E27FC236}">
                      <a16:creationId xmlns:a16="http://schemas.microsoft.com/office/drawing/2014/main" id="{66F02534-7B78-4149-81DF-63AF45AF8FBE}"/>
                    </a:ext>
                  </a:extLst>
                </p:cNvPr>
                <p:cNvSpPr txBox="1"/>
                <p:nvPr/>
              </p:nvSpPr>
              <p:spPr>
                <a:xfrm>
                  <a:off x="9909314" y="1919342"/>
                  <a:ext cx="1705571" cy="269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75" dirty="0">
                      <a:solidFill>
                        <a:srgbClr val="82786F">
                          <a:lumMod val="75000"/>
                        </a:srgbClr>
                      </a:solidFill>
                      <a:latin typeface="Arial" panose="020B0604020202020204"/>
                    </a:rPr>
                    <a:t>Severe</a:t>
                  </a:r>
                </a:p>
              </p:txBody>
            </p:sp>
          </p:grpSp>
        </p:grpSp>
        <p:grpSp>
          <p:nvGrpSpPr>
            <p:cNvPr id="50" name="Group 294">
              <a:extLst>
                <a:ext uri="{FF2B5EF4-FFF2-40B4-BE49-F238E27FC236}">
                  <a16:creationId xmlns:a16="http://schemas.microsoft.com/office/drawing/2014/main" id="{2B2085BC-F9DB-4D63-83D6-A27EE3703841}"/>
                </a:ext>
              </a:extLst>
            </p:cNvPr>
            <p:cNvGrpSpPr/>
            <p:nvPr/>
          </p:nvGrpSpPr>
          <p:grpSpPr>
            <a:xfrm>
              <a:off x="3512639" y="4004163"/>
              <a:ext cx="6391506" cy="901224"/>
              <a:chOff x="3746810" y="1310405"/>
              <a:chExt cx="7872760" cy="901224"/>
            </a:xfrm>
          </p:grpSpPr>
          <p:sp>
            <p:nvSpPr>
              <p:cNvPr id="51" name="TextBox 305">
                <a:extLst>
                  <a:ext uri="{FF2B5EF4-FFF2-40B4-BE49-F238E27FC236}">
                    <a16:creationId xmlns:a16="http://schemas.microsoft.com/office/drawing/2014/main" id="{B4E26BEA-96DB-4E47-A36F-E4CC1D0D9882}"/>
                  </a:ext>
                </a:extLst>
              </p:cNvPr>
              <p:cNvSpPr txBox="1"/>
              <p:nvPr/>
            </p:nvSpPr>
            <p:spPr>
              <a:xfrm>
                <a:off x="3746810" y="1919342"/>
                <a:ext cx="1516567" cy="26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75" dirty="0">
                    <a:solidFill>
                      <a:srgbClr val="82786F">
                        <a:lumMod val="75000"/>
                      </a:srgbClr>
                    </a:solidFill>
                    <a:latin typeface="Arial" panose="020B0604020202020204"/>
                  </a:rPr>
                  <a:t>Absent</a:t>
                </a:r>
              </a:p>
            </p:txBody>
          </p:sp>
          <p:grpSp>
            <p:nvGrpSpPr>
              <p:cNvPr id="52" name="Group 306">
                <a:extLst>
                  <a:ext uri="{FF2B5EF4-FFF2-40B4-BE49-F238E27FC236}">
                    <a16:creationId xmlns:a16="http://schemas.microsoft.com/office/drawing/2014/main" id="{247DF3B7-586E-4BDF-8893-E8100CD8D681}"/>
                  </a:ext>
                </a:extLst>
              </p:cNvPr>
              <p:cNvGrpSpPr/>
              <p:nvPr/>
            </p:nvGrpSpPr>
            <p:grpSpPr>
              <a:xfrm>
                <a:off x="3780263" y="1561520"/>
                <a:ext cx="7839307" cy="627249"/>
                <a:chOff x="3780263" y="1561520"/>
                <a:chExt cx="7839307" cy="627249"/>
              </a:xfrm>
            </p:grpSpPr>
            <p:sp>
              <p:nvSpPr>
                <p:cNvPr id="53" name="Right Triangle 309">
                  <a:extLst>
                    <a:ext uri="{FF2B5EF4-FFF2-40B4-BE49-F238E27FC236}">
                      <a16:creationId xmlns:a16="http://schemas.microsoft.com/office/drawing/2014/main" id="{43828395-EB47-4D12-81AA-5F2CDBDA684C}"/>
                    </a:ext>
                  </a:extLst>
                </p:cNvPr>
                <p:cNvSpPr/>
                <p:nvPr/>
              </p:nvSpPr>
              <p:spPr>
                <a:xfrm flipH="1">
                  <a:off x="3780263" y="1561520"/>
                  <a:ext cx="7839307" cy="389335"/>
                </a:xfrm>
                <a:prstGeom prst="rt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310">
                  <a:extLst>
                    <a:ext uri="{FF2B5EF4-FFF2-40B4-BE49-F238E27FC236}">
                      <a16:creationId xmlns:a16="http://schemas.microsoft.com/office/drawing/2014/main" id="{B20FF2F3-DA9C-4FAA-AC38-9D09ACE8157B}"/>
                    </a:ext>
                  </a:extLst>
                </p:cNvPr>
                <p:cNvSpPr txBox="1"/>
                <p:nvPr/>
              </p:nvSpPr>
              <p:spPr>
                <a:xfrm>
                  <a:off x="9909314" y="1919342"/>
                  <a:ext cx="1705571" cy="269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75" dirty="0">
                      <a:solidFill>
                        <a:srgbClr val="82786F">
                          <a:lumMod val="75000"/>
                        </a:srgbClr>
                      </a:solidFill>
                      <a:latin typeface="Arial" panose="020B0604020202020204"/>
                    </a:rPr>
                    <a:t>Severe</a:t>
                  </a:r>
                </a:p>
              </p:txBody>
            </p:sp>
          </p:grpSp>
          <p:sp>
            <p:nvSpPr>
              <p:cNvPr id="65" name="TextBox 307">
                <a:extLst>
                  <a:ext uri="{FF2B5EF4-FFF2-40B4-BE49-F238E27FC236}">
                    <a16:creationId xmlns:a16="http://schemas.microsoft.com/office/drawing/2014/main" id="{855EF605-701A-47FF-98B5-3E84B58E9643}"/>
                  </a:ext>
                </a:extLst>
              </p:cNvPr>
              <p:cNvSpPr txBox="1"/>
              <p:nvPr/>
            </p:nvSpPr>
            <p:spPr>
              <a:xfrm>
                <a:off x="7185566" y="1942202"/>
                <a:ext cx="1516567" cy="26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75" dirty="0">
                    <a:solidFill>
                      <a:srgbClr val="82786F">
                        <a:lumMod val="75000"/>
                      </a:srgbClr>
                    </a:solidFill>
                    <a:latin typeface="Arial" panose="020B0604020202020204"/>
                  </a:rPr>
                  <a:t>Few/mild</a:t>
                </a:r>
              </a:p>
            </p:txBody>
          </p:sp>
          <p:sp>
            <p:nvSpPr>
              <p:cNvPr id="66" name="TextBox 308">
                <a:extLst>
                  <a:ext uri="{FF2B5EF4-FFF2-40B4-BE49-F238E27FC236}">
                    <a16:creationId xmlns:a16="http://schemas.microsoft.com/office/drawing/2014/main" id="{EDC12AED-5C4D-4907-BA1A-19AA179A139C}"/>
                  </a:ext>
                </a:extLst>
              </p:cNvPr>
              <p:cNvSpPr txBox="1"/>
              <p:nvPr/>
            </p:nvSpPr>
            <p:spPr>
              <a:xfrm>
                <a:off x="7191141" y="1310405"/>
                <a:ext cx="1516567" cy="26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75" dirty="0">
                    <a:solidFill>
                      <a:srgbClr val="82786F">
                        <a:lumMod val="75000"/>
                      </a:srgbClr>
                    </a:solidFill>
                    <a:latin typeface="Arial" panose="020B0604020202020204"/>
                  </a:rPr>
                  <a:t>Few/mild</a:t>
                </a:r>
              </a:p>
            </p:txBody>
          </p:sp>
        </p:grpSp>
        <p:grpSp>
          <p:nvGrpSpPr>
            <p:cNvPr id="55" name="Group 295">
              <a:extLst>
                <a:ext uri="{FF2B5EF4-FFF2-40B4-BE49-F238E27FC236}">
                  <a16:creationId xmlns:a16="http://schemas.microsoft.com/office/drawing/2014/main" id="{8A941BA2-3B50-4D56-9776-DE887FC8BEBE}"/>
                </a:ext>
              </a:extLst>
            </p:cNvPr>
            <p:cNvGrpSpPr/>
            <p:nvPr/>
          </p:nvGrpSpPr>
          <p:grpSpPr>
            <a:xfrm>
              <a:off x="3512639" y="4942093"/>
              <a:ext cx="6391506" cy="627249"/>
              <a:chOff x="3746810" y="1561520"/>
              <a:chExt cx="7872760" cy="627249"/>
            </a:xfrm>
          </p:grpSpPr>
          <p:sp>
            <p:nvSpPr>
              <p:cNvPr id="56" name="TextBox 301">
                <a:extLst>
                  <a:ext uri="{FF2B5EF4-FFF2-40B4-BE49-F238E27FC236}">
                    <a16:creationId xmlns:a16="http://schemas.microsoft.com/office/drawing/2014/main" id="{60EF4B1F-02C3-4FEC-9BB2-56CC778A6BD4}"/>
                  </a:ext>
                </a:extLst>
              </p:cNvPr>
              <p:cNvSpPr txBox="1"/>
              <p:nvPr/>
            </p:nvSpPr>
            <p:spPr>
              <a:xfrm>
                <a:off x="3746810" y="1919341"/>
                <a:ext cx="3875823" cy="26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75" dirty="0">
                    <a:solidFill>
                      <a:srgbClr val="82786F">
                        <a:lumMod val="75000"/>
                      </a:srgbClr>
                    </a:solidFill>
                    <a:latin typeface="Arial" panose="020B0604020202020204"/>
                  </a:rPr>
                  <a:t>Highly motivated, excellent self-care capabilities</a:t>
                </a:r>
              </a:p>
            </p:txBody>
          </p:sp>
          <p:grpSp>
            <p:nvGrpSpPr>
              <p:cNvPr id="57" name="Group 302">
                <a:extLst>
                  <a:ext uri="{FF2B5EF4-FFF2-40B4-BE49-F238E27FC236}">
                    <a16:creationId xmlns:a16="http://schemas.microsoft.com/office/drawing/2014/main" id="{48B00796-36E5-49EB-9BC9-3EDB72E79CFB}"/>
                  </a:ext>
                </a:extLst>
              </p:cNvPr>
              <p:cNvGrpSpPr/>
              <p:nvPr/>
            </p:nvGrpSpPr>
            <p:grpSpPr>
              <a:xfrm>
                <a:off x="3780263" y="1561520"/>
                <a:ext cx="7839307" cy="627249"/>
                <a:chOff x="3780263" y="1561520"/>
                <a:chExt cx="7839307" cy="627249"/>
              </a:xfrm>
            </p:grpSpPr>
            <p:sp>
              <p:nvSpPr>
                <p:cNvPr id="58" name="Right Triangle 303">
                  <a:extLst>
                    <a:ext uri="{FF2B5EF4-FFF2-40B4-BE49-F238E27FC236}">
                      <a16:creationId xmlns:a16="http://schemas.microsoft.com/office/drawing/2014/main" id="{C5019DAF-88E6-4F12-ADA2-708BBC0F4217}"/>
                    </a:ext>
                  </a:extLst>
                </p:cNvPr>
                <p:cNvSpPr/>
                <p:nvPr/>
              </p:nvSpPr>
              <p:spPr>
                <a:xfrm flipH="1">
                  <a:off x="3780263" y="1561520"/>
                  <a:ext cx="7839307" cy="389335"/>
                </a:xfrm>
                <a:prstGeom prst="rtTriangl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TextBox 304">
                  <a:extLst>
                    <a:ext uri="{FF2B5EF4-FFF2-40B4-BE49-F238E27FC236}">
                      <a16:creationId xmlns:a16="http://schemas.microsoft.com/office/drawing/2014/main" id="{F709058A-12BA-4DC1-AC56-A370D9658B7C}"/>
                    </a:ext>
                  </a:extLst>
                </p:cNvPr>
                <p:cNvSpPr txBox="1"/>
                <p:nvPr/>
              </p:nvSpPr>
              <p:spPr>
                <a:xfrm>
                  <a:off x="7739064" y="1919342"/>
                  <a:ext cx="3875821" cy="269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75" dirty="0">
                      <a:solidFill>
                        <a:srgbClr val="82786F">
                          <a:lumMod val="75000"/>
                        </a:srgbClr>
                      </a:solidFill>
                      <a:latin typeface="Arial" panose="020B0604020202020204"/>
                    </a:rPr>
                    <a:t>Less motivated, poor self-care capabilities</a:t>
                  </a:r>
                </a:p>
              </p:txBody>
            </p:sp>
          </p:grpSp>
        </p:grpSp>
        <p:grpSp>
          <p:nvGrpSpPr>
            <p:cNvPr id="60" name="Group 296">
              <a:extLst>
                <a:ext uri="{FF2B5EF4-FFF2-40B4-BE49-F238E27FC236}">
                  <a16:creationId xmlns:a16="http://schemas.microsoft.com/office/drawing/2014/main" id="{41AA1CB5-01E6-4A5B-A4CF-703BC03DA9B0}"/>
                </a:ext>
              </a:extLst>
            </p:cNvPr>
            <p:cNvGrpSpPr/>
            <p:nvPr/>
          </p:nvGrpSpPr>
          <p:grpSpPr>
            <a:xfrm>
              <a:off x="3512639" y="5599144"/>
              <a:ext cx="6391506" cy="627249"/>
              <a:chOff x="3746810" y="1561520"/>
              <a:chExt cx="7872760" cy="627249"/>
            </a:xfrm>
          </p:grpSpPr>
          <p:sp>
            <p:nvSpPr>
              <p:cNvPr id="61" name="TextBox 297">
                <a:extLst>
                  <a:ext uri="{FF2B5EF4-FFF2-40B4-BE49-F238E27FC236}">
                    <a16:creationId xmlns:a16="http://schemas.microsoft.com/office/drawing/2014/main" id="{637B5A3B-C229-42EF-93C1-0727BB5D4BA4}"/>
                  </a:ext>
                </a:extLst>
              </p:cNvPr>
              <p:cNvSpPr txBox="1"/>
              <p:nvPr/>
            </p:nvSpPr>
            <p:spPr>
              <a:xfrm>
                <a:off x="3746810" y="1919341"/>
                <a:ext cx="1516567" cy="26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75" dirty="0">
                    <a:solidFill>
                      <a:srgbClr val="82786F">
                        <a:lumMod val="75000"/>
                      </a:srgbClr>
                    </a:solidFill>
                    <a:latin typeface="Arial" panose="020B0604020202020204"/>
                  </a:rPr>
                  <a:t>Readily available</a:t>
                </a:r>
              </a:p>
            </p:txBody>
          </p:sp>
          <p:grpSp>
            <p:nvGrpSpPr>
              <p:cNvPr id="62" name="Group 298">
                <a:extLst>
                  <a:ext uri="{FF2B5EF4-FFF2-40B4-BE49-F238E27FC236}">
                    <a16:creationId xmlns:a16="http://schemas.microsoft.com/office/drawing/2014/main" id="{34587828-8A24-45D2-8771-79E7985862EA}"/>
                  </a:ext>
                </a:extLst>
              </p:cNvPr>
              <p:cNvGrpSpPr/>
              <p:nvPr/>
            </p:nvGrpSpPr>
            <p:grpSpPr>
              <a:xfrm>
                <a:off x="3780263" y="1561520"/>
                <a:ext cx="7839307" cy="627249"/>
                <a:chOff x="3780263" y="1561520"/>
                <a:chExt cx="7839307" cy="627249"/>
              </a:xfrm>
            </p:grpSpPr>
            <p:sp>
              <p:nvSpPr>
                <p:cNvPr id="63" name="Right Triangle 299">
                  <a:extLst>
                    <a:ext uri="{FF2B5EF4-FFF2-40B4-BE49-F238E27FC236}">
                      <a16:creationId xmlns:a16="http://schemas.microsoft.com/office/drawing/2014/main" id="{A28CC7DD-6072-4721-9863-A6AC2CA6DEA9}"/>
                    </a:ext>
                  </a:extLst>
                </p:cNvPr>
                <p:cNvSpPr/>
                <p:nvPr/>
              </p:nvSpPr>
              <p:spPr>
                <a:xfrm flipH="1">
                  <a:off x="3780263" y="1561520"/>
                  <a:ext cx="7839307" cy="389335"/>
                </a:xfrm>
                <a:prstGeom prst="rtTriangl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TextBox 300">
                  <a:extLst>
                    <a:ext uri="{FF2B5EF4-FFF2-40B4-BE49-F238E27FC236}">
                      <a16:creationId xmlns:a16="http://schemas.microsoft.com/office/drawing/2014/main" id="{D94525EF-6A06-4A64-AB1A-D5634DF8150D}"/>
                    </a:ext>
                  </a:extLst>
                </p:cNvPr>
                <p:cNvSpPr txBox="1"/>
                <p:nvPr/>
              </p:nvSpPr>
              <p:spPr>
                <a:xfrm>
                  <a:off x="9909314" y="1919342"/>
                  <a:ext cx="1705571" cy="269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75" dirty="0">
                      <a:solidFill>
                        <a:srgbClr val="82786F">
                          <a:lumMod val="75000"/>
                        </a:srgbClr>
                      </a:solidFill>
                      <a:latin typeface="Arial" panose="020B0604020202020204"/>
                    </a:rPr>
                    <a:t>Limited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3528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Treatment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 The Past / Public sector</a:t>
            </a:r>
          </a:p>
          <a:p>
            <a:endParaRPr lang="en-ZA" dirty="0"/>
          </a:p>
          <a:p>
            <a:r>
              <a:rPr lang="en-ZA" u="sng" dirty="0"/>
              <a:t>Stepwise</a:t>
            </a:r>
          </a:p>
          <a:p>
            <a:endParaRPr lang="en-ZA" dirty="0"/>
          </a:p>
          <a:p>
            <a:r>
              <a:rPr lang="en-ZA" dirty="0"/>
              <a:t>Metformin then add </a:t>
            </a:r>
            <a:r>
              <a:rPr lang="en-ZA" dirty="0" err="1"/>
              <a:t>Sulphonylurea</a:t>
            </a:r>
            <a:endParaRPr lang="en-ZA" dirty="0"/>
          </a:p>
          <a:p>
            <a:r>
              <a:rPr lang="en-ZA" dirty="0"/>
              <a:t>Then add Insulin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A324D-69B1-4DC9-9B4A-9B15FB05492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3521E-F371-4BA5-8085-CD6F62545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OAM = oral antihyperglycaemic medication.</a:t>
            </a:r>
          </a:p>
          <a:p>
            <a:r>
              <a:rPr lang="da-DK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1. Del Prato S, et al. </a:t>
            </a:r>
            <a:r>
              <a:rPr lang="da-DK" i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Int J Clin Pract.</a:t>
            </a:r>
            <a:r>
              <a:rPr lang="da-DK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 2005;59(11):1345-1355. </a:t>
            </a:r>
            <a:r>
              <a:rPr lang="it-IT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2. Stratton IM, et al. </a:t>
            </a:r>
            <a:r>
              <a:rPr lang="it-IT" i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BMJ</a:t>
            </a:r>
            <a:r>
              <a:rPr lang="it-IT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 2000;321(7258):405-412.</a:t>
            </a:r>
            <a:endParaRPr lang="da-DK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Stepwise Approach – Treat to Failure </a:t>
            </a:r>
            <a:endParaRPr lang="en-US" dirty="0"/>
          </a:p>
        </p:txBody>
      </p:sp>
      <p:sp>
        <p:nvSpPr>
          <p:cNvPr id="70" name="Freeform 2">
            <a:extLst>
              <a:ext uri="{FF2B5EF4-FFF2-40B4-BE49-F238E27FC236}">
                <a16:creationId xmlns:a16="http://schemas.microsoft.com/office/drawing/2014/main" id="{90A1A098-B9C9-4AB7-A2D7-67DD1DDE004C}"/>
              </a:ext>
            </a:extLst>
          </p:cNvPr>
          <p:cNvSpPr>
            <a:spLocks/>
          </p:cNvSpPr>
          <p:nvPr/>
        </p:nvSpPr>
        <p:spPr bwMode="auto">
          <a:xfrm>
            <a:off x="1083735" y="2500515"/>
            <a:ext cx="7267849" cy="2625328"/>
          </a:xfrm>
          <a:custGeom>
            <a:avLst/>
            <a:gdLst>
              <a:gd name="T0" fmla="*/ 0 w 5031"/>
              <a:gd name="T1" fmla="*/ 2147483647 h 2205"/>
              <a:gd name="T2" fmla="*/ 2147483647 w 5031"/>
              <a:gd name="T3" fmla="*/ 2147483647 h 2205"/>
              <a:gd name="T4" fmla="*/ 2147483647 w 5031"/>
              <a:gd name="T5" fmla="*/ 0 h 2205"/>
              <a:gd name="T6" fmla="*/ 2147483647 w 5031"/>
              <a:gd name="T7" fmla="*/ 2147483647 h 2205"/>
              <a:gd name="T8" fmla="*/ 0 w 5031"/>
              <a:gd name="T9" fmla="*/ 2147483647 h 2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31"/>
              <a:gd name="T16" fmla="*/ 0 h 2205"/>
              <a:gd name="T17" fmla="*/ 5031 w 5031"/>
              <a:gd name="T18" fmla="*/ 2205 h 2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31" h="2205">
                <a:moveTo>
                  <a:pt x="0" y="2205"/>
                </a:moveTo>
                <a:lnTo>
                  <a:pt x="5031" y="2205"/>
                </a:lnTo>
                <a:lnTo>
                  <a:pt x="5031" y="0"/>
                </a:lnTo>
                <a:lnTo>
                  <a:pt x="9" y="1935"/>
                </a:lnTo>
                <a:lnTo>
                  <a:pt x="0" y="2205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0C553BE7-C679-408C-81ED-28262F59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791" y="5154370"/>
            <a:ext cx="1534875" cy="25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algn="r" rtl="1" eaLnBrk="0" hangingPunct="0">
              <a:tabLst>
                <a:tab pos="1504950" algn="l"/>
              </a:tabLst>
            </a:pPr>
            <a:r>
              <a:rPr lang="en-GB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Duration of Diabetes</a:t>
            </a: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7B3F2046-4C92-4393-99B4-B066B696DE4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3725" y="3625485"/>
            <a:ext cx="936954" cy="25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en-GB" sz="12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HbA1c (%)</a:t>
            </a:r>
            <a:r>
              <a:rPr lang="en-GB" sz="1200" baseline="300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1</a:t>
            </a:r>
          </a:p>
        </p:txBody>
      </p:sp>
      <p:sp>
        <p:nvSpPr>
          <p:cNvPr id="74" name="Rectangle 8">
            <a:extLst>
              <a:ext uri="{FF2B5EF4-FFF2-40B4-BE49-F238E27FC236}">
                <a16:creationId xmlns:a16="http://schemas.microsoft.com/office/drawing/2014/main" id="{6B42C35A-B0B5-40E1-A866-B0579A40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85" y="4312135"/>
            <a:ext cx="222015" cy="25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algn="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7</a:t>
            </a: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229733A8-2E88-4F23-B385-39844EE6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85" y="4882701"/>
            <a:ext cx="222015" cy="25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algn="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6</a:t>
            </a: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E98A3BE8-F2CA-4A3B-ADC1-FF184D49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85" y="3150139"/>
            <a:ext cx="222015" cy="25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algn="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9</a:t>
            </a:r>
          </a:p>
        </p:txBody>
      </p:sp>
      <p:sp>
        <p:nvSpPr>
          <p:cNvPr id="77" name="Rectangle 11">
            <a:extLst>
              <a:ext uri="{FF2B5EF4-FFF2-40B4-BE49-F238E27FC236}">
                <a16:creationId xmlns:a16="http://schemas.microsoft.com/office/drawing/2014/main" id="{80AE9078-46DF-4CC7-AF69-DA4BD2DA7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85" y="3722276"/>
            <a:ext cx="222015" cy="25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algn="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8</a:t>
            </a: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2F936491-6EBB-44F5-9128-7312F87B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25" y="2569115"/>
            <a:ext cx="306975" cy="25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algn="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10</a:t>
            </a:r>
          </a:p>
        </p:txBody>
      </p:sp>
      <p:sp>
        <p:nvSpPr>
          <p:cNvPr id="79" name="Line 13">
            <a:extLst>
              <a:ext uri="{FF2B5EF4-FFF2-40B4-BE49-F238E27FC236}">
                <a16:creationId xmlns:a16="http://schemas.microsoft.com/office/drawing/2014/main" id="{BA5035E5-ADF9-438E-887C-850A0D290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7587" y="3636371"/>
            <a:ext cx="7276837" cy="1190"/>
          </a:xfrm>
          <a:prstGeom prst="line">
            <a:avLst/>
          </a:prstGeom>
          <a:noFill/>
          <a:ln w="25400" cap="rnd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C414E82B-9CAE-4C24-AEF6-6D696587CA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7587" y="5125843"/>
            <a:ext cx="7324349" cy="119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83" name="Rectangle 17">
            <a:extLst>
              <a:ext uri="{FF2B5EF4-FFF2-40B4-BE49-F238E27FC236}">
                <a16:creationId xmlns:a16="http://schemas.microsoft.com/office/drawing/2014/main" id="{C50AD8CB-1E55-43B7-B480-433C26F8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97" y="2025969"/>
            <a:ext cx="105774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Diet and</a:t>
            </a:r>
          </a:p>
          <a:p>
            <a:pPr algn="ct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exercise</a:t>
            </a:r>
          </a:p>
        </p:txBody>
      </p:sp>
      <p:sp>
        <p:nvSpPr>
          <p:cNvPr id="84" name="Text Box 18">
            <a:extLst>
              <a:ext uri="{FF2B5EF4-FFF2-40B4-BE49-F238E27FC236}">
                <a16:creationId xmlns:a16="http://schemas.microsoft.com/office/drawing/2014/main" id="{CF59E17B-368B-4123-AEFA-D5EA569DB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836" y="2025969"/>
            <a:ext cx="15385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OAM</a:t>
            </a:r>
          </a:p>
          <a:p>
            <a:pPr algn="ct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monotherapy</a:t>
            </a:r>
          </a:p>
        </p:txBody>
      </p:sp>
      <p:sp>
        <p:nvSpPr>
          <p:cNvPr id="85" name="Text Box 19">
            <a:extLst>
              <a:ext uri="{FF2B5EF4-FFF2-40B4-BE49-F238E27FC236}">
                <a16:creationId xmlns:a16="http://schemas.microsoft.com/office/drawing/2014/main" id="{BC93F579-B3E2-4E89-8192-C32BCA072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451" y="2025969"/>
            <a:ext cx="146194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OAM </a:t>
            </a:r>
            <a:b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</a:br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combination</a:t>
            </a:r>
          </a:p>
        </p:txBody>
      </p:sp>
      <p:sp>
        <p:nvSpPr>
          <p:cNvPr id="86" name="Text Box 20">
            <a:extLst>
              <a:ext uri="{FF2B5EF4-FFF2-40B4-BE49-F238E27FC236}">
                <a16:creationId xmlns:a16="http://schemas.microsoft.com/office/drawing/2014/main" id="{EF98EDB6-7E04-4130-A1D3-4239E5651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936" y="2025969"/>
            <a:ext cx="148534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OAM +</a:t>
            </a:r>
            <a:b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</a:br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basal insulin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07492-1059-4D32-BAB4-B547E85D7FD6}"/>
              </a:ext>
            </a:extLst>
          </p:cNvPr>
          <p:cNvGrpSpPr/>
          <p:nvPr/>
        </p:nvGrpSpPr>
        <p:grpSpPr>
          <a:xfrm>
            <a:off x="1023384" y="2490989"/>
            <a:ext cx="64204" cy="2638425"/>
            <a:chOff x="1364511" y="2178318"/>
            <a:chExt cx="85605" cy="3517900"/>
          </a:xfrm>
        </p:grpSpPr>
        <p:sp>
          <p:nvSpPr>
            <p:cNvPr id="81" name="Line 15">
              <a:extLst>
                <a:ext uri="{FF2B5EF4-FFF2-40B4-BE49-F238E27FC236}">
                  <a16:creationId xmlns:a16="http://schemas.microsoft.com/office/drawing/2014/main" id="{C9828ED0-7A68-4FAB-AA20-2B33BEA18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116" y="2178318"/>
              <a:ext cx="0" cy="35179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 kern="0" dirty="0">
                <a:solidFill>
                  <a:prstClr val="black"/>
                </a:solidFill>
                <a:latin typeface="Arial" panose="020B0604020202020204"/>
                <a:cs typeface="Arial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96FD50-F7AD-4BCC-9AEA-788C4513273B}"/>
                </a:ext>
              </a:extLst>
            </p:cNvPr>
            <p:cNvGrpSpPr/>
            <p:nvPr/>
          </p:nvGrpSpPr>
          <p:grpSpPr>
            <a:xfrm>
              <a:off x="1364511" y="2429143"/>
              <a:ext cx="85605" cy="3089275"/>
              <a:chOff x="1364511" y="2429143"/>
              <a:chExt cx="85605" cy="3089275"/>
            </a:xfrm>
          </p:grpSpPr>
          <p:sp>
            <p:nvSpPr>
              <p:cNvPr id="82" name="Line 16">
                <a:extLst>
                  <a:ext uri="{FF2B5EF4-FFF2-40B4-BE49-F238E27FC236}">
                    <a16:creationId xmlns:a16="http://schemas.microsoft.com/office/drawing/2014/main" id="{59034D0B-4366-40F5-8F71-780B9621E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4511" y="2429143"/>
                <a:ext cx="8560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050" kern="0" dirty="0">
                  <a:solidFill>
                    <a:prstClr val="black"/>
                  </a:solidFill>
                  <a:latin typeface="Arial" panose="020B0604020202020204"/>
                  <a:cs typeface="Arial" pitchFamily="34" charset="0"/>
                </a:endParaRPr>
              </a:p>
            </p:txBody>
          </p:sp>
          <p:sp>
            <p:nvSpPr>
              <p:cNvPr id="87" name="Line 23">
                <a:extLst>
                  <a:ext uri="{FF2B5EF4-FFF2-40B4-BE49-F238E27FC236}">
                    <a16:creationId xmlns:a16="http://schemas.microsoft.com/office/drawing/2014/main" id="{D88F97A6-A177-4930-8F1B-838B99D6D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4511" y="3200668"/>
                <a:ext cx="8560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050" kern="0" dirty="0">
                  <a:solidFill>
                    <a:prstClr val="black"/>
                  </a:solidFill>
                  <a:latin typeface="Arial" panose="020B0604020202020204"/>
                  <a:cs typeface="Arial" pitchFamily="34" charset="0"/>
                </a:endParaRPr>
              </a:p>
            </p:txBody>
          </p:sp>
          <p:sp>
            <p:nvSpPr>
              <p:cNvPr id="88" name="Line 24">
                <a:extLst>
                  <a:ext uri="{FF2B5EF4-FFF2-40B4-BE49-F238E27FC236}">
                    <a16:creationId xmlns:a16="http://schemas.microsoft.com/office/drawing/2014/main" id="{BBA7555C-CB15-4609-B394-183E6DB32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4511" y="3973780"/>
                <a:ext cx="8560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050" kern="0" dirty="0">
                  <a:solidFill>
                    <a:prstClr val="black"/>
                  </a:solidFill>
                  <a:latin typeface="Arial" panose="020B0604020202020204"/>
                  <a:cs typeface="Arial" pitchFamily="34" charset="0"/>
                </a:endParaRPr>
              </a:p>
            </p:txBody>
          </p:sp>
          <p:sp>
            <p:nvSpPr>
              <p:cNvPr id="89" name="Line 25">
                <a:extLst>
                  <a:ext uri="{FF2B5EF4-FFF2-40B4-BE49-F238E27FC236}">
                    <a16:creationId xmlns:a16="http://schemas.microsoft.com/office/drawing/2014/main" id="{86776FF7-D2E4-48BD-B384-217D2A717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4511" y="4745305"/>
                <a:ext cx="8560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050" kern="0" dirty="0">
                  <a:solidFill>
                    <a:prstClr val="black"/>
                  </a:solidFill>
                  <a:latin typeface="Arial" panose="020B0604020202020204"/>
                  <a:cs typeface="Arial" pitchFamily="34" charset="0"/>
                </a:endParaRPr>
              </a:p>
            </p:txBody>
          </p:sp>
          <p:sp>
            <p:nvSpPr>
              <p:cNvPr id="90" name="Line 26">
                <a:extLst>
                  <a:ext uri="{FF2B5EF4-FFF2-40B4-BE49-F238E27FC236}">
                    <a16:creationId xmlns:a16="http://schemas.microsoft.com/office/drawing/2014/main" id="{42F0222D-27C6-4263-A974-3BCCB26FC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4511" y="5518418"/>
                <a:ext cx="8560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050" kern="0" dirty="0">
                  <a:solidFill>
                    <a:prstClr val="black"/>
                  </a:solidFill>
                  <a:latin typeface="Arial" panose="020B0604020202020204"/>
                  <a:cs typeface="Arial" pitchFamily="34" charset="0"/>
                </a:endParaRPr>
              </a:p>
            </p:txBody>
          </p:sp>
        </p:grpSp>
      </p:grpSp>
      <p:sp>
        <p:nvSpPr>
          <p:cNvPr id="91" name="Line 27">
            <a:extLst>
              <a:ext uri="{FF2B5EF4-FFF2-40B4-BE49-F238E27FC236}">
                <a16:creationId xmlns:a16="http://schemas.microsoft.com/office/drawing/2014/main" id="{B065FF89-BC05-4483-872D-FEDDC17AB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263" y="4705551"/>
            <a:ext cx="7276837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/>
            <a:tailEnd type="none" w="lg" len="med"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92" name="Line 28">
            <a:extLst>
              <a:ext uri="{FF2B5EF4-FFF2-40B4-BE49-F238E27FC236}">
                <a16:creationId xmlns:a16="http://schemas.microsoft.com/office/drawing/2014/main" id="{AA73FEC1-FFA5-4678-AB24-51A8DDBBF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429" y="4416229"/>
            <a:ext cx="7263996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lgDash"/>
            <a:round/>
            <a:headEnd/>
            <a:tailEnd type="none" w="lg" len="med"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93" name="Rectangle 29">
            <a:extLst>
              <a:ext uri="{FF2B5EF4-FFF2-40B4-BE49-F238E27FC236}">
                <a16:creationId xmlns:a16="http://schemas.microsoft.com/office/drawing/2014/main" id="{8261A0CC-575A-49BF-8508-38DF03320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897" y="3451384"/>
            <a:ext cx="475290" cy="228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algn="r" rtl="1" eaLnBrk="0" hangingPunct="0">
              <a:tabLst>
                <a:tab pos="1504950" algn="l"/>
              </a:tabLst>
            </a:pPr>
            <a:r>
              <a:rPr lang="en-GB" sz="105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Mean</a:t>
            </a:r>
          </a:p>
        </p:txBody>
      </p:sp>
      <p:sp>
        <p:nvSpPr>
          <p:cNvPr id="94" name="Freeform 30">
            <a:extLst>
              <a:ext uri="{FF2B5EF4-FFF2-40B4-BE49-F238E27FC236}">
                <a16:creationId xmlns:a16="http://schemas.microsoft.com/office/drawing/2014/main" id="{A38F5714-2D80-405D-9E66-07909A369836}"/>
              </a:ext>
            </a:extLst>
          </p:cNvPr>
          <p:cNvSpPr>
            <a:spLocks/>
          </p:cNvSpPr>
          <p:nvPr/>
        </p:nvSpPr>
        <p:spPr bwMode="auto">
          <a:xfrm>
            <a:off x="1197031" y="3075587"/>
            <a:ext cx="7158629" cy="1075135"/>
          </a:xfrm>
          <a:custGeom>
            <a:avLst/>
            <a:gdLst>
              <a:gd name="T0" fmla="*/ 0 w 4976"/>
              <a:gd name="T1" fmla="*/ 2147483647 h 784"/>
              <a:gd name="T2" fmla="*/ 2147483647 w 4976"/>
              <a:gd name="T3" fmla="*/ 2147483647 h 784"/>
              <a:gd name="T4" fmla="*/ 2147483647 w 4976"/>
              <a:gd name="T5" fmla="*/ 2147483647 h 784"/>
              <a:gd name="T6" fmla="*/ 2147483647 w 4976"/>
              <a:gd name="T7" fmla="*/ 2147483647 h 784"/>
              <a:gd name="T8" fmla="*/ 2147483647 w 4976"/>
              <a:gd name="T9" fmla="*/ 2147483647 h 784"/>
              <a:gd name="T10" fmla="*/ 2147483647 w 4976"/>
              <a:gd name="T11" fmla="*/ 2147483647 h 784"/>
              <a:gd name="T12" fmla="*/ 2147483647 w 4976"/>
              <a:gd name="T13" fmla="*/ 2147483647 h 784"/>
              <a:gd name="T14" fmla="*/ 2147483647 w 4976"/>
              <a:gd name="T15" fmla="*/ 2147483647 h 784"/>
              <a:gd name="T16" fmla="*/ 2147483647 w 4976"/>
              <a:gd name="T17" fmla="*/ 0 h 784"/>
              <a:gd name="T18" fmla="*/ 2147483647 w 4976"/>
              <a:gd name="T19" fmla="*/ 2147483647 h 784"/>
              <a:gd name="T20" fmla="*/ 2147483647 w 4976"/>
              <a:gd name="T21" fmla="*/ 2147483647 h 784"/>
              <a:gd name="T22" fmla="*/ 2147483647 w 4976"/>
              <a:gd name="T23" fmla="*/ 2147483647 h 784"/>
              <a:gd name="T24" fmla="*/ 2147483647 w 4976"/>
              <a:gd name="T25" fmla="*/ 2147483647 h 7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976"/>
              <a:gd name="T40" fmla="*/ 0 h 784"/>
              <a:gd name="T41" fmla="*/ 4976 w 4976"/>
              <a:gd name="T42" fmla="*/ 784 h 7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976" h="784">
                <a:moveTo>
                  <a:pt x="0" y="91"/>
                </a:moveTo>
                <a:lnTo>
                  <a:pt x="309" y="784"/>
                </a:lnTo>
                <a:lnTo>
                  <a:pt x="928" y="299"/>
                </a:lnTo>
                <a:lnTo>
                  <a:pt x="1125" y="736"/>
                </a:lnTo>
                <a:lnTo>
                  <a:pt x="1797" y="214"/>
                </a:lnTo>
                <a:lnTo>
                  <a:pt x="1995" y="651"/>
                </a:lnTo>
                <a:lnTo>
                  <a:pt x="2560" y="128"/>
                </a:lnTo>
                <a:lnTo>
                  <a:pt x="2736" y="571"/>
                </a:lnTo>
                <a:lnTo>
                  <a:pt x="3397" y="0"/>
                </a:lnTo>
                <a:lnTo>
                  <a:pt x="3688" y="739"/>
                </a:lnTo>
                <a:lnTo>
                  <a:pt x="4453" y="6"/>
                </a:lnTo>
                <a:lnTo>
                  <a:pt x="4619" y="576"/>
                </a:lnTo>
                <a:lnTo>
                  <a:pt x="4976" y="395"/>
                </a:lnTo>
              </a:path>
            </a:pathLst>
          </a:custGeom>
          <a:noFill/>
          <a:ln w="34925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95" name="Line 31">
            <a:extLst>
              <a:ext uri="{FF2B5EF4-FFF2-40B4-BE49-F238E27FC236}">
                <a16:creationId xmlns:a16="http://schemas.microsoft.com/office/drawing/2014/main" id="{2D46BFFA-9AED-40ED-9CE6-5D35C7C74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6309" y="2482453"/>
            <a:ext cx="0" cy="548282"/>
          </a:xfrm>
          <a:prstGeom prst="line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96" name="Line 32">
            <a:extLst>
              <a:ext uri="{FF2B5EF4-FFF2-40B4-BE49-F238E27FC236}">
                <a16:creationId xmlns:a16="http://schemas.microsoft.com/office/drawing/2014/main" id="{BD4D30E0-E5B3-497F-BE52-1D8782134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216" y="2469356"/>
            <a:ext cx="0" cy="540974"/>
          </a:xfrm>
          <a:prstGeom prst="line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FB1EF9C9-F3B6-48EE-865D-BF126C439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1549" y="2469357"/>
            <a:ext cx="0" cy="689900"/>
          </a:xfrm>
          <a:prstGeom prst="line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98" name="Line 34">
            <a:extLst>
              <a:ext uri="{FF2B5EF4-FFF2-40B4-BE49-F238E27FC236}">
                <a16:creationId xmlns:a16="http://schemas.microsoft.com/office/drawing/2014/main" id="{B03F7F7F-B06E-4258-B13B-047223DAC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027" y="2514600"/>
            <a:ext cx="0" cy="801922"/>
          </a:xfrm>
          <a:prstGeom prst="line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99" name="Line 35">
            <a:extLst>
              <a:ext uri="{FF2B5EF4-FFF2-40B4-BE49-F238E27FC236}">
                <a16:creationId xmlns:a16="http://schemas.microsoft.com/office/drawing/2014/main" id="{9E4E0789-691A-452D-83D9-8FA0B4739B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6143" y="2461023"/>
            <a:ext cx="0" cy="951287"/>
          </a:xfrm>
          <a:prstGeom prst="line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100" name="Line 36">
            <a:extLst>
              <a:ext uri="{FF2B5EF4-FFF2-40B4-BE49-F238E27FC236}">
                <a16:creationId xmlns:a16="http://schemas.microsoft.com/office/drawing/2014/main" id="{3C6C7F33-FCE5-49AD-BC3A-F003543E3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28952" y="2466379"/>
            <a:ext cx="0" cy="656831"/>
          </a:xfrm>
          <a:prstGeom prst="line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101" name="Text Box 37">
            <a:extLst>
              <a:ext uri="{FF2B5EF4-FFF2-40B4-BE49-F238E27FC236}">
                <a16:creationId xmlns:a16="http://schemas.microsoft.com/office/drawing/2014/main" id="{42A88C51-B184-4A7A-B039-7DF9F32F000F}"/>
              </a:ext>
            </a:extLst>
          </p:cNvPr>
          <p:cNvSpPr txBox="1">
            <a:spLocks noChangeArrowheads="1"/>
          </p:cNvSpPr>
          <p:nvPr/>
        </p:nvSpPr>
        <p:spPr bwMode="auto">
          <a:xfrm rot="20355953">
            <a:off x="6829253" y="2667601"/>
            <a:ext cx="1809257" cy="253916"/>
          </a:xfrm>
          <a:prstGeom prst="rect">
            <a:avLst/>
          </a:prstGeom>
          <a:noFill/>
          <a:ln w="22225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en-GB" sz="105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Complications</a:t>
            </a:r>
            <a:r>
              <a:rPr lang="en-GB" sz="1050" b="1" baseline="3000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2</a:t>
            </a:r>
            <a:endParaRPr lang="en-US" sz="1050" b="1" baseline="30000" dirty="0">
              <a:solidFill>
                <a:srgbClr val="82786F">
                  <a:lumMod val="75000"/>
                </a:srgbClr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102" name="Text Box 21">
            <a:extLst>
              <a:ext uri="{FF2B5EF4-FFF2-40B4-BE49-F238E27FC236}">
                <a16:creationId xmlns:a16="http://schemas.microsoft.com/office/drawing/2014/main" id="{1829D0E1-95FC-4DDE-9CE9-33D27BBB3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841302"/>
            <a:ext cx="143216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eaLnBrk="0" hangingPunct="0"/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OAM </a:t>
            </a:r>
            <a:b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</a:br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monotherapy</a:t>
            </a:r>
            <a:b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</a:br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uptitration</a:t>
            </a:r>
          </a:p>
        </p:txBody>
      </p:sp>
      <p:sp>
        <p:nvSpPr>
          <p:cNvPr id="103" name="Rectangle 22">
            <a:extLst>
              <a:ext uri="{FF2B5EF4-FFF2-40B4-BE49-F238E27FC236}">
                <a16:creationId xmlns:a16="http://schemas.microsoft.com/office/drawing/2014/main" id="{5F53994D-2632-47AC-89B4-F22392FF9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401" y="1843225"/>
            <a:ext cx="2002059" cy="62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7865" tIns="33338" rIns="67865" bIns="33338"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OAM + </a:t>
            </a:r>
            <a:b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</a:br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multiple daily </a:t>
            </a:r>
            <a:b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</a:br>
            <a:r>
              <a:rPr lang="en-GB" sz="1200" b="1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insulin injections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96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4612161" y="2005332"/>
            <a:ext cx="1137210" cy="1274209"/>
          </a:xfrm>
          <a:prstGeom prst="rect">
            <a:avLst/>
          </a:prstGeom>
          <a:solidFill>
            <a:sysClr val="window" lastClr="FFFFFF">
              <a:lumMod val="85000"/>
              <a:alpha val="50000"/>
            </a:sys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sz="2100" b="1" kern="0" dirty="0">
              <a:solidFill>
                <a:srgbClr val="FFFFFF"/>
              </a:solidFill>
              <a:latin typeface="Arial" panose="020B0604020202020204"/>
              <a:cs typeface="Arial" charset="0"/>
            </a:endParaRPr>
          </a:p>
        </p:txBody>
      </p:sp>
      <p:sp>
        <p:nvSpPr>
          <p:cNvPr id="237" name="Rectangle 6"/>
          <p:cNvSpPr>
            <a:spLocks noChangeArrowheads="1"/>
          </p:cNvSpPr>
          <p:nvPr/>
        </p:nvSpPr>
        <p:spPr bwMode="auto">
          <a:xfrm>
            <a:off x="2754767" y="2005332"/>
            <a:ext cx="1829689" cy="1274209"/>
          </a:xfrm>
          <a:prstGeom prst="rect">
            <a:avLst/>
          </a:prstGeom>
          <a:solidFill>
            <a:sysClr val="window" lastClr="FFFFFF">
              <a:lumMod val="85000"/>
              <a:alpha val="50000"/>
            </a:sys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  <a:cs typeface="Arial" charset="0"/>
            </a:endParaRPr>
          </a:p>
        </p:txBody>
      </p:sp>
      <p:sp>
        <p:nvSpPr>
          <p:cNvPr id="275" name="Rectangle 50"/>
          <p:cNvSpPr>
            <a:spLocks noChangeArrowheads="1"/>
          </p:cNvSpPr>
          <p:nvPr/>
        </p:nvSpPr>
        <p:spPr bwMode="auto">
          <a:xfrm>
            <a:off x="4610440" y="3708684"/>
            <a:ext cx="1138931" cy="1207008"/>
          </a:xfrm>
          <a:prstGeom prst="rect">
            <a:avLst/>
          </a:prstGeom>
          <a:solidFill>
            <a:sysClr val="window" lastClr="FFFFFF">
              <a:lumMod val="85000"/>
              <a:alpha val="50000"/>
            </a:sys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sz="2100" b="1" kern="0" dirty="0">
              <a:solidFill>
                <a:srgbClr val="FFFFFF"/>
              </a:solidFill>
              <a:latin typeface="Arial" panose="020B0604020202020204"/>
              <a:cs typeface="Arial" charset="0"/>
            </a:endParaRPr>
          </a:p>
        </p:txBody>
      </p:sp>
      <p:sp>
        <p:nvSpPr>
          <p:cNvPr id="278" name="Rectangle 54"/>
          <p:cNvSpPr>
            <a:spLocks noChangeArrowheads="1"/>
          </p:cNvSpPr>
          <p:nvPr/>
        </p:nvSpPr>
        <p:spPr bwMode="auto">
          <a:xfrm>
            <a:off x="2755412" y="3708684"/>
            <a:ext cx="1833583" cy="1207008"/>
          </a:xfrm>
          <a:prstGeom prst="rect">
            <a:avLst/>
          </a:prstGeom>
          <a:solidFill>
            <a:sysClr val="window" lastClr="FFFFFF">
              <a:lumMod val="85000"/>
              <a:alpha val="50000"/>
            </a:sys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sz="2100" b="1" kern="0" dirty="0">
              <a:solidFill>
                <a:srgbClr val="FFFFFF"/>
              </a:solidFill>
              <a:latin typeface="Arial" panose="020B0604020202020204"/>
              <a:cs typeface="Arial" charset="0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C1D0C802-F27A-4D3C-8310-171C711CD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6"/>
          <a:stretch/>
        </p:blipFill>
        <p:spPr>
          <a:xfrm>
            <a:off x="4604147" y="1955006"/>
            <a:ext cx="3434953" cy="2903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4AE99B-0F47-40FE-89F8-7B8CA882B5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43"/>
          <a:stretch/>
        </p:blipFill>
        <p:spPr>
          <a:xfrm>
            <a:off x="3027754" y="1955006"/>
            <a:ext cx="1576394" cy="2903472"/>
          </a:xfrm>
          <a:prstGeom prst="rect">
            <a:avLst/>
          </a:prstGeom>
        </p:spPr>
      </p:pic>
      <p:sp>
        <p:nvSpPr>
          <p:cNvPr id="184" name="Line 49">
            <a:extLst>
              <a:ext uri="{FF2B5EF4-FFF2-40B4-BE49-F238E27FC236}">
                <a16:creationId xmlns:a16="http://schemas.microsoft.com/office/drawing/2014/main" id="{B4DE7721-D462-4958-B5CA-11FD78F110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238" y="2012987"/>
            <a:ext cx="0" cy="2908464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 type="none" w="sm" len="sm"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500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4EA15-B364-4E68-AF2E-156B09188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5498307"/>
            <a:ext cx="8229600" cy="27384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1. Kendall DM, et al. 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Am J Med.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2009;122(suppl 6):S37-S50. 2</a:t>
            </a:r>
            <a:r>
              <a:rPr lang="en-US" dirty="0">
                <a:solidFill>
                  <a:srgbClr val="000000"/>
                </a:solidFill>
              </a:rPr>
              <a:t>. DeWitt DE, et al. </a:t>
            </a:r>
            <a:r>
              <a:rPr lang="en-US" i="1" dirty="0">
                <a:solidFill>
                  <a:srgbClr val="000000"/>
                </a:solidFill>
              </a:rPr>
              <a:t>JAMA.</a:t>
            </a:r>
            <a:r>
              <a:rPr lang="en-US" dirty="0">
                <a:solidFill>
                  <a:srgbClr val="000000"/>
                </a:solidFill>
              </a:rPr>
              <a:t> 2003;289(17):2254-2264.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39428" name="Rectangle 10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T2D Is a Progressive Disease</a:t>
            </a:r>
            <a:r>
              <a:rPr lang="en-US" baseline="30000" dirty="0"/>
              <a:t>1,2</a:t>
            </a:r>
          </a:p>
        </p:txBody>
      </p:sp>
      <p:sp>
        <p:nvSpPr>
          <p:cNvPr id="234" name="Text Box 3"/>
          <p:cNvSpPr txBox="1">
            <a:spLocks noChangeArrowheads="1"/>
          </p:cNvSpPr>
          <p:nvPr/>
        </p:nvSpPr>
        <p:spPr bwMode="auto">
          <a:xfrm rot="16200000">
            <a:off x="1692137" y="2472951"/>
            <a:ext cx="1181734" cy="253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5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charset="0"/>
              </a:rPr>
              <a:t>Glucose (mg/dL)</a:t>
            </a:r>
          </a:p>
        </p:txBody>
      </p:sp>
      <p:sp>
        <p:nvSpPr>
          <p:cNvPr id="236" name="Text Box 5"/>
          <p:cNvSpPr txBox="1">
            <a:spLocks noChangeArrowheads="1"/>
          </p:cNvSpPr>
          <p:nvPr/>
        </p:nvSpPr>
        <p:spPr bwMode="auto">
          <a:xfrm>
            <a:off x="4784091" y="1992059"/>
            <a:ext cx="756938" cy="4154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cs typeface="Arial" charset="0"/>
              </a:rPr>
              <a:t>Diabetes</a:t>
            </a:r>
          </a:p>
          <a:p>
            <a:pPr algn="ctr" eaLnBrk="0" hangingPunct="0"/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cs typeface="Arial" charset="0"/>
              </a:rPr>
              <a:t>diagnosis</a:t>
            </a:r>
          </a:p>
        </p:txBody>
      </p:sp>
      <p:sp>
        <p:nvSpPr>
          <p:cNvPr id="238" name="Line 7"/>
          <p:cNvSpPr>
            <a:spLocks noChangeShapeType="1"/>
          </p:cNvSpPr>
          <p:nvPr/>
        </p:nvSpPr>
        <p:spPr bwMode="auto">
          <a:xfrm>
            <a:off x="2753505" y="2016489"/>
            <a:ext cx="0" cy="1304796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9" name="Line 8"/>
          <p:cNvSpPr>
            <a:spLocks noChangeShapeType="1"/>
          </p:cNvSpPr>
          <p:nvPr/>
        </p:nvSpPr>
        <p:spPr bwMode="auto">
          <a:xfrm>
            <a:off x="2703257" y="3066587"/>
            <a:ext cx="54864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0" name="Line 9"/>
          <p:cNvSpPr>
            <a:spLocks noChangeShapeType="1"/>
          </p:cNvSpPr>
          <p:nvPr/>
        </p:nvSpPr>
        <p:spPr bwMode="auto">
          <a:xfrm>
            <a:off x="2703257" y="2855867"/>
            <a:ext cx="54864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2" name="Line 10"/>
          <p:cNvSpPr>
            <a:spLocks noChangeShapeType="1"/>
          </p:cNvSpPr>
          <p:nvPr/>
        </p:nvSpPr>
        <p:spPr bwMode="auto">
          <a:xfrm>
            <a:off x="2703257" y="2645147"/>
            <a:ext cx="54864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3" name="Line 11"/>
          <p:cNvSpPr>
            <a:spLocks noChangeShapeType="1"/>
          </p:cNvSpPr>
          <p:nvPr/>
        </p:nvSpPr>
        <p:spPr bwMode="auto">
          <a:xfrm>
            <a:off x="2703257" y="2434427"/>
            <a:ext cx="54864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2703257" y="2223707"/>
            <a:ext cx="54864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>
            <a:off x="2703257" y="2012987"/>
            <a:ext cx="54864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2F63A7-5C73-4005-BE34-98BEBAEA329E}"/>
              </a:ext>
            </a:extLst>
          </p:cNvPr>
          <p:cNvGrpSpPr/>
          <p:nvPr/>
        </p:nvGrpSpPr>
        <p:grpSpPr>
          <a:xfrm>
            <a:off x="2442431" y="1928148"/>
            <a:ext cx="226024" cy="1422314"/>
            <a:chOff x="3299442" y="1624367"/>
            <a:chExt cx="301365" cy="1896418"/>
          </a:xfrm>
        </p:grpSpPr>
        <p:sp>
          <p:nvSpPr>
            <p:cNvPr id="257" name="Rectangle 25"/>
            <p:cNvSpPr>
              <a:spLocks noChangeArrowheads="1"/>
            </p:cNvSpPr>
            <p:nvPr/>
          </p:nvSpPr>
          <p:spPr bwMode="auto">
            <a:xfrm>
              <a:off x="3384402" y="3305341"/>
              <a:ext cx="2009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50</a:t>
              </a:r>
            </a:p>
          </p:txBody>
        </p:sp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3299442" y="3024593"/>
              <a:ext cx="30136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100</a:t>
              </a:r>
            </a:p>
          </p:txBody>
        </p:sp>
        <p:sp>
          <p:nvSpPr>
            <p:cNvPr id="259" name="Rectangle 27"/>
            <p:cNvSpPr>
              <a:spLocks noChangeArrowheads="1"/>
            </p:cNvSpPr>
            <p:nvPr/>
          </p:nvSpPr>
          <p:spPr bwMode="auto">
            <a:xfrm>
              <a:off x="3299442" y="2748129"/>
              <a:ext cx="30136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150</a:t>
              </a: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3299442" y="2462444"/>
              <a:ext cx="30136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200</a:t>
              </a:r>
            </a:p>
          </p:txBody>
        </p:sp>
        <p:sp>
          <p:nvSpPr>
            <p:cNvPr id="261" name="Rectangle 29"/>
            <p:cNvSpPr>
              <a:spLocks noChangeArrowheads="1"/>
            </p:cNvSpPr>
            <p:nvPr/>
          </p:nvSpPr>
          <p:spPr bwMode="auto">
            <a:xfrm>
              <a:off x="3299442" y="2183881"/>
              <a:ext cx="30136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250</a:t>
              </a:r>
            </a:p>
          </p:txBody>
        </p:sp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>
              <a:off x="3299442" y="1899655"/>
              <a:ext cx="30136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300</a:t>
              </a: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3299442" y="1624367"/>
              <a:ext cx="30136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350</a:t>
              </a:r>
            </a:p>
          </p:txBody>
        </p:sp>
      </p:grpSp>
      <p:sp>
        <p:nvSpPr>
          <p:cNvPr id="273" name="Text Box 47"/>
          <p:cNvSpPr txBox="1">
            <a:spLocks noChangeArrowheads="1"/>
          </p:cNvSpPr>
          <p:nvPr/>
        </p:nvSpPr>
        <p:spPr bwMode="auto">
          <a:xfrm>
            <a:off x="3555857" y="3062179"/>
            <a:ext cx="1056700" cy="242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75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charset="0"/>
              </a:rPr>
              <a:t>Fasting glucose</a:t>
            </a:r>
          </a:p>
        </p:txBody>
      </p:sp>
      <p:sp>
        <p:nvSpPr>
          <p:cNvPr id="276" name="Text Box 52"/>
          <p:cNvSpPr txBox="1">
            <a:spLocks noChangeArrowheads="1"/>
          </p:cNvSpPr>
          <p:nvPr/>
        </p:nvSpPr>
        <p:spPr bwMode="auto">
          <a:xfrm>
            <a:off x="5275618" y="5100728"/>
            <a:ext cx="537327" cy="253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5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charset="0"/>
              </a:rPr>
              <a:t>Years</a:t>
            </a:r>
          </a:p>
        </p:txBody>
      </p:sp>
      <p:sp>
        <p:nvSpPr>
          <p:cNvPr id="277" name="Text Box 53"/>
          <p:cNvSpPr txBox="1">
            <a:spLocks noChangeArrowheads="1"/>
          </p:cNvSpPr>
          <p:nvPr/>
        </p:nvSpPr>
        <p:spPr bwMode="auto">
          <a:xfrm rot="16200000">
            <a:off x="1673008" y="4171872"/>
            <a:ext cx="1228221" cy="253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5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charset="0"/>
              </a:rPr>
              <a:t>Relative Function</a:t>
            </a:r>
          </a:p>
        </p:txBody>
      </p:sp>
      <p:sp>
        <p:nvSpPr>
          <p:cNvPr id="279" name="Line 55"/>
          <p:cNvSpPr>
            <a:spLocks noChangeShapeType="1"/>
          </p:cNvSpPr>
          <p:nvPr/>
        </p:nvSpPr>
        <p:spPr bwMode="auto">
          <a:xfrm>
            <a:off x="2701783" y="4670063"/>
            <a:ext cx="54864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0" name="Line 56"/>
          <p:cNvSpPr>
            <a:spLocks noChangeShapeType="1"/>
          </p:cNvSpPr>
          <p:nvPr/>
        </p:nvSpPr>
        <p:spPr bwMode="auto">
          <a:xfrm>
            <a:off x="2701783" y="4195862"/>
            <a:ext cx="54864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1" name="Line 57"/>
          <p:cNvSpPr>
            <a:spLocks noChangeShapeType="1"/>
          </p:cNvSpPr>
          <p:nvPr/>
        </p:nvSpPr>
        <p:spPr bwMode="auto">
          <a:xfrm>
            <a:off x="2701783" y="3954855"/>
            <a:ext cx="54864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2" name="Line 58"/>
          <p:cNvSpPr>
            <a:spLocks noChangeShapeType="1"/>
          </p:cNvSpPr>
          <p:nvPr/>
        </p:nvSpPr>
        <p:spPr bwMode="auto">
          <a:xfrm>
            <a:off x="2703258" y="4913300"/>
            <a:ext cx="5693738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3" name="Text Box 84"/>
          <p:cNvSpPr txBox="1">
            <a:spLocks noChangeArrowheads="1"/>
          </p:cNvSpPr>
          <p:nvPr/>
        </p:nvSpPr>
        <p:spPr bwMode="auto">
          <a:xfrm>
            <a:off x="2783194" y="3701534"/>
            <a:ext cx="767250" cy="3924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975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charset="0"/>
              </a:rPr>
              <a:t>Insulin resistance</a:t>
            </a:r>
          </a:p>
        </p:txBody>
      </p:sp>
      <p:sp>
        <p:nvSpPr>
          <p:cNvPr id="304" name="Text Box 85"/>
          <p:cNvSpPr txBox="1">
            <a:spLocks noChangeArrowheads="1"/>
          </p:cNvSpPr>
          <p:nvPr/>
        </p:nvSpPr>
        <p:spPr bwMode="auto">
          <a:xfrm>
            <a:off x="3607089" y="4008336"/>
            <a:ext cx="833883" cy="242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75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charset="0"/>
              </a:rPr>
              <a:t>Insulin level</a:t>
            </a:r>
          </a:p>
        </p:txBody>
      </p:sp>
      <p:sp>
        <p:nvSpPr>
          <p:cNvPr id="305" name="AutoShape 86"/>
          <p:cNvSpPr>
            <a:spLocks noChangeArrowheads="1"/>
          </p:cNvSpPr>
          <p:nvPr/>
        </p:nvSpPr>
        <p:spPr bwMode="auto">
          <a:xfrm rot="16200000">
            <a:off x="4400944" y="4920054"/>
            <a:ext cx="394727" cy="871314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 panose="020B0604020202020204"/>
                <a:cs typeface="Arial" charset="0"/>
              </a:rPr>
              <a:t>Onset of </a:t>
            </a:r>
            <a:br>
              <a:rPr lang="en-US" sz="1050" b="1" kern="0" dirty="0">
                <a:solidFill>
                  <a:srgbClr val="FFFFFF"/>
                </a:solidFill>
                <a:latin typeface="Arial" panose="020B0604020202020204"/>
                <a:cs typeface="Arial" charset="0"/>
              </a:rPr>
            </a:br>
            <a:r>
              <a:rPr lang="en-US" sz="1050" b="1" kern="0" dirty="0">
                <a:solidFill>
                  <a:srgbClr val="FFFFFF"/>
                </a:solidFill>
                <a:latin typeface="Arial" panose="020B0604020202020204"/>
                <a:cs typeface="Arial" charset="0"/>
              </a:rPr>
              <a:t>diabetes</a:t>
            </a:r>
          </a:p>
        </p:txBody>
      </p:sp>
      <p:sp>
        <p:nvSpPr>
          <p:cNvPr id="306" name="Text Box 87"/>
          <p:cNvSpPr txBox="1">
            <a:spLocks noChangeArrowheads="1"/>
          </p:cNvSpPr>
          <p:nvPr/>
        </p:nvSpPr>
        <p:spPr bwMode="auto">
          <a:xfrm>
            <a:off x="2848317" y="1992059"/>
            <a:ext cx="1692275" cy="4478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charset="0"/>
              </a:rPr>
              <a:t>Prediabetes</a:t>
            </a:r>
          </a:p>
          <a:p>
            <a:pPr algn="ctr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charset="0"/>
              </a:rPr>
              <a:t>metabolic syndrome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51709B-7436-4513-AAA5-6B733DDA1D16}"/>
              </a:ext>
            </a:extLst>
          </p:cNvPr>
          <p:cNvGrpSpPr/>
          <p:nvPr/>
        </p:nvGrpSpPr>
        <p:grpSpPr>
          <a:xfrm>
            <a:off x="2456279" y="3629025"/>
            <a:ext cx="226024" cy="1363281"/>
            <a:chOff x="3317909" y="3720753"/>
            <a:chExt cx="301366" cy="1817707"/>
          </a:xfrm>
        </p:grpSpPr>
        <p:sp>
          <p:nvSpPr>
            <p:cNvPr id="307" name="Rectangle 88"/>
            <p:cNvSpPr>
              <a:spLocks noChangeArrowheads="1"/>
            </p:cNvSpPr>
            <p:nvPr/>
          </p:nvSpPr>
          <p:spPr bwMode="auto">
            <a:xfrm>
              <a:off x="3487828" y="5323016"/>
              <a:ext cx="1004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0</a:t>
              </a:r>
            </a:p>
          </p:txBody>
        </p:sp>
        <p:sp>
          <p:nvSpPr>
            <p:cNvPr id="308" name="Rectangle 89"/>
            <p:cNvSpPr>
              <a:spLocks noChangeArrowheads="1"/>
            </p:cNvSpPr>
            <p:nvPr/>
          </p:nvSpPr>
          <p:spPr bwMode="auto">
            <a:xfrm>
              <a:off x="3402869" y="4995931"/>
              <a:ext cx="20091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50</a:t>
              </a:r>
            </a:p>
          </p:txBody>
        </p:sp>
        <p:sp>
          <p:nvSpPr>
            <p:cNvPr id="309" name="Rectangle 90"/>
            <p:cNvSpPr>
              <a:spLocks noChangeArrowheads="1"/>
            </p:cNvSpPr>
            <p:nvPr/>
          </p:nvSpPr>
          <p:spPr bwMode="auto">
            <a:xfrm>
              <a:off x="3317909" y="4676994"/>
              <a:ext cx="30136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100</a:t>
              </a:r>
            </a:p>
          </p:txBody>
        </p:sp>
        <p:sp>
          <p:nvSpPr>
            <p:cNvPr id="310" name="Rectangle 91"/>
            <p:cNvSpPr>
              <a:spLocks noChangeArrowheads="1"/>
            </p:cNvSpPr>
            <p:nvPr/>
          </p:nvSpPr>
          <p:spPr bwMode="auto">
            <a:xfrm>
              <a:off x="3317909" y="4363453"/>
              <a:ext cx="30136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150</a:t>
              </a:r>
            </a:p>
          </p:txBody>
        </p:sp>
        <p:sp>
          <p:nvSpPr>
            <p:cNvPr id="311" name="Rectangle 92"/>
            <p:cNvSpPr>
              <a:spLocks noChangeArrowheads="1"/>
            </p:cNvSpPr>
            <p:nvPr/>
          </p:nvSpPr>
          <p:spPr bwMode="auto">
            <a:xfrm>
              <a:off x="3317909" y="4042691"/>
              <a:ext cx="30136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200</a:t>
              </a:r>
            </a:p>
          </p:txBody>
        </p:sp>
        <p:sp>
          <p:nvSpPr>
            <p:cNvPr id="312" name="Rectangle 93"/>
            <p:cNvSpPr>
              <a:spLocks noChangeArrowheads="1"/>
            </p:cNvSpPr>
            <p:nvPr/>
          </p:nvSpPr>
          <p:spPr bwMode="auto">
            <a:xfrm>
              <a:off x="3317909" y="3720753"/>
              <a:ext cx="30136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250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B07B28-AFA9-4EF1-B02A-0BC32E629B99}"/>
              </a:ext>
            </a:extLst>
          </p:cNvPr>
          <p:cNvGrpSpPr/>
          <p:nvPr/>
        </p:nvGrpSpPr>
        <p:grpSpPr>
          <a:xfrm>
            <a:off x="2809011" y="4996081"/>
            <a:ext cx="5330418" cy="170509"/>
            <a:chOff x="3745348" y="5448235"/>
            <a:chExt cx="7107224" cy="227345"/>
          </a:xfrm>
        </p:grpSpPr>
        <p:sp>
          <p:nvSpPr>
            <p:cNvPr id="292" name="Rectangle 68"/>
            <p:cNvSpPr>
              <a:spLocks noChangeArrowheads="1"/>
            </p:cNvSpPr>
            <p:nvPr/>
          </p:nvSpPr>
          <p:spPr bwMode="auto">
            <a:xfrm>
              <a:off x="4433289" y="5448235"/>
              <a:ext cx="26075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-10</a:t>
              </a:r>
            </a:p>
          </p:txBody>
        </p:sp>
        <p:sp>
          <p:nvSpPr>
            <p:cNvPr id="293" name="Rectangle 69"/>
            <p:cNvSpPr>
              <a:spLocks noChangeArrowheads="1"/>
            </p:cNvSpPr>
            <p:nvPr/>
          </p:nvSpPr>
          <p:spPr bwMode="auto">
            <a:xfrm>
              <a:off x="5262517" y="5448235"/>
              <a:ext cx="1603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-5</a:t>
              </a:r>
            </a:p>
          </p:txBody>
        </p:sp>
        <p:sp>
          <p:nvSpPr>
            <p:cNvPr id="294" name="Rectangle 70"/>
            <p:cNvSpPr>
              <a:spLocks noChangeArrowheads="1"/>
            </p:cNvSpPr>
            <p:nvPr/>
          </p:nvSpPr>
          <p:spPr bwMode="auto">
            <a:xfrm>
              <a:off x="6083335" y="5448235"/>
              <a:ext cx="1004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0</a:t>
              </a:r>
            </a:p>
          </p:txBody>
        </p:sp>
        <p:sp>
          <p:nvSpPr>
            <p:cNvPr id="295" name="Rectangle 71"/>
            <p:cNvSpPr>
              <a:spLocks noChangeArrowheads="1"/>
            </p:cNvSpPr>
            <p:nvPr/>
          </p:nvSpPr>
          <p:spPr bwMode="auto">
            <a:xfrm>
              <a:off x="6853695" y="5448235"/>
              <a:ext cx="1004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5</a:t>
              </a:r>
            </a:p>
          </p:txBody>
        </p:sp>
        <p:sp>
          <p:nvSpPr>
            <p:cNvPr id="296" name="Rectangle 72"/>
            <p:cNvSpPr>
              <a:spLocks noChangeArrowheads="1"/>
            </p:cNvSpPr>
            <p:nvPr/>
          </p:nvSpPr>
          <p:spPr bwMode="auto">
            <a:xfrm>
              <a:off x="7571247" y="5448235"/>
              <a:ext cx="2009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10</a:t>
              </a:r>
            </a:p>
          </p:txBody>
        </p:sp>
        <p:sp>
          <p:nvSpPr>
            <p:cNvPr id="297" name="Rectangle 73"/>
            <p:cNvSpPr>
              <a:spLocks noChangeArrowheads="1"/>
            </p:cNvSpPr>
            <p:nvPr/>
          </p:nvSpPr>
          <p:spPr bwMode="auto">
            <a:xfrm>
              <a:off x="8330495" y="5448235"/>
              <a:ext cx="2009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15</a:t>
              </a:r>
            </a:p>
          </p:txBody>
        </p:sp>
        <p:sp>
          <p:nvSpPr>
            <p:cNvPr id="298" name="Rectangle 74"/>
            <p:cNvSpPr>
              <a:spLocks noChangeArrowheads="1"/>
            </p:cNvSpPr>
            <p:nvPr/>
          </p:nvSpPr>
          <p:spPr bwMode="auto">
            <a:xfrm>
              <a:off x="9100853" y="5448235"/>
              <a:ext cx="2009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20</a:t>
              </a:r>
            </a:p>
          </p:txBody>
        </p:sp>
        <p:sp>
          <p:nvSpPr>
            <p:cNvPr id="299" name="Rectangle 75"/>
            <p:cNvSpPr>
              <a:spLocks noChangeArrowheads="1"/>
            </p:cNvSpPr>
            <p:nvPr/>
          </p:nvSpPr>
          <p:spPr bwMode="auto">
            <a:xfrm>
              <a:off x="9881304" y="5448235"/>
              <a:ext cx="2009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25</a:t>
              </a:r>
            </a:p>
          </p:txBody>
        </p:sp>
        <p:sp>
          <p:nvSpPr>
            <p:cNvPr id="300" name="Rectangle 76"/>
            <p:cNvSpPr>
              <a:spLocks noChangeArrowheads="1"/>
            </p:cNvSpPr>
            <p:nvPr/>
          </p:nvSpPr>
          <p:spPr bwMode="auto">
            <a:xfrm>
              <a:off x="10651663" y="5448235"/>
              <a:ext cx="2009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30</a:t>
              </a:r>
            </a:p>
          </p:txBody>
        </p:sp>
        <p:sp>
          <p:nvSpPr>
            <p:cNvPr id="314" name="Rectangle 95"/>
            <p:cNvSpPr>
              <a:spLocks noChangeArrowheads="1"/>
            </p:cNvSpPr>
            <p:nvPr/>
          </p:nvSpPr>
          <p:spPr bwMode="auto">
            <a:xfrm>
              <a:off x="3745348" y="5460136"/>
              <a:ext cx="26075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-15</a:t>
              </a:r>
            </a:p>
          </p:txBody>
        </p:sp>
      </p:grpSp>
      <p:sp>
        <p:nvSpPr>
          <p:cNvPr id="316" name="Line 101"/>
          <p:cNvSpPr>
            <a:spLocks noChangeShapeType="1"/>
          </p:cNvSpPr>
          <p:nvPr/>
        </p:nvSpPr>
        <p:spPr bwMode="auto">
          <a:xfrm>
            <a:off x="2753505" y="3706279"/>
            <a:ext cx="0" cy="1248156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8" name="Line 103"/>
          <p:cNvSpPr>
            <a:spLocks noChangeShapeType="1"/>
          </p:cNvSpPr>
          <p:nvPr/>
        </p:nvSpPr>
        <p:spPr bwMode="auto">
          <a:xfrm>
            <a:off x="2701783" y="4430173"/>
            <a:ext cx="54864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9" name="Line 104"/>
          <p:cNvSpPr>
            <a:spLocks noChangeShapeType="1"/>
          </p:cNvSpPr>
          <p:nvPr/>
        </p:nvSpPr>
        <p:spPr bwMode="auto">
          <a:xfrm>
            <a:off x="2701783" y="3712733"/>
            <a:ext cx="54864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5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3" name="Line 112"/>
          <p:cNvSpPr>
            <a:spLocks noChangeShapeType="1"/>
          </p:cNvSpPr>
          <p:nvPr/>
        </p:nvSpPr>
        <p:spPr bwMode="auto">
          <a:xfrm>
            <a:off x="2762336" y="2969357"/>
            <a:ext cx="5623785" cy="1116"/>
          </a:xfrm>
          <a:prstGeom prst="line">
            <a:avLst/>
          </a:prstGeom>
          <a:solidFill>
            <a:srgbClr val="D52B1E"/>
          </a:solidFill>
          <a:ln w="19050">
            <a:solidFill>
              <a:schemeClr val="tx2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1500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4" name="Line 113"/>
          <p:cNvSpPr>
            <a:spLocks noChangeShapeType="1"/>
          </p:cNvSpPr>
          <p:nvPr/>
        </p:nvSpPr>
        <p:spPr bwMode="auto">
          <a:xfrm>
            <a:off x="2742152" y="4432404"/>
            <a:ext cx="5643969" cy="1116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5" name="Text Box 229"/>
          <p:cNvSpPr txBox="1">
            <a:spLocks noChangeArrowheads="1"/>
          </p:cNvSpPr>
          <p:nvPr/>
        </p:nvSpPr>
        <p:spPr bwMode="auto">
          <a:xfrm>
            <a:off x="3036351" y="2651427"/>
            <a:ext cx="1167307" cy="242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kern="0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</a:rPr>
              <a:t>Postmeal glucose</a:t>
            </a:r>
          </a:p>
        </p:txBody>
      </p:sp>
      <p:sp>
        <p:nvSpPr>
          <p:cNvPr id="346" name="Text Box 120"/>
          <p:cNvSpPr txBox="1">
            <a:spLocks noChangeArrowheads="1"/>
          </p:cNvSpPr>
          <p:nvPr/>
        </p:nvSpPr>
        <p:spPr bwMode="auto">
          <a:xfrm>
            <a:off x="3572073" y="4556482"/>
            <a:ext cx="952505" cy="242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  <a:sym typeface="Symbol"/>
              </a:rPr>
              <a:t></a:t>
            </a:r>
            <a:r>
              <a:rPr lang="en-US" sz="975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cs typeface="Arial" pitchFamily="34" charset="0"/>
              </a:rPr>
              <a:t>-cell function</a:t>
            </a:r>
          </a:p>
        </p:txBody>
      </p:sp>
      <p:sp>
        <p:nvSpPr>
          <p:cNvPr id="347" name="Text Box 120"/>
          <p:cNvSpPr txBox="1">
            <a:spLocks noChangeArrowheads="1"/>
          </p:cNvSpPr>
          <p:nvPr/>
        </p:nvSpPr>
        <p:spPr bwMode="auto">
          <a:xfrm>
            <a:off x="3331071" y="4256192"/>
            <a:ext cx="934871" cy="242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srgbClr val="82786F">
                    <a:lumMod val="75000"/>
                  </a:srgbClr>
                </a:solidFill>
                <a:latin typeface="Arial" panose="020B0604020202020204"/>
                <a:ea typeface="SimSun-ExtB" panose="02010609060101010101" pitchFamily="49" charset="-122"/>
                <a:cs typeface="Arial" pitchFamily="34" charset="0"/>
                <a:sym typeface="Symbol"/>
              </a:rPr>
              <a:t>Incretin effect</a:t>
            </a:r>
            <a:endParaRPr lang="en-US" sz="975" dirty="0">
              <a:solidFill>
                <a:srgbClr val="82786F">
                  <a:lumMod val="75000"/>
                </a:srgbClr>
              </a:solidFill>
              <a:latin typeface="Arial" panose="020B0604020202020204"/>
              <a:ea typeface="SimSun-ExtB" panose="02010609060101010101" pitchFamily="49" charset="-122"/>
              <a:cs typeface="Arial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489389-8243-4525-AEFE-454E7AEA90EA}"/>
              </a:ext>
            </a:extLst>
          </p:cNvPr>
          <p:cNvCxnSpPr>
            <a:cxnSpLocks/>
          </p:cNvCxnSpPr>
          <p:nvPr/>
        </p:nvCxnSpPr>
        <p:spPr>
          <a:xfrm>
            <a:off x="1901071" y="3542131"/>
            <a:ext cx="2625209" cy="0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7A70865-FF78-42CB-A4A3-4E23DF2ADD41}"/>
              </a:ext>
            </a:extLst>
          </p:cNvPr>
          <p:cNvGrpSpPr/>
          <p:nvPr/>
        </p:nvGrpSpPr>
        <p:grpSpPr>
          <a:xfrm>
            <a:off x="420988" y="3096496"/>
            <a:ext cx="1689839" cy="1198781"/>
            <a:chOff x="786129" y="3023761"/>
            <a:chExt cx="2253119" cy="15983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4BE33F-E4C6-4A91-9CD5-76101A214E3B}"/>
                </a:ext>
              </a:extLst>
            </p:cNvPr>
            <p:cNvSpPr/>
            <p:nvPr/>
          </p:nvSpPr>
          <p:spPr>
            <a:xfrm>
              <a:off x="786129" y="3023761"/>
              <a:ext cx="2253119" cy="841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500" b="1" dirty="0">
                  <a:solidFill>
                    <a:srgbClr val="D52B1E"/>
                  </a:solidFill>
                  <a:latin typeface="Arial" panose="020B0604020202020204"/>
                </a:rPr>
                <a:t>50% </a:t>
              </a:r>
              <a:r>
                <a:rPr lang="en-US" sz="2250" b="1" dirty="0">
                  <a:solidFill>
                    <a:srgbClr val="D52B1E"/>
                  </a:solidFill>
                  <a:latin typeface="Arial" panose="020B0604020202020204"/>
                </a:rPr>
                <a:t>reduction </a:t>
              </a:r>
              <a:endParaRPr lang="en-US" sz="900" dirty="0">
                <a:solidFill>
                  <a:srgbClr val="D52B1E"/>
                </a:solidFill>
                <a:latin typeface="Arial" panose="020B0604020202020204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26DED53-166C-4358-AF7E-E9F9C8ED2B79}"/>
                </a:ext>
              </a:extLst>
            </p:cNvPr>
            <p:cNvSpPr/>
            <p:nvPr/>
          </p:nvSpPr>
          <p:spPr>
            <a:xfrm>
              <a:off x="786130" y="3760361"/>
              <a:ext cx="2005571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in </a:t>
              </a:r>
              <a:r>
                <a:rPr lang="el-GR" sz="120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β-</a:t>
              </a:r>
              <a:r>
                <a:rPr lang="en-US" sz="120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cell function </a:t>
              </a:r>
              <a:br>
                <a:rPr lang="en-US" sz="120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</a:br>
              <a:r>
                <a:rPr lang="en-US" sz="120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at the time of diagnosis of T2D</a:t>
              </a:r>
              <a:r>
                <a:rPr lang="en-US" sz="1200" baseline="30000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</a:rPr>
                <a:t>2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464A3A-3252-4057-B4B0-E41CFC545458}"/>
              </a:ext>
            </a:extLst>
          </p:cNvPr>
          <p:cNvSpPr/>
          <p:nvPr/>
        </p:nvSpPr>
        <p:spPr>
          <a:xfrm>
            <a:off x="7077170" y="4057650"/>
            <a:ext cx="1298448" cy="540924"/>
          </a:xfrm>
          <a:prstGeom prst="roundRect">
            <a:avLst>
              <a:gd name="adj" fmla="val 518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solidFill>
                  <a:prstClr val="white"/>
                </a:solidFill>
              </a:rPr>
              <a:t>Decline in </a:t>
            </a:r>
            <a:br>
              <a:rPr lang="en-GB" sz="1050" dirty="0">
                <a:solidFill>
                  <a:prstClr val="white"/>
                </a:solidFill>
              </a:rPr>
            </a:br>
            <a:r>
              <a:rPr lang="en-GB" sz="1050" b="1" dirty="0">
                <a:solidFill>
                  <a:prstClr val="white"/>
                </a:solidFill>
              </a:rPr>
              <a:t>β-cell function</a:t>
            </a:r>
            <a:br>
              <a:rPr lang="en-GB" sz="1050" dirty="0">
                <a:solidFill>
                  <a:prstClr val="white"/>
                </a:solidFill>
              </a:rPr>
            </a:br>
            <a:r>
              <a:rPr lang="en-GB" sz="1050" dirty="0">
                <a:solidFill>
                  <a:prstClr val="white"/>
                </a:solidFill>
              </a:rPr>
              <a:t> is progressive</a:t>
            </a:r>
            <a:r>
              <a:rPr lang="en-GB" sz="1050" baseline="30000" dirty="0">
                <a:solidFill>
                  <a:prstClr val="white"/>
                </a:solidFill>
              </a:rPr>
              <a:t>2</a:t>
            </a:r>
            <a:endParaRPr lang="en-US" sz="1050" baseline="30000" dirty="0">
              <a:solidFill>
                <a:prstClr val="white"/>
              </a:solidFill>
            </a:endParaRPr>
          </a:p>
        </p:txBody>
      </p:sp>
      <p:sp>
        <p:nvSpPr>
          <p:cNvPr id="152" name="Line 59">
            <a:extLst>
              <a:ext uri="{FF2B5EF4-FFF2-40B4-BE49-F238E27FC236}">
                <a16:creationId xmlns:a16="http://schemas.microsoft.com/office/drawing/2014/main" id="{21C5F4F0-7EF6-48C5-AE54-06B4333FB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464" y="4913360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" name="Line 60">
            <a:extLst>
              <a:ext uri="{FF2B5EF4-FFF2-40B4-BE49-F238E27FC236}">
                <a16:creationId xmlns:a16="http://schemas.microsoft.com/office/drawing/2014/main" id="{02FCD131-C346-4928-BFF3-0E75EEDF3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3672" y="4913360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4" name="Line 61">
            <a:extLst>
              <a:ext uri="{FF2B5EF4-FFF2-40B4-BE49-F238E27FC236}">
                <a16:creationId xmlns:a16="http://schemas.microsoft.com/office/drawing/2014/main" id="{C31BC5DC-054D-406C-8394-99C8D523F8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8380" y="4913360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5" name="Line 62">
            <a:extLst>
              <a:ext uri="{FF2B5EF4-FFF2-40B4-BE49-F238E27FC236}">
                <a16:creationId xmlns:a16="http://schemas.microsoft.com/office/drawing/2014/main" id="{5D1E58EA-8B86-4E21-B4C2-4185AB4EA5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9077" y="4913360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6" name="Line 63">
            <a:extLst>
              <a:ext uri="{FF2B5EF4-FFF2-40B4-BE49-F238E27FC236}">
                <a16:creationId xmlns:a16="http://schemas.microsoft.com/office/drawing/2014/main" id="{793F7676-414D-42CE-8758-34BF7DE86F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9372" y="4913360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7" name="Line 64">
            <a:extLst>
              <a:ext uri="{FF2B5EF4-FFF2-40B4-BE49-F238E27FC236}">
                <a16:creationId xmlns:a16="http://schemas.microsoft.com/office/drawing/2014/main" id="{8F1D859A-5D51-4A24-BB58-A1BA85AE54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5928" y="4913360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8" name="Line 65">
            <a:extLst>
              <a:ext uri="{FF2B5EF4-FFF2-40B4-BE49-F238E27FC236}">
                <a16:creationId xmlns:a16="http://schemas.microsoft.com/office/drawing/2014/main" id="{C1D4348E-A548-4B21-A500-C57C80317E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83565" y="4913360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9" name="Line 66">
            <a:extLst>
              <a:ext uri="{FF2B5EF4-FFF2-40B4-BE49-F238E27FC236}">
                <a16:creationId xmlns:a16="http://schemas.microsoft.com/office/drawing/2014/main" id="{C25E963B-2B3E-4232-A85D-A32F0E36E0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4213" y="4913360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0" name="Line 67">
            <a:extLst>
              <a:ext uri="{FF2B5EF4-FFF2-40B4-BE49-F238E27FC236}">
                <a16:creationId xmlns:a16="http://schemas.microsoft.com/office/drawing/2014/main" id="{87026470-F1E7-4099-826F-31B632F955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43324" y="4913360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1" name="Line 94">
            <a:extLst>
              <a:ext uri="{FF2B5EF4-FFF2-40B4-BE49-F238E27FC236}">
                <a16:creationId xmlns:a16="http://schemas.microsoft.com/office/drawing/2014/main" id="{A8C077E8-0ACB-46E5-9E70-E277205ACB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7484" y="4913360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2" name="Line 58">
            <a:extLst>
              <a:ext uri="{FF2B5EF4-FFF2-40B4-BE49-F238E27FC236}">
                <a16:creationId xmlns:a16="http://schemas.microsoft.com/office/drawing/2014/main" id="{DF18DFF6-F071-4269-80DC-C4D4B7A5E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000" y="3281543"/>
            <a:ext cx="5693738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DDB72A8-508B-4274-818A-D4262CCBA919}"/>
              </a:ext>
            </a:extLst>
          </p:cNvPr>
          <p:cNvGrpSpPr/>
          <p:nvPr/>
        </p:nvGrpSpPr>
        <p:grpSpPr>
          <a:xfrm>
            <a:off x="2803754" y="3338731"/>
            <a:ext cx="5330418" cy="170509"/>
            <a:chOff x="3745348" y="5448235"/>
            <a:chExt cx="7107224" cy="227345"/>
          </a:xfrm>
        </p:grpSpPr>
        <p:sp>
          <p:nvSpPr>
            <p:cNvPr id="164" name="Rectangle 68">
              <a:extLst>
                <a:ext uri="{FF2B5EF4-FFF2-40B4-BE49-F238E27FC236}">
                  <a16:creationId xmlns:a16="http://schemas.microsoft.com/office/drawing/2014/main" id="{253548E6-DDCE-4CE6-AAE4-221DAC169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289" y="5448235"/>
              <a:ext cx="26075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-10</a:t>
              </a:r>
            </a:p>
          </p:txBody>
        </p:sp>
        <p:sp>
          <p:nvSpPr>
            <p:cNvPr id="165" name="Rectangle 69">
              <a:extLst>
                <a:ext uri="{FF2B5EF4-FFF2-40B4-BE49-F238E27FC236}">
                  <a16:creationId xmlns:a16="http://schemas.microsoft.com/office/drawing/2014/main" id="{90C70A32-D383-4178-9DFC-BBC83A0C9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17" y="5448235"/>
              <a:ext cx="1603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-5</a:t>
              </a:r>
            </a:p>
          </p:txBody>
        </p:sp>
        <p:sp>
          <p:nvSpPr>
            <p:cNvPr id="166" name="Rectangle 70">
              <a:extLst>
                <a:ext uri="{FF2B5EF4-FFF2-40B4-BE49-F238E27FC236}">
                  <a16:creationId xmlns:a16="http://schemas.microsoft.com/office/drawing/2014/main" id="{FDF1B5D3-7452-403A-981D-7AB44C67B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3335" y="5448235"/>
              <a:ext cx="100456" cy="2154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0</a:t>
              </a:r>
            </a:p>
          </p:txBody>
        </p:sp>
        <p:sp>
          <p:nvSpPr>
            <p:cNvPr id="167" name="Rectangle 71">
              <a:extLst>
                <a:ext uri="{FF2B5EF4-FFF2-40B4-BE49-F238E27FC236}">
                  <a16:creationId xmlns:a16="http://schemas.microsoft.com/office/drawing/2014/main" id="{74DDAEB5-0EEA-48CB-8DA9-FB5F6998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3695" y="5448235"/>
              <a:ext cx="1004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5</a:t>
              </a:r>
            </a:p>
          </p:txBody>
        </p:sp>
        <p:sp>
          <p:nvSpPr>
            <p:cNvPr id="168" name="Rectangle 72">
              <a:extLst>
                <a:ext uri="{FF2B5EF4-FFF2-40B4-BE49-F238E27FC236}">
                  <a16:creationId xmlns:a16="http://schemas.microsoft.com/office/drawing/2014/main" id="{D9E71DEE-8376-4538-8573-23393B885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1247" y="5448235"/>
              <a:ext cx="2009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10</a:t>
              </a:r>
            </a:p>
          </p:txBody>
        </p:sp>
        <p:sp>
          <p:nvSpPr>
            <p:cNvPr id="169" name="Rectangle 73">
              <a:extLst>
                <a:ext uri="{FF2B5EF4-FFF2-40B4-BE49-F238E27FC236}">
                  <a16:creationId xmlns:a16="http://schemas.microsoft.com/office/drawing/2014/main" id="{ECF409DF-CE96-4BC3-9957-B5D72437C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0495" y="5448235"/>
              <a:ext cx="2009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15</a:t>
              </a:r>
            </a:p>
          </p:txBody>
        </p:sp>
        <p:sp>
          <p:nvSpPr>
            <p:cNvPr id="170" name="Rectangle 74">
              <a:extLst>
                <a:ext uri="{FF2B5EF4-FFF2-40B4-BE49-F238E27FC236}">
                  <a16:creationId xmlns:a16="http://schemas.microsoft.com/office/drawing/2014/main" id="{1917558A-5038-4950-8706-74158B68A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0853" y="5448235"/>
              <a:ext cx="2009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20</a:t>
              </a:r>
            </a:p>
          </p:txBody>
        </p:sp>
        <p:sp>
          <p:nvSpPr>
            <p:cNvPr id="171" name="Rectangle 75">
              <a:extLst>
                <a:ext uri="{FF2B5EF4-FFF2-40B4-BE49-F238E27FC236}">
                  <a16:creationId xmlns:a16="http://schemas.microsoft.com/office/drawing/2014/main" id="{18464EE6-A3A3-445E-9993-45961CBF6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1304" y="5448235"/>
              <a:ext cx="2009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25</a:t>
              </a:r>
            </a:p>
          </p:txBody>
        </p:sp>
        <p:sp>
          <p:nvSpPr>
            <p:cNvPr id="172" name="Rectangle 76">
              <a:extLst>
                <a:ext uri="{FF2B5EF4-FFF2-40B4-BE49-F238E27FC236}">
                  <a16:creationId xmlns:a16="http://schemas.microsoft.com/office/drawing/2014/main" id="{321FA99B-7135-4844-B675-32DFC4B76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1663" y="5448235"/>
              <a:ext cx="2009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30</a:t>
              </a:r>
            </a:p>
          </p:txBody>
        </p:sp>
        <p:sp>
          <p:nvSpPr>
            <p:cNvPr id="173" name="Rectangle 95">
              <a:extLst>
                <a:ext uri="{FF2B5EF4-FFF2-40B4-BE49-F238E27FC236}">
                  <a16:creationId xmlns:a16="http://schemas.microsoft.com/office/drawing/2014/main" id="{E36B1993-1BCA-40C4-A737-7648A9C40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348" y="5460136"/>
              <a:ext cx="26075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82786F">
                      <a:lumMod val="75000"/>
                    </a:srgbClr>
                  </a:solidFill>
                  <a:latin typeface="Arial" panose="020B0604020202020204"/>
                  <a:cs typeface="Arial" charset="0"/>
                </a:rPr>
                <a:t>-15</a:t>
              </a:r>
            </a:p>
          </p:txBody>
        </p:sp>
      </p:grpSp>
      <p:sp>
        <p:nvSpPr>
          <p:cNvPr id="174" name="Line 59">
            <a:extLst>
              <a:ext uri="{FF2B5EF4-FFF2-40B4-BE49-F238E27FC236}">
                <a16:creationId xmlns:a16="http://schemas.microsoft.com/office/drawing/2014/main" id="{813BEB00-950F-4B93-B265-911B5A023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4207" y="3281603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5" name="Line 60">
            <a:extLst>
              <a:ext uri="{FF2B5EF4-FFF2-40B4-BE49-F238E27FC236}">
                <a16:creationId xmlns:a16="http://schemas.microsoft.com/office/drawing/2014/main" id="{02F081D8-E4E6-4F83-9BF8-69834FD8BA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8415" y="3281603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6" name="Line 61">
            <a:extLst>
              <a:ext uri="{FF2B5EF4-FFF2-40B4-BE49-F238E27FC236}">
                <a16:creationId xmlns:a16="http://schemas.microsoft.com/office/drawing/2014/main" id="{F52FFDAD-CB46-4AA8-9844-0DFFAFBF0F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3122" y="3281603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7" name="Line 62">
            <a:extLst>
              <a:ext uri="{FF2B5EF4-FFF2-40B4-BE49-F238E27FC236}">
                <a16:creationId xmlns:a16="http://schemas.microsoft.com/office/drawing/2014/main" id="{2D8F5815-A767-43CB-9161-332E24421F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3820" y="3281603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8" name="Line 63">
            <a:extLst>
              <a:ext uri="{FF2B5EF4-FFF2-40B4-BE49-F238E27FC236}">
                <a16:creationId xmlns:a16="http://schemas.microsoft.com/office/drawing/2014/main" id="{A8CA76A3-4C37-4906-80D9-E32A622E5E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4114" y="3281603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9" name="Line 64">
            <a:extLst>
              <a:ext uri="{FF2B5EF4-FFF2-40B4-BE49-F238E27FC236}">
                <a16:creationId xmlns:a16="http://schemas.microsoft.com/office/drawing/2014/main" id="{0C960193-132B-4F5D-84DD-21A36D195B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671" y="3281603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0" name="Line 65">
            <a:extLst>
              <a:ext uri="{FF2B5EF4-FFF2-40B4-BE49-F238E27FC236}">
                <a16:creationId xmlns:a16="http://schemas.microsoft.com/office/drawing/2014/main" id="{39C4446F-EC7E-4EBF-A7E3-5A805234C7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8307" y="3281603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1" name="Line 66">
            <a:extLst>
              <a:ext uri="{FF2B5EF4-FFF2-40B4-BE49-F238E27FC236}">
                <a16:creationId xmlns:a16="http://schemas.microsoft.com/office/drawing/2014/main" id="{4E098D3B-EB7B-43D4-8C7B-C92A780FBD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8955" y="3281603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2" name="Line 67">
            <a:extLst>
              <a:ext uri="{FF2B5EF4-FFF2-40B4-BE49-F238E27FC236}">
                <a16:creationId xmlns:a16="http://schemas.microsoft.com/office/drawing/2014/main" id="{4426A2C3-8806-4CC2-A931-E39E6A37AD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8067" y="3281603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3" name="Line 94">
            <a:extLst>
              <a:ext uri="{FF2B5EF4-FFF2-40B4-BE49-F238E27FC236}">
                <a16:creationId xmlns:a16="http://schemas.microsoft.com/office/drawing/2014/main" id="{1FC5B5D9-B9A6-4AD2-9ABF-586A2BFB48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2226" y="3281603"/>
            <a:ext cx="0" cy="54864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kern="0" dirty="0">
              <a:solidFill>
                <a:prstClr val="black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5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236" grpId="0"/>
      <p:bldP spid="303" grpId="0"/>
      <p:bldP spid="304" grpId="0"/>
      <p:bldP spid="305" grpId="0" animBg="1"/>
      <p:bldP spid="306" grpId="0"/>
      <p:bldP spid="345" grpId="0"/>
      <p:bldP spid="346" grpId="0"/>
      <p:bldP spid="347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3fe5a9f5-6dd7-472b-a1aa-58e230d7a2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f37fe8f8-f455-450d-be09-7ca02e1995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4609b0f7-df46-4cea-a3aa-f785fc04b9b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c9cb2b2d-ccfa-4728-b49c-dda25f47b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SRC_TAGID" val="de82f8d8-59c6-4ea4-a2da-6808afcade8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SLIDESRC_TAGID" val="dc82ac3a-70da-4f30-80ea-1ad2cac916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d1d42c91-0b40-4f41-a264-982706ad994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386bdc04-92d0-40b2-8216-8d05ccc913f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ee32041f-1509-4262-b5e8-698185aee2d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863f68be-807b-429b-9d52-e4623338a2e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6cbd2b5a-0330-4200-af77-901a8566e78b"/>
</p:tagLst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0000004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82786F"/>
      </a:dk2>
      <a:lt2>
        <a:srgbClr val="A59D95"/>
      </a:lt2>
      <a:accent1>
        <a:srgbClr val="D52B1E"/>
      </a:accent1>
      <a:accent2>
        <a:srgbClr val="FF6D22"/>
      </a:accent2>
      <a:accent3>
        <a:srgbClr val="FED100"/>
      </a:accent3>
      <a:accent4>
        <a:srgbClr val="00AF3F"/>
      </a:accent4>
      <a:accent5>
        <a:srgbClr val="00A1DE"/>
      </a:accent5>
      <a:accent6>
        <a:srgbClr val="B1059D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25400" dist="25400" dir="18900000" rotWithShape="0">
              <a:srgbClr val="000000">
                <a:alpha val="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D2A9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Them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0BCDE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Custom 1">
      <a:dk1>
        <a:srgbClr val="000000"/>
      </a:dk1>
      <a:lt1>
        <a:sysClr val="window" lastClr="FFFFFF"/>
      </a:lt1>
      <a:dk2>
        <a:srgbClr val="82786F"/>
      </a:dk2>
      <a:lt2>
        <a:srgbClr val="A59D95"/>
      </a:lt2>
      <a:accent1>
        <a:srgbClr val="D52B1E"/>
      </a:accent1>
      <a:accent2>
        <a:srgbClr val="FF6D22"/>
      </a:accent2>
      <a:accent3>
        <a:srgbClr val="FED100"/>
      </a:accent3>
      <a:accent4>
        <a:srgbClr val="00AF3F"/>
      </a:accent4>
      <a:accent5>
        <a:srgbClr val="00A1DE"/>
      </a:accent5>
      <a:accent6>
        <a:srgbClr val="B1059D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82786F"/>
      </a:dk2>
      <a:lt2>
        <a:srgbClr val="A59D95"/>
      </a:lt2>
      <a:accent1>
        <a:srgbClr val="D52B1E"/>
      </a:accent1>
      <a:accent2>
        <a:srgbClr val="FF6D22"/>
      </a:accent2>
      <a:accent3>
        <a:srgbClr val="FED100"/>
      </a:accent3>
      <a:accent4>
        <a:srgbClr val="00AF3F"/>
      </a:accent4>
      <a:accent5>
        <a:srgbClr val="00A1DE"/>
      </a:accent5>
      <a:accent6>
        <a:srgbClr val="B1059D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ysClr val="window" lastClr="FFFFFF"/>
      </a:lt1>
      <a:dk2>
        <a:srgbClr val="82786F"/>
      </a:dk2>
      <a:lt2>
        <a:srgbClr val="A59D95"/>
      </a:lt2>
      <a:accent1>
        <a:srgbClr val="D52B1E"/>
      </a:accent1>
      <a:accent2>
        <a:srgbClr val="FF6D22"/>
      </a:accent2>
      <a:accent3>
        <a:srgbClr val="FED100"/>
      </a:accent3>
      <a:accent4>
        <a:srgbClr val="00AF3F"/>
      </a:accent4>
      <a:accent5>
        <a:srgbClr val="00A1DE"/>
      </a:accent5>
      <a:accent6>
        <a:srgbClr val="B1059D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ysClr val="window" lastClr="FFFFFF"/>
      </a:lt1>
      <a:dk2>
        <a:srgbClr val="82786F"/>
      </a:dk2>
      <a:lt2>
        <a:srgbClr val="A59D95"/>
      </a:lt2>
      <a:accent1>
        <a:srgbClr val="D52B1E"/>
      </a:accent1>
      <a:accent2>
        <a:srgbClr val="FF6D22"/>
      </a:accent2>
      <a:accent3>
        <a:srgbClr val="FED100"/>
      </a:accent3>
      <a:accent4>
        <a:srgbClr val="00AF3F"/>
      </a:accent4>
      <a:accent5>
        <a:srgbClr val="00A1DE"/>
      </a:accent5>
      <a:accent6>
        <a:srgbClr val="B1059D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10038</TotalTime>
  <Words>4758</Words>
  <Application>Microsoft Office PowerPoint</Application>
  <PresentationFormat>On-screen Show (4:3)</PresentationFormat>
  <Paragraphs>756</Paragraphs>
  <Slides>44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32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44</vt:i4>
      </vt:variant>
    </vt:vector>
  </HeadingPairs>
  <TitlesOfParts>
    <vt:vector size="85" baseType="lpstr">
      <vt:lpstr>Microsoft JhengHei</vt:lpstr>
      <vt:lpstr>MS Mincho</vt:lpstr>
      <vt:lpstr>MS PGothic</vt:lpstr>
      <vt:lpstr>MS PGothic</vt:lpstr>
      <vt:lpstr>SimSun-ExtB</vt:lpstr>
      <vt:lpstr>Andale Mono</vt:lpstr>
      <vt:lpstr>Arial</vt:lpstr>
      <vt:lpstr>Calibri</vt:lpstr>
      <vt:lpstr>Cambria</vt:lpstr>
      <vt:lpstr>Century Gothic</vt:lpstr>
      <vt:lpstr>Consolas</vt:lpstr>
      <vt:lpstr>Corbel</vt:lpstr>
      <vt:lpstr>Courier New</vt:lpstr>
      <vt:lpstr>DIN-Bold</vt:lpstr>
      <vt:lpstr>DIN-Regular</vt:lpstr>
      <vt:lpstr>Georgia</vt:lpstr>
      <vt:lpstr>Gill Sans</vt:lpstr>
      <vt:lpstr>Helvetica</vt:lpstr>
      <vt:lpstr>Lucida Grande</vt:lpstr>
      <vt:lpstr>Monaco</vt:lpstr>
      <vt:lpstr>NexusSans</vt:lpstr>
      <vt:lpstr>Open Sans</vt:lpstr>
      <vt:lpstr>Open Sans Light</vt:lpstr>
      <vt:lpstr>Symbol</vt:lpstr>
      <vt:lpstr>Tahoma</vt:lpstr>
      <vt:lpstr>Times</vt:lpstr>
      <vt:lpstr>Times New Roman</vt:lpstr>
      <vt:lpstr>Verdana</vt:lpstr>
      <vt:lpstr>Wingdings</vt:lpstr>
      <vt:lpstr>Wingdings 2</vt:lpstr>
      <vt:lpstr>Wingdings 3</vt:lpstr>
      <vt:lpstr>ヒラギノ角ゴ Pro W3</vt:lpstr>
      <vt:lpstr>2_Custom Design</vt:lpstr>
      <vt:lpstr>Ppt0000004</vt:lpstr>
      <vt:lpstr>Office Theme</vt:lpstr>
      <vt:lpstr>2_White</vt:lpstr>
      <vt:lpstr>10_Office Theme</vt:lpstr>
      <vt:lpstr>4_Office Theme</vt:lpstr>
      <vt:lpstr>1_Office Theme</vt:lpstr>
      <vt:lpstr>5_Office Theme</vt:lpstr>
      <vt:lpstr>2_Office Theme</vt:lpstr>
      <vt:lpstr>Life after Metformin!</vt:lpstr>
      <vt:lpstr>Disclosures</vt:lpstr>
      <vt:lpstr>Case study</vt:lpstr>
      <vt:lpstr>Glucose Goals</vt:lpstr>
      <vt:lpstr>B1: Blood Glucose :EDL 2018</vt:lpstr>
      <vt:lpstr>Setting Targets and Managing Hyperglycaemia</vt:lpstr>
      <vt:lpstr>Treatment Pathways</vt:lpstr>
      <vt:lpstr>A Stepwise Approach – Treat to Failure </vt:lpstr>
      <vt:lpstr>T2D Is a Progressive Disease1,2</vt:lpstr>
      <vt:lpstr>Tight Glycaemic Control Can Reduce Complicationsa</vt:lpstr>
      <vt:lpstr>Treatment Pathways</vt:lpstr>
      <vt:lpstr>Overview of treatment options</vt:lpstr>
      <vt:lpstr>The latest additions</vt:lpstr>
      <vt:lpstr>GLP1 and DDP4 inhibitors</vt:lpstr>
      <vt:lpstr>SGLT2 inhibitors</vt:lpstr>
      <vt:lpstr>How Do the Recent Major Randomized Controlled Trials Inform Best Use of the Novel Glucose-Lowering Agents?</vt:lpstr>
      <vt:lpstr>PowerPoint Presentation</vt:lpstr>
      <vt:lpstr>PowerPoint Presentation</vt:lpstr>
      <vt:lpstr>PowerPoint Presentation</vt:lpstr>
      <vt:lpstr>Outline of Recommendations by ADA for Antihyperglycaemic Therapy in T2D</vt:lpstr>
      <vt:lpstr>Antihyperglycemic Agents and Renal Function</vt:lpstr>
      <vt:lpstr>Whats next?</vt:lpstr>
      <vt:lpstr>TIRZEPATIDE GIP+GLP1</vt:lpstr>
      <vt:lpstr>Case study</vt:lpstr>
      <vt:lpstr>Lab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insulins: AACE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 for Intensifying to Injectable Therapy in Adults With T2D ADA</vt:lpstr>
      <vt:lpstr>Recommendation for Intensifying to Injectable Therapy in Adults With T2D ADA (cont.)</vt:lpstr>
      <vt:lpstr>Case study</vt:lpstr>
      <vt:lpstr>Case study</vt:lpstr>
      <vt:lpstr>Summary ADA guideline</vt:lpstr>
      <vt:lpstr>Summary Public Sector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Lizl Smith</dc:creator>
  <cp:lastModifiedBy>Dr. M Bac</cp:lastModifiedBy>
  <cp:revision>182</cp:revision>
  <dcterms:created xsi:type="dcterms:W3CDTF">2016-08-03T16:58:55Z</dcterms:created>
  <dcterms:modified xsi:type="dcterms:W3CDTF">2021-08-28T12:56:08Z</dcterms:modified>
</cp:coreProperties>
</file>