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7" r:id="rId3"/>
    <p:sldId id="332" r:id="rId4"/>
    <p:sldId id="292" r:id="rId5"/>
    <p:sldId id="328" r:id="rId6"/>
    <p:sldId id="259" r:id="rId7"/>
    <p:sldId id="286" r:id="rId8"/>
    <p:sldId id="283" r:id="rId9"/>
    <p:sldId id="326" r:id="rId10"/>
    <p:sldId id="265" r:id="rId11"/>
    <p:sldId id="293" r:id="rId12"/>
    <p:sldId id="314" r:id="rId13"/>
    <p:sldId id="317" r:id="rId14"/>
    <p:sldId id="325" r:id="rId15"/>
    <p:sldId id="271" r:id="rId16"/>
    <p:sldId id="330" r:id="rId17"/>
    <p:sldId id="331" r:id="rId18"/>
    <p:sldId id="370" r:id="rId19"/>
    <p:sldId id="275" r:id="rId20"/>
    <p:sldId id="281" r:id="rId21"/>
    <p:sldId id="282" r:id="rId22"/>
    <p:sldId id="257" r:id="rId23"/>
    <p:sldId id="278" r:id="rId24"/>
    <p:sldId id="272" r:id="rId25"/>
    <p:sldId id="333" r:id="rId26"/>
    <p:sldId id="366" r:id="rId27"/>
    <p:sldId id="369" r:id="rId28"/>
    <p:sldId id="365" r:id="rId29"/>
    <p:sldId id="277" r:id="rId30"/>
    <p:sldId id="334" r:id="rId31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0">
          <p15:clr>
            <a:srgbClr val="A4A3A4"/>
          </p15:clr>
        </p15:guide>
        <p15:guide id="2" orient="horz" pos="827">
          <p15:clr>
            <a:srgbClr val="A4A3A4"/>
          </p15:clr>
        </p15:guide>
        <p15:guide id="3" pos="199">
          <p15:clr>
            <a:srgbClr val="A4A3A4"/>
          </p15:clr>
        </p15:guide>
        <p15:guide id="4" pos="5561">
          <p15:clr>
            <a:srgbClr val="A4A3A4"/>
          </p15:clr>
        </p15:guide>
        <p15:guide id="5" orient="horz" pos="30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692" autoAdjust="0"/>
  </p:normalViewPr>
  <p:slideViewPr>
    <p:cSldViewPr snapToGrid="0" snapToObjects="1">
      <p:cViewPr varScale="1">
        <p:scale>
          <a:sx n="89" d="100"/>
          <a:sy n="89" d="100"/>
        </p:scale>
        <p:origin x="744" y="84"/>
      </p:cViewPr>
      <p:guideLst>
        <p:guide orient="horz" pos="2690"/>
        <p:guide orient="horz" pos="827"/>
        <p:guide pos="199"/>
        <p:guide pos="5561"/>
        <p:guide orient="horz" pos="30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58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4" y="8374531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2321" y="216000"/>
            <a:ext cx="2926582" cy="13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08903" y="216000"/>
            <a:ext cx="2971800" cy="13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FD51D3D3-FD18-4681-9F4D-FACA76A9F716}" type="datetimeFigureOut">
              <a:rPr lang="en-GB" sz="900" smtClean="0"/>
              <a:t>26/08/2021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82321" y="356989"/>
            <a:ext cx="2926582" cy="13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08903" y="356989"/>
            <a:ext cx="2971800" cy="13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4E4F0B25-6B6C-417F-8A5F-3AB6073F7C55}" type="slidenum">
              <a:rPr lang="en-GB" sz="900" smtClean="0"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59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2321" y="215607"/>
            <a:ext cx="2926582" cy="13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08903" y="215607"/>
            <a:ext cx="2971800" cy="13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/>
            </a:lvl1pPr>
          </a:lstStyle>
          <a:p>
            <a:fld id="{6B8772CB-E7B8-41C1-95DC-B7BED37C05AE}" type="datetimeFigureOut">
              <a:rPr lang="en-GB" smtClean="0"/>
              <a:pPr/>
              <a:t>26/08/2021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39364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82321" y="364760"/>
            <a:ext cx="2926582" cy="13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08903" y="364760"/>
            <a:ext cx="2971800" cy="13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/>
            </a:lvl1pPr>
          </a:lstStyle>
          <a:p>
            <a:fld id="{576E89B1-B476-4C59-A1AE-E6F2A1941A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1" y="8374531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10FF6-E1F2-4CD9-91E0-D6144EAAF126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9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2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71692-EF13-4371-A102-80B32A8CC066}" type="slidenum">
              <a:rPr lang="en-US"/>
              <a:pPr/>
              <a:t>13</a:t>
            </a:fld>
            <a:endParaRPr lang="en-US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3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88825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711637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370175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11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43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72DAA2D4-17D7-41E8-A4D0-00CCC9A38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310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865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20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942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78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087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A1B-640F-4F2F-BB54-E0C3CFEA2EE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6015-7E8A-403F-A2DD-F8D23F85F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1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7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3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0668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236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4161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35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426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4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7426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5" y="515420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5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7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9725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4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8043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4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5665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2" y="1312224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167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0720305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1315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3619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0477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7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1130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7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5200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509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702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68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3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>
              <a:ln>
                <a:noFill/>
              </a:ln>
              <a:solidFill>
                <a:srgbClr val="001965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2524536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noProof="0" dirty="0">
                <a:solidFill>
                  <a:schemeClr val="accent5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0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noProof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0" y="1312222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marR="0" indent="-269875" algn="l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latin typeface="Verdana" pitchFamily="34" charset="0"/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59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noProof="0" dirty="0">
                <a:solidFill>
                  <a:schemeClr val="accent5"/>
                </a:solidFill>
              </a:rPr>
              <a:t>Keep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all titles, </a:t>
            </a:r>
            <a:r>
              <a:rPr lang="en-GB" sz="1200" b="0" baseline="0" noProof="0" dirty="0" err="1">
                <a:solidFill>
                  <a:schemeClr val="accent5"/>
                </a:solidFill>
              </a:rPr>
              <a:t>trompets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and subtitles in this area</a:t>
            </a:r>
            <a:endParaRPr lang="en-GB" sz="1200" b="0" noProof="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0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noProof="0">
                <a:solidFill>
                  <a:schemeClr val="accent5"/>
                </a:solidFill>
              </a:rPr>
              <a:t>Never</a:t>
            </a:r>
            <a:r>
              <a:rPr lang="en-GB" sz="1200" b="0" baseline="0" noProof="0">
                <a:solidFill>
                  <a:schemeClr val="accent5"/>
                </a:solidFill>
              </a:rPr>
              <a:t> move Footer, Date and No placeholders</a:t>
            </a:r>
            <a:endParaRPr lang="en-GB" sz="1200" b="0" noProof="0">
              <a:solidFill>
                <a:schemeClr val="accent5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54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4683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108693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08594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45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C12B-B89D-4914-8AE4-E62BD5D40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99237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1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49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2" r:id="rId12"/>
    <p:sldLayoutId id="2147483833" r:id="rId13"/>
    <p:sldLayoutId id="2147483835" r:id="rId14"/>
    <p:sldLayoutId id="2147483686" r:id="rId15"/>
    <p:sldLayoutId id="2147483687" r:id="rId16"/>
    <p:sldLayoutId id="2147483665" r:id="rId17"/>
    <p:sldLayoutId id="2147483667" r:id="rId18"/>
    <p:sldLayoutId id="2147483685" r:id="rId19"/>
    <p:sldLayoutId id="2147483670" r:id="rId20"/>
    <p:sldLayoutId id="2147483668" r:id="rId21"/>
    <p:sldLayoutId id="2147483669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8" r:id="rId36"/>
    <p:sldLayoutId id="2147483689" r:id="rId37"/>
    <p:sldLayoutId id="2147483684" r:id="rId3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asleepsoc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2795" y="1077956"/>
            <a:ext cx="7328169" cy="1697086"/>
          </a:xfrm>
        </p:spPr>
        <p:txBody>
          <a:bodyPr>
            <a:noAutofit/>
          </a:bodyPr>
          <a:lstStyle/>
          <a:p>
            <a:r>
              <a:rPr lang="en-GB" sz="4000" dirty="0">
                <a:latin typeface="+mn-lt"/>
              </a:rPr>
              <a:t>Obstructive sleep apnea – </a:t>
            </a:r>
            <a:r>
              <a:rPr lang="en-ZA" sz="32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worst comorbidity to have with cardiac disease</a:t>
            </a:r>
            <a:endParaRPr lang="en-GB" sz="40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6809" y="3462560"/>
            <a:ext cx="6202001" cy="1551001"/>
          </a:xfrm>
        </p:spPr>
        <p:txBody>
          <a:bodyPr>
            <a:normAutofit lnSpcReduction="10000"/>
          </a:bodyPr>
          <a:lstStyle/>
          <a:p>
            <a:r>
              <a:rPr lang="en-GB" sz="1800" b="1" dirty="0"/>
              <a:t>Dr Alison Bentley</a:t>
            </a:r>
          </a:p>
          <a:p>
            <a:r>
              <a:rPr lang="en-GB" sz="1800" dirty="0"/>
              <a:t>Private practice – Morningside and </a:t>
            </a:r>
            <a:r>
              <a:rPr lang="en-GB" sz="1800" dirty="0" err="1"/>
              <a:t>Emmarentia</a:t>
            </a:r>
            <a:r>
              <a:rPr lang="en-GB" sz="1800" dirty="0"/>
              <a:t>, Johannesburg</a:t>
            </a:r>
          </a:p>
          <a:p>
            <a:r>
              <a:rPr lang="en-GB" sz="1800" dirty="0"/>
              <a:t>A Bentley Inc</a:t>
            </a:r>
          </a:p>
          <a:p>
            <a:r>
              <a:rPr lang="en-GB" sz="1800" dirty="0"/>
              <a:t>South African Society for Sleep and Health</a:t>
            </a:r>
          </a:p>
        </p:txBody>
      </p:sp>
    </p:spTree>
    <p:extLst>
      <p:ext uri="{BB962C8B-B14F-4D97-AF65-F5344CB8AC3E}">
        <p14:creationId xmlns:p14="http://schemas.microsoft.com/office/powerpoint/2010/main" val="17473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4032-84A9-49C5-B274-A6038792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363474"/>
            <a:ext cx="7971048" cy="7736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Obstructive sleep apnea – phenotypes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4029-746E-49EE-9561-222D9546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138"/>
            <a:ext cx="7886700" cy="3630755"/>
          </a:xfrm>
        </p:spPr>
        <p:txBody>
          <a:bodyPr>
            <a:noAutofit/>
          </a:bodyPr>
          <a:lstStyle/>
          <a:p>
            <a:r>
              <a:rPr lang="en-US" sz="1800" dirty="0"/>
              <a:t>Only 60% of patients with OSA have excessive daytime sleepiness which is linked to cardiovascular risk </a:t>
            </a:r>
            <a:r>
              <a:rPr lang="en-US" sz="1800" i="1" dirty="0"/>
              <a:t>(</a:t>
            </a:r>
            <a:r>
              <a:rPr lang="en-US" sz="1800" i="1" dirty="0" err="1"/>
              <a:t>Kapur</a:t>
            </a:r>
            <a:r>
              <a:rPr lang="en-US" sz="1800" i="1" dirty="0"/>
              <a:t> 2008)</a:t>
            </a:r>
          </a:p>
          <a:p>
            <a:r>
              <a:rPr lang="en-US" sz="1800" dirty="0"/>
              <a:t>Older patients have less sleepiness and present with enuresis, cognitive dysfunction and mood impairments </a:t>
            </a:r>
            <a:r>
              <a:rPr lang="en-US" sz="1800" i="1" dirty="0"/>
              <a:t>(</a:t>
            </a:r>
            <a:r>
              <a:rPr lang="en-US" sz="1800" i="1" dirty="0" err="1"/>
              <a:t>Goonaratne</a:t>
            </a:r>
            <a:r>
              <a:rPr lang="en-US" sz="1800" i="1" dirty="0"/>
              <a:t> 2014)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Male symptom phenotypes (Iceland): excessive daytime sleepiness 42%, disturbed sleep/insomnia 33% and minimally symptomatic 25% 									</a:t>
            </a:r>
            <a:r>
              <a:rPr lang="en-US" sz="1400" i="1" dirty="0">
                <a:solidFill>
                  <a:srgbClr val="000000"/>
                </a:solidFill>
              </a:rPr>
              <a:t>(</a:t>
            </a:r>
            <a:r>
              <a:rPr lang="en-US" sz="1400" i="1" dirty="0"/>
              <a:t>Ye 2014)</a:t>
            </a:r>
            <a:endParaRPr lang="en-US" sz="2800" i="1" dirty="0"/>
          </a:p>
          <a:p>
            <a:r>
              <a:rPr lang="en-US" sz="1800" dirty="0">
                <a:solidFill>
                  <a:srgbClr val="000000"/>
                </a:solidFill>
              </a:rPr>
              <a:t>Two types of patients </a:t>
            </a:r>
            <a:r>
              <a:rPr lang="en-US" sz="1400" i="1" dirty="0">
                <a:solidFill>
                  <a:srgbClr val="000000"/>
                </a:solidFill>
              </a:rPr>
              <a:t>(</a:t>
            </a:r>
            <a:r>
              <a:rPr lang="en-US" sz="1400" i="1" dirty="0" err="1">
                <a:solidFill>
                  <a:srgbClr val="000000"/>
                </a:solidFill>
              </a:rPr>
              <a:t>Gagnadoux</a:t>
            </a:r>
            <a:r>
              <a:rPr lang="en-US" sz="1400" i="1" dirty="0">
                <a:solidFill>
                  <a:srgbClr val="000000"/>
                </a:solidFill>
              </a:rPr>
              <a:t> 2016)</a:t>
            </a:r>
            <a:endParaRPr lang="en-US" sz="1800" i="1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1) middle aged, obese women with marked insomnia, depression, and comorbidities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2) older, obese men with typical nocturnal and diurnal OSA symptoms, depression, and a marked comorbidity burden</a:t>
            </a:r>
          </a:p>
        </p:txBody>
      </p:sp>
    </p:spTree>
    <p:extLst>
      <p:ext uri="{BB962C8B-B14F-4D97-AF65-F5344CB8AC3E}">
        <p14:creationId xmlns:p14="http://schemas.microsoft.com/office/powerpoint/2010/main" val="35641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+mn-lt"/>
              </a:rPr>
              <a:t>Normal breathing during sleep</a:t>
            </a:r>
          </a:p>
        </p:txBody>
      </p:sp>
      <p:pic>
        <p:nvPicPr>
          <p:cNvPr id="19462" name="Picture 6" descr="fig3"/>
          <p:cNvPicPr>
            <a:picLocks noChangeAspect="1" noChangeArrowheads="1"/>
          </p:cNvPicPr>
          <p:nvPr/>
        </p:nvPicPr>
        <p:blipFill>
          <a:blip r:embed="rId2"/>
          <a:srcRect r="49906"/>
          <a:stretch>
            <a:fillRect/>
          </a:stretch>
        </p:blipFill>
        <p:spPr bwMode="auto">
          <a:xfrm>
            <a:off x="3500430" y="1232288"/>
            <a:ext cx="2528139" cy="376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60674" y="3397401"/>
            <a:ext cx="20895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Outward movement of ribcage and contraction of diaphragm create negative pressure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3903013" y="2813599"/>
            <a:ext cx="2114859" cy="13662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9595" y="2625329"/>
            <a:ext cx="101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Air Flow</a:t>
            </a:r>
          </a:p>
        </p:txBody>
      </p:sp>
    </p:spTree>
    <p:extLst>
      <p:ext uri="{BB962C8B-B14F-4D97-AF65-F5344CB8AC3E}">
        <p14:creationId xmlns:p14="http://schemas.microsoft.com/office/powerpoint/2010/main" val="15324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+mn-lt"/>
              </a:rPr>
              <a:t>Causes of snoring and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213438"/>
            <a:ext cx="7543800" cy="3038094"/>
          </a:xfrm>
        </p:spPr>
        <p:txBody>
          <a:bodyPr/>
          <a:lstStyle/>
          <a:p>
            <a:pPr>
              <a:buNone/>
            </a:pPr>
            <a:r>
              <a:rPr lang="en-US" dirty="0"/>
              <a:t>A perfect storm involving one or more of the following structures: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0C9E45-D622-4854-9B1D-D98A6A3B2FCB}"/>
              </a:ext>
            </a:extLst>
          </p:cNvPr>
          <p:cNvGrpSpPr/>
          <p:nvPr/>
        </p:nvGrpSpPr>
        <p:grpSpPr>
          <a:xfrm>
            <a:off x="2139154" y="1545762"/>
            <a:ext cx="5218928" cy="3395432"/>
            <a:chOff x="2139154" y="1545762"/>
            <a:chExt cx="5218928" cy="3395432"/>
          </a:xfrm>
        </p:grpSpPr>
        <p:pic>
          <p:nvPicPr>
            <p:cNvPr id="4" name="Picture 6" descr="fig3"/>
            <p:cNvPicPr>
              <a:picLocks noChangeAspect="1" noChangeArrowheads="1"/>
            </p:cNvPicPr>
            <p:nvPr/>
          </p:nvPicPr>
          <p:blipFill>
            <a:blip r:embed="rId2"/>
            <a:srcRect t="6948" r="49906"/>
            <a:stretch>
              <a:fillRect/>
            </a:stretch>
          </p:blipFill>
          <p:spPr bwMode="auto">
            <a:xfrm>
              <a:off x="3178960" y="1545762"/>
              <a:ext cx="2849610" cy="339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139154" y="2643065"/>
              <a:ext cx="75009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Nose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9581" y="3696898"/>
              <a:ext cx="93085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Tongue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9355" y="3857635"/>
              <a:ext cx="1178727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Deposit of adipose tissue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2934" y="2846785"/>
              <a:ext cx="75009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Palate</a:t>
              </a:r>
            </a:p>
          </p:txBody>
        </p:sp>
        <p:cxnSp>
          <p:nvCxnSpPr>
            <p:cNvPr id="11" name="Straight Arrow Connector 10"/>
            <p:cNvCxnSpPr>
              <a:stCxn id="6" idx="3"/>
            </p:cNvCxnSpPr>
            <p:nvPr/>
          </p:nvCxnSpPr>
          <p:spPr>
            <a:xfrm flipV="1">
              <a:off x="2889253" y="2750223"/>
              <a:ext cx="1125149" cy="4288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7" idx="3"/>
            </p:cNvCxnSpPr>
            <p:nvPr/>
          </p:nvCxnSpPr>
          <p:spPr>
            <a:xfrm flipV="1">
              <a:off x="3500431" y="3482587"/>
              <a:ext cx="1125148" cy="3643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1"/>
            </p:cNvCxnSpPr>
            <p:nvPr/>
          </p:nvCxnSpPr>
          <p:spPr>
            <a:xfrm flipH="1">
              <a:off x="5268522" y="2996826"/>
              <a:ext cx="964412" cy="27144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1"/>
            </p:cNvCxnSpPr>
            <p:nvPr/>
          </p:nvCxnSpPr>
          <p:spPr>
            <a:xfrm flipH="1" flipV="1">
              <a:off x="5482835" y="4125527"/>
              <a:ext cx="696520" cy="8989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3954C6-1FA1-43AD-A1C0-DC86A0FBCC60}"/>
              </a:ext>
            </a:extLst>
          </p:cNvPr>
          <p:cNvSpPr txBox="1"/>
          <p:nvPr/>
        </p:nvSpPr>
        <p:spPr>
          <a:xfrm>
            <a:off x="278020" y="1857572"/>
            <a:ext cx="163366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Snoring:</a:t>
            </a:r>
          </a:p>
          <a:p>
            <a:r>
              <a:rPr lang="en-US" dirty="0"/>
              <a:t>Partial obstruction, turbulent airflow and vibration of soft tissues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8F230-1729-4947-9E7A-5DB89F336552}"/>
              </a:ext>
            </a:extLst>
          </p:cNvPr>
          <p:cNvSpPr txBox="1"/>
          <p:nvPr/>
        </p:nvSpPr>
        <p:spPr>
          <a:xfrm>
            <a:off x="7027578" y="1756001"/>
            <a:ext cx="163366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Apnea:</a:t>
            </a:r>
          </a:p>
          <a:p>
            <a:r>
              <a:rPr lang="en-US" dirty="0"/>
              <a:t>Total / critically increased obstruction</a:t>
            </a:r>
          </a:p>
        </p:txBody>
      </p:sp>
    </p:spTree>
    <p:extLst>
      <p:ext uri="{BB962C8B-B14F-4D97-AF65-F5344CB8AC3E}">
        <p14:creationId xmlns:p14="http://schemas.microsoft.com/office/powerpoint/2010/main" val="42165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+mn-lt"/>
              </a:rPr>
              <a:t>Arousal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from apnea during sleep</a:t>
            </a: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628650" y="1714500"/>
            <a:ext cx="131445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Sleep onset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3143250" y="1714500"/>
            <a:ext cx="217170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Collapse of pharynx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3839766" y="3268266"/>
            <a:ext cx="217170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Arousal from sleep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628650" y="3256878"/>
            <a:ext cx="211455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Restart breathing</a:t>
            </a:r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2146697" y="1875234"/>
            <a:ext cx="732235" cy="364331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4561285" y="2620832"/>
            <a:ext cx="364331" cy="4572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2878932" y="3429001"/>
            <a:ext cx="732235" cy="364331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1103709" y="2599989"/>
            <a:ext cx="364331" cy="457200"/>
          </a:xfrm>
          <a:prstGeom prst="up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11" name="Picture 6" descr="fig3">
            <a:extLst>
              <a:ext uri="{FF2B5EF4-FFF2-40B4-BE49-F238E27FC236}">
                <a16:creationId xmlns:a16="http://schemas.microsoft.com/office/drawing/2014/main" id="{690D0EAC-2CC5-4112-BC91-0A0DF20D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6579" r="1664"/>
          <a:stretch>
            <a:fillRect/>
          </a:stretch>
        </p:blipFill>
        <p:spPr bwMode="auto">
          <a:xfrm>
            <a:off x="6240065" y="1317090"/>
            <a:ext cx="2452883" cy="306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92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 autoUpdateAnimBg="0"/>
      <p:bldP spid="70660" grpId="0" animBg="1" autoUpdateAnimBg="0"/>
      <p:bldP spid="70661" grpId="0" animBg="1" autoUpdateAnimBg="0"/>
      <p:bldP spid="7066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1C26-A3EB-4A5D-A042-0F977277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9" y="800617"/>
            <a:ext cx="2899742" cy="1579167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+mn-lt"/>
              </a:rPr>
              <a:t>Components of an obstructive apnea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FD16F-1447-4109-9D55-F158DDEDA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087"/>
          <a:stretch/>
        </p:blipFill>
        <p:spPr>
          <a:xfrm>
            <a:off x="3048000" y="374355"/>
            <a:ext cx="5825198" cy="4044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2F95A-C06D-45EC-B16E-BD3CB021A003}"/>
              </a:ext>
            </a:extLst>
          </p:cNvPr>
          <p:cNvSpPr txBox="1"/>
          <p:nvPr/>
        </p:nvSpPr>
        <p:spPr>
          <a:xfrm>
            <a:off x="874643" y="4342883"/>
            <a:ext cx="16995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J AM COLL CARD VOL . 6 9 , NO. 7 , 2 0 1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CFE6D-4FB5-413E-A71A-0E6E28854477}"/>
              </a:ext>
            </a:extLst>
          </p:cNvPr>
          <p:cNvSpPr txBox="1"/>
          <p:nvPr/>
        </p:nvSpPr>
        <p:spPr>
          <a:xfrm>
            <a:off x="644769" y="2754923"/>
            <a:ext cx="240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main causes of consequences</a:t>
            </a:r>
            <a:endParaRPr lang="en-ZA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94E447-842D-4CC6-99E1-579D6648F903}"/>
              </a:ext>
            </a:extLst>
          </p:cNvPr>
          <p:cNvSpPr/>
          <p:nvPr/>
        </p:nvSpPr>
        <p:spPr>
          <a:xfrm>
            <a:off x="6705601" y="1169376"/>
            <a:ext cx="1230924" cy="104628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5F15F9-75A5-405B-81DB-393975CEF1C9}"/>
              </a:ext>
            </a:extLst>
          </p:cNvPr>
          <p:cNvSpPr/>
          <p:nvPr/>
        </p:nvSpPr>
        <p:spPr>
          <a:xfrm>
            <a:off x="5709139" y="3106613"/>
            <a:ext cx="2157046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23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</a:rPr>
              <a:t>Consequences of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osa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– blood pressure</a:t>
            </a:r>
          </a:p>
        </p:txBody>
      </p:sp>
      <p:pic>
        <p:nvPicPr>
          <p:cNvPr id="38915" name="Picture 3" descr="fig1"/>
          <p:cNvPicPr>
            <a:picLocks noChangeAspect="1" noChangeArrowheads="1"/>
          </p:cNvPicPr>
          <p:nvPr/>
        </p:nvPicPr>
        <p:blipFill>
          <a:blip r:embed="rId2"/>
          <a:srcRect l="4245" b="10976"/>
          <a:stretch>
            <a:fillRect/>
          </a:stretch>
        </p:blipFill>
        <p:spPr bwMode="auto">
          <a:xfrm>
            <a:off x="1062557" y="1314450"/>
            <a:ext cx="6672649" cy="2893219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A73721-E97D-468C-BEFF-D09D54AF42E5}"/>
              </a:ext>
            </a:extLst>
          </p:cNvPr>
          <p:cNvCxnSpPr>
            <a:stCxn id="38915" idx="0"/>
          </p:cNvCxnSpPr>
          <p:nvPr/>
        </p:nvCxnSpPr>
        <p:spPr>
          <a:xfrm>
            <a:off x="4398882" y="1314450"/>
            <a:ext cx="67610" cy="31168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3D2FEF-CB7F-4157-A3E7-77859AB0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n-lt"/>
              </a:rPr>
              <a:t>What does this mean in the long term?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EBD6A1-1CBB-4854-BC21-5BEDAA53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Sustained daytime hypertension after 3 weeks of experimental OSA in animal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Sustained high sympathetic tone during the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Lack of nocturnal dipping of blood pressure during sleep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Linked to increased risk of cardiovascular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Intermittent hypertension – blood pressure high in early am and lower in 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Mechanism of hypertension is unexpected – is not based on renin-angiotensin – more sympathetic system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58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40B0-F12B-4AFB-B320-82A44039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8088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n-lt"/>
              </a:rPr>
              <a:t>Consequences - </a:t>
            </a:r>
            <a:r>
              <a:rPr lang="en-US" sz="3600" dirty="0" err="1">
                <a:solidFill>
                  <a:srgbClr val="C00000"/>
                </a:solidFill>
                <a:latin typeface="+mn-lt"/>
              </a:rPr>
              <a:t>Arhythmias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5EED2-781D-4AE1-B263-EFECF3D64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1172308"/>
            <a:ext cx="7543800" cy="378246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JansonText LT"/>
              </a:rPr>
              <a:t>Combination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JansonText LT"/>
              </a:rPr>
              <a:t>hypoxia,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 err="1">
                <a:solidFill>
                  <a:srgbClr val="000000"/>
                </a:solidFill>
                <a:latin typeface="JansonText LT"/>
              </a:rPr>
              <a:t>sympathovagal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JansonText LT"/>
              </a:rPr>
              <a:t> imbalance (particularly increased sympathetic tone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JansonText LT"/>
              </a:rPr>
              <a:t>mechanical effects of negative intrathoracic pressure on the ventricular free walls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ansonText LT"/>
              </a:rPr>
              <a:t>systemic inflammation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JansonText LT"/>
              </a:rPr>
              <a:t>Patients with OSA 4 times more likely to have atrial fibrillation							</a:t>
            </a:r>
            <a:r>
              <a:rPr lang="en-US" sz="1700" i="1" dirty="0" err="1">
                <a:solidFill>
                  <a:srgbClr val="000000"/>
                </a:solidFill>
                <a:latin typeface="JansonText LT"/>
              </a:rPr>
              <a:t>Mehra</a:t>
            </a:r>
            <a:r>
              <a:rPr lang="en-US" sz="1700" i="1" dirty="0">
                <a:solidFill>
                  <a:srgbClr val="000000"/>
                </a:solidFill>
                <a:latin typeface="JansonText LT"/>
              </a:rPr>
              <a:t> et al AJRCCM 2006</a:t>
            </a:r>
            <a:endParaRPr lang="en-US" sz="2400" b="0" i="1" u="none" strike="noStrike" baseline="0" dirty="0">
              <a:solidFill>
                <a:srgbClr val="000000"/>
              </a:solidFill>
              <a:latin typeface="JansonText 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JansonText LT"/>
              </a:rPr>
              <a:t>The use of CPAP was associated with 44% decreased risk for AF recurrence (P&lt;0.001) after cardiac ablation</a:t>
            </a:r>
          </a:p>
          <a:p>
            <a:pPr marL="0" indent="0">
              <a:buNone/>
            </a:pPr>
            <a:r>
              <a:rPr lang="en-US" sz="2100" b="0" i="0" u="none" strike="noStrike" baseline="0" dirty="0">
                <a:solidFill>
                  <a:srgbClr val="000000"/>
                </a:solidFill>
                <a:latin typeface="JansonText LT"/>
              </a:rPr>
              <a:t>						</a:t>
            </a:r>
            <a:r>
              <a:rPr lang="en-US" sz="1700" b="0" i="1" u="none" strike="noStrike" baseline="0" dirty="0">
                <a:solidFill>
                  <a:srgbClr val="000000"/>
                </a:solidFill>
                <a:latin typeface="JansonText LT"/>
              </a:rPr>
              <a:t>Qureshi et al Am J </a:t>
            </a:r>
            <a:r>
              <a:rPr lang="en-US" sz="1700" b="0" i="1" u="none" strike="noStrike" baseline="0" dirty="0" err="1">
                <a:solidFill>
                  <a:srgbClr val="000000"/>
                </a:solidFill>
                <a:latin typeface="JansonText LT"/>
              </a:rPr>
              <a:t>Cardiol</a:t>
            </a:r>
            <a:r>
              <a:rPr lang="en-US" sz="1700" b="0" i="1" u="none" strike="noStrike" baseline="0" dirty="0">
                <a:solidFill>
                  <a:srgbClr val="000000"/>
                </a:solidFill>
                <a:latin typeface="JansonText LT"/>
              </a:rPr>
              <a:t> 2015 </a:t>
            </a:r>
            <a:endParaRPr lang="en-US" sz="2100" b="0" i="1" u="none" strike="noStrike" baseline="0" dirty="0">
              <a:solidFill>
                <a:srgbClr val="000000"/>
              </a:solidFill>
              <a:latin typeface="JansonText LT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JansonText LT"/>
            </a:endParaRPr>
          </a:p>
          <a:p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67716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B60E-38C6-4F7C-BE8F-D5FCE688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30" y="453684"/>
            <a:ext cx="1692657" cy="1848308"/>
          </a:xfrm>
        </p:spPr>
        <p:txBody>
          <a:bodyPr>
            <a:normAutofit/>
          </a:bodyPr>
          <a:lstStyle/>
          <a:p>
            <a:r>
              <a:rPr lang="en-US" dirty="0"/>
              <a:t>Severe apnea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02E6B5-4327-453F-8742-80B70AEFA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287" y="291883"/>
            <a:ext cx="6616083" cy="455973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0457-5BEA-490A-AC6F-4A42478ABC47}"/>
              </a:ext>
            </a:extLst>
          </p:cNvPr>
          <p:cNvSpPr/>
          <p:nvPr/>
        </p:nvSpPr>
        <p:spPr>
          <a:xfrm>
            <a:off x="3293934" y="1427532"/>
            <a:ext cx="323910" cy="2375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6F279-E636-40B9-8D10-3FF5D8682374}"/>
              </a:ext>
            </a:extLst>
          </p:cNvPr>
          <p:cNvSpPr/>
          <p:nvPr/>
        </p:nvSpPr>
        <p:spPr>
          <a:xfrm>
            <a:off x="4801492" y="930270"/>
            <a:ext cx="427382" cy="566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7785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 noChangeAspect="1"/>
          </p:cNvGrpSpPr>
          <p:nvPr/>
        </p:nvGrpSpPr>
        <p:grpSpPr bwMode="auto">
          <a:xfrm>
            <a:off x="2351139" y="446678"/>
            <a:ext cx="5181600" cy="4317902"/>
            <a:chOff x="1800" y="72"/>
            <a:chExt cx="8640" cy="8298"/>
          </a:xfrm>
        </p:grpSpPr>
        <p:sp>
          <p:nvSpPr>
            <p:cNvPr id="12297" name="AutoShape 5"/>
            <p:cNvSpPr>
              <a:spLocks noChangeAspect="1" noChangeArrowheads="1"/>
            </p:cNvSpPr>
            <p:nvPr/>
          </p:nvSpPr>
          <p:spPr bwMode="auto">
            <a:xfrm>
              <a:off x="1800" y="72"/>
              <a:ext cx="8640" cy="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2952" y="433"/>
              <a:ext cx="126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Times New Roman" panose="02020603050405020304" pitchFamily="18" charset="0"/>
                </a:rPr>
                <a:t>OSA</a:t>
              </a:r>
              <a:endParaRPr lang="en-US" altLang="en-US" sz="1600"/>
            </a:p>
          </p:txBody>
        </p:sp>
        <p:sp>
          <p:nvSpPr>
            <p:cNvPr id="12299" name="Line 7"/>
            <p:cNvSpPr>
              <a:spLocks noChangeShapeType="1"/>
            </p:cNvSpPr>
            <p:nvPr/>
          </p:nvSpPr>
          <p:spPr bwMode="auto">
            <a:xfrm>
              <a:off x="3672" y="972"/>
              <a:ext cx="1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00" name="Line 8"/>
            <p:cNvSpPr>
              <a:spLocks noChangeShapeType="1"/>
            </p:cNvSpPr>
            <p:nvPr/>
          </p:nvSpPr>
          <p:spPr bwMode="auto">
            <a:xfrm>
              <a:off x="2772" y="1693"/>
              <a:ext cx="1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772" y="1693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02" name="Line 10"/>
            <p:cNvSpPr>
              <a:spLocks noChangeShapeType="1"/>
            </p:cNvSpPr>
            <p:nvPr/>
          </p:nvSpPr>
          <p:spPr bwMode="auto">
            <a:xfrm>
              <a:off x="4392" y="1693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03" name="Text Box 11"/>
            <p:cNvSpPr txBox="1">
              <a:spLocks noChangeArrowheads="1"/>
            </p:cNvSpPr>
            <p:nvPr/>
          </p:nvSpPr>
          <p:spPr bwMode="auto">
            <a:xfrm>
              <a:off x="2052" y="2052"/>
              <a:ext cx="1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Times New Roman" panose="02020603050405020304" pitchFamily="18" charset="0"/>
                </a:rPr>
                <a:t>Intermittent hypoxia</a:t>
              </a:r>
              <a:endParaRPr lang="en-US" altLang="en-US" sz="1600"/>
            </a:p>
          </p:txBody>
        </p:sp>
        <p:sp>
          <p:nvSpPr>
            <p:cNvPr id="12304" name="Text Box 12"/>
            <p:cNvSpPr txBox="1">
              <a:spLocks noChangeArrowheads="1"/>
            </p:cNvSpPr>
            <p:nvPr/>
          </p:nvSpPr>
          <p:spPr bwMode="auto">
            <a:xfrm>
              <a:off x="3852" y="2052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Times New Roman" panose="02020603050405020304" pitchFamily="18" charset="0"/>
                </a:rPr>
                <a:t>Sleep fragmentation</a:t>
              </a:r>
              <a:endParaRPr lang="en-US" altLang="en-US" sz="1600"/>
            </a:p>
          </p:txBody>
        </p:sp>
        <p:sp>
          <p:nvSpPr>
            <p:cNvPr id="12305" name="Line 13"/>
            <p:cNvSpPr>
              <a:spLocks noChangeShapeType="1"/>
            </p:cNvSpPr>
            <p:nvPr/>
          </p:nvSpPr>
          <p:spPr bwMode="auto">
            <a:xfrm>
              <a:off x="2412" y="2953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06" name="Line 14"/>
            <p:cNvSpPr>
              <a:spLocks noChangeShapeType="1"/>
            </p:cNvSpPr>
            <p:nvPr/>
          </p:nvSpPr>
          <p:spPr bwMode="auto">
            <a:xfrm>
              <a:off x="2412" y="2953"/>
              <a:ext cx="0" cy="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07" name="Line 15"/>
            <p:cNvSpPr>
              <a:spLocks noChangeShapeType="1"/>
            </p:cNvSpPr>
            <p:nvPr/>
          </p:nvSpPr>
          <p:spPr bwMode="auto">
            <a:xfrm>
              <a:off x="3852" y="2953"/>
              <a:ext cx="1" cy="5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08" name="Line 16"/>
            <p:cNvSpPr>
              <a:spLocks noChangeShapeType="1"/>
            </p:cNvSpPr>
            <p:nvPr/>
          </p:nvSpPr>
          <p:spPr bwMode="auto">
            <a:xfrm>
              <a:off x="5292" y="2953"/>
              <a:ext cx="1" cy="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09" name="Text Box 17"/>
            <p:cNvSpPr txBox="1">
              <a:spLocks noChangeArrowheads="1"/>
            </p:cNvSpPr>
            <p:nvPr/>
          </p:nvSpPr>
          <p:spPr bwMode="auto">
            <a:xfrm>
              <a:off x="1872" y="3492"/>
              <a:ext cx="1260" cy="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Times New Roman" panose="02020603050405020304" pitchFamily="18" charset="0"/>
                </a:rPr>
                <a:t>Oxidative stress</a:t>
              </a:r>
              <a:endParaRPr lang="en-US" altLang="en-US" sz="1600"/>
            </a:p>
          </p:txBody>
        </p:sp>
        <p:sp>
          <p:nvSpPr>
            <p:cNvPr id="12310" name="Text Box 18"/>
            <p:cNvSpPr txBox="1">
              <a:spLocks noChangeArrowheads="1"/>
            </p:cNvSpPr>
            <p:nvPr/>
          </p:nvSpPr>
          <p:spPr bwMode="auto">
            <a:xfrm>
              <a:off x="3312" y="3492"/>
              <a:ext cx="1440" cy="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Times New Roman" panose="02020603050405020304" pitchFamily="18" charset="0"/>
                </a:rPr>
                <a:t>Sympathetic activation</a:t>
              </a:r>
              <a:endParaRPr lang="en-US" altLang="en-US" sz="1600" dirty="0"/>
            </a:p>
          </p:txBody>
        </p:sp>
        <p:sp>
          <p:nvSpPr>
            <p:cNvPr id="12311" name="Text Box 19"/>
            <p:cNvSpPr txBox="1">
              <a:spLocks noChangeArrowheads="1"/>
            </p:cNvSpPr>
            <p:nvPr/>
          </p:nvSpPr>
          <p:spPr bwMode="auto">
            <a:xfrm>
              <a:off x="4752" y="3492"/>
              <a:ext cx="1440" cy="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Times New Roman" panose="02020603050405020304" pitchFamily="18" charset="0"/>
                </a:rPr>
                <a:t>Perturbation of HPA axis</a:t>
              </a:r>
              <a:endParaRPr lang="en-US" altLang="en-US" sz="1600"/>
            </a:p>
          </p:txBody>
        </p:sp>
        <p:sp>
          <p:nvSpPr>
            <p:cNvPr id="12312" name="Line 20"/>
            <p:cNvSpPr>
              <a:spLocks noChangeShapeType="1"/>
            </p:cNvSpPr>
            <p:nvPr/>
          </p:nvSpPr>
          <p:spPr bwMode="auto">
            <a:xfrm>
              <a:off x="2232" y="4213"/>
              <a:ext cx="34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13" name="Line 21"/>
            <p:cNvSpPr>
              <a:spLocks noChangeShapeType="1"/>
            </p:cNvSpPr>
            <p:nvPr/>
          </p:nvSpPr>
          <p:spPr bwMode="auto">
            <a:xfrm>
              <a:off x="3492" y="4213"/>
              <a:ext cx="0" cy="3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14" name="Line 22"/>
            <p:cNvSpPr>
              <a:spLocks noChangeShapeType="1"/>
            </p:cNvSpPr>
            <p:nvPr/>
          </p:nvSpPr>
          <p:spPr bwMode="auto">
            <a:xfrm>
              <a:off x="3492" y="5292"/>
              <a:ext cx="25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15" name="Line 23"/>
            <p:cNvSpPr>
              <a:spLocks noChangeShapeType="1"/>
            </p:cNvSpPr>
            <p:nvPr/>
          </p:nvSpPr>
          <p:spPr bwMode="auto">
            <a:xfrm>
              <a:off x="3492" y="6512"/>
              <a:ext cx="25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16" name="Line 24"/>
            <p:cNvSpPr>
              <a:spLocks noChangeShapeType="1"/>
            </p:cNvSpPr>
            <p:nvPr/>
          </p:nvSpPr>
          <p:spPr bwMode="auto">
            <a:xfrm>
              <a:off x="3492" y="7812"/>
              <a:ext cx="252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19" name="Text Box 27"/>
            <p:cNvSpPr txBox="1">
              <a:spLocks noChangeArrowheads="1"/>
            </p:cNvSpPr>
            <p:nvPr/>
          </p:nvSpPr>
          <p:spPr bwMode="auto">
            <a:xfrm>
              <a:off x="8172" y="5202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50">
                  <a:latin typeface="Times New Roman" panose="02020603050405020304" pitchFamily="18" charset="0"/>
                </a:rPr>
                <a:t>Sleepiness </a:t>
              </a:r>
              <a:endParaRPr lang="en-US" altLang="en-US" sz="1600"/>
            </a:p>
          </p:txBody>
        </p:sp>
        <p:sp>
          <p:nvSpPr>
            <p:cNvPr id="12320" name="Text Box 28"/>
            <p:cNvSpPr txBox="1">
              <a:spLocks noChangeArrowheads="1"/>
            </p:cNvSpPr>
            <p:nvPr/>
          </p:nvSpPr>
          <p:spPr bwMode="auto">
            <a:xfrm>
              <a:off x="8172" y="6192"/>
              <a:ext cx="1800" cy="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Times New Roman" panose="02020603050405020304" pitchFamily="18" charset="0"/>
                </a:rPr>
                <a:t>Cardiovascular disease</a:t>
              </a:r>
              <a:endParaRPr lang="en-US" altLang="en-US" sz="1600"/>
            </a:p>
          </p:txBody>
        </p:sp>
        <p:sp>
          <p:nvSpPr>
            <p:cNvPr id="12321" name="Line 29"/>
            <p:cNvSpPr>
              <a:spLocks noChangeShapeType="1"/>
            </p:cNvSpPr>
            <p:nvPr/>
          </p:nvSpPr>
          <p:spPr bwMode="auto">
            <a:xfrm>
              <a:off x="5292" y="2232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22" name="Line 30"/>
            <p:cNvSpPr>
              <a:spLocks noChangeShapeType="1"/>
            </p:cNvSpPr>
            <p:nvPr/>
          </p:nvSpPr>
          <p:spPr bwMode="auto">
            <a:xfrm>
              <a:off x="6912" y="2232"/>
              <a:ext cx="1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23" name="Line 31"/>
            <p:cNvSpPr>
              <a:spLocks noChangeShapeType="1"/>
            </p:cNvSpPr>
            <p:nvPr/>
          </p:nvSpPr>
          <p:spPr bwMode="auto">
            <a:xfrm>
              <a:off x="6912" y="3852"/>
              <a:ext cx="1800" cy="1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29" name="Text Box 37"/>
            <p:cNvSpPr txBox="1">
              <a:spLocks noChangeArrowheads="1"/>
            </p:cNvSpPr>
            <p:nvPr/>
          </p:nvSpPr>
          <p:spPr bwMode="auto">
            <a:xfrm>
              <a:off x="6012" y="4932"/>
              <a:ext cx="1620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Times New Roman" panose="02020603050405020304" pitchFamily="18" charset="0"/>
                </a:rPr>
                <a:t>Inflammation and adipokine pathways</a:t>
              </a:r>
              <a:endParaRPr lang="en-US" altLang="en-US" sz="1600"/>
            </a:p>
          </p:txBody>
        </p:sp>
        <p:sp>
          <p:nvSpPr>
            <p:cNvPr id="12330" name="Line 38"/>
            <p:cNvSpPr>
              <a:spLocks noChangeShapeType="1"/>
            </p:cNvSpPr>
            <p:nvPr/>
          </p:nvSpPr>
          <p:spPr bwMode="auto">
            <a:xfrm>
              <a:off x="7632" y="5473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31" name="Text Box 39"/>
            <p:cNvSpPr txBox="1">
              <a:spLocks noChangeArrowheads="1"/>
            </p:cNvSpPr>
            <p:nvPr/>
          </p:nvSpPr>
          <p:spPr bwMode="auto">
            <a:xfrm>
              <a:off x="6012" y="6192"/>
              <a:ext cx="1440" cy="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Times New Roman" panose="02020603050405020304" pitchFamily="18" charset="0"/>
                </a:rPr>
                <a:t>Endothelial dysfunction</a:t>
              </a:r>
              <a:endParaRPr lang="en-US" altLang="en-US" sz="900"/>
            </a:p>
          </p:txBody>
        </p:sp>
        <p:sp>
          <p:nvSpPr>
            <p:cNvPr id="12332" name="Text Box 40"/>
            <p:cNvSpPr txBox="1">
              <a:spLocks noChangeArrowheads="1"/>
            </p:cNvSpPr>
            <p:nvPr/>
          </p:nvSpPr>
          <p:spPr bwMode="auto">
            <a:xfrm>
              <a:off x="6012" y="7469"/>
              <a:ext cx="1620" cy="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latin typeface="Times New Roman" panose="02020603050405020304" pitchFamily="18" charset="0"/>
                </a:rPr>
                <a:t>Hypertension </a:t>
              </a:r>
            </a:p>
            <a:p>
              <a:pPr eaLnBrk="1" hangingPunct="1"/>
              <a:r>
                <a:rPr lang="en-US" altLang="en-US" sz="1000" dirty="0" err="1">
                  <a:latin typeface="Times New Roman" panose="02020603050405020304" pitchFamily="18" charset="0"/>
                </a:rPr>
                <a:t>Dyslipidaemia</a:t>
              </a:r>
              <a:r>
                <a:rPr lang="en-US" altLang="en-US" sz="1000" dirty="0">
                  <a:latin typeface="Times New Roman" panose="02020603050405020304" pitchFamily="18" charset="0"/>
                </a:rPr>
                <a:t> </a:t>
              </a:r>
              <a:endParaRPr lang="en-US" altLang="en-US" sz="1600" dirty="0"/>
            </a:p>
          </p:txBody>
        </p:sp>
        <p:sp>
          <p:nvSpPr>
            <p:cNvPr id="12333" name="Line 41"/>
            <p:cNvSpPr>
              <a:spLocks noChangeShapeType="1"/>
            </p:cNvSpPr>
            <p:nvPr/>
          </p:nvSpPr>
          <p:spPr bwMode="auto">
            <a:xfrm>
              <a:off x="6732" y="5832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34" name="Line 42"/>
            <p:cNvSpPr>
              <a:spLocks noChangeShapeType="1"/>
            </p:cNvSpPr>
            <p:nvPr/>
          </p:nvSpPr>
          <p:spPr bwMode="auto">
            <a:xfrm>
              <a:off x="6732" y="6912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35" name="Line 43"/>
            <p:cNvSpPr>
              <a:spLocks noChangeShapeType="1"/>
            </p:cNvSpPr>
            <p:nvPr/>
          </p:nvSpPr>
          <p:spPr bwMode="auto">
            <a:xfrm>
              <a:off x="7632" y="565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 sz="1600"/>
            </a:p>
          </p:txBody>
        </p:sp>
        <p:sp>
          <p:nvSpPr>
            <p:cNvPr id="12336" name="Text Box 44"/>
            <p:cNvSpPr txBox="1">
              <a:spLocks noChangeArrowheads="1"/>
            </p:cNvSpPr>
            <p:nvPr/>
          </p:nvSpPr>
          <p:spPr bwMode="auto">
            <a:xfrm>
              <a:off x="7272" y="5652"/>
              <a:ext cx="720" cy="16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6600">
                  <a:latin typeface="Courier" charset="0"/>
                </a:rPr>
                <a:t>}</a:t>
              </a:r>
              <a:endParaRPr lang="en-US" altLang="en-US" sz="1600"/>
            </a:p>
          </p:txBody>
        </p:sp>
      </p:grpSp>
      <p:sp>
        <p:nvSpPr>
          <p:cNvPr id="9267" name="Oval 51"/>
          <p:cNvSpPr>
            <a:spLocks noChangeArrowheads="1"/>
          </p:cNvSpPr>
          <p:nvPr/>
        </p:nvSpPr>
        <p:spPr bwMode="auto">
          <a:xfrm>
            <a:off x="1005115" y="400050"/>
            <a:ext cx="10287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 dirty="0">
                <a:solidFill>
                  <a:schemeClr val="bg1"/>
                </a:solidFill>
              </a:rPr>
              <a:t>Treat with</a:t>
            </a:r>
          </a:p>
          <a:p>
            <a:pPr algn="ctr" eaLnBrk="1" hangingPunct="1"/>
            <a:r>
              <a:rPr lang="en-US" altLang="en-US" sz="1350" dirty="0">
                <a:solidFill>
                  <a:schemeClr val="bg1"/>
                </a:solidFill>
              </a:rPr>
              <a:t> CPAP</a:t>
            </a:r>
          </a:p>
        </p:txBody>
      </p:sp>
      <p:sp>
        <p:nvSpPr>
          <p:cNvPr id="9271" name="Freeform 55"/>
          <p:cNvSpPr>
            <a:spLocks/>
          </p:cNvSpPr>
          <p:nvPr/>
        </p:nvSpPr>
        <p:spPr bwMode="auto">
          <a:xfrm>
            <a:off x="894444" y="1085850"/>
            <a:ext cx="1466850" cy="2247900"/>
          </a:xfrm>
          <a:custGeom>
            <a:avLst/>
            <a:gdLst>
              <a:gd name="T0" fmla="*/ 736600 w 1232"/>
              <a:gd name="T1" fmla="*/ 0 h 1888"/>
              <a:gd name="T2" fmla="*/ 203200 w 1232"/>
              <a:gd name="T3" fmla="*/ 2514600 h 1888"/>
              <a:gd name="T4" fmla="*/ 1955800 w 1232"/>
              <a:gd name="T5" fmla="*/ 2895600 h 1888"/>
              <a:gd name="T6" fmla="*/ 0 60000 65536"/>
              <a:gd name="T7" fmla="*/ 0 60000 65536"/>
              <a:gd name="T8" fmla="*/ 0 60000 65536"/>
              <a:gd name="T9" fmla="*/ 0 w 1232"/>
              <a:gd name="T10" fmla="*/ 0 h 1888"/>
              <a:gd name="T11" fmla="*/ 1232 w 1232"/>
              <a:gd name="T12" fmla="*/ 1888 h 1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2" h="1888">
                <a:moveTo>
                  <a:pt x="464" y="0"/>
                </a:moveTo>
                <a:cubicBezTo>
                  <a:pt x="232" y="640"/>
                  <a:pt x="0" y="1280"/>
                  <a:pt x="128" y="1584"/>
                </a:cubicBezTo>
                <a:cubicBezTo>
                  <a:pt x="256" y="1888"/>
                  <a:pt x="1048" y="1784"/>
                  <a:pt x="1232" y="18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 sz="1350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2000250" y="3314701"/>
            <a:ext cx="10287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dirty="0"/>
              <a:t>Reverse CVS effects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2494A-5E14-4A96-A73E-D4975A83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3" y="204286"/>
            <a:ext cx="4291640" cy="9606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</a:rPr>
              <a:t>Cardiovascular effects of OSA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B58928-49EC-4612-915D-4D249A000EEF}"/>
              </a:ext>
            </a:extLst>
          </p:cNvPr>
          <p:cNvSpPr/>
          <p:nvPr/>
        </p:nvSpPr>
        <p:spPr>
          <a:xfrm>
            <a:off x="4661269" y="2840019"/>
            <a:ext cx="1403350" cy="21951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" grpId="0" animBg="1"/>
      <p:bldP spid="9271" grpId="0" animBg="1"/>
      <p:bldP spid="92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F264-763A-47AC-B28B-6CED8CFE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87CD9-8827-4766-A81B-B72C9B77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1414128"/>
            <a:ext cx="7543800" cy="28960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Identifying patients with obstructive sleep apnea</a:t>
            </a:r>
          </a:p>
          <a:p>
            <a:r>
              <a:rPr lang="en-US" sz="2400" dirty="0"/>
              <a:t>Pathophysiology of OSA</a:t>
            </a:r>
          </a:p>
          <a:p>
            <a:r>
              <a:rPr lang="en-US" sz="2400" dirty="0"/>
              <a:t>Consequences of OSA</a:t>
            </a:r>
          </a:p>
          <a:p>
            <a:pPr lvl="1"/>
            <a:r>
              <a:rPr lang="en-US" sz="2250" dirty="0"/>
              <a:t>Cardiovascular</a:t>
            </a:r>
          </a:p>
          <a:p>
            <a:pPr lvl="1"/>
            <a:r>
              <a:rPr lang="en-US" sz="2250" dirty="0"/>
              <a:t>Metabolic</a:t>
            </a:r>
          </a:p>
          <a:p>
            <a:pPr lvl="1"/>
            <a:r>
              <a:rPr lang="en-US" sz="2250" dirty="0"/>
              <a:t>Other </a:t>
            </a:r>
          </a:p>
          <a:p>
            <a:r>
              <a:rPr lang="en-US" sz="2400" dirty="0"/>
              <a:t>Treating apnea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B45BB-E1F4-4210-87A5-5E4E1BFF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76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AFECF4-DFC1-4770-B129-4038AEF9C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609" y="1185505"/>
            <a:ext cx="5936994" cy="39579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>
                <a:solidFill>
                  <a:srgbClr val="C00000"/>
                </a:solidFill>
                <a:latin typeface="+mn-lt"/>
              </a:rPr>
              <a:t>American Heart Association scientific </a:t>
            </a:r>
            <a:br>
              <a:rPr lang="en-ZA" dirty="0">
                <a:solidFill>
                  <a:srgbClr val="C00000"/>
                </a:solidFill>
                <a:latin typeface="+mn-lt"/>
              </a:rPr>
            </a:br>
            <a:r>
              <a:rPr lang="en-ZA" dirty="0">
                <a:solidFill>
                  <a:srgbClr val="C00000"/>
                </a:solidFill>
                <a:latin typeface="+mn-lt"/>
              </a:rPr>
              <a:t>statement</a:t>
            </a:r>
          </a:p>
        </p:txBody>
      </p:sp>
      <p:pic>
        <p:nvPicPr>
          <p:cNvPr id="2050" name="Picture 2" descr="American Heart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84" y="236746"/>
            <a:ext cx="1600314" cy="9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62266" y="4304515"/>
            <a:ext cx="2558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i="1" dirty="0"/>
              <a:t>Circulation 2021</a:t>
            </a:r>
          </a:p>
        </p:txBody>
      </p:sp>
    </p:spTree>
    <p:extLst>
      <p:ext uri="{BB962C8B-B14F-4D97-AF65-F5344CB8AC3E}">
        <p14:creationId xmlns:p14="http://schemas.microsoft.com/office/powerpoint/2010/main" val="21040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3118062" cy="391412"/>
          </a:xfrm>
        </p:spPr>
        <p:txBody>
          <a:bodyPr>
            <a:noAutofit/>
          </a:bodyPr>
          <a:lstStyle/>
          <a:p>
            <a:r>
              <a:rPr lang="en-ZA" sz="2800" dirty="0">
                <a:solidFill>
                  <a:srgbClr val="C00000"/>
                </a:solidFill>
                <a:latin typeface="+mn-lt"/>
              </a:rPr>
              <a:t>Long term effects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799"/>
          <a:stretch/>
        </p:blipFill>
        <p:spPr>
          <a:xfrm>
            <a:off x="2931772" y="230456"/>
            <a:ext cx="4153544" cy="462597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96977" y="4444409"/>
            <a:ext cx="3923414" cy="603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1100" i="1" dirty="0"/>
              <a:t> </a:t>
            </a:r>
            <a:r>
              <a:rPr lang="en-US" sz="1400" dirty="0"/>
              <a:t>Marin JM, Carrizo S, Vicente E, </a:t>
            </a:r>
            <a:r>
              <a:rPr lang="en-US" sz="1400" dirty="0" err="1"/>
              <a:t>Agusti</a:t>
            </a:r>
            <a:r>
              <a:rPr lang="en-US" sz="1400" dirty="0"/>
              <a:t> AGN: Long term cardiovascular outcomes in men with obstructive sleep Lancet 2005;365:1046–1053.</a:t>
            </a:r>
            <a:endParaRPr lang="en-ZA" sz="11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0C41C-B160-4AC8-B029-F374A2458165}"/>
              </a:ext>
            </a:extLst>
          </p:cNvPr>
          <p:cNvSpPr txBox="1"/>
          <p:nvPr/>
        </p:nvSpPr>
        <p:spPr>
          <a:xfrm>
            <a:off x="7495953" y="2211572"/>
            <a:ext cx="1520456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Severe OSA treated with CPAP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E5025F-9C36-42ED-8421-01A0245C948A}"/>
              </a:ext>
            </a:extLst>
          </p:cNvPr>
          <p:cNvCxnSpPr/>
          <p:nvPr/>
        </p:nvCxnSpPr>
        <p:spPr>
          <a:xfrm flipH="1" flipV="1">
            <a:off x="6964326" y="1796902"/>
            <a:ext cx="531627" cy="414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5EA896-2E90-4B4F-B5FF-444C05A8ED3C}"/>
              </a:ext>
            </a:extLst>
          </p:cNvPr>
          <p:cNvCxnSpPr/>
          <p:nvPr/>
        </p:nvCxnSpPr>
        <p:spPr>
          <a:xfrm flipH="1">
            <a:off x="6964326" y="3134902"/>
            <a:ext cx="531627" cy="650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+mn-lt"/>
              </a:rPr>
              <a:t>Treatment effects of OSA 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45" y="976149"/>
            <a:ext cx="4866393" cy="3419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7359" y="4474191"/>
            <a:ext cx="2601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err="1"/>
              <a:t>Eur</a:t>
            </a:r>
            <a:r>
              <a:rPr lang="en-ZA" sz="1400" dirty="0"/>
              <a:t> </a:t>
            </a:r>
            <a:r>
              <a:rPr lang="en-ZA" sz="1400" dirty="0" err="1"/>
              <a:t>Respir</a:t>
            </a:r>
            <a:r>
              <a:rPr lang="en-ZA" sz="1400" dirty="0"/>
              <a:t> 2012 39:906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5FA6B-5604-49A1-8A1D-1B480F71E68B}"/>
              </a:ext>
            </a:extLst>
          </p:cNvPr>
          <p:cNvSpPr txBox="1"/>
          <p:nvPr/>
        </p:nvSpPr>
        <p:spPr>
          <a:xfrm>
            <a:off x="7306744" y="191403"/>
            <a:ext cx="1520456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Moderate to severe OSA treated with CPAP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B15DCF8-36B6-45C5-9CC0-1F72FDA7624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389628" y="1391732"/>
            <a:ext cx="677344" cy="324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6800" y="191385"/>
            <a:ext cx="8510400" cy="935665"/>
          </a:xfrm>
        </p:spPr>
        <p:txBody>
          <a:bodyPr>
            <a:noAutofit/>
          </a:bodyPr>
          <a:lstStyle/>
          <a:p>
            <a:r>
              <a:rPr lang="en-ZA" sz="2800" dirty="0">
                <a:solidFill>
                  <a:srgbClr val="C00000"/>
                </a:solidFill>
                <a:latin typeface="+mn-lt"/>
              </a:rPr>
              <a:t>Metabolic disorders and </a:t>
            </a:r>
            <a:r>
              <a:rPr lang="en-ZA" sz="2800" dirty="0" err="1">
                <a:solidFill>
                  <a:srgbClr val="C00000"/>
                </a:solidFill>
                <a:latin typeface="+mn-lt"/>
              </a:rPr>
              <a:t>osa</a:t>
            </a:r>
            <a:r>
              <a:rPr lang="en-ZA" sz="2800" dirty="0">
                <a:solidFill>
                  <a:srgbClr val="C00000"/>
                </a:solidFill>
                <a:latin typeface="+mn-lt"/>
              </a:rPr>
              <a:t>- Are they the same disorder?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5200" y="1975886"/>
            <a:ext cx="4096800" cy="2377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u="sng" dirty="0">
                <a:solidFill>
                  <a:schemeClr val="tx1"/>
                </a:solidFill>
              </a:rPr>
              <a:t>Metabolic syndrome</a:t>
            </a:r>
          </a:p>
          <a:p>
            <a:pPr marL="0" indent="0" algn="ctr">
              <a:buNone/>
            </a:pPr>
            <a:r>
              <a:rPr lang="en-ZA" sz="2000" dirty="0">
                <a:solidFill>
                  <a:schemeClr val="tx1"/>
                </a:solidFill>
              </a:rPr>
              <a:t>Central obesity</a:t>
            </a:r>
          </a:p>
          <a:p>
            <a:pPr marL="0" indent="0" algn="ctr">
              <a:buNone/>
            </a:pPr>
            <a:r>
              <a:rPr lang="en-ZA" sz="2000" dirty="0">
                <a:solidFill>
                  <a:schemeClr val="tx1"/>
                </a:solidFill>
              </a:rPr>
              <a:t>Impaired fasting glucose</a:t>
            </a:r>
          </a:p>
          <a:p>
            <a:pPr marL="0" indent="0" algn="ctr">
              <a:buNone/>
            </a:pPr>
            <a:r>
              <a:rPr lang="en-ZA" sz="2000" dirty="0">
                <a:solidFill>
                  <a:schemeClr val="tx1"/>
                </a:solidFill>
              </a:rPr>
              <a:t>Dyslipidaemia</a:t>
            </a:r>
          </a:p>
          <a:p>
            <a:pPr marL="0" indent="0" algn="ctr">
              <a:buNone/>
            </a:pPr>
            <a:r>
              <a:rPr lang="en-ZA" sz="2000" dirty="0">
                <a:solidFill>
                  <a:schemeClr val="tx1"/>
                </a:solidFill>
              </a:rPr>
              <a:t>Hypertension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5024919" y="1997342"/>
            <a:ext cx="4096800" cy="2377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u="sng" dirty="0">
                <a:solidFill>
                  <a:schemeClr val="tx1"/>
                </a:solidFill>
              </a:rPr>
              <a:t>Obstructive sleep </a:t>
            </a:r>
            <a:r>
              <a:rPr lang="en-ZA" sz="2000" u="sng" dirty="0" err="1">
                <a:solidFill>
                  <a:schemeClr val="tx1"/>
                </a:solidFill>
              </a:rPr>
              <a:t>apnea</a:t>
            </a:r>
            <a:endParaRPr lang="en-ZA" sz="2000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ZA" sz="2000" dirty="0">
                <a:solidFill>
                  <a:schemeClr val="tx1"/>
                </a:solidFill>
              </a:rPr>
              <a:t>Central obesity</a:t>
            </a:r>
          </a:p>
          <a:p>
            <a:pPr marL="0" indent="0" algn="ctr">
              <a:buNone/>
            </a:pPr>
            <a:r>
              <a:rPr lang="en-ZA" sz="2000" dirty="0">
                <a:solidFill>
                  <a:schemeClr val="tx1"/>
                </a:solidFill>
              </a:rPr>
              <a:t>Hypertension</a:t>
            </a:r>
          </a:p>
          <a:p>
            <a:pPr marL="0" indent="0" algn="ctr">
              <a:buNone/>
            </a:pPr>
            <a:r>
              <a:rPr lang="en-ZA" sz="2000" dirty="0">
                <a:solidFill>
                  <a:schemeClr val="tx1"/>
                </a:solidFill>
              </a:rPr>
              <a:t>Dyslipidaemia</a:t>
            </a:r>
          </a:p>
          <a:p>
            <a:pPr marL="0" indent="0" algn="ctr">
              <a:buNone/>
            </a:pPr>
            <a:r>
              <a:rPr lang="en-ZA" sz="2000" dirty="0">
                <a:solidFill>
                  <a:schemeClr val="tx1"/>
                </a:solidFill>
              </a:rPr>
              <a:t>Impaired fasting glucose</a:t>
            </a:r>
          </a:p>
        </p:txBody>
      </p:sp>
      <p:sp>
        <p:nvSpPr>
          <p:cNvPr id="12" name="Curved Up Arrow 11"/>
          <p:cNvSpPr/>
          <p:nvPr/>
        </p:nvSpPr>
        <p:spPr>
          <a:xfrm>
            <a:off x="2609636" y="3922699"/>
            <a:ext cx="3339101" cy="589864"/>
          </a:xfrm>
          <a:prstGeom prst="curvedUpArrow">
            <a:avLst/>
          </a:prstGeom>
          <a:ln w="95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>
            <a:off x="2363061" y="1364434"/>
            <a:ext cx="3760341" cy="534257"/>
          </a:xfrm>
          <a:prstGeom prst="curvedUpArrow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5422B-ABFD-4BF8-ACE9-881E7B045960}"/>
              </a:ext>
            </a:extLst>
          </p:cNvPr>
          <p:cNvSpPr txBox="1"/>
          <p:nvPr/>
        </p:nvSpPr>
        <p:spPr>
          <a:xfrm>
            <a:off x="6435373" y="1060994"/>
            <a:ext cx="191486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Prevalence of </a:t>
            </a:r>
            <a:r>
              <a:rPr lang="en-US" dirty="0" err="1"/>
              <a:t>MetS</a:t>
            </a:r>
            <a:r>
              <a:rPr lang="en-US" dirty="0"/>
              <a:t> – 45-80%</a:t>
            </a:r>
          </a:p>
          <a:p>
            <a:r>
              <a:rPr lang="en-ZA" sz="1200" i="1" dirty="0"/>
              <a:t>Eur </a:t>
            </a:r>
            <a:r>
              <a:rPr lang="en-ZA" sz="1200" i="1" dirty="0" err="1"/>
              <a:t>Resp</a:t>
            </a:r>
            <a:r>
              <a:rPr lang="en-ZA" sz="1200" i="1" dirty="0"/>
              <a:t> Rev 2008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3D766-D2AF-49CC-8FD0-652BF8286B01}"/>
              </a:ext>
            </a:extLst>
          </p:cNvPr>
          <p:cNvSpPr txBox="1"/>
          <p:nvPr/>
        </p:nvSpPr>
        <p:spPr>
          <a:xfrm>
            <a:off x="475200" y="1070285"/>
            <a:ext cx="1914861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Prevalence of OSA – 68%</a:t>
            </a:r>
          </a:p>
          <a:p>
            <a:r>
              <a:rPr lang="en-US" sz="1400" i="1" dirty="0"/>
              <a:t>Drager et al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483749"/>
            <a:ext cx="8509000" cy="2614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solidFill>
                  <a:srgbClr val="C00000"/>
                </a:solidFill>
                <a:latin typeface="+mn-lt"/>
              </a:rPr>
              <a:t>relationship between OSA and diabetes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852" y="4166987"/>
            <a:ext cx="7325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/>
              <a:t>Prevalence of obstructive sleep apnoea (OSA) (apnoea/hypopnoea index ≥15 events·h−1) in a) males aged 50–69 years and b) females aged 50–69 years with type 2 diabetes compared with estimated prevalence (—) in a general population of the same age range and body mass index (BMI). DT2: type 2 diabetes; SHHS: Sleep Heart Health Study.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85DFC-1E3E-43F9-BB90-4AED3AAA19ED}"/>
              </a:ext>
            </a:extLst>
          </p:cNvPr>
          <p:cNvSpPr txBox="1"/>
          <p:nvPr/>
        </p:nvSpPr>
        <p:spPr>
          <a:xfrm>
            <a:off x="1127051" y="1180214"/>
            <a:ext cx="12121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6B55D-0D66-4D92-AFE5-0A724D14CD17}"/>
              </a:ext>
            </a:extLst>
          </p:cNvPr>
          <p:cNvSpPr txBox="1"/>
          <p:nvPr/>
        </p:nvSpPr>
        <p:spPr>
          <a:xfrm>
            <a:off x="5755758" y="1117961"/>
            <a:ext cx="12121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Females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606953-1D89-479B-B9AC-D97FBBED594E}"/>
              </a:ext>
            </a:extLst>
          </p:cNvPr>
          <p:cNvCxnSpPr/>
          <p:nvPr/>
        </p:nvCxnSpPr>
        <p:spPr>
          <a:xfrm>
            <a:off x="2902688" y="1483749"/>
            <a:ext cx="0" cy="275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6F7C33-413E-4C2E-ACA0-C943CCEA5E52}"/>
              </a:ext>
            </a:extLst>
          </p:cNvPr>
          <p:cNvCxnSpPr/>
          <p:nvPr/>
        </p:nvCxnSpPr>
        <p:spPr>
          <a:xfrm>
            <a:off x="7308111" y="1487293"/>
            <a:ext cx="0" cy="275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85A1-B69F-4AE9-8D9C-63DFADC4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6678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Other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D7B2-216B-4F04-B45F-ABEA9E6F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1991"/>
            <a:ext cx="7888986" cy="3597792"/>
          </a:xfrm>
        </p:spPr>
        <p:txBody>
          <a:bodyPr>
            <a:normAutofit/>
          </a:bodyPr>
          <a:lstStyle/>
          <a:p>
            <a:pPr marL="605790" indent="-285750">
              <a:spcBef>
                <a:spcPts val="0"/>
              </a:spcBef>
              <a:buFont typeface="Calibri" panose="020F0502020204030204" pitchFamily="34" charset="0"/>
              <a:buChar char="•"/>
            </a:pPr>
            <a:r>
              <a:rPr lang="en-US" sz="1800" u="sng" dirty="0">
                <a:effectLst/>
                <a:ea typeface="Times New Roman" panose="02020603050405020304" pitchFamily="18" charset="0"/>
              </a:rPr>
              <a:t>Depression: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In patient with comorbid OSA:  Depressive episodes are worse and more likely to be treatment resistant </a:t>
            </a:r>
          </a:p>
          <a:p>
            <a:pPr marL="32004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ea typeface="Times New Roman" panose="02020603050405020304" pitchFamily="18" charset="0"/>
            </a:endParaRPr>
          </a:p>
          <a:p>
            <a:pPr marL="60579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OSA patients are likely to have </a:t>
            </a:r>
            <a:r>
              <a:rPr lang="en-US" sz="1800" u="sng" dirty="0">
                <a:effectLst/>
                <a:ea typeface="Times New Roman" panose="02020603050405020304" pitchFamily="18" charset="0"/>
              </a:rPr>
              <a:t>low testosterone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and lowered libido</a:t>
            </a:r>
          </a:p>
          <a:p>
            <a:pPr marL="60579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0579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u="sng" dirty="0"/>
              <a:t>Polycythemia: </a:t>
            </a:r>
            <a:r>
              <a:rPr lang="en-US" sz="1800" dirty="0"/>
              <a:t>Men with severe OSA and low nocturnal oxygen saturation</a:t>
            </a:r>
          </a:p>
          <a:p>
            <a:pPr marL="320040" indent="0">
              <a:spcBef>
                <a:spcPts val="0"/>
              </a:spcBef>
              <a:buSzPct val="100000"/>
              <a:buNone/>
            </a:pPr>
            <a:endParaRPr lang="en-US" sz="1800" dirty="0"/>
          </a:p>
          <a:p>
            <a:pPr marL="60579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u="sng" dirty="0"/>
              <a:t>Ophthalmology: </a:t>
            </a:r>
            <a:r>
              <a:rPr lang="en-US" sz="1800" dirty="0"/>
              <a:t>Floppy eyelid syndrome and red eyes (1997)</a:t>
            </a:r>
          </a:p>
          <a:p>
            <a:pPr marL="60579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0579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u="sng" dirty="0"/>
              <a:t>Liver disease :</a:t>
            </a:r>
            <a:r>
              <a:rPr lang="en-US" sz="1800" dirty="0"/>
              <a:t>OSA established factor in non-alcoholic fatty liver disease</a:t>
            </a:r>
          </a:p>
          <a:p>
            <a:pPr marL="60579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0579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u="sng" dirty="0"/>
              <a:t>End stage kidney disease</a:t>
            </a:r>
            <a:r>
              <a:rPr lang="en-US" sz="1800" dirty="0"/>
              <a:t>: estimated 50-60% have OSA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935E-E6B6-4B6C-AE3D-9F34DBA6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6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26A6-3FF0-4AF3-A916-C25B20EE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7397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Snoring or mild apnea -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E0CB-586F-43E7-B229-80F357779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3244"/>
            <a:ext cx="7886700" cy="3855618"/>
          </a:xfrm>
        </p:spPr>
        <p:txBody>
          <a:bodyPr>
            <a:normAutofit/>
          </a:bodyPr>
          <a:lstStyle/>
          <a:p>
            <a:r>
              <a:rPr lang="en-US" sz="1800" dirty="0"/>
              <a:t>Patients with SDB usually have multiple pathologies:</a:t>
            </a:r>
          </a:p>
          <a:p>
            <a:pPr lvl="1"/>
            <a:r>
              <a:rPr lang="en-US" sz="1600" dirty="0"/>
              <a:t>Those of a “global” pathology, i.e. obesity (higher BMI) or other contributing systemic diseases, and </a:t>
            </a:r>
          </a:p>
          <a:p>
            <a:pPr lvl="1"/>
            <a:r>
              <a:rPr lang="en-US" sz="1600" dirty="0"/>
              <a:t>Those with a “local” anatomical pathology (big tonsils and/or adenoids). </a:t>
            </a:r>
          </a:p>
          <a:p>
            <a:r>
              <a:rPr lang="en-US" sz="1800" dirty="0"/>
              <a:t>My experience: almost all patients have a component of both. </a:t>
            </a:r>
          </a:p>
          <a:p>
            <a:r>
              <a:rPr lang="en-US" sz="1800" dirty="0"/>
              <a:t>For this reason, the attending doctor must include a comprehensive treatment approach for most patients. </a:t>
            </a:r>
          </a:p>
          <a:p>
            <a:pPr lvl="1"/>
            <a:r>
              <a:rPr lang="en-US" sz="1600" dirty="0"/>
              <a:t>Weight</a:t>
            </a:r>
          </a:p>
          <a:p>
            <a:pPr lvl="1"/>
            <a:r>
              <a:rPr lang="en-US" sz="1600" dirty="0"/>
              <a:t>Nasal / palate obstruction - ENT</a:t>
            </a:r>
          </a:p>
          <a:p>
            <a:pPr lvl="1"/>
            <a:r>
              <a:rPr lang="en-US" sz="1600" dirty="0"/>
              <a:t>Tongue / jaw – positional / oral appliance</a:t>
            </a:r>
          </a:p>
          <a:p>
            <a:r>
              <a:rPr lang="en-US" sz="1800" dirty="0"/>
              <a:t>Should be repeat study to confirm</a:t>
            </a:r>
          </a:p>
          <a:p>
            <a:pPr marL="0" indent="0">
              <a:buNone/>
            </a:pPr>
            <a:r>
              <a:rPr lang="en-US" sz="1800" dirty="0"/>
              <a:t>	adequate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1258-9A37-4D30-83A9-E5251D1AB3E8}"/>
              </a:ext>
            </a:extLst>
          </p:cNvPr>
          <p:cNvSpPr txBox="1"/>
          <p:nvPr/>
        </p:nvSpPr>
        <p:spPr>
          <a:xfrm>
            <a:off x="5238176" y="3214745"/>
            <a:ext cx="360542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/>
              <a:t>If severe or very severe go for CPAP first rather than add too many smaller procedures together</a:t>
            </a:r>
          </a:p>
        </p:txBody>
      </p:sp>
    </p:spTree>
    <p:extLst>
      <p:ext uri="{BB962C8B-B14F-4D97-AF65-F5344CB8AC3E}">
        <p14:creationId xmlns:p14="http://schemas.microsoft.com/office/powerpoint/2010/main" val="1592854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A736-793B-46B9-AF84-F5951354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72677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Effects of CPAP.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25CC-95C5-448B-958F-63BBD369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84563"/>
            <a:ext cx="8175381" cy="3810347"/>
          </a:xfrm>
        </p:spPr>
        <p:txBody>
          <a:bodyPr>
            <a:normAutofit fontScale="70000" lnSpcReduction="20000"/>
          </a:bodyPr>
          <a:lstStyle/>
          <a:p>
            <a:r>
              <a:rPr lang="en-ZA" sz="2600" b="1" dirty="0"/>
              <a:t>Nasal CPAP (compared to no treatment)</a:t>
            </a:r>
            <a:r>
              <a:rPr lang="en-ZA" sz="2600" dirty="0"/>
              <a:t> causes a significant reduction in:</a:t>
            </a:r>
          </a:p>
          <a:p>
            <a:pPr marL="0" indent="0">
              <a:buNone/>
            </a:pPr>
            <a:r>
              <a:rPr lang="en-ZA" sz="2600" dirty="0"/>
              <a:t>disease severity, sleepiness, blood pressure, and motor vehicle accidents, and improvement in sleep-related quality of life in adults with OSA. </a:t>
            </a:r>
          </a:p>
          <a:p>
            <a:pPr lvl="0"/>
            <a:r>
              <a:rPr lang="en-ZA" sz="2600" dirty="0"/>
              <a:t>The initiation of PAP in the home demonstrated equivalent effects on patient outcomes when compared to an in-laboratory titration approach. </a:t>
            </a:r>
          </a:p>
          <a:p>
            <a:pPr lvl="0"/>
            <a:r>
              <a:rPr lang="en-ZA" sz="2600" dirty="0"/>
              <a:t>The use of auto-adjusting or bilevel PAP did not result in clinically significant differences in patient outcomes compared with standard continuous PAP. </a:t>
            </a:r>
          </a:p>
          <a:p>
            <a:pPr lvl="0"/>
            <a:r>
              <a:rPr lang="en-ZA" sz="2600" dirty="0"/>
              <a:t>Problems – difficulty in doing RCTs, few studies on women, differing severities of OSA in studies, few studies specifically on patients with disorders e.g. depression.</a:t>
            </a:r>
            <a:endParaRPr lang="en-ZA" sz="1600" dirty="0"/>
          </a:p>
          <a:p>
            <a:pPr marL="0" indent="0">
              <a:buNone/>
            </a:pPr>
            <a:endParaRPr lang="en-ZA" sz="1700" i="1" dirty="0"/>
          </a:p>
          <a:p>
            <a:pPr marL="0" indent="0">
              <a:buNone/>
            </a:pPr>
            <a:r>
              <a:rPr lang="en-ZA" sz="1700" i="1" dirty="0"/>
              <a:t>Patil S, </a:t>
            </a:r>
            <a:r>
              <a:rPr lang="en-ZA" sz="1700" i="1" dirty="0" err="1"/>
              <a:t>Ayappa</a:t>
            </a:r>
            <a:r>
              <a:rPr lang="en-ZA" sz="1700" i="1" dirty="0"/>
              <a:t> I, Caples S, </a:t>
            </a:r>
            <a:r>
              <a:rPr lang="en-ZA" sz="1700" i="1" dirty="0" err="1"/>
              <a:t>Kimoff</a:t>
            </a:r>
            <a:r>
              <a:rPr lang="en-ZA" sz="1700" i="1" dirty="0"/>
              <a:t> J Patel S and Harrod C. Treatment of Adult Obstructive Sleep </a:t>
            </a:r>
            <a:r>
              <a:rPr lang="en-ZA" sz="1700" i="1" dirty="0" err="1"/>
              <a:t>Apnea</a:t>
            </a:r>
            <a:r>
              <a:rPr lang="en-ZA" sz="1700" i="1" dirty="0"/>
              <a:t> With Positive Airway Pressure: An American Academy of Sleep Medicine Systematic Review, Meta-Analysis, and GRADE Assessment. J Clin Sleep Med. 2019;15(2):301–334</a:t>
            </a:r>
          </a:p>
          <a:p>
            <a:pPr lvl="0"/>
            <a:endParaRPr lang="en-ZA" sz="20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9864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8D0B-85D9-49A1-AB48-28BF5229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Process of putting patient on CPAP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56CECDB1-F876-4DA1-97BC-B2AC7EDD8CD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28650" y="1369219"/>
            <a:ext cx="3476211" cy="62854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diagnosis of moderate to severe OSA</a:t>
            </a:r>
            <a:endParaRPr lang="en-ZA" altLang="en-US" sz="33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ACC11-986A-46D8-8250-675D4BA2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97" y="2559828"/>
            <a:ext cx="1644968" cy="704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28EC0-31E6-4585-A3E6-884C3E2E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40" y="3758339"/>
            <a:ext cx="2611787" cy="117026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8E131D-4D47-4BC5-A802-07415B86ECB9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366755" y="1997766"/>
            <a:ext cx="640826" cy="56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2C797C-06D5-4607-90C1-22822FECEDB6}"/>
              </a:ext>
            </a:extLst>
          </p:cNvPr>
          <p:cNvCxnSpPr>
            <a:stCxn id="5" idx="2"/>
            <a:endCxn id="6" idx="1"/>
          </p:cNvCxnSpPr>
          <p:nvPr/>
        </p:nvCxnSpPr>
        <p:spPr>
          <a:xfrm>
            <a:off x="3007581" y="3264814"/>
            <a:ext cx="932659" cy="1078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72BAD9-3789-435D-BED6-98B3838873E9}"/>
              </a:ext>
            </a:extLst>
          </p:cNvPr>
          <p:cNvSpPr txBox="1"/>
          <p:nvPr/>
        </p:nvSpPr>
        <p:spPr>
          <a:xfrm>
            <a:off x="4949687" y="1369219"/>
            <a:ext cx="3476211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/>
              <a:t>AHI over 15 per hour usually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AC3AF9-950B-4054-9054-849FE3829DC3}"/>
              </a:ext>
            </a:extLst>
          </p:cNvPr>
          <p:cNvSpPr txBox="1"/>
          <p:nvPr/>
        </p:nvSpPr>
        <p:spPr>
          <a:xfrm>
            <a:off x="4482546" y="2255158"/>
            <a:ext cx="347621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Try out the mask and the machine. One or multiple nights</a:t>
            </a:r>
          </a:p>
          <a:p>
            <a:r>
              <a:rPr lang="en-US" sz="1500" dirty="0"/>
              <a:t>Does not usually need repeat sleep study unless severe desaturations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6D9A6-39D4-4741-B176-4B6D112DD28C}"/>
              </a:ext>
            </a:extLst>
          </p:cNvPr>
          <p:cNvSpPr txBox="1"/>
          <p:nvPr/>
        </p:nvSpPr>
        <p:spPr>
          <a:xfrm>
            <a:off x="6917635" y="3758339"/>
            <a:ext cx="1997765" cy="124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Compliance defined as:</a:t>
            </a:r>
          </a:p>
          <a:p>
            <a:r>
              <a:rPr lang="en-US" sz="1500" dirty="0"/>
              <a:t>More than 4 hours on CPAP per night</a:t>
            </a:r>
          </a:p>
          <a:p>
            <a:r>
              <a:rPr lang="en-US" sz="1500" dirty="0"/>
              <a:t>AHI less than 10</a:t>
            </a:r>
          </a:p>
        </p:txBody>
      </p:sp>
    </p:spTree>
    <p:extLst>
      <p:ext uri="{BB962C8B-B14F-4D97-AF65-F5344CB8AC3E}">
        <p14:creationId xmlns:p14="http://schemas.microsoft.com/office/powerpoint/2010/main" val="1574830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4432" y="1312223"/>
            <a:ext cx="8252768" cy="3435623"/>
          </a:xfrm>
        </p:spPr>
        <p:txBody>
          <a:bodyPr>
            <a:normAutofit fontScale="92500" lnSpcReduction="10000"/>
          </a:bodyPr>
          <a:lstStyle/>
          <a:p>
            <a:r>
              <a:rPr lang="en-ZA" sz="2000" dirty="0">
                <a:solidFill>
                  <a:schemeClr val="tx1"/>
                </a:solidFill>
              </a:rPr>
              <a:t>OSA is more common than you think</a:t>
            </a:r>
          </a:p>
          <a:p>
            <a:r>
              <a:rPr lang="en-ZA" sz="2000" dirty="0">
                <a:solidFill>
                  <a:schemeClr val="tx1"/>
                </a:solidFill>
              </a:rPr>
              <a:t>Why is it the worst co-morbidity? Unless you ask you won’t know </a:t>
            </a:r>
          </a:p>
          <a:p>
            <a:pPr lvl="1"/>
            <a:r>
              <a:rPr lang="en-ZA" sz="2000" dirty="0">
                <a:solidFill>
                  <a:schemeClr val="tx1"/>
                </a:solidFill>
              </a:rPr>
              <a:t>it happens at night when you don’t seen them and </a:t>
            </a:r>
          </a:p>
          <a:p>
            <a:pPr lvl="1"/>
            <a:r>
              <a:rPr lang="en-ZA" sz="2000" dirty="0">
                <a:solidFill>
                  <a:schemeClr val="tx1"/>
                </a:solidFill>
              </a:rPr>
              <a:t>the patients doesn’t even know it is happening (Hint: the bedpartner does!)</a:t>
            </a:r>
          </a:p>
          <a:p>
            <a:r>
              <a:rPr lang="en-ZA" sz="2000" dirty="0">
                <a:solidFill>
                  <a:schemeClr val="tx1"/>
                </a:solidFill>
              </a:rPr>
              <a:t>Questions about sleep should be standard in assessment of all patients with diabetes and / or cardiovascular disease</a:t>
            </a:r>
          </a:p>
          <a:p>
            <a:pPr lvl="1"/>
            <a:r>
              <a:rPr lang="en-ZA" sz="1600" dirty="0">
                <a:solidFill>
                  <a:schemeClr val="tx1"/>
                </a:solidFill>
              </a:rPr>
              <a:t>Sleep</a:t>
            </a:r>
            <a:r>
              <a:rPr lang="en-ZA" sz="1800" dirty="0">
                <a:solidFill>
                  <a:schemeClr val="tx1"/>
                </a:solidFill>
              </a:rPr>
              <a:t> quantity and daytime function</a:t>
            </a:r>
          </a:p>
          <a:p>
            <a:pPr lvl="1"/>
            <a:r>
              <a:rPr lang="en-ZA" sz="1800" dirty="0">
                <a:solidFill>
                  <a:schemeClr val="tx1"/>
                </a:solidFill>
              </a:rPr>
              <a:t>STOP-BANG or Berlin questionnaire</a:t>
            </a:r>
          </a:p>
          <a:p>
            <a:r>
              <a:rPr lang="en-ZA" sz="1900" dirty="0">
                <a:solidFill>
                  <a:schemeClr val="tx1"/>
                </a:solidFill>
              </a:rPr>
              <a:t>Consequences of obstructive sleep apnea are much more than daytime fatigue and sleepiness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solidFill>
                  <a:srgbClr val="C00000"/>
                </a:solidFill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591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1CC6-566B-4D14-B364-4094C096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8BA22-CC84-491A-8B0C-D9C15BBE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1371600"/>
            <a:ext cx="8022124" cy="3257550"/>
          </a:xfrm>
        </p:spPr>
        <p:txBody>
          <a:bodyPr>
            <a:normAutofit/>
          </a:bodyPr>
          <a:lstStyle/>
          <a:p>
            <a:r>
              <a:rPr lang="en-US" sz="2000" dirty="0"/>
              <a:t>Despite you never hearing about it at med school – obstructive sleep apnea is an important problem</a:t>
            </a:r>
          </a:p>
          <a:p>
            <a:r>
              <a:rPr lang="en-US" sz="2000" dirty="0"/>
              <a:t>Common -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							</a:t>
            </a:r>
            <a:r>
              <a:rPr lang="en-US" sz="1200" i="1" dirty="0" err="1"/>
              <a:t>Benjafield</a:t>
            </a:r>
            <a:r>
              <a:rPr lang="en-US" sz="1200" i="1" dirty="0"/>
              <a:t> 2019 Lancet</a:t>
            </a:r>
            <a:endParaRPr lang="en-US" sz="2000" i="1" dirty="0"/>
          </a:p>
          <a:p>
            <a:r>
              <a:rPr lang="en-US" sz="2000" dirty="0"/>
              <a:t>No formal teaching – very few formal sleep clinics in academic medicine</a:t>
            </a:r>
          </a:p>
          <a:p>
            <a:r>
              <a:rPr lang="en-US" sz="2000" dirty="0"/>
              <a:t>Sleep is one of few multidisciplinary fields</a:t>
            </a:r>
          </a:p>
          <a:p>
            <a:r>
              <a:rPr lang="en-US" sz="2000" dirty="0"/>
              <a:t>New Society for Sleep and Health – focus on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C57D3-437D-4BFE-BA74-7E4D0F2E4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6" b="32740"/>
          <a:stretch/>
        </p:blipFill>
        <p:spPr>
          <a:xfrm>
            <a:off x="2590927" y="2602073"/>
            <a:ext cx="6233583" cy="273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C25BB-A9A4-4A5A-A97A-2FF2DCB4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694" y="1988026"/>
            <a:ext cx="5623513" cy="5228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90E89F4-7316-4F40-BAA5-E3AFFB694182}"/>
              </a:ext>
            </a:extLst>
          </p:cNvPr>
          <p:cNvSpPr/>
          <p:nvPr/>
        </p:nvSpPr>
        <p:spPr>
          <a:xfrm>
            <a:off x="7272670" y="2507952"/>
            <a:ext cx="1353537" cy="4104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09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3873-350D-4F6A-B2AB-543003BB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251022"/>
            <a:ext cx="7954752" cy="857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On behalf of South African society for sleep and health: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Short course on obstructive sleep apnea</a:t>
            </a:r>
            <a:endParaRPr lang="en-US" sz="24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83033-0AF6-4632-8CD8-93D8D42A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140833"/>
            <a:ext cx="7543800" cy="2895353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Obstructive sleep apnea basics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symptoms, pathophysiology, consequences, co-morbidities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respiration and sleep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airflow, oxygen saturation, the language of sleep disordered breathing. Basic sleep stages, Epworth Sleepiness Scale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Diagnosing obstructive sleep apnea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proposed guidelines, Step 1 find likely patient. Step 2 send for correct test. Step 3 interpret the test. Step 4 manage the patient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snoring and mild/moderate OSA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evidence for weight loss, ENT options, oral appliances and other gadgets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Treating moderate to severe OSA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CPAP machines. CPAP titration, key measures, central and complex apneas. Bilevel and ASV devices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sleep disorders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insomnia, Restless legs syndrome, narcolepsy. What if the apnea test is negative but they still have symptoms?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2FF95-A0E3-495F-A633-C7EBE83F5689}"/>
              </a:ext>
            </a:extLst>
          </p:cNvPr>
          <p:cNvSpPr txBox="1"/>
          <p:nvPr/>
        </p:nvSpPr>
        <p:spPr>
          <a:xfrm>
            <a:off x="903642" y="4002667"/>
            <a:ext cx="733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course starts 18 October 2021 Monday evenings 19:30 to 20:30 on Zoom send an email to </a:t>
            </a:r>
            <a:r>
              <a:rPr lang="en-US" dirty="0">
                <a:hlinkClick r:id="rId2"/>
              </a:rPr>
              <a:t>sasleepsoc@gmail.com</a:t>
            </a:r>
            <a:r>
              <a:rPr lang="en-US" dirty="0"/>
              <a:t> for registration form.       R600 and 6 CPD points </a:t>
            </a:r>
          </a:p>
        </p:txBody>
      </p:sp>
    </p:spTree>
    <p:extLst>
      <p:ext uri="{BB962C8B-B14F-4D97-AF65-F5344CB8AC3E}">
        <p14:creationId xmlns:p14="http://schemas.microsoft.com/office/powerpoint/2010/main" val="23881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2386" y="363474"/>
            <a:ext cx="7543800" cy="92040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+mn-lt"/>
              </a:rPr>
              <a:t>Obstructive sleep apnea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25302" y="1283881"/>
            <a:ext cx="3975248" cy="3086100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Heavy snoring</a:t>
            </a:r>
          </a:p>
          <a:p>
            <a:r>
              <a:rPr lang="en-US" sz="2100" dirty="0"/>
              <a:t>Gasps and pauses</a:t>
            </a:r>
          </a:p>
          <a:p>
            <a:r>
              <a:rPr lang="en-US" sz="2100" dirty="0"/>
              <a:t>Restlessness</a:t>
            </a:r>
          </a:p>
          <a:p>
            <a:r>
              <a:rPr lang="en-US" sz="2100" dirty="0"/>
              <a:t>Excessive daytime              	sleepiness</a:t>
            </a:r>
          </a:p>
          <a:p>
            <a:r>
              <a:rPr lang="en-US" sz="2100" dirty="0"/>
              <a:t>Headaches</a:t>
            </a:r>
          </a:p>
          <a:p>
            <a:r>
              <a:rPr lang="en-US" sz="2100" dirty="0"/>
              <a:t>Nocturnal polyuria</a:t>
            </a:r>
          </a:p>
          <a:p>
            <a:r>
              <a:rPr lang="en-US" sz="2100" dirty="0"/>
              <a:t>Hypertension</a:t>
            </a:r>
          </a:p>
          <a:p>
            <a:r>
              <a:rPr lang="en-US" sz="2100" dirty="0"/>
              <a:t>Gastro-</a:t>
            </a:r>
            <a:r>
              <a:rPr lang="en-US" sz="2100" dirty="0" err="1"/>
              <a:t>oesophageal</a:t>
            </a:r>
            <a:r>
              <a:rPr lang="en-US" sz="2100" dirty="0"/>
              <a:t> reflux</a:t>
            </a:r>
          </a:p>
          <a:p>
            <a:r>
              <a:rPr lang="en-US" sz="2100" dirty="0"/>
              <a:t>Impotence and lack of libido</a:t>
            </a:r>
          </a:p>
          <a:p>
            <a:endParaRPr lang="en-US" sz="2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354C1-EF55-41C7-8AB3-E705A4D52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99" y="1283881"/>
            <a:ext cx="4000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4F9DD4D-D65A-4B99-B48F-25691774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657252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+mn-lt"/>
              </a:rPr>
              <a:t>Other patients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3E7306-E20B-4C0C-AD0E-36D173FF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1020726"/>
            <a:ext cx="7543800" cy="395770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Women</a:t>
            </a:r>
          </a:p>
          <a:p>
            <a:endParaRPr lang="en-US" sz="600" dirty="0"/>
          </a:p>
          <a:p>
            <a:pPr lvl="1">
              <a:lnSpc>
                <a:spcPct val="120000"/>
              </a:lnSpc>
            </a:pPr>
            <a:r>
              <a:rPr lang="en-US" sz="2250" dirty="0"/>
              <a:t>Sleepiness different and lower scores in ESS (?ESS validated in women as of 2016)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Present with different symptoms such as insomnia, restless legs, depression, nightmares, palpitations, and hallucinations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40% of women with an AHI &gt; 15/h did not report any of the classic OSA symptoms (</a:t>
            </a:r>
            <a:r>
              <a:rPr lang="en-US" sz="1900" i="1" dirty="0" err="1"/>
              <a:t>Valipour</a:t>
            </a:r>
            <a:r>
              <a:rPr lang="en-US" sz="1900" i="1" dirty="0"/>
              <a:t> 2007</a:t>
            </a:r>
            <a:r>
              <a:rPr lang="en-US" sz="21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Women are more symptomatic at lower AHI – perhaps more minor episodes (increased RDI versus AHI)</a:t>
            </a:r>
            <a:endParaRPr lang="en-US" sz="1300" dirty="0"/>
          </a:p>
          <a:p>
            <a:pPr lvl="1"/>
            <a:endParaRPr lang="en-US" sz="1100" dirty="0"/>
          </a:p>
          <a:p>
            <a:r>
              <a:rPr lang="en-US" sz="2400" dirty="0"/>
              <a:t>Children</a:t>
            </a:r>
          </a:p>
          <a:p>
            <a:pPr lvl="1"/>
            <a:r>
              <a:rPr lang="en-US" sz="2250" dirty="0"/>
              <a:t>Children with Down’s syndrome – OSA 45-76%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7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225245"/>
            <a:ext cx="7543800" cy="1207008"/>
          </a:xfrm>
        </p:spPr>
        <p:txBody>
          <a:bodyPr>
            <a:normAutofit/>
          </a:bodyPr>
          <a:lstStyle/>
          <a:p>
            <a:r>
              <a:rPr lang="en-US" sz="2700" cap="none" dirty="0">
                <a:solidFill>
                  <a:srgbClr val="C00000"/>
                </a:solidFill>
                <a:latin typeface="+mn-lt"/>
              </a:rPr>
              <a:t>WHO ARE THE MOST LIKELY PATIENTS TO HAVE OBSTRUCTIVE SLEEP APNEA?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DF0B77-C25E-4B5F-9C92-CDF242A73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47318" y="1384152"/>
            <a:ext cx="3887391" cy="448658"/>
          </a:xfrm>
        </p:spPr>
        <p:txBody>
          <a:bodyPr>
            <a:normAutofit/>
          </a:bodyPr>
          <a:lstStyle/>
          <a:p>
            <a:r>
              <a:rPr lang="en-US" sz="2100" dirty="0"/>
              <a:t>Co-morbid disorders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714586-A1D5-4CEB-AADC-DFD278C74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47318" y="2016585"/>
            <a:ext cx="4977636" cy="2763441"/>
          </a:xfrm>
        </p:spPr>
        <p:txBody>
          <a:bodyPr>
            <a:normAutofit/>
          </a:bodyPr>
          <a:lstStyle/>
          <a:p>
            <a:r>
              <a:rPr lang="en-US" sz="1800" dirty="0"/>
              <a:t>Atrial fibrillation – 40-60%</a:t>
            </a:r>
          </a:p>
          <a:p>
            <a:pPr lvl="1"/>
            <a:r>
              <a:rPr lang="en-US" sz="1600" dirty="0"/>
              <a:t>Significantly reduces success of ablation</a:t>
            </a:r>
          </a:p>
          <a:p>
            <a:r>
              <a:rPr lang="en-US" sz="1800" dirty="0"/>
              <a:t>Metabolic disorders</a:t>
            </a:r>
          </a:p>
          <a:p>
            <a:pPr lvl="1"/>
            <a:r>
              <a:rPr lang="en-US" sz="1600" dirty="0"/>
              <a:t>Type 2 diabetes – 50-60%</a:t>
            </a:r>
          </a:p>
          <a:p>
            <a:r>
              <a:rPr lang="en-US" sz="1800" dirty="0"/>
              <a:t>Resistant hypertension – 80%</a:t>
            </a:r>
          </a:p>
          <a:p>
            <a:r>
              <a:rPr lang="en-US" sz="1800" dirty="0"/>
              <a:t>Hypertension – 40%</a:t>
            </a:r>
          </a:p>
          <a:p>
            <a:r>
              <a:rPr lang="en-US" sz="1800" dirty="0"/>
              <a:t>Any other cardiovascular disorder – 30-60%</a:t>
            </a:r>
          </a:p>
          <a:p>
            <a:r>
              <a:rPr lang="en-US" sz="1800" dirty="0"/>
              <a:t>Strokes and TIAs – age, male sex, HT and AF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12258-6333-45C1-AC01-7506491D1329}"/>
              </a:ext>
            </a:extLst>
          </p:cNvPr>
          <p:cNvSpPr txBox="1"/>
          <p:nvPr/>
        </p:nvSpPr>
        <p:spPr>
          <a:xfrm>
            <a:off x="6518030" y="1611281"/>
            <a:ext cx="2168769" cy="27777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Very high prevalence in all cardiovascular and metabolic disorders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489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OSA – STOP-BANG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24" y="1383323"/>
            <a:ext cx="7407890" cy="329627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Four questions – all yes / no:</a:t>
            </a:r>
          </a:p>
          <a:p>
            <a:pPr marL="385763" indent="-385763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noring: Do you snore loudly (louder than talking  or loud enough to be heard through closed doors?</a:t>
            </a:r>
          </a:p>
          <a:p>
            <a:pPr marL="385763" indent="-385763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ired: Do you often feel tired, fatigued or sleepy during daytime?</a:t>
            </a:r>
          </a:p>
          <a:p>
            <a:pPr marL="385763" indent="-385763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dirty="0"/>
              <a:t>bserved: has anyone observed you stop breathing during your sleep?</a:t>
            </a:r>
          </a:p>
          <a:p>
            <a:pPr marL="385763" indent="-385763">
              <a:buAutoNum type="arabicPeriod"/>
            </a:pPr>
            <a:r>
              <a:rPr lang="en-US" sz="2400" dirty="0"/>
              <a:t>Blood 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ressure: Do you have or are you being treated for high blood pressure? </a:t>
            </a:r>
          </a:p>
        </p:txBody>
      </p:sp>
    </p:spTree>
    <p:extLst>
      <p:ext uri="{BB962C8B-B14F-4D97-AF65-F5344CB8AC3E}">
        <p14:creationId xmlns:p14="http://schemas.microsoft.com/office/powerpoint/2010/main" val="101330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5979"/>
            <a:ext cx="5829300" cy="7048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58" y="1111901"/>
            <a:ext cx="6686550" cy="216876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Add to history – stop-bang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MI – independent predictor of OSA (&gt;30kg,m</a:t>
            </a:r>
            <a:r>
              <a:rPr lang="en-US" sz="2400" baseline="30000" dirty="0"/>
              <a:t>-2</a:t>
            </a:r>
            <a:r>
              <a:rPr lang="en-US" sz="2400" dirty="0"/>
              <a:t>),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ge (&gt;50 years),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eck circumference (&gt;43 cm men and &gt;41 cm women) and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G</a:t>
            </a:r>
            <a:r>
              <a:rPr lang="en-US" sz="2400" dirty="0"/>
              <a:t>ender - male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B6574-F1D6-48FC-92D1-386D5358CCC8}"/>
              </a:ext>
            </a:extLst>
          </p:cNvPr>
          <p:cNvSpPr txBox="1"/>
          <p:nvPr/>
        </p:nvSpPr>
        <p:spPr>
          <a:xfrm>
            <a:off x="1261971" y="3727938"/>
            <a:ext cx="6920737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 or more positive in men and 4 or more positive in women high predictor (&gt;80%) of positive finding for OSA</a:t>
            </a:r>
          </a:p>
        </p:txBody>
      </p:sp>
    </p:spTree>
    <p:extLst>
      <p:ext uri="{BB962C8B-B14F-4D97-AF65-F5344CB8AC3E}">
        <p14:creationId xmlns:p14="http://schemas.microsoft.com/office/powerpoint/2010/main" val="74963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4B041C-E943-48F6-A653-B3D9663C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328363"/>
            <a:ext cx="7543800" cy="1207008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+mn-lt"/>
              </a:rPr>
              <a:t>Epworth sleepiness scale</a:t>
            </a:r>
            <a:br>
              <a:rPr lang="en-US" sz="2700" dirty="0">
                <a:solidFill>
                  <a:srgbClr val="C00000"/>
                </a:solidFill>
                <a:latin typeface="+mn-lt"/>
              </a:rPr>
            </a:br>
            <a:endParaRPr lang="en-US" sz="27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1405D6-31F2-4091-8165-4B46B238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9998"/>
            <a:ext cx="7886700" cy="5041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How likely are you to doze off or fall asleep in the following situations after you’ve had your usual nights sleep: (circle one number for each)</a:t>
            </a:r>
          </a:p>
          <a:p>
            <a:pPr marL="0" indent="0">
              <a:buNone/>
            </a:pPr>
            <a:r>
              <a:rPr lang="en-US" sz="1200" dirty="0"/>
              <a:t> </a:t>
            </a:r>
            <a:r>
              <a:rPr lang="en-US" sz="1200" b="1" dirty="0"/>
              <a:t>			     	 </a:t>
            </a:r>
            <a:r>
              <a:rPr lang="en-US" sz="1050" b="1" dirty="0"/>
              <a:t>Would never doze   Slight chance	Moderate chance	High chance</a:t>
            </a:r>
            <a:endParaRPr lang="en-US" sz="1200" dirty="0"/>
          </a:p>
          <a:p>
            <a:pPr marL="0" indent="0">
              <a:buNone/>
            </a:pPr>
            <a:r>
              <a:rPr lang="en-US" sz="100" dirty="0"/>
              <a:t> </a:t>
            </a:r>
          </a:p>
          <a:p>
            <a:pPr marL="0" indent="0">
              <a:buNone/>
            </a:pPr>
            <a:r>
              <a:rPr lang="en-US" sz="1200" dirty="0"/>
              <a:t>a. Sitting and reading 			0		1		2		3</a:t>
            </a:r>
          </a:p>
          <a:p>
            <a:pPr marL="0" indent="0">
              <a:buNone/>
            </a:pPr>
            <a:r>
              <a:rPr lang="en-US" sz="600" dirty="0"/>
              <a:t> </a:t>
            </a:r>
            <a:r>
              <a:rPr lang="en-US" sz="1200" dirty="0"/>
              <a:t>b. Watching television 			0		1		2		3</a:t>
            </a:r>
          </a:p>
          <a:p>
            <a:pPr marL="0" indent="0">
              <a:buNone/>
            </a:pPr>
            <a:r>
              <a:rPr lang="en-US" sz="700" dirty="0"/>
              <a:t> </a:t>
            </a:r>
            <a:r>
              <a:rPr lang="en-US" sz="1200" dirty="0"/>
              <a:t>c. Sitting inactive in a public place 		0		1		2		3</a:t>
            </a:r>
          </a:p>
          <a:p>
            <a:pPr marL="0" indent="0">
              <a:buNone/>
            </a:pPr>
            <a:r>
              <a:rPr lang="en-US" sz="700" dirty="0"/>
              <a:t>  </a:t>
            </a:r>
            <a:r>
              <a:rPr lang="en-US" sz="1200" dirty="0"/>
              <a:t>d. Passenger in a car  for an hour 		0		1		2		3</a:t>
            </a:r>
          </a:p>
          <a:p>
            <a:pPr marL="0" indent="0">
              <a:buNone/>
            </a:pPr>
            <a:r>
              <a:rPr lang="en-US" sz="1200" dirty="0"/>
              <a:t>        without a break</a:t>
            </a:r>
          </a:p>
          <a:p>
            <a:pPr marL="0" indent="0">
              <a:buNone/>
            </a:pPr>
            <a:r>
              <a:rPr lang="en-US" sz="1200" dirty="0"/>
              <a:t>e. Lying down to rest  in the afternoon		0		1		2		3</a:t>
            </a:r>
          </a:p>
          <a:p>
            <a:pPr marL="0" indent="0">
              <a:buNone/>
            </a:pPr>
            <a:r>
              <a:rPr lang="en-US" sz="700" dirty="0"/>
              <a:t> </a:t>
            </a:r>
            <a:r>
              <a:rPr lang="en-US" sz="1200" dirty="0"/>
              <a:t>f. Sitting and talking  to someone		0		1		2		3</a:t>
            </a:r>
          </a:p>
          <a:p>
            <a:pPr marL="0" indent="0">
              <a:buNone/>
            </a:pPr>
            <a:r>
              <a:rPr lang="en-US" sz="700" dirty="0"/>
              <a:t> </a:t>
            </a:r>
            <a:r>
              <a:rPr lang="en-US" sz="1200" dirty="0"/>
              <a:t>g. Sitting quietly after lunch with no alcohol	0		1		2		3</a:t>
            </a:r>
          </a:p>
          <a:p>
            <a:pPr marL="0" indent="0">
              <a:buNone/>
            </a:pPr>
            <a:r>
              <a:rPr lang="en-US" sz="1200" dirty="0"/>
              <a:t>h. In a car, while stopped for a few		0		1		2		3 </a:t>
            </a:r>
          </a:p>
          <a:p>
            <a:pPr marL="0" indent="0">
              <a:buNone/>
            </a:pPr>
            <a:r>
              <a:rPr lang="en-US" sz="1200" dirty="0"/>
              <a:t>Minutes in the traffic</a:t>
            </a:r>
          </a:p>
          <a:p>
            <a:endParaRPr lang="en-US" sz="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C498F1-3D62-4960-BE44-ADE15434F9B6}"/>
              </a:ext>
            </a:extLst>
          </p:cNvPr>
          <p:cNvSpPr txBox="1"/>
          <p:nvPr/>
        </p:nvSpPr>
        <p:spPr>
          <a:xfrm>
            <a:off x="3352800" y="4630471"/>
            <a:ext cx="443132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&gt;10/24 is pathological sleepiness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7633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1127</TotalTime>
  <Words>1983</Words>
  <Application>Microsoft Office PowerPoint</Application>
  <PresentationFormat>On-screen Show (16:9)</PresentationFormat>
  <Paragraphs>231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Calibri</vt:lpstr>
      <vt:lpstr>Courier</vt:lpstr>
      <vt:lpstr>JansonText LT</vt:lpstr>
      <vt:lpstr>Rockwell</vt:lpstr>
      <vt:lpstr>Rockwell Condensed</vt:lpstr>
      <vt:lpstr>Times New Roman</vt:lpstr>
      <vt:lpstr>Verdana</vt:lpstr>
      <vt:lpstr>Wingdings</vt:lpstr>
      <vt:lpstr>Wood Type</vt:lpstr>
      <vt:lpstr>Obstructive sleep apnea – the worst comorbidity to have with cardiac disease</vt:lpstr>
      <vt:lpstr>Outline</vt:lpstr>
      <vt:lpstr>Introduction</vt:lpstr>
      <vt:lpstr>Obstructive sleep apnea</vt:lpstr>
      <vt:lpstr>Other patients</vt:lpstr>
      <vt:lpstr>WHO ARE THE MOST LIKELY PATIENTS TO HAVE OBSTRUCTIVE SLEEP APNEA?</vt:lpstr>
      <vt:lpstr>OSA – STOP-BANG questionnaire</vt:lpstr>
      <vt:lpstr>Examination </vt:lpstr>
      <vt:lpstr>Epworth sleepiness scale </vt:lpstr>
      <vt:lpstr>Obstructive sleep apnea – phenotypes</vt:lpstr>
      <vt:lpstr>Normal breathing during sleep</vt:lpstr>
      <vt:lpstr>Causes of snoring and apnea</vt:lpstr>
      <vt:lpstr>Arousal from apnea during sleep</vt:lpstr>
      <vt:lpstr>Components of an obstructive apnea</vt:lpstr>
      <vt:lpstr>Consequences of osa – blood pressure</vt:lpstr>
      <vt:lpstr>What does this mean in the long term?</vt:lpstr>
      <vt:lpstr>Consequences - Arhythmias</vt:lpstr>
      <vt:lpstr>Severe apnea</vt:lpstr>
      <vt:lpstr>Cardiovascular effects of OSA</vt:lpstr>
      <vt:lpstr>American Heart Association scientific  statement</vt:lpstr>
      <vt:lpstr>Long term effects</vt:lpstr>
      <vt:lpstr>Treatment effects of OSA </vt:lpstr>
      <vt:lpstr>Metabolic disorders and osa- Are they the same disorder?</vt:lpstr>
      <vt:lpstr>relationship between OSA and diabetes</vt:lpstr>
      <vt:lpstr>Other consequences</vt:lpstr>
      <vt:lpstr>Snoring or mild apnea - Approach</vt:lpstr>
      <vt:lpstr>Effects of CPAP.</vt:lpstr>
      <vt:lpstr>Process of putting patient on CPAP</vt:lpstr>
      <vt:lpstr>Conclusion</vt:lpstr>
      <vt:lpstr>On behalf of South African society for sleep and health: Short course on obstructive sleep apnea</vt:lpstr>
    </vt:vector>
  </TitlesOfParts>
  <Company>Novo Nordisk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SIRT (Sibongile Ratlhogo)</dc:creator>
  <cp:lastModifiedBy>Alison Bentley</cp:lastModifiedBy>
  <cp:revision>66</cp:revision>
  <dcterms:created xsi:type="dcterms:W3CDTF">2016-10-12T12:14:35Z</dcterms:created>
  <dcterms:modified xsi:type="dcterms:W3CDTF">2021-08-26T19:48:43Z</dcterms:modified>
  <cp:category>PP Templates</cp:category>
</cp:coreProperties>
</file>