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68"/>
  </p:notesMasterIdLst>
  <p:handoutMasterIdLst>
    <p:handoutMasterId r:id="rId69"/>
  </p:handoutMasterIdLst>
  <p:sldIdLst>
    <p:sldId id="371" r:id="rId2"/>
    <p:sldId id="374" r:id="rId3"/>
    <p:sldId id="372" r:id="rId4"/>
    <p:sldId id="279" r:id="rId5"/>
    <p:sldId id="373" r:id="rId6"/>
    <p:sldId id="375" r:id="rId7"/>
    <p:sldId id="345" r:id="rId8"/>
    <p:sldId id="346" r:id="rId9"/>
    <p:sldId id="377" r:id="rId10"/>
    <p:sldId id="378" r:id="rId11"/>
    <p:sldId id="347" r:id="rId12"/>
    <p:sldId id="348" r:id="rId13"/>
    <p:sldId id="349" r:id="rId14"/>
    <p:sldId id="379" r:id="rId15"/>
    <p:sldId id="351" r:id="rId16"/>
    <p:sldId id="354" r:id="rId17"/>
    <p:sldId id="381" r:id="rId18"/>
    <p:sldId id="380" r:id="rId19"/>
    <p:sldId id="376" r:id="rId20"/>
    <p:sldId id="405" r:id="rId21"/>
    <p:sldId id="382" r:id="rId22"/>
    <p:sldId id="383" r:id="rId23"/>
    <p:sldId id="358" r:id="rId24"/>
    <p:sldId id="353" r:id="rId25"/>
    <p:sldId id="350" r:id="rId26"/>
    <p:sldId id="385" r:id="rId27"/>
    <p:sldId id="359" r:id="rId28"/>
    <p:sldId id="362" r:id="rId29"/>
    <p:sldId id="406" r:id="rId30"/>
    <p:sldId id="407" r:id="rId31"/>
    <p:sldId id="363" r:id="rId32"/>
    <p:sldId id="384" r:id="rId33"/>
    <p:sldId id="386" r:id="rId34"/>
    <p:sldId id="387" r:id="rId35"/>
    <p:sldId id="365" r:id="rId36"/>
    <p:sldId id="366" r:id="rId37"/>
    <p:sldId id="367" r:id="rId38"/>
    <p:sldId id="408" r:id="rId39"/>
    <p:sldId id="417" r:id="rId40"/>
    <p:sldId id="409" r:id="rId41"/>
    <p:sldId id="410" r:id="rId42"/>
    <p:sldId id="411" r:id="rId43"/>
    <p:sldId id="412" r:id="rId44"/>
    <p:sldId id="414" r:id="rId45"/>
    <p:sldId id="415" r:id="rId46"/>
    <p:sldId id="416" r:id="rId47"/>
    <p:sldId id="413" r:id="rId48"/>
    <p:sldId id="404" r:id="rId49"/>
    <p:sldId id="418" r:id="rId50"/>
    <p:sldId id="368" r:id="rId51"/>
    <p:sldId id="389" r:id="rId52"/>
    <p:sldId id="352" r:id="rId53"/>
    <p:sldId id="390" r:id="rId54"/>
    <p:sldId id="391" r:id="rId55"/>
    <p:sldId id="395" r:id="rId56"/>
    <p:sldId id="400" r:id="rId57"/>
    <p:sldId id="401" r:id="rId58"/>
    <p:sldId id="402" r:id="rId59"/>
    <p:sldId id="330" r:id="rId60"/>
    <p:sldId id="323" r:id="rId61"/>
    <p:sldId id="331" r:id="rId62"/>
    <p:sldId id="315" r:id="rId63"/>
    <p:sldId id="317" r:id="rId64"/>
    <p:sldId id="403" r:id="rId65"/>
    <p:sldId id="312" r:id="rId66"/>
    <p:sldId id="388" r:id="rId6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71429" autoAdjust="0"/>
  </p:normalViewPr>
  <p:slideViewPr>
    <p:cSldViewPr>
      <p:cViewPr varScale="1">
        <p:scale>
          <a:sx n="61" d="100"/>
          <a:sy n="61" d="100"/>
        </p:scale>
        <p:origin x="16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10946-E1E8-49DD-8143-1CD267352F15}"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en-US"/>
        </a:p>
      </dgm:t>
    </dgm:pt>
    <dgm:pt modelId="{4C4D7F8D-FEB3-46E3-B6A6-C2B0B65085ED}">
      <dgm:prSet/>
      <dgm:spPr/>
      <dgm:t>
        <a:bodyPr/>
        <a:lstStyle/>
        <a:p>
          <a:r>
            <a:rPr lang="en-ZA"/>
            <a:t>No universally accepted pathogenic mechanism</a:t>
          </a:r>
          <a:endParaRPr lang="en-US"/>
        </a:p>
      </dgm:t>
    </dgm:pt>
    <dgm:pt modelId="{0DEE29D2-65D2-465A-9292-E5BCD40C7185}" type="parTrans" cxnId="{6EC19AE8-D490-4A65-B0F1-333A9DA33A94}">
      <dgm:prSet/>
      <dgm:spPr/>
      <dgm:t>
        <a:bodyPr/>
        <a:lstStyle/>
        <a:p>
          <a:endParaRPr lang="en-US"/>
        </a:p>
      </dgm:t>
    </dgm:pt>
    <dgm:pt modelId="{A8A30012-E4B9-4361-A6FD-EAA67E455277}" type="sibTrans" cxnId="{6EC19AE8-D490-4A65-B0F1-333A9DA33A94}">
      <dgm:prSet/>
      <dgm:spPr/>
      <dgm:t>
        <a:bodyPr/>
        <a:lstStyle/>
        <a:p>
          <a:endParaRPr lang="en-US"/>
        </a:p>
      </dgm:t>
    </dgm:pt>
    <dgm:pt modelId="{95FD933E-B373-4587-91EC-AA5742336AAE}">
      <dgm:prSet/>
      <dgm:spPr/>
      <dgm:t>
        <a:bodyPr/>
        <a:lstStyle/>
        <a:p>
          <a:r>
            <a:rPr lang="en-ZA"/>
            <a:t>No universally accepted diagnostic criteria</a:t>
          </a:r>
          <a:endParaRPr lang="en-US"/>
        </a:p>
      </dgm:t>
    </dgm:pt>
    <dgm:pt modelId="{119573A9-699E-4089-B1C6-991F0A632D7C}" type="parTrans" cxnId="{3646CCBE-4F83-4CAC-BB93-29DF4AE1B531}">
      <dgm:prSet/>
      <dgm:spPr/>
      <dgm:t>
        <a:bodyPr/>
        <a:lstStyle/>
        <a:p>
          <a:endParaRPr lang="en-US"/>
        </a:p>
      </dgm:t>
    </dgm:pt>
    <dgm:pt modelId="{902E88F3-5F76-4CB5-B7F0-7E94440823D3}" type="sibTrans" cxnId="{3646CCBE-4F83-4CAC-BB93-29DF4AE1B531}">
      <dgm:prSet/>
      <dgm:spPr/>
      <dgm:t>
        <a:bodyPr/>
        <a:lstStyle/>
        <a:p>
          <a:endParaRPr lang="en-US"/>
        </a:p>
      </dgm:t>
    </dgm:pt>
    <dgm:pt modelId="{83A70C50-D625-4B88-8F00-0017A36DA3B4}">
      <dgm:prSet/>
      <dgm:spPr/>
      <dgm:t>
        <a:bodyPr/>
        <a:lstStyle/>
        <a:p>
          <a:r>
            <a:rPr lang="en-ZA"/>
            <a:t>Still debate if MS represents specific syndrome or is a surrogate of combined risk factors that put an individual at particular risk  </a:t>
          </a:r>
          <a:endParaRPr lang="en-US"/>
        </a:p>
      </dgm:t>
    </dgm:pt>
    <dgm:pt modelId="{048CD614-7B48-4ECC-BC14-D03BE04922B6}" type="parTrans" cxnId="{EB7C7605-82D0-49E6-8768-6B4B9A2AE880}">
      <dgm:prSet/>
      <dgm:spPr/>
      <dgm:t>
        <a:bodyPr/>
        <a:lstStyle/>
        <a:p>
          <a:endParaRPr lang="en-US"/>
        </a:p>
      </dgm:t>
    </dgm:pt>
    <dgm:pt modelId="{C3EF3526-BFC3-48ED-8CFF-B6B9BDBABDB6}" type="sibTrans" cxnId="{EB7C7605-82D0-49E6-8768-6B4B9A2AE880}">
      <dgm:prSet/>
      <dgm:spPr/>
      <dgm:t>
        <a:bodyPr/>
        <a:lstStyle/>
        <a:p>
          <a:endParaRPr lang="en-US"/>
        </a:p>
      </dgm:t>
    </dgm:pt>
    <dgm:pt modelId="{EE5F1E99-0E53-4856-89B5-9122CA9A2A1F}">
      <dgm:prSet/>
      <dgm:spPr/>
      <dgm:t>
        <a:bodyPr/>
        <a:lstStyle/>
        <a:p>
          <a:r>
            <a:rPr lang="en-ZA"/>
            <a:t>Increased prevalence in childhood and young adulthood </a:t>
          </a:r>
          <a:endParaRPr lang="en-US"/>
        </a:p>
      </dgm:t>
    </dgm:pt>
    <dgm:pt modelId="{3F91F4E4-4188-47B7-801E-FB27BB1301B5}" type="parTrans" cxnId="{FC0FE3F2-783E-495D-9DBA-614E040F661B}">
      <dgm:prSet/>
      <dgm:spPr/>
      <dgm:t>
        <a:bodyPr/>
        <a:lstStyle/>
        <a:p>
          <a:endParaRPr lang="en-US"/>
        </a:p>
      </dgm:t>
    </dgm:pt>
    <dgm:pt modelId="{01F0A07C-7C14-45DD-B173-4CBB04070308}" type="sibTrans" cxnId="{FC0FE3F2-783E-495D-9DBA-614E040F661B}">
      <dgm:prSet/>
      <dgm:spPr/>
      <dgm:t>
        <a:bodyPr/>
        <a:lstStyle/>
        <a:p>
          <a:endParaRPr lang="en-US"/>
        </a:p>
      </dgm:t>
    </dgm:pt>
    <dgm:pt modelId="{4A11D456-310E-420E-9C74-80955F70C5AD}" type="pres">
      <dgm:prSet presAssocID="{A5310946-E1E8-49DD-8143-1CD267352F15}" presName="linearFlow" presStyleCnt="0">
        <dgm:presLayoutVars>
          <dgm:resizeHandles val="exact"/>
        </dgm:presLayoutVars>
      </dgm:prSet>
      <dgm:spPr/>
    </dgm:pt>
    <dgm:pt modelId="{2B193806-3B72-45CE-8BB7-326F7A048F41}" type="pres">
      <dgm:prSet presAssocID="{4C4D7F8D-FEB3-46E3-B6A6-C2B0B65085ED}" presName="node" presStyleLbl="node1" presStyleIdx="0" presStyleCnt="4">
        <dgm:presLayoutVars>
          <dgm:bulletEnabled val="1"/>
        </dgm:presLayoutVars>
      </dgm:prSet>
      <dgm:spPr/>
    </dgm:pt>
    <dgm:pt modelId="{44C230B4-FBF3-4F5E-B382-3B1916B63982}" type="pres">
      <dgm:prSet presAssocID="{A8A30012-E4B9-4361-A6FD-EAA67E455277}" presName="sibTrans" presStyleLbl="sibTrans2D1" presStyleIdx="0" presStyleCnt="3"/>
      <dgm:spPr/>
    </dgm:pt>
    <dgm:pt modelId="{E66873F7-0334-40CC-9903-B4550620C0A6}" type="pres">
      <dgm:prSet presAssocID="{A8A30012-E4B9-4361-A6FD-EAA67E455277}" presName="connectorText" presStyleLbl="sibTrans2D1" presStyleIdx="0" presStyleCnt="3"/>
      <dgm:spPr/>
    </dgm:pt>
    <dgm:pt modelId="{00579E3A-4D0B-4683-9B03-B44730E989FF}" type="pres">
      <dgm:prSet presAssocID="{95FD933E-B373-4587-91EC-AA5742336AAE}" presName="node" presStyleLbl="node1" presStyleIdx="1" presStyleCnt="4">
        <dgm:presLayoutVars>
          <dgm:bulletEnabled val="1"/>
        </dgm:presLayoutVars>
      </dgm:prSet>
      <dgm:spPr/>
    </dgm:pt>
    <dgm:pt modelId="{54D4BBB2-2ADA-4117-BCE1-43D3BF9F0145}" type="pres">
      <dgm:prSet presAssocID="{902E88F3-5F76-4CB5-B7F0-7E94440823D3}" presName="sibTrans" presStyleLbl="sibTrans2D1" presStyleIdx="1" presStyleCnt="3"/>
      <dgm:spPr/>
    </dgm:pt>
    <dgm:pt modelId="{E1570596-D5DA-4C49-A5D2-7355BBDC1F14}" type="pres">
      <dgm:prSet presAssocID="{902E88F3-5F76-4CB5-B7F0-7E94440823D3}" presName="connectorText" presStyleLbl="sibTrans2D1" presStyleIdx="1" presStyleCnt="3"/>
      <dgm:spPr/>
    </dgm:pt>
    <dgm:pt modelId="{AB53455A-B3D5-460B-A429-565BD21DDD04}" type="pres">
      <dgm:prSet presAssocID="{83A70C50-D625-4B88-8F00-0017A36DA3B4}" presName="node" presStyleLbl="node1" presStyleIdx="2" presStyleCnt="4">
        <dgm:presLayoutVars>
          <dgm:bulletEnabled val="1"/>
        </dgm:presLayoutVars>
      </dgm:prSet>
      <dgm:spPr/>
    </dgm:pt>
    <dgm:pt modelId="{124F52B0-898F-4CC5-B2E5-85F2F1F9A6AC}" type="pres">
      <dgm:prSet presAssocID="{C3EF3526-BFC3-48ED-8CFF-B6B9BDBABDB6}" presName="sibTrans" presStyleLbl="sibTrans2D1" presStyleIdx="2" presStyleCnt="3"/>
      <dgm:spPr/>
    </dgm:pt>
    <dgm:pt modelId="{E17D4DE7-F037-4E1A-806E-BFBFAC544538}" type="pres">
      <dgm:prSet presAssocID="{C3EF3526-BFC3-48ED-8CFF-B6B9BDBABDB6}" presName="connectorText" presStyleLbl="sibTrans2D1" presStyleIdx="2" presStyleCnt="3"/>
      <dgm:spPr/>
    </dgm:pt>
    <dgm:pt modelId="{AAABF44A-C0F0-49F4-ACD7-3549B005BDC9}" type="pres">
      <dgm:prSet presAssocID="{EE5F1E99-0E53-4856-89B5-9122CA9A2A1F}" presName="node" presStyleLbl="node1" presStyleIdx="3" presStyleCnt="4">
        <dgm:presLayoutVars>
          <dgm:bulletEnabled val="1"/>
        </dgm:presLayoutVars>
      </dgm:prSet>
      <dgm:spPr/>
    </dgm:pt>
  </dgm:ptLst>
  <dgm:cxnLst>
    <dgm:cxn modelId="{EB7C7605-82D0-49E6-8768-6B4B9A2AE880}" srcId="{A5310946-E1E8-49DD-8143-1CD267352F15}" destId="{83A70C50-D625-4B88-8F00-0017A36DA3B4}" srcOrd="2" destOrd="0" parTransId="{048CD614-7B48-4ECC-BC14-D03BE04922B6}" sibTransId="{C3EF3526-BFC3-48ED-8CFF-B6B9BDBABDB6}"/>
    <dgm:cxn modelId="{5427CE2D-461C-40DD-B303-1A9B493E658B}" type="presOf" srcId="{EE5F1E99-0E53-4856-89B5-9122CA9A2A1F}" destId="{AAABF44A-C0F0-49F4-ACD7-3549B005BDC9}" srcOrd="0" destOrd="0" presId="urn:microsoft.com/office/officeart/2005/8/layout/process2"/>
    <dgm:cxn modelId="{4FCF5A40-FBA4-435F-B01B-C2D514FE4865}" type="presOf" srcId="{C3EF3526-BFC3-48ED-8CFF-B6B9BDBABDB6}" destId="{124F52B0-898F-4CC5-B2E5-85F2F1F9A6AC}" srcOrd="0" destOrd="0" presId="urn:microsoft.com/office/officeart/2005/8/layout/process2"/>
    <dgm:cxn modelId="{CD84D163-F4E6-412A-A2F6-DF13EC1FED38}" type="presOf" srcId="{95FD933E-B373-4587-91EC-AA5742336AAE}" destId="{00579E3A-4D0B-4683-9B03-B44730E989FF}" srcOrd="0" destOrd="0" presId="urn:microsoft.com/office/officeart/2005/8/layout/process2"/>
    <dgm:cxn modelId="{A8C4504D-8295-4F8D-8060-7A7E254D4AF2}" type="presOf" srcId="{A5310946-E1E8-49DD-8143-1CD267352F15}" destId="{4A11D456-310E-420E-9C74-80955F70C5AD}" srcOrd="0" destOrd="0" presId="urn:microsoft.com/office/officeart/2005/8/layout/process2"/>
    <dgm:cxn modelId="{671591AE-8116-4451-8229-597C99C812C5}" type="presOf" srcId="{902E88F3-5F76-4CB5-B7F0-7E94440823D3}" destId="{54D4BBB2-2ADA-4117-BCE1-43D3BF9F0145}" srcOrd="0" destOrd="0" presId="urn:microsoft.com/office/officeart/2005/8/layout/process2"/>
    <dgm:cxn modelId="{6F1F4AB1-AFFD-4C8C-A79E-469B1B5259F8}" type="presOf" srcId="{A8A30012-E4B9-4361-A6FD-EAA67E455277}" destId="{44C230B4-FBF3-4F5E-B382-3B1916B63982}" srcOrd="0" destOrd="0" presId="urn:microsoft.com/office/officeart/2005/8/layout/process2"/>
    <dgm:cxn modelId="{3646CCBE-4F83-4CAC-BB93-29DF4AE1B531}" srcId="{A5310946-E1E8-49DD-8143-1CD267352F15}" destId="{95FD933E-B373-4587-91EC-AA5742336AAE}" srcOrd="1" destOrd="0" parTransId="{119573A9-699E-4089-B1C6-991F0A632D7C}" sibTransId="{902E88F3-5F76-4CB5-B7F0-7E94440823D3}"/>
    <dgm:cxn modelId="{F51AD1CB-4943-4294-890F-4DC604424479}" type="presOf" srcId="{4C4D7F8D-FEB3-46E3-B6A6-C2B0B65085ED}" destId="{2B193806-3B72-45CE-8BB7-326F7A048F41}" srcOrd="0" destOrd="0" presId="urn:microsoft.com/office/officeart/2005/8/layout/process2"/>
    <dgm:cxn modelId="{4644EFD5-17BC-4F28-86BC-C5EDA919B0DA}" type="presOf" srcId="{C3EF3526-BFC3-48ED-8CFF-B6B9BDBABDB6}" destId="{E17D4DE7-F037-4E1A-806E-BFBFAC544538}" srcOrd="1" destOrd="0" presId="urn:microsoft.com/office/officeart/2005/8/layout/process2"/>
    <dgm:cxn modelId="{0BE0EADD-86C3-420F-BDF4-55506CD644D9}" type="presOf" srcId="{A8A30012-E4B9-4361-A6FD-EAA67E455277}" destId="{E66873F7-0334-40CC-9903-B4550620C0A6}" srcOrd="1" destOrd="0" presId="urn:microsoft.com/office/officeart/2005/8/layout/process2"/>
    <dgm:cxn modelId="{33ED44E1-01BA-49CA-8E85-A7BD3E52C550}" type="presOf" srcId="{902E88F3-5F76-4CB5-B7F0-7E94440823D3}" destId="{E1570596-D5DA-4C49-A5D2-7355BBDC1F14}" srcOrd="1" destOrd="0" presId="urn:microsoft.com/office/officeart/2005/8/layout/process2"/>
    <dgm:cxn modelId="{6EC19AE8-D490-4A65-B0F1-333A9DA33A94}" srcId="{A5310946-E1E8-49DD-8143-1CD267352F15}" destId="{4C4D7F8D-FEB3-46E3-B6A6-C2B0B65085ED}" srcOrd="0" destOrd="0" parTransId="{0DEE29D2-65D2-465A-9292-E5BCD40C7185}" sibTransId="{A8A30012-E4B9-4361-A6FD-EAA67E455277}"/>
    <dgm:cxn modelId="{FC0FE3F2-783E-495D-9DBA-614E040F661B}" srcId="{A5310946-E1E8-49DD-8143-1CD267352F15}" destId="{EE5F1E99-0E53-4856-89B5-9122CA9A2A1F}" srcOrd="3" destOrd="0" parTransId="{3F91F4E4-4188-47B7-801E-FB27BB1301B5}" sibTransId="{01F0A07C-7C14-45DD-B173-4CBB04070308}"/>
    <dgm:cxn modelId="{782D05FD-859E-4E67-992E-D45DC351BF57}" type="presOf" srcId="{83A70C50-D625-4B88-8F00-0017A36DA3B4}" destId="{AB53455A-B3D5-460B-A429-565BD21DDD04}" srcOrd="0" destOrd="0" presId="urn:microsoft.com/office/officeart/2005/8/layout/process2"/>
    <dgm:cxn modelId="{684E5A48-6D67-47DD-9A22-7BF13154CA6E}" type="presParOf" srcId="{4A11D456-310E-420E-9C74-80955F70C5AD}" destId="{2B193806-3B72-45CE-8BB7-326F7A048F41}" srcOrd="0" destOrd="0" presId="urn:microsoft.com/office/officeart/2005/8/layout/process2"/>
    <dgm:cxn modelId="{8D111EF7-4CFA-46B0-831B-2C9D5F548E82}" type="presParOf" srcId="{4A11D456-310E-420E-9C74-80955F70C5AD}" destId="{44C230B4-FBF3-4F5E-B382-3B1916B63982}" srcOrd="1" destOrd="0" presId="urn:microsoft.com/office/officeart/2005/8/layout/process2"/>
    <dgm:cxn modelId="{EF8BD74D-F08B-4E03-90A3-0AF46E5474D8}" type="presParOf" srcId="{44C230B4-FBF3-4F5E-B382-3B1916B63982}" destId="{E66873F7-0334-40CC-9903-B4550620C0A6}" srcOrd="0" destOrd="0" presId="urn:microsoft.com/office/officeart/2005/8/layout/process2"/>
    <dgm:cxn modelId="{6E9264AB-C3E3-4D89-B165-06C21B9B3E97}" type="presParOf" srcId="{4A11D456-310E-420E-9C74-80955F70C5AD}" destId="{00579E3A-4D0B-4683-9B03-B44730E989FF}" srcOrd="2" destOrd="0" presId="urn:microsoft.com/office/officeart/2005/8/layout/process2"/>
    <dgm:cxn modelId="{F6CC77C8-045B-40F9-AD28-B6AF8D5042BF}" type="presParOf" srcId="{4A11D456-310E-420E-9C74-80955F70C5AD}" destId="{54D4BBB2-2ADA-4117-BCE1-43D3BF9F0145}" srcOrd="3" destOrd="0" presId="urn:microsoft.com/office/officeart/2005/8/layout/process2"/>
    <dgm:cxn modelId="{994697DF-CA20-4069-9C42-9EC01E75CFBF}" type="presParOf" srcId="{54D4BBB2-2ADA-4117-BCE1-43D3BF9F0145}" destId="{E1570596-D5DA-4C49-A5D2-7355BBDC1F14}" srcOrd="0" destOrd="0" presId="urn:microsoft.com/office/officeart/2005/8/layout/process2"/>
    <dgm:cxn modelId="{F05E06C9-68A5-476D-A6E8-D95D3B8FF67E}" type="presParOf" srcId="{4A11D456-310E-420E-9C74-80955F70C5AD}" destId="{AB53455A-B3D5-460B-A429-565BD21DDD04}" srcOrd="4" destOrd="0" presId="urn:microsoft.com/office/officeart/2005/8/layout/process2"/>
    <dgm:cxn modelId="{EC32873E-8FE4-4F2D-AE5E-362EEFE3320C}" type="presParOf" srcId="{4A11D456-310E-420E-9C74-80955F70C5AD}" destId="{124F52B0-898F-4CC5-B2E5-85F2F1F9A6AC}" srcOrd="5" destOrd="0" presId="urn:microsoft.com/office/officeart/2005/8/layout/process2"/>
    <dgm:cxn modelId="{D99A343C-F999-4D38-A3E9-843F9EC24A6F}" type="presParOf" srcId="{124F52B0-898F-4CC5-B2E5-85F2F1F9A6AC}" destId="{E17D4DE7-F037-4E1A-806E-BFBFAC544538}" srcOrd="0" destOrd="0" presId="urn:microsoft.com/office/officeart/2005/8/layout/process2"/>
    <dgm:cxn modelId="{590DBF95-214C-4B5C-99E9-1E2737A4BAD9}" type="presParOf" srcId="{4A11D456-310E-420E-9C74-80955F70C5AD}" destId="{AAABF44A-C0F0-49F4-ACD7-3549B005BDC9}"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56253-8EF7-42E8-8FF5-29A7FFC2EFA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AE8302-7188-4A43-8591-21396EE4D8FC}">
      <dgm:prSet/>
      <dgm:spPr/>
      <dgm:t>
        <a:bodyPr/>
        <a:lstStyle/>
        <a:p>
          <a:r>
            <a:rPr lang="en-GB"/>
            <a:t>Study 2</a:t>
          </a:r>
          <a:endParaRPr lang="en-US"/>
        </a:p>
      </dgm:t>
    </dgm:pt>
    <dgm:pt modelId="{1BACF2BC-D475-45D6-8E46-4223408D6B10}" type="parTrans" cxnId="{B0A39726-82BE-43B7-8471-3DD2AC889FF5}">
      <dgm:prSet/>
      <dgm:spPr/>
      <dgm:t>
        <a:bodyPr/>
        <a:lstStyle/>
        <a:p>
          <a:endParaRPr lang="en-US"/>
        </a:p>
      </dgm:t>
    </dgm:pt>
    <dgm:pt modelId="{CC03498C-82DC-4511-B28F-35A6FECC0B1D}" type="sibTrans" cxnId="{B0A39726-82BE-43B7-8471-3DD2AC889FF5}">
      <dgm:prSet/>
      <dgm:spPr/>
      <dgm:t>
        <a:bodyPr/>
        <a:lstStyle/>
        <a:p>
          <a:endParaRPr lang="en-US"/>
        </a:p>
      </dgm:t>
    </dgm:pt>
    <dgm:pt modelId="{4E9DCC58-24B9-4F1C-8AB0-7A168A506245}">
      <dgm:prSet/>
      <dgm:spPr/>
      <dgm:t>
        <a:bodyPr/>
        <a:lstStyle/>
        <a:p>
          <a:r>
            <a:rPr lang="en-GB"/>
            <a:t>2yrs</a:t>
          </a:r>
          <a:endParaRPr lang="en-US"/>
        </a:p>
      </dgm:t>
    </dgm:pt>
    <dgm:pt modelId="{BFCD2F28-7B15-4337-BC50-872C867C70ED}" type="parTrans" cxnId="{1FA88698-1EDF-4112-AE2B-FE6C695D579D}">
      <dgm:prSet/>
      <dgm:spPr/>
      <dgm:t>
        <a:bodyPr/>
        <a:lstStyle/>
        <a:p>
          <a:endParaRPr lang="en-US"/>
        </a:p>
      </dgm:t>
    </dgm:pt>
    <dgm:pt modelId="{AC336CF7-59AD-461D-8951-C16D4AED2F05}" type="sibTrans" cxnId="{1FA88698-1EDF-4112-AE2B-FE6C695D579D}">
      <dgm:prSet/>
      <dgm:spPr/>
      <dgm:t>
        <a:bodyPr/>
        <a:lstStyle/>
        <a:p>
          <a:endParaRPr lang="en-US"/>
        </a:p>
      </dgm:t>
    </dgm:pt>
    <dgm:pt modelId="{5DF80E3D-B79B-42BD-AED5-7494157D4465}">
      <dgm:prSet/>
      <dgm:spPr/>
      <dgm:t>
        <a:bodyPr/>
        <a:lstStyle/>
        <a:p>
          <a:r>
            <a:rPr lang="en-ZA"/>
            <a:t>↓ 15% energy </a:t>
          </a:r>
          <a:endParaRPr lang="en-US"/>
        </a:p>
      </dgm:t>
    </dgm:pt>
    <dgm:pt modelId="{12468D08-BEE3-4303-8A45-1A0A85A8E331}" type="parTrans" cxnId="{3E5E7CEF-DA91-413E-BCD3-486E4CB5AB96}">
      <dgm:prSet/>
      <dgm:spPr/>
      <dgm:t>
        <a:bodyPr/>
        <a:lstStyle/>
        <a:p>
          <a:endParaRPr lang="en-US"/>
        </a:p>
      </dgm:t>
    </dgm:pt>
    <dgm:pt modelId="{7F4C760A-D6E8-477E-8A7F-1AD6E2671B6A}" type="sibTrans" cxnId="{3E5E7CEF-DA91-413E-BCD3-486E4CB5AB96}">
      <dgm:prSet/>
      <dgm:spPr/>
      <dgm:t>
        <a:bodyPr/>
        <a:lstStyle/>
        <a:p>
          <a:endParaRPr lang="en-US"/>
        </a:p>
      </dgm:t>
    </dgm:pt>
    <dgm:pt modelId="{A6E36533-69EE-4C63-8082-6BD14CC07636}">
      <dgm:prSet/>
      <dgm:spPr/>
      <dgm:t>
        <a:bodyPr/>
        <a:lstStyle/>
        <a:p>
          <a:r>
            <a:rPr lang="en-GB"/>
            <a:t>average weight loss of 8.7 kg (70% was body fat) </a:t>
          </a:r>
          <a:endParaRPr lang="en-US"/>
        </a:p>
      </dgm:t>
    </dgm:pt>
    <dgm:pt modelId="{39929684-1B79-4BE1-94FA-EC45E5F07ABB}" type="parTrans" cxnId="{D62AE413-171A-4D89-B86D-D6F9C6A10D77}">
      <dgm:prSet/>
      <dgm:spPr/>
      <dgm:t>
        <a:bodyPr/>
        <a:lstStyle/>
        <a:p>
          <a:endParaRPr lang="en-US"/>
        </a:p>
      </dgm:t>
    </dgm:pt>
    <dgm:pt modelId="{C274D210-6E2D-4E7E-8F36-18DDB2ED1B25}" type="sibTrans" cxnId="{D62AE413-171A-4D89-B86D-D6F9C6A10D77}">
      <dgm:prSet/>
      <dgm:spPr/>
      <dgm:t>
        <a:bodyPr/>
        <a:lstStyle/>
        <a:p>
          <a:endParaRPr lang="en-US"/>
        </a:p>
      </dgm:t>
    </dgm:pt>
    <dgm:pt modelId="{324991B2-36BF-4A1E-98DC-4E2FAE6C0B4C}">
      <dgm:prSet/>
      <dgm:spPr/>
      <dgm:t>
        <a:bodyPr/>
        <a:lstStyle/>
        <a:p>
          <a:r>
            <a:rPr lang="en-GB"/>
            <a:t>Study 3</a:t>
          </a:r>
          <a:endParaRPr lang="en-US"/>
        </a:p>
      </dgm:t>
    </dgm:pt>
    <dgm:pt modelId="{B27A4B00-B19C-4F99-B60C-6D4C302D46EC}" type="parTrans" cxnId="{B83B6030-F883-45C8-9CD0-D276D7FECC13}">
      <dgm:prSet/>
      <dgm:spPr/>
      <dgm:t>
        <a:bodyPr/>
        <a:lstStyle/>
        <a:p>
          <a:endParaRPr lang="en-US"/>
        </a:p>
      </dgm:t>
    </dgm:pt>
    <dgm:pt modelId="{6DEE95CF-8FA9-4C7F-BB9F-A445BCB88EA9}" type="sibTrans" cxnId="{B83B6030-F883-45C8-9CD0-D276D7FECC13}">
      <dgm:prSet/>
      <dgm:spPr/>
      <dgm:t>
        <a:bodyPr/>
        <a:lstStyle/>
        <a:p>
          <a:endParaRPr lang="en-US"/>
        </a:p>
      </dgm:t>
    </dgm:pt>
    <dgm:pt modelId="{D277B9FE-787E-46B6-86F1-4B519E9106AB}">
      <dgm:prSet/>
      <dgm:spPr/>
      <dgm:t>
        <a:bodyPr/>
        <a:lstStyle/>
        <a:p>
          <a:r>
            <a:rPr lang="en-GB"/>
            <a:t>6 weeks</a:t>
          </a:r>
          <a:endParaRPr lang="en-US"/>
        </a:p>
      </dgm:t>
    </dgm:pt>
    <dgm:pt modelId="{54FDA201-ADD2-489A-ADFB-76CF98FA6C33}" type="parTrans" cxnId="{1883D0BF-6D78-412B-B877-C681F52FAF7D}">
      <dgm:prSet/>
      <dgm:spPr/>
      <dgm:t>
        <a:bodyPr/>
        <a:lstStyle/>
        <a:p>
          <a:endParaRPr lang="en-US"/>
        </a:p>
      </dgm:t>
    </dgm:pt>
    <dgm:pt modelId="{907B7322-19DA-43C4-81CB-8D9534D829B9}" type="sibTrans" cxnId="{1883D0BF-6D78-412B-B877-C681F52FAF7D}">
      <dgm:prSet/>
      <dgm:spPr/>
      <dgm:t>
        <a:bodyPr/>
        <a:lstStyle/>
        <a:p>
          <a:endParaRPr lang="en-US"/>
        </a:p>
      </dgm:t>
    </dgm:pt>
    <dgm:pt modelId="{88046BBA-14EC-458B-8EE6-9E8A5C3304B8}">
      <dgm:prSet/>
      <dgm:spPr/>
      <dgm:t>
        <a:bodyPr/>
        <a:lstStyle/>
        <a:p>
          <a:r>
            <a:rPr lang="en-ZA"/>
            <a:t>↓ 40% energy </a:t>
          </a:r>
          <a:endParaRPr lang="en-US"/>
        </a:p>
      </dgm:t>
    </dgm:pt>
    <dgm:pt modelId="{E4CD3CDC-31A3-42E7-B344-B617B098B760}" type="parTrans" cxnId="{8DAF090C-2239-4E66-ABBA-9F1D3B7115EC}">
      <dgm:prSet/>
      <dgm:spPr/>
      <dgm:t>
        <a:bodyPr/>
        <a:lstStyle/>
        <a:p>
          <a:endParaRPr lang="en-US"/>
        </a:p>
      </dgm:t>
    </dgm:pt>
    <dgm:pt modelId="{D90DD210-3C3A-4DBB-9F2A-F6CE39DFCEFF}" type="sibTrans" cxnId="{8DAF090C-2239-4E66-ABBA-9F1D3B7115EC}">
      <dgm:prSet/>
      <dgm:spPr/>
      <dgm:t>
        <a:bodyPr/>
        <a:lstStyle/>
        <a:p>
          <a:endParaRPr lang="en-US"/>
        </a:p>
      </dgm:t>
    </dgm:pt>
    <dgm:pt modelId="{D592070D-A4DD-4A45-8185-270E1CB2BD12}">
      <dgm:prSet/>
      <dgm:spPr/>
      <dgm:t>
        <a:bodyPr/>
        <a:lstStyle/>
        <a:p>
          <a:r>
            <a:rPr lang="en-GB"/>
            <a:t>3/7 days of severe restriction (600–800 Kcal) </a:t>
          </a:r>
          <a:endParaRPr lang="en-US"/>
        </a:p>
      </dgm:t>
    </dgm:pt>
    <dgm:pt modelId="{1E14D920-B841-45C5-928C-1B6E6872AAAE}" type="parTrans" cxnId="{759AECE1-C788-4531-A0AE-3F5E8DE2FA49}">
      <dgm:prSet/>
      <dgm:spPr/>
      <dgm:t>
        <a:bodyPr/>
        <a:lstStyle/>
        <a:p>
          <a:endParaRPr lang="en-US"/>
        </a:p>
      </dgm:t>
    </dgm:pt>
    <dgm:pt modelId="{865B451C-7518-4F7D-BA29-C0B8F6500B53}" type="sibTrans" cxnId="{759AECE1-C788-4531-A0AE-3F5E8DE2FA49}">
      <dgm:prSet/>
      <dgm:spPr/>
      <dgm:t>
        <a:bodyPr/>
        <a:lstStyle/>
        <a:p>
          <a:endParaRPr lang="en-US"/>
        </a:p>
      </dgm:t>
    </dgm:pt>
    <dgm:pt modelId="{6D833070-C9F0-4F40-A635-1A774879C544}">
      <dgm:prSet/>
      <dgm:spPr/>
      <dgm:t>
        <a:bodyPr/>
        <a:lstStyle/>
        <a:p>
          <a:r>
            <a:rPr lang="en-GB"/>
            <a:t>4/7 Normal intake</a:t>
          </a:r>
          <a:endParaRPr lang="en-US"/>
        </a:p>
      </dgm:t>
    </dgm:pt>
    <dgm:pt modelId="{9097E189-F079-4AB8-A75F-7F7B58103822}" type="parTrans" cxnId="{120D4D0E-F14A-4411-B170-0D77CF3075A4}">
      <dgm:prSet/>
      <dgm:spPr/>
      <dgm:t>
        <a:bodyPr/>
        <a:lstStyle/>
        <a:p>
          <a:endParaRPr lang="en-US"/>
        </a:p>
      </dgm:t>
    </dgm:pt>
    <dgm:pt modelId="{8D3A3206-EEA2-48D8-ABB3-2CE6A78833A4}" type="sibTrans" cxnId="{120D4D0E-F14A-4411-B170-0D77CF3075A4}">
      <dgm:prSet/>
      <dgm:spPr/>
      <dgm:t>
        <a:bodyPr/>
        <a:lstStyle/>
        <a:p>
          <a:endParaRPr lang="en-US"/>
        </a:p>
      </dgm:t>
    </dgm:pt>
    <dgm:pt modelId="{8855C869-BF35-4E40-A28F-A5260E323C0B}">
      <dgm:prSet/>
      <dgm:spPr/>
      <dgm:t>
        <a:bodyPr/>
        <a:lstStyle/>
        <a:p>
          <a:r>
            <a:rPr lang="en-GB"/>
            <a:t>Considerable weight loss including reduced fat mass (mostly android) </a:t>
          </a:r>
          <a:endParaRPr lang="en-US"/>
        </a:p>
      </dgm:t>
    </dgm:pt>
    <dgm:pt modelId="{3BEC41B4-BD64-4C15-81C1-098E73260898}" type="parTrans" cxnId="{54269AC6-E5D8-4C3E-A677-DC82B548D636}">
      <dgm:prSet/>
      <dgm:spPr/>
      <dgm:t>
        <a:bodyPr/>
        <a:lstStyle/>
        <a:p>
          <a:endParaRPr lang="en-US"/>
        </a:p>
      </dgm:t>
    </dgm:pt>
    <dgm:pt modelId="{B96C5723-9336-44B8-975C-AEC8DBC2B665}" type="sibTrans" cxnId="{54269AC6-E5D8-4C3E-A677-DC82B548D636}">
      <dgm:prSet/>
      <dgm:spPr/>
      <dgm:t>
        <a:bodyPr/>
        <a:lstStyle/>
        <a:p>
          <a:endParaRPr lang="en-US"/>
        </a:p>
      </dgm:t>
    </dgm:pt>
    <dgm:pt modelId="{4B219CE8-46FF-4EF1-A170-ADF854D9B022}">
      <dgm:prSet/>
      <dgm:spPr/>
      <dgm:t>
        <a:bodyPr/>
        <a:lstStyle/>
        <a:p>
          <a:r>
            <a:rPr lang="en-GB"/>
            <a:t>BUT also on LBM</a:t>
          </a:r>
          <a:endParaRPr lang="en-US"/>
        </a:p>
      </dgm:t>
    </dgm:pt>
    <dgm:pt modelId="{D93DBBB5-264F-41E4-862E-39172C231734}" type="parTrans" cxnId="{0523727E-7538-4627-9E8B-CC5B17C87583}">
      <dgm:prSet/>
      <dgm:spPr/>
      <dgm:t>
        <a:bodyPr/>
        <a:lstStyle/>
        <a:p>
          <a:endParaRPr lang="en-US"/>
        </a:p>
      </dgm:t>
    </dgm:pt>
    <dgm:pt modelId="{A7010C12-C982-461A-ADDC-7DBDDC02A45A}" type="sibTrans" cxnId="{0523727E-7538-4627-9E8B-CC5B17C87583}">
      <dgm:prSet/>
      <dgm:spPr/>
      <dgm:t>
        <a:bodyPr/>
        <a:lstStyle/>
        <a:p>
          <a:endParaRPr lang="en-US"/>
        </a:p>
      </dgm:t>
    </dgm:pt>
    <dgm:pt modelId="{4A6E8128-1324-4F7B-8831-D127F8DB9105}" type="pres">
      <dgm:prSet presAssocID="{7B856253-8EF7-42E8-8FF5-29A7FFC2EFA9}" presName="linear" presStyleCnt="0">
        <dgm:presLayoutVars>
          <dgm:animLvl val="lvl"/>
          <dgm:resizeHandles val="exact"/>
        </dgm:presLayoutVars>
      </dgm:prSet>
      <dgm:spPr/>
    </dgm:pt>
    <dgm:pt modelId="{5D50A19F-974C-4B00-9568-87D5369581F3}" type="pres">
      <dgm:prSet presAssocID="{4BAE8302-7188-4A43-8591-21396EE4D8FC}" presName="parentText" presStyleLbl="node1" presStyleIdx="0" presStyleCnt="2">
        <dgm:presLayoutVars>
          <dgm:chMax val="0"/>
          <dgm:bulletEnabled val="1"/>
        </dgm:presLayoutVars>
      </dgm:prSet>
      <dgm:spPr/>
    </dgm:pt>
    <dgm:pt modelId="{350A8EDF-7435-452D-804B-D0EF702CD74A}" type="pres">
      <dgm:prSet presAssocID="{4BAE8302-7188-4A43-8591-21396EE4D8FC}" presName="childText" presStyleLbl="revTx" presStyleIdx="0" presStyleCnt="2">
        <dgm:presLayoutVars>
          <dgm:bulletEnabled val="1"/>
        </dgm:presLayoutVars>
      </dgm:prSet>
      <dgm:spPr/>
    </dgm:pt>
    <dgm:pt modelId="{BF81A3AE-883B-498F-8E89-9F9F0DF3BC37}" type="pres">
      <dgm:prSet presAssocID="{324991B2-36BF-4A1E-98DC-4E2FAE6C0B4C}" presName="parentText" presStyleLbl="node1" presStyleIdx="1" presStyleCnt="2">
        <dgm:presLayoutVars>
          <dgm:chMax val="0"/>
          <dgm:bulletEnabled val="1"/>
        </dgm:presLayoutVars>
      </dgm:prSet>
      <dgm:spPr/>
    </dgm:pt>
    <dgm:pt modelId="{1843DC1B-63F3-42F7-B68F-9D6941D57AED}" type="pres">
      <dgm:prSet presAssocID="{324991B2-36BF-4A1E-98DC-4E2FAE6C0B4C}" presName="childText" presStyleLbl="revTx" presStyleIdx="1" presStyleCnt="2">
        <dgm:presLayoutVars>
          <dgm:bulletEnabled val="1"/>
        </dgm:presLayoutVars>
      </dgm:prSet>
      <dgm:spPr/>
    </dgm:pt>
  </dgm:ptLst>
  <dgm:cxnLst>
    <dgm:cxn modelId="{8DAF090C-2239-4E66-ABBA-9F1D3B7115EC}" srcId="{324991B2-36BF-4A1E-98DC-4E2FAE6C0B4C}" destId="{88046BBA-14EC-458B-8EE6-9E8A5C3304B8}" srcOrd="1" destOrd="0" parTransId="{E4CD3CDC-31A3-42E7-B344-B617B098B760}" sibTransId="{D90DD210-3C3A-4DBB-9F2A-F6CE39DFCEFF}"/>
    <dgm:cxn modelId="{120D4D0E-F14A-4411-B170-0D77CF3075A4}" srcId="{88046BBA-14EC-458B-8EE6-9E8A5C3304B8}" destId="{6D833070-C9F0-4F40-A635-1A774879C544}" srcOrd="1" destOrd="0" parTransId="{9097E189-F079-4AB8-A75F-7F7B58103822}" sibTransId="{8D3A3206-EEA2-48D8-ABB3-2CE6A78833A4}"/>
    <dgm:cxn modelId="{D62AE413-171A-4D89-B86D-D6F9C6A10D77}" srcId="{4BAE8302-7188-4A43-8591-21396EE4D8FC}" destId="{A6E36533-69EE-4C63-8082-6BD14CC07636}" srcOrd="2" destOrd="0" parTransId="{39929684-1B79-4BE1-94FA-EC45E5F07ABB}" sibTransId="{C274D210-6E2D-4E7E-8F36-18DDB2ED1B25}"/>
    <dgm:cxn modelId="{1FEDD523-1C82-47EE-BC58-69FCC23A76C7}" type="presOf" srcId="{4B219CE8-46FF-4EF1-A170-ADF854D9B022}" destId="{1843DC1B-63F3-42F7-B68F-9D6941D57AED}" srcOrd="0" destOrd="5" presId="urn:microsoft.com/office/officeart/2005/8/layout/vList2"/>
    <dgm:cxn modelId="{B0A39726-82BE-43B7-8471-3DD2AC889FF5}" srcId="{7B856253-8EF7-42E8-8FF5-29A7FFC2EFA9}" destId="{4BAE8302-7188-4A43-8591-21396EE4D8FC}" srcOrd="0" destOrd="0" parTransId="{1BACF2BC-D475-45D6-8E46-4223408D6B10}" sibTransId="{CC03498C-82DC-4511-B28F-35A6FECC0B1D}"/>
    <dgm:cxn modelId="{B83B6030-F883-45C8-9CD0-D276D7FECC13}" srcId="{7B856253-8EF7-42E8-8FF5-29A7FFC2EFA9}" destId="{324991B2-36BF-4A1E-98DC-4E2FAE6C0B4C}" srcOrd="1" destOrd="0" parTransId="{B27A4B00-B19C-4F99-B60C-6D4C302D46EC}" sibTransId="{6DEE95CF-8FA9-4C7F-BB9F-A445BCB88EA9}"/>
    <dgm:cxn modelId="{F4A4796B-B862-4258-8F67-930340D169A0}" type="presOf" srcId="{D277B9FE-787E-46B6-86F1-4B519E9106AB}" destId="{1843DC1B-63F3-42F7-B68F-9D6941D57AED}" srcOrd="0" destOrd="0" presId="urn:microsoft.com/office/officeart/2005/8/layout/vList2"/>
    <dgm:cxn modelId="{FB6A3E50-49F2-408E-8290-AFAE648543D4}" type="presOf" srcId="{4E9DCC58-24B9-4F1C-8AB0-7A168A506245}" destId="{350A8EDF-7435-452D-804B-D0EF702CD74A}" srcOrd="0" destOrd="0" presId="urn:microsoft.com/office/officeart/2005/8/layout/vList2"/>
    <dgm:cxn modelId="{9C505352-E830-42ED-ABB8-DD801A9FCA6F}" type="presOf" srcId="{5DF80E3D-B79B-42BD-AED5-7494157D4465}" destId="{350A8EDF-7435-452D-804B-D0EF702CD74A}" srcOrd="0" destOrd="1" presId="urn:microsoft.com/office/officeart/2005/8/layout/vList2"/>
    <dgm:cxn modelId="{0523727E-7538-4627-9E8B-CC5B17C87583}" srcId="{324991B2-36BF-4A1E-98DC-4E2FAE6C0B4C}" destId="{4B219CE8-46FF-4EF1-A170-ADF854D9B022}" srcOrd="3" destOrd="0" parTransId="{D93DBBB5-264F-41E4-862E-39172C231734}" sibTransId="{A7010C12-C982-461A-ADDC-7DBDDC02A45A}"/>
    <dgm:cxn modelId="{1FA88698-1EDF-4112-AE2B-FE6C695D579D}" srcId="{4BAE8302-7188-4A43-8591-21396EE4D8FC}" destId="{4E9DCC58-24B9-4F1C-8AB0-7A168A506245}" srcOrd="0" destOrd="0" parTransId="{BFCD2F28-7B15-4337-BC50-872C867C70ED}" sibTransId="{AC336CF7-59AD-461D-8951-C16D4AED2F05}"/>
    <dgm:cxn modelId="{B4E59D98-8E45-48FC-BFB3-F60340F9C4C2}" type="presOf" srcId="{88046BBA-14EC-458B-8EE6-9E8A5C3304B8}" destId="{1843DC1B-63F3-42F7-B68F-9D6941D57AED}" srcOrd="0" destOrd="1" presId="urn:microsoft.com/office/officeart/2005/8/layout/vList2"/>
    <dgm:cxn modelId="{D81B9699-2064-4D3D-8992-51709AF7A6C0}" type="presOf" srcId="{D592070D-A4DD-4A45-8185-270E1CB2BD12}" destId="{1843DC1B-63F3-42F7-B68F-9D6941D57AED}" srcOrd="0" destOrd="2" presId="urn:microsoft.com/office/officeart/2005/8/layout/vList2"/>
    <dgm:cxn modelId="{5ADA60B6-A3DE-40CC-9C93-625B71735D70}" type="presOf" srcId="{4BAE8302-7188-4A43-8591-21396EE4D8FC}" destId="{5D50A19F-974C-4B00-9568-87D5369581F3}" srcOrd="0" destOrd="0" presId="urn:microsoft.com/office/officeart/2005/8/layout/vList2"/>
    <dgm:cxn modelId="{1883D0BF-6D78-412B-B877-C681F52FAF7D}" srcId="{324991B2-36BF-4A1E-98DC-4E2FAE6C0B4C}" destId="{D277B9FE-787E-46B6-86F1-4B519E9106AB}" srcOrd="0" destOrd="0" parTransId="{54FDA201-ADD2-489A-ADFB-76CF98FA6C33}" sibTransId="{907B7322-19DA-43C4-81CB-8D9534D829B9}"/>
    <dgm:cxn modelId="{54269AC6-E5D8-4C3E-A677-DC82B548D636}" srcId="{324991B2-36BF-4A1E-98DC-4E2FAE6C0B4C}" destId="{8855C869-BF35-4E40-A28F-A5260E323C0B}" srcOrd="2" destOrd="0" parTransId="{3BEC41B4-BD64-4C15-81C1-098E73260898}" sibTransId="{B96C5723-9336-44B8-975C-AEC8DBC2B665}"/>
    <dgm:cxn modelId="{630CB8C7-2F48-4E86-978C-0F22604E817E}" type="presOf" srcId="{7B856253-8EF7-42E8-8FF5-29A7FFC2EFA9}" destId="{4A6E8128-1324-4F7B-8831-D127F8DB9105}" srcOrd="0" destOrd="0" presId="urn:microsoft.com/office/officeart/2005/8/layout/vList2"/>
    <dgm:cxn modelId="{89F02FD0-2E53-424E-8D0C-7BE1E221CC8A}" type="presOf" srcId="{324991B2-36BF-4A1E-98DC-4E2FAE6C0B4C}" destId="{BF81A3AE-883B-498F-8E89-9F9F0DF3BC37}" srcOrd="0" destOrd="0" presId="urn:microsoft.com/office/officeart/2005/8/layout/vList2"/>
    <dgm:cxn modelId="{98E40EDB-EC5F-4C32-ADFA-27A72F7BC72F}" type="presOf" srcId="{A6E36533-69EE-4C63-8082-6BD14CC07636}" destId="{350A8EDF-7435-452D-804B-D0EF702CD74A}" srcOrd="0" destOrd="2" presId="urn:microsoft.com/office/officeart/2005/8/layout/vList2"/>
    <dgm:cxn modelId="{B39C74E0-1459-4954-B1CD-4CDE3ADC310E}" type="presOf" srcId="{8855C869-BF35-4E40-A28F-A5260E323C0B}" destId="{1843DC1B-63F3-42F7-B68F-9D6941D57AED}" srcOrd="0" destOrd="4" presId="urn:microsoft.com/office/officeart/2005/8/layout/vList2"/>
    <dgm:cxn modelId="{759AECE1-C788-4531-A0AE-3F5E8DE2FA49}" srcId="{88046BBA-14EC-458B-8EE6-9E8A5C3304B8}" destId="{D592070D-A4DD-4A45-8185-270E1CB2BD12}" srcOrd="0" destOrd="0" parTransId="{1E14D920-B841-45C5-928C-1B6E6872AAAE}" sibTransId="{865B451C-7518-4F7D-BA29-C0B8F6500B53}"/>
    <dgm:cxn modelId="{3E5E7CEF-DA91-413E-BCD3-486E4CB5AB96}" srcId="{4BAE8302-7188-4A43-8591-21396EE4D8FC}" destId="{5DF80E3D-B79B-42BD-AED5-7494157D4465}" srcOrd="1" destOrd="0" parTransId="{12468D08-BEE3-4303-8A45-1A0A85A8E331}" sibTransId="{7F4C760A-D6E8-477E-8A7F-1AD6E2671B6A}"/>
    <dgm:cxn modelId="{92B771FC-CEF5-40CB-A302-B2A742FED752}" type="presOf" srcId="{6D833070-C9F0-4F40-A635-1A774879C544}" destId="{1843DC1B-63F3-42F7-B68F-9D6941D57AED}" srcOrd="0" destOrd="3" presId="urn:microsoft.com/office/officeart/2005/8/layout/vList2"/>
    <dgm:cxn modelId="{2274DF30-502A-4D65-81E4-D0CD8E88B2B9}" type="presParOf" srcId="{4A6E8128-1324-4F7B-8831-D127F8DB9105}" destId="{5D50A19F-974C-4B00-9568-87D5369581F3}" srcOrd="0" destOrd="0" presId="urn:microsoft.com/office/officeart/2005/8/layout/vList2"/>
    <dgm:cxn modelId="{ABA0B97A-DB0E-428A-8324-A726E97CD6DA}" type="presParOf" srcId="{4A6E8128-1324-4F7B-8831-D127F8DB9105}" destId="{350A8EDF-7435-452D-804B-D0EF702CD74A}" srcOrd="1" destOrd="0" presId="urn:microsoft.com/office/officeart/2005/8/layout/vList2"/>
    <dgm:cxn modelId="{A4379DD5-1FC7-4021-9635-F8D041CFE357}" type="presParOf" srcId="{4A6E8128-1324-4F7B-8831-D127F8DB9105}" destId="{BF81A3AE-883B-498F-8E89-9F9F0DF3BC37}" srcOrd="2" destOrd="0" presId="urn:microsoft.com/office/officeart/2005/8/layout/vList2"/>
    <dgm:cxn modelId="{B6581A32-FBF4-40AA-8AAD-74F14651F3FA}" type="presParOf" srcId="{4A6E8128-1324-4F7B-8831-D127F8DB9105}" destId="{1843DC1B-63F3-42F7-B68F-9D6941D57AE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E1466A-F63F-4614-BF92-5A40D81650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28291A-5A7F-4E19-9F73-6F64ABA3CED2}">
      <dgm:prSet/>
      <dgm:spPr/>
      <dgm:t>
        <a:bodyPr/>
        <a:lstStyle/>
        <a:p>
          <a:pPr>
            <a:lnSpc>
              <a:spcPct val="100000"/>
            </a:lnSpc>
          </a:pPr>
          <a:r>
            <a:rPr lang="en-ZA"/>
            <a:t>Enhance insulin sensitivity</a:t>
          </a:r>
          <a:endParaRPr lang="en-US"/>
        </a:p>
      </dgm:t>
    </dgm:pt>
    <dgm:pt modelId="{0BE636D9-6C4D-42C1-9B75-B03EA4A1FFDD}" type="parTrans" cxnId="{1C5E3D6C-4A03-40E5-80DF-70A35C5E3B9B}">
      <dgm:prSet/>
      <dgm:spPr/>
      <dgm:t>
        <a:bodyPr/>
        <a:lstStyle/>
        <a:p>
          <a:endParaRPr lang="en-US"/>
        </a:p>
      </dgm:t>
    </dgm:pt>
    <dgm:pt modelId="{3E310230-00F1-45EA-9D3A-A23115A267B1}" type="sibTrans" cxnId="{1C5E3D6C-4A03-40E5-80DF-70A35C5E3B9B}">
      <dgm:prSet/>
      <dgm:spPr/>
      <dgm:t>
        <a:bodyPr/>
        <a:lstStyle/>
        <a:p>
          <a:endParaRPr lang="en-US"/>
        </a:p>
      </dgm:t>
    </dgm:pt>
    <dgm:pt modelId="{64484B81-C482-4652-B10A-13FA9BCD1915}">
      <dgm:prSet/>
      <dgm:spPr/>
      <dgm:t>
        <a:bodyPr/>
        <a:lstStyle/>
        <a:p>
          <a:pPr>
            <a:lnSpc>
              <a:spcPct val="100000"/>
            </a:lnSpc>
          </a:pPr>
          <a:r>
            <a:rPr lang="en-ZA"/>
            <a:t>CHO</a:t>
          </a:r>
          <a:endParaRPr lang="en-US"/>
        </a:p>
      </dgm:t>
    </dgm:pt>
    <dgm:pt modelId="{41C2F62B-12E5-40B1-B7F9-F4AE07E27C62}" type="parTrans" cxnId="{CEF9A920-992C-4993-ABC0-FD5A794DD9D0}">
      <dgm:prSet/>
      <dgm:spPr/>
      <dgm:t>
        <a:bodyPr/>
        <a:lstStyle/>
        <a:p>
          <a:endParaRPr lang="en-US"/>
        </a:p>
      </dgm:t>
    </dgm:pt>
    <dgm:pt modelId="{C74C3F4C-A175-44F2-907C-0E491CDE673B}" type="sibTrans" cxnId="{CEF9A920-992C-4993-ABC0-FD5A794DD9D0}">
      <dgm:prSet/>
      <dgm:spPr/>
      <dgm:t>
        <a:bodyPr/>
        <a:lstStyle/>
        <a:p>
          <a:endParaRPr lang="en-US"/>
        </a:p>
      </dgm:t>
    </dgm:pt>
    <dgm:pt modelId="{970E0380-BFD3-4433-9F03-DA2E6BA34E60}">
      <dgm:prSet/>
      <dgm:spPr/>
      <dgm:t>
        <a:bodyPr/>
        <a:lstStyle/>
        <a:p>
          <a:pPr>
            <a:lnSpc>
              <a:spcPct val="100000"/>
            </a:lnSpc>
          </a:pPr>
          <a:r>
            <a:rPr lang="en-ZA"/>
            <a:t>Restrict refined CHO and total energy</a:t>
          </a:r>
          <a:endParaRPr lang="en-US"/>
        </a:p>
      </dgm:t>
    </dgm:pt>
    <dgm:pt modelId="{AFA83196-C1E5-4750-84A8-D180A6B96FD2}" type="parTrans" cxnId="{77D6D3A7-89A5-417E-A09A-795E4E3205B2}">
      <dgm:prSet/>
      <dgm:spPr/>
      <dgm:t>
        <a:bodyPr/>
        <a:lstStyle/>
        <a:p>
          <a:endParaRPr lang="en-US"/>
        </a:p>
      </dgm:t>
    </dgm:pt>
    <dgm:pt modelId="{F11AA9FA-FB6E-4E77-9499-234ED45FFB65}" type="sibTrans" cxnId="{77D6D3A7-89A5-417E-A09A-795E4E3205B2}">
      <dgm:prSet/>
      <dgm:spPr/>
      <dgm:t>
        <a:bodyPr/>
        <a:lstStyle/>
        <a:p>
          <a:endParaRPr lang="en-US"/>
        </a:p>
      </dgm:t>
    </dgm:pt>
    <dgm:pt modelId="{72C28564-F376-46E9-B02D-7EC837250A4E}">
      <dgm:prSet/>
      <dgm:spPr/>
      <dgm:t>
        <a:bodyPr/>
        <a:lstStyle/>
        <a:p>
          <a:pPr>
            <a:lnSpc>
              <a:spcPct val="100000"/>
            </a:lnSpc>
          </a:pPr>
          <a:r>
            <a:rPr lang="en-ZA"/>
            <a:t>High fibre foods</a:t>
          </a:r>
          <a:endParaRPr lang="en-US"/>
        </a:p>
      </dgm:t>
    </dgm:pt>
    <dgm:pt modelId="{34E68F09-FB29-4919-B8F2-0D0AF0CEE2DF}" type="parTrans" cxnId="{F8830F5B-608B-44A4-A38D-D85569399B2A}">
      <dgm:prSet/>
      <dgm:spPr/>
      <dgm:t>
        <a:bodyPr/>
        <a:lstStyle/>
        <a:p>
          <a:endParaRPr lang="en-US"/>
        </a:p>
      </dgm:t>
    </dgm:pt>
    <dgm:pt modelId="{5108235F-0BA2-485C-9DD4-F37B428F4FD8}" type="sibTrans" cxnId="{F8830F5B-608B-44A4-A38D-D85569399B2A}">
      <dgm:prSet/>
      <dgm:spPr/>
      <dgm:t>
        <a:bodyPr/>
        <a:lstStyle/>
        <a:p>
          <a:endParaRPr lang="en-US"/>
        </a:p>
      </dgm:t>
    </dgm:pt>
    <dgm:pt modelId="{F69882EB-756A-423B-8C7A-A5BBA910699E}">
      <dgm:prSet/>
      <dgm:spPr/>
      <dgm:t>
        <a:bodyPr/>
        <a:lstStyle/>
        <a:p>
          <a:pPr>
            <a:lnSpc>
              <a:spcPct val="100000"/>
            </a:lnSpc>
          </a:pPr>
          <a:r>
            <a:rPr lang="en-ZA"/>
            <a:t>Low (40%) vs high CHO (60%)</a:t>
          </a:r>
          <a:endParaRPr lang="en-US"/>
        </a:p>
      </dgm:t>
    </dgm:pt>
    <dgm:pt modelId="{0D1B0AEB-C54A-484D-805C-8175393DCDA9}" type="parTrans" cxnId="{87436F0C-89CC-4350-AB77-B08F983482E9}">
      <dgm:prSet/>
      <dgm:spPr/>
      <dgm:t>
        <a:bodyPr/>
        <a:lstStyle/>
        <a:p>
          <a:endParaRPr lang="en-US"/>
        </a:p>
      </dgm:t>
    </dgm:pt>
    <dgm:pt modelId="{95ED68F1-CD53-42C7-BDDF-7CED138E8AA5}" type="sibTrans" cxnId="{87436F0C-89CC-4350-AB77-B08F983482E9}">
      <dgm:prSet/>
      <dgm:spPr/>
      <dgm:t>
        <a:bodyPr/>
        <a:lstStyle/>
        <a:p>
          <a:endParaRPr lang="en-US"/>
        </a:p>
      </dgm:t>
    </dgm:pt>
    <dgm:pt modelId="{27DC01C9-C0F7-4F9D-BDC9-146CBECF58AE}">
      <dgm:prSet/>
      <dgm:spPr/>
      <dgm:t>
        <a:bodyPr/>
        <a:lstStyle/>
        <a:p>
          <a:pPr>
            <a:lnSpc>
              <a:spcPct val="100000"/>
            </a:lnSpc>
          </a:pPr>
          <a:r>
            <a:rPr lang="en-ZA"/>
            <a:t>Protein</a:t>
          </a:r>
          <a:endParaRPr lang="en-US"/>
        </a:p>
      </dgm:t>
    </dgm:pt>
    <dgm:pt modelId="{B364666C-94C1-4BA9-A7AE-B5E450021250}" type="parTrans" cxnId="{3CBBDA2C-99BA-4D40-B07E-C38996BCBEBD}">
      <dgm:prSet/>
      <dgm:spPr/>
      <dgm:t>
        <a:bodyPr/>
        <a:lstStyle/>
        <a:p>
          <a:endParaRPr lang="en-US"/>
        </a:p>
      </dgm:t>
    </dgm:pt>
    <dgm:pt modelId="{77880A35-8DA2-47E1-80C4-8F047B77E27E}" type="sibTrans" cxnId="{3CBBDA2C-99BA-4D40-B07E-C38996BCBEBD}">
      <dgm:prSet/>
      <dgm:spPr/>
      <dgm:t>
        <a:bodyPr/>
        <a:lstStyle/>
        <a:p>
          <a:endParaRPr lang="en-US"/>
        </a:p>
      </dgm:t>
    </dgm:pt>
    <dgm:pt modelId="{6BAF2166-7A3B-4A6E-92EB-1C8173207AE4}">
      <dgm:prSet/>
      <dgm:spPr/>
      <dgm:t>
        <a:bodyPr/>
        <a:lstStyle/>
        <a:p>
          <a:pPr>
            <a:lnSpc>
              <a:spcPct val="100000"/>
            </a:lnSpc>
          </a:pPr>
          <a:r>
            <a:rPr lang="en-ZA"/>
            <a:t>Whey protein</a:t>
          </a:r>
          <a:endParaRPr lang="en-US"/>
        </a:p>
      </dgm:t>
    </dgm:pt>
    <dgm:pt modelId="{A11832A4-733C-4A30-8161-6CB59FC15126}" type="parTrans" cxnId="{25479613-BB07-44D8-B13F-56CC13B1ACAF}">
      <dgm:prSet/>
      <dgm:spPr/>
      <dgm:t>
        <a:bodyPr/>
        <a:lstStyle/>
        <a:p>
          <a:endParaRPr lang="en-US"/>
        </a:p>
      </dgm:t>
    </dgm:pt>
    <dgm:pt modelId="{0400695E-B24E-4A1D-9E8D-00AFAB16FABE}" type="sibTrans" cxnId="{25479613-BB07-44D8-B13F-56CC13B1ACAF}">
      <dgm:prSet/>
      <dgm:spPr/>
      <dgm:t>
        <a:bodyPr/>
        <a:lstStyle/>
        <a:p>
          <a:endParaRPr lang="en-US"/>
        </a:p>
      </dgm:t>
    </dgm:pt>
    <dgm:pt modelId="{396FADD4-6F61-439F-8908-95257EA422BB}">
      <dgm:prSet/>
      <dgm:spPr/>
      <dgm:t>
        <a:bodyPr/>
        <a:lstStyle/>
        <a:p>
          <a:pPr>
            <a:lnSpc>
              <a:spcPct val="100000"/>
            </a:lnSpc>
          </a:pPr>
          <a:r>
            <a:rPr lang="en-ZA"/>
            <a:t>Small, frequent meals</a:t>
          </a:r>
          <a:endParaRPr lang="en-US"/>
        </a:p>
      </dgm:t>
    </dgm:pt>
    <dgm:pt modelId="{FD89366E-966D-43EB-A487-8490F94E62C6}" type="parTrans" cxnId="{C211583D-4A9B-42FF-9AED-DC58AB08F94E}">
      <dgm:prSet/>
      <dgm:spPr/>
      <dgm:t>
        <a:bodyPr/>
        <a:lstStyle/>
        <a:p>
          <a:endParaRPr lang="en-US"/>
        </a:p>
      </dgm:t>
    </dgm:pt>
    <dgm:pt modelId="{1D4A2DF0-F01F-44A7-A067-74ABC2ACDFDE}" type="sibTrans" cxnId="{C211583D-4A9B-42FF-9AED-DC58AB08F94E}">
      <dgm:prSet/>
      <dgm:spPr/>
      <dgm:t>
        <a:bodyPr/>
        <a:lstStyle/>
        <a:p>
          <a:endParaRPr lang="en-US"/>
        </a:p>
      </dgm:t>
    </dgm:pt>
    <dgm:pt modelId="{B655D9BD-715A-4C31-8AB8-11D87CCC0204}">
      <dgm:prSet/>
      <dgm:spPr/>
      <dgm:t>
        <a:bodyPr/>
        <a:lstStyle/>
        <a:p>
          <a:pPr>
            <a:lnSpc>
              <a:spcPct val="100000"/>
            </a:lnSpc>
          </a:pPr>
          <a:r>
            <a:rPr lang="en-ZA"/>
            <a:t>High energy intake @ breakfast rather than at dinner</a:t>
          </a:r>
          <a:endParaRPr lang="en-US"/>
        </a:p>
      </dgm:t>
    </dgm:pt>
    <dgm:pt modelId="{3DD5926B-92A9-480E-815F-DF943BF5553A}" type="parTrans" cxnId="{9B065488-03C1-4F58-8A82-FC22E5F70AF8}">
      <dgm:prSet/>
      <dgm:spPr/>
      <dgm:t>
        <a:bodyPr/>
        <a:lstStyle/>
        <a:p>
          <a:endParaRPr lang="en-US"/>
        </a:p>
      </dgm:t>
    </dgm:pt>
    <dgm:pt modelId="{80F0D923-3798-4BE5-AF2A-F4269994A00A}" type="sibTrans" cxnId="{9B065488-03C1-4F58-8A82-FC22E5F70AF8}">
      <dgm:prSet/>
      <dgm:spPr/>
      <dgm:t>
        <a:bodyPr/>
        <a:lstStyle/>
        <a:p>
          <a:endParaRPr lang="en-US"/>
        </a:p>
      </dgm:t>
    </dgm:pt>
    <dgm:pt modelId="{9D2A6A06-A4AA-4E43-8976-1380AC277CEA}">
      <dgm:prSet/>
      <dgm:spPr/>
      <dgm:t>
        <a:bodyPr/>
        <a:lstStyle/>
        <a:p>
          <a:pPr>
            <a:lnSpc>
              <a:spcPct val="100000"/>
            </a:lnSpc>
          </a:pPr>
          <a:r>
            <a:rPr lang="en-ZA"/>
            <a:t>Vit D &amp; chromium &amp; magnesium</a:t>
          </a:r>
          <a:endParaRPr lang="en-US"/>
        </a:p>
      </dgm:t>
    </dgm:pt>
    <dgm:pt modelId="{BD5F2723-3440-4CAB-9AD3-AB5336A5E6E3}" type="parTrans" cxnId="{66873100-3953-49E1-92BF-262D7FE75D29}">
      <dgm:prSet/>
      <dgm:spPr/>
      <dgm:t>
        <a:bodyPr/>
        <a:lstStyle/>
        <a:p>
          <a:endParaRPr lang="en-US"/>
        </a:p>
      </dgm:t>
    </dgm:pt>
    <dgm:pt modelId="{058EAD2E-48E9-4220-B2A6-BFC99656E9F6}" type="sibTrans" cxnId="{66873100-3953-49E1-92BF-262D7FE75D29}">
      <dgm:prSet/>
      <dgm:spPr/>
      <dgm:t>
        <a:bodyPr/>
        <a:lstStyle/>
        <a:p>
          <a:endParaRPr lang="en-US"/>
        </a:p>
      </dgm:t>
    </dgm:pt>
    <dgm:pt modelId="{7A31F619-8826-4456-891E-1DD10A7D0B08}" type="pres">
      <dgm:prSet presAssocID="{29E1466A-F63F-4614-BF92-5A40D816506B}" presName="root" presStyleCnt="0">
        <dgm:presLayoutVars>
          <dgm:dir/>
          <dgm:resizeHandles val="exact"/>
        </dgm:presLayoutVars>
      </dgm:prSet>
      <dgm:spPr/>
    </dgm:pt>
    <dgm:pt modelId="{60E165FB-5155-4CBD-8A37-1841FD3C99D0}" type="pres">
      <dgm:prSet presAssocID="{9B28291A-5A7F-4E19-9F73-6F64ABA3CED2}" presName="compNode" presStyleCnt="0"/>
      <dgm:spPr/>
    </dgm:pt>
    <dgm:pt modelId="{526E2BE4-F1FD-4FB1-B4A2-7352C1E043B4}" type="pres">
      <dgm:prSet presAssocID="{9B28291A-5A7F-4E19-9F73-6F64ABA3CED2}" presName="bgRect" presStyleLbl="bgShp" presStyleIdx="0" presStyleCnt="5"/>
      <dgm:spPr/>
    </dgm:pt>
    <dgm:pt modelId="{9B49D043-EF3A-41A5-8C4B-61BFD1B7A34A}" type="pres">
      <dgm:prSet presAssocID="{9B28291A-5A7F-4E19-9F73-6F64ABA3CED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3B438ED-19D6-4BBC-BCF1-ADE08F8B0941}" type="pres">
      <dgm:prSet presAssocID="{9B28291A-5A7F-4E19-9F73-6F64ABA3CED2}" presName="spaceRect" presStyleCnt="0"/>
      <dgm:spPr/>
    </dgm:pt>
    <dgm:pt modelId="{8790C34F-AC69-4850-834F-82F1B5CBA1C7}" type="pres">
      <dgm:prSet presAssocID="{9B28291A-5A7F-4E19-9F73-6F64ABA3CED2}" presName="parTx" presStyleLbl="revTx" presStyleIdx="0" presStyleCnt="8">
        <dgm:presLayoutVars>
          <dgm:chMax val="0"/>
          <dgm:chPref val="0"/>
        </dgm:presLayoutVars>
      </dgm:prSet>
      <dgm:spPr/>
    </dgm:pt>
    <dgm:pt modelId="{40857D43-33B8-42D0-A712-F7FC86737DCF}" type="pres">
      <dgm:prSet presAssocID="{3E310230-00F1-45EA-9D3A-A23115A267B1}" presName="sibTrans" presStyleCnt="0"/>
      <dgm:spPr/>
    </dgm:pt>
    <dgm:pt modelId="{E93E7698-A7AA-4525-B436-00C55E1A14BE}" type="pres">
      <dgm:prSet presAssocID="{64484B81-C482-4652-B10A-13FA9BCD1915}" presName="compNode" presStyleCnt="0"/>
      <dgm:spPr/>
    </dgm:pt>
    <dgm:pt modelId="{88752D64-75A3-4704-BB6F-BBB592E0201B}" type="pres">
      <dgm:prSet presAssocID="{64484B81-C482-4652-B10A-13FA9BCD1915}" presName="bgRect" presStyleLbl="bgShp" presStyleIdx="1" presStyleCnt="5"/>
      <dgm:spPr/>
    </dgm:pt>
    <dgm:pt modelId="{F465E806-CBC8-44F5-B075-D45AF2800EF1}" type="pres">
      <dgm:prSet presAssocID="{64484B81-C482-4652-B10A-13FA9BCD191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termelon"/>
        </a:ext>
      </dgm:extLst>
    </dgm:pt>
    <dgm:pt modelId="{A9DC787C-21C9-4A04-8A6C-2B15EAFA9F83}" type="pres">
      <dgm:prSet presAssocID="{64484B81-C482-4652-B10A-13FA9BCD1915}" presName="spaceRect" presStyleCnt="0"/>
      <dgm:spPr/>
    </dgm:pt>
    <dgm:pt modelId="{6F75B62E-1F5A-4141-B678-90387E3655C4}" type="pres">
      <dgm:prSet presAssocID="{64484B81-C482-4652-B10A-13FA9BCD1915}" presName="parTx" presStyleLbl="revTx" presStyleIdx="1" presStyleCnt="8">
        <dgm:presLayoutVars>
          <dgm:chMax val="0"/>
          <dgm:chPref val="0"/>
        </dgm:presLayoutVars>
      </dgm:prSet>
      <dgm:spPr/>
    </dgm:pt>
    <dgm:pt modelId="{05E69D45-8621-47D4-A3AA-97B421BB2B82}" type="pres">
      <dgm:prSet presAssocID="{64484B81-C482-4652-B10A-13FA9BCD1915}" presName="desTx" presStyleLbl="revTx" presStyleIdx="2" presStyleCnt="8">
        <dgm:presLayoutVars/>
      </dgm:prSet>
      <dgm:spPr/>
    </dgm:pt>
    <dgm:pt modelId="{CA6EE23A-1EFF-4AC4-B993-DB418CAE744A}" type="pres">
      <dgm:prSet presAssocID="{C74C3F4C-A175-44F2-907C-0E491CDE673B}" presName="sibTrans" presStyleCnt="0"/>
      <dgm:spPr/>
    </dgm:pt>
    <dgm:pt modelId="{B1DDA7C1-B00E-464A-A705-E82F32CC14EA}" type="pres">
      <dgm:prSet presAssocID="{27DC01C9-C0F7-4F9D-BDC9-146CBECF58AE}" presName="compNode" presStyleCnt="0"/>
      <dgm:spPr/>
    </dgm:pt>
    <dgm:pt modelId="{9A308F13-0457-4CF7-A3BE-AC8D653B74B6}" type="pres">
      <dgm:prSet presAssocID="{27DC01C9-C0F7-4F9D-BDC9-146CBECF58AE}" presName="bgRect" presStyleLbl="bgShp" presStyleIdx="2" presStyleCnt="5"/>
      <dgm:spPr/>
    </dgm:pt>
    <dgm:pt modelId="{8DD29E5D-8478-4E3E-81C8-2F4D82163A68}" type="pres">
      <dgm:prSet presAssocID="{27DC01C9-C0F7-4F9D-BDC9-146CBECF58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w"/>
        </a:ext>
      </dgm:extLst>
    </dgm:pt>
    <dgm:pt modelId="{9E174063-551B-4F13-ABF4-DC919251C065}" type="pres">
      <dgm:prSet presAssocID="{27DC01C9-C0F7-4F9D-BDC9-146CBECF58AE}" presName="spaceRect" presStyleCnt="0"/>
      <dgm:spPr/>
    </dgm:pt>
    <dgm:pt modelId="{BDAC70DE-C699-476F-B5A4-EA72C12A0058}" type="pres">
      <dgm:prSet presAssocID="{27DC01C9-C0F7-4F9D-BDC9-146CBECF58AE}" presName="parTx" presStyleLbl="revTx" presStyleIdx="3" presStyleCnt="8">
        <dgm:presLayoutVars>
          <dgm:chMax val="0"/>
          <dgm:chPref val="0"/>
        </dgm:presLayoutVars>
      </dgm:prSet>
      <dgm:spPr/>
    </dgm:pt>
    <dgm:pt modelId="{D91FB6DA-5847-41FB-8597-821352EAA25E}" type="pres">
      <dgm:prSet presAssocID="{27DC01C9-C0F7-4F9D-BDC9-146CBECF58AE}" presName="desTx" presStyleLbl="revTx" presStyleIdx="4" presStyleCnt="8">
        <dgm:presLayoutVars/>
      </dgm:prSet>
      <dgm:spPr/>
    </dgm:pt>
    <dgm:pt modelId="{EDC7BB07-9099-42F9-912C-4EBB6C3F7EFA}" type="pres">
      <dgm:prSet presAssocID="{77880A35-8DA2-47E1-80C4-8F047B77E27E}" presName="sibTrans" presStyleCnt="0"/>
      <dgm:spPr/>
    </dgm:pt>
    <dgm:pt modelId="{B61FEF12-674F-4CA3-AF2B-5ED0F9F9F3BB}" type="pres">
      <dgm:prSet presAssocID="{396FADD4-6F61-439F-8908-95257EA422BB}" presName="compNode" presStyleCnt="0"/>
      <dgm:spPr/>
    </dgm:pt>
    <dgm:pt modelId="{C967881D-086F-466F-AB24-4FB82C50D7E9}" type="pres">
      <dgm:prSet presAssocID="{396FADD4-6F61-439F-8908-95257EA422BB}" presName="bgRect" presStyleLbl="bgShp" presStyleIdx="3" presStyleCnt="5"/>
      <dgm:spPr/>
    </dgm:pt>
    <dgm:pt modelId="{11D4BE82-B0E9-49A0-B0C0-9A2E205392AB}" type="pres">
      <dgm:prSet presAssocID="{396FADD4-6F61-439F-8908-95257EA422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rson Eating"/>
        </a:ext>
      </dgm:extLst>
    </dgm:pt>
    <dgm:pt modelId="{36839A67-5065-4075-B730-275C07555526}" type="pres">
      <dgm:prSet presAssocID="{396FADD4-6F61-439F-8908-95257EA422BB}" presName="spaceRect" presStyleCnt="0"/>
      <dgm:spPr/>
    </dgm:pt>
    <dgm:pt modelId="{6D481E5D-4A11-434E-B382-3CB547FA5933}" type="pres">
      <dgm:prSet presAssocID="{396FADD4-6F61-439F-8908-95257EA422BB}" presName="parTx" presStyleLbl="revTx" presStyleIdx="5" presStyleCnt="8">
        <dgm:presLayoutVars>
          <dgm:chMax val="0"/>
          <dgm:chPref val="0"/>
        </dgm:presLayoutVars>
      </dgm:prSet>
      <dgm:spPr/>
    </dgm:pt>
    <dgm:pt modelId="{94D72637-D3C9-4304-B986-B6CF86A2FC28}" type="pres">
      <dgm:prSet presAssocID="{396FADD4-6F61-439F-8908-95257EA422BB}" presName="desTx" presStyleLbl="revTx" presStyleIdx="6" presStyleCnt="8">
        <dgm:presLayoutVars/>
      </dgm:prSet>
      <dgm:spPr/>
    </dgm:pt>
    <dgm:pt modelId="{9F75857E-D618-47A7-9366-9043DF7C0421}" type="pres">
      <dgm:prSet presAssocID="{1D4A2DF0-F01F-44A7-A067-74ABC2ACDFDE}" presName="sibTrans" presStyleCnt="0"/>
      <dgm:spPr/>
    </dgm:pt>
    <dgm:pt modelId="{3F6972F3-1577-43A5-8191-676287568D7C}" type="pres">
      <dgm:prSet presAssocID="{9D2A6A06-A4AA-4E43-8976-1380AC277CEA}" presName="compNode" presStyleCnt="0"/>
      <dgm:spPr/>
    </dgm:pt>
    <dgm:pt modelId="{02A698FA-661C-4917-B396-38D54CD698E7}" type="pres">
      <dgm:prSet presAssocID="{9D2A6A06-A4AA-4E43-8976-1380AC277CEA}" presName="bgRect" presStyleLbl="bgShp" presStyleIdx="4" presStyleCnt="5"/>
      <dgm:spPr/>
    </dgm:pt>
    <dgm:pt modelId="{265A05A9-42C6-4B33-B433-BFF959B4D5BF}" type="pres">
      <dgm:prSet presAssocID="{9D2A6A06-A4AA-4E43-8976-1380AC277CE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ter"/>
        </a:ext>
      </dgm:extLst>
    </dgm:pt>
    <dgm:pt modelId="{B9F9DCC5-ED31-4E97-B692-19657FCE762D}" type="pres">
      <dgm:prSet presAssocID="{9D2A6A06-A4AA-4E43-8976-1380AC277CEA}" presName="spaceRect" presStyleCnt="0"/>
      <dgm:spPr/>
    </dgm:pt>
    <dgm:pt modelId="{5C7C29C7-C310-4CDC-819F-FDD9D69C7A0F}" type="pres">
      <dgm:prSet presAssocID="{9D2A6A06-A4AA-4E43-8976-1380AC277CEA}" presName="parTx" presStyleLbl="revTx" presStyleIdx="7" presStyleCnt="8">
        <dgm:presLayoutVars>
          <dgm:chMax val="0"/>
          <dgm:chPref val="0"/>
        </dgm:presLayoutVars>
      </dgm:prSet>
      <dgm:spPr/>
    </dgm:pt>
  </dgm:ptLst>
  <dgm:cxnLst>
    <dgm:cxn modelId="{66873100-3953-49E1-92BF-262D7FE75D29}" srcId="{29E1466A-F63F-4614-BF92-5A40D816506B}" destId="{9D2A6A06-A4AA-4E43-8976-1380AC277CEA}" srcOrd="4" destOrd="0" parTransId="{BD5F2723-3440-4CAB-9AD3-AB5336A5E6E3}" sibTransId="{058EAD2E-48E9-4220-B2A6-BFC99656E9F6}"/>
    <dgm:cxn modelId="{4CA7CF05-4F92-404F-AD81-0E0BB62CB69A}" type="presOf" srcId="{396FADD4-6F61-439F-8908-95257EA422BB}" destId="{6D481E5D-4A11-434E-B382-3CB547FA5933}" srcOrd="0" destOrd="0" presId="urn:microsoft.com/office/officeart/2018/2/layout/IconVerticalSolidList"/>
    <dgm:cxn modelId="{87436F0C-89CC-4350-AB77-B08F983482E9}" srcId="{64484B81-C482-4652-B10A-13FA9BCD1915}" destId="{F69882EB-756A-423B-8C7A-A5BBA910699E}" srcOrd="2" destOrd="0" parTransId="{0D1B0AEB-C54A-484D-805C-8175393DCDA9}" sibTransId="{95ED68F1-CD53-42C7-BDDF-7CED138E8AA5}"/>
    <dgm:cxn modelId="{20037E0C-02BC-4BEA-AA2C-73FC7888CA89}" type="presOf" srcId="{6BAF2166-7A3B-4A6E-92EB-1C8173207AE4}" destId="{D91FB6DA-5847-41FB-8597-821352EAA25E}" srcOrd="0" destOrd="0" presId="urn:microsoft.com/office/officeart/2018/2/layout/IconVerticalSolidList"/>
    <dgm:cxn modelId="{C35C620D-930E-4150-9641-267026C6FC05}" type="presOf" srcId="{72C28564-F376-46E9-B02D-7EC837250A4E}" destId="{05E69D45-8621-47D4-A3AA-97B421BB2B82}" srcOrd="0" destOrd="1" presId="urn:microsoft.com/office/officeart/2018/2/layout/IconVerticalSolidList"/>
    <dgm:cxn modelId="{25479613-BB07-44D8-B13F-56CC13B1ACAF}" srcId="{27DC01C9-C0F7-4F9D-BDC9-146CBECF58AE}" destId="{6BAF2166-7A3B-4A6E-92EB-1C8173207AE4}" srcOrd="0" destOrd="0" parTransId="{A11832A4-733C-4A30-8161-6CB59FC15126}" sibTransId="{0400695E-B24E-4A1D-9E8D-00AFAB16FABE}"/>
    <dgm:cxn modelId="{CEF9A920-992C-4993-ABC0-FD5A794DD9D0}" srcId="{29E1466A-F63F-4614-BF92-5A40D816506B}" destId="{64484B81-C482-4652-B10A-13FA9BCD1915}" srcOrd="1" destOrd="0" parTransId="{41C2F62B-12E5-40B1-B7F9-F4AE07E27C62}" sibTransId="{C74C3F4C-A175-44F2-907C-0E491CDE673B}"/>
    <dgm:cxn modelId="{73DDDB27-CD2E-4B78-9CFF-2046E011EF8A}" type="presOf" srcId="{64484B81-C482-4652-B10A-13FA9BCD1915}" destId="{6F75B62E-1F5A-4141-B678-90387E3655C4}" srcOrd="0" destOrd="0" presId="urn:microsoft.com/office/officeart/2018/2/layout/IconVerticalSolidList"/>
    <dgm:cxn modelId="{3CBBDA2C-99BA-4D40-B07E-C38996BCBEBD}" srcId="{29E1466A-F63F-4614-BF92-5A40D816506B}" destId="{27DC01C9-C0F7-4F9D-BDC9-146CBECF58AE}" srcOrd="2" destOrd="0" parTransId="{B364666C-94C1-4BA9-A7AE-B5E450021250}" sibTransId="{77880A35-8DA2-47E1-80C4-8F047B77E27E}"/>
    <dgm:cxn modelId="{332CDD35-6B7D-4558-AA96-F5460D3F9C73}" type="presOf" srcId="{9D2A6A06-A4AA-4E43-8976-1380AC277CEA}" destId="{5C7C29C7-C310-4CDC-819F-FDD9D69C7A0F}" srcOrd="0" destOrd="0" presId="urn:microsoft.com/office/officeart/2018/2/layout/IconVerticalSolidList"/>
    <dgm:cxn modelId="{C211583D-4A9B-42FF-9AED-DC58AB08F94E}" srcId="{29E1466A-F63F-4614-BF92-5A40D816506B}" destId="{396FADD4-6F61-439F-8908-95257EA422BB}" srcOrd="3" destOrd="0" parTransId="{FD89366E-966D-43EB-A487-8490F94E62C6}" sibTransId="{1D4A2DF0-F01F-44A7-A067-74ABC2ACDFDE}"/>
    <dgm:cxn modelId="{F8830F5B-608B-44A4-A38D-D85569399B2A}" srcId="{64484B81-C482-4652-B10A-13FA9BCD1915}" destId="{72C28564-F376-46E9-B02D-7EC837250A4E}" srcOrd="1" destOrd="0" parTransId="{34E68F09-FB29-4919-B8F2-0D0AF0CEE2DF}" sibTransId="{5108235F-0BA2-485C-9DD4-F37B428F4FD8}"/>
    <dgm:cxn modelId="{1C5E3D6C-4A03-40E5-80DF-70A35C5E3B9B}" srcId="{29E1466A-F63F-4614-BF92-5A40D816506B}" destId="{9B28291A-5A7F-4E19-9F73-6F64ABA3CED2}" srcOrd="0" destOrd="0" parTransId="{0BE636D9-6C4D-42C1-9B75-B03EA4A1FFDD}" sibTransId="{3E310230-00F1-45EA-9D3A-A23115A267B1}"/>
    <dgm:cxn modelId="{8C187874-3B04-40FB-9D5C-967EA4DA6E23}" type="presOf" srcId="{9B28291A-5A7F-4E19-9F73-6F64ABA3CED2}" destId="{8790C34F-AC69-4850-834F-82F1B5CBA1C7}" srcOrd="0" destOrd="0" presId="urn:microsoft.com/office/officeart/2018/2/layout/IconVerticalSolidList"/>
    <dgm:cxn modelId="{9B065488-03C1-4F58-8A82-FC22E5F70AF8}" srcId="{396FADD4-6F61-439F-8908-95257EA422BB}" destId="{B655D9BD-715A-4C31-8AB8-11D87CCC0204}" srcOrd="0" destOrd="0" parTransId="{3DD5926B-92A9-480E-815F-DF943BF5553A}" sibTransId="{80F0D923-3798-4BE5-AF2A-F4269994A00A}"/>
    <dgm:cxn modelId="{49E3098F-7CC6-45F7-8BB8-CCB1B4654336}" type="presOf" srcId="{27DC01C9-C0F7-4F9D-BDC9-146CBECF58AE}" destId="{BDAC70DE-C699-476F-B5A4-EA72C12A0058}" srcOrd="0" destOrd="0" presId="urn:microsoft.com/office/officeart/2018/2/layout/IconVerticalSolidList"/>
    <dgm:cxn modelId="{32861D94-02A6-4DDC-9BD8-75A0C8F66A66}" type="presOf" srcId="{B655D9BD-715A-4C31-8AB8-11D87CCC0204}" destId="{94D72637-D3C9-4304-B986-B6CF86A2FC28}" srcOrd="0" destOrd="0" presId="urn:microsoft.com/office/officeart/2018/2/layout/IconVerticalSolidList"/>
    <dgm:cxn modelId="{77D6D3A7-89A5-417E-A09A-795E4E3205B2}" srcId="{64484B81-C482-4652-B10A-13FA9BCD1915}" destId="{970E0380-BFD3-4433-9F03-DA2E6BA34E60}" srcOrd="0" destOrd="0" parTransId="{AFA83196-C1E5-4750-84A8-D180A6B96FD2}" sibTransId="{F11AA9FA-FB6E-4E77-9499-234ED45FFB65}"/>
    <dgm:cxn modelId="{844701A9-9A69-43AE-8016-C644C1EDEBF9}" type="presOf" srcId="{F69882EB-756A-423B-8C7A-A5BBA910699E}" destId="{05E69D45-8621-47D4-A3AA-97B421BB2B82}" srcOrd="0" destOrd="2" presId="urn:microsoft.com/office/officeart/2018/2/layout/IconVerticalSolidList"/>
    <dgm:cxn modelId="{58FE2FC8-C851-49E6-B1B3-91DF799185F6}" type="presOf" srcId="{29E1466A-F63F-4614-BF92-5A40D816506B}" destId="{7A31F619-8826-4456-891E-1DD10A7D0B08}" srcOrd="0" destOrd="0" presId="urn:microsoft.com/office/officeart/2018/2/layout/IconVerticalSolidList"/>
    <dgm:cxn modelId="{B258E7F0-CF26-4533-9AF2-EA7768927366}" type="presOf" srcId="{970E0380-BFD3-4433-9F03-DA2E6BA34E60}" destId="{05E69D45-8621-47D4-A3AA-97B421BB2B82}" srcOrd="0" destOrd="0" presId="urn:microsoft.com/office/officeart/2018/2/layout/IconVerticalSolidList"/>
    <dgm:cxn modelId="{925D859D-9500-42B8-AC7F-DD227C660727}" type="presParOf" srcId="{7A31F619-8826-4456-891E-1DD10A7D0B08}" destId="{60E165FB-5155-4CBD-8A37-1841FD3C99D0}" srcOrd="0" destOrd="0" presId="urn:microsoft.com/office/officeart/2018/2/layout/IconVerticalSolidList"/>
    <dgm:cxn modelId="{ED687D20-FC35-4351-BE5C-27F8CB07C3F9}" type="presParOf" srcId="{60E165FB-5155-4CBD-8A37-1841FD3C99D0}" destId="{526E2BE4-F1FD-4FB1-B4A2-7352C1E043B4}" srcOrd="0" destOrd="0" presId="urn:microsoft.com/office/officeart/2018/2/layout/IconVerticalSolidList"/>
    <dgm:cxn modelId="{B309939D-493C-41A5-99C3-290314902505}" type="presParOf" srcId="{60E165FB-5155-4CBD-8A37-1841FD3C99D0}" destId="{9B49D043-EF3A-41A5-8C4B-61BFD1B7A34A}" srcOrd="1" destOrd="0" presId="urn:microsoft.com/office/officeart/2018/2/layout/IconVerticalSolidList"/>
    <dgm:cxn modelId="{0387D20A-1486-4130-8378-F113E587503D}" type="presParOf" srcId="{60E165FB-5155-4CBD-8A37-1841FD3C99D0}" destId="{53B438ED-19D6-4BBC-BCF1-ADE08F8B0941}" srcOrd="2" destOrd="0" presId="urn:microsoft.com/office/officeart/2018/2/layout/IconVerticalSolidList"/>
    <dgm:cxn modelId="{A683BC2A-DC70-41E2-B251-6EB3221F0B7B}" type="presParOf" srcId="{60E165FB-5155-4CBD-8A37-1841FD3C99D0}" destId="{8790C34F-AC69-4850-834F-82F1B5CBA1C7}" srcOrd="3" destOrd="0" presId="urn:microsoft.com/office/officeart/2018/2/layout/IconVerticalSolidList"/>
    <dgm:cxn modelId="{70DDC555-5732-4AA6-9229-D87E5F20E3ED}" type="presParOf" srcId="{7A31F619-8826-4456-891E-1DD10A7D0B08}" destId="{40857D43-33B8-42D0-A712-F7FC86737DCF}" srcOrd="1" destOrd="0" presId="urn:microsoft.com/office/officeart/2018/2/layout/IconVerticalSolidList"/>
    <dgm:cxn modelId="{F020A7B3-8B0C-4526-8106-6B0059BF23ED}" type="presParOf" srcId="{7A31F619-8826-4456-891E-1DD10A7D0B08}" destId="{E93E7698-A7AA-4525-B436-00C55E1A14BE}" srcOrd="2" destOrd="0" presId="urn:microsoft.com/office/officeart/2018/2/layout/IconVerticalSolidList"/>
    <dgm:cxn modelId="{FF7B89A7-3BF4-49BD-91A0-F08890061989}" type="presParOf" srcId="{E93E7698-A7AA-4525-B436-00C55E1A14BE}" destId="{88752D64-75A3-4704-BB6F-BBB592E0201B}" srcOrd="0" destOrd="0" presId="urn:microsoft.com/office/officeart/2018/2/layout/IconVerticalSolidList"/>
    <dgm:cxn modelId="{C73C4F14-59E6-496F-B53D-B4EAEA77D6A7}" type="presParOf" srcId="{E93E7698-A7AA-4525-B436-00C55E1A14BE}" destId="{F465E806-CBC8-44F5-B075-D45AF2800EF1}" srcOrd="1" destOrd="0" presId="urn:microsoft.com/office/officeart/2018/2/layout/IconVerticalSolidList"/>
    <dgm:cxn modelId="{DDF059B0-0CCF-4DEF-8E12-18160793C1EF}" type="presParOf" srcId="{E93E7698-A7AA-4525-B436-00C55E1A14BE}" destId="{A9DC787C-21C9-4A04-8A6C-2B15EAFA9F83}" srcOrd="2" destOrd="0" presId="urn:microsoft.com/office/officeart/2018/2/layout/IconVerticalSolidList"/>
    <dgm:cxn modelId="{1B80B8A4-C963-4BCE-9D98-67DC4A257642}" type="presParOf" srcId="{E93E7698-A7AA-4525-B436-00C55E1A14BE}" destId="{6F75B62E-1F5A-4141-B678-90387E3655C4}" srcOrd="3" destOrd="0" presId="urn:microsoft.com/office/officeart/2018/2/layout/IconVerticalSolidList"/>
    <dgm:cxn modelId="{DFF03223-4CD6-4838-8182-D57171FE6B8C}" type="presParOf" srcId="{E93E7698-A7AA-4525-B436-00C55E1A14BE}" destId="{05E69D45-8621-47D4-A3AA-97B421BB2B82}" srcOrd="4" destOrd="0" presId="urn:microsoft.com/office/officeart/2018/2/layout/IconVerticalSolidList"/>
    <dgm:cxn modelId="{7B206722-C5D0-4909-9EE4-AB481B4CECDC}" type="presParOf" srcId="{7A31F619-8826-4456-891E-1DD10A7D0B08}" destId="{CA6EE23A-1EFF-4AC4-B993-DB418CAE744A}" srcOrd="3" destOrd="0" presId="urn:microsoft.com/office/officeart/2018/2/layout/IconVerticalSolidList"/>
    <dgm:cxn modelId="{C7BE5B42-6C76-4F7C-83FA-259340BFE206}" type="presParOf" srcId="{7A31F619-8826-4456-891E-1DD10A7D0B08}" destId="{B1DDA7C1-B00E-464A-A705-E82F32CC14EA}" srcOrd="4" destOrd="0" presId="urn:microsoft.com/office/officeart/2018/2/layout/IconVerticalSolidList"/>
    <dgm:cxn modelId="{178B0810-9ECF-4DBD-BAB8-6332AF8D340B}" type="presParOf" srcId="{B1DDA7C1-B00E-464A-A705-E82F32CC14EA}" destId="{9A308F13-0457-4CF7-A3BE-AC8D653B74B6}" srcOrd="0" destOrd="0" presId="urn:microsoft.com/office/officeart/2018/2/layout/IconVerticalSolidList"/>
    <dgm:cxn modelId="{351258BF-CC03-4203-B17B-EADEC7D0364A}" type="presParOf" srcId="{B1DDA7C1-B00E-464A-A705-E82F32CC14EA}" destId="{8DD29E5D-8478-4E3E-81C8-2F4D82163A68}" srcOrd="1" destOrd="0" presId="urn:microsoft.com/office/officeart/2018/2/layout/IconVerticalSolidList"/>
    <dgm:cxn modelId="{82F98705-DFE2-4000-A173-F576948E6BA1}" type="presParOf" srcId="{B1DDA7C1-B00E-464A-A705-E82F32CC14EA}" destId="{9E174063-551B-4F13-ABF4-DC919251C065}" srcOrd="2" destOrd="0" presId="urn:microsoft.com/office/officeart/2018/2/layout/IconVerticalSolidList"/>
    <dgm:cxn modelId="{D7D7AB3E-12DD-416F-82D5-7B439653AA42}" type="presParOf" srcId="{B1DDA7C1-B00E-464A-A705-E82F32CC14EA}" destId="{BDAC70DE-C699-476F-B5A4-EA72C12A0058}" srcOrd="3" destOrd="0" presId="urn:microsoft.com/office/officeart/2018/2/layout/IconVerticalSolidList"/>
    <dgm:cxn modelId="{2748601E-424F-4637-A9A1-2946477D7F6C}" type="presParOf" srcId="{B1DDA7C1-B00E-464A-A705-E82F32CC14EA}" destId="{D91FB6DA-5847-41FB-8597-821352EAA25E}" srcOrd="4" destOrd="0" presId="urn:microsoft.com/office/officeart/2018/2/layout/IconVerticalSolidList"/>
    <dgm:cxn modelId="{5B87544D-957C-4CC6-8E54-3F335C8F50F0}" type="presParOf" srcId="{7A31F619-8826-4456-891E-1DD10A7D0B08}" destId="{EDC7BB07-9099-42F9-912C-4EBB6C3F7EFA}" srcOrd="5" destOrd="0" presId="urn:microsoft.com/office/officeart/2018/2/layout/IconVerticalSolidList"/>
    <dgm:cxn modelId="{4923B3DC-F41E-4878-8075-05D13954C88C}" type="presParOf" srcId="{7A31F619-8826-4456-891E-1DD10A7D0B08}" destId="{B61FEF12-674F-4CA3-AF2B-5ED0F9F9F3BB}" srcOrd="6" destOrd="0" presId="urn:microsoft.com/office/officeart/2018/2/layout/IconVerticalSolidList"/>
    <dgm:cxn modelId="{9D0FC2DA-9463-4C62-B0E7-C429CDD5A687}" type="presParOf" srcId="{B61FEF12-674F-4CA3-AF2B-5ED0F9F9F3BB}" destId="{C967881D-086F-466F-AB24-4FB82C50D7E9}" srcOrd="0" destOrd="0" presId="urn:microsoft.com/office/officeart/2018/2/layout/IconVerticalSolidList"/>
    <dgm:cxn modelId="{BA1D9E8E-D924-477F-8295-78D4B0ACFCB0}" type="presParOf" srcId="{B61FEF12-674F-4CA3-AF2B-5ED0F9F9F3BB}" destId="{11D4BE82-B0E9-49A0-B0C0-9A2E205392AB}" srcOrd="1" destOrd="0" presId="urn:microsoft.com/office/officeart/2018/2/layout/IconVerticalSolidList"/>
    <dgm:cxn modelId="{A4BADFC9-D706-42D8-BC56-B7BFC0E4C358}" type="presParOf" srcId="{B61FEF12-674F-4CA3-AF2B-5ED0F9F9F3BB}" destId="{36839A67-5065-4075-B730-275C07555526}" srcOrd="2" destOrd="0" presId="urn:microsoft.com/office/officeart/2018/2/layout/IconVerticalSolidList"/>
    <dgm:cxn modelId="{BFAC6E1C-FE45-4268-9CEA-CDEFE61D4CCB}" type="presParOf" srcId="{B61FEF12-674F-4CA3-AF2B-5ED0F9F9F3BB}" destId="{6D481E5D-4A11-434E-B382-3CB547FA5933}" srcOrd="3" destOrd="0" presId="urn:microsoft.com/office/officeart/2018/2/layout/IconVerticalSolidList"/>
    <dgm:cxn modelId="{8C2D03C4-BA48-4002-9492-AA49B2202D1E}" type="presParOf" srcId="{B61FEF12-674F-4CA3-AF2B-5ED0F9F9F3BB}" destId="{94D72637-D3C9-4304-B986-B6CF86A2FC28}" srcOrd="4" destOrd="0" presId="urn:microsoft.com/office/officeart/2018/2/layout/IconVerticalSolidList"/>
    <dgm:cxn modelId="{7381BC01-4D2D-4BB7-94D0-6CB3E7A80F68}" type="presParOf" srcId="{7A31F619-8826-4456-891E-1DD10A7D0B08}" destId="{9F75857E-D618-47A7-9366-9043DF7C0421}" srcOrd="7" destOrd="0" presId="urn:microsoft.com/office/officeart/2018/2/layout/IconVerticalSolidList"/>
    <dgm:cxn modelId="{F7AE9F79-CB65-4DAB-B6FF-534663E3BA11}" type="presParOf" srcId="{7A31F619-8826-4456-891E-1DD10A7D0B08}" destId="{3F6972F3-1577-43A5-8191-676287568D7C}" srcOrd="8" destOrd="0" presId="urn:microsoft.com/office/officeart/2018/2/layout/IconVerticalSolidList"/>
    <dgm:cxn modelId="{45AFB3A8-5338-4AA1-8587-A0B64614C87C}" type="presParOf" srcId="{3F6972F3-1577-43A5-8191-676287568D7C}" destId="{02A698FA-661C-4917-B396-38D54CD698E7}" srcOrd="0" destOrd="0" presId="urn:microsoft.com/office/officeart/2018/2/layout/IconVerticalSolidList"/>
    <dgm:cxn modelId="{080D7697-F853-42A6-A38F-CFAA70FCDDFE}" type="presParOf" srcId="{3F6972F3-1577-43A5-8191-676287568D7C}" destId="{265A05A9-42C6-4B33-B433-BFF959B4D5BF}" srcOrd="1" destOrd="0" presId="urn:microsoft.com/office/officeart/2018/2/layout/IconVerticalSolidList"/>
    <dgm:cxn modelId="{7A8057A8-484D-4E2C-A401-EAE59508AC48}" type="presParOf" srcId="{3F6972F3-1577-43A5-8191-676287568D7C}" destId="{B9F9DCC5-ED31-4E97-B692-19657FCE762D}" srcOrd="2" destOrd="0" presId="urn:microsoft.com/office/officeart/2018/2/layout/IconVerticalSolidList"/>
    <dgm:cxn modelId="{CA32987D-4C6C-4BE3-A4A4-FEDE5F773B10}" type="presParOf" srcId="{3F6972F3-1577-43A5-8191-676287568D7C}" destId="{5C7C29C7-C310-4CDC-819F-FDD9D69C7A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9C013E-7563-4108-8CC9-DED9EC4FA26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A9EF2B-37A3-4C3F-8F9D-B2A6E8567458}">
      <dgm:prSet/>
      <dgm:spPr/>
      <dgm:t>
        <a:bodyPr/>
        <a:lstStyle/>
        <a:p>
          <a:r>
            <a:rPr lang="en-ZA"/>
            <a:t>Magnesium deficiency</a:t>
          </a:r>
          <a:endParaRPr lang="en-US"/>
        </a:p>
      </dgm:t>
    </dgm:pt>
    <dgm:pt modelId="{312F3F7F-9386-4B78-94DF-027D88E3AB9F}" type="parTrans" cxnId="{D9FA10D6-8903-4209-82B1-987A89AF81E2}">
      <dgm:prSet/>
      <dgm:spPr/>
      <dgm:t>
        <a:bodyPr/>
        <a:lstStyle/>
        <a:p>
          <a:endParaRPr lang="en-US"/>
        </a:p>
      </dgm:t>
    </dgm:pt>
    <dgm:pt modelId="{309938FE-08A6-4A48-88EE-475875F96E54}" type="sibTrans" cxnId="{D9FA10D6-8903-4209-82B1-987A89AF81E2}">
      <dgm:prSet/>
      <dgm:spPr/>
      <dgm:t>
        <a:bodyPr/>
        <a:lstStyle/>
        <a:p>
          <a:endParaRPr lang="en-US"/>
        </a:p>
      </dgm:t>
    </dgm:pt>
    <dgm:pt modelId="{E1E77959-2919-45BE-84E5-AA7DC1AB05BC}">
      <dgm:prSet/>
      <dgm:spPr/>
      <dgm:t>
        <a:bodyPr/>
        <a:lstStyle/>
        <a:p>
          <a:r>
            <a:rPr lang="en-ZA"/>
            <a:t>Copper excess</a:t>
          </a:r>
          <a:endParaRPr lang="en-US"/>
        </a:p>
      </dgm:t>
    </dgm:pt>
    <dgm:pt modelId="{0C4F0242-1F50-4E95-ADC0-6C922CB2513E}" type="parTrans" cxnId="{B8A6E857-D94D-4D8B-A039-9255B923E685}">
      <dgm:prSet/>
      <dgm:spPr/>
      <dgm:t>
        <a:bodyPr/>
        <a:lstStyle/>
        <a:p>
          <a:endParaRPr lang="en-US"/>
        </a:p>
      </dgm:t>
    </dgm:pt>
    <dgm:pt modelId="{2C33FD92-917B-4200-9C27-8C8EC37A3D12}" type="sibTrans" cxnId="{B8A6E857-D94D-4D8B-A039-9255B923E685}">
      <dgm:prSet/>
      <dgm:spPr/>
      <dgm:t>
        <a:bodyPr/>
        <a:lstStyle/>
        <a:p>
          <a:endParaRPr lang="en-US"/>
        </a:p>
      </dgm:t>
    </dgm:pt>
    <dgm:pt modelId="{CEDEBC59-CD72-472C-844B-25A2F52DCAAC}">
      <dgm:prSet/>
      <dgm:spPr/>
      <dgm:t>
        <a:bodyPr/>
        <a:lstStyle/>
        <a:p>
          <a:r>
            <a:rPr lang="en-ZA"/>
            <a:t>Chrome deficiency</a:t>
          </a:r>
          <a:endParaRPr lang="en-US"/>
        </a:p>
      </dgm:t>
    </dgm:pt>
    <dgm:pt modelId="{90639184-2484-4A3A-95FF-484A9ED56905}" type="parTrans" cxnId="{038F2AB9-BA2E-4D3E-8864-FC0ACAA540FB}">
      <dgm:prSet/>
      <dgm:spPr/>
      <dgm:t>
        <a:bodyPr/>
        <a:lstStyle/>
        <a:p>
          <a:endParaRPr lang="en-US"/>
        </a:p>
      </dgm:t>
    </dgm:pt>
    <dgm:pt modelId="{62442193-BAFD-4656-ABE1-3E1A89949E8E}" type="sibTrans" cxnId="{038F2AB9-BA2E-4D3E-8864-FC0ACAA540FB}">
      <dgm:prSet/>
      <dgm:spPr/>
      <dgm:t>
        <a:bodyPr/>
        <a:lstStyle/>
        <a:p>
          <a:endParaRPr lang="en-US"/>
        </a:p>
      </dgm:t>
    </dgm:pt>
    <dgm:pt modelId="{B5A2389C-44E9-4A88-833A-6FE3A1F231C9}">
      <dgm:prSet/>
      <dgm:spPr/>
      <dgm:t>
        <a:bodyPr/>
        <a:lstStyle/>
        <a:p>
          <a:r>
            <a:rPr lang="en-ZA"/>
            <a:t>Vit D deficiency</a:t>
          </a:r>
          <a:endParaRPr lang="en-US"/>
        </a:p>
      </dgm:t>
    </dgm:pt>
    <dgm:pt modelId="{27DA5B37-1623-4145-94C6-29D5C6F8DA12}" type="parTrans" cxnId="{40AB3BEA-1AE9-4789-BB4C-BBC3574D33B7}">
      <dgm:prSet/>
      <dgm:spPr/>
      <dgm:t>
        <a:bodyPr/>
        <a:lstStyle/>
        <a:p>
          <a:endParaRPr lang="en-US"/>
        </a:p>
      </dgm:t>
    </dgm:pt>
    <dgm:pt modelId="{8BA70F53-D0B3-411F-BAA8-E9C4D20424A6}" type="sibTrans" cxnId="{40AB3BEA-1AE9-4789-BB4C-BBC3574D33B7}">
      <dgm:prSet/>
      <dgm:spPr/>
      <dgm:t>
        <a:bodyPr/>
        <a:lstStyle/>
        <a:p>
          <a:endParaRPr lang="en-US"/>
        </a:p>
      </dgm:t>
    </dgm:pt>
    <dgm:pt modelId="{3E69BF28-A8D0-45C7-8CF3-68CB701C82D1}">
      <dgm:prSet/>
      <dgm:spPr/>
      <dgm:t>
        <a:bodyPr/>
        <a:lstStyle/>
        <a:p>
          <a:r>
            <a:rPr lang="en-ZA"/>
            <a:t>N-6/n-3 ratio</a:t>
          </a:r>
          <a:endParaRPr lang="en-US"/>
        </a:p>
      </dgm:t>
    </dgm:pt>
    <dgm:pt modelId="{761AD2A2-8B94-48E8-9FFE-C205C47F90EF}" type="parTrans" cxnId="{CB2D4A39-06DE-445A-A4D6-413BB42E41BA}">
      <dgm:prSet/>
      <dgm:spPr/>
      <dgm:t>
        <a:bodyPr/>
        <a:lstStyle/>
        <a:p>
          <a:endParaRPr lang="en-US"/>
        </a:p>
      </dgm:t>
    </dgm:pt>
    <dgm:pt modelId="{4A8DB4A7-4F69-437C-8C0D-502456821ABC}" type="sibTrans" cxnId="{CB2D4A39-06DE-445A-A4D6-413BB42E41BA}">
      <dgm:prSet/>
      <dgm:spPr/>
      <dgm:t>
        <a:bodyPr/>
        <a:lstStyle/>
        <a:p>
          <a:endParaRPr lang="en-US"/>
        </a:p>
      </dgm:t>
    </dgm:pt>
    <dgm:pt modelId="{855847D4-2836-42F0-A9DB-AA4915FEBE4F}" type="pres">
      <dgm:prSet presAssocID="{D69C013E-7563-4108-8CC9-DED9EC4FA266}" presName="vert0" presStyleCnt="0">
        <dgm:presLayoutVars>
          <dgm:dir/>
          <dgm:animOne val="branch"/>
          <dgm:animLvl val="lvl"/>
        </dgm:presLayoutVars>
      </dgm:prSet>
      <dgm:spPr/>
    </dgm:pt>
    <dgm:pt modelId="{A7C65756-A4E2-4E15-BD2D-0F6DA72A7CA8}" type="pres">
      <dgm:prSet presAssocID="{57A9EF2B-37A3-4C3F-8F9D-B2A6E8567458}" presName="thickLine" presStyleLbl="alignNode1" presStyleIdx="0" presStyleCnt="5"/>
      <dgm:spPr/>
    </dgm:pt>
    <dgm:pt modelId="{E5FE0725-8D57-4DE4-815A-6633E6AA481A}" type="pres">
      <dgm:prSet presAssocID="{57A9EF2B-37A3-4C3F-8F9D-B2A6E8567458}" presName="horz1" presStyleCnt="0"/>
      <dgm:spPr/>
    </dgm:pt>
    <dgm:pt modelId="{A2F3BB4F-2CCF-42F0-931B-19265B986C3D}" type="pres">
      <dgm:prSet presAssocID="{57A9EF2B-37A3-4C3F-8F9D-B2A6E8567458}" presName="tx1" presStyleLbl="revTx" presStyleIdx="0" presStyleCnt="5"/>
      <dgm:spPr/>
    </dgm:pt>
    <dgm:pt modelId="{07ED54AB-8B7D-40FF-B9C4-67F0930FE613}" type="pres">
      <dgm:prSet presAssocID="{57A9EF2B-37A3-4C3F-8F9D-B2A6E8567458}" presName="vert1" presStyleCnt="0"/>
      <dgm:spPr/>
    </dgm:pt>
    <dgm:pt modelId="{19B347CD-51A5-4E02-BF59-12EB0EA49474}" type="pres">
      <dgm:prSet presAssocID="{E1E77959-2919-45BE-84E5-AA7DC1AB05BC}" presName="thickLine" presStyleLbl="alignNode1" presStyleIdx="1" presStyleCnt="5"/>
      <dgm:spPr/>
    </dgm:pt>
    <dgm:pt modelId="{6A2BB4DC-F1E1-4963-A4DF-1E2076D359B2}" type="pres">
      <dgm:prSet presAssocID="{E1E77959-2919-45BE-84E5-AA7DC1AB05BC}" presName="horz1" presStyleCnt="0"/>
      <dgm:spPr/>
    </dgm:pt>
    <dgm:pt modelId="{D1DA89E7-AF9C-4E10-9ED2-2D4CA2045C55}" type="pres">
      <dgm:prSet presAssocID="{E1E77959-2919-45BE-84E5-AA7DC1AB05BC}" presName="tx1" presStyleLbl="revTx" presStyleIdx="1" presStyleCnt="5"/>
      <dgm:spPr/>
    </dgm:pt>
    <dgm:pt modelId="{DCBCACED-23E0-4045-A992-FF0E3E5B9095}" type="pres">
      <dgm:prSet presAssocID="{E1E77959-2919-45BE-84E5-AA7DC1AB05BC}" presName="vert1" presStyleCnt="0"/>
      <dgm:spPr/>
    </dgm:pt>
    <dgm:pt modelId="{4897203F-8F4A-49F3-9292-87C4BA9ADCA9}" type="pres">
      <dgm:prSet presAssocID="{CEDEBC59-CD72-472C-844B-25A2F52DCAAC}" presName="thickLine" presStyleLbl="alignNode1" presStyleIdx="2" presStyleCnt="5"/>
      <dgm:spPr/>
    </dgm:pt>
    <dgm:pt modelId="{207AA515-900B-4AE1-8FBD-B281FE6A5CDE}" type="pres">
      <dgm:prSet presAssocID="{CEDEBC59-CD72-472C-844B-25A2F52DCAAC}" presName="horz1" presStyleCnt="0"/>
      <dgm:spPr/>
    </dgm:pt>
    <dgm:pt modelId="{E5DABBF7-7B4A-4F6A-AFEB-04C1929E8572}" type="pres">
      <dgm:prSet presAssocID="{CEDEBC59-CD72-472C-844B-25A2F52DCAAC}" presName="tx1" presStyleLbl="revTx" presStyleIdx="2" presStyleCnt="5"/>
      <dgm:spPr/>
    </dgm:pt>
    <dgm:pt modelId="{747B3986-6446-4D88-B4A2-495B845F6531}" type="pres">
      <dgm:prSet presAssocID="{CEDEBC59-CD72-472C-844B-25A2F52DCAAC}" presName="vert1" presStyleCnt="0"/>
      <dgm:spPr/>
    </dgm:pt>
    <dgm:pt modelId="{5C5E20F4-4629-450A-972C-20F78F954D65}" type="pres">
      <dgm:prSet presAssocID="{B5A2389C-44E9-4A88-833A-6FE3A1F231C9}" presName="thickLine" presStyleLbl="alignNode1" presStyleIdx="3" presStyleCnt="5"/>
      <dgm:spPr/>
    </dgm:pt>
    <dgm:pt modelId="{3C23B1B5-5F60-46AB-B6C6-F9864A6FCEA7}" type="pres">
      <dgm:prSet presAssocID="{B5A2389C-44E9-4A88-833A-6FE3A1F231C9}" presName="horz1" presStyleCnt="0"/>
      <dgm:spPr/>
    </dgm:pt>
    <dgm:pt modelId="{0B0392A3-2C15-4268-A1D4-ECBA49C50BE4}" type="pres">
      <dgm:prSet presAssocID="{B5A2389C-44E9-4A88-833A-6FE3A1F231C9}" presName="tx1" presStyleLbl="revTx" presStyleIdx="3" presStyleCnt="5"/>
      <dgm:spPr/>
    </dgm:pt>
    <dgm:pt modelId="{C535A407-CDE8-4551-BD0E-23F13695873E}" type="pres">
      <dgm:prSet presAssocID="{B5A2389C-44E9-4A88-833A-6FE3A1F231C9}" presName="vert1" presStyleCnt="0"/>
      <dgm:spPr/>
    </dgm:pt>
    <dgm:pt modelId="{2002D60B-43FB-477E-8829-7BB989E3FF6C}" type="pres">
      <dgm:prSet presAssocID="{3E69BF28-A8D0-45C7-8CF3-68CB701C82D1}" presName="thickLine" presStyleLbl="alignNode1" presStyleIdx="4" presStyleCnt="5"/>
      <dgm:spPr/>
    </dgm:pt>
    <dgm:pt modelId="{561B249F-99B3-4ACC-9D06-B8C5745B901D}" type="pres">
      <dgm:prSet presAssocID="{3E69BF28-A8D0-45C7-8CF3-68CB701C82D1}" presName="horz1" presStyleCnt="0"/>
      <dgm:spPr/>
    </dgm:pt>
    <dgm:pt modelId="{D7C0A72A-15B0-46F4-8F1D-002F33EC7587}" type="pres">
      <dgm:prSet presAssocID="{3E69BF28-A8D0-45C7-8CF3-68CB701C82D1}" presName="tx1" presStyleLbl="revTx" presStyleIdx="4" presStyleCnt="5"/>
      <dgm:spPr/>
    </dgm:pt>
    <dgm:pt modelId="{9DF484AF-4690-4001-ACD3-B67B5370F2E7}" type="pres">
      <dgm:prSet presAssocID="{3E69BF28-A8D0-45C7-8CF3-68CB701C82D1}" presName="vert1" presStyleCnt="0"/>
      <dgm:spPr/>
    </dgm:pt>
  </dgm:ptLst>
  <dgm:cxnLst>
    <dgm:cxn modelId="{A4363339-D99A-414A-9133-057191F7D6D2}" type="presOf" srcId="{E1E77959-2919-45BE-84E5-AA7DC1AB05BC}" destId="{D1DA89E7-AF9C-4E10-9ED2-2D4CA2045C55}" srcOrd="0" destOrd="0" presId="urn:microsoft.com/office/officeart/2008/layout/LinedList"/>
    <dgm:cxn modelId="{CB2D4A39-06DE-445A-A4D6-413BB42E41BA}" srcId="{D69C013E-7563-4108-8CC9-DED9EC4FA266}" destId="{3E69BF28-A8D0-45C7-8CF3-68CB701C82D1}" srcOrd="4" destOrd="0" parTransId="{761AD2A2-8B94-48E8-9FFE-C205C47F90EF}" sibTransId="{4A8DB4A7-4F69-437C-8C0D-502456821ABC}"/>
    <dgm:cxn modelId="{B8A6E857-D94D-4D8B-A039-9255B923E685}" srcId="{D69C013E-7563-4108-8CC9-DED9EC4FA266}" destId="{E1E77959-2919-45BE-84E5-AA7DC1AB05BC}" srcOrd="1" destOrd="0" parTransId="{0C4F0242-1F50-4E95-ADC0-6C922CB2513E}" sibTransId="{2C33FD92-917B-4200-9C27-8C8EC37A3D12}"/>
    <dgm:cxn modelId="{554C7986-5CB5-4736-BE9E-C09C2C9784C6}" type="presOf" srcId="{B5A2389C-44E9-4A88-833A-6FE3A1F231C9}" destId="{0B0392A3-2C15-4268-A1D4-ECBA49C50BE4}" srcOrd="0" destOrd="0" presId="urn:microsoft.com/office/officeart/2008/layout/LinedList"/>
    <dgm:cxn modelId="{4B2B9DB5-DC92-4EFD-8167-2675707B8A29}" type="presOf" srcId="{CEDEBC59-CD72-472C-844B-25A2F52DCAAC}" destId="{E5DABBF7-7B4A-4F6A-AFEB-04C1929E8572}" srcOrd="0" destOrd="0" presId="urn:microsoft.com/office/officeart/2008/layout/LinedList"/>
    <dgm:cxn modelId="{038F2AB9-BA2E-4D3E-8864-FC0ACAA540FB}" srcId="{D69C013E-7563-4108-8CC9-DED9EC4FA266}" destId="{CEDEBC59-CD72-472C-844B-25A2F52DCAAC}" srcOrd="2" destOrd="0" parTransId="{90639184-2484-4A3A-95FF-484A9ED56905}" sibTransId="{62442193-BAFD-4656-ABE1-3E1A89949E8E}"/>
    <dgm:cxn modelId="{D9FA10D6-8903-4209-82B1-987A89AF81E2}" srcId="{D69C013E-7563-4108-8CC9-DED9EC4FA266}" destId="{57A9EF2B-37A3-4C3F-8F9D-B2A6E8567458}" srcOrd="0" destOrd="0" parTransId="{312F3F7F-9386-4B78-94DF-027D88E3AB9F}" sibTransId="{309938FE-08A6-4A48-88EE-475875F96E54}"/>
    <dgm:cxn modelId="{0A343DDB-9B74-478B-B17A-D1FCAE75CF5A}" type="presOf" srcId="{57A9EF2B-37A3-4C3F-8F9D-B2A6E8567458}" destId="{A2F3BB4F-2CCF-42F0-931B-19265B986C3D}" srcOrd="0" destOrd="0" presId="urn:microsoft.com/office/officeart/2008/layout/LinedList"/>
    <dgm:cxn modelId="{F63151DB-1773-4EFD-86B9-EE99560CABC7}" type="presOf" srcId="{D69C013E-7563-4108-8CC9-DED9EC4FA266}" destId="{855847D4-2836-42F0-A9DB-AA4915FEBE4F}" srcOrd="0" destOrd="0" presId="urn:microsoft.com/office/officeart/2008/layout/LinedList"/>
    <dgm:cxn modelId="{162B15DD-D313-48DE-AA04-B0B550300D13}" type="presOf" srcId="{3E69BF28-A8D0-45C7-8CF3-68CB701C82D1}" destId="{D7C0A72A-15B0-46F4-8F1D-002F33EC7587}" srcOrd="0" destOrd="0" presId="urn:microsoft.com/office/officeart/2008/layout/LinedList"/>
    <dgm:cxn modelId="{40AB3BEA-1AE9-4789-BB4C-BBC3574D33B7}" srcId="{D69C013E-7563-4108-8CC9-DED9EC4FA266}" destId="{B5A2389C-44E9-4A88-833A-6FE3A1F231C9}" srcOrd="3" destOrd="0" parTransId="{27DA5B37-1623-4145-94C6-29D5C6F8DA12}" sibTransId="{8BA70F53-D0B3-411F-BAA8-E9C4D20424A6}"/>
    <dgm:cxn modelId="{C0970BC7-38F5-4500-9118-7F08059DA5DB}" type="presParOf" srcId="{855847D4-2836-42F0-A9DB-AA4915FEBE4F}" destId="{A7C65756-A4E2-4E15-BD2D-0F6DA72A7CA8}" srcOrd="0" destOrd="0" presId="urn:microsoft.com/office/officeart/2008/layout/LinedList"/>
    <dgm:cxn modelId="{0408ECBC-E12F-4CB4-B3AE-A588EBC2BF64}" type="presParOf" srcId="{855847D4-2836-42F0-A9DB-AA4915FEBE4F}" destId="{E5FE0725-8D57-4DE4-815A-6633E6AA481A}" srcOrd="1" destOrd="0" presId="urn:microsoft.com/office/officeart/2008/layout/LinedList"/>
    <dgm:cxn modelId="{3CC3B6AD-B15E-4DB6-936A-3E8EA27E6337}" type="presParOf" srcId="{E5FE0725-8D57-4DE4-815A-6633E6AA481A}" destId="{A2F3BB4F-2CCF-42F0-931B-19265B986C3D}" srcOrd="0" destOrd="0" presId="urn:microsoft.com/office/officeart/2008/layout/LinedList"/>
    <dgm:cxn modelId="{D98F74FC-8AA7-4955-A91E-666BC73820B7}" type="presParOf" srcId="{E5FE0725-8D57-4DE4-815A-6633E6AA481A}" destId="{07ED54AB-8B7D-40FF-B9C4-67F0930FE613}" srcOrd="1" destOrd="0" presId="urn:microsoft.com/office/officeart/2008/layout/LinedList"/>
    <dgm:cxn modelId="{01E13595-9DDE-4C36-A746-BA2264ED4137}" type="presParOf" srcId="{855847D4-2836-42F0-A9DB-AA4915FEBE4F}" destId="{19B347CD-51A5-4E02-BF59-12EB0EA49474}" srcOrd="2" destOrd="0" presId="urn:microsoft.com/office/officeart/2008/layout/LinedList"/>
    <dgm:cxn modelId="{B0415342-9B1B-4B4B-B788-07FCEDF45A0F}" type="presParOf" srcId="{855847D4-2836-42F0-A9DB-AA4915FEBE4F}" destId="{6A2BB4DC-F1E1-4963-A4DF-1E2076D359B2}" srcOrd="3" destOrd="0" presId="urn:microsoft.com/office/officeart/2008/layout/LinedList"/>
    <dgm:cxn modelId="{65D09CC3-D239-48B4-8A69-962ABE1C8846}" type="presParOf" srcId="{6A2BB4DC-F1E1-4963-A4DF-1E2076D359B2}" destId="{D1DA89E7-AF9C-4E10-9ED2-2D4CA2045C55}" srcOrd="0" destOrd="0" presId="urn:microsoft.com/office/officeart/2008/layout/LinedList"/>
    <dgm:cxn modelId="{36B8A8C1-E0FD-4CD0-B0CD-5F1E809A3BF9}" type="presParOf" srcId="{6A2BB4DC-F1E1-4963-A4DF-1E2076D359B2}" destId="{DCBCACED-23E0-4045-A992-FF0E3E5B9095}" srcOrd="1" destOrd="0" presId="urn:microsoft.com/office/officeart/2008/layout/LinedList"/>
    <dgm:cxn modelId="{B485CD16-C141-4F46-9D94-911FAA55DEAB}" type="presParOf" srcId="{855847D4-2836-42F0-A9DB-AA4915FEBE4F}" destId="{4897203F-8F4A-49F3-9292-87C4BA9ADCA9}" srcOrd="4" destOrd="0" presId="urn:microsoft.com/office/officeart/2008/layout/LinedList"/>
    <dgm:cxn modelId="{25A53CAE-1416-4DB5-8C70-9C151B93E11C}" type="presParOf" srcId="{855847D4-2836-42F0-A9DB-AA4915FEBE4F}" destId="{207AA515-900B-4AE1-8FBD-B281FE6A5CDE}" srcOrd="5" destOrd="0" presId="urn:microsoft.com/office/officeart/2008/layout/LinedList"/>
    <dgm:cxn modelId="{8FD2632A-4894-4FB1-97A6-9E60334A6F05}" type="presParOf" srcId="{207AA515-900B-4AE1-8FBD-B281FE6A5CDE}" destId="{E5DABBF7-7B4A-4F6A-AFEB-04C1929E8572}" srcOrd="0" destOrd="0" presId="urn:microsoft.com/office/officeart/2008/layout/LinedList"/>
    <dgm:cxn modelId="{BE05EB7A-3472-4F0C-91FC-2AD50BD51507}" type="presParOf" srcId="{207AA515-900B-4AE1-8FBD-B281FE6A5CDE}" destId="{747B3986-6446-4D88-B4A2-495B845F6531}" srcOrd="1" destOrd="0" presId="urn:microsoft.com/office/officeart/2008/layout/LinedList"/>
    <dgm:cxn modelId="{C9048F4F-279D-441F-BB2B-23A405DDF0F2}" type="presParOf" srcId="{855847D4-2836-42F0-A9DB-AA4915FEBE4F}" destId="{5C5E20F4-4629-450A-972C-20F78F954D65}" srcOrd="6" destOrd="0" presId="urn:microsoft.com/office/officeart/2008/layout/LinedList"/>
    <dgm:cxn modelId="{D49548BD-BC95-4F9D-AB19-7369C27A7755}" type="presParOf" srcId="{855847D4-2836-42F0-A9DB-AA4915FEBE4F}" destId="{3C23B1B5-5F60-46AB-B6C6-F9864A6FCEA7}" srcOrd="7" destOrd="0" presId="urn:microsoft.com/office/officeart/2008/layout/LinedList"/>
    <dgm:cxn modelId="{55F61772-F983-4B94-8210-AFFEB08CE14C}" type="presParOf" srcId="{3C23B1B5-5F60-46AB-B6C6-F9864A6FCEA7}" destId="{0B0392A3-2C15-4268-A1D4-ECBA49C50BE4}" srcOrd="0" destOrd="0" presId="urn:microsoft.com/office/officeart/2008/layout/LinedList"/>
    <dgm:cxn modelId="{C4535003-1B0C-4D34-A2E3-DBA628579C61}" type="presParOf" srcId="{3C23B1B5-5F60-46AB-B6C6-F9864A6FCEA7}" destId="{C535A407-CDE8-4551-BD0E-23F13695873E}" srcOrd="1" destOrd="0" presId="urn:microsoft.com/office/officeart/2008/layout/LinedList"/>
    <dgm:cxn modelId="{8B4F5A5C-EA33-4254-B2B9-EE454102FE84}" type="presParOf" srcId="{855847D4-2836-42F0-A9DB-AA4915FEBE4F}" destId="{2002D60B-43FB-477E-8829-7BB989E3FF6C}" srcOrd="8" destOrd="0" presId="urn:microsoft.com/office/officeart/2008/layout/LinedList"/>
    <dgm:cxn modelId="{B5D181ED-C47E-4AF1-B873-D0055B7A61F1}" type="presParOf" srcId="{855847D4-2836-42F0-A9DB-AA4915FEBE4F}" destId="{561B249F-99B3-4ACC-9D06-B8C5745B901D}" srcOrd="9" destOrd="0" presId="urn:microsoft.com/office/officeart/2008/layout/LinedList"/>
    <dgm:cxn modelId="{9136F539-F824-4CC3-8519-CDB302C26A3E}" type="presParOf" srcId="{561B249F-99B3-4ACC-9D06-B8C5745B901D}" destId="{D7C0A72A-15B0-46F4-8F1D-002F33EC7587}" srcOrd="0" destOrd="0" presId="urn:microsoft.com/office/officeart/2008/layout/LinedList"/>
    <dgm:cxn modelId="{E4CE65A5-E129-4934-8108-0E25E7A69011}" type="presParOf" srcId="{561B249F-99B3-4ACC-9D06-B8C5745B901D}" destId="{9DF484AF-4690-4001-ACD3-B67B5370F2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CA110D-B714-488D-B182-84FBF3258862}" type="doc">
      <dgm:prSet loTypeId="urn:microsoft.com/office/officeart/2005/8/layout/process2" loCatId="process" qsTypeId="urn:microsoft.com/office/officeart/2005/8/quickstyle/simple1" qsCatId="simple" csTypeId="urn:microsoft.com/office/officeart/2005/8/colors/colorful1" csCatId="colorful"/>
      <dgm:spPr/>
      <dgm:t>
        <a:bodyPr/>
        <a:lstStyle/>
        <a:p>
          <a:endParaRPr lang="en-US"/>
        </a:p>
      </dgm:t>
    </dgm:pt>
    <dgm:pt modelId="{03B32798-3F69-407B-BBE1-8A41CEBE015B}">
      <dgm:prSet/>
      <dgm:spPr/>
      <dgm:t>
        <a:bodyPr/>
        <a:lstStyle/>
        <a:p>
          <a:r>
            <a:rPr lang="en-ZA"/>
            <a:t>Need to address the cause of the problem</a:t>
          </a:r>
          <a:endParaRPr lang="en-US"/>
        </a:p>
      </dgm:t>
    </dgm:pt>
    <dgm:pt modelId="{B053C1FF-FC59-473C-A454-6D069A35C602}" type="parTrans" cxnId="{BD54E19E-621C-4B2D-87E0-83D01B7695E5}">
      <dgm:prSet/>
      <dgm:spPr/>
      <dgm:t>
        <a:bodyPr/>
        <a:lstStyle/>
        <a:p>
          <a:endParaRPr lang="en-US"/>
        </a:p>
      </dgm:t>
    </dgm:pt>
    <dgm:pt modelId="{68A4E586-7937-43FD-B918-F9994979C803}" type="sibTrans" cxnId="{BD54E19E-621C-4B2D-87E0-83D01B7695E5}">
      <dgm:prSet/>
      <dgm:spPr/>
      <dgm:t>
        <a:bodyPr/>
        <a:lstStyle/>
        <a:p>
          <a:endParaRPr lang="en-US"/>
        </a:p>
      </dgm:t>
    </dgm:pt>
    <dgm:pt modelId="{D3E41C22-6E7C-4EED-820C-BD064317BF33}">
      <dgm:prSet/>
      <dgm:spPr/>
      <dgm:t>
        <a:bodyPr/>
        <a:lstStyle/>
        <a:p>
          <a:r>
            <a:rPr lang="en-ZA"/>
            <a:t>Remember the steps to get from the start point to your goal in treatment</a:t>
          </a:r>
          <a:endParaRPr lang="en-US"/>
        </a:p>
      </dgm:t>
    </dgm:pt>
    <dgm:pt modelId="{55197662-BF7D-4513-9A42-9E7E44A1932A}" type="parTrans" cxnId="{351DCB07-1DAA-4433-9392-6BBAA848B802}">
      <dgm:prSet/>
      <dgm:spPr/>
      <dgm:t>
        <a:bodyPr/>
        <a:lstStyle/>
        <a:p>
          <a:endParaRPr lang="en-US"/>
        </a:p>
      </dgm:t>
    </dgm:pt>
    <dgm:pt modelId="{233DE4D2-F639-4768-A091-6D1E7507FE86}" type="sibTrans" cxnId="{351DCB07-1DAA-4433-9392-6BBAA848B802}">
      <dgm:prSet/>
      <dgm:spPr/>
      <dgm:t>
        <a:bodyPr/>
        <a:lstStyle/>
        <a:p>
          <a:endParaRPr lang="en-US"/>
        </a:p>
      </dgm:t>
    </dgm:pt>
    <dgm:pt modelId="{26A60CF4-03CE-4AD2-A0FC-AA1613DF8A56}">
      <dgm:prSet/>
      <dgm:spPr/>
      <dgm:t>
        <a:bodyPr/>
        <a:lstStyle/>
        <a:p>
          <a:r>
            <a:rPr lang="en-ZA"/>
            <a:t>Neutraceuticals have the possibility to be beneficial but should not be your starting point</a:t>
          </a:r>
          <a:endParaRPr lang="en-US"/>
        </a:p>
      </dgm:t>
    </dgm:pt>
    <dgm:pt modelId="{E8F03BE1-A22E-482F-96A0-89230AEDFFBA}" type="parTrans" cxnId="{89F82B04-6DF2-490D-B4CC-35C1AB64FCBE}">
      <dgm:prSet/>
      <dgm:spPr/>
      <dgm:t>
        <a:bodyPr/>
        <a:lstStyle/>
        <a:p>
          <a:endParaRPr lang="en-US"/>
        </a:p>
      </dgm:t>
    </dgm:pt>
    <dgm:pt modelId="{93EDB1C1-FC65-48A1-B622-3D96A3AD0732}" type="sibTrans" cxnId="{89F82B04-6DF2-490D-B4CC-35C1AB64FCBE}">
      <dgm:prSet/>
      <dgm:spPr/>
      <dgm:t>
        <a:bodyPr/>
        <a:lstStyle/>
        <a:p>
          <a:endParaRPr lang="en-US"/>
        </a:p>
      </dgm:t>
    </dgm:pt>
    <dgm:pt modelId="{A70CB744-8471-4BD3-B776-16D9316785B9}" type="pres">
      <dgm:prSet presAssocID="{28CA110D-B714-488D-B182-84FBF3258862}" presName="linearFlow" presStyleCnt="0">
        <dgm:presLayoutVars>
          <dgm:resizeHandles val="exact"/>
        </dgm:presLayoutVars>
      </dgm:prSet>
      <dgm:spPr/>
    </dgm:pt>
    <dgm:pt modelId="{A66CAD24-1634-4F6D-9729-67EF31F85A0B}" type="pres">
      <dgm:prSet presAssocID="{03B32798-3F69-407B-BBE1-8A41CEBE015B}" presName="node" presStyleLbl="node1" presStyleIdx="0" presStyleCnt="3">
        <dgm:presLayoutVars>
          <dgm:bulletEnabled val="1"/>
        </dgm:presLayoutVars>
      </dgm:prSet>
      <dgm:spPr/>
    </dgm:pt>
    <dgm:pt modelId="{82056687-FDFF-4FE0-B00B-09F03191EABB}" type="pres">
      <dgm:prSet presAssocID="{68A4E586-7937-43FD-B918-F9994979C803}" presName="sibTrans" presStyleLbl="sibTrans2D1" presStyleIdx="0" presStyleCnt="2"/>
      <dgm:spPr/>
    </dgm:pt>
    <dgm:pt modelId="{E0999956-4A51-485F-AC37-2AF9A9E64E27}" type="pres">
      <dgm:prSet presAssocID="{68A4E586-7937-43FD-B918-F9994979C803}" presName="connectorText" presStyleLbl="sibTrans2D1" presStyleIdx="0" presStyleCnt="2"/>
      <dgm:spPr/>
    </dgm:pt>
    <dgm:pt modelId="{1CF4659A-8B0B-4DC6-820D-CE9A00B934FF}" type="pres">
      <dgm:prSet presAssocID="{D3E41C22-6E7C-4EED-820C-BD064317BF33}" presName="node" presStyleLbl="node1" presStyleIdx="1" presStyleCnt="3">
        <dgm:presLayoutVars>
          <dgm:bulletEnabled val="1"/>
        </dgm:presLayoutVars>
      </dgm:prSet>
      <dgm:spPr/>
    </dgm:pt>
    <dgm:pt modelId="{CE61C8D8-725E-40F8-8816-24C5F0D31F20}" type="pres">
      <dgm:prSet presAssocID="{233DE4D2-F639-4768-A091-6D1E7507FE86}" presName="sibTrans" presStyleLbl="sibTrans2D1" presStyleIdx="1" presStyleCnt="2"/>
      <dgm:spPr/>
    </dgm:pt>
    <dgm:pt modelId="{40FE26FF-EC1E-427F-BBB3-F6FA096C28A3}" type="pres">
      <dgm:prSet presAssocID="{233DE4D2-F639-4768-A091-6D1E7507FE86}" presName="connectorText" presStyleLbl="sibTrans2D1" presStyleIdx="1" presStyleCnt="2"/>
      <dgm:spPr/>
    </dgm:pt>
    <dgm:pt modelId="{A00DEB3C-A7D8-48FF-850D-B081A45FE50E}" type="pres">
      <dgm:prSet presAssocID="{26A60CF4-03CE-4AD2-A0FC-AA1613DF8A56}" presName="node" presStyleLbl="node1" presStyleIdx="2" presStyleCnt="3">
        <dgm:presLayoutVars>
          <dgm:bulletEnabled val="1"/>
        </dgm:presLayoutVars>
      </dgm:prSet>
      <dgm:spPr/>
    </dgm:pt>
  </dgm:ptLst>
  <dgm:cxnLst>
    <dgm:cxn modelId="{89F82B04-6DF2-490D-B4CC-35C1AB64FCBE}" srcId="{28CA110D-B714-488D-B182-84FBF3258862}" destId="{26A60CF4-03CE-4AD2-A0FC-AA1613DF8A56}" srcOrd="2" destOrd="0" parTransId="{E8F03BE1-A22E-482F-96A0-89230AEDFFBA}" sibTransId="{93EDB1C1-FC65-48A1-B622-3D96A3AD0732}"/>
    <dgm:cxn modelId="{351DCB07-1DAA-4433-9392-6BBAA848B802}" srcId="{28CA110D-B714-488D-B182-84FBF3258862}" destId="{D3E41C22-6E7C-4EED-820C-BD064317BF33}" srcOrd="1" destOrd="0" parTransId="{55197662-BF7D-4513-9A42-9E7E44A1932A}" sibTransId="{233DE4D2-F639-4768-A091-6D1E7507FE86}"/>
    <dgm:cxn modelId="{BB4DBF24-D0DB-4CC5-99F9-02309BDEF131}" type="presOf" srcId="{D3E41C22-6E7C-4EED-820C-BD064317BF33}" destId="{1CF4659A-8B0B-4DC6-820D-CE9A00B934FF}" srcOrd="0" destOrd="0" presId="urn:microsoft.com/office/officeart/2005/8/layout/process2"/>
    <dgm:cxn modelId="{D21ECF29-80CF-4DF8-ADC3-66860877EBC3}" type="presOf" srcId="{26A60CF4-03CE-4AD2-A0FC-AA1613DF8A56}" destId="{A00DEB3C-A7D8-48FF-850D-B081A45FE50E}" srcOrd="0" destOrd="0" presId="urn:microsoft.com/office/officeart/2005/8/layout/process2"/>
    <dgm:cxn modelId="{987AD264-329F-4C20-BA0C-8A2F67D26C76}" type="presOf" srcId="{03B32798-3F69-407B-BBE1-8A41CEBE015B}" destId="{A66CAD24-1634-4F6D-9729-67EF31F85A0B}" srcOrd="0" destOrd="0" presId="urn:microsoft.com/office/officeart/2005/8/layout/process2"/>
    <dgm:cxn modelId="{559F2166-33C3-4EDE-814E-F2F2D8AFD764}" type="presOf" srcId="{68A4E586-7937-43FD-B918-F9994979C803}" destId="{82056687-FDFF-4FE0-B00B-09F03191EABB}" srcOrd="0" destOrd="0" presId="urn:microsoft.com/office/officeart/2005/8/layout/process2"/>
    <dgm:cxn modelId="{6E9DFE49-17E4-4ABA-BF90-52AC943EEB8B}" type="presOf" srcId="{28CA110D-B714-488D-B182-84FBF3258862}" destId="{A70CB744-8471-4BD3-B776-16D9316785B9}" srcOrd="0" destOrd="0" presId="urn:microsoft.com/office/officeart/2005/8/layout/process2"/>
    <dgm:cxn modelId="{BD54E19E-621C-4B2D-87E0-83D01B7695E5}" srcId="{28CA110D-B714-488D-B182-84FBF3258862}" destId="{03B32798-3F69-407B-BBE1-8A41CEBE015B}" srcOrd="0" destOrd="0" parTransId="{B053C1FF-FC59-473C-A454-6D069A35C602}" sibTransId="{68A4E586-7937-43FD-B918-F9994979C803}"/>
    <dgm:cxn modelId="{A38717B9-3178-495C-A6BE-C2E156A80A81}" type="presOf" srcId="{233DE4D2-F639-4768-A091-6D1E7507FE86}" destId="{40FE26FF-EC1E-427F-BBB3-F6FA096C28A3}" srcOrd="1" destOrd="0" presId="urn:microsoft.com/office/officeart/2005/8/layout/process2"/>
    <dgm:cxn modelId="{09F993F1-E7ED-419D-B011-56A4243369FC}" type="presOf" srcId="{233DE4D2-F639-4768-A091-6D1E7507FE86}" destId="{CE61C8D8-725E-40F8-8816-24C5F0D31F20}" srcOrd="0" destOrd="0" presId="urn:microsoft.com/office/officeart/2005/8/layout/process2"/>
    <dgm:cxn modelId="{0D869DF4-4367-4C8D-8780-219A9A6F71EE}" type="presOf" srcId="{68A4E586-7937-43FD-B918-F9994979C803}" destId="{E0999956-4A51-485F-AC37-2AF9A9E64E27}" srcOrd="1" destOrd="0" presId="urn:microsoft.com/office/officeart/2005/8/layout/process2"/>
    <dgm:cxn modelId="{38BD2628-51C4-4BCB-954A-685F9380CE00}" type="presParOf" srcId="{A70CB744-8471-4BD3-B776-16D9316785B9}" destId="{A66CAD24-1634-4F6D-9729-67EF31F85A0B}" srcOrd="0" destOrd="0" presId="urn:microsoft.com/office/officeart/2005/8/layout/process2"/>
    <dgm:cxn modelId="{A7D90823-DE82-45A1-B6B2-43D6BE9C04ED}" type="presParOf" srcId="{A70CB744-8471-4BD3-B776-16D9316785B9}" destId="{82056687-FDFF-4FE0-B00B-09F03191EABB}" srcOrd="1" destOrd="0" presId="urn:microsoft.com/office/officeart/2005/8/layout/process2"/>
    <dgm:cxn modelId="{0BBF3773-7DEC-451A-BC29-27683485C69E}" type="presParOf" srcId="{82056687-FDFF-4FE0-B00B-09F03191EABB}" destId="{E0999956-4A51-485F-AC37-2AF9A9E64E27}" srcOrd="0" destOrd="0" presId="urn:microsoft.com/office/officeart/2005/8/layout/process2"/>
    <dgm:cxn modelId="{B0AC907C-8E39-4831-B3DD-7AA7AC94475A}" type="presParOf" srcId="{A70CB744-8471-4BD3-B776-16D9316785B9}" destId="{1CF4659A-8B0B-4DC6-820D-CE9A00B934FF}" srcOrd="2" destOrd="0" presId="urn:microsoft.com/office/officeart/2005/8/layout/process2"/>
    <dgm:cxn modelId="{24C427ED-955F-4FAC-B291-ECB2320EDE05}" type="presParOf" srcId="{A70CB744-8471-4BD3-B776-16D9316785B9}" destId="{CE61C8D8-725E-40F8-8816-24C5F0D31F20}" srcOrd="3" destOrd="0" presId="urn:microsoft.com/office/officeart/2005/8/layout/process2"/>
    <dgm:cxn modelId="{4D3A4E95-8CE0-419D-963F-4EEC12BE0569}" type="presParOf" srcId="{CE61C8D8-725E-40F8-8816-24C5F0D31F20}" destId="{40FE26FF-EC1E-427F-BBB3-F6FA096C28A3}" srcOrd="0" destOrd="0" presId="urn:microsoft.com/office/officeart/2005/8/layout/process2"/>
    <dgm:cxn modelId="{59ADEC2B-13B1-4D5E-8965-E033D241E3F9}" type="presParOf" srcId="{A70CB744-8471-4BD3-B776-16D9316785B9}" destId="{A00DEB3C-A7D8-48FF-850D-B081A45FE50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93806-3B72-45CE-8BB7-326F7A048F41}">
      <dsp:nvSpPr>
        <dsp:cNvPr id="0" name=""/>
        <dsp:cNvSpPr/>
      </dsp:nvSpPr>
      <dsp:spPr>
        <a:xfrm>
          <a:off x="415788" y="2692"/>
          <a:ext cx="3941591" cy="10015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a:t>No universally accepted pathogenic mechanism</a:t>
          </a:r>
          <a:endParaRPr lang="en-US" sz="1600" kern="1200"/>
        </a:p>
      </dsp:txBody>
      <dsp:txXfrm>
        <a:off x="445122" y="32026"/>
        <a:ext cx="3882923" cy="942867"/>
      </dsp:txXfrm>
    </dsp:sp>
    <dsp:sp modelId="{44C230B4-FBF3-4F5E-B382-3B1916B63982}">
      <dsp:nvSpPr>
        <dsp:cNvPr id="0" name=""/>
        <dsp:cNvSpPr/>
      </dsp:nvSpPr>
      <dsp:spPr>
        <a:xfrm rot="5400000">
          <a:off x="2198796" y="1029266"/>
          <a:ext cx="375575" cy="4506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251376" y="1066824"/>
        <a:ext cx="270415" cy="262903"/>
      </dsp:txXfrm>
    </dsp:sp>
    <dsp:sp modelId="{00579E3A-4D0B-4683-9B03-B44730E989FF}">
      <dsp:nvSpPr>
        <dsp:cNvPr id="0" name=""/>
        <dsp:cNvSpPr/>
      </dsp:nvSpPr>
      <dsp:spPr>
        <a:xfrm>
          <a:off x="415788" y="1504996"/>
          <a:ext cx="3941591" cy="10015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a:t>No universally accepted diagnostic criteria</a:t>
          </a:r>
          <a:endParaRPr lang="en-US" sz="1600" kern="1200"/>
        </a:p>
      </dsp:txBody>
      <dsp:txXfrm>
        <a:off x="445122" y="1534330"/>
        <a:ext cx="3882923" cy="942867"/>
      </dsp:txXfrm>
    </dsp:sp>
    <dsp:sp modelId="{54D4BBB2-2ADA-4117-BCE1-43D3BF9F0145}">
      <dsp:nvSpPr>
        <dsp:cNvPr id="0" name=""/>
        <dsp:cNvSpPr/>
      </dsp:nvSpPr>
      <dsp:spPr>
        <a:xfrm rot="5400000">
          <a:off x="2198796" y="2531570"/>
          <a:ext cx="375575" cy="4506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251376" y="2569128"/>
        <a:ext cx="270415" cy="262903"/>
      </dsp:txXfrm>
    </dsp:sp>
    <dsp:sp modelId="{AB53455A-B3D5-460B-A429-565BD21DDD04}">
      <dsp:nvSpPr>
        <dsp:cNvPr id="0" name=""/>
        <dsp:cNvSpPr/>
      </dsp:nvSpPr>
      <dsp:spPr>
        <a:xfrm>
          <a:off x="415788" y="3007299"/>
          <a:ext cx="3941591" cy="10015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a:t>Still debate if MS represents specific syndrome or is a surrogate of combined risk factors that put an individual at particular risk  </a:t>
          </a:r>
          <a:endParaRPr lang="en-US" sz="1600" kern="1200"/>
        </a:p>
      </dsp:txBody>
      <dsp:txXfrm>
        <a:off x="445122" y="3036633"/>
        <a:ext cx="3882923" cy="942867"/>
      </dsp:txXfrm>
    </dsp:sp>
    <dsp:sp modelId="{124F52B0-898F-4CC5-B2E5-85F2F1F9A6AC}">
      <dsp:nvSpPr>
        <dsp:cNvPr id="0" name=""/>
        <dsp:cNvSpPr/>
      </dsp:nvSpPr>
      <dsp:spPr>
        <a:xfrm rot="5400000">
          <a:off x="2198796" y="4033874"/>
          <a:ext cx="375575" cy="4506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251376" y="4071432"/>
        <a:ext cx="270415" cy="262903"/>
      </dsp:txXfrm>
    </dsp:sp>
    <dsp:sp modelId="{AAABF44A-C0F0-49F4-ACD7-3549B005BDC9}">
      <dsp:nvSpPr>
        <dsp:cNvPr id="0" name=""/>
        <dsp:cNvSpPr/>
      </dsp:nvSpPr>
      <dsp:spPr>
        <a:xfrm>
          <a:off x="415788" y="4509603"/>
          <a:ext cx="3941591" cy="10015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a:t>Increased prevalence in childhood and young adulthood </a:t>
          </a:r>
          <a:endParaRPr lang="en-US" sz="1600" kern="1200"/>
        </a:p>
      </dsp:txBody>
      <dsp:txXfrm>
        <a:off x="445122" y="4538937"/>
        <a:ext cx="3882923" cy="942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0A19F-974C-4B00-9568-87D5369581F3}">
      <dsp:nvSpPr>
        <dsp:cNvPr id="0" name=""/>
        <dsp:cNvSpPr/>
      </dsp:nvSpPr>
      <dsp:spPr>
        <a:xfrm>
          <a:off x="0" y="105304"/>
          <a:ext cx="4471009"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Study 2</a:t>
          </a:r>
          <a:endParaRPr lang="en-US" sz="2600" kern="1200"/>
        </a:p>
      </dsp:txBody>
      <dsp:txXfrm>
        <a:off x="30442" y="135746"/>
        <a:ext cx="4410125" cy="562726"/>
      </dsp:txXfrm>
    </dsp:sp>
    <dsp:sp modelId="{350A8EDF-7435-452D-804B-D0EF702CD74A}">
      <dsp:nvSpPr>
        <dsp:cNvPr id="0" name=""/>
        <dsp:cNvSpPr/>
      </dsp:nvSpPr>
      <dsp:spPr>
        <a:xfrm>
          <a:off x="0" y="728914"/>
          <a:ext cx="4471009"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95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2yrs</a:t>
          </a:r>
          <a:endParaRPr lang="en-US" sz="2000" kern="1200"/>
        </a:p>
        <a:p>
          <a:pPr marL="228600" lvl="1" indent="-228600" algn="l" defTabSz="889000">
            <a:lnSpc>
              <a:spcPct val="90000"/>
            </a:lnSpc>
            <a:spcBef>
              <a:spcPct val="0"/>
            </a:spcBef>
            <a:spcAft>
              <a:spcPct val="20000"/>
            </a:spcAft>
            <a:buChar char="•"/>
          </a:pPr>
          <a:r>
            <a:rPr lang="en-ZA" sz="2000" kern="1200"/>
            <a:t>↓ 15% energy </a:t>
          </a:r>
          <a:endParaRPr lang="en-US" sz="2000" kern="1200"/>
        </a:p>
        <a:p>
          <a:pPr marL="228600" lvl="1" indent="-228600" algn="l" defTabSz="889000">
            <a:lnSpc>
              <a:spcPct val="90000"/>
            </a:lnSpc>
            <a:spcBef>
              <a:spcPct val="0"/>
            </a:spcBef>
            <a:spcAft>
              <a:spcPct val="20000"/>
            </a:spcAft>
            <a:buChar char="•"/>
          </a:pPr>
          <a:r>
            <a:rPr lang="en-GB" sz="2000" kern="1200"/>
            <a:t>average weight loss of 8.7 kg (70% was body fat) </a:t>
          </a:r>
          <a:endParaRPr lang="en-US" sz="2000" kern="1200"/>
        </a:p>
      </dsp:txBody>
      <dsp:txXfrm>
        <a:off x="0" y="728914"/>
        <a:ext cx="4471009" cy="1318590"/>
      </dsp:txXfrm>
    </dsp:sp>
    <dsp:sp modelId="{BF81A3AE-883B-498F-8E89-9F9F0DF3BC37}">
      <dsp:nvSpPr>
        <dsp:cNvPr id="0" name=""/>
        <dsp:cNvSpPr/>
      </dsp:nvSpPr>
      <dsp:spPr>
        <a:xfrm>
          <a:off x="0" y="2047505"/>
          <a:ext cx="4471009" cy="6236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Study 3</a:t>
          </a:r>
          <a:endParaRPr lang="en-US" sz="2600" kern="1200"/>
        </a:p>
      </dsp:txBody>
      <dsp:txXfrm>
        <a:off x="30442" y="2077947"/>
        <a:ext cx="4410125" cy="562726"/>
      </dsp:txXfrm>
    </dsp:sp>
    <dsp:sp modelId="{1843DC1B-63F3-42F7-B68F-9D6941D57AED}">
      <dsp:nvSpPr>
        <dsp:cNvPr id="0" name=""/>
        <dsp:cNvSpPr/>
      </dsp:nvSpPr>
      <dsp:spPr>
        <a:xfrm>
          <a:off x="0" y="2671115"/>
          <a:ext cx="4471009" cy="263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95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6 weeks</a:t>
          </a:r>
          <a:endParaRPr lang="en-US" sz="2000" kern="1200"/>
        </a:p>
        <a:p>
          <a:pPr marL="228600" lvl="1" indent="-228600" algn="l" defTabSz="889000">
            <a:lnSpc>
              <a:spcPct val="90000"/>
            </a:lnSpc>
            <a:spcBef>
              <a:spcPct val="0"/>
            </a:spcBef>
            <a:spcAft>
              <a:spcPct val="20000"/>
            </a:spcAft>
            <a:buChar char="•"/>
          </a:pPr>
          <a:r>
            <a:rPr lang="en-ZA" sz="2000" kern="1200"/>
            <a:t>↓ 40% energy </a:t>
          </a:r>
          <a:endParaRPr lang="en-US" sz="2000" kern="1200"/>
        </a:p>
        <a:p>
          <a:pPr marL="457200" lvl="2" indent="-228600" algn="l" defTabSz="889000">
            <a:lnSpc>
              <a:spcPct val="90000"/>
            </a:lnSpc>
            <a:spcBef>
              <a:spcPct val="0"/>
            </a:spcBef>
            <a:spcAft>
              <a:spcPct val="20000"/>
            </a:spcAft>
            <a:buChar char="•"/>
          </a:pPr>
          <a:r>
            <a:rPr lang="en-GB" sz="2000" kern="1200"/>
            <a:t>3/7 days of severe restriction (600–800 Kcal) </a:t>
          </a:r>
          <a:endParaRPr lang="en-US" sz="2000" kern="1200"/>
        </a:p>
        <a:p>
          <a:pPr marL="457200" lvl="2" indent="-228600" algn="l" defTabSz="889000">
            <a:lnSpc>
              <a:spcPct val="90000"/>
            </a:lnSpc>
            <a:spcBef>
              <a:spcPct val="0"/>
            </a:spcBef>
            <a:spcAft>
              <a:spcPct val="20000"/>
            </a:spcAft>
            <a:buChar char="•"/>
          </a:pPr>
          <a:r>
            <a:rPr lang="en-GB" sz="2000" kern="1200"/>
            <a:t>4/7 Normal intake</a:t>
          </a:r>
          <a:endParaRPr lang="en-US" sz="2000" kern="1200"/>
        </a:p>
        <a:p>
          <a:pPr marL="228600" lvl="1" indent="-228600" algn="l" defTabSz="889000">
            <a:lnSpc>
              <a:spcPct val="90000"/>
            </a:lnSpc>
            <a:spcBef>
              <a:spcPct val="0"/>
            </a:spcBef>
            <a:spcAft>
              <a:spcPct val="20000"/>
            </a:spcAft>
            <a:buChar char="•"/>
          </a:pPr>
          <a:r>
            <a:rPr lang="en-GB" sz="2000" kern="1200"/>
            <a:t>Considerable weight loss including reduced fat mass (mostly android) </a:t>
          </a:r>
          <a:endParaRPr lang="en-US" sz="2000" kern="1200"/>
        </a:p>
        <a:p>
          <a:pPr marL="228600" lvl="1" indent="-228600" algn="l" defTabSz="889000">
            <a:lnSpc>
              <a:spcPct val="90000"/>
            </a:lnSpc>
            <a:spcBef>
              <a:spcPct val="0"/>
            </a:spcBef>
            <a:spcAft>
              <a:spcPct val="20000"/>
            </a:spcAft>
            <a:buChar char="•"/>
          </a:pPr>
          <a:r>
            <a:rPr lang="en-GB" sz="2000" kern="1200"/>
            <a:t>BUT also on LBM</a:t>
          </a:r>
          <a:endParaRPr lang="en-US" sz="2000" kern="1200"/>
        </a:p>
      </dsp:txBody>
      <dsp:txXfrm>
        <a:off x="0" y="2671115"/>
        <a:ext cx="4471009" cy="2637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E2BE4-F1FD-4FB1-B4A2-7352C1E043B4}">
      <dsp:nvSpPr>
        <dsp:cNvPr id="0" name=""/>
        <dsp:cNvSpPr/>
      </dsp:nvSpPr>
      <dsp:spPr>
        <a:xfrm>
          <a:off x="0" y="5520"/>
          <a:ext cx="7886700" cy="723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49D043-EF3A-41A5-8C4B-61BFD1B7A34A}">
      <dsp:nvSpPr>
        <dsp:cNvPr id="0" name=""/>
        <dsp:cNvSpPr/>
      </dsp:nvSpPr>
      <dsp:spPr>
        <a:xfrm>
          <a:off x="218823" y="168281"/>
          <a:ext cx="397860" cy="3978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0C34F-AC69-4850-834F-82F1B5CBA1C7}">
      <dsp:nvSpPr>
        <dsp:cNvPr id="0" name=""/>
        <dsp:cNvSpPr/>
      </dsp:nvSpPr>
      <dsp:spPr>
        <a:xfrm>
          <a:off x="835507" y="5520"/>
          <a:ext cx="7050376"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100000"/>
            </a:lnSpc>
            <a:spcBef>
              <a:spcPct val="0"/>
            </a:spcBef>
            <a:spcAft>
              <a:spcPct val="35000"/>
            </a:spcAft>
            <a:buNone/>
          </a:pPr>
          <a:r>
            <a:rPr lang="en-ZA" sz="1900" kern="1200"/>
            <a:t>Enhance insulin sensitivity</a:t>
          </a:r>
          <a:endParaRPr lang="en-US" sz="1900" kern="1200"/>
        </a:p>
      </dsp:txBody>
      <dsp:txXfrm>
        <a:off x="835507" y="5520"/>
        <a:ext cx="7050376" cy="723382"/>
      </dsp:txXfrm>
    </dsp:sp>
    <dsp:sp modelId="{88752D64-75A3-4704-BB6F-BBB592E0201B}">
      <dsp:nvSpPr>
        <dsp:cNvPr id="0" name=""/>
        <dsp:cNvSpPr/>
      </dsp:nvSpPr>
      <dsp:spPr>
        <a:xfrm>
          <a:off x="0" y="909749"/>
          <a:ext cx="7886700" cy="723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5E806-CBC8-44F5-B075-D45AF2800EF1}">
      <dsp:nvSpPr>
        <dsp:cNvPr id="0" name=""/>
        <dsp:cNvSpPr/>
      </dsp:nvSpPr>
      <dsp:spPr>
        <a:xfrm>
          <a:off x="218823" y="1072510"/>
          <a:ext cx="397860" cy="3978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5B62E-1F5A-4141-B678-90387E3655C4}">
      <dsp:nvSpPr>
        <dsp:cNvPr id="0" name=""/>
        <dsp:cNvSpPr/>
      </dsp:nvSpPr>
      <dsp:spPr>
        <a:xfrm>
          <a:off x="835507" y="909749"/>
          <a:ext cx="354901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100000"/>
            </a:lnSpc>
            <a:spcBef>
              <a:spcPct val="0"/>
            </a:spcBef>
            <a:spcAft>
              <a:spcPct val="35000"/>
            </a:spcAft>
            <a:buNone/>
          </a:pPr>
          <a:r>
            <a:rPr lang="en-ZA" sz="1900" kern="1200"/>
            <a:t>CHO</a:t>
          </a:r>
          <a:endParaRPr lang="en-US" sz="1900" kern="1200"/>
        </a:p>
      </dsp:txBody>
      <dsp:txXfrm>
        <a:off x="835507" y="909749"/>
        <a:ext cx="3549015" cy="723382"/>
      </dsp:txXfrm>
    </dsp:sp>
    <dsp:sp modelId="{05E69D45-8621-47D4-A3AA-97B421BB2B82}">
      <dsp:nvSpPr>
        <dsp:cNvPr id="0" name=""/>
        <dsp:cNvSpPr/>
      </dsp:nvSpPr>
      <dsp:spPr>
        <a:xfrm>
          <a:off x="4384522" y="909749"/>
          <a:ext cx="350136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488950">
            <a:lnSpc>
              <a:spcPct val="100000"/>
            </a:lnSpc>
            <a:spcBef>
              <a:spcPct val="0"/>
            </a:spcBef>
            <a:spcAft>
              <a:spcPct val="35000"/>
            </a:spcAft>
            <a:buNone/>
          </a:pPr>
          <a:r>
            <a:rPr lang="en-ZA" sz="1100" kern="1200"/>
            <a:t>Restrict refined CHO and total energy</a:t>
          </a:r>
          <a:endParaRPr lang="en-US" sz="1100" kern="1200"/>
        </a:p>
        <a:p>
          <a:pPr marL="0" lvl="0" indent="0" algn="l" defTabSz="488950">
            <a:lnSpc>
              <a:spcPct val="100000"/>
            </a:lnSpc>
            <a:spcBef>
              <a:spcPct val="0"/>
            </a:spcBef>
            <a:spcAft>
              <a:spcPct val="35000"/>
            </a:spcAft>
            <a:buNone/>
          </a:pPr>
          <a:r>
            <a:rPr lang="en-ZA" sz="1100" kern="1200"/>
            <a:t>High fibre foods</a:t>
          </a:r>
          <a:endParaRPr lang="en-US" sz="1100" kern="1200"/>
        </a:p>
        <a:p>
          <a:pPr marL="0" lvl="0" indent="0" algn="l" defTabSz="488950">
            <a:lnSpc>
              <a:spcPct val="100000"/>
            </a:lnSpc>
            <a:spcBef>
              <a:spcPct val="0"/>
            </a:spcBef>
            <a:spcAft>
              <a:spcPct val="35000"/>
            </a:spcAft>
            <a:buNone/>
          </a:pPr>
          <a:r>
            <a:rPr lang="en-ZA" sz="1100" kern="1200"/>
            <a:t>Low (40%) vs high CHO (60%)</a:t>
          </a:r>
          <a:endParaRPr lang="en-US" sz="1100" kern="1200"/>
        </a:p>
      </dsp:txBody>
      <dsp:txXfrm>
        <a:off x="4384522" y="909749"/>
        <a:ext cx="3501361" cy="723382"/>
      </dsp:txXfrm>
    </dsp:sp>
    <dsp:sp modelId="{9A308F13-0457-4CF7-A3BE-AC8D653B74B6}">
      <dsp:nvSpPr>
        <dsp:cNvPr id="0" name=""/>
        <dsp:cNvSpPr/>
      </dsp:nvSpPr>
      <dsp:spPr>
        <a:xfrm>
          <a:off x="0" y="1813977"/>
          <a:ext cx="7886700" cy="723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29E5D-8478-4E3E-81C8-2F4D82163A68}">
      <dsp:nvSpPr>
        <dsp:cNvPr id="0" name=""/>
        <dsp:cNvSpPr/>
      </dsp:nvSpPr>
      <dsp:spPr>
        <a:xfrm>
          <a:off x="218823" y="1976738"/>
          <a:ext cx="397860" cy="3978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AC70DE-C699-476F-B5A4-EA72C12A0058}">
      <dsp:nvSpPr>
        <dsp:cNvPr id="0" name=""/>
        <dsp:cNvSpPr/>
      </dsp:nvSpPr>
      <dsp:spPr>
        <a:xfrm>
          <a:off x="835507" y="1813977"/>
          <a:ext cx="354901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100000"/>
            </a:lnSpc>
            <a:spcBef>
              <a:spcPct val="0"/>
            </a:spcBef>
            <a:spcAft>
              <a:spcPct val="35000"/>
            </a:spcAft>
            <a:buNone/>
          </a:pPr>
          <a:r>
            <a:rPr lang="en-ZA" sz="1900" kern="1200"/>
            <a:t>Protein</a:t>
          </a:r>
          <a:endParaRPr lang="en-US" sz="1900" kern="1200"/>
        </a:p>
      </dsp:txBody>
      <dsp:txXfrm>
        <a:off x="835507" y="1813977"/>
        <a:ext cx="3549015" cy="723382"/>
      </dsp:txXfrm>
    </dsp:sp>
    <dsp:sp modelId="{D91FB6DA-5847-41FB-8597-821352EAA25E}">
      <dsp:nvSpPr>
        <dsp:cNvPr id="0" name=""/>
        <dsp:cNvSpPr/>
      </dsp:nvSpPr>
      <dsp:spPr>
        <a:xfrm>
          <a:off x="4384522" y="1813977"/>
          <a:ext cx="350136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488950">
            <a:lnSpc>
              <a:spcPct val="100000"/>
            </a:lnSpc>
            <a:spcBef>
              <a:spcPct val="0"/>
            </a:spcBef>
            <a:spcAft>
              <a:spcPct val="35000"/>
            </a:spcAft>
            <a:buNone/>
          </a:pPr>
          <a:r>
            <a:rPr lang="en-ZA" sz="1100" kern="1200"/>
            <a:t>Whey protein</a:t>
          </a:r>
          <a:endParaRPr lang="en-US" sz="1100" kern="1200"/>
        </a:p>
      </dsp:txBody>
      <dsp:txXfrm>
        <a:off x="4384522" y="1813977"/>
        <a:ext cx="3501361" cy="723382"/>
      </dsp:txXfrm>
    </dsp:sp>
    <dsp:sp modelId="{C967881D-086F-466F-AB24-4FB82C50D7E9}">
      <dsp:nvSpPr>
        <dsp:cNvPr id="0" name=""/>
        <dsp:cNvSpPr/>
      </dsp:nvSpPr>
      <dsp:spPr>
        <a:xfrm>
          <a:off x="0" y="2718206"/>
          <a:ext cx="7886700" cy="723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4BE82-B0E9-49A0-B0C0-9A2E205392AB}">
      <dsp:nvSpPr>
        <dsp:cNvPr id="0" name=""/>
        <dsp:cNvSpPr/>
      </dsp:nvSpPr>
      <dsp:spPr>
        <a:xfrm>
          <a:off x="218823" y="2880967"/>
          <a:ext cx="397860" cy="3978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81E5D-4A11-434E-B382-3CB547FA5933}">
      <dsp:nvSpPr>
        <dsp:cNvPr id="0" name=""/>
        <dsp:cNvSpPr/>
      </dsp:nvSpPr>
      <dsp:spPr>
        <a:xfrm>
          <a:off x="835507" y="2718206"/>
          <a:ext cx="3549015"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100000"/>
            </a:lnSpc>
            <a:spcBef>
              <a:spcPct val="0"/>
            </a:spcBef>
            <a:spcAft>
              <a:spcPct val="35000"/>
            </a:spcAft>
            <a:buNone/>
          </a:pPr>
          <a:r>
            <a:rPr lang="en-ZA" sz="1900" kern="1200"/>
            <a:t>Small, frequent meals</a:t>
          </a:r>
          <a:endParaRPr lang="en-US" sz="1900" kern="1200"/>
        </a:p>
      </dsp:txBody>
      <dsp:txXfrm>
        <a:off x="835507" y="2718206"/>
        <a:ext cx="3549015" cy="723382"/>
      </dsp:txXfrm>
    </dsp:sp>
    <dsp:sp modelId="{94D72637-D3C9-4304-B986-B6CF86A2FC28}">
      <dsp:nvSpPr>
        <dsp:cNvPr id="0" name=""/>
        <dsp:cNvSpPr/>
      </dsp:nvSpPr>
      <dsp:spPr>
        <a:xfrm>
          <a:off x="4384522" y="2718206"/>
          <a:ext cx="350136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488950">
            <a:lnSpc>
              <a:spcPct val="100000"/>
            </a:lnSpc>
            <a:spcBef>
              <a:spcPct val="0"/>
            </a:spcBef>
            <a:spcAft>
              <a:spcPct val="35000"/>
            </a:spcAft>
            <a:buNone/>
          </a:pPr>
          <a:r>
            <a:rPr lang="en-ZA" sz="1100" kern="1200"/>
            <a:t>High energy intake @ breakfast rather than at dinner</a:t>
          </a:r>
          <a:endParaRPr lang="en-US" sz="1100" kern="1200"/>
        </a:p>
      </dsp:txBody>
      <dsp:txXfrm>
        <a:off x="4384522" y="2718206"/>
        <a:ext cx="3501361" cy="723382"/>
      </dsp:txXfrm>
    </dsp:sp>
    <dsp:sp modelId="{02A698FA-661C-4917-B396-38D54CD698E7}">
      <dsp:nvSpPr>
        <dsp:cNvPr id="0" name=""/>
        <dsp:cNvSpPr/>
      </dsp:nvSpPr>
      <dsp:spPr>
        <a:xfrm>
          <a:off x="0" y="3622434"/>
          <a:ext cx="7886700" cy="7233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5A05A9-42C6-4B33-B433-BFF959B4D5BF}">
      <dsp:nvSpPr>
        <dsp:cNvPr id="0" name=""/>
        <dsp:cNvSpPr/>
      </dsp:nvSpPr>
      <dsp:spPr>
        <a:xfrm>
          <a:off x="218823" y="3785195"/>
          <a:ext cx="397860" cy="3978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C29C7-C310-4CDC-819F-FDD9D69C7A0F}">
      <dsp:nvSpPr>
        <dsp:cNvPr id="0" name=""/>
        <dsp:cNvSpPr/>
      </dsp:nvSpPr>
      <dsp:spPr>
        <a:xfrm>
          <a:off x="835507" y="3622434"/>
          <a:ext cx="7050376"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844550">
            <a:lnSpc>
              <a:spcPct val="100000"/>
            </a:lnSpc>
            <a:spcBef>
              <a:spcPct val="0"/>
            </a:spcBef>
            <a:spcAft>
              <a:spcPct val="35000"/>
            </a:spcAft>
            <a:buNone/>
          </a:pPr>
          <a:r>
            <a:rPr lang="en-ZA" sz="1900" kern="1200"/>
            <a:t>Vit D &amp; chromium &amp; magnesium</a:t>
          </a:r>
          <a:endParaRPr lang="en-US" sz="1900" kern="1200"/>
        </a:p>
      </dsp:txBody>
      <dsp:txXfrm>
        <a:off x="835507" y="3622434"/>
        <a:ext cx="7050376" cy="723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65756-A4E2-4E15-BD2D-0F6DA72A7CA8}">
      <dsp:nvSpPr>
        <dsp:cNvPr id="0" name=""/>
        <dsp:cNvSpPr/>
      </dsp:nvSpPr>
      <dsp:spPr>
        <a:xfrm>
          <a:off x="0" y="53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3BB4F-2CCF-42F0-931B-19265B986C3D}">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ZA" sz="4000" kern="1200"/>
            <a:t>Magnesium deficiency</a:t>
          </a:r>
          <a:endParaRPr lang="en-US" sz="4000" kern="1200"/>
        </a:p>
      </dsp:txBody>
      <dsp:txXfrm>
        <a:off x="0" y="531"/>
        <a:ext cx="7886700" cy="870055"/>
      </dsp:txXfrm>
    </dsp:sp>
    <dsp:sp modelId="{19B347CD-51A5-4E02-BF59-12EB0EA49474}">
      <dsp:nvSpPr>
        <dsp:cNvPr id="0" name=""/>
        <dsp:cNvSpPr/>
      </dsp:nvSpPr>
      <dsp:spPr>
        <a:xfrm>
          <a:off x="0" y="87058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A89E7-AF9C-4E10-9ED2-2D4CA2045C55}">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ZA" sz="4000" kern="1200"/>
            <a:t>Copper excess</a:t>
          </a:r>
          <a:endParaRPr lang="en-US" sz="4000" kern="1200"/>
        </a:p>
      </dsp:txBody>
      <dsp:txXfrm>
        <a:off x="0" y="870586"/>
        <a:ext cx="7886700" cy="870055"/>
      </dsp:txXfrm>
    </dsp:sp>
    <dsp:sp modelId="{4897203F-8F4A-49F3-9292-87C4BA9ADCA9}">
      <dsp:nvSpPr>
        <dsp:cNvPr id="0" name=""/>
        <dsp:cNvSpPr/>
      </dsp:nvSpPr>
      <dsp:spPr>
        <a:xfrm>
          <a:off x="0" y="174064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ABBF7-7B4A-4F6A-AFEB-04C1929E8572}">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ZA" sz="4000" kern="1200"/>
            <a:t>Chrome deficiency</a:t>
          </a:r>
          <a:endParaRPr lang="en-US" sz="4000" kern="1200"/>
        </a:p>
      </dsp:txBody>
      <dsp:txXfrm>
        <a:off x="0" y="1740641"/>
        <a:ext cx="7886700" cy="870055"/>
      </dsp:txXfrm>
    </dsp:sp>
    <dsp:sp modelId="{5C5E20F4-4629-450A-972C-20F78F954D65}">
      <dsp:nvSpPr>
        <dsp:cNvPr id="0" name=""/>
        <dsp:cNvSpPr/>
      </dsp:nvSpPr>
      <dsp:spPr>
        <a:xfrm>
          <a:off x="0" y="261069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392A3-2C15-4268-A1D4-ECBA49C50BE4}">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ZA" sz="4000" kern="1200"/>
            <a:t>Vit D deficiency</a:t>
          </a:r>
          <a:endParaRPr lang="en-US" sz="4000" kern="1200"/>
        </a:p>
      </dsp:txBody>
      <dsp:txXfrm>
        <a:off x="0" y="2610696"/>
        <a:ext cx="7886700" cy="870055"/>
      </dsp:txXfrm>
    </dsp:sp>
    <dsp:sp modelId="{2002D60B-43FB-477E-8829-7BB989E3FF6C}">
      <dsp:nvSpPr>
        <dsp:cNvPr id="0" name=""/>
        <dsp:cNvSpPr/>
      </dsp:nvSpPr>
      <dsp:spPr>
        <a:xfrm>
          <a:off x="0" y="348075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0A72A-15B0-46F4-8F1D-002F33EC7587}">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ZA" sz="4000" kern="1200"/>
            <a:t>N-6/n-3 ratio</a:t>
          </a:r>
          <a:endParaRPr lang="en-US" sz="4000" kern="1200"/>
        </a:p>
      </dsp:txBody>
      <dsp:txXfrm>
        <a:off x="0" y="3480751"/>
        <a:ext cx="7886700" cy="870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CAD24-1634-4F6D-9729-67EF31F85A0B}">
      <dsp:nvSpPr>
        <dsp:cNvPr id="0" name=""/>
        <dsp:cNvSpPr/>
      </dsp:nvSpPr>
      <dsp:spPr>
        <a:xfrm>
          <a:off x="1063004" y="0"/>
          <a:ext cx="2571721" cy="13761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Need to address the cause of the problem</a:t>
          </a:r>
          <a:endParaRPr lang="en-US" sz="1800" kern="1200"/>
        </a:p>
      </dsp:txBody>
      <dsp:txXfrm>
        <a:off x="1103311" y="40307"/>
        <a:ext cx="2491107" cy="1295557"/>
      </dsp:txXfrm>
    </dsp:sp>
    <dsp:sp modelId="{82056687-FDFF-4FE0-B00B-09F03191EABB}">
      <dsp:nvSpPr>
        <dsp:cNvPr id="0" name=""/>
        <dsp:cNvSpPr/>
      </dsp:nvSpPr>
      <dsp:spPr>
        <a:xfrm rot="5400000">
          <a:off x="2090832" y="1410576"/>
          <a:ext cx="516064" cy="6192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163081" y="1462183"/>
        <a:ext cx="371567" cy="361245"/>
      </dsp:txXfrm>
    </dsp:sp>
    <dsp:sp modelId="{1CF4659A-8B0B-4DC6-820D-CE9A00B934FF}">
      <dsp:nvSpPr>
        <dsp:cNvPr id="0" name=""/>
        <dsp:cNvSpPr/>
      </dsp:nvSpPr>
      <dsp:spPr>
        <a:xfrm>
          <a:off x="1063004" y="2064258"/>
          <a:ext cx="2571721" cy="13761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Remember the steps to get from the start point to your goal in treatment</a:t>
          </a:r>
          <a:endParaRPr lang="en-US" sz="1800" kern="1200"/>
        </a:p>
      </dsp:txBody>
      <dsp:txXfrm>
        <a:off x="1103311" y="2104565"/>
        <a:ext cx="2491107" cy="1295557"/>
      </dsp:txXfrm>
    </dsp:sp>
    <dsp:sp modelId="{CE61C8D8-725E-40F8-8816-24C5F0D31F20}">
      <dsp:nvSpPr>
        <dsp:cNvPr id="0" name=""/>
        <dsp:cNvSpPr/>
      </dsp:nvSpPr>
      <dsp:spPr>
        <a:xfrm rot="5400000">
          <a:off x="2090832" y="3474834"/>
          <a:ext cx="516064" cy="61927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163081" y="3526441"/>
        <a:ext cx="371567" cy="361245"/>
      </dsp:txXfrm>
    </dsp:sp>
    <dsp:sp modelId="{A00DEB3C-A7D8-48FF-850D-B081A45FE50E}">
      <dsp:nvSpPr>
        <dsp:cNvPr id="0" name=""/>
        <dsp:cNvSpPr/>
      </dsp:nvSpPr>
      <dsp:spPr>
        <a:xfrm>
          <a:off x="1063004" y="4128515"/>
          <a:ext cx="2571721" cy="13761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Neutraceuticals have the possibility to be beneficial but should not be your starting point</a:t>
          </a:r>
          <a:endParaRPr lang="en-US" sz="1800" kern="1200"/>
        </a:p>
      </dsp:txBody>
      <dsp:txXfrm>
        <a:off x="1103311" y="4168822"/>
        <a:ext cx="2491107" cy="12955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eaLnBrk="1" hangingPunct="1">
              <a:defRPr sz="1300">
                <a:latin typeface="Arial" charset="0"/>
              </a:defRPr>
            </a:lvl1pPr>
          </a:lstStyle>
          <a:p>
            <a:pPr>
              <a:defRPr/>
            </a:pPr>
            <a:endParaRPr lang="en-GB"/>
          </a:p>
        </p:txBody>
      </p:sp>
      <p:sp>
        <p:nvSpPr>
          <p:cNvPr id="27651" name="Rectangle 3"/>
          <p:cNvSpPr>
            <a:spLocks noGrp="1" noChangeArrowheads="1"/>
          </p:cNvSpPr>
          <p:nvPr>
            <p:ph type="dt" sz="quarter"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endParaRPr lang="en-GB"/>
          </a:p>
        </p:txBody>
      </p:sp>
      <p:sp>
        <p:nvSpPr>
          <p:cNvPr id="27652" name="Rectangle 4"/>
          <p:cNvSpPr>
            <a:spLocks noGrp="1" noChangeArrowheads="1"/>
          </p:cNvSpPr>
          <p:nvPr>
            <p:ph type="ftr" sz="quarter" idx="2"/>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eaLnBrk="1" hangingPunct="1">
              <a:defRPr sz="1300">
                <a:latin typeface="Arial" charset="0"/>
              </a:defRPr>
            </a:lvl1pPr>
          </a:lstStyle>
          <a:p>
            <a:pPr>
              <a:defRPr/>
            </a:pPr>
            <a:endParaRPr lang="en-GB"/>
          </a:p>
        </p:txBody>
      </p:sp>
      <p:sp>
        <p:nvSpPr>
          <p:cNvPr id="27653" name="Rectangle 5"/>
          <p:cNvSpPr>
            <a:spLocks noGrp="1" noChangeArrowheads="1"/>
          </p:cNvSpPr>
          <p:nvPr>
            <p:ph type="sldNum" sz="quarter" idx="3"/>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eaLnBrk="1" hangingPunct="1">
              <a:defRPr sz="1300"/>
            </a:lvl1pPr>
          </a:lstStyle>
          <a:p>
            <a:fld id="{39559761-FEE8-4C44-A19E-683213B7ACB6}" type="slidenum">
              <a:rPr lang="en-GB" altLang="en-US"/>
              <a:pPr/>
              <a:t>‹#›</a:t>
            </a:fld>
            <a:endParaRPr lang="en-GB" altLang="en-US"/>
          </a:p>
        </p:txBody>
      </p:sp>
    </p:spTree>
    <p:extLst>
      <p:ext uri="{BB962C8B-B14F-4D97-AF65-F5344CB8AC3E}">
        <p14:creationId xmlns:p14="http://schemas.microsoft.com/office/powerpoint/2010/main" val="2948134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eaLnBrk="1" hangingPunct="1">
              <a:defRPr sz="1300">
                <a:latin typeface="Arial" charset="0"/>
              </a:defRPr>
            </a:lvl1pPr>
          </a:lstStyle>
          <a:p>
            <a:pPr>
              <a:defRPr/>
            </a:pPr>
            <a:endParaRPr lang="en-ZA"/>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eaLnBrk="1" hangingPunct="1">
              <a:defRPr sz="1300">
                <a:latin typeface="Arial" charset="0"/>
              </a:defRPr>
            </a:lvl1pPr>
          </a:lstStyle>
          <a:p>
            <a:pPr>
              <a:defRPr/>
            </a:pPr>
            <a:fld id="{DFC0F55B-E992-4549-9182-F0960F0D4BF9}" type="datetimeFigureOut">
              <a:rPr lang="en-ZA"/>
              <a:pPr>
                <a:defRPr/>
              </a:pPr>
              <a:t>2021/08/27</a:t>
            </a:fld>
            <a:endParaRPr lang="en-ZA"/>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ZA" noProof="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eaLnBrk="1" hangingPunct="1">
              <a:defRPr sz="1300">
                <a:latin typeface="Arial" charset="0"/>
              </a:defRPr>
            </a:lvl1pPr>
          </a:lstStyle>
          <a:p>
            <a:pPr>
              <a:defRPr/>
            </a:pPr>
            <a:endParaRPr lang="en-ZA"/>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fld id="{6F843862-A390-44F4-9E1A-B42E1ED45291}" type="slidenum">
              <a:rPr lang="en-ZA" altLang="en-US"/>
              <a:pPr/>
              <a:t>‹#›</a:t>
            </a:fld>
            <a:endParaRPr lang="en-ZA" altLang="en-US"/>
          </a:p>
        </p:txBody>
      </p:sp>
    </p:spTree>
    <p:extLst>
      <p:ext uri="{BB962C8B-B14F-4D97-AF65-F5344CB8AC3E}">
        <p14:creationId xmlns:p14="http://schemas.microsoft.com/office/powerpoint/2010/main" val="612708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4763" indent="-309524">
              <a:defRPr>
                <a:solidFill>
                  <a:schemeClr val="tx1"/>
                </a:solidFill>
                <a:latin typeface="Arial" panose="020B0604020202020204" pitchFamily="34" charset="0"/>
              </a:defRPr>
            </a:lvl2pPr>
            <a:lvl3pPr marL="1238098" indent="-247620">
              <a:defRPr>
                <a:solidFill>
                  <a:schemeClr val="tx1"/>
                </a:solidFill>
                <a:latin typeface="Arial" panose="020B0604020202020204" pitchFamily="34" charset="0"/>
              </a:defRPr>
            </a:lvl3pPr>
            <a:lvl4pPr marL="1733337" indent="-247620">
              <a:defRPr>
                <a:solidFill>
                  <a:schemeClr val="tx1"/>
                </a:solidFill>
                <a:latin typeface="Arial" panose="020B0604020202020204" pitchFamily="34" charset="0"/>
              </a:defRPr>
            </a:lvl4pPr>
            <a:lvl5pPr marL="2228576" indent="-247620">
              <a:defRPr>
                <a:solidFill>
                  <a:schemeClr val="tx1"/>
                </a:solidFill>
                <a:latin typeface="Arial" panose="020B0604020202020204" pitchFamily="34" charset="0"/>
              </a:defRPr>
            </a:lvl5pPr>
            <a:lvl6pPr marL="2723815" indent="-247620" eaLnBrk="0" fontAlgn="base" hangingPunct="0">
              <a:spcBef>
                <a:spcPct val="0"/>
              </a:spcBef>
              <a:spcAft>
                <a:spcPct val="0"/>
              </a:spcAft>
              <a:defRPr>
                <a:solidFill>
                  <a:schemeClr val="tx1"/>
                </a:solidFill>
                <a:latin typeface="Arial" panose="020B0604020202020204" pitchFamily="34" charset="0"/>
              </a:defRPr>
            </a:lvl6pPr>
            <a:lvl7pPr marL="3219054" indent="-247620" eaLnBrk="0" fontAlgn="base" hangingPunct="0">
              <a:spcBef>
                <a:spcPct val="0"/>
              </a:spcBef>
              <a:spcAft>
                <a:spcPct val="0"/>
              </a:spcAft>
              <a:defRPr>
                <a:solidFill>
                  <a:schemeClr val="tx1"/>
                </a:solidFill>
                <a:latin typeface="Arial" panose="020B0604020202020204" pitchFamily="34" charset="0"/>
              </a:defRPr>
            </a:lvl7pPr>
            <a:lvl8pPr marL="3714293" indent="-247620" eaLnBrk="0" fontAlgn="base" hangingPunct="0">
              <a:spcBef>
                <a:spcPct val="0"/>
              </a:spcBef>
              <a:spcAft>
                <a:spcPct val="0"/>
              </a:spcAft>
              <a:defRPr>
                <a:solidFill>
                  <a:schemeClr val="tx1"/>
                </a:solidFill>
                <a:latin typeface="Arial" panose="020B0604020202020204" pitchFamily="34" charset="0"/>
              </a:defRPr>
            </a:lvl8pPr>
            <a:lvl9pPr marL="4209532" indent="-247620" eaLnBrk="0" fontAlgn="base" hangingPunct="0">
              <a:spcBef>
                <a:spcPct val="0"/>
              </a:spcBef>
              <a:spcAft>
                <a:spcPct val="0"/>
              </a:spcAft>
              <a:defRPr>
                <a:solidFill>
                  <a:schemeClr val="tx1"/>
                </a:solidFill>
                <a:latin typeface="Arial" panose="020B0604020202020204" pitchFamily="34" charset="0"/>
              </a:defRPr>
            </a:lvl9pPr>
          </a:lstStyle>
          <a:p>
            <a:fld id="{29178964-B04F-4AFE-810C-5C7AFB4671AA}" type="slidenum">
              <a:rPr lang="en-ZA" altLang="en-US"/>
              <a:pPr/>
              <a:t>4</a:t>
            </a:fld>
            <a:endParaRPr lang="en-ZA" altLang="en-US"/>
          </a:p>
        </p:txBody>
      </p:sp>
    </p:spTree>
    <p:extLst>
      <p:ext uri="{BB962C8B-B14F-4D97-AF65-F5344CB8AC3E}">
        <p14:creationId xmlns:p14="http://schemas.microsoft.com/office/powerpoint/2010/main" val="114235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ZA" altLang="en-US" dirty="0"/>
              <a:t>Magnesium</a:t>
            </a:r>
          </a:p>
          <a:p>
            <a:pPr eaLnBrk="1" hangingPunct="1"/>
            <a:r>
              <a:rPr lang="en-ZA" altLang="en-US" dirty="0"/>
              <a:t>Copper</a:t>
            </a:r>
          </a:p>
          <a:p>
            <a:pPr lvl="1" eaLnBrk="1" hangingPunct="1"/>
            <a:r>
              <a:rPr lang="en-ZA" altLang="en-US" dirty="0"/>
              <a:t>↑ copper levels (PCOS, IR)</a:t>
            </a:r>
          </a:p>
          <a:p>
            <a:pPr lvl="1" eaLnBrk="1" hangingPunct="1"/>
            <a:r>
              <a:rPr lang="en-ZA" altLang="en-US" dirty="0"/>
              <a:t>Induce oxidative stress</a:t>
            </a:r>
          </a:p>
          <a:p>
            <a:pPr lvl="2" eaLnBrk="1" hangingPunct="1"/>
            <a:r>
              <a:rPr lang="en-ZA" altLang="en-US" dirty="0"/>
              <a:t>ROS species, </a:t>
            </a:r>
            <a:r>
              <a:rPr lang="en-ZA" altLang="en-US" dirty="0" err="1"/>
              <a:t>dec</a:t>
            </a:r>
            <a:r>
              <a:rPr lang="en-ZA" altLang="en-US" dirty="0"/>
              <a:t> </a:t>
            </a:r>
            <a:r>
              <a:rPr lang="en-ZA" altLang="en-US" dirty="0" err="1"/>
              <a:t>glutathion</a:t>
            </a:r>
            <a:r>
              <a:rPr lang="en-ZA" altLang="en-US" dirty="0"/>
              <a:t> levels</a:t>
            </a:r>
          </a:p>
          <a:p>
            <a:pPr eaLnBrk="1" hangingPunct="1"/>
            <a:r>
              <a:rPr lang="en-ZA" altLang="en-US" dirty="0"/>
              <a:t>Chrome</a:t>
            </a:r>
          </a:p>
          <a:p>
            <a:pPr lvl="1" eaLnBrk="1" hangingPunct="1"/>
            <a:r>
              <a:rPr lang="en-ZA" altLang="en-US" dirty="0"/>
              <a:t>Chrome </a:t>
            </a:r>
            <a:r>
              <a:rPr lang="en-ZA" altLang="en-US" dirty="0" err="1"/>
              <a:t>picolinate</a:t>
            </a:r>
            <a:r>
              <a:rPr lang="en-ZA" altLang="en-US" dirty="0"/>
              <a:t> </a:t>
            </a:r>
          </a:p>
          <a:p>
            <a:pPr marL="990478" lvl="2" defTabSz="990478" eaLnBrk="1" hangingPunct="1"/>
            <a:r>
              <a:rPr lang="en-ZA" altLang="en-US" dirty="0"/>
              <a:t>Trivalent chromium (Cr</a:t>
            </a:r>
            <a:r>
              <a:rPr lang="en-ZA" altLang="en-US" baseline="30000" dirty="0"/>
              <a:t>3+</a:t>
            </a:r>
            <a:r>
              <a:rPr lang="en-ZA" altLang="en-US" dirty="0"/>
              <a:t>) (Trivalent chromium  = present in normal diet)</a:t>
            </a:r>
          </a:p>
          <a:p>
            <a:pPr lvl="2" eaLnBrk="1" hangingPunct="1"/>
            <a:r>
              <a:rPr lang="en-ZA" altLang="en-US" dirty="0"/>
              <a:t>Complex with </a:t>
            </a:r>
            <a:r>
              <a:rPr lang="en-ZA" altLang="en-US" dirty="0" err="1"/>
              <a:t>picolinic</a:t>
            </a:r>
            <a:r>
              <a:rPr lang="en-ZA" altLang="en-US" dirty="0"/>
              <a:t> acid = enhance gut </a:t>
            </a:r>
            <a:r>
              <a:rPr lang="en-ZA" altLang="en-US" dirty="0" err="1"/>
              <a:t>absoprtion</a:t>
            </a:r>
            <a:endParaRPr lang="en-ZA" altLang="en-US" dirty="0"/>
          </a:p>
          <a:p>
            <a:pPr lvl="2" eaLnBrk="1" hangingPunct="1"/>
            <a:r>
              <a:rPr lang="en-ZA" altLang="en-US" dirty="0"/>
              <a:t>Cleaved from </a:t>
            </a:r>
            <a:r>
              <a:rPr lang="en-ZA" altLang="en-US" dirty="0" err="1"/>
              <a:t>picolinic</a:t>
            </a:r>
            <a:r>
              <a:rPr lang="en-ZA" altLang="en-US" dirty="0"/>
              <a:t> acid = transferrin &amp; later </a:t>
            </a:r>
            <a:r>
              <a:rPr lang="en-ZA" altLang="en-US" dirty="0" err="1"/>
              <a:t>chromodulin</a:t>
            </a:r>
            <a:r>
              <a:rPr lang="en-ZA" altLang="en-US" dirty="0"/>
              <a:t> transport</a:t>
            </a:r>
          </a:p>
          <a:p>
            <a:pPr lvl="2" eaLnBrk="1" hangingPunct="1"/>
            <a:r>
              <a:rPr lang="en-ZA" altLang="en-US" dirty="0"/>
              <a:t>Binds to insulin receptor</a:t>
            </a:r>
          </a:p>
          <a:p>
            <a:pPr lvl="2" eaLnBrk="1" hangingPunct="1"/>
            <a:r>
              <a:rPr lang="en-ZA" altLang="en-US" dirty="0"/>
              <a:t>Chrome deficiency = glucose intolerance</a:t>
            </a:r>
          </a:p>
          <a:p>
            <a:pPr eaLnBrk="1" hangingPunct="1"/>
            <a:r>
              <a:rPr lang="en-ZA" altLang="en-US" dirty="0" err="1"/>
              <a:t>Vit</a:t>
            </a:r>
            <a:r>
              <a:rPr lang="en-ZA" altLang="en-US" dirty="0"/>
              <a:t> D deficiency</a:t>
            </a:r>
          </a:p>
          <a:p>
            <a:pPr lvl="1" eaLnBrk="1" hangingPunct="1"/>
            <a:r>
              <a:rPr lang="en-ZA" altLang="en-US" dirty="0"/>
              <a:t>Pathogenesis of IR + </a:t>
            </a:r>
            <a:r>
              <a:rPr lang="en-ZA" altLang="en-US" dirty="0" err="1"/>
              <a:t>metS</a:t>
            </a:r>
            <a:endParaRPr lang="en-ZA" altLang="en-US" dirty="0"/>
          </a:p>
          <a:p>
            <a:pPr lvl="1" eaLnBrk="1" hangingPunct="1"/>
            <a:r>
              <a:rPr lang="en-ZA" altLang="en-US" dirty="0"/>
              <a:t>Impaired </a:t>
            </a:r>
            <a:r>
              <a:rPr lang="en-ZA" altLang="en-US" dirty="0" err="1"/>
              <a:t>glc</a:t>
            </a:r>
            <a:r>
              <a:rPr lang="en-ZA" altLang="en-US" dirty="0"/>
              <a:t> clearance and insulin secretion</a:t>
            </a:r>
          </a:p>
          <a:p>
            <a:pPr lvl="1" eaLnBrk="1" hangingPunct="1"/>
            <a:r>
              <a:rPr lang="en-ZA" altLang="en-US" dirty="0"/>
              <a:t>Mechanisms unclear</a:t>
            </a:r>
          </a:p>
          <a:p>
            <a:pPr lvl="1" eaLnBrk="1" hangingPunct="1"/>
            <a:r>
              <a:rPr lang="en-ZA" altLang="en-US" dirty="0"/>
              <a:t>Supplementation: improve hormonal status &amp; IR</a:t>
            </a:r>
          </a:p>
          <a:p>
            <a:pPr eaLnBrk="1" hangingPunct="1"/>
            <a:r>
              <a:rPr lang="en-ZA" altLang="en-US" dirty="0"/>
              <a:t>N-6/n-3 ratio</a:t>
            </a:r>
          </a:p>
          <a:p>
            <a:pPr lvl="1" eaLnBrk="1" hangingPunct="1"/>
            <a:r>
              <a:rPr lang="en-ZA" altLang="en-US" dirty="0"/>
              <a:t>↑ PUFA = improve endocrine and metabolic characteristics</a:t>
            </a:r>
          </a:p>
          <a:p>
            <a:pPr lvl="1" eaLnBrk="1" hangingPunct="1"/>
            <a:r>
              <a:rPr lang="en-ZA" altLang="en-US" dirty="0"/>
              <a:t>EPA &amp; DHA supplementation</a:t>
            </a:r>
          </a:p>
          <a:p>
            <a:endParaRPr lang="en-ZA" dirty="0"/>
          </a:p>
        </p:txBody>
      </p:sp>
      <p:sp>
        <p:nvSpPr>
          <p:cNvPr id="4" name="Slide Number Placeholder 3"/>
          <p:cNvSpPr>
            <a:spLocks noGrp="1"/>
          </p:cNvSpPr>
          <p:nvPr>
            <p:ph type="sldNum" sz="quarter" idx="10"/>
          </p:nvPr>
        </p:nvSpPr>
        <p:spPr/>
        <p:txBody>
          <a:bodyPr/>
          <a:lstStyle/>
          <a:p>
            <a:fld id="{6F843862-A390-44F4-9E1A-B42E1ED45291}" type="slidenum">
              <a:rPr lang="en-ZA" altLang="en-US" smtClean="0"/>
              <a:pPr/>
              <a:t>63</a:t>
            </a:fld>
            <a:endParaRPr lang="en-ZA" altLang="en-US"/>
          </a:p>
        </p:txBody>
      </p:sp>
    </p:spTree>
    <p:extLst>
      <p:ext uri="{BB962C8B-B14F-4D97-AF65-F5344CB8AC3E}">
        <p14:creationId xmlns:p14="http://schemas.microsoft.com/office/powerpoint/2010/main" val="3084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ZA" altLang="en-US" dirty="0"/>
              <a:t>Abnormal fat distribution -  Leptin, adiponectin, liver fat content</a:t>
            </a:r>
          </a:p>
          <a:p>
            <a:pPr eaLnBrk="1" hangingPunct="1">
              <a:spcBef>
                <a:spcPct val="0"/>
              </a:spcBef>
            </a:pPr>
            <a:r>
              <a:rPr lang="en-ZA" altLang="en-US" dirty="0"/>
              <a:t>Atherogenic </a:t>
            </a:r>
            <a:r>
              <a:rPr lang="en-ZA" altLang="en-US" dirty="0" err="1"/>
              <a:t>dyslipidemia</a:t>
            </a:r>
            <a:r>
              <a:rPr lang="en-ZA" altLang="en-US" dirty="0"/>
              <a:t> – Apo B (or non-HDL-c), small LDL particles</a:t>
            </a:r>
          </a:p>
          <a:p>
            <a:pPr eaLnBrk="1" hangingPunct="1">
              <a:spcBef>
                <a:spcPct val="0"/>
              </a:spcBef>
            </a:pPr>
            <a:r>
              <a:rPr lang="en-ZA" altLang="en-US" dirty="0"/>
              <a:t>Insulin resistance – Fasting insulin/</a:t>
            </a:r>
            <a:r>
              <a:rPr lang="en-ZA" altLang="en-US" dirty="0" err="1"/>
              <a:t>proinsulinlevels</a:t>
            </a:r>
            <a:r>
              <a:rPr lang="en-ZA" altLang="en-US" dirty="0"/>
              <a:t>, HOMA-IR, insulin </a:t>
            </a:r>
            <a:r>
              <a:rPr lang="en-ZA" altLang="en-US" dirty="0" err="1"/>
              <a:t>resistence</a:t>
            </a:r>
            <a:r>
              <a:rPr lang="en-ZA" altLang="en-US" dirty="0"/>
              <a:t>, elevated free fatty acids</a:t>
            </a:r>
          </a:p>
          <a:p>
            <a:pPr eaLnBrk="1" hangingPunct="1">
              <a:spcBef>
                <a:spcPct val="0"/>
              </a:spcBef>
            </a:pPr>
            <a:r>
              <a:rPr lang="en-ZA" altLang="en-US" dirty="0"/>
              <a:t>Vascular dysregulation – Measurement of endothelial dysfunction, microalbuminuria</a:t>
            </a:r>
          </a:p>
          <a:p>
            <a:pPr eaLnBrk="1" hangingPunct="1">
              <a:spcBef>
                <a:spcPct val="0"/>
              </a:spcBef>
            </a:pPr>
            <a:r>
              <a:rPr lang="en-ZA" altLang="en-US" dirty="0"/>
              <a:t>Proinflammatory state – Elevated high sensitivity c-reactive protein, elevated inflammatory cytokines, decrease in adiponectin levels</a:t>
            </a:r>
          </a:p>
          <a:p>
            <a:pPr eaLnBrk="1" hangingPunct="1">
              <a:spcBef>
                <a:spcPct val="0"/>
              </a:spcBef>
            </a:pPr>
            <a:r>
              <a:rPr lang="en-ZA" altLang="en-US" dirty="0"/>
              <a:t>Prothrombotic state – Fibrinolytic factors, clotting factors</a:t>
            </a:r>
          </a:p>
          <a:p>
            <a:pPr eaLnBrk="1" hangingPunct="1">
              <a:spcBef>
                <a:spcPct val="0"/>
              </a:spcBef>
            </a:pPr>
            <a:r>
              <a:rPr lang="en-ZA" altLang="en-US" dirty="0"/>
              <a:t>Hormonal factors – Pituitary adrenal axis</a:t>
            </a:r>
          </a:p>
          <a:p>
            <a:endParaRPr lang="en-ZA" dirty="0"/>
          </a:p>
        </p:txBody>
      </p:sp>
      <p:sp>
        <p:nvSpPr>
          <p:cNvPr id="4" name="Slide Number Placeholder 3"/>
          <p:cNvSpPr>
            <a:spLocks noGrp="1"/>
          </p:cNvSpPr>
          <p:nvPr>
            <p:ph type="sldNum" sz="quarter" idx="5"/>
          </p:nvPr>
        </p:nvSpPr>
        <p:spPr/>
        <p:txBody>
          <a:bodyPr/>
          <a:lstStyle/>
          <a:p>
            <a:fld id="{6F843862-A390-44F4-9E1A-B42E1ED45291}" type="slidenum">
              <a:rPr lang="en-ZA" altLang="en-US" smtClean="0"/>
              <a:pPr/>
              <a:t>6</a:t>
            </a:fld>
            <a:endParaRPr lang="en-ZA" altLang="en-US"/>
          </a:p>
        </p:txBody>
      </p:sp>
    </p:spTree>
    <p:extLst>
      <p:ext uri="{BB962C8B-B14F-4D97-AF65-F5344CB8AC3E}">
        <p14:creationId xmlns:p14="http://schemas.microsoft.com/office/powerpoint/2010/main" val="94324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F843862-A390-44F4-9E1A-B42E1ED45291}" type="slidenum">
              <a:rPr lang="en-ZA" altLang="en-US" smtClean="0"/>
              <a:pPr/>
              <a:t>8</a:t>
            </a:fld>
            <a:endParaRPr lang="en-ZA" altLang="en-US"/>
          </a:p>
        </p:txBody>
      </p:sp>
    </p:spTree>
    <p:extLst>
      <p:ext uri="{BB962C8B-B14F-4D97-AF65-F5344CB8AC3E}">
        <p14:creationId xmlns:p14="http://schemas.microsoft.com/office/powerpoint/2010/main" val="55881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latin typeface="Arial" panose="020B0604020202020204" pitchFamily="34" charset="0"/>
              </a:rPr>
              <a:t>Results suggested that high levels of CRF in the overweight and obese population signiﬁcantly reduced or eliminated the elevated risk of CVD and all-cause</a:t>
            </a:r>
          </a:p>
          <a:p>
            <a:r>
              <a:rPr lang="en-GB" sz="1800" dirty="0">
                <a:solidFill>
                  <a:srgbClr val="000000"/>
                </a:solidFill>
                <a:latin typeface="Arial" panose="020B0604020202020204" pitchFamily="34" charset="0"/>
              </a:rPr>
              <a:t>mortality. </a:t>
            </a:r>
          </a:p>
          <a:p>
            <a:endParaRPr lang="en-GB" sz="1800" dirty="0">
              <a:solidFill>
                <a:srgbClr val="000000"/>
              </a:solidFill>
              <a:latin typeface="Arial" panose="020B0604020202020204" pitchFamily="34" charset="0"/>
            </a:endParaRPr>
          </a:p>
          <a:p>
            <a:r>
              <a:rPr lang="en-GB" sz="1800" dirty="0">
                <a:solidFill>
                  <a:srgbClr val="000000"/>
                </a:solidFill>
                <a:latin typeface="Arial" panose="020B0604020202020204" pitchFamily="34" charset="0"/>
              </a:rPr>
              <a:t>This indicates that CRF changes the relationship between body fat and its prognosis. </a:t>
            </a:r>
            <a:endParaRPr lang="en-ZA" dirty="0"/>
          </a:p>
        </p:txBody>
      </p:sp>
      <p:sp>
        <p:nvSpPr>
          <p:cNvPr id="4" name="Slide Number Placeholder 3"/>
          <p:cNvSpPr>
            <a:spLocks noGrp="1"/>
          </p:cNvSpPr>
          <p:nvPr>
            <p:ph type="sldNum" sz="quarter" idx="5"/>
          </p:nvPr>
        </p:nvSpPr>
        <p:spPr/>
        <p:txBody>
          <a:bodyPr/>
          <a:lstStyle/>
          <a:p>
            <a:fld id="{6F843862-A390-44F4-9E1A-B42E1ED45291}" type="slidenum">
              <a:rPr lang="en-ZA" altLang="en-US" smtClean="0"/>
              <a:pPr/>
              <a:t>12</a:t>
            </a:fld>
            <a:endParaRPr lang="en-ZA" altLang="en-US"/>
          </a:p>
        </p:txBody>
      </p:sp>
    </p:spTree>
    <p:extLst>
      <p:ext uri="{BB962C8B-B14F-4D97-AF65-F5344CB8AC3E}">
        <p14:creationId xmlns:p14="http://schemas.microsoft.com/office/powerpoint/2010/main" val="290002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Previous studies: only decrease in PA </a:t>
            </a:r>
          </a:p>
          <a:p>
            <a:endParaRPr lang="en-ZA" dirty="0"/>
          </a:p>
          <a:p>
            <a:r>
              <a:rPr lang="en-ZA" dirty="0"/>
              <a:t>Now dec PA &amp; </a:t>
            </a:r>
            <a:r>
              <a:rPr lang="en-ZA" dirty="0" err="1"/>
              <a:t>inc</a:t>
            </a:r>
            <a:r>
              <a:rPr lang="en-ZA" dirty="0"/>
              <a:t> in eating</a:t>
            </a:r>
          </a:p>
          <a:p>
            <a:endParaRPr lang="en-ZA" dirty="0"/>
          </a:p>
          <a:p>
            <a:r>
              <a:rPr lang="en-GB" sz="2400" dirty="0">
                <a:solidFill>
                  <a:srgbClr val="000000"/>
                </a:solidFill>
                <a:latin typeface="Calibri" panose="020F0502020204030204" pitchFamily="34" charset="0"/>
                <a:cs typeface="Calibri" panose="020F0502020204030204" pitchFamily="34" charset="0"/>
              </a:rPr>
              <a:t>Sedentary activities</a:t>
            </a:r>
          </a:p>
          <a:p>
            <a:pPr lvl="1"/>
            <a:r>
              <a:rPr lang="en-GB" dirty="0">
                <a:solidFill>
                  <a:srgbClr val="000000"/>
                </a:solidFill>
                <a:latin typeface="Calibri" panose="020F0502020204030204" pitchFamily="34" charset="0"/>
                <a:cs typeface="Calibri" panose="020F0502020204030204" pitchFamily="34" charset="0"/>
              </a:rPr>
              <a:t>not only reduce energy expenditure, but </a:t>
            </a:r>
          </a:p>
          <a:p>
            <a:pPr lvl="1"/>
            <a:r>
              <a:rPr lang="en-GB" dirty="0">
                <a:solidFill>
                  <a:srgbClr val="000000"/>
                </a:solidFill>
                <a:latin typeface="Calibri" panose="020F0502020204030204" pitchFamily="34" charset="0"/>
                <a:cs typeface="Calibri" panose="020F0502020204030204" pitchFamily="34" charset="0"/>
              </a:rPr>
              <a:t>they also promote increased food intake</a:t>
            </a:r>
            <a:endParaRPr lang="en-ZA" dirty="0">
              <a:latin typeface="Calibri" panose="020F0502020204030204" pitchFamily="34" charset="0"/>
              <a:cs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6F843862-A390-44F4-9E1A-B42E1ED45291}" type="slidenum">
              <a:rPr lang="en-ZA" altLang="en-US" smtClean="0"/>
              <a:pPr/>
              <a:t>15</a:t>
            </a:fld>
            <a:endParaRPr lang="en-ZA" altLang="en-US"/>
          </a:p>
        </p:txBody>
      </p:sp>
    </p:spTree>
    <p:extLst>
      <p:ext uri="{BB962C8B-B14F-4D97-AF65-F5344CB8AC3E}">
        <p14:creationId xmlns:p14="http://schemas.microsoft.com/office/powerpoint/2010/main" val="180441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No signiﬁcant association between step intensity and mortality after adjusting for the total number of steps per day </a:t>
            </a:r>
          </a:p>
          <a:p>
            <a:endParaRPr lang="en-ZA" dirty="0"/>
          </a:p>
        </p:txBody>
      </p:sp>
      <p:sp>
        <p:nvSpPr>
          <p:cNvPr id="4" name="Slide Number Placeholder 3"/>
          <p:cNvSpPr>
            <a:spLocks noGrp="1"/>
          </p:cNvSpPr>
          <p:nvPr>
            <p:ph type="sldNum" sz="quarter" idx="5"/>
          </p:nvPr>
        </p:nvSpPr>
        <p:spPr/>
        <p:txBody>
          <a:bodyPr/>
          <a:lstStyle/>
          <a:p>
            <a:fld id="{6F843862-A390-44F4-9E1A-B42E1ED45291}" type="slidenum">
              <a:rPr lang="en-ZA" altLang="en-US" smtClean="0"/>
              <a:pPr/>
              <a:t>22</a:t>
            </a:fld>
            <a:endParaRPr lang="en-ZA" altLang="en-US"/>
          </a:p>
        </p:txBody>
      </p:sp>
    </p:spTree>
    <p:extLst>
      <p:ext uri="{BB962C8B-B14F-4D97-AF65-F5344CB8AC3E}">
        <p14:creationId xmlns:p14="http://schemas.microsoft.com/office/powerpoint/2010/main" val="403237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i="0" dirty="0">
                <a:solidFill>
                  <a:srgbClr val="202124"/>
                </a:solidFill>
                <a:effectLst/>
                <a:latin typeface="arial" panose="020B0604020202020204" pitchFamily="34" charset="0"/>
              </a:rPr>
              <a:t>Trimethylamine N-oxide</a:t>
            </a:r>
            <a:r>
              <a:rPr lang="en-ZA" b="0" i="0" dirty="0">
                <a:solidFill>
                  <a:srgbClr val="202124"/>
                </a:solidFill>
                <a:effectLst/>
                <a:latin typeface="arial" panose="020B0604020202020204" pitchFamily="34" charset="0"/>
              </a:rPr>
              <a:t> (TMAO) is a molecule generated from choline, betaine, and carnitine via gut microbial metabolism. The plasma level of TMAO is determined by several factors including diet, gut microbial flora, drug administration and liver flavin monooxygenase activity</a:t>
            </a:r>
            <a:endParaRPr lang="en-ZA" dirty="0"/>
          </a:p>
        </p:txBody>
      </p:sp>
      <p:sp>
        <p:nvSpPr>
          <p:cNvPr id="4" name="Slide Number Placeholder 3"/>
          <p:cNvSpPr>
            <a:spLocks noGrp="1"/>
          </p:cNvSpPr>
          <p:nvPr>
            <p:ph type="sldNum" sz="quarter" idx="5"/>
          </p:nvPr>
        </p:nvSpPr>
        <p:spPr/>
        <p:txBody>
          <a:bodyPr/>
          <a:lstStyle/>
          <a:p>
            <a:fld id="{6F843862-A390-44F4-9E1A-B42E1ED45291}" type="slidenum">
              <a:rPr lang="en-ZA" altLang="en-US" smtClean="0"/>
              <a:pPr/>
              <a:t>26</a:t>
            </a:fld>
            <a:endParaRPr lang="en-ZA" altLang="en-US"/>
          </a:p>
        </p:txBody>
      </p:sp>
    </p:spTree>
    <p:extLst>
      <p:ext uri="{BB962C8B-B14F-4D97-AF65-F5344CB8AC3E}">
        <p14:creationId xmlns:p14="http://schemas.microsoft.com/office/powerpoint/2010/main" val="201823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Thiol group fights inflammation</a:t>
            </a:r>
          </a:p>
        </p:txBody>
      </p:sp>
      <p:sp>
        <p:nvSpPr>
          <p:cNvPr id="4" name="Slide Number Placeholder 3"/>
          <p:cNvSpPr>
            <a:spLocks noGrp="1"/>
          </p:cNvSpPr>
          <p:nvPr>
            <p:ph type="sldNum" sz="quarter" idx="5"/>
          </p:nvPr>
        </p:nvSpPr>
        <p:spPr/>
        <p:txBody>
          <a:bodyPr/>
          <a:lstStyle/>
          <a:p>
            <a:fld id="{6F843862-A390-44F4-9E1A-B42E1ED45291}" type="slidenum">
              <a:rPr lang="en-ZA" altLang="en-US" smtClean="0"/>
              <a:pPr/>
              <a:t>53</a:t>
            </a:fld>
            <a:endParaRPr lang="en-ZA" altLang="en-US"/>
          </a:p>
        </p:txBody>
      </p:sp>
    </p:spTree>
    <p:extLst>
      <p:ext uri="{BB962C8B-B14F-4D97-AF65-F5344CB8AC3E}">
        <p14:creationId xmlns:p14="http://schemas.microsoft.com/office/powerpoint/2010/main" val="390517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Sulphorane</a:t>
            </a:r>
            <a:r>
              <a:rPr lang="en-ZA" dirty="0"/>
              <a:t> = phytochemical</a:t>
            </a:r>
          </a:p>
          <a:p>
            <a:endParaRPr lang="en-ZA" dirty="0"/>
          </a:p>
          <a:p>
            <a:r>
              <a:rPr lang="en-ZA" dirty="0"/>
              <a:t>Sulforaphane = Antioxidant transcription factor</a:t>
            </a:r>
          </a:p>
        </p:txBody>
      </p:sp>
      <p:sp>
        <p:nvSpPr>
          <p:cNvPr id="4" name="Slide Number Placeholder 3"/>
          <p:cNvSpPr>
            <a:spLocks noGrp="1"/>
          </p:cNvSpPr>
          <p:nvPr>
            <p:ph type="sldNum" sz="quarter" idx="5"/>
          </p:nvPr>
        </p:nvSpPr>
        <p:spPr/>
        <p:txBody>
          <a:bodyPr/>
          <a:lstStyle/>
          <a:p>
            <a:fld id="{6F843862-A390-44F4-9E1A-B42E1ED45291}" type="slidenum">
              <a:rPr lang="en-ZA" altLang="en-US" smtClean="0"/>
              <a:pPr/>
              <a:t>56</a:t>
            </a:fld>
            <a:endParaRPr lang="en-ZA" altLang="en-US"/>
          </a:p>
        </p:txBody>
      </p:sp>
    </p:spTree>
    <p:extLst>
      <p:ext uri="{BB962C8B-B14F-4D97-AF65-F5344CB8AC3E}">
        <p14:creationId xmlns:p14="http://schemas.microsoft.com/office/powerpoint/2010/main" val="326214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CD6C-23C6-4468-A44F-2D79D205473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A8338FEC-B83F-41DA-B54C-3C63E9E2FEA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4D14532-ADC5-48DA-B9EB-BDB9CBF3CBBF}"/>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C7D8695F-AF15-4BEC-BCC1-63BE2C92A2A6}"/>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92EEFE35-D6A2-40B1-8B79-3FD313DD09C5}"/>
              </a:ext>
            </a:extLst>
          </p:cNvPr>
          <p:cNvSpPr>
            <a:spLocks noGrp="1"/>
          </p:cNvSpPr>
          <p:nvPr>
            <p:ph type="sldNum" sz="quarter" idx="12"/>
          </p:nvPr>
        </p:nvSpPr>
        <p:spPr/>
        <p:txBody>
          <a:bodyPr/>
          <a:lstStyle/>
          <a:p>
            <a:fld id="{5D5288E7-8D93-47D4-B5CD-8E338482CBCD}" type="slidenum">
              <a:rPr lang="en-GB" altLang="en-US" smtClean="0"/>
              <a:pPr/>
              <a:t>‹#›</a:t>
            </a:fld>
            <a:endParaRPr lang="en-GB" altLang="en-US"/>
          </a:p>
        </p:txBody>
      </p:sp>
    </p:spTree>
    <p:extLst>
      <p:ext uri="{BB962C8B-B14F-4D97-AF65-F5344CB8AC3E}">
        <p14:creationId xmlns:p14="http://schemas.microsoft.com/office/powerpoint/2010/main" val="19230648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458D-C1B9-49EF-86AD-3C4BC3790A7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25CCBE7-8B36-45BC-B17A-D0A5CF141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E6BE925-37E7-49DB-AC5C-CE85F72DFF3D}"/>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596585EF-8C18-45BC-ABC9-C4923AF3495C}"/>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6D33DD2E-5924-4CEE-BD33-80DDB3FFFBE7}"/>
              </a:ext>
            </a:extLst>
          </p:cNvPr>
          <p:cNvSpPr>
            <a:spLocks noGrp="1"/>
          </p:cNvSpPr>
          <p:nvPr>
            <p:ph type="sldNum" sz="quarter" idx="12"/>
          </p:nvPr>
        </p:nvSpPr>
        <p:spPr/>
        <p:txBody>
          <a:bodyPr/>
          <a:lstStyle/>
          <a:p>
            <a:fld id="{B639BD6B-7BEF-4E50-80E6-53D5D0BC5BB5}" type="slidenum">
              <a:rPr lang="en-GB" altLang="en-US" smtClean="0"/>
              <a:pPr/>
              <a:t>‹#›</a:t>
            </a:fld>
            <a:endParaRPr lang="en-GB" altLang="en-US"/>
          </a:p>
        </p:txBody>
      </p:sp>
    </p:spTree>
    <p:extLst>
      <p:ext uri="{BB962C8B-B14F-4D97-AF65-F5344CB8AC3E}">
        <p14:creationId xmlns:p14="http://schemas.microsoft.com/office/powerpoint/2010/main" val="9979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57027-FC98-46E4-A887-9FB5F671691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A5CD98C-7870-413A-97DA-24EEC50446C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9B2EF1-48AE-4CAD-9793-08DB60864D07}"/>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15F0C847-7513-461F-A2B9-C9EAA0D09CA6}"/>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6929CB11-1776-4EAB-80C5-333E14DC44FC}"/>
              </a:ext>
            </a:extLst>
          </p:cNvPr>
          <p:cNvSpPr>
            <a:spLocks noGrp="1"/>
          </p:cNvSpPr>
          <p:nvPr>
            <p:ph type="sldNum" sz="quarter" idx="12"/>
          </p:nvPr>
        </p:nvSpPr>
        <p:spPr/>
        <p:txBody>
          <a:bodyPr/>
          <a:lstStyle/>
          <a:p>
            <a:fld id="{A240324C-38B5-4A71-8715-0BEACD140A1A}" type="slidenum">
              <a:rPr lang="en-GB" altLang="en-US" smtClean="0"/>
              <a:pPr/>
              <a:t>‹#›</a:t>
            </a:fld>
            <a:endParaRPr lang="en-GB" altLang="en-US"/>
          </a:p>
        </p:txBody>
      </p:sp>
    </p:spTree>
    <p:extLst>
      <p:ext uri="{BB962C8B-B14F-4D97-AF65-F5344CB8AC3E}">
        <p14:creationId xmlns:p14="http://schemas.microsoft.com/office/powerpoint/2010/main" val="28355872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E3EB-53D8-4E2C-8711-7366F5F2CCC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2B5E112-06F4-4182-AA32-C8C029B4CF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DDB54E2-EE3A-4AE6-B10B-038A2F7B24EA}"/>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6F4D2312-BD05-4B40-B998-C359B9832953}"/>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53DF89F4-CFFE-42BA-A695-51EF08162D2C}"/>
              </a:ext>
            </a:extLst>
          </p:cNvPr>
          <p:cNvSpPr>
            <a:spLocks noGrp="1"/>
          </p:cNvSpPr>
          <p:nvPr>
            <p:ph type="sldNum" sz="quarter" idx="12"/>
          </p:nvPr>
        </p:nvSpPr>
        <p:spPr/>
        <p:txBody>
          <a:bodyPr/>
          <a:lstStyle/>
          <a:p>
            <a:fld id="{01D72AD1-D246-4381-91DE-6095AADF09B4}" type="slidenum">
              <a:rPr lang="en-GB" altLang="en-US" smtClean="0"/>
              <a:pPr/>
              <a:t>‹#›</a:t>
            </a:fld>
            <a:endParaRPr lang="en-GB" altLang="en-US"/>
          </a:p>
        </p:txBody>
      </p:sp>
    </p:spTree>
    <p:extLst>
      <p:ext uri="{BB962C8B-B14F-4D97-AF65-F5344CB8AC3E}">
        <p14:creationId xmlns:p14="http://schemas.microsoft.com/office/powerpoint/2010/main" val="135127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638-D3D6-4377-B8FD-16B2A50F2CE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591A357-5F26-4A3B-9992-40C87709F4A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74F26E-0B47-4CE2-A311-08A58FFFCF8C}"/>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00137977-D4E4-4998-ABEE-90D7B4F2C858}"/>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0D99D4A2-028F-4D03-AE68-9D96A0832962}"/>
              </a:ext>
            </a:extLst>
          </p:cNvPr>
          <p:cNvSpPr>
            <a:spLocks noGrp="1"/>
          </p:cNvSpPr>
          <p:nvPr>
            <p:ph type="sldNum" sz="quarter" idx="12"/>
          </p:nvPr>
        </p:nvSpPr>
        <p:spPr/>
        <p:txBody>
          <a:bodyPr/>
          <a:lstStyle/>
          <a:p>
            <a:fld id="{9380FC7F-F989-4CAF-B822-C6E02B01C1F1}" type="slidenum">
              <a:rPr lang="en-GB" altLang="en-US" smtClean="0"/>
              <a:pPr/>
              <a:t>‹#›</a:t>
            </a:fld>
            <a:endParaRPr lang="en-GB" altLang="en-US"/>
          </a:p>
        </p:txBody>
      </p:sp>
    </p:spTree>
    <p:extLst>
      <p:ext uri="{BB962C8B-B14F-4D97-AF65-F5344CB8AC3E}">
        <p14:creationId xmlns:p14="http://schemas.microsoft.com/office/powerpoint/2010/main" val="236475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1E20-69A5-4520-AC01-FDB235DE443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86C5776-A141-47C4-BC9E-F78A47F3C52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16817E6-E6A2-4F50-ADAB-1C45AB4EDF6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4D2E249-F8D4-44BD-95F2-56585A4D6B13}"/>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214BCE24-F1B0-4BC3-BA55-BC4634EED88D}"/>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AB495E1E-306F-4350-A172-6D2B8C24CD93}"/>
              </a:ext>
            </a:extLst>
          </p:cNvPr>
          <p:cNvSpPr>
            <a:spLocks noGrp="1"/>
          </p:cNvSpPr>
          <p:nvPr>
            <p:ph type="sldNum" sz="quarter" idx="12"/>
          </p:nvPr>
        </p:nvSpPr>
        <p:spPr/>
        <p:txBody>
          <a:bodyPr/>
          <a:lstStyle/>
          <a:p>
            <a:fld id="{2F906501-8735-4F21-B10E-FD2457590E25}" type="slidenum">
              <a:rPr lang="en-GB" altLang="en-US" smtClean="0"/>
              <a:pPr/>
              <a:t>‹#›</a:t>
            </a:fld>
            <a:endParaRPr lang="en-GB" altLang="en-US"/>
          </a:p>
        </p:txBody>
      </p:sp>
    </p:spTree>
    <p:extLst>
      <p:ext uri="{BB962C8B-B14F-4D97-AF65-F5344CB8AC3E}">
        <p14:creationId xmlns:p14="http://schemas.microsoft.com/office/powerpoint/2010/main" val="61080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8605-DD44-48A4-8E39-CAC35CC0558F}"/>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D7F2D4D-44AA-4C9E-9157-2FAB4B7FDFA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C591F0D-6138-4E3B-8C4D-EE88A6D095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F12B987-2BEB-414C-8D19-A04DE9B0B3B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C7F245-F058-4A04-9FDD-5621D94E023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30E4906-A523-44E5-8FEE-1610D3D31ECA}"/>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27634852-4F7B-4D8F-A4FD-856498A0DA31}"/>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DB0E50A5-826F-439C-8874-813E3D21EB08}"/>
              </a:ext>
            </a:extLst>
          </p:cNvPr>
          <p:cNvSpPr>
            <a:spLocks noGrp="1"/>
          </p:cNvSpPr>
          <p:nvPr>
            <p:ph type="sldNum" sz="quarter" idx="12"/>
          </p:nvPr>
        </p:nvSpPr>
        <p:spPr/>
        <p:txBody>
          <a:bodyPr/>
          <a:lstStyle/>
          <a:p>
            <a:fld id="{AC2B0686-E146-4726-9099-777257A0D676}" type="slidenum">
              <a:rPr lang="en-GB" altLang="en-US" smtClean="0"/>
              <a:pPr/>
              <a:t>‹#›</a:t>
            </a:fld>
            <a:endParaRPr lang="en-GB" altLang="en-US"/>
          </a:p>
        </p:txBody>
      </p:sp>
    </p:spTree>
    <p:extLst>
      <p:ext uri="{BB962C8B-B14F-4D97-AF65-F5344CB8AC3E}">
        <p14:creationId xmlns:p14="http://schemas.microsoft.com/office/powerpoint/2010/main" val="165286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CB5B-8C2A-4396-BC9F-5AD909637CC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183BD9B-E6F1-47E6-B54E-91280170E4AF}"/>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C4D987DF-E5AB-42D5-9016-707FD8D2FD51}"/>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7BFCF17C-0443-4F94-AAB9-EA97D5E4D4F8}"/>
              </a:ext>
            </a:extLst>
          </p:cNvPr>
          <p:cNvSpPr>
            <a:spLocks noGrp="1"/>
          </p:cNvSpPr>
          <p:nvPr>
            <p:ph type="sldNum" sz="quarter" idx="12"/>
          </p:nvPr>
        </p:nvSpPr>
        <p:spPr/>
        <p:txBody>
          <a:bodyPr/>
          <a:lstStyle/>
          <a:p>
            <a:fld id="{4E8298BB-A0CD-48FA-8A59-EB971704B746}" type="slidenum">
              <a:rPr lang="en-GB" altLang="en-US" smtClean="0"/>
              <a:pPr/>
              <a:t>‹#›</a:t>
            </a:fld>
            <a:endParaRPr lang="en-GB" altLang="en-US"/>
          </a:p>
        </p:txBody>
      </p:sp>
    </p:spTree>
    <p:extLst>
      <p:ext uri="{BB962C8B-B14F-4D97-AF65-F5344CB8AC3E}">
        <p14:creationId xmlns:p14="http://schemas.microsoft.com/office/powerpoint/2010/main" val="328693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D46CE-B924-411E-AE5C-572E5FCCB8B3}"/>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5CC53725-037D-497B-B6D5-925364278728}"/>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DF5A6539-5B5C-40A6-9AC1-B611E4E15766}"/>
              </a:ext>
            </a:extLst>
          </p:cNvPr>
          <p:cNvSpPr>
            <a:spLocks noGrp="1"/>
          </p:cNvSpPr>
          <p:nvPr>
            <p:ph type="sldNum" sz="quarter" idx="12"/>
          </p:nvPr>
        </p:nvSpPr>
        <p:spPr/>
        <p:txBody>
          <a:bodyPr/>
          <a:lstStyle/>
          <a:p>
            <a:fld id="{C39E0A47-405F-49E3-BAB6-E63F17088B38}" type="slidenum">
              <a:rPr lang="en-GB" altLang="en-US" smtClean="0"/>
              <a:pPr/>
              <a:t>‹#›</a:t>
            </a:fld>
            <a:endParaRPr lang="en-GB" altLang="en-US"/>
          </a:p>
        </p:txBody>
      </p:sp>
    </p:spTree>
    <p:extLst>
      <p:ext uri="{BB962C8B-B14F-4D97-AF65-F5344CB8AC3E}">
        <p14:creationId xmlns:p14="http://schemas.microsoft.com/office/powerpoint/2010/main" val="24625271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8B72-8F41-4652-B949-4C6064BDD6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6F0E3AB-732A-4193-800A-5EB4513A1B1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B0F0526-4790-46B3-B2F6-C06D41900F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24A258-3990-4AA2-8A64-227744AA1EB4}"/>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E38FE0B1-F88F-4B02-8642-700B95AF6AAE}"/>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66E29F3D-01F9-4E57-8E91-15B1CA29D42D}"/>
              </a:ext>
            </a:extLst>
          </p:cNvPr>
          <p:cNvSpPr>
            <a:spLocks noGrp="1"/>
          </p:cNvSpPr>
          <p:nvPr>
            <p:ph type="sldNum" sz="quarter" idx="12"/>
          </p:nvPr>
        </p:nvSpPr>
        <p:spPr/>
        <p:txBody>
          <a:bodyPr/>
          <a:lstStyle/>
          <a:p>
            <a:fld id="{1C3AFD95-C9D9-4613-805B-48EF642FABC9}" type="slidenum">
              <a:rPr lang="en-GB" altLang="en-US" smtClean="0"/>
              <a:pPr/>
              <a:t>‹#›</a:t>
            </a:fld>
            <a:endParaRPr lang="en-GB" altLang="en-US"/>
          </a:p>
        </p:txBody>
      </p:sp>
    </p:spTree>
    <p:extLst>
      <p:ext uri="{BB962C8B-B14F-4D97-AF65-F5344CB8AC3E}">
        <p14:creationId xmlns:p14="http://schemas.microsoft.com/office/powerpoint/2010/main" val="35389417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B36D-209D-45E0-9DF9-95B0D510900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2FDF41A7-2428-4F48-805D-20DB1979979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id="{79EF23BE-5F52-44A4-B967-CE54C573D1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ECDAB1-2CDA-4F5A-999D-6927BCE70888}"/>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0C59EE20-40B7-464A-80E4-DB0982E430B8}"/>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83179504-AB06-4DB4-8D48-5637882D2B1B}"/>
              </a:ext>
            </a:extLst>
          </p:cNvPr>
          <p:cNvSpPr>
            <a:spLocks noGrp="1"/>
          </p:cNvSpPr>
          <p:nvPr>
            <p:ph type="sldNum" sz="quarter" idx="12"/>
          </p:nvPr>
        </p:nvSpPr>
        <p:spPr/>
        <p:txBody>
          <a:bodyPr/>
          <a:lstStyle/>
          <a:p>
            <a:fld id="{FF5BDF09-70D8-485A-B59E-8FC418AFFF23}" type="slidenum">
              <a:rPr lang="en-GB" altLang="en-US" smtClean="0"/>
              <a:pPr/>
              <a:t>‹#›</a:t>
            </a:fld>
            <a:endParaRPr lang="en-GB" altLang="en-US"/>
          </a:p>
        </p:txBody>
      </p:sp>
    </p:spTree>
    <p:extLst>
      <p:ext uri="{BB962C8B-B14F-4D97-AF65-F5344CB8AC3E}">
        <p14:creationId xmlns:p14="http://schemas.microsoft.com/office/powerpoint/2010/main" val="263161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E1794D-62AB-4F6E-BFDC-14C747C4E4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2E09970-7CEE-49E0-A145-5FC7725E09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A3DFF7E-81B8-4DD4-8CC0-F02972CCA9F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E720824B-977A-42AF-9C2F-802FBA745D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1DF731A5-E30D-45AD-BE31-2A64836967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6075A7-708D-40DC-9644-1054A28E0254}" type="slidenum">
              <a:rPr lang="en-GB" altLang="en-US" smtClean="0"/>
              <a:pPr/>
              <a:t>‹#›</a:t>
            </a:fld>
            <a:endParaRPr lang="en-GB" altLang="en-US"/>
          </a:p>
        </p:txBody>
      </p:sp>
    </p:spTree>
    <p:extLst>
      <p:ext uri="{BB962C8B-B14F-4D97-AF65-F5344CB8AC3E}">
        <p14:creationId xmlns:p14="http://schemas.microsoft.com/office/powerpoint/2010/main" val="228590867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38736A-03E6-43A8-A76D-0AAF3DD595D8}"/>
              </a:ext>
            </a:extLst>
          </p:cNvPr>
          <p:cNvSpPr>
            <a:spLocks noGrp="1"/>
          </p:cNvSpPr>
          <p:nvPr>
            <p:ph type="ctrTitle"/>
          </p:nvPr>
        </p:nvSpPr>
        <p:spPr>
          <a:xfrm>
            <a:off x="628649" y="3990205"/>
            <a:ext cx="7889082" cy="1200329"/>
          </a:xfrm>
        </p:spPr>
        <p:txBody>
          <a:bodyPr wrap="square" anchor="b">
            <a:normAutofit/>
          </a:bodyPr>
          <a:lstStyle/>
          <a:p>
            <a:pPr algn="l"/>
            <a:r>
              <a:rPr lang="en-GB" sz="2500" dirty="0">
                <a:solidFill>
                  <a:schemeClr val="bg1"/>
                </a:solidFill>
              </a:rPr>
              <a:t>The role of nutrition and lifestyle in the prevention</a:t>
            </a:r>
            <a:br>
              <a:rPr lang="en-GB" sz="2500" dirty="0">
                <a:solidFill>
                  <a:schemeClr val="bg1"/>
                </a:solidFill>
              </a:rPr>
            </a:br>
            <a:r>
              <a:rPr lang="en-GB" sz="2500" dirty="0">
                <a:solidFill>
                  <a:schemeClr val="bg1"/>
                </a:solidFill>
              </a:rPr>
              <a:t>and management of Cardiometabolic Syndrome</a:t>
            </a:r>
            <a:endParaRPr lang="en-ZA" sz="2500" dirty="0">
              <a:solidFill>
                <a:schemeClr val="bg1"/>
              </a:solidFill>
            </a:endParaRPr>
          </a:p>
        </p:txBody>
      </p:sp>
      <p:sp>
        <p:nvSpPr>
          <p:cNvPr id="5" name="Subtitle 4">
            <a:extLst>
              <a:ext uri="{FF2B5EF4-FFF2-40B4-BE49-F238E27FC236}">
                <a16:creationId xmlns:a16="http://schemas.microsoft.com/office/drawing/2014/main" id="{335BD9A2-5BA0-4C78-B90E-A2903ECF753A}"/>
              </a:ext>
            </a:extLst>
          </p:cNvPr>
          <p:cNvSpPr>
            <a:spLocks noGrp="1"/>
          </p:cNvSpPr>
          <p:nvPr>
            <p:ph type="subTitle" idx="1"/>
          </p:nvPr>
        </p:nvSpPr>
        <p:spPr>
          <a:xfrm>
            <a:off x="620316" y="5551200"/>
            <a:ext cx="4937522" cy="1075952"/>
          </a:xfrm>
        </p:spPr>
        <p:txBody>
          <a:bodyPr anchor="t">
            <a:normAutofit/>
          </a:bodyPr>
          <a:lstStyle/>
          <a:p>
            <a:pPr algn="l"/>
            <a:r>
              <a:rPr lang="en-ZA" dirty="0">
                <a:solidFill>
                  <a:schemeClr val="bg1"/>
                </a:solidFill>
              </a:rPr>
              <a:t>Vanessa </a:t>
            </a:r>
            <a:r>
              <a:rPr lang="en-ZA" dirty="0" err="1">
                <a:solidFill>
                  <a:schemeClr val="bg1"/>
                </a:solidFill>
              </a:rPr>
              <a:t>Kotzé</a:t>
            </a:r>
            <a:r>
              <a:rPr lang="en-ZA" dirty="0">
                <a:solidFill>
                  <a:schemeClr val="bg1"/>
                </a:solidFill>
              </a:rPr>
              <a:t> RD(SA)</a:t>
            </a:r>
          </a:p>
          <a:p>
            <a:pPr algn="l"/>
            <a:r>
              <a:rPr lang="en-ZA" dirty="0">
                <a:solidFill>
                  <a:schemeClr val="bg1"/>
                </a:solidFill>
              </a:rPr>
              <a:t>Part time lecturer, </a:t>
            </a:r>
            <a:r>
              <a:rPr lang="en-ZA" dirty="0" err="1">
                <a:solidFill>
                  <a:schemeClr val="bg1"/>
                </a:solidFill>
              </a:rPr>
              <a:t>Dpt</a:t>
            </a:r>
            <a:r>
              <a:rPr lang="en-ZA" dirty="0">
                <a:solidFill>
                  <a:schemeClr val="bg1"/>
                </a:solidFill>
              </a:rPr>
              <a:t> Human Nutrition, UP</a:t>
            </a:r>
          </a:p>
          <a:p>
            <a:pPr algn="l"/>
            <a:r>
              <a:rPr lang="en-ZA" dirty="0">
                <a:solidFill>
                  <a:schemeClr val="bg1"/>
                </a:solidFill>
              </a:rPr>
              <a:t>Private practice, </a:t>
            </a:r>
            <a:r>
              <a:rPr lang="en-ZA" dirty="0" err="1">
                <a:solidFill>
                  <a:schemeClr val="bg1"/>
                </a:solidFill>
              </a:rPr>
              <a:t>Groenkloof</a:t>
            </a:r>
            <a:r>
              <a:rPr lang="en-ZA" dirty="0">
                <a:solidFill>
                  <a:schemeClr val="bg1"/>
                </a:solidFill>
              </a:rPr>
              <a:t> Life Hospital, Pretoria</a:t>
            </a:r>
          </a:p>
        </p:txBody>
      </p:sp>
      <p:pic>
        <p:nvPicPr>
          <p:cNvPr id="6" name="Picture 5">
            <a:extLst>
              <a:ext uri="{FF2B5EF4-FFF2-40B4-BE49-F238E27FC236}">
                <a16:creationId xmlns:a16="http://schemas.microsoft.com/office/drawing/2014/main" id="{39C1055E-45C4-474D-8A67-F80B4F4FA9BB}"/>
              </a:ext>
            </a:extLst>
          </p:cNvPr>
          <p:cNvPicPr>
            <a:picLocks noChangeAspect="1"/>
          </p:cNvPicPr>
          <p:nvPr/>
        </p:nvPicPr>
        <p:blipFill rotWithShape="1">
          <a:blip r:embed="rId2"/>
          <a:srcRect t="16987" b="7896"/>
          <a:stretch/>
        </p:blipFill>
        <p:spPr>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23" name="Group 2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24" name="Freeform: Shape 2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6088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3C83E7D-6C64-4FFD-96BA-55000F63B777}"/>
              </a:ext>
            </a:extLst>
          </p:cNvPr>
          <p:cNvSpPr>
            <a:spLocks noGrp="1"/>
          </p:cNvSpPr>
          <p:nvPr>
            <p:ph type="title"/>
          </p:nvPr>
        </p:nvSpPr>
        <p:spPr>
          <a:xfrm>
            <a:off x="1284686" y="1040400"/>
            <a:ext cx="5899545" cy="707886"/>
          </a:xfrm>
        </p:spPr>
        <p:txBody>
          <a:bodyPr anchor="b">
            <a:normAutofit/>
          </a:bodyPr>
          <a:lstStyle/>
          <a:p>
            <a:r>
              <a:rPr lang="en-ZA" sz="2200"/>
              <a:t>Effects on acute inactivity and dietary changes </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9144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52AC6B2-C35C-4C22-84E6-B5712BB4BF79}"/>
              </a:ext>
            </a:extLst>
          </p:cNvPr>
          <p:cNvSpPr>
            <a:spLocks noGrp="1"/>
          </p:cNvSpPr>
          <p:nvPr>
            <p:ph idx="1"/>
          </p:nvPr>
        </p:nvSpPr>
        <p:spPr>
          <a:xfrm>
            <a:off x="1284685" y="3070719"/>
            <a:ext cx="5899546" cy="2937969"/>
          </a:xfrm>
        </p:spPr>
        <p:txBody>
          <a:bodyPr>
            <a:normAutofit/>
          </a:bodyPr>
          <a:lstStyle/>
          <a:p>
            <a:r>
              <a:rPr lang="en-GB">
                <a:solidFill>
                  <a:schemeClr val="tx1">
                    <a:alpha val="80000"/>
                  </a:schemeClr>
                </a:solidFill>
              </a:rPr>
              <a:t>Parameters assessed:</a:t>
            </a:r>
          </a:p>
          <a:p>
            <a:endParaRPr lang="en-GB">
              <a:solidFill>
                <a:schemeClr val="tx1">
                  <a:alpha val="80000"/>
                </a:schemeClr>
              </a:solidFill>
            </a:endParaRPr>
          </a:p>
          <a:p>
            <a:pPr lvl="1"/>
            <a:r>
              <a:rPr lang="en-GB" sz="2100">
                <a:solidFill>
                  <a:schemeClr val="tx1">
                    <a:alpha val="80000"/>
                  </a:schemeClr>
                </a:solidFill>
              </a:rPr>
              <a:t>Blood parameters</a:t>
            </a:r>
          </a:p>
          <a:p>
            <a:pPr lvl="1"/>
            <a:r>
              <a:rPr lang="en-GB" sz="2100">
                <a:solidFill>
                  <a:schemeClr val="tx1">
                    <a:alpha val="80000"/>
                  </a:schemeClr>
                </a:solidFill>
              </a:rPr>
              <a:t>Inflammatory parameters</a:t>
            </a:r>
          </a:p>
          <a:p>
            <a:pPr lvl="1"/>
            <a:r>
              <a:rPr lang="en-GB" sz="2100">
                <a:solidFill>
                  <a:schemeClr val="tx1">
                    <a:alpha val="80000"/>
                  </a:schemeClr>
                </a:solidFill>
              </a:rPr>
              <a:t>Lipid profile</a:t>
            </a:r>
          </a:p>
          <a:p>
            <a:pPr lvl="1"/>
            <a:r>
              <a:rPr lang="en-GB" sz="2100">
                <a:solidFill>
                  <a:schemeClr val="tx1">
                    <a:alpha val="80000"/>
                  </a:schemeClr>
                </a:solidFill>
              </a:rPr>
              <a:t>Body composition </a:t>
            </a:r>
          </a:p>
          <a:p>
            <a:pPr lvl="1"/>
            <a:r>
              <a:rPr lang="en-GB" sz="2100">
                <a:solidFill>
                  <a:schemeClr val="tx1">
                    <a:alpha val="80000"/>
                  </a:schemeClr>
                </a:solidFill>
              </a:rPr>
              <a:t>Cardiorespiratory ﬁtness (CRF)</a:t>
            </a:r>
            <a:endParaRPr lang="en-ZA" sz="2100">
              <a:solidFill>
                <a:schemeClr val="tx1">
                  <a:alpha val="80000"/>
                </a:schemeClr>
              </a:solidFill>
            </a:endParaRPr>
          </a:p>
        </p:txBody>
      </p:sp>
    </p:spTree>
    <p:extLst>
      <p:ext uri="{BB962C8B-B14F-4D97-AF65-F5344CB8AC3E}">
        <p14:creationId xmlns:p14="http://schemas.microsoft.com/office/powerpoint/2010/main" val="122605012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6616-D7E1-40C0-A7D3-C4E57AF36713}"/>
              </a:ext>
            </a:extLst>
          </p:cNvPr>
          <p:cNvSpPr>
            <a:spLocks noGrp="1"/>
          </p:cNvSpPr>
          <p:nvPr>
            <p:ph type="title"/>
          </p:nvPr>
        </p:nvSpPr>
        <p:spPr/>
        <p:txBody>
          <a:bodyPr/>
          <a:lstStyle/>
          <a:p>
            <a:r>
              <a:rPr lang="en-ZA" dirty="0"/>
              <a:t>Metabolic effects of acute </a:t>
            </a:r>
            <a:br>
              <a:rPr lang="en-ZA" dirty="0"/>
            </a:br>
            <a:r>
              <a:rPr lang="en-ZA" dirty="0"/>
              <a:t>inactivity in </a:t>
            </a:r>
            <a:r>
              <a:rPr lang="en-ZA" b="1" u="sng" dirty="0"/>
              <a:t>healthy adults</a:t>
            </a:r>
          </a:p>
        </p:txBody>
      </p:sp>
      <p:sp>
        <p:nvSpPr>
          <p:cNvPr id="5" name="Content Placeholder 4">
            <a:extLst>
              <a:ext uri="{FF2B5EF4-FFF2-40B4-BE49-F238E27FC236}">
                <a16:creationId xmlns:a16="http://schemas.microsoft.com/office/drawing/2014/main" id="{42613170-B5A2-4D49-BD58-E5C1202DA92F}"/>
              </a:ext>
            </a:extLst>
          </p:cNvPr>
          <p:cNvSpPr>
            <a:spLocks noGrp="1"/>
          </p:cNvSpPr>
          <p:nvPr>
            <p:ph idx="1"/>
          </p:nvPr>
        </p:nvSpPr>
        <p:spPr/>
        <p:txBody>
          <a:bodyPr/>
          <a:lstStyle/>
          <a:p>
            <a:r>
              <a:rPr lang="en-ZA" dirty="0"/>
              <a:t>Several studies</a:t>
            </a:r>
          </a:p>
          <a:p>
            <a:pPr lvl="1"/>
            <a:r>
              <a:rPr lang="en-GB" dirty="0"/>
              <a:t>less than 2 h of regular exercise/week</a:t>
            </a:r>
          </a:p>
          <a:p>
            <a:pPr lvl="1"/>
            <a:r>
              <a:rPr lang="en-GB" dirty="0"/>
              <a:t>walked &lt; 3500 steps / day</a:t>
            </a:r>
          </a:p>
          <a:p>
            <a:pPr lvl="1"/>
            <a:r>
              <a:rPr lang="en-GB" dirty="0"/>
              <a:t>BUT same dietary patterns</a:t>
            </a:r>
          </a:p>
          <a:p>
            <a:pPr lvl="1"/>
            <a:endParaRPr lang="en-GB" dirty="0"/>
          </a:p>
          <a:p>
            <a:r>
              <a:rPr lang="en-GB" dirty="0"/>
              <a:t>Parameters</a:t>
            </a:r>
          </a:p>
          <a:p>
            <a:pPr lvl="1"/>
            <a:endParaRPr lang="en-GB" dirty="0"/>
          </a:p>
          <a:p>
            <a:pPr lvl="1"/>
            <a:endParaRPr lang="en-GB" dirty="0"/>
          </a:p>
          <a:p>
            <a:endParaRPr lang="en-ZA" dirty="0"/>
          </a:p>
        </p:txBody>
      </p:sp>
      <p:pic>
        <p:nvPicPr>
          <p:cNvPr id="7" name="Content Placeholder 7" descr="Diagram&#10;&#10;Description automatically generated">
            <a:extLst>
              <a:ext uri="{FF2B5EF4-FFF2-40B4-BE49-F238E27FC236}">
                <a16:creationId xmlns:a16="http://schemas.microsoft.com/office/drawing/2014/main" id="{3BF76FF0-5A3C-4845-9798-A10116A52296}"/>
              </a:ext>
            </a:extLst>
          </p:cNvPr>
          <p:cNvPicPr>
            <a:picLocks noChangeAspect="1"/>
          </p:cNvPicPr>
          <p:nvPr/>
        </p:nvPicPr>
        <p:blipFill>
          <a:blip r:embed="rId2"/>
          <a:stretch>
            <a:fillRect/>
          </a:stretch>
        </p:blipFill>
        <p:spPr>
          <a:xfrm>
            <a:off x="5503821" y="707774"/>
            <a:ext cx="3388659" cy="2363144"/>
          </a:xfrm>
          <a:prstGeom prst="rect">
            <a:avLst/>
          </a:prstGeom>
        </p:spPr>
      </p:pic>
      <p:sp>
        <p:nvSpPr>
          <p:cNvPr id="10" name="Rectangle: Rounded Corners 9">
            <a:extLst>
              <a:ext uri="{FF2B5EF4-FFF2-40B4-BE49-F238E27FC236}">
                <a16:creationId xmlns:a16="http://schemas.microsoft.com/office/drawing/2014/main" id="{42508DD7-699B-4497-95E7-D82C8DF1462B}"/>
              </a:ext>
            </a:extLst>
          </p:cNvPr>
          <p:cNvSpPr/>
          <p:nvPr/>
        </p:nvSpPr>
        <p:spPr>
          <a:xfrm>
            <a:off x="755576" y="3787082"/>
            <a:ext cx="8136904" cy="274796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GB" dirty="0"/>
              <a:t>Blood parameters: 		</a:t>
            </a:r>
            <a:r>
              <a:rPr lang="en-GB" dirty="0">
                <a:latin typeface="Times New Roman" panose="02020603050405020304" pitchFamily="18" charset="0"/>
                <a:cs typeface="Times New Roman" panose="02020603050405020304" pitchFamily="18" charset="0"/>
              </a:rPr>
              <a:t>↑ </a:t>
            </a:r>
            <a:r>
              <a:rPr lang="en-GB" dirty="0"/>
              <a:t>AUC for plasma insulin during an OGTT, 				</a:t>
            </a:r>
            <a:r>
              <a:rPr lang="en-GB" dirty="0">
                <a:cs typeface="Times New Roman" panose="02020603050405020304" pitchFamily="18" charset="0"/>
              </a:rPr>
              <a:t>↑ C-peptide, increased insulin resistance 				and diminished insulin sensitivity</a:t>
            </a:r>
          </a:p>
          <a:p>
            <a:pPr lvl="1"/>
            <a:r>
              <a:rPr lang="en-GB" dirty="0"/>
              <a:t>Inflammatory parameters:	None</a:t>
            </a:r>
          </a:p>
          <a:p>
            <a:pPr lvl="1"/>
            <a:r>
              <a:rPr lang="en-GB" dirty="0"/>
              <a:t>Lipid profile: 			</a:t>
            </a:r>
            <a:r>
              <a:rPr lang="en-GB" dirty="0">
                <a:cs typeface="Times New Roman" panose="02020603050405020304" pitchFamily="18" charset="0"/>
              </a:rPr>
              <a:t>↑ TG</a:t>
            </a:r>
            <a:endParaRPr lang="en-GB" dirty="0"/>
          </a:p>
          <a:p>
            <a:pPr lvl="1"/>
            <a:r>
              <a:rPr lang="en-GB" dirty="0"/>
              <a:t>Body composition: 		7% </a:t>
            </a:r>
            <a:r>
              <a:rPr lang="en-GB" dirty="0">
                <a:latin typeface="Times New Roman" panose="02020603050405020304" pitchFamily="18" charset="0"/>
                <a:cs typeface="Times New Roman" panose="02020603050405020304" pitchFamily="18" charset="0"/>
              </a:rPr>
              <a:t>↑</a:t>
            </a:r>
            <a:r>
              <a:rPr lang="en-GB" dirty="0"/>
              <a:t> intra-abdominal FM, </a:t>
            </a:r>
            <a:r>
              <a:rPr lang="en-GB" dirty="0">
                <a:latin typeface="Times New Roman" panose="02020603050405020304" pitchFamily="18" charset="0"/>
                <a:cs typeface="Times New Roman" panose="02020603050405020304" pitchFamily="18" charset="0"/>
              </a:rPr>
              <a:t>↓ </a:t>
            </a:r>
            <a:r>
              <a:rPr lang="en-GB" dirty="0"/>
              <a:t>FFM</a:t>
            </a:r>
          </a:p>
          <a:p>
            <a:pPr lvl="1"/>
            <a:r>
              <a:rPr lang="en-GB" dirty="0"/>
              <a:t>Cardiorespiratory ﬁtness (CRF):	Maximal aerobic capacity (VO2max) </a:t>
            </a:r>
            <a:r>
              <a:rPr lang="en-GB" dirty="0">
                <a:latin typeface="Times New Roman" panose="02020603050405020304" pitchFamily="18" charset="0"/>
                <a:cs typeface="Times New Roman" panose="02020603050405020304" pitchFamily="18" charset="0"/>
              </a:rPr>
              <a:t>↓</a:t>
            </a:r>
            <a:endParaRPr lang="en-ZA" dirty="0"/>
          </a:p>
          <a:p>
            <a:endParaRPr lang="en-ZA" dirty="0"/>
          </a:p>
        </p:txBody>
      </p:sp>
      <p:sp>
        <p:nvSpPr>
          <p:cNvPr id="13" name="Dodecagon 12">
            <a:extLst>
              <a:ext uri="{FF2B5EF4-FFF2-40B4-BE49-F238E27FC236}">
                <a16:creationId xmlns:a16="http://schemas.microsoft.com/office/drawing/2014/main" id="{207425E3-4813-4178-B672-82A47C53FD96}"/>
              </a:ext>
            </a:extLst>
          </p:cNvPr>
          <p:cNvSpPr/>
          <p:nvPr/>
        </p:nvSpPr>
        <p:spPr>
          <a:xfrm>
            <a:off x="2843808" y="1690689"/>
            <a:ext cx="4464496" cy="4459537"/>
          </a:xfrm>
          <a:prstGeom prst="dodec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3200" dirty="0"/>
              <a:t>With </a:t>
            </a:r>
            <a:r>
              <a:rPr lang="en-ZA" sz="3200" dirty="0">
                <a:cs typeface="Times New Roman" panose="02020603050405020304" pitchFamily="18" charset="0"/>
              </a:rPr>
              <a:t>↑ in PA</a:t>
            </a:r>
          </a:p>
          <a:p>
            <a:pPr algn="ctr"/>
            <a:endParaRPr lang="en-ZA" sz="3200" dirty="0">
              <a:cs typeface="Times New Roman" panose="02020603050405020304" pitchFamily="18" charset="0"/>
            </a:endParaRPr>
          </a:p>
          <a:p>
            <a:pPr algn="ctr"/>
            <a:r>
              <a:rPr lang="en-ZA" sz="3200" dirty="0">
                <a:cs typeface="Times New Roman" panose="02020603050405020304" pitchFamily="18" charset="0"/>
              </a:rPr>
              <a:t>Normal function return</a:t>
            </a:r>
            <a:endParaRPr lang="en-ZA" sz="3200" dirty="0"/>
          </a:p>
        </p:txBody>
      </p:sp>
    </p:spTree>
    <p:extLst>
      <p:ext uri="{BB962C8B-B14F-4D97-AF65-F5344CB8AC3E}">
        <p14:creationId xmlns:p14="http://schemas.microsoft.com/office/powerpoint/2010/main" val="23704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6616-D7E1-40C0-A7D3-C4E57AF36713}"/>
              </a:ext>
            </a:extLst>
          </p:cNvPr>
          <p:cNvSpPr>
            <a:spLocks noGrp="1"/>
          </p:cNvSpPr>
          <p:nvPr>
            <p:ph type="title"/>
          </p:nvPr>
        </p:nvSpPr>
        <p:spPr>
          <a:xfrm>
            <a:off x="467544" y="496887"/>
            <a:ext cx="7886700" cy="1325563"/>
          </a:xfrm>
        </p:spPr>
        <p:txBody>
          <a:bodyPr/>
          <a:lstStyle/>
          <a:p>
            <a:r>
              <a:rPr lang="en-ZA" dirty="0"/>
              <a:t>Metabolic effects of acute </a:t>
            </a:r>
            <a:br>
              <a:rPr lang="en-ZA" dirty="0"/>
            </a:br>
            <a:r>
              <a:rPr lang="en-ZA" dirty="0"/>
              <a:t>inactivity in </a:t>
            </a:r>
            <a:r>
              <a:rPr lang="en-ZA" b="1" u="sng" dirty="0"/>
              <a:t>overweight adults</a:t>
            </a:r>
          </a:p>
        </p:txBody>
      </p:sp>
      <p:sp>
        <p:nvSpPr>
          <p:cNvPr id="6" name="Content Placeholder 5">
            <a:extLst>
              <a:ext uri="{FF2B5EF4-FFF2-40B4-BE49-F238E27FC236}">
                <a16:creationId xmlns:a16="http://schemas.microsoft.com/office/drawing/2014/main" id="{EBA50533-16AF-4E08-A95B-09740C8E53CF}"/>
              </a:ext>
            </a:extLst>
          </p:cNvPr>
          <p:cNvSpPr>
            <a:spLocks noGrp="1"/>
          </p:cNvSpPr>
          <p:nvPr>
            <p:ph idx="1"/>
          </p:nvPr>
        </p:nvSpPr>
        <p:spPr/>
        <p:txBody>
          <a:bodyPr/>
          <a:lstStyle/>
          <a:p>
            <a:r>
              <a:rPr lang="en-ZA" dirty="0"/>
              <a:t>Dixon et al &amp; Bowden studies </a:t>
            </a:r>
          </a:p>
          <a:p>
            <a:pPr lvl="1"/>
            <a:r>
              <a:rPr lang="en-ZA" dirty="0"/>
              <a:t>overweight vs normal weight</a:t>
            </a:r>
          </a:p>
          <a:p>
            <a:pPr lvl="1"/>
            <a:r>
              <a:rPr lang="en-ZA" dirty="0"/>
              <a:t>Men &amp; women</a:t>
            </a:r>
          </a:p>
          <a:p>
            <a:pPr lvl="1"/>
            <a:r>
              <a:rPr lang="en-ZA" dirty="0"/>
              <a:t>&lt; 4000 steps/day</a:t>
            </a:r>
          </a:p>
          <a:p>
            <a:pPr lvl="1"/>
            <a:r>
              <a:rPr lang="en-ZA" dirty="0"/>
              <a:t>Central obesity</a:t>
            </a:r>
          </a:p>
          <a:p>
            <a:pPr lvl="1"/>
            <a:r>
              <a:rPr lang="en-GB" dirty="0"/>
              <a:t>BUT same dietary patterns</a:t>
            </a:r>
          </a:p>
          <a:p>
            <a:endParaRPr lang="en-ZA" dirty="0"/>
          </a:p>
          <a:p>
            <a:endParaRPr lang="en-ZA" dirty="0"/>
          </a:p>
          <a:p>
            <a:pPr lvl="1"/>
            <a:endParaRPr lang="en-ZA" dirty="0"/>
          </a:p>
        </p:txBody>
      </p:sp>
      <p:sp>
        <p:nvSpPr>
          <p:cNvPr id="8" name="Rectangle: Rounded Corners 7">
            <a:extLst>
              <a:ext uri="{FF2B5EF4-FFF2-40B4-BE49-F238E27FC236}">
                <a16:creationId xmlns:a16="http://schemas.microsoft.com/office/drawing/2014/main" id="{199B4AFE-CA7D-41E2-BF32-11C5E7128972}"/>
              </a:ext>
            </a:extLst>
          </p:cNvPr>
          <p:cNvSpPr/>
          <p:nvPr/>
        </p:nvSpPr>
        <p:spPr>
          <a:xfrm>
            <a:off x="755576" y="3787082"/>
            <a:ext cx="8136904" cy="274796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GB" dirty="0"/>
              <a:t>Blood parameters: 		</a:t>
            </a:r>
            <a:r>
              <a:rPr lang="en-GB" dirty="0">
                <a:latin typeface="Times New Roman" panose="02020603050405020304" pitchFamily="18" charset="0"/>
                <a:cs typeface="Times New Roman" panose="02020603050405020304" pitchFamily="18" charset="0"/>
              </a:rPr>
              <a:t>↑ </a:t>
            </a:r>
            <a:r>
              <a:rPr lang="en-GB" dirty="0"/>
              <a:t>AUC for plasma insulin during an OGTT, 				</a:t>
            </a:r>
            <a:r>
              <a:rPr lang="en-GB" dirty="0">
                <a:cs typeface="Times New Roman" panose="02020603050405020304" pitchFamily="18" charset="0"/>
              </a:rPr>
              <a:t>↑ C-peptide, increased insulin resistance 				and diminished insulin sensitivity, ↑ ALT</a:t>
            </a:r>
          </a:p>
          <a:p>
            <a:pPr lvl="1"/>
            <a:r>
              <a:rPr lang="en-GB" dirty="0"/>
              <a:t>Inflammatory parameters:	None</a:t>
            </a:r>
          </a:p>
          <a:p>
            <a:pPr lvl="1"/>
            <a:r>
              <a:rPr lang="en-GB" dirty="0"/>
              <a:t>Lipid profile: 			</a:t>
            </a:r>
            <a:r>
              <a:rPr lang="en-GB" dirty="0">
                <a:cs typeface="Times New Roman" panose="02020603050405020304" pitchFamily="18" charset="0"/>
              </a:rPr>
              <a:t>↑ TG, total-</a:t>
            </a:r>
            <a:r>
              <a:rPr lang="en-GB" dirty="0" err="1">
                <a:cs typeface="Times New Roman" panose="02020603050405020304" pitchFamily="18" charset="0"/>
              </a:rPr>
              <a:t>chol</a:t>
            </a:r>
            <a:r>
              <a:rPr lang="en-GB" dirty="0">
                <a:cs typeface="Times New Roman" panose="02020603050405020304" pitchFamily="18" charset="0"/>
              </a:rPr>
              <a:t>, LDL</a:t>
            </a:r>
            <a:endParaRPr lang="en-GB" dirty="0"/>
          </a:p>
          <a:p>
            <a:pPr lvl="1"/>
            <a:r>
              <a:rPr lang="en-GB" dirty="0"/>
              <a:t>Body composition: 		</a:t>
            </a:r>
            <a:r>
              <a:rPr lang="en-GB" dirty="0">
                <a:latin typeface="Times New Roman" panose="02020603050405020304" pitchFamily="18" charset="0"/>
                <a:cs typeface="Times New Roman" panose="02020603050405020304" pitchFamily="18" charset="0"/>
              </a:rPr>
              <a:t>↑ </a:t>
            </a:r>
            <a:r>
              <a:rPr lang="en-GB" dirty="0"/>
              <a:t>intra-abdominal &amp; total FM, </a:t>
            </a:r>
            <a:r>
              <a:rPr lang="en-GB" dirty="0">
                <a:latin typeface="Times New Roman" panose="02020603050405020304" pitchFamily="18" charset="0"/>
                <a:cs typeface="Times New Roman" panose="02020603050405020304" pitchFamily="18" charset="0"/>
              </a:rPr>
              <a:t>↓ </a:t>
            </a:r>
            <a:r>
              <a:rPr lang="en-GB" dirty="0"/>
              <a:t>FFM</a:t>
            </a:r>
          </a:p>
          <a:p>
            <a:pPr lvl="1"/>
            <a:r>
              <a:rPr lang="en-GB" dirty="0"/>
              <a:t>Cardiorespiratory ﬁtness (CRF):	Maximal aerobic capacity (VO2max) </a:t>
            </a:r>
            <a:r>
              <a:rPr lang="en-GB" dirty="0">
                <a:latin typeface="Times New Roman" panose="02020603050405020304" pitchFamily="18" charset="0"/>
                <a:cs typeface="Times New Roman" panose="02020603050405020304" pitchFamily="18" charset="0"/>
              </a:rPr>
              <a:t>↓</a:t>
            </a:r>
            <a:endParaRPr lang="en-ZA" dirty="0"/>
          </a:p>
          <a:p>
            <a:endParaRPr lang="en-ZA" dirty="0"/>
          </a:p>
        </p:txBody>
      </p:sp>
      <p:pic>
        <p:nvPicPr>
          <p:cNvPr id="9" name="Content Placeholder 7" descr="Diagram&#10;&#10;Description automatically generated">
            <a:extLst>
              <a:ext uri="{FF2B5EF4-FFF2-40B4-BE49-F238E27FC236}">
                <a16:creationId xmlns:a16="http://schemas.microsoft.com/office/drawing/2014/main" id="{1179430D-7FD8-4F8D-808B-DE20166E909D}"/>
              </a:ext>
            </a:extLst>
          </p:cNvPr>
          <p:cNvPicPr>
            <a:picLocks noChangeAspect="1"/>
          </p:cNvPicPr>
          <p:nvPr/>
        </p:nvPicPr>
        <p:blipFill>
          <a:blip r:embed="rId3"/>
          <a:stretch>
            <a:fillRect/>
          </a:stretch>
        </p:blipFill>
        <p:spPr>
          <a:xfrm>
            <a:off x="5652120" y="640878"/>
            <a:ext cx="3388659" cy="2363144"/>
          </a:xfrm>
          <a:prstGeom prst="rect">
            <a:avLst/>
          </a:prstGeom>
        </p:spPr>
      </p:pic>
      <p:sp>
        <p:nvSpPr>
          <p:cNvPr id="10" name="Dodecagon 9">
            <a:extLst>
              <a:ext uri="{FF2B5EF4-FFF2-40B4-BE49-F238E27FC236}">
                <a16:creationId xmlns:a16="http://schemas.microsoft.com/office/drawing/2014/main" id="{5396AD70-39F3-4342-B08A-5F124861DCAC}"/>
              </a:ext>
            </a:extLst>
          </p:cNvPr>
          <p:cNvSpPr/>
          <p:nvPr/>
        </p:nvSpPr>
        <p:spPr>
          <a:xfrm>
            <a:off x="2843808" y="1690689"/>
            <a:ext cx="4464496" cy="4459537"/>
          </a:xfrm>
          <a:prstGeom prst="dodec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3200" dirty="0"/>
              <a:t>With </a:t>
            </a:r>
            <a:r>
              <a:rPr lang="en-ZA" sz="3200" dirty="0">
                <a:cs typeface="Times New Roman" panose="02020603050405020304" pitchFamily="18" charset="0"/>
              </a:rPr>
              <a:t>↑ in PA</a:t>
            </a:r>
          </a:p>
          <a:p>
            <a:pPr algn="ctr"/>
            <a:endParaRPr lang="en-ZA" sz="3200" dirty="0">
              <a:cs typeface="Times New Roman" panose="02020603050405020304" pitchFamily="18" charset="0"/>
            </a:endParaRPr>
          </a:p>
          <a:p>
            <a:pPr algn="ctr"/>
            <a:r>
              <a:rPr lang="en-ZA" sz="3200" dirty="0">
                <a:cs typeface="Times New Roman" panose="02020603050405020304" pitchFamily="18" charset="0"/>
              </a:rPr>
              <a:t>Normal function return</a:t>
            </a:r>
            <a:endParaRPr lang="en-ZA" sz="3200" dirty="0"/>
          </a:p>
        </p:txBody>
      </p:sp>
    </p:spTree>
    <p:extLst>
      <p:ext uri="{BB962C8B-B14F-4D97-AF65-F5344CB8AC3E}">
        <p14:creationId xmlns:p14="http://schemas.microsoft.com/office/powerpoint/2010/main" val="2409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3A7A-D2AC-4588-8DAE-76C32299ABBC}"/>
              </a:ext>
            </a:extLst>
          </p:cNvPr>
          <p:cNvSpPr>
            <a:spLocks noGrp="1"/>
          </p:cNvSpPr>
          <p:nvPr>
            <p:ph type="title"/>
          </p:nvPr>
        </p:nvSpPr>
        <p:spPr>
          <a:xfrm>
            <a:off x="3724072" y="629268"/>
            <a:ext cx="4939868" cy="1286160"/>
          </a:xfrm>
        </p:spPr>
        <p:txBody>
          <a:bodyPr anchor="b">
            <a:normAutofit/>
          </a:bodyPr>
          <a:lstStyle/>
          <a:p>
            <a:r>
              <a:rPr lang="en-ZA" dirty="0"/>
              <a:t>Metabolic effects of acute sedentary lifestyle in </a:t>
            </a:r>
            <a:r>
              <a:rPr lang="en-ZA" b="1" u="sng" dirty="0"/>
              <a:t>elderly</a:t>
            </a:r>
          </a:p>
        </p:txBody>
      </p:sp>
      <p:sp>
        <p:nvSpPr>
          <p:cNvPr id="7" name="Content Placeholder 6">
            <a:extLst>
              <a:ext uri="{FF2B5EF4-FFF2-40B4-BE49-F238E27FC236}">
                <a16:creationId xmlns:a16="http://schemas.microsoft.com/office/drawing/2014/main" id="{EFC5DEC0-5088-4942-A05C-8D361B48853C}"/>
              </a:ext>
            </a:extLst>
          </p:cNvPr>
          <p:cNvSpPr>
            <a:spLocks noGrp="1"/>
          </p:cNvSpPr>
          <p:nvPr>
            <p:ph idx="1"/>
          </p:nvPr>
        </p:nvSpPr>
        <p:spPr>
          <a:xfrm>
            <a:off x="3476693" y="2438400"/>
            <a:ext cx="5487795" cy="3785419"/>
          </a:xfrm>
        </p:spPr>
        <p:txBody>
          <a:bodyPr>
            <a:normAutofit/>
          </a:bodyPr>
          <a:lstStyle/>
          <a:p>
            <a:r>
              <a:rPr lang="en-ZA" sz="1600" dirty="0"/>
              <a:t>Prevalence of sarcopenia high</a:t>
            </a:r>
          </a:p>
          <a:p>
            <a:pPr lvl="1"/>
            <a:r>
              <a:rPr lang="en-GB" sz="1600" dirty="0"/>
              <a:t>loss of skeletal muscle mass and strength </a:t>
            </a:r>
          </a:p>
          <a:p>
            <a:pPr lvl="1"/>
            <a:r>
              <a:rPr lang="en-GB" sz="1600" dirty="0"/>
              <a:t>Repercussions on health</a:t>
            </a:r>
          </a:p>
          <a:p>
            <a:endParaRPr lang="en-GB" sz="1600" dirty="0"/>
          </a:p>
          <a:p>
            <a:r>
              <a:rPr lang="en-GB" sz="1600" dirty="0"/>
              <a:t>Aging associated with abdominal obesity</a:t>
            </a:r>
          </a:p>
          <a:p>
            <a:pPr lvl="1"/>
            <a:r>
              <a:rPr lang="en-GB" sz="1600" dirty="0"/>
              <a:t>Important contributor to:</a:t>
            </a:r>
          </a:p>
          <a:p>
            <a:pPr lvl="2"/>
            <a:r>
              <a:rPr lang="en-GB" sz="1600" dirty="0"/>
              <a:t> insulin resistance and metabolic syndrome, </a:t>
            </a:r>
          </a:p>
          <a:p>
            <a:pPr lvl="2"/>
            <a:r>
              <a:rPr lang="en-GB" sz="1600" dirty="0"/>
              <a:t>a higher level of </a:t>
            </a:r>
            <a:r>
              <a:rPr lang="en-GB" sz="1600" dirty="0" err="1"/>
              <a:t>proinﬂamatory</a:t>
            </a:r>
            <a:r>
              <a:rPr lang="en-GB" sz="1600" dirty="0"/>
              <a:t> cytokines </a:t>
            </a:r>
          </a:p>
          <a:p>
            <a:endParaRPr lang="en-GB" sz="1600" dirty="0"/>
          </a:p>
          <a:p>
            <a:r>
              <a:rPr lang="en-GB" sz="1600" dirty="0"/>
              <a:t>drastic </a:t>
            </a:r>
            <a:r>
              <a:rPr lang="en-GB" sz="1600" dirty="0">
                <a:latin typeface="Times New Roman" panose="02020603050405020304" pitchFamily="18" charset="0"/>
                <a:cs typeface="Times New Roman" panose="02020603050405020304" pitchFamily="18" charset="0"/>
              </a:rPr>
              <a:t>↓</a:t>
            </a:r>
            <a:r>
              <a:rPr lang="en-GB" sz="1600" dirty="0"/>
              <a:t> in PA could have worse consequences in elderly by </a:t>
            </a:r>
          </a:p>
          <a:p>
            <a:pPr lvl="1"/>
            <a:r>
              <a:rPr lang="en-GB" sz="1600" dirty="0"/>
              <a:t>accelerating the ageing process and </a:t>
            </a:r>
          </a:p>
          <a:p>
            <a:pPr lvl="1"/>
            <a:r>
              <a:rPr lang="en-GB" sz="1600" dirty="0"/>
              <a:t>the appearance of age-related diseases</a:t>
            </a:r>
            <a:endParaRPr lang="en-ZA" sz="1600" dirty="0"/>
          </a:p>
        </p:txBody>
      </p:sp>
      <p:pic>
        <p:nvPicPr>
          <p:cNvPr id="9" name="Picture 8">
            <a:extLst>
              <a:ext uri="{FF2B5EF4-FFF2-40B4-BE49-F238E27FC236}">
                <a16:creationId xmlns:a16="http://schemas.microsoft.com/office/drawing/2014/main" id="{3810E7CD-B6C6-4F1A-965B-366731FCD106}"/>
              </a:ext>
            </a:extLst>
          </p:cNvPr>
          <p:cNvPicPr>
            <a:picLocks noChangeAspect="1"/>
          </p:cNvPicPr>
          <p:nvPr/>
        </p:nvPicPr>
        <p:blipFill rotWithShape="1">
          <a:blip r:embed="rId2"/>
          <a:srcRect l="22902" r="26403"/>
          <a:stretch/>
        </p:blipFill>
        <p:spPr>
          <a:xfrm>
            <a:off x="20" y="10"/>
            <a:ext cx="3476673" cy="6857990"/>
          </a:xfrm>
          <a:prstGeom prst="rect">
            <a:avLst/>
          </a:prstGeom>
          <a:effectLst/>
        </p:spPr>
      </p:pic>
      <p:cxnSp>
        <p:nvCxnSpPr>
          <p:cNvPr id="16"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DA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6A46-63BC-42FE-ABED-11B833C1671E}"/>
              </a:ext>
            </a:extLst>
          </p:cNvPr>
          <p:cNvSpPr>
            <a:spLocks noGrp="1"/>
          </p:cNvSpPr>
          <p:nvPr>
            <p:ph type="title"/>
          </p:nvPr>
        </p:nvSpPr>
        <p:spPr/>
        <p:txBody>
          <a:bodyPr/>
          <a:lstStyle/>
          <a:p>
            <a:r>
              <a:rPr lang="en-ZA" dirty="0"/>
              <a:t>Metabolic effects of acute sedentary lifestyle in </a:t>
            </a:r>
            <a:r>
              <a:rPr lang="en-ZA" b="1" u="sng" dirty="0"/>
              <a:t>elderly</a:t>
            </a:r>
            <a:endParaRPr lang="en-ZA" dirty="0"/>
          </a:p>
        </p:txBody>
      </p:sp>
      <p:sp>
        <p:nvSpPr>
          <p:cNvPr id="3" name="Content Placeholder 2">
            <a:extLst>
              <a:ext uri="{FF2B5EF4-FFF2-40B4-BE49-F238E27FC236}">
                <a16:creationId xmlns:a16="http://schemas.microsoft.com/office/drawing/2014/main" id="{E9ED8B3F-0E7B-4710-AC11-80C4B0CC331B}"/>
              </a:ext>
            </a:extLst>
          </p:cNvPr>
          <p:cNvSpPr>
            <a:spLocks noGrp="1"/>
          </p:cNvSpPr>
          <p:nvPr>
            <p:ph idx="1"/>
          </p:nvPr>
        </p:nvSpPr>
        <p:spPr/>
        <p:txBody>
          <a:bodyPr/>
          <a:lstStyle/>
          <a:p>
            <a:r>
              <a:rPr lang="en-ZA" dirty="0"/>
              <a:t>Healthy older adults</a:t>
            </a:r>
          </a:p>
          <a:p>
            <a:r>
              <a:rPr lang="en-ZA" dirty="0"/>
              <a:t>Usual &gt; 3500 steps --- </a:t>
            </a:r>
            <a:r>
              <a:rPr lang="en-ZA" dirty="0">
                <a:latin typeface="Times New Roman" panose="02020603050405020304" pitchFamily="18" charset="0"/>
                <a:cs typeface="Times New Roman" panose="02020603050405020304" pitchFamily="18" charset="0"/>
              </a:rPr>
              <a:t>↓ </a:t>
            </a:r>
            <a:r>
              <a:rPr lang="en-ZA" dirty="0"/>
              <a:t>76% </a:t>
            </a:r>
          </a:p>
          <a:p>
            <a:r>
              <a:rPr lang="en-GB" dirty="0"/>
              <a:t>BUT same dietary patterns</a:t>
            </a:r>
          </a:p>
          <a:p>
            <a:endParaRPr lang="en-ZA" dirty="0"/>
          </a:p>
        </p:txBody>
      </p:sp>
      <p:sp>
        <p:nvSpPr>
          <p:cNvPr id="4" name="Rectangle: Rounded Corners 3">
            <a:extLst>
              <a:ext uri="{FF2B5EF4-FFF2-40B4-BE49-F238E27FC236}">
                <a16:creationId xmlns:a16="http://schemas.microsoft.com/office/drawing/2014/main" id="{2EF41FD9-8CB4-4BF8-B6B5-26C5CFE3132D}"/>
              </a:ext>
            </a:extLst>
          </p:cNvPr>
          <p:cNvSpPr/>
          <p:nvPr/>
        </p:nvSpPr>
        <p:spPr>
          <a:xfrm>
            <a:off x="755576" y="3787082"/>
            <a:ext cx="8136904" cy="274796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GB" dirty="0"/>
              <a:t>Blood parameters: 		</a:t>
            </a:r>
            <a:r>
              <a:rPr lang="en-GB" dirty="0">
                <a:latin typeface="Times New Roman" panose="02020603050405020304" pitchFamily="18" charset="0"/>
                <a:cs typeface="Times New Roman" panose="02020603050405020304" pitchFamily="18" charset="0"/>
              </a:rPr>
              <a:t>↑ </a:t>
            </a:r>
            <a:r>
              <a:rPr lang="en-GB" dirty="0"/>
              <a:t>AUC for plasma insulin during an OGTT, 				</a:t>
            </a:r>
            <a:r>
              <a:rPr lang="en-GB" dirty="0">
                <a:cs typeface="Times New Roman" panose="02020603050405020304" pitchFamily="18" charset="0"/>
              </a:rPr>
              <a:t>↑ C-peptide, increased insulin resistance 				and diminished insulin sensitivity, ↑ ALT</a:t>
            </a:r>
          </a:p>
          <a:p>
            <a:pPr lvl="1"/>
            <a:r>
              <a:rPr lang="en-GB" dirty="0"/>
              <a:t>Inflammatory parameters:	</a:t>
            </a:r>
            <a:r>
              <a:rPr lang="en-GB" dirty="0">
                <a:cs typeface="Times New Roman" panose="02020603050405020304" pitchFamily="18" charset="0"/>
              </a:rPr>
              <a:t> ↑ </a:t>
            </a:r>
            <a:r>
              <a:rPr lang="en-GB" dirty="0"/>
              <a:t>TNF, CRP &amp; IL-6</a:t>
            </a:r>
          </a:p>
          <a:p>
            <a:pPr lvl="1"/>
            <a:r>
              <a:rPr lang="en-GB" dirty="0"/>
              <a:t>Lipid profile: 			</a:t>
            </a:r>
            <a:r>
              <a:rPr lang="en-GB" dirty="0">
                <a:cs typeface="Times New Roman" panose="02020603050405020304" pitchFamily="18" charset="0"/>
              </a:rPr>
              <a:t>↑ TG, total-</a:t>
            </a:r>
            <a:r>
              <a:rPr lang="en-GB" dirty="0" err="1">
                <a:cs typeface="Times New Roman" panose="02020603050405020304" pitchFamily="18" charset="0"/>
              </a:rPr>
              <a:t>chol</a:t>
            </a:r>
            <a:r>
              <a:rPr lang="en-GB" dirty="0">
                <a:cs typeface="Times New Roman" panose="02020603050405020304" pitchFamily="18" charset="0"/>
              </a:rPr>
              <a:t>, LDL</a:t>
            </a:r>
            <a:endParaRPr lang="en-GB" dirty="0"/>
          </a:p>
          <a:p>
            <a:pPr lvl="1"/>
            <a:r>
              <a:rPr lang="en-GB" dirty="0"/>
              <a:t>Body composition: 		</a:t>
            </a:r>
            <a:r>
              <a:rPr lang="en-GB" dirty="0">
                <a:latin typeface="Times New Roman" panose="02020603050405020304" pitchFamily="18" charset="0"/>
                <a:cs typeface="Times New Roman" panose="02020603050405020304" pitchFamily="18" charset="0"/>
              </a:rPr>
              <a:t>↑ </a:t>
            </a:r>
            <a:r>
              <a:rPr lang="en-GB" dirty="0"/>
              <a:t>intra-abdominal, </a:t>
            </a:r>
            <a:r>
              <a:rPr lang="en-GB" dirty="0">
                <a:latin typeface="Times New Roman" panose="02020603050405020304" pitchFamily="18" charset="0"/>
                <a:cs typeface="Times New Roman" panose="02020603050405020304" pitchFamily="18" charset="0"/>
              </a:rPr>
              <a:t>↓ </a:t>
            </a:r>
            <a:r>
              <a:rPr lang="en-GB" dirty="0"/>
              <a:t>skeletal leg muscle &amp; 				protein </a:t>
            </a:r>
            <a:r>
              <a:rPr lang="en-GB" dirty="0" err="1"/>
              <a:t>synthsesis</a:t>
            </a:r>
            <a:endParaRPr lang="en-GB" dirty="0"/>
          </a:p>
          <a:p>
            <a:pPr lvl="1"/>
            <a:r>
              <a:rPr lang="en-GB" dirty="0"/>
              <a:t>Cardiorespiratory ﬁtness (CRF):	Maximal aerobic capacity (VO2max) </a:t>
            </a:r>
            <a:r>
              <a:rPr lang="en-GB" dirty="0">
                <a:latin typeface="Times New Roman" panose="02020603050405020304" pitchFamily="18" charset="0"/>
                <a:cs typeface="Times New Roman" panose="02020603050405020304" pitchFamily="18" charset="0"/>
              </a:rPr>
              <a:t>↓</a:t>
            </a:r>
            <a:endParaRPr lang="en-ZA" dirty="0"/>
          </a:p>
          <a:p>
            <a:endParaRPr lang="en-ZA" dirty="0"/>
          </a:p>
        </p:txBody>
      </p:sp>
      <p:sp>
        <p:nvSpPr>
          <p:cNvPr id="5" name="Dodecagon 4">
            <a:extLst>
              <a:ext uri="{FF2B5EF4-FFF2-40B4-BE49-F238E27FC236}">
                <a16:creationId xmlns:a16="http://schemas.microsoft.com/office/drawing/2014/main" id="{9166089A-02AA-4FA6-9385-67BBAF2BD489}"/>
              </a:ext>
            </a:extLst>
          </p:cNvPr>
          <p:cNvSpPr/>
          <p:nvPr/>
        </p:nvSpPr>
        <p:spPr>
          <a:xfrm>
            <a:off x="2843808" y="1690689"/>
            <a:ext cx="4464496" cy="4459537"/>
          </a:xfrm>
          <a:prstGeom prst="dodec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3200" dirty="0"/>
              <a:t>With </a:t>
            </a:r>
            <a:r>
              <a:rPr lang="en-ZA" sz="3200" dirty="0">
                <a:cs typeface="Times New Roman" panose="02020603050405020304" pitchFamily="18" charset="0"/>
              </a:rPr>
              <a:t>↑ in PA</a:t>
            </a:r>
          </a:p>
          <a:p>
            <a:pPr algn="ctr"/>
            <a:endParaRPr lang="en-ZA" sz="3200" dirty="0">
              <a:cs typeface="Times New Roman" panose="02020603050405020304" pitchFamily="18" charset="0"/>
            </a:endParaRPr>
          </a:p>
          <a:p>
            <a:pPr algn="ctr"/>
            <a:r>
              <a:rPr lang="en-ZA" sz="3200" dirty="0" err="1">
                <a:cs typeface="Times New Roman" panose="02020603050405020304" pitchFamily="18" charset="0"/>
              </a:rPr>
              <a:t>Glc</a:t>
            </a:r>
            <a:r>
              <a:rPr lang="en-ZA" sz="3200" dirty="0">
                <a:cs typeface="Times New Roman" panose="02020603050405020304" pitchFamily="18" charset="0"/>
              </a:rPr>
              <a:t> homeostasis &amp; inflammatory markers did not return to normal</a:t>
            </a:r>
            <a:endParaRPr lang="en-ZA" sz="3200" dirty="0"/>
          </a:p>
        </p:txBody>
      </p:sp>
    </p:spTree>
    <p:extLst>
      <p:ext uri="{BB962C8B-B14F-4D97-AF65-F5344CB8AC3E}">
        <p14:creationId xmlns:p14="http://schemas.microsoft.com/office/powerpoint/2010/main" val="235527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1F3F-1BC3-4748-A4AD-70E341B819BC}"/>
              </a:ext>
            </a:extLst>
          </p:cNvPr>
          <p:cNvSpPr>
            <a:spLocks noGrp="1"/>
          </p:cNvSpPr>
          <p:nvPr>
            <p:ph type="title"/>
          </p:nvPr>
        </p:nvSpPr>
        <p:spPr/>
        <p:txBody>
          <a:bodyPr/>
          <a:lstStyle/>
          <a:p>
            <a:r>
              <a:rPr lang="en-ZA" dirty="0"/>
              <a:t>Metabolic effects of acute sedentary lifestyle and overfeeding</a:t>
            </a:r>
          </a:p>
        </p:txBody>
      </p:sp>
      <p:sp>
        <p:nvSpPr>
          <p:cNvPr id="5" name="Content Placeholder 4">
            <a:extLst>
              <a:ext uri="{FF2B5EF4-FFF2-40B4-BE49-F238E27FC236}">
                <a16:creationId xmlns:a16="http://schemas.microsoft.com/office/drawing/2014/main" id="{6A60E25E-B67E-46B6-812D-466DB316A5B2}"/>
              </a:ext>
            </a:extLst>
          </p:cNvPr>
          <p:cNvSpPr>
            <a:spLocks noGrp="1"/>
          </p:cNvSpPr>
          <p:nvPr>
            <p:ph idx="1"/>
          </p:nvPr>
        </p:nvSpPr>
        <p:spPr/>
        <p:txBody>
          <a:bodyPr/>
          <a:lstStyle/>
          <a:p>
            <a:r>
              <a:rPr lang="en-ZA" dirty="0"/>
              <a:t>&lt; 4000 steps/day</a:t>
            </a:r>
          </a:p>
          <a:p>
            <a:r>
              <a:rPr lang="en-ZA" dirty="0"/>
              <a:t>&gt; 50% increase in energy intake</a:t>
            </a:r>
          </a:p>
        </p:txBody>
      </p:sp>
      <p:sp>
        <p:nvSpPr>
          <p:cNvPr id="6" name="Rectangle: Rounded Corners 5">
            <a:extLst>
              <a:ext uri="{FF2B5EF4-FFF2-40B4-BE49-F238E27FC236}">
                <a16:creationId xmlns:a16="http://schemas.microsoft.com/office/drawing/2014/main" id="{F480E947-7191-4EC2-AAD1-392215B03E11}"/>
              </a:ext>
            </a:extLst>
          </p:cNvPr>
          <p:cNvSpPr/>
          <p:nvPr/>
        </p:nvSpPr>
        <p:spPr>
          <a:xfrm>
            <a:off x="628650" y="3563937"/>
            <a:ext cx="8136904" cy="274796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GB" dirty="0"/>
              <a:t>Blood parameters: 		</a:t>
            </a:r>
            <a:r>
              <a:rPr lang="en-GB" dirty="0">
                <a:latin typeface="Times New Roman" panose="02020603050405020304" pitchFamily="18" charset="0"/>
                <a:cs typeface="Times New Roman" panose="02020603050405020304" pitchFamily="18" charset="0"/>
              </a:rPr>
              <a:t>↑ </a:t>
            </a:r>
            <a:r>
              <a:rPr lang="en-GB" dirty="0"/>
              <a:t>AUC for plasma insulin during an OGTT, 				</a:t>
            </a:r>
            <a:r>
              <a:rPr lang="en-GB" dirty="0">
                <a:cs typeface="Times New Roman" panose="02020603050405020304" pitchFamily="18" charset="0"/>
              </a:rPr>
              <a:t>↑ C-peptide, increased insulin resistance 				and diminished insulin sensitivity</a:t>
            </a:r>
          </a:p>
          <a:p>
            <a:pPr lvl="1"/>
            <a:r>
              <a:rPr lang="en-GB" dirty="0"/>
              <a:t>Inflammatory parameters:	</a:t>
            </a:r>
            <a:r>
              <a:rPr lang="en-GB" dirty="0">
                <a:cs typeface="Times New Roman" panose="02020603050405020304" pitchFamily="18" charset="0"/>
              </a:rPr>
              <a:t> -</a:t>
            </a:r>
            <a:endParaRPr lang="en-GB" dirty="0"/>
          </a:p>
          <a:p>
            <a:pPr lvl="1"/>
            <a:r>
              <a:rPr lang="en-GB" dirty="0"/>
              <a:t>Lipid profile: 			</a:t>
            </a:r>
            <a:r>
              <a:rPr lang="en-GB" dirty="0">
                <a:cs typeface="Times New Roman" panose="02020603050405020304" pitchFamily="18" charset="0"/>
              </a:rPr>
              <a:t>-</a:t>
            </a:r>
            <a:endParaRPr lang="en-GB" dirty="0"/>
          </a:p>
          <a:p>
            <a:pPr lvl="1"/>
            <a:r>
              <a:rPr lang="en-GB" dirty="0"/>
              <a:t>Body composition: 		</a:t>
            </a:r>
            <a:r>
              <a:rPr lang="en-GB" dirty="0">
                <a:latin typeface="Times New Roman" panose="02020603050405020304" pitchFamily="18" charset="0"/>
                <a:cs typeface="Times New Roman" panose="02020603050405020304" pitchFamily="18" charset="0"/>
              </a:rPr>
              <a:t>↑ </a:t>
            </a:r>
            <a:r>
              <a:rPr lang="en-GB" dirty="0"/>
              <a:t>total FM, android, gynoid and visceral fat</a:t>
            </a:r>
          </a:p>
          <a:p>
            <a:pPr lvl="1"/>
            <a:r>
              <a:rPr lang="en-GB" dirty="0"/>
              <a:t>Cardiorespiratory ﬁtness (CRF):	Maximal aerobic capacity (VO2max) </a:t>
            </a:r>
            <a:r>
              <a:rPr lang="en-GB" dirty="0">
                <a:latin typeface="Times New Roman" panose="02020603050405020304" pitchFamily="18" charset="0"/>
                <a:cs typeface="Times New Roman" panose="02020603050405020304" pitchFamily="18" charset="0"/>
              </a:rPr>
              <a:t>↓</a:t>
            </a:r>
            <a:endParaRPr lang="en-ZA" dirty="0"/>
          </a:p>
          <a:p>
            <a:endParaRPr lang="en-ZA" dirty="0"/>
          </a:p>
        </p:txBody>
      </p:sp>
      <p:sp>
        <p:nvSpPr>
          <p:cNvPr id="7" name="Dodecagon 6">
            <a:extLst>
              <a:ext uri="{FF2B5EF4-FFF2-40B4-BE49-F238E27FC236}">
                <a16:creationId xmlns:a16="http://schemas.microsoft.com/office/drawing/2014/main" id="{AC00D5CF-9243-4216-A461-B72257A78CBD}"/>
              </a:ext>
            </a:extLst>
          </p:cNvPr>
          <p:cNvSpPr/>
          <p:nvPr/>
        </p:nvSpPr>
        <p:spPr>
          <a:xfrm>
            <a:off x="2843808" y="1690689"/>
            <a:ext cx="4464496" cy="4459537"/>
          </a:xfrm>
          <a:prstGeom prst="dodec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3200" dirty="0"/>
              <a:t>With </a:t>
            </a:r>
            <a:r>
              <a:rPr lang="en-ZA" sz="3200" dirty="0">
                <a:cs typeface="Times New Roman" panose="02020603050405020304" pitchFamily="18" charset="0"/>
              </a:rPr>
              <a:t>↑ in PA &amp; </a:t>
            </a:r>
            <a:r>
              <a:rPr lang="en-ZA" sz="3200" dirty="0">
                <a:latin typeface="Times New Roman" panose="02020603050405020304" pitchFamily="18" charset="0"/>
                <a:cs typeface="Times New Roman" panose="02020603050405020304" pitchFamily="18" charset="0"/>
              </a:rPr>
              <a:t>↓ eating</a:t>
            </a:r>
            <a:endParaRPr lang="en-ZA" sz="3200" dirty="0">
              <a:cs typeface="Times New Roman" panose="02020603050405020304" pitchFamily="18" charset="0"/>
            </a:endParaRPr>
          </a:p>
          <a:p>
            <a:pPr algn="ctr"/>
            <a:endParaRPr lang="en-ZA" sz="3200" dirty="0">
              <a:cs typeface="Times New Roman" panose="02020603050405020304" pitchFamily="18" charset="0"/>
            </a:endParaRPr>
          </a:p>
          <a:p>
            <a:pPr algn="ctr"/>
            <a:r>
              <a:rPr lang="en-ZA" sz="3200" dirty="0">
                <a:cs typeface="Times New Roman" panose="02020603050405020304" pitchFamily="18" charset="0"/>
              </a:rPr>
              <a:t>Body weight &amp; </a:t>
            </a:r>
            <a:r>
              <a:rPr lang="en-ZA" sz="3200" dirty="0" err="1">
                <a:cs typeface="Times New Roman" panose="02020603050405020304" pitchFamily="18" charset="0"/>
              </a:rPr>
              <a:t>adipocity</a:t>
            </a:r>
            <a:r>
              <a:rPr lang="en-ZA" sz="3200" dirty="0">
                <a:cs typeface="Times New Roman" panose="02020603050405020304" pitchFamily="18" charset="0"/>
              </a:rPr>
              <a:t> did not return to normal</a:t>
            </a:r>
            <a:endParaRPr lang="en-ZA" sz="3200" dirty="0"/>
          </a:p>
        </p:txBody>
      </p:sp>
    </p:spTree>
    <p:extLst>
      <p:ext uri="{BB962C8B-B14F-4D97-AF65-F5344CB8AC3E}">
        <p14:creationId xmlns:p14="http://schemas.microsoft.com/office/powerpoint/2010/main" val="20017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46376-DD33-4A7D-94A8-1EED91C81F6A}"/>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dirty="0">
                <a:solidFill>
                  <a:schemeClr val="bg1"/>
                </a:solidFill>
                <a:latin typeface="+mj-lt"/>
                <a:ea typeface="+mj-ea"/>
                <a:cs typeface="+mj-cs"/>
              </a:rPr>
              <a:t>So what about reversing the acute effect?</a:t>
            </a:r>
          </a:p>
        </p:txBody>
      </p:sp>
      <p:pic>
        <p:nvPicPr>
          <p:cNvPr id="4098" name="Picture 2" descr="Energy Balance | Nurse Key">
            <a:extLst>
              <a:ext uri="{FF2B5EF4-FFF2-40B4-BE49-F238E27FC236}">
                <a16:creationId xmlns:a16="http://schemas.microsoft.com/office/drawing/2014/main" id="{F6F36061-CFCA-4471-A72D-3A6998E565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1786733"/>
            <a:ext cx="8178799" cy="417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21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3" name="Group 12">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7" name="Freeform: Shape 16">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5" name="Freeform: Shape 14">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Title 3">
            <a:extLst>
              <a:ext uri="{FF2B5EF4-FFF2-40B4-BE49-F238E27FC236}">
                <a16:creationId xmlns:a16="http://schemas.microsoft.com/office/drawing/2014/main" id="{8F1A79E5-9DB9-428A-A27A-47EDA8638B26}"/>
              </a:ext>
            </a:extLst>
          </p:cNvPr>
          <p:cNvSpPr>
            <a:spLocks noGrp="1"/>
          </p:cNvSpPr>
          <p:nvPr>
            <p:ph type="title"/>
          </p:nvPr>
        </p:nvSpPr>
        <p:spPr>
          <a:xfrm>
            <a:off x="628649" y="1120676"/>
            <a:ext cx="5266135" cy="2308324"/>
          </a:xfrm>
        </p:spPr>
        <p:txBody>
          <a:bodyPr vert="horz" lIns="91440" tIns="45720" rIns="91440" bIns="45720" rtlCol="0" anchor="b">
            <a:normAutofit/>
          </a:bodyPr>
          <a:lstStyle/>
          <a:p>
            <a:pPr defTabSz="914400"/>
            <a:r>
              <a:rPr lang="en-US" sz="4900" kern="1200" dirty="0">
                <a:solidFill>
                  <a:schemeClr val="bg1"/>
                </a:solidFill>
                <a:latin typeface="+mj-lt"/>
                <a:ea typeface="+mj-ea"/>
                <a:cs typeface="+mj-cs"/>
              </a:rPr>
              <a:t>What effect will dietary modifications have?</a:t>
            </a:r>
          </a:p>
        </p:txBody>
      </p:sp>
      <p:sp>
        <p:nvSpPr>
          <p:cNvPr id="5" name="Text Placeholder 4">
            <a:extLst>
              <a:ext uri="{FF2B5EF4-FFF2-40B4-BE49-F238E27FC236}">
                <a16:creationId xmlns:a16="http://schemas.microsoft.com/office/drawing/2014/main" id="{55E22697-BAD0-4B95-8B93-7D3AE2DE1920}"/>
              </a:ext>
            </a:extLst>
          </p:cNvPr>
          <p:cNvSpPr>
            <a:spLocks noGrp="1"/>
          </p:cNvSpPr>
          <p:nvPr>
            <p:ph type="body" idx="1"/>
          </p:nvPr>
        </p:nvSpPr>
        <p:spPr>
          <a:xfrm>
            <a:off x="626268" y="3809999"/>
            <a:ext cx="5269314" cy="1012778"/>
          </a:xfrm>
        </p:spPr>
        <p:txBody>
          <a:bodyPr vert="horz" lIns="91440" tIns="45720" rIns="91440" bIns="45720" rtlCol="0">
            <a:normAutofit/>
          </a:bodyPr>
          <a:lstStyle/>
          <a:p>
            <a:pPr defTabSz="914400">
              <a:spcBef>
                <a:spcPts val="1000"/>
              </a:spcBef>
            </a:pPr>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213917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0D5E41-56D5-41B5-8FAE-31164F0F579C}"/>
              </a:ext>
            </a:extLst>
          </p:cNvPr>
          <p:cNvSpPr>
            <a:spLocks noGrp="1"/>
          </p:cNvSpPr>
          <p:nvPr>
            <p:ph type="title"/>
          </p:nvPr>
        </p:nvSpPr>
        <p:spPr>
          <a:xfrm>
            <a:off x="603504" y="640080"/>
            <a:ext cx="2462022" cy="5257800"/>
          </a:xfrm>
        </p:spPr>
        <p:txBody>
          <a:bodyPr>
            <a:normAutofit/>
          </a:bodyPr>
          <a:lstStyle/>
          <a:p>
            <a:r>
              <a:rPr lang="en-GB">
                <a:solidFill>
                  <a:schemeClr val="bg1"/>
                </a:solidFill>
              </a:rPr>
              <a:t>What effect will dietary modifications have?</a:t>
            </a:r>
            <a:endParaRPr lang="en-ZA">
              <a:solidFill>
                <a:schemeClr val="bg1"/>
              </a:solidFill>
            </a:endParaRPr>
          </a:p>
        </p:txBody>
      </p:sp>
      <p:sp>
        <p:nvSpPr>
          <p:cNvPr id="26" name="Content Placeholder 2">
            <a:extLst>
              <a:ext uri="{FF2B5EF4-FFF2-40B4-BE49-F238E27FC236}">
                <a16:creationId xmlns:a16="http://schemas.microsoft.com/office/drawing/2014/main" id="{4037773F-89E5-4AAC-89A6-ECB2AA8EA67B}"/>
              </a:ext>
            </a:extLst>
          </p:cNvPr>
          <p:cNvSpPr>
            <a:spLocks noGrp="1"/>
          </p:cNvSpPr>
          <p:nvPr>
            <p:ph idx="1"/>
          </p:nvPr>
        </p:nvSpPr>
        <p:spPr>
          <a:xfrm>
            <a:off x="4018788" y="640081"/>
            <a:ext cx="4518490" cy="5257800"/>
          </a:xfrm>
        </p:spPr>
        <p:txBody>
          <a:bodyPr anchor="ctr">
            <a:normAutofit/>
          </a:bodyPr>
          <a:lstStyle/>
          <a:p>
            <a:r>
              <a:rPr lang="en-GB"/>
              <a:t>Few RCT have examined the effects of calorie restriction on health</a:t>
            </a:r>
          </a:p>
          <a:p>
            <a:endParaRPr lang="en-GB"/>
          </a:p>
          <a:p>
            <a:r>
              <a:rPr lang="en-GB"/>
              <a:t>Study 1</a:t>
            </a:r>
          </a:p>
          <a:p>
            <a:pPr lvl="1"/>
            <a:r>
              <a:rPr lang="en-GB" sz="2100"/>
              <a:t>three-month period of calorie restriction</a:t>
            </a:r>
          </a:p>
          <a:p>
            <a:pPr lvl="1"/>
            <a:r>
              <a:rPr lang="en-GB" sz="2100"/>
              <a:t>cycles of a ﬁve-day fasting-mimicking diet </a:t>
            </a:r>
          </a:p>
          <a:p>
            <a:pPr lvl="1"/>
            <a:r>
              <a:rPr lang="en-GB" sz="2100"/>
              <a:t>Results</a:t>
            </a:r>
          </a:p>
          <a:p>
            <a:pPr lvl="2"/>
            <a:r>
              <a:rPr lang="en-GB" sz="2100">
                <a:latin typeface="Times New Roman" panose="02020603050405020304" pitchFamily="18" charset="0"/>
                <a:cs typeface="Times New Roman" panose="02020603050405020304" pitchFamily="18" charset="0"/>
              </a:rPr>
              <a:t>↓</a:t>
            </a:r>
            <a:r>
              <a:rPr lang="en-GB" sz="2100"/>
              <a:t> BMI, trunk, and total body fat </a:t>
            </a:r>
          </a:p>
          <a:p>
            <a:pPr lvl="2"/>
            <a:r>
              <a:rPr lang="en-GB" sz="2100">
                <a:latin typeface="Times New Roman" panose="02020603050405020304" pitchFamily="18" charset="0"/>
                <a:cs typeface="Times New Roman" panose="02020603050405020304" pitchFamily="18" charset="0"/>
              </a:rPr>
              <a:t>↓</a:t>
            </a:r>
            <a:r>
              <a:rPr lang="en-GB" sz="2100"/>
              <a:t>  blood pressure, TG, total and LDL, CRP, and insulin-like growth factor 1 </a:t>
            </a:r>
          </a:p>
          <a:p>
            <a:endParaRPr lang="en-GB"/>
          </a:p>
          <a:p>
            <a:pPr lvl="1"/>
            <a:endParaRPr lang="en-GB" sz="2100"/>
          </a:p>
        </p:txBody>
      </p:sp>
    </p:spTree>
    <p:extLst>
      <p:ext uri="{BB962C8B-B14F-4D97-AF65-F5344CB8AC3E}">
        <p14:creationId xmlns:p14="http://schemas.microsoft.com/office/powerpoint/2010/main" val="29615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945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9537B-6E8C-4E1B-AC2E-883EF764BC0F}"/>
              </a:ext>
            </a:extLst>
          </p:cNvPr>
          <p:cNvSpPr>
            <a:spLocks noGrp="1"/>
          </p:cNvSpPr>
          <p:nvPr>
            <p:ph type="title"/>
          </p:nvPr>
        </p:nvSpPr>
        <p:spPr>
          <a:xfrm>
            <a:off x="628650" y="624568"/>
            <a:ext cx="2513817" cy="5412920"/>
          </a:xfrm>
        </p:spPr>
        <p:txBody>
          <a:bodyPr>
            <a:normAutofit/>
          </a:bodyPr>
          <a:lstStyle/>
          <a:p>
            <a:r>
              <a:rPr lang="en-GB" sz="3200">
                <a:solidFill>
                  <a:schemeClr val="bg1"/>
                </a:solidFill>
              </a:rPr>
              <a:t>What effect will dietary modifications have?</a:t>
            </a:r>
            <a:endParaRPr lang="en-ZA" sz="3200">
              <a:solidFill>
                <a:schemeClr val="bg1"/>
              </a:solidFill>
            </a:endParaRPr>
          </a:p>
        </p:txBody>
      </p:sp>
      <p:graphicFrame>
        <p:nvGraphicFramePr>
          <p:cNvPr id="12" name="Content Placeholder 2">
            <a:extLst>
              <a:ext uri="{FF2B5EF4-FFF2-40B4-BE49-F238E27FC236}">
                <a16:creationId xmlns:a16="http://schemas.microsoft.com/office/drawing/2014/main" id="{CA5B56DD-B751-4885-9263-6908CB4AE9CA}"/>
              </a:ext>
            </a:extLst>
          </p:cNvPr>
          <p:cNvGraphicFramePr>
            <a:graphicFrameLocks noGrp="1"/>
          </p:cNvGraphicFramePr>
          <p:nvPr>
            <p:ph idx="1"/>
            <p:extLst>
              <p:ext uri="{D42A27DB-BD31-4B8C-83A1-F6EECF244321}">
                <p14:modId xmlns:p14="http://schemas.microsoft.com/office/powerpoint/2010/main" val="1897871775"/>
              </p:ext>
            </p:extLst>
          </p:nvPr>
        </p:nvGraphicFramePr>
        <p:xfrm>
          <a:off x="4044341" y="623888"/>
          <a:ext cx="4471009"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99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useBgFill="1">
          <p:nvSpPr>
            <p:cNvPr id="74" name="Rectangle 73">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75" name="Rectangle 74">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58DC4420-61AD-47AA-AE98-1D62FEB9969F}"/>
              </a:ext>
            </a:extLst>
          </p:cNvPr>
          <p:cNvSpPr>
            <a:spLocks noGrp="1"/>
          </p:cNvSpPr>
          <p:nvPr>
            <p:ph type="title"/>
          </p:nvPr>
        </p:nvSpPr>
        <p:spPr>
          <a:xfrm>
            <a:off x="573788" y="662400"/>
            <a:ext cx="3387379" cy="1492132"/>
          </a:xfrm>
        </p:spPr>
        <p:txBody>
          <a:bodyPr anchor="t">
            <a:normAutofit/>
          </a:bodyPr>
          <a:lstStyle/>
          <a:p>
            <a:endParaRPr lang="en-ZA"/>
          </a:p>
        </p:txBody>
      </p:sp>
      <p:sp>
        <p:nvSpPr>
          <p:cNvPr id="3" name="Content Placeholder 2">
            <a:extLst>
              <a:ext uri="{FF2B5EF4-FFF2-40B4-BE49-F238E27FC236}">
                <a16:creationId xmlns:a16="http://schemas.microsoft.com/office/drawing/2014/main" id="{05DDA5EE-F83E-4CA8-9B09-E28B63EB212C}"/>
              </a:ext>
            </a:extLst>
          </p:cNvPr>
          <p:cNvSpPr>
            <a:spLocks noGrp="1"/>
          </p:cNvSpPr>
          <p:nvPr>
            <p:ph idx="1"/>
          </p:nvPr>
        </p:nvSpPr>
        <p:spPr>
          <a:xfrm>
            <a:off x="1468578" y="4052903"/>
            <a:ext cx="3292498" cy="854967"/>
          </a:xfrm>
        </p:spPr>
        <p:txBody>
          <a:bodyPr>
            <a:normAutofit lnSpcReduction="10000"/>
          </a:bodyPr>
          <a:lstStyle/>
          <a:p>
            <a:pPr marL="0" indent="0" algn="r">
              <a:buNone/>
            </a:pPr>
            <a:r>
              <a:rPr lang="en-US" sz="2800" b="1" dirty="0">
                <a:ln w="22225">
                  <a:solidFill>
                    <a:schemeClr val="accent2"/>
                  </a:solidFill>
                  <a:prstDash val="solid"/>
                </a:ln>
                <a:solidFill>
                  <a:schemeClr val="tx1">
                    <a:alpha val="60000"/>
                  </a:schemeClr>
                </a:solidFill>
              </a:rPr>
              <a:t>Insulin resistance syndrome</a:t>
            </a:r>
          </a:p>
        </p:txBody>
      </p:sp>
      <p:sp>
        <p:nvSpPr>
          <p:cNvPr id="77" name="Freeform: Shape 76">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0531" y="0"/>
            <a:ext cx="4803469"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How to manage cardiometabolic syndrome">
            <a:extLst>
              <a:ext uri="{FF2B5EF4-FFF2-40B4-BE49-F238E27FC236}">
                <a16:creationId xmlns:a16="http://schemas.microsoft.com/office/drawing/2014/main" id="{BF2227AA-3C96-46AD-92B2-5149FAF0FB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56" r="29695"/>
          <a:stretch/>
        </p:blipFill>
        <p:spPr bwMode="auto">
          <a:xfrm>
            <a:off x="4502415" y="10"/>
            <a:ext cx="4641585"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noFill/>
          <a:ln w="203200">
            <a:no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B5954D0-8DF0-4A14-AFA9-8EBBE1CA8B2E}"/>
              </a:ext>
            </a:extLst>
          </p:cNvPr>
          <p:cNvSpPr/>
          <p:nvPr/>
        </p:nvSpPr>
        <p:spPr>
          <a:xfrm>
            <a:off x="395536" y="2248623"/>
            <a:ext cx="4667753" cy="1200329"/>
          </a:xfrm>
          <a:prstGeom prst="rect">
            <a:avLst/>
          </a:prstGeom>
          <a:noFill/>
        </p:spPr>
        <p:txBody>
          <a:bodyPr wrap="none" lIns="91440" tIns="45720" rIns="91440" bIns="45720">
            <a:spAutoFit/>
          </a:bodyPr>
          <a:lstStyle/>
          <a:p>
            <a:pPr algn="ctr">
              <a:spcAft>
                <a:spcPts val="600"/>
              </a:spcAft>
            </a:pPr>
            <a:r>
              <a:rPr lang="en-US" sz="7200" b="0" cap="none" spc="0" dirty="0">
                <a:ln w="0"/>
                <a:solidFill>
                  <a:schemeClr val="accent1"/>
                </a:solidFill>
                <a:effectLst>
                  <a:outerShdw blurRad="38100" dist="25400" dir="5400000" algn="ctr" rotWithShape="0">
                    <a:srgbClr val="6E747A">
                      <a:alpha val="43000"/>
                    </a:srgbClr>
                  </a:outerShdw>
                </a:effectLst>
              </a:rPr>
              <a:t>Syndrome X</a:t>
            </a:r>
          </a:p>
        </p:txBody>
      </p:sp>
      <p:sp>
        <p:nvSpPr>
          <p:cNvPr id="6" name="Rectangle 5">
            <a:extLst>
              <a:ext uri="{FF2B5EF4-FFF2-40B4-BE49-F238E27FC236}">
                <a16:creationId xmlns:a16="http://schemas.microsoft.com/office/drawing/2014/main" id="{911CFF73-189B-4190-B490-9761968B16D7}"/>
              </a:ext>
            </a:extLst>
          </p:cNvPr>
          <p:cNvSpPr/>
          <p:nvPr/>
        </p:nvSpPr>
        <p:spPr>
          <a:xfrm>
            <a:off x="200739" y="4800728"/>
            <a:ext cx="6167073" cy="1831271"/>
          </a:xfrm>
          <a:prstGeom prst="rect">
            <a:avLst/>
          </a:prstGeom>
          <a:noFill/>
        </p:spPr>
        <p:txBody>
          <a:bodyPr wrap="none" lIns="91440" tIns="45720" rIns="91440" bIns="45720">
            <a:spAutoFit/>
          </a:bodyPr>
          <a:lstStyle/>
          <a:p>
            <a:pPr algn="ctr">
              <a:spcAft>
                <a:spcPts val="600"/>
              </a:spcAft>
            </a:pPr>
            <a:r>
              <a:rPr lang="en-ZA" sz="5400" dirty="0" err="1">
                <a:solidFill>
                  <a:srgbClr val="000000"/>
                </a:solidFill>
                <a:latin typeface="Times New Roman" panose="02020603050405020304" pitchFamily="18" charset="0"/>
              </a:rPr>
              <a:t>hypertriglyceridemic</a:t>
            </a:r>
            <a:r>
              <a:rPr lang="en-ZA" sz="5400" dirty="0">
                <a:solidFill>
                  <a:srgbClr val="000000"/>
                </a:solidFill>
                <a:latin typeface="Times New Roman" panose="02020603050405020304" pitchFamily="18" charset="0"/>
              </a:rPr>
              <a:t> </a:t>
            </a:r>
          </a:p>
          <a:p>
            <a:pPr algn="ctr">
              <a:spcAft>
                <a:spcPts val="600"/>
              </a:spcAft>
            </a:pPr>
            <a:r>
              <a:rPr lang="en-ZA" sz="5400" dirty="0">
                <a:solidFill>
                  <a:srgbClr val="000000"/>
                </a:solidFill>
                <a:latin typeface="Times New Roman" panose="02020603050405020304" pitchFamily="18" charset="0"/>
              </a:rPr>
              <a:t>waist</a:t>
            </a:r>
            <a:endParaRPr lang="en-ZA"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B6B153D6-1835-4F23-BEF2-9DB401C39936}"/>
              </a:ext>
            </a:extLst>
          </p:cNvPr>
          <p:cNvSpPr/>
          <p:nvPr/>
        </p:nvSpPr>
        <p:spPr>
          <a:xfrm>
            <a:off x="1650916" y="115804"/>
            <a:ext cx="2884039" cy="2585323"/>
          </a:xfrm>
          <a:prstGeom prst="rect">
            <a:avLst/>
          </a:prstGeom>
          <a:noFill/>
        </p:spPr>
        <p:txBody>
          <a:bodyPr wrap="square" lIns="91440" tIns="45720" rIns="91440" bIns="45720">
            <a:spAutoFit/>
          </a:bodyPr>
          <a:lstStyle/>
          <a:p>
            <a:pPr algn="ctr">
              <a:spcAft>
                <a:spcPts val="600"/>
              </a:spcAft>
            </a:pPr>
            <a:r>
              <a:rPr lang="en-US" sz="5400" dirty="0">
                <a:ln w="0"/>
                <a:effectLst>
                  <a:outerShdw blurRad="38100" dist="19050" dir="2700000" algn="tl" rotWithShape="0">
                    <a:schemeClr val="dk1">
                      <a:alpha val="40000"/>
                    </a:schemeClr>
                  </a:outerShdw>
                </a:effectLst>
              </a:rPr>
              <a:t>The deadly quartet</a:t>
            </a:r>
          </a:p>
        </p:txBody>
      </p:sp>
    </p:spTree>
    <p:extLst>
      <p:ext uri="{BB962C8B-B14F-4D97-AF65-F5344CB8AC3E}">
        <p14:creationId xmlns:p14="http://schemas.microsoft.com/office/powerpoint/2010/main" val="386339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6" name="Title 1"/>
          <p:cNvSpPr>
            <a:spLocks noGrp="1"/>
          </p:cNvSpPr>
          <p:nvPr>
            <p:ph type="title"/>
          </p:nvPr>
        </p:nvSpPr>
        <p:spPr>
          <a:xfrm>
            <a:off x="628650" y="609600"/>
            <a:ext cx="2804505" cy="1330839"/>
          </a:xfrm>
        </p:spPr>
        <p:txBody>
          <a:bodyPr vert="horz" lIns="91440" tIns="45720" rIns="91440" bIns="45720" rtlCol="0" anchor="ctr">
            <a:normAutofit/>
          </a:bodyPr>
          <a:lstStyle/>
          <a:p>
            <a:pPr defTabSz="914400"/>
            <a:r>
              <a:rPr lang="en-US" altLang="en-US" sz="2800" kern="1200">
                <a:solidFill>
                  <a:schemeClr val="tx1"/>
                </a:solidFill>
                <a:latin typeface="+mj-lt"/>
                <a:ea typeface="+mj-ea"/>
                <a:cs typeface="+mj-cs"/>
              </a:rPr>
              <a:t>What does the guidelines recommend?</a:t>
            </a:r>
          </a:p>
        </p:txBody>
      </p:sp>
      <p:sp>
        <p:nvSpPr>
          <p:cNvPr id="4" name="TextBox 1"/>
          <p:cNvSpPr txBox="1">
            <a:spLocks noChangeArrowheads="1"/>
          </p:cNvSpPr>
          <p:nvPr/>
        </p:nvSpPr>
        <p:spPr bwMode="auto">
          <a:xfrm>
            <a:off x="646774" y="2194102"/>
            <a:ext cx="2570251" cy="3908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28600">
              <a:lnSpc>
                <a:spcPct val="90000"/>
              </a:lnSpc>
              <a:spcAft>
                <a:spcPts val="600"/>
              </a:spcAft>
              <a:buFont typeface="Arial" panose="020B0604020202020204" pitchFamily="34" charset="0"/>
              <a:buChar char="•"/>
              <a:defRPr/>
            </a:pPr>
            <a:r>
              <a:rPr lang="en-US" altLang="en-US" sz="1700">
                <a:latin typeface="+mn-lt"/>
              </a:rPr>
              <a:t>Perex-Martinez 2017</a:t>
            </a:r>
            <a:endParaRPr lang="en-US" sz="1700">
              <a:latin typeface="+mn-lt"/>
            </a:endParaRPr>
          </a:p>
        </p:txBody>
      </p:sp>
      <p:pic>
        <p:nvPicPr>
          <p:cNvPr id="7" name="Content Placeholder 6" descr="Text&#10;&#10;Description automatically generated">
            <a:extLst>
              <a:ext uri="{FF2B5EF4-FFF2-40B4-BE49-F238E27FC236}">
                <a16:creationId xmlns:a16="http://schemas.microsoft.com/office/drawing/2014/main" id="{6F0C7C9E-B631-4483-BF7B-11426AB9CB68}"/>
              </a:ext>
            </a:extLst>
          </p:cNvPr>
          <p:cNvPicPr>
            <a:picLocks noGrp="1" noChangeAspect="1"/>
          </p:cNvPicPr>
          <p:nvPr>
            <p:ph idx="1"/>
          </p:nvPr>
        </p:nvPicPr>
        <p:blipFill>
          <a:blip r:embed="rId2"/>
          <a:stretch>
            <a:fillRect/>
          </a:stretch>
        </p:blipFill>
        <p:spPr>
          <a:xfrm>
            <a:off x="4084092" y="2182975"/>
            <a:ext cx="4616356" cy="2515791"/>
          </a:xfrm>
          <a:prstGeom prst="rect">
            <a:avLst/>
          </a:prstGeom>
        </p:spPr>
      </p:pic>
    </p:spTree>
    <p:extLst>
      <p:ext uri="{BB962C8B-B14F-4D97-AF65-F5344CB8AC3E}">
        <p14:creationId xmlns:p14="http://schemas.microsoft.com/office/powerpoint/2010/main" val="426971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4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0BB2C8C-7132-40E9-B3D2-F06C3C9EBD08}"/>
              </a:ext>
            </a:extLst>
          </p:cNvPr>
          <p:cNvSpPr>
            <a:spLocks noGrp="1"/>
          </p:cNvSpPr>
          <p:nvPr>
            <p:ph type="title"/>
          </p:nvPr>
        </p:nvSpPr>
        <p:spPr>
          <a:xfrm>
            <a:off x="475707" y="4892358"/>
            <a:ext cx="2824704" cy="1325563"/>
          </a:xfrm>
        </p:spPr>
        <p:txBody>
          <a:bodyPr>
            <a:normAutofit/>
          </a:bodyPr>
          <a:lstStyle/>
          <a:p>
            <a:pPr algn="r"/>
            <a:r>
              <a:rPr lang="en-GB" sz="2100" dirty="0">
                <a:solidFill>
                  <a:schemeClr val="bg1"/>
                </a:solidFill>
              </a:rPr>
              <a:t>Physical Activity to Mitigate the Metabolic Impacts of Conﬁnement</a:t>
            </a:r>
            <a:endParaRPr lang="en-ZA" sz="2100" dirty="0">
              <a:solidFill>
                <a:schemeClr val="bg1"/>
              </a:solidFill>
            </a:endParaRPr>
          </a:p>
        </p:txBody>
      </p:sp>
      <p:pic>
        <p:nvPicPr>
          <p:cNvPr id="5122" name="Picture 2" descr="Cardio vs. strength training: What you need to know - YouTube">
            <a:extLst>
              <a:ext uri="{FF2B5EF4-FFF2-40B4-BE49-F238E27FC236}">
                <a16:creationId xmlns:a16="http://schemas.microsoft.com/office/drawing/2014/main" id="{8AC0B404-D689-4D76-BA19-EF6B1594A1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2792" y="385011"/>
            <a:ext cx="6754060" cy="3799159"/>
          </a:xfrm>
          <a:prstGeom prst="rect">
            <a:avLst/>
          </a:prstGeom>
          <a:noFill/>
          <a:extLst>
            <a:ext uri="{909E8E84-426E-40DD-AFC4-6F175D3DCCD1}">
              <a14:hiddenFill xmlns:a14="http://schemas.microsoft.com/office/drawing/2010/main">
                <a:solidFill>
                  <a:srgbClr val="FFFFFF"/>
                </a:solidFill>
              </a14:hiddenFill>
            </a:ext>
          </a:extLst>
        </p:spPr>
      </p:pic>
      <p:cxnSp>
        <p:nvCxnSpPr>
          <p:cNvPr id="5125" name="Straight Connector 72">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C7EF6D-FF2E-4B38-A298-148C7BF0785C}"/>
              </a:ext>
            </a:extLst>
          </p:cNvPr>
          <p:cNvSpPr>
            <a:spLocks noGrp="1"/>
          </p:cNvSpPr>
          <p:nvPr>
            <p:ph idx="1"/>
          </p:nvPr>
        </p:nvSpPr>
        <p:spPr>
          <a:xfrm>
            <a:off x="3659088" y="4824249"/>
            <a:ext cx="5004852" cy="1461780"/>
          </a:xfrm>
        </p:spPr>
        <p:txBody>
          <a:bodyPr anchor="ctr">
            <a:normAutofit/>
          </a:bodyPr>
          <a:lstStyle/>
          <a:p>
            <a:r>
              <a:rPr lang="en-GB" sz="1600">
                <a:solidFill>
                  <a:schemeClr val="bg1"/>
                </a:solidFill>
              </a:rPr>
              <a:t>What type of training is appropriate for an individual with metabolic syndrome?</a:t>
            </a:r>
          </a:p>
          <a:p>
            <a:endParaRPr lang="en-ZA" sz="1600">
              <a:solidFill>
                <a:schemeClr val="bg1"/>
              </a:solidFill>
            </a:endParaRPr>
          </a:p>
        </p:txBody>
      </p:sp>
      <p:sp>
        <p:nvSpPr>
          <p:cNvPr id="4" name="Rectangle 3">
            <a:extLst>
              <a:ext uri="{FF2B5EF4-FFF2-40B4-BE49-F238E27FC236}">
                <a16:creationId xmlns:a16="http://schemas.microsoft.com/office/drawing/2014/main" id="{90BB80B7-4332-4068-9295-7085125B4326}"/>
              </a:ext>
            </a:extLst>
          </p:cNvPr>
          <p:cNvSpPr/>
          <p:nvPr/>
        </p:nvSpPr>
        <p:spPr>
          <a:xfrm>
            <a:off x="179512" y="3212976"/>
            <a:ext cx="4248472" cy="1222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t>improved waist circumference, fasting blood glucose, HDL-cholesterol, triglycerides, diastolic blood pressure, and VO2 peak </a:t>
            </a:r>
          </a:p>
        </p:txBody>
      </p:sp>
      <p:sp>
        <p:nvSpPr>
          <p:cNvPr id="5" name="Rectangle 4">
            <a:extLst>
              <a:ext uri="{FF2B5EF4-FFF2-40B4-BE49-F238E27FC236}">
                <a16:creationId xmlns:a16="http://schemas.microsoft.com/office/drawing/2014/main" id="{55567667-150E-4AD6-9BF0-EB4311DC0780}"/>
              </a:ext>
            </a:extLst>
          </p:cNvPr>
          <p:cNvSpPr/>
          <p:nvPr/>
        </p:nvSpPr>
        <p:spPr>
          <a:xfrm>
            <a:off x="4788024" y="3212976"/>
            <a:ext cx="3528392" cy="12229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ZA" dirty="0"/>
              <a:t>no changes </a:t>
            </a:r>
          </a:p>
        </p:txBody>
      </p:sp>
    </p:spTree>
    <p:extLst>
      <p:ext uri="{BB962C8B-B14F-4D97-AF65-F5344CB8AC3E}">
        <p14:creationId xmlns:p14="http://schemas.microsoft.com/office/powerpoint/2010/main" val="406810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10 Ways to Exercise Using Your Stairs - wikiHow">
            <a:extLst>
              <a:ext uri="{FF2B5EF4-FFF2-40B4-BE49-F238E27FC236}">
                <a16:creationId xmlns:a16="http://schemas.microsoft.com/office/drawing/2014/main" id="{029E215D-9928-4550-80B6-6B4862C563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9" r="9091" b="758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4FEAB-9ABA-490F-995E-FE6E78CC6F0E}"/>
              </a:ext>
            </a:extLst>
          </p:cNvPr>
          <p:cNvSpPr>
            <a:spLocks noGrp="1"/>
          </p:cNvSpPr>
          <p:nvPr>
            <p:ph type="title"/>
          </p:nvPr>
        </p:nvSpPr>
        <p:spPr>
          <a:xfrm>
            <a:off x="446103" y="640263"/>
            <a:ext cx="3915950" cy="1344975"/>
          </a:xfrm>
        </p:spPr>
        <p:txBody>
          <a:bodyPr>
            <a:normAutofit/>
          </a:bodyPr>
          <a:lstStyle/>
          <a:p>
            <a:r>
              <a:rPr lang="en-GB" sz="3000"/>
              <a:t>Physical Activity to Mitigate the Metabolic Impacts of Conﬁnement</a:t>
            </a:r>
            <a:endParaRPr lang="en-ZA" sz="3000"/>
          </a:p>
        </p:txBody>
      </p:sp>
      <p:sp>
        <p:nvSpPr>
          <p:cNvPr id="3" name="Content Placeholder 2">
            <a:extLst>
              <a:ext uri="{FF2B5EF4-FFF2-40B4-BE49-F238E27FC236}">
                <a16:creationId xmlns:a16="http://schemas.microsoft.com/office/drawing/2014/main" id="{D3466E45-EDD5-47B8-8C2B-87D0ED9383BA}"/>
              </a:ext>
            </a:extLst>
          </p:cNvPr>
          <p:cNvSpPr>
            <a:spLocks noGrp="1"/>
          </p:cNvSpPr>
          <p:nvPr>
            <p:ph idx="1"/>
          </p:nvPr>
        </p:nvSpPr>
        <p:spPr>
          <a:xfrm>
            <a:off x="445582" y="2121763"/>
            <a:ext cx="3926618" cy="3773010"/>
          </a:xfrm>
        </p:spPr>
        <p:txBody>
          <a:bodyPr>
            <a:normAutofit/>
          </a:bodyPr>
          <a:lstStyle/>
          <a:p>
            <a:pPr marL="0" indent="0">
              <a:buNone/>
            </a:pPr>
            <a:r>
              <a:rPr lang="en-GB"/>
              <a:t>Q: how many steps per day are recommended? </a:t>
            </a:r>
          </a:p>
          <a:p>
            <a:r>
              <a:rPr lang="en-GB"/>
              <a:t>More steps per day (8000 vs. 4000 steps per day) is associated with lower all-cause mortality </a:t>
            </a:r>
          </a:p>
          <a:p>
            <a:r>
              <a:rPr lang="en-GB"/>
              <a:t>No signiﬁcant association between step intensity and mortality</a:t>
            </a:r>
            <a:endParaRPr lang="en-ZA"/>
          </a:p>
          <a:p>
            <a:endParaRPr lang="en-ZA" dirty="0"/>
          </a:p>
        </p:txBody>
      </p:sp>
    </p:spTree>
    <p:extLst>
      <p:ext uri="{BB962C8B-B14F-4D97-AF65-F5344CB8AC3E}">
        <p14:creationId xmlns:p14="http://schemas.microsoft.com/office/powerpoint/2010/main" val="1334921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6" name="Title 1"/>
          <p:cNvSpPr>
            <a:spLocks noGrp="1"/>
          </p:cNvSpPr>
          <p:nvPr>
            <p:ph type="title"/>
          </p:nvPr>
        </p:nvSpPr>
        <p:spPr>
          <a:xfrm>
            <a:off x="628650" y="609600"/>
            <a:ext cx="2804505" cy="1330839"/>
          </a:xfrm>
        </p:spPr>
        <p:txBody>
          <a:bodyPr vert="horz" lIns="91440" tIns="45720" rIns="91440" bIns="45720" rtlCol="0" anchor="ctr">
            <a:normAutofit/>
          </a:bodyPr>
          <a:lstStyle/>
          <a:p>
            <a:pPr defTabSz="914400"/>
            <a:r>
              <a:rPr lang="en-US" altLang="en-US" sz="2800" kern="1200">
                <a:solidFill>
                  <a:schemeClr val="tx1"/>
                </a:solidFill>
                <a:latin typeface="+mj-lt"/>
                <a:ea typeface="+mj-ea"/>
                <a:cs typeface="+mj-cs"/>
              </a:rPr>
              <a:t>What does the guidelines recommend?</a:t>
            </a:r>
          </a:p>
        </p:txBody>
      </p:sp>
      <p:sp>
        <p:nvSpPr>
          <p:cNvPr id="4" name="TextBox 1"/>
          <p:cNvSpPr txBox="1">
            <a:spLocks noChangeArrowheads="1"/>
          </p:cNvSpPr>
          <p:nvPr/>
        </p:nvSpPr>
        <p:spPr bwMode="auto">
          <a:xfrm>
            <a:off x="646774" y="2194102"/>
            <a:ext cx="2570251" cy="3908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28600">
              <a:lnSpc>
                <a:spcPct val="90000"/>
              </a:lnSpc>
              <a:spcAft>
                <a:spcPts val="600"/>
              </a:spcAft>
              <a:buFont typeface="Arial" panose="020B0604020202020204" pitchFamily="34" charset="0"/>
              <a:buChar char="•"/>
              <a:defRPr/>
            </a:pPr>
            <a:r>
              <a:rPr lang="en-US" altLang="en-US" sz="1700">
                <a:latin typeface="+mn-lt"/>
              </a:rPr>
              <a:t>Perex-Martinez 2017</a:t>
            </a:r>
            <a:endParaRPr lang="en-US" sz="1700">
              <a:latin typeface="+mn-lt"/>
            </a:endParaRPr>
          </a:p>
        </p:txBody>
      </p:sp>
      <p:pic>
        <p:nvPicPr>
          <p:cNvPr id="5" name="Content Placeholder 4" descr="Text&#10;&#10;Description automatically generated">
            <a:extLst>
              <a:ext uri="{FF2B5EF4-FFF2-40B4-BE49-F238E27FC236}">
                <a16:creationId xmlns:a16="http://schemas.microsoft.com/office/drawing/2014/main" id="{61E3E644-C9C4-4251-AE15-2CF17E317349}"/>
              </a:ext>
            </a:extLst>
          </p:cNvPr>
          <p:cNvPicPr>
            <a:picLocks noGrp="1" noChangeAspect="1"/>
          </p:cNvPicPr>
          <p:nvPr>
            <p:ph idx="1"/>
          </p:nvPr>
        </p:nvPicPr>
        <p:blipFill>
          <a:blip r:embed="rId2"/>
          <a:stretch>
            <a:fillRect/>
          </a:stretch>
        </p:blipFill>
        <p:spPr>
          <a:xfrm>
            <a:off x="4084092" y="1993680"/>
            <a:ext cx="4616356" cy="2894381"/>
          </a:xfrm>
          <a:prstGeom prst="rect">
            <a:avLst/>
          </a:prstGeom>
        </p:spPr>
      </p:pic>
    </p:spTree>
    <p:extLst>
      <p:ext uri="{BB962C8B-B14F-4D97-AF65-F5344CB8AC3E}">
        <p14:creationId xmlns:p14="http://schemas.microsoft.com/office/powerpoint/2010/main" val="275984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90193-31FD-4E2B-B693-1466CF7DBE28}"/>
              </a:ext>
            </a:extLst>
          </p:cNvPr>
          <p:cNvSpPr>
            <a:spLocks noGrp="1"/>
          </p:cNvSpPr>
          <p:nvPr>
            <p:ph type="title"/>
          </p:nvPr>
        </p:nvSpPr>
        <p:spPr>
          <a:xfrm>
            <a:off x="473202" y="4791456"/>
            <a:ext cx="5383530" cy="1508760"/>
          </a:xfrm>
        </p:spPr>
        <p:txBody>
          <a:bodyPr vert="horz" lIns="91440" tIns="45720" rIns="91440" bIns="45720" rtlCol="0" anchor="ctr">
            <a:normAutofit/>
          </a:bodyPr>
          <a:lstStyle/>
          <a:p>
            <a:pPr algn="r" defTabSz="914400"/>
            <a:r>
              <a:rPr lang="en-US" sz="4200" kern="1200">
                <a:solidFill>
                  <a:schemeClr val="bg1"/>
                </a:solidFill>
                <a:latin typeface="+mj-lt"/>
                <a:ea typeface="+mj-ea"/>
                <a:cs typeface="+mj-cs"/>
              </a:rPr>
              <a:t>Is it as simple as the energy balance </a:t>
            </a:r>
          </a:p>
        </p:txBody>
      </p:sp>
      <p:pic>
        <p:nvPicPr>
          <p:cNvPr id="3074" name="Picture 2" descr="Energy Balance | Nurse Key">
            <a:extLst>
              <a:ext uri="{FF2B5EF4-FFF2-40B4-BE49-F238E27FC236}">
                <a16:creationId xmlns:a16="http://schemas.microsoft.com/office/drawing/2014/main" id="{F943F21C-CD9E-4505-B0CD-C5101AB73B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3362" y="307731"/>
            <a:ext cx="7215951"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58B1B64-31F5-4A02-8CDF-89C2A37BF4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9330" y="4801011"/>
            <a:ext cx="0" cy="146304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67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rrent evidence-based strategies for modulating the gut microbiota: where  do we stand?">
            <a:extLst>
              <a:ext uri="{FF2B5EF4-FFF2-40B4-BE49-F238E27FC236}">
                <a16:creationId xmlns:a16="http://schemas.microsoft.com/office/drawing/2014/main" id="{664482AE-E8C7-48AC-A0EB-3B7E6E66F64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6304" t="9091" r="17636"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B51B11D-BBCD-47C7-A599-1EDA2F22F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4981" y="4549726"/>
            <a:ext cx="8579094" cy="1844256"/>
          </a:xfrm>
          <a:prstGeom prst="rect">
            <a:avLst/>
          </a:prstGeom>
          <a:solidFill>
            <a:srgbClr val="404040">
              <a:alpha val="93000"/>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9F1126-FDEA-437B-A2B8-9BF447C5D235}"/>
              </a:ext>
            </a:extLst>
          </p:cNvPr>
          <p:cNvSpPr>
            <a:spLocks noGrp="1"/>
          </p:cNvSpPr>
          <p:nvPr>
            <p:ph type="title"/>
          </p:nvPr>
        </p:nvSpPr>
        <p:spPr>
          <a:xfrm>
            <a:off x="406908" y="4754880"/>
            <a:ext cx="8353044" cy="932688"/>
          </a:xfrm>
        </p:spPr>
        <p:txBody>
          <a:bodyPr vert="horz" lIns="91440" tIns="45720" rIns="91440" bIns="45720" rtlCol="0" anchor="b">
            <a:normAutofit/>
          </a:bodyPr>
          <a:lstStyle/>
          <a:p>
            <a:pPr algn="ctr" defTabSz="914400"/>
            <a:r>
              <a:rPr lang="en-US" sz="6000">
                <a:solidFill>
                  <a:schemeClr val="bg1"/>
                </a:solidFill>
              </a:rPr>
              <a:t>The role of microbiota</a:t>
            </a:r>
          </a:p>
        </p:txBody>
      </p:sp>
      <p:cxnSp>
        <p:nvCxnSpPr>
          <p:cNvPr id="73" name="Straight Connector 72">
            <a:extLst>
              <a:ext uri="{FF2B5EF4-FFF2-40B4-BE49-F238E27FC236}">
                <a16:creationId xmlns:a16="http://schemas.microsoft.com/office/drawing/2014/main" id="{6A810F53-4CAC-492E-A2F9-C147AA509B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4243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40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216FD9D-30A0-4403-AFBA-52D3615B6C2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b="1" i="0" kern="1200">
                <a:solidFill>
                  <a:schemeClr val="bg1"/>
                </a:solidFill>
                <a:effectLst/>
                <a:latin typeface="+mj-lt"/>
                <a:ea typeface="+mj-ea"/>
                <a:cs typeface="+mj-cs"/>
              </a:rPr>
              <a:t>Trimethylamine N-oxide</a:t>
            </a:r>
            <a:r>
              <a:rPr lang="en-US" sz="2800" b="0" i="0" kern="1200">
                <a:solidFill>
                  <a:schemeClr val="bg1"/>
                </a:solidFill>
                <a:effectLst/>
                <a:latin typeface="+mj-lt"/>
                <a:ea typeface="+mj-ea"/>
                <a:cs typeface="+mj-cs"/>
              </a:rPr>
              <a:t> (TMAO) </a:t>
            </a:r>
            <a:endParaRPr lang="en-US" sz="2800" kern="1200">
              <a:solidFill>
                <a:schemeClr val="bg1"/>
              </a:solidFill>
              <a:latin typeface="+mj-lt"/>
              <a:ea typeface="+mj-ea"/>
              <a:cs typeface="+mj-cs"/>
            </a:endParaRPr>
          </a:p>
        </p:txBody>
      </p:sp>
      <p:pic>
        <p:nvPicPr>
          <p:cNvPr id="8" name="Picture 4" descr="Schematic representation of the link between diet, gut microbiota, TMAO...  | Download Scientific Diagram">
            <a:extLst>
              <a:ext uri="{FF2B5EF4-FFF2-40B4-BE49-F238E27FC236}">
                <a16:creationId xmlns:a16="http://schemas.microsoft.com/office/drawing/2014/main" id="{1D1078E3-ECDD-4D83-B7B5-3146C0D0A4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74900" y="1675227"/>
            <a:ext cx="4394199"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2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09723-31DC-46CA-BF63-613538C12F2A}"/>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defTabSz="914400"/>
            <a:r>
              <a:rPr lang="en-US" sz="3800" kern="1200">
                <a:solidFill>
                  <a:schemeClr val="bg1"/>
                </a:solidFill>
                <a:latin typeface="+mj-lt"/>
                <a:ea typeface="+mj-ea"/>
                <a:cs typeface="+mj-cs"/>
              </a:rPr>
              <a:t>What about the diet patterns?</a:t>
            </a:r>
          </a:p>
        </p:txBody>
      </p:sp>
      <p:pic>
        <p:nvPicPr>
          <p:cNvPr id="7170" name="Picture 2" descr="Nutrients | Free Full-Text | Defining a Healthy Diet: Evidence for the Role  of Contemporary Dietary Patterns in Health and Disease">
            <a:extLst>
              <a:ext uri="{FF2B5EF4-FFF2-40B4-BE49-F238E27FC236}">
                <a16:creationId xmlns:a16="http://schemas.microsoft.com/office/drawing/2014/main" id="{F6929551-8DF5-4588-9757-AFAF6F23908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896590" y="1146631"/>
            <a:ext cx="4767349" cy="456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25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EE7A43-DC74-44D4-9F49-19EBF964AB85}"/>
              </a:ext>
            </a:extLst>
          </p:cNvPr>
          <p:cNvSpPr>
            <a:spLocks noGrp="1"/>
          </p:cNvSpPr>
          <p:nvPr>
            <p:ph type="title"/>
          </p:nvPr>
        </p:nvSpPr>
        <p:spPr>
          <a:xfrm>
            <a:off x="394554" y="489439"/>
            <a:ext cx="8354891" cy="930447"/>
          </a:xfrm>
        </p:spPr>
        <p:txBody>
          <a:bodyPr vert="horz" lIns="91440" tIns="45720" rIns="91440" bIns="45720" rtlCol="0" anchor="b">
            <a:normAutofit/>
          </a:bodyPr>
          <a:lstStyle/>
          <a:p>
            <a:pPr algn="ctr" defTabSz="914400"/>
            <a:r>
              <a:rPr lang="en-US" sz="4700" kern="1200">
                <a:solidFill>
                  <a:schemeClr val="bg1"/>
                </a:solidFill>
                <a:latin typeface="+mj-lt"/>
                <a:ea typeface="+mj-ea"/>
                <a:cs typeface="+mj-cs"/>
              </a:rPr>
              <a:t>Mediterranean diet</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6DB053F4-2295-45A4-BA7F-498091566A79}"/>
              </a:ext>
            </a:extLst>
          </p:cNvPr>
          <p:cNvGraphicFramePr>
            <a:graphicFrameLocks noGrp="1"/>
          </p:cNvGraphicFramePr>
          <p:nvPr>
            <p:ph idx="1"/>
            <p:extLst>
              <p:ext uri="{D42A27DB-BD31-4B8C-83A1-F6EECF244321}">
                <p14:modId xmlns:p14="http://schemas.microsoft.com/office/powerpoint/2010/main" val="741004366"/>
              </p:ext>
            </p:extLst>
          </p:nvPr>
        </p:nvGraphicFramePr>
        <p:xfrm>
          <a:off x="240030" y="2759144"/>
          <a:ext cx="8622615" cy="3334434"/>
        </p:xfrm>
        <a:graphic>
          <a:graphicData uri="http://schemas.openxmlformats.org/drawingml/2006/table">
            <a:tbl>
              <a:tblPr firstRow="1" bandRow="1">
                <a:noFill/>
                <a:tableStyleId>{5C22544A-7EE6-4342-B048-85BDC9FD1C3A}</a:tableStyleId>
              </a:tblPr>
              <a:tblGrid>
                <a:gridCol w="4206102">
                  <a:extLst>
                    <a:ext uri="{9D8B030D-6E8A-4147-A177-3AD203B41FA5}">
                      <a16:colId xmlns:a16="http://schemas.microsoft.com/office/drawing/2014/main" val="1497039487"/>
                    </a:ext>
                  </a:extLst>
                </a:gridCol>
                <a:gridCol w="4416513">
                  <a:extLst>
                    <a:ext uri="{9D8B030D-6E8A-4147-A177-3AD203B41FA5}">
                      <a16:colId xmlns:a16="http://schemas.microsoft.com/office/drawing/2014/main" val="1344298290"/>
                    </a:ext>
                  </a:extLst>
                </a:gridCol>
              </a:tblGrid>
              <a:tr h="856220">
                <a:tc>
                  <a:txBody>
                    <a:bodyPr/>
                    <a:lstStyle/>
                    <a:p>
                      <a:r>
                        <a:rPr lang="en-ZA" sz="2800" b="1" cap="none" spc="0">
                          <a:solidFill>
                            <a:schemeClr val="bg1"/>
                          </a:solidFill>
                        </a:rPr>
                        <a:t>Nutritional </a:t>
                      </a:r>
                      <a:r>
                        <a:rPr lang="en-ZA" sz="2800" b="1" cap="none" spc="0" err="1">
                          <a:solidFill>
                            <a:schemeClr val="bg1"/>
                          </a:solidFill>
                        </a:rPr>
                        <a:t>districution</a:t>
                      </a:r>
                      <a:endParaRPr lang="en-ZA" sz="2800" b="1" cap="none" spc="0">
                        <a:solidFill>
                          <a:schemeClr val="bg1"/>
                        </a:solidFill>
                      </a:endParaRPr>
                    </a:p>
                  </a:txBody>
                  <a:tcPr marL="126624" marR="90446" marT="180891" marB="180891" anchor="ctr">
                    <a:lnL w="12700" cmpd="sng">
                      <a:noFill/>
                    </a:lnL>
                    <a:lnR w="12700" cmpd="sng">
                      <a:noFill/>
                    </a:lnR>
                    <a:lnT w="19050" cap="flat" cmpd="sng" algn="ctr">
                      <a:noFill/>
                      <a:prstDash val="solid"/>
                    </a:lnT>
                    <a:lnB w="38100" cmpd="sng">
                      <a:noFill/>
                    </a:lnB>
                    <a:solidFill>
                      <a:schemeClr val="tx1"/>
                    </a:solidFill>
                  </a:tcPr>
                </a:tc>
                <a:tc>
                  <a:txBody>
                    <a:bodyPr/>
                    <a:lstStyle/>
                    <a:p>
                      <a:r>
                        <a:rPr lang="en-ZA" sz="2800" b="1" cap="none" spc="0">
                          <a:solidFill>
                            <a:schemeClr val="bg1"/>
                          </a:solidFill>
                        </a:rPr>
                        <a:t>Improvements in </a:t>
                      </a:r>
                      <a:r>
                        <a:rPr lang="en-ZA" sz="2800" b="1" cap="none" spc="0" err="1">
                          <a:solidFill>
                            <a:schemeClr val="bg1"/>
                          </a:solidFill>
                        </a:rPr>
                        <a:t>MetS</a:t>
                      </a:r>
                      <a:endParaRPr lang="en-ZA" sz="2800" b="1" cap="none" spc="0">
                        <a:solidFill>
                          <a:schemeClr val="bg1"/>
                        </a:solidFill>
                      </a:endParaRPr>
                    </a:p>
                  </a:txBody>
                  <a:tcPr marL="126624" marR="90446" marT="180891" marB="180891"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804203505"/>
                  </a:ext>
                </a:extLst>
              </a:tr>
              <a:tr h="705477">
                <a:tc>
                  <a:txBody>
                    <a:bodyPr/>
                    <a:lstStyle/>
                    <a:p>
                      <a:r>
                        <a:rPr lang="en-ZA" sz="2400" cap="none" spc="0">
                          <a:solidFill>
                            <a:schemeClr val="tx1"/>
                          </a:solidFill>
                        </a:rPr>
                        <a:t>Protein: 15 – 18% TE</a:t>
                      </a:r>
                    </a:p>
                  </a:txBody>
                  <a:tcPr marL="126624" marR="90446" marT="90446" marB="180891">
                    <a:lnL w="12700" cmpd="sng">
                      <a:noFill/>
                      <a:prstDash val="solid"/>
                    </a:lnL>
                    <a:lnR w="12700" cmpd="sng">
                      <a:noFill/>
                      <a:prstDash val="solid"/>
                    </a:lnR>
                    <a:lnT w="38100" cmpd="sng">
                      <a:noFill/>
                    </a:lnT>
                    <a:lnB w="12700" cap="flat" cmpd="sng" algn="ctr">
                      <a:solidFill>
                        <a:schemeClr val="tx1"/>
                      </a:solidFill>
                      <a:prstDash val="solid"/>
                    </a:lnB>
                    <a:noFill/>
                  </a:tcPr>
                </a:tc>
                <a:tc rowSpan="3">
                  <a:txBody>
                    <a:bodyPr/>
                    <a:lstStyle/>
                    <a:p>
                      <a:r>
                        <a:rPr lang="en-ZA" sz="2400" cap="none" spc="0" dirty="0">
                          <a:solidFill>
                            <a:schemeClr val="tx1"/>
                          </a:solidFill>
                          <a:latin typeface="+mn-lt"/>
                        </a:rPr>
                        <a:t>CVD: </a:t>
                      </a:r>
                      <a:r>
                        <a:rPr lang="en-ZA" sz="2400" cap="none" spc="0" dirty="0">
                          <a:solidFill>
                            <a:schemeClr val="tx1"/>
                          </a:solidFill>
                          <a:latin typeface="+mn-lt"/>
                          <a:cs typeface="Times New Roman" panose="02020603050405020304" pitchFamily="18" charset="0"/>
                        </a:rPr>
                        <a:t>↓ incidence &amp; outcomes</a:t>
                      </a:r>
                    </a:p>
                    <a:p>
                      <a:r>
                        <a:rPr lang="en-ZA" sz="2400" cap="none" spc="0" dirty="0">
                          <a:solidFill>
                            <a:schemeClr val="tx1"/>
                          </a:solidFill>
                          <a:latin typeface="+mn-lt"/>
                          <a:cs typeface="Times New Roman" panose="02020603050405020304" pitchFamily="18" charset="0"/>
                        </a:rPr>
                        <a:t>HPT: ↓ SBP &amp; DBP</a:t>
                      </a:r>
                    </a:p>
                    <a:p>
                      <a:r>
                        <a:rPr lang="en-ZA" sz="2400" cap="none" spc="0" dirty="0">
                          <a:solidFill>
                            <a:schemeClr val="tx1"/>
                          </a:solidFill>
                          <a:latin typeface="+mn-lt"/>
                          <a:cs typeface="Times New Roman" panose="02020603050405020304" pitchFamily="18" charset="0"/>
                        </a:rPr>
                        <a:t>Dyslipidaemia: improvement</a:t>
                      </a:r>
                    </a:p>
                    <a:p>
                      <a:r>
                        <a:rPr lang="en-ZA" sz="2400" cap="none" spc="0" dirty="0">
                          <a:solidFill>
                            <a:schemeClr val="tx1"/>
                          </a:solidFill>
                          <a:latin typeface="+mn-lt"/>
                          <a:cs typeface="Times New Roman" panose="02020603050405020304" pitchFamily="18" charset="0"/>
                        </a:rPr>
                        <a:t>T2DM: ↓ incidence</a:t>
                      </a:r>
                      <a:endParaRPr lang="en-ZA" sz="2400" cap="none" spc="0" dirty="0">
                        <a:solidFill>
                          <a:schemeClr val="tx1"/>
                        </a:solidFill>
                        <a:latin typeface="+mn-lt"/>
                      </a:endParaRPr>
                    </a:p>
                  </a:txBody>
                  <a:tcPr marL="126624" marR="90446" marT="90446" marB="18089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1994245"/>
                  </a:ext>
                </a:extLst>
              </a:tr>
              <a:tr h="705477">
                <a:tc>
                  <a:txBody>
                    <a:bodyPr/>
                    <a:lstStyle/>
                    <a:p>
                      <a:r>
                        <a:rPr lang="en-ZA" sz="2400" cap="none" spc="0">
                          <a:solidFill>
                            <a:schemeClr val="tx1"/>
                          </a:solidFill>
                        </a:rPr>
                        <a:t>CHO: 35 – 45% TE</a:t>
                      </a:r>
                    </a:p>
                  </a:txBody>
                  <a:tcPr marL="126624" marR="90446" marT="90446" marB="18089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vMerge="1">
                  <a:txBody>
                    <a:bodyPr/>
                    <a:lstStyle/>
                    <a:p>
                      <a:endParaRPr lang="en-ZA"/>
                    </a:p>
                  </a:txBody>
                  <a:tcPr/>
                </a:tc>
                <a:extLst>
                  <a:ext uri="{0D108BD9-81ED-4DB2-BD59-A6C34878D82A}">
                    <a16:rowId xmlns:a16="http://schemas.microsoft.com/office/drawing/2014/main" val="3688923962"/>
                  </a:ext>
                </a:extLst>
              </a:tr>
              <a:tr h="1067260">
                <a:tc>
                  <a:txBody>
                    <a:bodyPr/>
                    <a:lstStyle/>
                    <a:p>
                      <a:r>
                        <a:rPr lang="en-ZA" sz="2400" cap="none" spc="0" dirty="0">
                          <a:solidFill>
                            <a:schemeClr val="tx1"/>
                          </a:solidFill>
                        </a:rPr>
                        <a:t>Fat: 35 – 45% TE</a:t>
                      </a:r>
                    </a:p>
                    <a:p>
                      <a:r>
                        <a:rPr lang="en-ZA" sz="2400" cap="none" spc="0" dirty="0">
                          <a:solidFill>
                            <a:schemeClr val="tx1"/>
                          </a:solidFill>
                        </a:rPr>
                        <a:t>Mainly MUFA</a:t>
                      </a:r>
                    </a:p>
                  </a:txBody>
                  <a:tcPr marL="126624" marR="90446" marT="90446" marB="180891">
                    <a:lnL w="12700" cmpd="sng">
                      <a:noFill/>
                      <a:prstDash val="solid"/>
                    </a:lnL>
                    <a:lnR w="12700" cmpd="sng">
                      <a:noFill/>
                      <a:prstDash val="solid"/>
                    </a:lnR>
                    <a:lnT w="12700" cmpd="sng">
                      <a:noFill/>
                      <a:prstDash val="solid"/>
                    </a:lnT>
                    <a:lnB w="12700" cmpd="sng">
                      <a:noFill/>
                      <a:prstDash val="solid"/>
                    </a:lnB>
                    <a:noFill/>
                  </a:tcPr>
                </a:tc>
                <a:tc vMerge="1">
                  <a:txBody>
                    <a:bodyPr/>
                    <a:lstStyle/>
                    <a:p>
                      <a:endParaRPr lang="en-ZA"/>
                    </a:p>
                  </a:txBody>
                  <a:tcPr/>
                </a:tc>
                <a:extLst>
                  <a:ext uri="{0D108BD9-81ED-4DB2-BD59-A6C34878D82A}">
                    <a16:rowId xmlns:a16="http://schemas.microsoft.com/office/drawing/2014/main" val="3936739485"/>
                  </a:ext>
                </a:extLst>
              </a:tr>
            </a:tbl>
          </a:graphicData>
        </a:graphic>
      </p:graphicFrame>
      <p:pic>
        <p:nvPicPr>
          <p:cNvPr id="8194" name="Picture 2" descr="How Extra Virgin Olive Oil is Made">
            <a:extLst>
              <a:ext uri="{FF2B5EF4-FFF2-40B4-BE49-F238E27FC236}">
                <a16:creationId xmlns:a16="http://schemas.microsoft.com/office/drawing/2014/main" id="{65059C16-B2B8-4D8C-A590-C2A09AF540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432" y="5159939"/>
            <a:ext cx="2195736" cy="142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59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19125F-8D82-4D9F-94E5-4058B9C07801}"/>
              </a:ext>
            </a:extLst>
          </p:cNvPr>
          <p:cNvSpPr>
            <a:spLocks noGrp="1"/>
          </p:cNvSpPr>
          <p:nvPr>
            <p:ph type="title"/>
          </p:nvPr>
        </p:nvSpPr>
        <p:spPr>
          <a:xfrm>
            <a:off x="628650" y="609600"/>
            <a:ext cx="2804505" cy="1330839"/>
          </a:xfrm>
        </p:spPr>
        <p:txBody>
          <a:bodyPr>
            <a:normAutofit/>
          </a:bodyPr>
          <a:lstStyle/>
          <a:p>
            <a:r>
              <a:rPr lang="en-ZA" dirty="0"/>
              <a:t>What does the guideline say?</a:t>
            </a:r>
          </a:p>
        </p:txBody>
      </p:sp>
      <p:sp>
        <p:nvSpPr>
          <p:cNvPr id="9" name="Content Placeholder 8">
            <a:extLst>
              <a:ext uri="{FF2B5EF4-FFF2-40B4-BE49-F238E27FC236}">
                <a16:creationId xmlns:a16="http://schemas.microsoft.com/office/drawing/2014/main" id="{83860ED2-12BA-49AA-A8EA-44FB173B2665}"/>
              </a:ext>
            </a:extLst>
          </p:cNvPr>
          <p:cNvSpPr>
            <a:spLocks noGrp="1"/>
          </p:cNvSpPr>
          <p:nvPr>
            <p:ph idx="1"/>
          </p:nvPr>
        </p:nvSpPr>
        <p:spPr>
          <a:xfrm>
            <a:off x="646774" y="2194102"/>
            <a:ext cx="2570251" cy="3908586"/>
          </a:xfrm>
        </p:spPr>
        <p:txBody>
          <a:bodyPr>
            <a:normAutofit/>
          </a:bodyPr>
          <a:lstStyle/>
          <a:p>
            <a:endParaRPr lang="en-US" sz="1700"/>
          </a:p>
        </p:txBody>
      </p:sp>
      <p:pic>
        <p:nvPicPr>
          <p:cNvPr id="5" name="Content Placeholder 4" descr="Text&#10;&#10;Description automatically generated">
            <a:extLst>
              <a:ext uri="{FF2B5EF4-FFF2-40B4-BE49-F238E27FC236}">
                <a16:creationId xmlns:a16="http://schemas.microsoft.com/office/drawing/2014/main" id="{2547ADB8-FFB5-4507-A273-EA1B2FCF8939}"/>
              </a:ext>
            </a:extLst>
          </p:cNvPr>
          <p:cNvPicPr>
            <a:picLocks noChangeAspect="1"/>
          </p:cNvPicPr>
          <p:nvPr/>
        </p:nvPicPr>
        <p:blipFill>
          <a:blip r:embed="rId2"/>
          <a:stretch>
            <a:fillRect/>
          </a:stretch>
        </p:blipFill>
        <p:spPr>
          <a:xfrm>
            <a:off x="4084092" y="1791309"/>
            <a:ext cx="4616356" cy="3299123"/>
          </a:xfrm>
          <a:prstGeom prst="rect">
            <a:avLst/>
          </a:prstGeom>
        </p:spPr>
      </p:pic>
    </p:spTree>
    <p:extLst>
      <p:ext uri="{BB962C8B-B14F-4D97-AF65-F5344CB8AC3E}">
        <p14:creationId xmlns:p14="http://schemas.microsoft.com/office/powerpoint/2010/main" val="90359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0273"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6" name="Freeform: Shape 1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28557"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B8A238-D50F-4507-A2B0-A0164BCE3A31}"/>
              </a:ext>
            </a:extLst>
          </p:cNvPr>
          <p:cNvSpPr>
            <a:spLocks noGrp="1"/>
          </p:cNvSpPr>
          <p:nvPr>
            <p:ph type="title"/>
          </p:nvPr>
        </p:nvSpPr>
        <p:spPr>
          <a:xfrm>
            <a:off x="573788" y="662400"/>
            <a:ext cx="2538000" cy="1492132"/>
          </a:xfrm>
        </p:spPr>
        <p:txBody>
          <a:bodyPr anchor="t">
            <a:normAutofit/>
          </a:bodyPr>
          <a:lstStyle/>
          <a:p>
            <a:r>
              <a:rPr lang="en-ZA" sz="2800">
                <a:solidFill>
                  <a:schemeClr val="bg1"/>
                </a:solidFill>
              </a:rPr>
              <a:t>Cardiometabolic syndrome</a:t>
            </a:r>
          </a:p>
        </p:txBody>
      </p:sp>
      <p:sp>
        <p:nvSpPr>
          <p:cNvPr id="5" name="Content Placeholder 4">
            <a:extLst>
              <a:ext uri="{FF2B5EF4-FFF2-40B4-BE49-F238E27FC236}">
                <a16:creationId xmlns:a16="http://schemas.microsoft.com/office/drawing/2014/main" id="{DB2E24E1-A5AD-43D8-BCB9-2E2F2AE06266}"/>
              </a:ext>
            </a:extLst>
          </p:cNvPr>
          <p:cNvSpPr>
            <a:spLocks noGrp="1"/>
          </p:cNvSpPr>
          <p:nvPr>
            <p:ph idx="1"/>
          </p:nvPr>
        </p:nvSpPr>
        <p:spPr>
          <a:xfrm>
            <a:off x="323528" y="2286000"/>
            <a:ext cx="2788260" cy="3844800"/>
          </a:xfrm>
        </p:spPr>
        <p:txBody>
          <a:bodyPr>
            <a:normAutofit/>
          </a:bodyPr>
          <a:lstStyle/>
          <a:p>
            <a:r>
              <a:rPr lang="en-GB" sz="1700" dirty="0">
                <a:solidFill>
                  <a:schemeClr val="bg1">
                    <a:alpha val="60000"/>
                  </a:schemeClr>
                </a:solidFill>
              </a:rPr>
              <a:t>Cluster of metabolic abnormalities that include </a:t>
            </a:r>
          </a:p>
          <a:p>
            <a:pPr lvl="1"/>
            <a:r>
              <a:rPr lang="en-GB" sz="1400" dirty="0">
                <a:solidFill>
                  <a:schemeClr val="bg1">
                    <a:alpha val="60000"/>
                  </a:schemeClr>
                </a:solidFill>
              </a:rPr>
              <a:t>hypertension, </a:t>
            </a:r>
          </a:p>
          <a:p>
            <a:pPr lvl="1"/>
            <a:r>
              <a:rPr lang="en-GB" sz="1400" dirty="0">
                <a:solidFill>
                  <a:schemeClr val="bg1">
                    <a:alpha val="60000"/>
                  </a:schemeClr>
                </a:solidFill>
              </a:rPr>
              <a:t>central obesity, </a:t>
            </a:r>
          </a:p>
          <a:p>
            <a:pPr lvl="1"/>
            <a:r>
              <a:rPr lang="en-GB" sz="1400" dirty="0">
                <a:solidFill>
                  <a:schemeClr val="bg1">
                    <a:alpha val="60000"/>
                  </a:schemeClr>
                </a:solidFill>
              </a:rPr>
              <a:t>insulin resistance, and </a:t>
            </a:r>
          </a:p>
          <a:p>
            <a:pPr lvl="1"/>
            <a:r>
              <a:rPr lang="en-GB" sz="1400" dirty="0">
                <a:solidFill>
                  <a:schemeClr val="bg1">
                    <a:alpha val="60000"/>
                  </a:schemeClr>
                </a:solidFill>
              </a:rPr>
              <a:t>atherogenic </a:t>
            </a:r>
            <a:r>
              <a:rPr lang="en-GB" sz="1400" dirty="0" err="1">
                <a:solidFill>
                  <a:schemeClr val="bg1">
                    <a:alpha val="60000"/>
                  </a:schemeClr>
                </a:solidFill>
              </a:rPr>
              <a:t>dyslipidemia</a:t>
            </a:r>
            <a:endParaRPr lang="en-GB" sz="1400" dirty="0">
              <a:solidFill>
                <a:schemeClr val="bg1">
                  <a:alpha val="60000"/>
                </a:schemeClr>
              </a:solidFill>
            </a:endParaRPr>
          </a:p>
          <a:p>
            <a:r>
              <a:rPr lang="en-GB" sz="1700" dirty="0">
                <a:solidFill>
                  <a:schemeClr val="bg1">
                    <a:alpha val="60000"/>
                  </a:schemeClr>
                </a:solidFill>
              </a:rPr>
              <a:t>Strongly associated with an increased risk for developing diabetes and atherosclerotic and nonatherosclerotic cardiovascular disease (CVD)</a:t>
            </a:r>
            <a:endParaRPr lang="en-ZA" sz="1700" dirty="0">
              <a:solidFill>
                <a:schemeClr val="bg1">
                  <a:alpha val="60000"/>
                </a:schemeClr>
              </a:solidFill>
            </a:endParaRPr>
          </a:p>
        </p:txBody>
      </p:sp>
      <p:pic>
        <p:nvPicPr>
          <p:cNvPr id="7" name="Picture 2" descr="Cutting-edge epigenetics research reveals new genes linked to metabolic  syndrome in humans">
            <a:extLst>
              <a:ext uri="{FF2B5EF4-FFF2-40B4-BE49-F238E27FC236}">
                <a16:creationId xmlns:a16="http://schemas.microsoft.com/office/drawing/2014/main" id="{BD5028B5-7D4D-49ED-9248-A18AA3E3C6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8289" y="1173680"/>
            <a:ext cx="4510639" cy="451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31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2871"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A07C917-6631-499D-BA3E-8DE1EDA4614A}"/>
              </a:ext>
            </a:extLst>
          </p:cNvPr>
          <p:cNvSpPr>
            <a:spLocks noGrp="1"/>
          </p:cNvSpPr>
          <p:nvPr>
            <p:ph type="title"/>
          </p:nvPr>
        </p:nvSpPr>
        <p:spPr>
          <a:xfrm>
            <a:off x="342900" y="723406"/>
            <a:ext cx="2425514" cy="3826728"/>
          </a:xfrm>
        </p:spPr>
        <p:txBody>
          <a:bodyPr vert="horz" lIns="91440" tIns="45720" rIns="91440" bIns="45720" rtlCol="0" anchor="b">
            <a:normAutofit/>
          </a:bodyPr>
          <a:lstStyle/>
          <a:p>
            <a:pPr algn="ctr" defTabSz="914400"/>
            <a:r>
              <a:rPr lang="en-US" sz="3100" kern="1200">
                <a:solidFill>
                  <a:schemeClr val="tx1"/>
                </a:solidFill>
                <a:latin typeface="+mj-lt"/>
                <a:ea typeface="+mj-ea"/>
                <a:cs typeface="+mj-cs"/>
              </a:rPr>
              <a:t>What does the guidelines recommend?</a:t>
            </a:r>
          </a:p>
        </p:txBody>
      </p:sp>
      <p:pic>
        <p:nvPicPr>
          <p:cNvPr id="5" name="Content Placeholder 4" descr="Text&#10;&#10;Description automatically generated">
            <a:extLst>
              <a:ext uri="{FF2B5EF4-FFF2-40B4-BE49-F238E27FC236}">
                <a16:creationId xmlns:a16="http://schemas.microsoft.com/office/drawing/2014/main" id="{FE43EE7C-2F87-49A7-A32F-AED5BA68E518}"/>
              </a:ext>
            </a:extLst>
          </p:cNvPr>
          <p:cNvPicPr>
            <a:picLocks noGrp="1" noChangeAspect="1"/>
          </p:cNvPicPr>
          <p:nvPr>
            <p:ph idx="1"/>
          </p:nvPr>
        </p:nvPicPr>
        <p:blipFill>
          <a:blip r:embed="rId2"/>
          <a:stretch>
            <a:fillRect/>
          </a:stretch>
        </p:blipFill>
        <p:spPr>
          <a:xfrm>
            <a:off x="3687188" y="2006133"/>
            <a:ext cx="4973506" cy="2845733"/>
          </a:xfrm>
          <a:prstGeom prst="rect">
            <a:avLst/>
          </a:prstGeom>
        </p:spPr>
      </p:pic>
    </p:spTree>
    <p:extLst>
      <p:ext uri="{BB962C8B-B14F-4D97-AF65-F5344CB8AC3E}">
        <p14:creationId xmlns:p14="http://schemas.microsoft.com/office/powerpoint/2010/main" val="3555724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s of Foods That Lower Blood Pressure">
            <a:extLst>
              <a:ext uri="{FF2B5EF4-FFF2-40B4-BE49-F238E27FC236}">
                <a16:creationId xmlns:a16="http://schemas.microsoft.com/office/drawing/2014/main" id="{B52A4D43-6934-4F17-97B3-DC67EA36C84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99792" y="116632"/>
            <a:ext cx="3571875" cy="2381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2">
            <a:extLst>
              <a:ext uri="{FF2B5EF4-FFF2-40B4-BE49-F238E27FC236}">
                <a16:creationId xmlns:a16="http://schemas.microsoft.com/office/drawing/2014/main" id="{D3DB94F5-A3F6-4D18-8133-57285858A991}"/>
              </a:ext>
            </a:extLst>
          </p:cNvPr>
          <p:cNvGraphicFramePr>
            <a:graphicFrameLocks noGrp="1"/>
          </p:cNvGraphicFramePr>
          <p:nvPr>
            <p:ph sz="half" idx="2"/>
            <p:extLst>
              <p:ext uri="{D42A27DB-BD31-4B8C-83A1-F6EECF244321}">
                <p14:modId xmlns:p14="http://schemas.microsoft.com/office/powerpoint/2010/main" val="1515247458"/>
              </p:ext>
            </p:extLst>
          </p:nvPr>
        </p:nvGraphicFramePr>
        <p:xfrm>
          <a:off x="260692" y="2060848"/>
          <a:ext cx="8622615" cy="3334434"/>
        </p:xfrm>
        <a:graphic>
          <a:graphicData uri="http://schemas.openxmlformats.org/drawingml/2006/table">
            <a:tbl>
              <a:tblPr firstRow="1" bandRow="1">
                <a:noFill/>
                <a:tableStyleId>{5C22544A-7EE6-4342-B048-85BDC9FD1C3A}</a:tableStyleId>
              </a:tblPr>
              <a:tblGrid>
                <a:gridCol w="3735244">
                  <a:extLst>
                    <a:ext uri="{9D8B030D-6E8A-4147-A177-3AD203B41FA5}">
                      <a16:colId xmlns:a16="http://schemas.microsoft.com/office/drawing/2014/main" val="1497039487"/>
                    </a:ext>
                  </a:extLst>
                </a:gridCol>
                <a:gridCol w="4887371">
                  <a:extLst>
                    <a:ext uri="{9D8B030D-6E8A-4147-A177-3AD203B41FA5}">
                      <a16:colId xmlns:a16="http://schemas.microsoft.com/office/drawing/2014/main" val="1344298290"/>
                    </a:ext>
                  </a:extLst>
                </a:gridCol>
              </a:tblGrid>
              <a:tr h="856220">
                <a:tc>
                  <a:txBody>
                    <a:bodyPr/>
                    <a:lstStyle/>
                    <a:p>
                      <a:r>
                        <a:rPr lang="en-ZA" sz="2800" b="1" cap="none" spc="0" dirty="0">
                          <a:solidFill>
                            <a:schemeClr val="bg1"/>
                          </a:solidFill>
                        </a:rPr>
                        <a:t>Nutritional distribution</a:t>
                      </a:r>
                    </a:p>
                  </a:txBody>
                  <a:tcPr marL="126624" marR="90446" marT="180891" marB="180891" anchor="ctr">
                    <a:lnL w="12700" cmpd="sng">
                      <a:noFill/>
                    </a:lnL>
                    <a:lnR w="12700" cmpd="sng">
                      <a:noFill/>
                    </a:lnR>
                    <a:lnT w="19050" cap="flat" cmpd="sng" algn="ctr">
                      <a:noFill/>
                      <a:prstDash val="solid"/>
                    </a:lnT>
                    <a:lnB w="38100" cmpd="sng">
                      <a:noFill/>
                    </a:lnB>
                    <a:solidFill>
                      <a:schemeClr val="tx1"/>
                    </a:solidFill>
                  </a:tcPr>
                </a:tc>
                <a:tc>
                  <a:txBody>
                    <a:bodyPr/>
                    <a:lstStyle/>
                    <a:p>
                      <a:r>
                        <a:rPr lang="en-ZA" sz="2800" b="1" cap="none" spc="0">
                          <a:solidFill>
                            <a:schemeClr val="bg1"/>
                          </a:solidFill>
                        </a:rPr>
                        <a:t>Improvements in </a:t>
                      </a:r>
                      <a:r>
                        <a:rPr lang="en-ZA" sz="2800" b="1" cap="none" spc="0" err="1">
                          <a:solidFill>
                            <a:schemeClr val="bg1"/>
                          </a:solidFill>
                        </a:rPr>
                        <a:t>MetS</a:t>
                      </a:r>
                      <a:endParaRPr lang="en-ZA" sz="2800" b="1" cap="none" spc="0">
                        <a:solidFill>
                          <a:schemeClr val="bg1"/>
                        </a:solidFill>
                      </a:endParaRPr>
                    </a:p>
                  </a:txBody>
                  <a:tcPr marL="126624" marR="90446" marT="180891" marB="180891"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804203505"/>
                  </a:ext>
                </a:extLst>
              </a:tr>
              <a:tr h="705477">
                <a:tc>
                  <a:txBody>
                    <a:bodyPr/>
                    <a:lstStyle/>
                    <a:p>
                      <a:r>
                        <a:rPr lang="en-ZA" sz="2400" cap="none" spc="0" dirty="0">
                          <a:solidFill>
                            <a:schemeClr val="tx1"/>
                          </a:solidFill>
                        </a:rPr>
                        <a:t>Protein: 18% TE</a:t>
                      </a:r>
                    </a:p>
                  </a:txBody>
                  <a:tcPr marL="126624" marR="90446" marT="90446" marB="180891">
                    <a:lnL w="12700" cmpd="sng">
                      <a:noFill/>
                      <a:prstDash val="solid"/>
                    </a:lnL>
                    <a:lnR w="12700" cmpd="sng">
                      <a:noFill/>
                      <a:prstDash val="solid"/>
                    </a:lnR>
                    <a:lnT w="38100" cmpd="sng">
                      <a:noFill/>
                    </a:lnT>
                    <a:lnB w="12700" cap="flat" cmpd="sng" algn="ctr">
                      <a:solidFill>
                        <a:schemeClr val="tx1"/>
                      </a:solidFill>
                      <a:prstDash val="solid"/>
                    </a:lnB>
                    <a:noFill/>
                  </a:tcPr>
                </a:tc>
                <a:tc rowSpan="3">
                  <a:txBody>
                    <a:bodyPr/>
                    <a:lstStyle/>
                    <a:p>
                      <a:r>
                        <a:rPr lang="en-ZA" sz="2400" cap="none" spc="0" dirty="0">
                          <a:solidFill>
                            <a:schemeClr val="tx1"/>
                          </a:solidFill>
                          <a:latin typeface="+mn-lt"/>
                        </a:rPr>
                        <a:t>CVD: </a:t>
                      </a:r>
                      <a:r>
                        <a:rPr lang="en-ZA" sz="2400" cap="none" spc="0" dirty="0">
                          <a:solidFill>
                            <a:schemeClr val="tx1"/>
                          </a:solidFill>
                          <a:latin typeface="+mn-lt"/>
                          <a:cs typeface="Times New Roman" panose="02020603050405020304" pitchFamily="18" charset="0"/>
                        </a:rPr>
                        <a:t>↓ incidence &amp; outcomes</a:t>
                      </a:r>
                    </a:p>
                    <a:p>
                      <a:r>
                        <a:rPr lang="en-ZA" sz="2400" cap="none" spc="0" dirty="0">
                          <a:solidFill>
                            <a:schemeClr val="tx1"/>
                          </a:solidFill>
                          <a:latin typeface="+mn-lt"/>
                          <a:cs typeface="Times New Roman" panose="02020603050405020304" pitchFamily="18" charset="0"/>
                        </a:rPr>
                        <a:t>HPT: ↓ SBP &amp; DBP</a:t>
                      </a:r>
                    </a:p>
                    <a:p>
                      <a:r>
                        <a:rPr lang="en-ZA" sz="2400" cap="none" spc="0" dirty="0">
                          <a:solidFill>
                            <a:schemeClr val="tx1"/>
                          </a:solidFill>
                          <a:latin typeface="+mn-lt"/>
                          <a:cs typeface="Times New Roman" panose="02020603050405020304" pitchFamily="18" charset="0"/>
                        </a:rPr>
                        <a:t>Cardiometabolic profile: improvement</a:t>
                      </a:r>
                    </a:p>
                    <a:p>
                      <a:r>
                        <a:rPr lang="en-ZA" sz="2400" cap="none" spc="0" dirty="0">
                          <a:solidFill>
                            <a:schemeClr val="tx1"/>
                          </a:solidFill>
                          <a:latin typeface="+mn-lt"/>
                          <a:cs typeface="Times New Roman" panose="02020603050405020304" pitchFamily="18" charset="0"/>
                        </a:rPr>
                        <a:t>T2DM: ↓ incidence</a:t>
                      </a:r>
                    </a:p>
                    <a:p>
                      <a:r>
                        <a:rPr lang="en-ZA" sz="2400" cap="none" spc="0" dirty="0" err="1">
                          <a:solidFill>
                            <a:schemeClr val="tx1"/>
                          </a:solidFill>
                          <a:latin typeface="+mn-lt"/>
                          <a:cs typeface="Times New Roman" panose="02020603050405020304" pitchFamily="18" charset="0"/>
                        </a:rPr>
                        <a:t>Anthrop</a:t>
                      </a:r>
                      <a:r>
                        <a:rPr lang="en-ZA" sz="2400" cap="none" spc="0" dirty="0">
                          <a:solidFill>
                            <a:schemeClr val="tx1"/>
                          </a:solidFill>
                          <a:latin typeface="+mn-lt"/>
                          <a:cs typeface="Times New Roman" panose="02020603050405020304" pitchFamily="18" charset="0"/>
                        </a:rPr>
                        <a:t>: ↓ BMI &amp; WC</a:t>
                      </a:r>
                      <a:endParaRPr lang="en-ZA" sz="2400" cap="none" spc="0" dirty="0">
                        <a:solidFill>
                          <a:schemeClr val="tx1"/>
                        </a:solidFill>
                        <a:latin typeface="+mn-lt"/>
                      </a:endParaRPr>
                    </a:p>
                  </a:txBody>
                  <a:tcPr marL="126624" marR="90446" marT="90446" marB="18089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1994245"/>
                  </a:ext>
                </a:extLst>
              </a:tr>
              <a:tr h="705477">
                <a:tc>
                  <a:txBody>
                    <a:bodyPr/>
                    <a:lstStyle/>
                    <a:p>
                      <a:r>
                        <a:rPr lang="en-ZA" sz="2400" cap="none" spc="0" dirty="0">
                          <a:solidFill>
                            <a:schemeClr val="tx1"/>
                          </a:solidFill>
                        </a:rPr>
                        <a:t>CHO: 55% TE</a:t>
                      </a:r>
                    </a:p>
                  </a:txBody>
                  <a:tcPr marL="126624" marR="90446" marT="90446" marB="18089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vMerge="1">
                  <a:txBody>
                    <a:bodyPr/>
                    <a:lstStyle/>
                    <a:p>
                      <a:endParaRPr lang="en-ZA"/>
                    </a:p>
                  </a:txBody>
                  <a:tcPr/>
                </a:tc>
                <a:extLst>
                  <a:ext uri="{0D108BD9-81ED-4DB2-BD59-A6C34878D82A}">
                    <a16:rowId xmlns:a16="http://schemas.microsoft.com/office/drawing/2014/main" val="3688923962"/>
                  </a:ext>
                </a:extLst>
              </a:tr>
              <a:tr h="1067260">
                <a:tc>
                  <a:txBody>
                    <a:bodyPr/>
                    <a:lstStyle/>
                    <a:p>
                      <a:r>
                        <a:rPr lang="en-ZA" sz="2400" cap="none" spc="0" dirty="0">
                          <a:solidFill>
                            <a:schemeClr val="tx1"/>
                          </a:solidFill>
                        </a:rPr>
                        <a:t>Fat: 27% TE</a:t>
                      </a:r>
                    </a:p>
                    <a:p>
                      <a:r>
                        <a:rPr lang="en-ZA" sz="2400" cap="none" spc="0" dirty="0">
                          <a:solidFill>
                            <a:schemeClr val="tx1"/>
                          </a:solidFill>
                        </a:rPr>
                        <a:t> - SFA 6%</a:t>
                      </a:r>
                    </a:p>
                  </a:txBody>
                  <a:tcPr marL="126624" marR="90446" marT="90446" marB="180891">
                    <a:lnL w="12700" cmpd="sng">
                      <a:noFill/>
                      <a:prstDash val="solid"/>
                    </a:lnL>
                    <a:lnR w="12700" cmpd="sng">
                      <a:noFill/>
                      <a:prstDash val="solid"/>
                    </a:lnR>
                    <a:lnT w="12700" cmpd="sng">
                      <a:noFill/>
                      <a:prstDash val="solid"/>
                    </a:lnT>
                    <a:lnB w="12700" cmpd="sng">
                      <a:noFill/>
                      <a:prstDash val="solid"/>
                    </a:lnB>
                    <a:noFill/>
                  </a:tcPr>
                </a:tc>
                <a:tc vMerge="1">
                  <a:txBody>
                    <a:bodyPr/>
                    <a:lstStyle/>
                    <a:p>
                      <a:endParaRPr lang="en-ZA"/>
                    </a:p>
                  </a:txBody>
                  <a:tcPr/>
                </a:tc>
                <a:extLst>
                  <a:ext uri="{0D108BD9-81ED-4DB2-BD59-A6C34878D82A}">
                    <a16:rowId xmlns:a16="http://schemas.microsoft.com/office/drawing/2014/main" val="3936739485"/>
                  </a:ext>
                </a:extLst>
              </a:tr>
            </a:tbl>
          </a:graphicData>
        </a:graphic>
      </p:graphicFrame>
    </p:spTree>
    <p:extLst>
      <p:ext uri="{BB962C8B-B14F-4D97-AF65-F5344CB8AC3E}">
        <p14:creationId xmlns:p14="http://schemas.microsoft.com/office/powerpoint/2010/main" val="456200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utrition 2018: New data confirm health benefits of plant-based diet">
            <a:extLst>
              <a:ext uri="{FF2B5EF4-FFF2-40B4-BE49-F238E27FC236}">
                <a16:creationId xmlns:a16="http://schemas.microsoft.com/office/drawing/2014/main" id="{8ECDEA5F-C40E-41C5-BF08-563C14766E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513" y="0"/>
            <a:ext cx="3886200" cy="2593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D18D7A-8A46-4B12-B452-7DBC43CD3D2C}"/>
              </a:ext>
            </a:extLst>
          </p:cNvPr>
          <p:cNvSpPr>
            <a:spLocks noGrp="1"/>
          </p:cNvSpPr>
          <p:nvPr>
            <p:ph type="title"/>
          </p:nvPr>
        </p:nvSpPr>
        <p:spPr>
          <a:xfrm>
            <a:off x="628651" y="557188"/>
            <a:ext cx="4447406" cy="1133499"/>
          </a:xfrm>
        </p:spPr>
        <p:txBody>
          <a:bodyPr>
            <a:normAutofit/>
          </a:bodyPr>
          <a:lstStyle/>
          <a:p>
            <a:pPr algn="ctr"/>
            <a:r>
              <a:rPr lang="en-ZA" sz="4500"/>
              <a:t>Plant based diets</a:t>
            </a:r>
          </a:p>
        </p:txBody>
      </p:sp>
      <p:graphicFrame>
        <p:nvGraphicFramePr>
          <p:cNvPr id="4" name="Table 2">
            <a:extLst>
              <a:ext uri="{FF2B5EF4-FFF2-40B4-BE49-F238E27FC236}">
                <a16:creationId xmlns:a16="http://schemas.microsoft.com/office/drawing/2014/main" id="{163CD484-B26A-432F-9B14-CABB2A2C53D4}"/>
              </a:ext>
            </a:extLst>
          </p:cNvPr>
          <p:cNvGraphicFramePr>
            <a:graphicFrameLocks noGrp="1"/>
          </p:cNvGraphicFramePr>
          <p:nvPr>
            <p:ph idx="1"/>
            <p:extLst>
              <p:ext uri="{D42A27DB-BD31-4B8C-83A1-F6EECF244321}">
                <p14:modId xmlns:p14="http://schemas.microsoft.com/office/powerpoint/2010/main" val="1101564321"/>
              </p:ext>
            </p:extLst>
          </p:nvPr>
        </p:nvGraphicFramePr>
        <p:xfrm>
          <a:off x="628650" y="2016409"/>
          <a:ext cx="7886700" cy="3977328"/>
        </p:xfrm>
        <a:graphic>
          <a:graphicData uri="http://schemas.openxmlformats.org/drawingml/2006/table">
            <a:tbl>
              <a:tblPr firstRow="1" bandRow="1">
                <a:noFill/>
                <a:tableStyleId>{5C22544A-7EE6-4342-B048-85BDC9FD1C3A}</a:tableStyleId>
              </a:tblPr>
              <a:tblGrid>
                <a:gridCol w="3316041">
                  <a:extLst>
                    <a:ext uri="{9D8B030D-6E8A-4147-A177-3AD203B41FA5}">
                      <a16:colId xmlns:a16="http://schemas.microsoft.com/office/drawing/2014/main" val="1497039487"/>
                    </a:ext>
                  </a:extLst>
                </a:gridCol>
                <a:gridCol w="4570659">
                  <a:extLst>
                    <a:ext uri="{9D8B030D-6E8A-4147-A177-3AD203B41FA5}">
                      <a16:colId xmlns:a16="http://schemas.microsoft.com/office/drawing/2014/main" val="1344298290"/>
                    </a:ext>
                  </a:extLst>
                </a:gridCol>
              </a:tblGrid>
              <a:tr h="1368340">
                <a:tc>
                  <a:txBody>
                    <a:bodyPr/>
                    <a:lstStyle/>
                    <a:p>
                      <a:r>
                        <a:rPr lang="en-ZA" sz="3100" b="1" cap="none" spc="0">
                          <a:solidFill>
                            <a:schemeClr val="bg1"/>
                          </a:solidFill>
                        </a:rPr>
                        <a:t>Nutritional distribution</a:t>
                      </a:r>
                    </a:p>
                  </a:txBody>
                  <a:tcPr marL="138413" marR="98866" marT="197732" marB="197732" anchor="ctr">
                    <a:lnL w="12700" cmpd="sng">
                      <a:noFill/>
                    </a:lnL>
                    <a:lnR w="12700" cmpd="sng">
                      <a:noFill/>
                    </a:lnR>
                    <a:lnT w="19050" cap="flat" cmpd="sng" algn="ctr">
                      <a:noFill/>
                      <a:prstDash val="solid"/>
                    </a:lnT>
                    <a:lnB w="38100" cmpd="sng">
                      <a:noFill/>
                    </a:lnB>
                    <a:solidFill>
                      <a:schemeClr val="tx1"/>
                    </a:solidFill>
                  </a:tcPr>
                </a:tc>
                <a:tc>
                  <a:txBody>
                    <a:bodyPr/>
                    <a:lstStyle/>
                    <a:p>
                      <a:r>
                        <a:rPr lang="en-ZA" sz="3100" b="1" cap="none" spc="0">
                          <a:solidFill>
                            <a:schemeClr val="bg1"/>
                          </a:solidFill>
                        </a:rPr>
                        <a:t>Improvements in MetS</a:t>
                      </a:r>
                    </a:p>
                  </a:txBody>
                  <a:tcPr marL="138413" marR="98866" marT="197732" marB="197732"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804203505"/>
                  </a:ext>
                </a:extLst>
              </a:tr>
              <a:tr h="1136204">
                <a:tc>
                  <a:txBody>
                    <a:bodyPr/>
                    <a:lstStyle/>
                    <a:p>
                      <a:r>
                        <a:rPr lang="en-ZA" sz="2600" cap="none" spc="0">
                          <a:solidFill>
                            <a:schemeClr val="tx1"/>
                          </a:solidFill>
                        </a:rPr>
                        <a:t>Protein: restrict animal derived food</a:t>
                      </a:r>
                    </a:p>
                  </a:txBody>
                  <a:tcPr marL="138413" marR="98866" marT="98866" marB="197732">
                    <a:lnL w="12700" cmpd="sng">
                      <a:noFill/>
                      <a:prstDash val="solid"/>
                    </a:lnL>
                    <a:lnR w="12700" cmpd="sng">
                      <a:noFill/>
                      <a:prstDash val="solid"/>
                    </a:lnR>
                    <a:lnT w="38100" cmpd="sng">
                      <a:noFill/>
                    </a:lnT>
                    <a:lnB w="12700" cap="flat" cmpd="sng" algn="ctr">
                      <a:solidFill>
                        <a:schemeClr val="tx1"/>
                      </a:solidFill>
                      <a:prstDash val="solid"/>
                    </a:lnB>
                    <a:noFill/>
                  </a:tcPr>
                </a:tc>
                <a:tc rowSpan="3">
                  <a:txBody>
                    <a:bodyPr/>
                    <a:lstStyle/>
                    <a:p>
                      <a:r>
                        <a:rPr lang="en-ZA" sz="2600" cap="none" spc="0">
                          <a:solidFill>
                            <a:schemeClr val="tx1"/>
                          </a:solidFill>
                          <a:latin typeface="+mn-lt"/>
                        </a:rPr>
                        <a:t>CVD: </a:t>
                      </a:r>
                      <a:r>
                        <a:rPr lang="en-ZA" sz="2600" cap="none" spc="0">
                          <a:solidFill>
                            <a:schemeClr val="tx1"/>
                          </a:solidFill>
                          <a:latin typeface="+mn-lt"/>
                          <a:cs typeface="Times New Roman" panose="02020603050405020304" pitchFamily="18" charset="0"/>
                        </a:rPr>
                        <a:t>↓ mortality</a:t>
                      </a:r>
                    </a:p>
                    <a:p>
                      <a:r>
                        <a:rPr lang="en-ZA" sz="2600" cap="none" spc="0">
                          <a:solidFill>
                            <a:schemeClr val="tx1"/>
                          </a:solidFill>
                          <a:latin typeface="+mn-lt"/>
                          <a:cs typeface="Times New Roman" panose="02020603050405020304" pitchFamily="18" charset="0"/>
                        </a:rPr>
                        <a:t>HPT: ↓ SBP &amp; DBP</a:t>
                      </a:r>
                    </a:p>
                    <a:p>
                      <a:r>
                        <a:rPr lang="en-ZA" sz="2600" cap="none" spc="0">
                          <a:solidFill>
                            <a:schemeClr val="tx1"/>
                          </a:solidFill>
                          <a:latin typeface="+mn-lt"/>
                          <a:cs typeface="Times New Roman" panose="02020603050405020304" pitchFamily="18" charset="0"/>
                        </a:rPr>
                        <a:t>T2DM: ↓ incidence</a:t>
                      </a:r>
                    </a:p>
                    <a:p>
                      <a:r>
                        <a:rPr lang="en-ZA" sz="2600" cap="none" spc="0">
                          <a:solidFill>
                            <a:schemeClr val="tx1"/>
                          </a:solidFill>
                          <a:latin typeface="+mn-lt"/>
                          <a:cs typeface="Times New Roman" panose="02020603050405020304" pitchFamily="18" charset="0"/>
                        </a:rPr>
                        <a:t>Anthrop: ↓ BMI</a:t>
                      </a:r>
                      <a:endParaRPr lang="en-ZA" sz="2600" cap="none" spc="0">
                        <a:solidFill>
                          <a:schemeClr val="tx1"/>
                        </a:solidFill>
                        <a:latin typeface="+mn-lt"/>
                      </a:endParaRPr>
                    </a:p>
                  </a:txBody>
                  <a:tcPr marL="138413" marR="98866" marT="98866" marB="197732">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1994245"/>
                  </a:ext>
                </a:extLst>
              </a:tr>
              <a:tr h="736392">
                <a:tc>
                  <a:txBody>
                    <a:bodyPr/>
                    <a:lstStyle/>
                    <a:p>
                      <a:r>
                        <a:rPr lang="en-ZA" sz="2600" cap="none" spc="0">
                          <a:solidFill>
                            <a:schemeClr val="tx1"/>
                          </a:solidFill>
                        </a:rPr>
                        <a:t>CHO: wholegrains</a:t>
                      </a:r>
                    </a:p>
                  </a:txBody>
                  <a:tcPr marL="138413" marR="98866" marT="98866" marB="197732">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vMerge="1">
                  <a:txBody>
                    <a:bodyPr/>
                    <a:lstStyle/>
                    <a:p>
                      <a:endParaRPr lang="en-ZA"/>
                    </a:p>
                  </a:txBody>
                  <a:tcPr/>
                </a:tc>
                <a:extLst>
                  <a:ext uri="{0D108BD9-81ED-4DB2-BD59-A6C34878D82A}">
                    <a16:rowId xmlns:a16="http://schemas.microsoft.com/office/drawing/2014/main" val="3688923962"/>
                  </a:ext>
                </a:extLst>
              </a:tr>
              <a:tr h="736392">
                <a:tc>
                  <a:txBody>
                    <a:bodyPr/>
                    <a:lstStyle/>
                    <a:p>
                      <a:r>
                        <a:rPr lang="en-ZA" sz="2600" cap="none" spc="0">
                          <a:solidFill>
                            <a:schemeClr val="tx1"/>
                          </a:solidFill>
                        </a:rPr>
                        <a:t>Fat: rich in UFA</a:t>
                      </a:r>
                    </a:p>
                  </a:txBody>
                  <a:tcPr marL="138413" marR="98866" marT="98866" marB="197732">
                    <a:lnL w="12700" cmpd="sng">
                      <a:noFill/>
                      <a:prstDash val="solid"/>
                    </a:lnL>
                    <a:lnR w="12700" cmpd="sng">
                      <a:noFill/>
                      <a:prstDash val="solid"/>
                    </a:lnR>
                    <a:lnT w="12700" cmpd="sng">
                      <a:noFill/>
                      <a:prstDash val="solid"/>
                    </a:lnT>
                    <a:lnB w="12700" cmpd="sng">
                      <a:noFill/>
                      <a:prstDash val="solid"/>
                    </a:lnB>
                    <a:noFill/>
                  </a:tcPr>
                </a:tc>
                <a:tc vMerge="1">
                  <a:txBody>
                    <a:bodyPr/>
                    <a:lstStyle/>
                    <a:p>
                      <a:endParaRPr lang="en-ZA"/>
                    </a:p>
                  </a:txBody>
                  <a:tcPr/>
                </a:tc>
                <a:extLst>
                  <a:ext uri="{0D108BD9-81ED-4DB2-BD59-A6C34878D82A}">
                    <a16:rowId xmlns:a16="http://schemas.microsoft.com/office/drawing/2014/main" val="3936739485"/>
                  </a:ext>
                </a:extLst>
              </a:tr>
            </a:tbl>
          </a:graphicData>
        </a:graphic>
      </p:graphicFrame>
    </p:spTree>
    <p:extLst>
      <p:ext uri="{BB962C8B-B14F-4D97-AF65-F5344CB8AC3E}">
        <p14:creationId xmlns:p14="http://schemas.microsoft.com/office/powerpoint/2010/main" val="4027770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6F98-8FE8-4D63-A634-AA5681E488B9}"/>
              </a:ext>
            </a:extLst>
          </p:cNvPr>
          <p:cNvSpPr>
            <a:spLocks noGrp="1"/>
          </p:cNvSpPr>
          <p:nvPr>
            <p:ph type="title"/>
          </p:nvPr>
        </p:nvSpPr>
        <p:spPr>
          <a:xfrm>
            <a:off x="652653" y="606564"/>
            <a:ext cx="7838694" cy="1325563"/>
          </a:xfrm>
        </p:spPr>
        <p:txBody>
          <a:bodyPr anchor="ctr">
            <a:normAutofit/>
          </a:bodyPr>
          <a:lstStyle/>
          <a:p>
            <a:r>
              <a:rPr lang="en-ZA" dirty="0"/>
              <a:t>Low CHO &amp; very low CHO</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2">
            <a:extLst>
              <a:ext uri="{FF2B5EF4-FFF2-40B4-BE49-F238E27FC236}">
                <a16:creationId xmlns:a16="http://schemas.microsoft.com/office/drawing/2014/main" id="{80942C04-16D8-4531-A958-CDD9776C473E}"/>
              </a:ext>
            </a:extLst>
          </p:cNvPr>
          <p:cNvGraphicFramePr>
            <a:graphicFrameLocks noGrp="1"/>
          </p:cNvGraphicFramePr>
          <p:nvPr>
            <p:ph idx="1"/>
            <p:extLst>
              <p:ext uri="{D42A27DB-BD31-4B8C-83A1-F6EECF244321}">
                <p14:modId xmlns:p14="http://schemas.microsoft.com/office/powerpoint/2010/main" val="4091828330"/>
              </p:ext>
            </p:extLst>
          </p:nvPr>
        </p:nvGraphicFramePr>
        <p:xfrm>
          <a:off x="750655" y="2616108"/>
          <a:ext cx="7642690" cy="3156411"/>
        </p:xfrm>
        <a:graphic>
          <a:graphicData uri="http://schemas.openxmlformats.org/drawingml/2006/table">
            <a:tbl>
              <a:tblPr firstRow="1" bandRow="1">
                <a:noFill/>
                <a:tableStyleId>{5C22544A-7EE6-4342-B048-85BDC9FD1C3A}</a:tableStyleId>
              </a:tblPr>
              <a:tblGrid>
                <a:gridCol w="3290543">
                  <a:extLst>
                    <a:ext uri="{9D8B030D-6E8A-4147-A177-3AD203B41FA5}">
                      <a16:colId xmlns:a16="http://schemas.microsoft.com/office/drawing/2014/main" val="1497039487"/>
                    </a:ext>
                  </a:extLst>
                </a:gridCol>
                <a:gridCol w="4352147">
                  <a:extLst>
                    <a:ext uri="{9D8B030D-6E8A-4147-A177-3AD203B41FA5}">
                      <a16:colId xmlns:a16="http://schemas.microsoft.com/office/drawing/2014/main" val="1344298290"/>
                    </a:ext>
                  </a:extLst>
                </a:gridCol>
              </a:tblGrid>
              <a:tr h="1085916">
                <a:tc>
                  <a:txBody>
                    <a:bodyPr/>
                    <a:lstStyle/>
                    <a:p>
                      <a:r>
                        <a:rPr lang="en-ZA" sz="2400" b="1" cap="none" spc="0">
                          <a:solidFill>
                            <a:schemeClr val="bg1"/>
                          </a:solidFill>
                        </a:rPr>
                        <a:t>Nutritional distribution</a:t>
                      </a:r>
                    </a:p>
                  </a:txBody>
                  <a:tcPr marL="109844" marR="78461" marT="156920" marB="156920" anchor="ctr">
                    <a:lnL w="12700" cmpd="sng">
                      <a:noFill/>
                    </a:lnL>
                    <a:lnR w="12700" cmpd="sng">
                      <a:noFill/>
                    </a:lnR>
                    <a:lnT w="19050" cap="flat" cmpd="sng" algn="ctr">
                      <a:noFill/>
                      <a:prstDash val="solid"/>
                    </a:lnT>
                    <a:lnB w="38100" cmpd="sng">
                      <a:noFill/>
                    </a:lnB>
                    <a:solidFill>
                      <a:schemeClr val="tx1"/>
                    </a:solidFill>
                  </a:tcPr>
                </a:tc>
                <a:tc>
                  <a:txBody>
                    <a:bodyPr/>
                    <a:lstStyle/>
                    <a:p>
                      <a:r>
                        <a:rPr lang="en-ZA" sz="2400" b="1" cap="none" spc="0">
                          <a:solidFill>
                            <a:schemeClr val="bg1"/>
                          </a:solidFill>
                        </a:rPr>
                        <a:t>Improvements in MetS</a:t>
                      </a:r>
                    </a:p>
                  </a:txBody>
                  <a:tcPr marL="109844" marR="78461" marT="156920" marB="15692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804203505"/>
                  </a:ext>
                </a:extLst>
              </a:tr>
              <a:tr h="584401">
                <a:tc>
                  <a:txBody>
                    <a:bodyPr/>
                    <a:lstStyle/>
                    <a:p>
                      <a:r>
                        <a:rPr lang="en-ZA" sz="2100" cap="none" spc="0">
                          <a:solidFill>
                            <a:schemeClr val="tx1"/>
                          </a:solidFill>
                        </a:rPr>
                        <a:t>Protein: 20 - 30% TE</a:t>
                      </a:r>
                    </a:p>
                  </a:txBody>
                  <a:tcPr marL="109844" marR="78461" marT="78461" marB="156920">
                    <a:lnL w="12700" cmpd="sng">
                      <a:noFill/>
                      <a:prstDash val="solid"/>
                    </a:lnL>
                    <a:lnR w="12700" cmpd="sng">
                      <a:noFill/>
                      <a:prstDash val="solid"/>
                    </a:lnR>
                    <a:lnT w="38100" cmpd="sng">
                      <a:noFill/>
                    </a:lnT>
                    <a:lnB w="12700" cap="flat" cmpd="sng" algn="ctr">
                      <a:solidFill>
                        <a:schemeClr val="tx1"/>
                      </a:solidFill>
                      <a:prstDash val="solid"/>
                    </a:lnB>
                    <a:noFill/>
                  </a:tcPr>
                </a:tc>
                <a:tc rowSpan="3">
                  <a:txBody>
                    <a:bodyPr/>
                    <a:lstStyle/>
                    <a:p>
                      <a:r>
                        <a:rPr lang="en-ZA" sz="2100" cap="none" spc="0" dirty="0">
                          <a:solidFill>
                            <a:schemeClr val="tx1"/>
                          </a:solidFill>
                          <a:latin typeface="+mn-lt"/>
                          <a:cs typeface="Times New Roman" panose="02020603050405020304" pitchFamily="18" charset="0"/>
                        </a:rPr>
                        <a:t>HPT: ↓ DBP</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2100" cap="none" spc="0" dirty="0">
                          <a:solidFill>
                            <a:schemeClr val="tx1"/>
                          </a:solidFill>
                          <a:latin typeface="+mn-lt"/>
                          <a:cs typeface="Times New Roman" panose="02020603050405020304" pitchFamily="18" charset="0"/>
                        </a:rPr>
                        <a:t>Cardiometabolic profile: ↓ LDL  &amp; TG, ↑ HDL</a:t>
                      </a:r>
                    </a:p>
                    <a:p>
                      <a:r>
                        <a:rPr lang="en-ZA" sz="2100" cap="none" spc="0" dirty="0">
                          <a:solidFill>
                            <a:schemeClr val="tx1"/>
                          </a:solidFill>
                          <a:latin typeface="+mn-lt"/>
                          <a:cs typeface="Times New Roman" panose="02020603050405020304" pitchFamily="18" charset="0"/>
                        </a:rPr>
                        <a:t>T2DM: ↓ HbA1c, insulin resistance</a:t>
                      </a:r>
                    </a:p>
                    <a:p>
                      <a:r>
                        <a:rPr lang="en-ZA" sz="2100" cap="none" spc="0" dirty="0" err="1">
                          <a:solidFill>
                            <a:schemeClr val="tx1"/>
                          </a:solidFill>
                          <a:latin typeface="+mn-lt"/>
                          <a:cs typeface="Times New Roman" panose="02020603050405020304" pitchFamily="18" charset="0"/>
                        </a:rPr>
                        <a:t>Anthrop</a:t>
                      </a:r>
                      <a:r>
                        <a:rPr lang="en-ZA" sz="2100" cap="none" spc="0" dirty="0">
                          <a:solidFill>
                            <a:schemeClr val="tx1"/>
                          </a:solidFill>
                          <a:latin typeface="+mn-lt"/>
                          <a:cs typeface="Times New Roman" panose="02020603050405020304" pitchFamily="18" charset="0"/>
                        </a:rPr>
                        <a:t>: ↓ weight &amp; maintenance</a:t>
                      </a:r>
                      <a:endParaRPr lang="en-ZA" sz="2100" cap="none" spc="0" dirty="0">
                        <a:solidFill>
                          <a:schemeClr val="tx1"/>
                        </a:solidFill>
                        <a:latin typeface="+mn-lt"/>
                      </a:endParaRPr>
                    </a:p>
                  </a:txBody>
                  <a:tcPr marL="109844" marR="78461" marT="78461" marB="15692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1994245"/>
                  </a:ext>
                </a:extLst>
              </a:tr>
              <a:tr h="901693">
                <a:tc>
                  <a:txBody>
                    <a:bodyPr/>
                    <a:lstStyle/>
                    <a:p>
                      <a:r>
                        <a:rPr lang="en-ZA" sz="2100" cap="none" spc="0">
                          <a:solidFill>
                            <a:schemeClr val="tx1"/>
                          </a:solidFill>
                        </a:rPr>
                        <a:t>CHO: &lt; 50% TE</a:t>
                      </a:r>
                    </a:p>
                    <a:p>
                      <a:r>
                        <a:rPr lang="en-ZA" sz="2100" cap="none" spc="0">
                          <a:solidFill>
                            <a:schemeClr val="tx1"/>
                          </a:solidFill>
                        </a:rPr>
                        <a:t>(in ketogenic: &lt;10% TE)</a:t>
                      </a:r>
                    </a:p>
                  </a:txBody>
                  <a:tcPr marL="109844" marR="78461" marT="78461" marB="1569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vMerge="1">
                  <a:txBody>
                    <a:bodyPr/>
                    <a:lstStyle/>
                    <a:p>
                      <a:endParaRPr lang="en-ZA"/>
                    </a:p>
                  </a:txBody>
                  <a:tcPr/>
                </a:tc>
                <a:extLst>
                  <a:ext uri="{0D108BD9-81ED-4DB2-BD59-A6C34878D82A}">
                    <a16:rowId xmlns:a16="http://schemas.microsoft.com/office/drawing/2014/main" val="3688923962"/>
                  </a:ext>
                </a:extLst>
              </a:tr>
              <a:tr h="584401">
                <a:tc>
                  <a:txBody>
                    <a:bodyPr/>
                    <a:lstStyle/>
                    <a:p>
                      <a:r>
                        <a:rPr lang="en-ZA" sz="2100" cap="none" spc="0" dirty="0">
                          <a:solidFill>
                            <a:schemeClr val="tx1"/>
                          </a:solidFill>
                        </a:rPr>
                        <a:t>Fat: 30 - 70% TE</a:t>
                      </a:r>
                    </a:p>
                  </a:txBody>
                  <a:tcPr marL="109844" marR="78461" marT="78461" marB="156920">
                    <a:lnL w="12700" cmpd="sng">
                      <a:noFill/>
                      <a:prstDash val="solid"/>
                    </a:lnL>
                    <a:lnR w="12700" cmpd="sng">
                      <a:noFill/>
                      <a:prstDash val="solid"/>
                    </a:lnR>
                    <a:lnT w="12700" cmpd="sng">
                      <a:noFill/>
                      <a:prstDash val="solid"/>
                    </a:lnT>
                    <a:lnB w="12700" cmpd="sng">
                      <a:noFill/>
                      <a:prstDash val="solid"/>
                    </a:lnB>
                    <a:noFill/>
                  </a:tcPr>
                </a:tc>
                <a:tc vMerge="1">
                  <a:txBody>
                    <a:bodyPr/>
                    <a:lstStyle/>
                    <a:p>
                      <a:endParaRPr lang="en-ZA"/>
                    </a:p>
                  </a:txBody>
                  <a:tcPr/>
                </a:tc>
                <a:extLst>
                  <a:ext uri="{0D108BD9-81ED-4DB2-BD59-A6C34878D82A}">
                    <a16:rowId xmlns:a16="http://schemas.microsoft.com/office/drawing/2014/main" val="3936739485"/>
                  </a:ext>
                </a:extLst>
              </a:tr>
            </a:tbl>
          </a:graphicData>
        </a:graphic>
      </p:graphicFrame>
      <p:pic>
        <p:nvPicPr>
          <p:cNvPr id="6" name="Picture 2" descr="What is a Low Carb Diet? | KETohh | What food can I eat on Keto and LCHF">
            <a:extLst>
              <a:ext uri="{FF2B5EF4-FFF2-40B4-BE49-F238E27FC236}">
                <a16:creationId xmlns:a16="http://schemas.microsoft.com/office/drawing/2014/main" id="{5FF8F117-2609-4876-AE1C-74CA2C6B11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19581"/>
            <a:ext cx="3127259" cy="229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17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8A1B-624C-4409-99E0-D6F3E3ADABFA}"/>
              </a:ext>
            </a:extLst>
          </p:cNvPr>
          <p:cNvSpPr>
            <a:spLocks noGrp="1"/>
          </p:cNvSpPr>
          <p:nvPr>
            <p:ph type="title"/>
          </p:nvPr>
        </p:nvSpPr>
        <p:spPr>
          <a:xfrm>
            <a:off x="652653" y="606564"/>
            <a:ext cx="7838694" cy="1325563"/>
          </a:xfrm>
        </p:spPr>
        <p:txBody>
          <a:bodyPr anchor="ctr">
            <a:normAutofit/>
          </a:bodyPr>
          <a:lstStyle/>
          <a:p>
            <a:r>
              <a:rPr lang="en-ZA" dirty="0"/>
              <a:t>Low fat diet</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2">
            <a:extLst>
              <a:ext uri="{FF2B5EF4-FFF2-40B4-BE49-F238E27FC236}">
                <a16:creationId xmlns:a16="http://schemas.microsoft.com/office/drawing/2014/main" id="{13088232-086C-43D7-BB87-D56475A49682}"/>
              </a:ext>
            </a:extLst>
          </p:cNvPr>
          <p:cNvGraphicFramePr>
            <a:graphicFrameLocks noGrp="1"/>
          </p:cNvGraphicFramePr>
          <p:nvPr>
            <p:ph idx="1"/>
            <p:extLst>
              <p:ext uri="{D42A27DB-BD31-4B8C-83A1-F6EECF244321}">
                <p14:modId xmlns:p14="http://schemas.microsoft.com/office/powerpoint/2010/main" val="3692668427"/>
              </p:ext>
            </p:extLst>
          </p:nvPr>
        </p:nvGraphicFramePr>
        <p:xfrm>
          <a:off x="750655" y="2404596"/>
          <a:ext cx="7642690" cy="3579433"/>
        </p:xfrm>
        <a:graphic>
          <a:graphicData uri="http://schemas.openxmlformats.org/drawingml/2006/table">
            <a:tbl>
              <a:tblPr firstRow="1" bandRow="1">
                <a:noFill/>
                <a:tableStyleId>{5C22544A-7EE6-4342-B048-85BDC9FD1C3A}</a:tableStyleId>
              </a:tblPr>
              <a:tblGrid>
                <a:gridCol w="3002145">
                  <a:extLst>
                    <a:ext uri="{9D8B030D-6E8A-4147-A177-3AD203B41FA5}">
                      <a16:colId xmlns:a16="http://schemas.microsoft.com/office/drawing/2014/main" val="1497039487"/>
                    </a:ext>
                  </a:extLst>
                </a:gridCol>
                <a:gridCol w="4640545">
                  <a:extLst>
                    <a:ext uri="{9D8B030D-6E8A-4147-A177-3AD203B41FA5}">
                      <a16:colId xmlns:a16="http://schemas.microsoft.com/office/drawing/2014/main" val="1344298290"/>
                    </a:ext>
                  </a:extLst>
                </a:gridCol>
              </a:tblGrid>
              <a:tr h="1224254">
                <a:tc>
                  <a:txBody>
                    <a:bodyPr/>
                    <a:lstStyle/>
                    <a:p>
                      <a:r>
                        <a:rPr lang="en-ZA" sz="2900" b="1" cap="none" spc="0">
                          <a:solidFill>
                            <a:schemeClr val="tx1"/>
                          </a:solidFill>
                        </a:rPr>
                        <a:t>Nutritional distribution</a:t>
                      </a:r>
                    </a:p>
                  </a:txBody>
                  <a:tcPr marL="115288" marR="141321" marT="32940" marB="24704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a:txBody>
                    <a:bodyPr/>
                    <a:lstStyle/>
                    <a:p>
                      <a:r>
                        <a:rPr lang="en-ZA" sz="2900" b="1" cap="none" spc="0">
                          <a:solidFill>
                            <a:schemeClr val="tx1"/>
                          </a:solidFill>
                        </a:rPr>
                        <a:t>Improvements in MetS</a:t>
                      </a:r>
                    </a:p>
                  </a:txBody>
                  <a:tcPr marL="115288" marR="141321" marT="32940" marB="247047" anchor="b">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804203505"/>
                  </a:ext>
                </a:extLst>
              </a:tr>
              <a:tr h="675261">
                <a:tc>
                  <a:txBody>
                    <a:bodyPr/>
                    <a:lstStyle/>
                    <a:p>
                      <a:r>
                        <a:rPr lang="en-ZA" sz="2200" cap="none" spc="0" dirty="0">
                          <a:solidFill>
                            <a:schemeClr val="tx1"/>
                          </a:solidFill>
                        </a:rPr>
                        <a:t>Protein: 15 - 17% TE</a:t>
                      </a:r>
                    </a:p>
                  </a:txBody>
                  <a:tcPr marL="115288" marR="141321" marT="32940" marB="247047">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rowSpan="3">
                  <a:txBody>
                    <a:bodyPr/>
                    <a:lstStyle/>
                    <a:p>
                      <a:r>
                        <a:rPr lang="en-ZA" sz="2200" cap="none" spc="0">
                          <a:solidFill>
                            <a:schemeClr val="tx1"/>
                          </a:solidFill>
                          <a:latin typeface="+mn-lt"/>
                          <a:cs typeface="Times New Roman" panose="02020603050405020304" pitchFamily="18" charset="0"/>
                        </a:rPr>
                        <a:t> ↓ all-cause mortaility</a:t>
                      </a:r>
                    </a:p>
                    <a:p>
                      <a:r>
                        <a:rPr lang="en-ZA" sz="2200" cap="none" spc="0">
                          <a:solidFill>
                            <a:schemeClr val="tx1"/>
                          </a:solidFill>
                          <a:latin typeface="+mn-lt"/>
                          <a:cs typeface="Times New Roman" panose="02020603050405020304" pitchFamily="18" charset="0"/>
                        </a:rPr>
                        <a:t>HPT: ↓ SBP &amp; DBP</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2200" cap="none" spc="0">
                          <a:solidFill>
                            <a:schemeClr val="tx1"/>
                          </a:solidFill>
                          <a:latin typeface="+mn-lt"/>
                          <a:cs typeface="Times New Roman" panose="02020603050405020304" pitchFamily="18" charset="0"/>
                        </a:rPr>
                        <a:t>Cardiometabolic profile: short term improvement</a:t>
                      </a:r>
                    </a:p>
                    <a:p>
                      <a:r>
                        <a:rPr lang="en-ZA" sz="2200" cap="none" spc="0">
                          <a:solidFill>
                            <a:schemeClr val="tx1"/>
                          </a:solidFill>
                          <a:latin typeface="+mn-lt"/>
                          <a:cs typeface="Times New Roman" panose="02020603050405020304" pitchFamily="18" charset="0"/>
                        </a:rPr>
                        <a:t>Anthrop: ↓ weight – short term</a:t>
                      </a:r>
                      <a:endParaRPr lang="en-ZA" sz="2200" cap="none" spc="0">
                        <a:solidFill>
                          <a:schemeClr val="tx1"/>
                        </a:solidFill>
                        <a:latin typeface="+mn-lt"/>
                      </a:endParaRPr>
                    </a:p>
                  </a:txBody>
                  <a:tcPr marL="115288" marR="141321" marT="32940" marB="24704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1994245"/>
                  </a:ext>
                </a:extLst>
              </a:tr>
              <a:tr h="675261">
                <a:tc>
                  <a:txBody>
                    <a:bodyPr/>
                    <a:lstStyle/>
                    <a:p>
                      <a:r>
                        <a:rPr lang="en-ZA" sz="2200" cap="none" spc="0">
                          <a:solidFill>
                            <a:schemeClr val="tx1"/>
                          </a:solidFill>
                        </a:rPr>
                        <a:t>CHO: 50 - 60% TE</a:t>
                      </a:r>
                    </a:p>
                  </a:txBody>
                  <a:tcPr marL="115288" marR="141321" marT="32940" marB="247047">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vMerge="1">
                  <a:txBody>
                    <a:bodyPr/>
                    <a:lstStyle/>
                    <a:p>
                      <a:endParaRPr lang="en-ZA"/>
                    </a:p>
                  </a:txBody>
                  <a:tcPr/>
                </a:tc>
                <a:extLst>
                  <a:ext uri="{0D108BD9-81ED-4DB2-BD59-A6C34878D82A}">
                    <a16:rowId xmlns:a16="http://schemas.microsoft.com/office/drawing/2014/main" val="3688923962"/>
                  </a:ext>
                </a:extLst>
              </a:tr>
              <a:tr h="1004657">
                <a:tc>
                  <a:txBody>
                    <a:bodyPr/>
                    <a:lstStyle/>
                    <a:p>
                      <a:r>
                        <a:rPr lang="en-ZA" sz="2200" cap="none" spc="0" dirty="0">
                          <a:solidFill>
                            <a:schemeClr val="tx1"/>
                          </a:solidFill>
                        </a:rPr>
                        <a:t>Fat: &lt;30% TE</a:t>
                      </a:r>
                    </a:p>
                    <a:p>
                      <a:r>
                        <a:rPr lang="en-ZA" sz="2200" cap="none" spc="0" dirty="0">
                          <a:solidFill>
                            <a:schemeClr val="tx1"/>
                          </a:solidFill>
                        </a:rPr>
                        <a:t> - SFA &lt; 10% TE</a:t>
                      </a:r>
                    </a:p>
                  </a:txBody>
                  <a:tcPr marL="115288" marR="141321" marT="32940" marB="247047">
                    <a:lnL w="9525" cap="flat" cmpd="sng" algn="ctr">
                      <a:solidFill>
                        <a:schemeClr val="tx1"/>
                      </a:solidFill>
                      <a:prstDash val="solid"/>
                    </a:lnL>
                    <a:lnR w="12700" cmpd="sng">
                      <a:noFill/>
                      <a:prstDash val="solid"/>
                    </a:lnR>
                    <a:lnT w="12700" cmpd="sng">
                      <a:noFill/>
                      <a:prstDash val="solid"/>
                    </a:lnT>
                    <a:lnB w="12700" cmpd="sng">
                      <a:noFill/>
                      <a:prstDash val="solid"/>
                    </a:lnB>
                    <a:noFill/>
                  </a:tcPr>
                </a:tc>
                <a:tc vMerge="1">
                  <a:txBody>
                    <a:bodyPr/>
                    <a:lstStyle/>
                    <a:p>
                      <a:endParaRPr lang="en-ZA"/>
                    </a:p>
                  </a:txBody>
                  <a:tcPr/>
                </a:tc>
                <a:extLst>
                  <a:ext uri="{0D108BD9-81ED-4DB2-BD59-A6C34878D82A}">
                    <a16:rowId xmlns:a16="http://schemas.microsoft.com/office/drawing/2014/main" val="3936739485"/>
                  </a:ext>
                </a:extLst>
              </a:tr>
            </a:tbl>
          </a:graphicData>
        </a:graphic>
      </p:graphicFrame>
      <p:pic>
        <p:nvPicPr>
          <p:cNvPr id="6" name="Picture 2" descr="Low Fat vs Full Fat: A Good Diet Combat - Complete Health News">
            <a:extLst>
              <a:ext uri="{FF2B5EF4-FFF2-40B4-BE49-F238E27FC236}">
                <a16:creationId xmlns:a16="http://schemas.microsoft.com/office/drawing/2014/main" id="{B52CAEB3-823E-4154-AEBD-49C154FE7D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60648"/>
            <a:ext cx="3886200" cy="2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780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3AAE-8AD3-4B7E-B61D-DCA1BC656A40}"/>
              </a:ext>
            </a:extLst>
          </p:cNvPr>
          <p:cNvSpPr>
            <a:spLocks noGrp="1"/>
          </p:cNvSpPr>
          <p:nvPr>
            <p:ph type="title"/>
          </p:nvPr>
        </p:nvSpPr>
        <p:spPr>
          <a:xfrm>
            <a:off x="652653" y="606564"/>
            <a:ext cx="7838694" cy="1325563"/>
          </a:xfrm>
        </p:spPr>
        <p:txBody>
          <a:bodyPr anchor="ctr">
            <a:normAutofit/>
          </a:bodyPr>
          <a:lstStyle/>
          <a:p>
            <a:r>
              <a:rPr lang="en-ZA" dirty="0"/>
              <a:t>High protein diet</a:t>
            </a:r>
          </a:p>
        </p:txBody>
      </p:sp>
      <p:sp>
        <p:nvSpPr>
          <p:cNvPr id="12" name="Rectangle 1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2">
            <a:extLst>
              <a:ext uri="{FF2B5EF4-FFF2-40B4-BE49-F238E27FC236}">
                <a16:creationId xmlns:a16="http://schemas.microsoft.com/office/drawing/2014/main" id="{91C7EBEF-DDB3-489D-B965-CA3DDBEC3513}"/>
              </a:ext>
            </a:extLst>
          </p:cNvPr>
          <p:cNvGraphicFramePr>
            <a:graphicFrameLocks noGrp="1"/>
          </p:cNvGraphicFramePr>
          <p:nvPr>
            <p:ph idx="1"/>
            <p:extLst>
              <p:ext uri="{D42A27DB-BD31-4B8C-83A1-F6EECF244321}">
                <p14:modId xmlns:p14="http://schemas.microsoft.com/office/powerpoint/2010/main" val="2773338664"/>
              </p:ext>
            </p:extLst>
          </p:nvPr>
        </p:nvGraphicFramePr>
        <p:xfrm>
          <a:off x="750655" y="2539762"/>
          <a:ext cx="7642690" cy="3309103"/>
        </p:xfrm>
        <a:graphic>
          <a:graphicData uri="http://schemas.openxmlformats.org/drawingml/2006/table">
            <a:tbl>
              <a:tblPr firstRow="1" bandRow="1">
                <a:noFill/>
                <a:tableStyleId>{5C22544A-7EE6-4342-B048-85BDC9FD1C3A}</a:tableStyleId>
              </a:tblPr>
              <a:tblGrid>
                <a:gridCol w="3283918">
                  <a:extLst>
                    <a:ext uri="{9D8B030D-6E8A-4147-A177-3AD203B41FA5}">
                      <a16:colId xmlns:a16="http://schemas.microsoft.com/office/drawing/2014/main" val="1497039487"/>
                    </a:ext>
                  </a:extLst>
                </a:gridCol>
                <a:gridCol w="4358772">
                  <a:extLst>
                    <a:ext uri="{9D8B030D-6E8A-4147-A177-3AD203B41FA5}">
                      <a16:colId xmlns:a16="http://schemas.microsoft.com/office/drawing/2014/main" val="1344298290"/>
                    </a:ext>
                  </a:extLst>
                </a:gridCol>
              </a:tblGrid>
              <a:tr h="846655">
                <a:tc>
                  <a:txBody>
                    <a:bodyPr/>
                    <a:lstStyle/>
                    <a:p>
                      <a:r>
                        <a:rPr lang="en-ZA" sz="1700" b="1" cap="all" spc="60">
                          <a:solidFill>
                            <a:schemeClr val="tx1"/>
                          </a:solidFill>
                        </a:rPr>
                        <a:t>Nutritional distribution</a:t>
                      </a:r>
                    </a:p>
                  </a:txBody>
                  <a:tcPr marL="166792" marR="204454" marT="132290" marB="132290" anchor="b">
                    <a:lnL w="12700" cmpd="sng">
                      <a:noFill/>
                    </a:lnL>
                    <a:lnR w="12700" cmpd="sng">
                      <a:noFill/>
                    </a:lnR>
                    <a:lnT w="12700" cmpd="sng">
                      <a:noFill/>
                    </a:lnT>
                    <a:lnB w="38100" cmpd="sng">
                      <a:noFill/>
                    </a:lnB>
                    <a:noFill/>
                  </a:tcPr>
                </a:tc>
                <a:tc>
                  <a:txBody>
                    <a:bodyPr/>
                    <a:lstStyle/>
                    <a:p>
                      <a:r>
                        <a:rPr lang="en-ZA" sz="1700" b="1" cap="all" spc="60">
                          <a:solidFill>
                            <a:schemeClr val="tx1"/>
                          </a:solidFill>
                        </a:rPr>
                        <a:t>Improvements in MetS</a:t>
                      </a:r>
                    </a:p>
                  </a:txBody>
                  <a:tcPr marL="166792" marR="204454" marT="132290" marB="132290" anchor="b">
                    <a:lnL w="12700" cmpd="sng">
                      <a:noFill/>
                    </a:lnL>
                    <a:lnR w="12700" cmpd="sng">
                      <a:noFill/>
                    </a:lnR>
                    <a:lnT w="12700" cmpd="sng">
                      <a:noFill/>
                    </a:lnT>
                    <a:lnB w="38100" cmpd="sng">
                      <a:noFill/>
                    </a:lnB>
                    <a:noFill/>
                  </a:tcPr>
                </a:tc>
                <a:extLst>
                  <a:ext uri="{0D108BD9-81ED-4DB2-BD59-A6C34878D82A}">
                    <a16:rowId xmlns:a16="http://schemas.microsoft.com/office/drawing/2014/main" val="1804203505"/>
                  </a:ext>
                </a:extLst>
              </a:tr>
              <a:tr h="938407">
                <a:tc>
                  <a:txBody>
                    <a:bodyPr/>
                    <a:lstStyle/>
                    <a:p>
                      <a:r>
                        <a:rPr lang="en-ZA" sz="2300" cap="none" spc="0">
                          <a:solidFill>
                            <a:schemeClr val="tx1"/>
                          </a:solidFill>
                        </a:rPr>
                        <a:t>Protein: 20 - 30% TE</a:t>
                      </a:r>
                    </a:p>
                    <a:p>
                      <a:r>
                        <a:rPr lang="en-ZA" sz="2300" cap="none" spc="0">
                          <a:solidFill>
                            <a:schemeClr val="tx1"/>
                          </a:solidFill>
                        </a:rPr>
                        <a:t>(1.34 – 1.5g/kg/d)</a:t>
                      </a:r>
                    </a:p>
                  </a:txBody>
                  <a:tcPr marL="166792" marR="204454" marT="47656" marB="132290">
                    <a:lnL w="12700" cap="flat" cmpd="sng" algn="ctr">
                      <a:solidFill>
                        <a:schemeClr val="tx1"/>
                      </a:solidFill>
                      <a:prstDash val="solid"/>
                    </a:lnL>
                    <a:lnR w="12700" cmpd="sng">
                      <a:noFill/>
                      <a:prstDash val="solid"/>
                    </a:lnR>
                    <a:lnT w="38100" cmpd="sng">
                      <a:noFill/>
                    </a:lnT>
                    <a:lnB w="12700" cmpd="sng">
                      <a:noFill/>
                      <a:prstDash val="solid"/>
                    </a:lnB>
                    <a:no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2300" cap="none" spc="0" dirty="0">
                          <a:solidFill>
                            <a:schemeClr val="tx1"/>
                          </a:solidFill>
                          <a:latin typeface="+mn-lt"/>
                          <a:cs typeface="Times New Roman" panose="02020603050405020304" pitchFamily="18" charset="0"/>
                        </a:rPr>
                        <a:t>Cardiometabolic profile: ↓ TG</a:t>
                      </a:r>
                    </a:p>
                  </a:txBody>
                  <a:tcPr marL="166792" marR="204454" marT="47656" marB="13229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311994245"/>
                  </a:ext>
                </a:extLst>
              </a:tr>
              <a:tr h="585634">
                <a:tc>
                  <a:txBody>
                    <a:bodyPr/>
                    <a:lstStyle/>
                    <a:p>
                      <a:r>
                        <a:rPr lang="en-ZA" sz="2300" cap="none" spc="0">
                          <a:solidFill>
                            <a:schemeClr val="tx1"/>
                          </a:solidFill>
                        </a:rPr>
                        <a:t>CHO: 40 - 50% TE</a:t>
                      </a:r>
                    </a:p>
                  </a:txBody>
                  <a:tcPr marL="166792" marR="204454" marT="47656" marB="13229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vMerge="1">
                  <a:txBody>
                    <a:bodyPr/>
                    <a:lstStyle/>
                    <a:p>
                      <a:endParaRPr lang="en-ZA"/>
                    </a:p>
                  </a:txBody>
                  <a:tcPr/>
                </a:tc>
                <a:extLst>
                  <a:ext uri="{0D108BD9-81ED-4DB2-BD59-A6C34878D82A}">
                    <a16:rowId xmlns:a16="http://schemas.microsoft.com/office/drawing/2014/main" val="3688923962"/>
                  </a:ext>
                </a:extLst>
              </a:tr>
              <a:tr h="938407">
                <a:tc>
                  <a:txBody>
                    <a:bodyPr/>
                    <a:lstStyle/>
                    <a:p>
                      <a:r>
                        <a:rPr lang="en-ZA" sz="2300" cap="none" spc="0" dirty="0">
                          <a:solidFill>
                            <a:schemeClr val="tx1"/>
                          </a:solidFill>
                        </a:rPr>
                        <a:t>Fat: 20 - 40% TE</a:t>
                      </a:r>
                    </a:p>
                    <a:p>
                      <a:endParaRPr lang="en-ZA" sz="2300" cap="none" spc="0" dirty="0">
                        <a:solidFill>
                          <a:schemeClr val="tx1"/>
                        </a:solidFill>
                      </a:endParaRPr>
                    </a:p>
                  </a:txBody>
                  <a:tcPr marL="166792" marR="204454" marT="47656" marB="132290">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vMerge="1">
                  <a:txBody>
                    <a:bodyPr/>
                    <a:lstStyle/>
                    <a:p>
                      <a:endParaRPr lang="en-ZA"/>
                    </a:p>
                  </a:txBody>
                  <a:tcPr/>
                </a:tc>
                <a:extLst>
                  <a:ext uri="{0D108BD9-81ED-4DB2-BD59-A6C34878D82A}">
                    <a16:rowId xmlns:a16="http://schemas.microsoft.com/office/drawing/2014/main" val="3936739485"/>
                  </a:ext>
                </a:extLst>
              </a:tr>
            </a:tbl>
          </a:graphicData>
        </a:graphic>
      </p:graphicFrame>
      <p:pic>
        <p:nvPicPr>
          <p:cNvPr id="9" name="Picture 2" descr="Study finds high protein diets lead to lower blood pressure">
            <a:extLst>
              <a:ext uri="{FF2B5EF4-FFF2-40B4-BE49-F238E27FC236}">
                <a16:creationId xmlns:a16="http://schemas.microsoft.com/office/drawing/2014/main" id="{AA56A51D-AEA1-44DF-8030-F497935442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14854"/>
            <a:ext cx="3886200" cy="164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33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9938-F749-4CBF-AAD6-94D54AFF1B19}"/>
              </a:ext>
            </a:extLst>
          </p:cNvPr>
          <p:cNvSpPr>
            <a:spLocks noGrp="1"/>
          </p:cNvSpPr>
          <p:nvPr>
            <p:ph type="title"/>
          </p:nvPr>
        </p:nvSpPr>
        <p:spPr/>
        <p:txBody>
          <a:bodyPr/>
          <a:lstStyle/>
          <a:p>
            <a:r>
              <a:rPr lang="en-ZA" dirty="0"/>
              <a:t>Nordic diet</a:t>
            </a:r>
          </a:p>
        </p:txBody>
      </p:sp>
      <p:graphicFrame>
        <p:nvGraphicFramePr>
          <p:cNvPr id="7" name="Table 2">
            <a:extLst>
              <a:ext uri="{FF2B5EF4-FFF2-40B4-BE49-F238E27FC236}">
                <a16:creationId xmlns:a16="http://schemas.microsoft.com/office/drawing/2014/main" id="{6CA5FD0B-048A-4644-AB63-8EAF8AC70BC6}"/>
              </a:ext>
            </a:extLst>
          </p:cNvPr>
          <p:cNvGraphicFramePr>
            <a:graphicFrameLocks noGrp="1"/>
          </p:cNvGraphicFramePr>
          <p:nvPr>
            <p:ph idx="1"/>
            <p:extLst>
              <p:ext uri="{D42A27DB-BD31-4B8C-83A1-F6EECF244321}">
                <p14:modId xmlns:p14="http://schemas.microsoft.com/office/powerpoint/2010/main" val="1466645521"/>
              </p:ext>
            </p:extLst>
          </p:nvPr>
        </p:nvGraphicFramePr>
        <p:xfrm>
          <a:off x="628650" y="1825625"/>
          <a:ext cx="7642690" cy="3954975"/>
        </p:xfrm>
        <a:graphic>
          <a:graphicData uri="http://schemas.openxmlformats.org/drawingml/2006/table">
            <a:tbl>
              <a:tblPr firstRow="1" bandRow="1">
                <a:noFill/>
                <a:tableStyleId>{5C22544A-7EE6-4342-B048-85BDC9FD1C3A}</a:tableStyleId>
              </a:tblPr>
              <a:tblGrid>
                <a:gridCol w="3283918">
                  <a:extLst>
                    <a:ext uri="{9D8B030D-6E8A-4147-A177-3AD203B41FA5}">
                      <a16:colId xmlns:a16="http://schemas.microsoft.com/office/drawing/2014/main" val="1497039487"/>
                    </a:ext>
                  </a:extLst>
                </a:gridCol>
                <a:gridCol w="4358772">
                  <a:extLst>
                    <a:ext uri="{9D8B030D-6E8A-4147-A177-3AD203B41FA5}">
                      <a16:colId xmlns:a16="http://schemas.microsoft.com/office/drawing/2014/main" val="1344298290"/>
                    </a:ext>
                  </a:extLst>
                </a:gridCol>
              </a:tblGrid>
              <a:tr h="846655">
                <a:tc>
                  <a:txBody>
                    <a:bodyPr/>
                    <a:lstStyle/>
                    <a:p>
                      <a:r>
                        <a:rPr lang="en-ZA" sz="1700" b="1" cap="all" spc="60" dirty="0">
                          <a:solidFill>
                            <a:schemeClr val="tx1"/>
                          </a:solidFill>
                        </a:rPr>
                        <a:t>Nutritional distribution</a:t>
                      </a:r>
                    </a:p>
                  </a:txBody>
                  <a:tcPr marL="166792" marR="204454" marT="132290" marB="132290" anchor="b">
                    <a:lnL w="12700" cmpd="sng">
                      <a:noFill/>
                    </a:lnL>
                    <a:lnR w="12700" cmpd="sng">
                      <a:noFill/>
                    </a:lnR>
                    <a:lnT w="12700" cmpd="sng">
                      <a:noFill/>
                    </a:lnT>
                    <a:lnB w="38100" cmpd="sng">
                      <a:noFill/>
                    </a:lnB>
                    <a:noFill/>
                  </a:tcPr>
                </a:tc>
                <a:tc>
                  <a:txBody>
                    <a:bodyPr/>
                    <a:lstStyle/>
                    <a:p>
                      <a:r>
                        <a:rPr lang="en-ZA" sz="1700" b="1" cap="all" spc="60">
                          <a:solidFill>
                            <a:schemeClr val="tx1"/>
                          </a:solidFill>
                        </a:rPr>
                        <a:t>Improvements in MetS</a:t>
                      </a:r>
                    </a:p>
                  </a:txBody>
                  <a:tcPr marL="166792" marR="204454" marT="132290" marB="132290" anchor="b">
                    <a:lnL w="12700" cmpd="sng">
                      <a:noFill/>
                    </a:lnL>
                    <a:lnR w="12700" cmpd="sng">
                      <a:noFill/>
                    </a:lnR>
                    <a:lnT w="12700" cmpd="sng">
                      <a:noFill/>
                    </a:lnT>
                    <a:lnB w="38100" cmpd="sng">
                      <a:noFill/>
                    </a:lnB>
                    <a:noFill/>
                  </a:tcPr>
                </a:tc>
                <a:extLst>
                  <a:ext uri="{0D108BD9-81ED-4DB2-BD59-A6C34878D82A}">
                    <a16:rowId xmlns:a16="http://schemas.microsoft.com/office/drawing/2014/main" val="1804203505"/>
                  </a:ext>
                </a:extLst>
              </a:tr>
              <a:tr h="938407">
                <a:tc>
                  <a:txBody>
                    <a:bodyPr/>
                    <a:lstStyle/>
                    <a:p>
                      <a:r>
                        <a:rPr lang="en-ZA" sz="2300" cap="none" spc="0" dirty="0">
                          <a:solidFill>
                            <a:schemeClr val="tx1"/>
                          </a:solidFill>
                        </a:rPr>
                        <a:t>Protein: </a:t>
                      </a:r>
                    </a:p>
                    <a:p>
                      <a:r>
                        <a:rPr lang="en-ZA" sz="2300" cap="none" spc="0" dirty="0">
                          <a:solidFill>
                            <a:schemeClr val="tx1"/>
                          </a:solidFill>
                        </a:rPr>
                        <a:t>Low meat</a:t>
                      </a:r>
                    </a:p>
                  </a:txBody>
                  <a:tcPr marL="166792" marR="204454" marT="47656" marB="132290">
                    <a:lnL w="12700" cap="flat" cmpd="sng" algn="ctr">
                      <a:solidFill>
                        <a:schemeClr val="tx1"/>
                      </a:solidFill>
                      <a:prstDash val="solid"/>
                    </a:lnL>
                    <a:lnR w="12700" cmpd="sng">
                      <a:noFill/>
                      <a:prstDash val="solid"/>
                    </a:lnR>
                    <a:lnT w="38100" cmpd="sng">
                      <a:noFill/>
                    </a:lnT>
                    <a:lnB w="12700" cmpd="sng">
                      <a:noFill/>
                      <a:prstDash val="solid"/>
                    </a:lnB>
                    <a:no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2300" cap="none" spc="0" dirty="0">
                          <a:solidFill>
                            <a:schemeClr val="tx1"/>
                          </a:solidFill>
                          <a:latin typeface="+mn-lt"/>
                          <a:cs typeface="Times New Roman" panose="02020603050405020304" pitchFamily="18" charset="0"/>
                        </a:rPr>
                        <a:t>HPT: ↓ SBP &amp; DBP</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2300" cap="none" spc="0" dirty="0">
                          <a:solidFill>
                            <a:schemeClr val="tx1"/>
                          </a:solidFill>
                          <a:latin typeface="+mn-lt"/>
                          <a:cs typeface="Times New Roman" panose="02020603050405020304" pitchFamily="18" charset="0"/>
                        </a:rPr>
                        <a:t>Cardiometabolic profile: ↑ HDL</a:t>
                      </a:r>
                    </a:p>
                  </a:txBody>
                  <a:tcPr marL="166792" marR="204454" marT="47656" marB="13229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311994245"/>
                  </a:ext>
                </a:extLst>
              </a:tr>
              <a:tr h="585634">
                <a:tc>
                  <a:txBody>
                    <a:bodyPr/>
                    <a:lstStyle/>
                    <a:p>
                      <a:r>
                        <a:rPr lang="en-ZA" sz="2300" cap="none" spc="0" dirty="0">
                          <a:solidFill>
                            <a:schemeClr val="tx1"/>
                          </a:solidFill>
                        </a:rPr>
                        <a:t>CHO: </a:t>
                      </a:r>
                    </a:p>
                    <a:p>
                      <a:r>
                        <a:rPr lang="en-ZA" sz="2300" cap="none" spc="0" dirty="0">
                          <a:solidFill>
                            <a:schemeClr val="tx1"/>
                          </a:solidFill>
                        </a:rPr>
                        <a:t>High in whole grain products</a:t>
                      </a:r>
                    </a:p>
                  </a:txBody>
                  <a:tcPr marL="166792" marR="204454" marT="47656" marB="13229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vMerge="1">
                  <a:txBody>
                    <a:bodyPr/>
                    <a:lstStyle/>
                    <a:p>
                      <a:endParaRPr lang="en-ZA"/>
                    </a:p>
                  </a:txBody>
                  <a:tcPr/>
                </a:tc>
                <a:extLst>
                  <a:ext uri="{0D108BD9-81ED-4DB2-BD59-A6C34878D82A}">
                    <a16:rowId xmlns:a16="http://schemas.microsoft.com/office/drawing/2014/main" val="3688923962"/>
                  </a:ext>
                </a:extLst>
              </a:tr>
              <a:tr h="938407">
                <a:tc>
                  <a:txBody>
                    <a:bodyPr/>
                    <a:lstStyle/>
                    <a:p>
                      <a:r>
                        <a:rPr lang="en-ZA" sz="2300" cap="none" spc="0" dirty="0">
                          <a:solidFill>
                            <a:schemeClr val="tx1"/>
                          </a:solidFill>
                        </a:rPr>
                        <a:t>Low in processed food</a:t>
                      </a:r>
                    </a:p>
                    <a:p>
                      <a:endParaRPr lang="en-ZA" sz="2300" cap="none" spc="0" dirty="0">
                        <a:solidFill>
                          <a:schemeClr val="tx1"/>
                        </a:solidFill>
                      </a:endParaRPr>
                    </a:p>
                  </a:txBody>
                  <a:tcPr marL="166792" marR="204454" marT="47656" marB="132290">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vMerge="1">
                  <a:txBody>
                    <a:bodyPr/>
                    <a:lstStyle/>
                    <a:p>
                      <a:endParaRPr lang="en-ZA"/>
                    </a:p>
                  </a:txBody>
                  <a:tcPr/>
                </a:tc>
                <a:extLst>
                  <a:ext uri="{0D108BD9-81ED-4DB2-BD59-A6C34878D82A}">
                    <a16:rowId xmlns:a16="http://schemas.microsoft.com/office/drawing/2014/main" val="3936739485"/>
                  </a:ext>
                </a:extLst>
              </a:tr>
            </a:tbl>
          </a:graphicData>
        </a:graphic>
      </p:graphicFrame>
      <p:pic>
        <p:nvPicPr>
          <p:cNvPr id="9218" name="Picture 2" descr="Nordic Diet: Meet the Mediterranean Diet&amp;#39;s Northern Neighbor | Openfit">
            <a:extLst>
              <a:ext uri="{FF2B5EF4-FFF2-40B4-BE49-F238E27FC236}">
                <a16:creationId xmlns:a16="http://schemas.microsoft.com/office/drawing/2014/main" id="{C8245857-E126-4341-ABD6-B57DA8CD96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773431"/>
            <a:ext cx="4716016" cy="235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49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C661-278B-4358-B765-965E17F86433}"/>
              </a:ext>
            </a:extLst>
          </p:cNvPr>
          <p:cNvSpPr>
            <a:spLocks noGrp="1"/>
          </p:cNvSpPr>
          <p:nvPr>
            <p:ph type="title"/>
          </p:nvPr>
        </p:nvSpPr>
        <p:spPr/>
        <p:txBody>
          <a:bodyPr/>
          <a:lstStyle/>
          <a:p>
            <a:r>
              <a:rPr lang="en-ZA" dirty="0"/>
              <a:t>Intermittent fasting</a:t>
            </a:r>
          </a:p>
        </p:txBody>
      </p:sp>
      <p:graphicFrame>
        <p:nvGraphicFramePr>
          <p:cNvPr id="7" name="Table 2">
            <a:extLst>
              <a:ext uri="{FF2B5EF4-FFF2-40B4-BE49-F238E27FC236}">
                <a16:creationId xmlns:a16="http://schemas.microsoft.com/office/drawing/2014/main" id="{7EFDA4DE-C9A4-47B8-A0DE-AD5B9719BC97}"/>
              </a:ext>
            </a:extLst>
          </p:cNvPr>
          <p:cNvGraphicFramePr>
            <a:graphicFrameLocks noGrp="1"/>
          </p:cNvGraphicFramePr>
          <p:nvPr>
            <p:ph idx="1"/>
            <p:extLst>
              <p:ext uri="{D42A27DB-BD31-4B8C-83A1-F6EECF244321}">
                <p14:modId xmlns:p14="http://schemas.microsoft.com/office/powerpoint/2010/main" val="3697227603"/>
              </p:ext>
            </p:extLst>
          </p:nvPr>
        </p:nvGraphicFramePr>
        <p:xfrm>
          <a:off x="628650" y="1825625"/>
          <a:ext cx="7642690" cy="3309103"/>
        </p:xfrm>
        <a:graphic>
          <a:graphicData uri="http://schemas.openxmlformats.org/drawingml/2006/table">
            <a:tbl>
              <a:tblPr firstRow="1" bandRow="1">
                <a:noFill/>
                <a:tableStyleId>{5C22544A-7EE6-4342-B048-85BDC9FD1C3A}</a:tableStyleId>
              </a:tblPr>
              <a:tblGrid>
                <a:gridCol w="3283918">
                  <a:extLst>
                    <a:ext uri="{9D8B030D-6E8A-4147-A177-3AD203B41FA5}">
                      <a16:colId xmlns:a16="http://schemas.microsoft.com/office/drawing/2014/main" val="1497039487"/>
                    </a:ext>
                  </a:extLst>
                </a:gridCol>
                <a:gridCol w="4358772">
                  <a:extLst>
                    <a:ext uri="{9D8B030D-6E8A-4147-A177-3AD203B41FA5}">
                      <a16:colId xmlns:a16="http://schemas.microsoft.com/office/drawing/2014/main" val="1344298290"/>
                    </a:ext>
                  </a:extLst>
                </a:gridCol>
              </a:tblGrid>
              <a:tr h="846655">
                <a:tc>
                  <a:txBody>
                    <a:bodyPr/>
                    <a:lstStyle/>
                    <a:p>
                      <a:r>
                        <a:rPr lang="en-ZA" sz="1700" b="1" cap="all" spc="60" dirty="0">
                          <a:solidFill>
                            <a:schemeClr val="tx1"/>
                          </a:solidFill>
                        </a:rPr>
                        <a:t>Nutritional distribution</a:t>
                      </a:r>
                    </a:p>
                  </a:txBody>
                  <a:tcPr marL="166792" marR="204454" marT="132290" marB="132290" anchor="b">
                    <a:lnL w="12700" cmpd="sng">
                      <a:noFill/>
                    </a:lnL>
                    <a:lnR w="12700" cmpd="sng">
                      <a:noFill/>
                    </a:lnR>
                    <a:lnT w="12700" cmpd="sng">
                      <a:noFill/>
                    </a:lnT>
                    <a:lnB w="38100" cmpd="sng">
                      <a:noFill/>
                    </a:lnB>
                    <a:noFill/>
                  </a:tcPr>
                </a:tc>
                <a:tc>
                  <a:txBody>
                    <a:bodyPr/>
                    <a:lstStyle/>
                    <a:p>
                      <a:r>
                        <a:rPr lang="en-ZA" sz="1700" b="1" cap="all" spc="60">
                          <a:solidFill>
                            <a:schemeClr val="tx1"/>
                          </a:solidFill>
                        </a:rPr>
                        <a:t>Improvements in MetS</a:t>
                      </a:r>
                    </a:p>
                  </a:txBody>
                  <a:tcPr marL="166792" marR="204454" marT="132290" marB="132290" anchor="b">
                    <a:lnL w="12700" cmpd="sng">
                      <a:noFill/>
                    </a:lnL>
                    <a:lnR w="12700" cmpd="sng">
                      <a:noFill/>
                    </a:lnR>
                    <a:lnT w="12700" cmpd="sng">
                      <a:noFill/>
                    </a:lnT>
                    <a:lnB w="38100" cmpd="sng">
                      <a:noFill/>
                    </a:lnB>
                    <a:noFill/>
                  </a:tcPr>
                </a:tc>
                <a:extLst>
                  <a:ext uri="{0D108BD9-81ED-4DB2-BD59-A6C34878D82A}">
                    <a16:rowId xmlns:a16="http://schemas.microsoft.com/office/drawing/2014/main" val="1804203505"/>
                  </a:ext>
                </a:extLst>
              </a:tr>
              <a:tr h="938407">
                <a:tc>
                  <a:txBody>
                    <a:bodyPr/>
                    <a:lstStyle/>
                    <a:p>
                      <a:r>
                        <a:rPr lang="en-ZA" sz="2300" cap="none" spc="0" dirty="0">
                          <a:solidFill>
                            <a:schemeClr val="tx1"/>
                          </a:solidFill>
                        </a:rPr>
                        <a:t>Fasting for extended periods</a:t>
                      </a:r>
                    </a:p>
                  </a:txBody>
                  <a:tcPr marL="166792" marR="204454" marT="47656" marB="132290">
                    <a:lnL w="12700" cap="flat" cmpd="sng" algn="ctr">
                      <a:solidFill>
                        <a:schemeClr val="tx1"/>
                      </a:solidFill>
                      <a:prstDash val="solid"/>
                    </a:lnL>
                    <a:lnR w="12700" cmpd="sng">
                      <a:noFill/>
                      <a:prstDash val="solid"/>
                    </a:lnR>
                    <a:lnT w="38100" cmpd="sng">
                      <a:noFill/>
                    </a:lnT>
                    <a:lnB w="12700" cmpd="sng">
                      <a:noFill/>
                      <a:prstDash val="solid"/>
                    </a:lnB>
                    <a:noFill/>
                  </a:tcPr>
                </a:tc>
                <a:tc rowSpan="3">
                  <a:txBody>
                    <a:bodyPr/>
                    <a:lstStyle/>
                    <a:p>
                      <a:r>
                        <a:rPr lang="en-ZA" sz="2000" cap="none" spc="0" dirty="0">
                          <a:solidFill>
                            <a:schemeClr val="tx1"/>
                          </a:solidFill>
                          <a:latin typeface="+mn-lt"/>
                        </a:rPr>
                        <a:t>CVD: </a:t>
                      </a:r>
                      <a:r>
                        <a:rPr lang="en-ZA" sz="2000" cap="none" spc="0" dirty="0">
                          <a:solidFill>
                            <a:schemeClr val="tx1"/>
                          </a:solidFill>
                          <a:latin typeface="+mn-lt"/>
                          <a:cs typeface="Times New Roman" panose="02020603050405020304" pitchFamily="18" charset="0"/>
                        </a:rPr>
                        <a:t>↓ risk</a:t>
                      </a:r>
                    </a:p>
                    <a:p>
                      <a:r>
                        <a:rPr lang="en-ZA" sz="2000" cap="none" spc="0" dirty="0">
                          <a:solidFill>
                            <a:schemeClr val="tx1"/>
                          </a:solidFill>
                          <a:latin typeface="+mn-lt"/>
                          <a:cs typeface="Times New Roman" panose="02020603050405020304" pitchFamily="18" charset="0"/>
                        </a:rPr>
                        <a:t>HPT: ↓ SBP &amp; DBP</a:t>
                      </a:r>
                    </a:p>
                    <a:p>
                      <a:r>
                        <a:rPr lang="en-ZA" sz="2000" cap="none" spc="0" dirty="0">
                          <a:solidFill>
                            <a:schemeClr val="tx1"/>
                          </a:solidFill>
                          <a:latin typeface="+mn-lt"/>
                          <a:cs typeface="Times New Roman" panose="02020603050405020304" pitchFamily="18" charset="0"/>
                        </a:rPr>
                        <a:t>Cardiometabolic profile: improvement</a:t>
                      </a:r>
                    </a:p>
                    <a:p>
                      <a:r>
                        <a:rPr lang="en-ZA" sz="2000" cap="none" spc="0" dirty="0">
                          <a:solidFill>
                            <a:schemeClr val="tx1"/>
                          </a:solidFill>
                          <a:latin typeface="+mn-lt"/>
                          <a:cs typeface="Times New Roman" panose="02020603050405020304" pitchFamily="18" charset="0"/>
                        </a:rPr>
                        <a:t>T2DM: ↓ risk, insulin resistance</a:t>
                      </a:r>
                    </a:p>
                    <a:p>
                      <a:r>
                        <a:rPr lang="en-ZA" sz="2000" cap="none" spc="0" dirty="0" err="1">
                          <a:solidFill>
                            <a:schemeClr val="tx1"/>
                          </a:solidFill>
                          <a:latin typeface="+mn-lt"/>
                          <a:cs typeface="Times New Roman" panose="02020603050405020304" pitchFamily="18" charset="0"/>
                        </a:rPr>
                        <a:t>Anthrop</a:t>
                      </a:r>
                      <a:r>
                        <a:rPr lang="en-ZA" sz="2000" cap="none" spc="0" dirty="0">
                          <a:solidFill>
                            <a:schemeClr val="tx1"/>
                          </a:solidFill>
                          <a:latin typeface="+mn-lt"/>
                          <a:cs typeface="Times New Roman" panose="02020603050405020304" pitchFamily="18" charset="0"/>
                        </a:rPr>
                        <a:t>: ↓ weight loss</a:t>
                      </a:r>
                      <a:endParaRPr lang="en-ZA" sz="2000" cap="none" spc="0" dirty="0">
                        <a:solidFill>
                          <a:schemeClr val="tx1"/>
                        </a:solidFill>
                        <a:latin typeface="+mn-lt"/>
                      </a:endParaRPr>
                    </a:p>
                  </a:txBody>
                  <a:tcPr marL="166792" marR="204454" marT="47656" marB="13229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311994245"/>
                  </a:ext>
                </a:extLst>
              </a:tr>
              <a:tr h="585634">
                <a:tc>
                  <a:txBody>
                    <a:bodyPr/>
                    <a:lstStyle/>
                    <a:p>
                      <a:endParaRPr lang="en-ZA" sz="2300" cap="none" spc="0" dirty="0">
                        <a:solidFill>
                          <a:schemeClr val="tx1"/>
                        </a:solidFill>
                      </a:endParaRPr>
                    </a:p>
                  </a:txBody>
                  <a:tcPr marL="166792" marR="204454" marT="47656" marB="13229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vMerge="1">
                  <a:txBody>
                    <a:bodyPr/>
                    <a:lstStyle/>
                    <a:p>
                      <a:endParaRPr lang="en-ZA"/>
                    </a:p>
                  </a:txBody>
                  <a:tcPr/>
                </a:tc>
                <a:extLst>
                  <a:ext uri="{0D108BD9-81ED-4DB2-BD59-A6C34878D82A}">
                    <a16:rowId xmlns:a16="http://schemas.microsoft.com/office/drawing/2014/main" val="3688923962"/>
                  </a:ext>
                </a:extLst>
              </a:tr>
              <a:tr h="938407">
                <a:tc>
                  <a:txBody>
                    <a:bodyPr/>
                    <a:lstStyle/>
                    <a:p>
                      <a:endParaRPr lang="en-ZA" sz="2300" cap="none" spc="0" dirty="0">
                        <a:solidFill>
                          <a:schemeClr val="tx1"/>
                        </a:solidFill>
                      </a:endParaRPr>
                    </a:p>
                  </a:txBody>
                  <a:tcPr marL="166792" marR="204454" marT="47656" marB="132290">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vMerge="1">
                  <a:txBody>
                    <a:bodyPr/>
                    <a:lstStyle/>
                    <a:p>
                      <a:endParaRPr lang="en-ZA"/>
                    </a:p>
                  </a:txBody>
                  <a:tcPr/>
                </a:tc>
                <a:extLst>
                  <a:ext uri="{0D108BD9-81ED-4DB2-BD59-A6C34878D82A}">
                    <a16:rowId xmlns:a16="http://schemas.microsoft.com/office/drawing/2014/main" val="3936739485"/>
                  </a:ext>
                </a:extLst>
              </a:tr>
            </a:tbl>
          </a:graphicData>
        </a:graphic>
      </p:graphicFrame>
      <p:pic>
        <p:nvPicPr>
          <p:cNvPr id="6" name="Picture 2" descr="Is intermittent fasting safe for older adults? - Harvard Health">
            <a:extLst>
              <a:ext uri="{FF2B5EF4-FFF2-40B4-BE49-F238E27FC236}">
                <a16:creationId xmlns:a16="http://schemas.microsoft.com/office/drawing/2014/main" id="{6EE60CC3-292D-47B1-A2AD-9CDADD8A24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8650" y="3489303"/>
            <a:ext cx="3295278" cy="312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142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2871"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33C826-2A37-40EE-8A26-6C0DA12D9330}"/>
              </a:ext>
            </a:extLst>
          </p:cNvPr>
          <p:cNvSpPr>
            <a:spLocks noGrp="1"/>
          </p:cNvSpPr>
          <p:nvPr>
            <p:ph type="title"/>
          </p:nvPr>
        </p:nvSpPr>
        <p:spPr>
          <a:xfrm>
            <a:off x="342900" y="723406"/>
            <a:ext cx="2425514" cy="3826728"/>
          </a:xfrm>
        </p:spPr>
        <p:txBody>
          <a:bodyPr vert="horz" lIns="91440" tIns="45720" rIns="91440" bIns="45720" rtlCol="0" anchor="b">
            <a:normAutofit/>
          </a:bodyPr>
          <a:lstStyle/>
          <a:p>
            <a:pPr algn="ctr" defTabSz="914400"/>
            <a:r>
              <a:rPr lang="en-US" sz="3500" kern="1200">
                <a:solidFill>
                  <a:schemeClr val="tx1"/>
                </a:solidFill>
                <a:latin typeface="+mj-lt"/>
                <a:ea typeface="+mj-ea"/>
                <a:cs typeface="+mj-cs"/>
              </a:rPr>
              <a:t>What does the guidelines recommend regarding diets?</a:t>
            </a:r>
          </a:p>
        </p:txBody>
      </p:sp>
      <p:pic>
        <p:nvPicPr>
          <p:cNvPr id="5" name="Content Placeholder 4" descr="Text&#10;&#10;Description automatically generated">
            <a:extLst>
              <a:ext uri="{FF2B5EF4-FFF2-40B4-BE49-F238E27FC236}">
                <a16:creationId xmlns:a16="http://schemas.microsoft.com/office/drawing/2014/main" id="{EE94EB40-7EE2-48FD-B13C-AE2A161FF19E}"/>
              </a:ext>
            </a:extLst>
          </p:cNvPr>
          <p:cNvPicPr>
            <a:picLocks noGrp="1" noChangeAspect="1"/>
          </p:cNvPicPr>
          <p:nvPr>
            <p:ph idx="1"/>
          </p:nvPr>
        </p:nvPicPr>
        <p:blipFill>
          <a:blip r:embed="rId2"/>
          <a:stretch>
            <a:fillRect/>
          </a:stretch>
        </p:blipFill>
        <p:spPr>
          <a:xfrm>
            <a:off x="3687188" y="1336970"/>
            <a:ext cx="4973506" cy="4184060"/>
          </a:xfrm>
          <a:prstGeom prst="rect">
            <a:avLst/>
          </a:prstGeom>
        </p:spPr>
      </p:pic>
    </p:spTree>
    <p:extLst>
      <p:ext uri="{BB962C8B-B14F-4D97-AF65-F5344CB8AC3E}">
        <p14:creationId xmlns:p14="http://schemas.microsoft.com/office/powerpoint/2010/main" val="3430267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16EE4-9748-42B9-B4CC-59A9C289081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Do not forget about SAFBDG</a:t>
            </a:r>
          </a:p>
        </p:txBody>
      </p:sp>
      <p:pic>
        <p:nvPicPr>
          <p:cNvPr id="28674" name="Picture 2" descr="The South African food-based Dietary guidelines | Nestlé">
            <a:extLst>
              <a:ext uri="{FF2B5EF4-FFF2-40B4-BE49-F238E27FC236}">
                <a16:creationId xmlns:a16="http://schemas.microsoft.com/office/drawing/2014/main" id="{B1C8AA60-A5A3-4129-BAA1-0D3BD5D0B8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66559" y="1675227"/>
            <a:ext cx="6210881"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1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72">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2" name="Title 1"/>
          <p:cNvSpPr>
            <a:spLocks noGrp="1"/>
          </p:cNvSpPr>
          <p:nvPr>
            <p:ph type="title"/>
          </p:nvPr>
        </p:nvSpPr>
        <p:spPr>
          <a:xfrm>
            <a:off x="466344" y="1161288"/>
            <a:ext cx="2702052" cy="4526280"/>
          </a:xfrm>
        </p:spPr>
        <p:txBody>
          <a:bodyPr>
            <a:normAutofit/>
          </a:bodyPr>
          <a:lstStyle/>
          <a:p>
            <a:pPr eaLnBrk="1" hangingPunct="1"/>
            <a:r>
              <a:rPr lang="en-ZA" altLang="en-US" sz="3500"/>
              <a:t>METABOLIC SYNDROME</a:t>
            </a:r>
          </a:p>
        </p:txBody>
      </p:sp>
      <p:sp>
        <p:nvSpPr>
          <p:cNvPr id="79" name="Rectangle 7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368" name="Content Placeholder 2">
            <a:extLst>
              <a:ext uri="{FF2B5EF4-FFF2-40B4-BE49-F238E27FC236}">
                <a16:creationId xmlns:a16="http://schemas.microsoft.com/office/drawing/2014/main" id="{97336190-41C2-4A5E-9D0D-B6873AD2E07F}"/>
              </a:ext>
            </a:extLst>
          </p:cNvPr>
          <p:cNvGraphicFramePr>
            <a:graphicFrameLocks noGrp="1"/>
          </p:cNvGraphicFramePr>
          <p:nvPr>
            <p:ph idx="1"/>
            <p:extLst>
              <p:ext uri="{D42A27DB-BD31-4B8C-83A1-F6EECF244321}">
                <p14:modId xmlns:p14="http://schemas.microsoft.com/office/powerpoint/2010/main" val="2664798266"/>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904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F89811-EF86-4F24-8973-3749C8FBC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9143997" cy="6858000"/>
            <a:chOff x="1" y="0"/>
            <a:chExt cx="12191996" cy="6858000"/>
          </a:xfrm>
        </p:grpSpPr>
        <p:sp useBgFill="1">
          <p:nvSpPr>
            <p:cNvPr id="12" name="Rectangle 11">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3" name="Rectangle 12">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E533D648-8DB6-4190-8642-0ECC4338C838}"/>
              </a:ext>
            </a:extLst>
          </p:cNvPr>
          <p:cNvSpPr>
            <a:spLocks noGrp="1"/>
          </p:cNvSpPr>
          <p:nvPr>
            <p:ph type="title"/>
          </p:nvPr>
        </p:nvSpPr>
        <p:spPr>
          <a:xfrm>
            <a:off x="603504" y="646073"/>
            <a:ext cx="3499293" cy="4388073"/>
          </a:xfrm>
        </p:spPr>
        <p:txBody>
          <a:bodyPr vert="horz" lIns="91440" tIns="45720" rIns="91440" bIns="45720" rtlCol="0" anchor="b">
            <a:normAutofit/>
          </a:bodyPr>
          <a:lstStyle/>
          <a:p>
            <a:pPr defTabSz="914400"/>
            <a:r>
              <a:rPr lang="en-US" sz="7100"/>
              <a:t>Specific food sources?</a:t>
            </a:r>
          </a:p>
        </p:txBody>
      </p:sp>
      <p:sp>
        <p:nvSpPr>
          <p:cNvPr id="15" name="Freeform: Shape 14">
            <a:extLst>
              <a:ext uri="{FF2B5EF4-FFF2-40B4-BE49-F238E27FC236}">
                <a16:creationId xmlns:a16="http://schemas.microsoft.com/office/drawing/2014/main" id="{19419667-6EB3-488D-8BD4-9D972AC11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0531" y="0"/>
            <a:ext cx="4803469"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ssorted piles of beans and legumes">
            <a:extLst>
              <a:ext uri="{FF2B5EF4-FFF2-40B4-BE49-F238E27FC236}">
                <a16:creationId xmlns:a16="http://schemas.microsoft.com/office/drawing/2014/main" id="{F1163751-A1C8-4E52-B605-1168466BDA7F}"/>
              </a:ext>
            </a:extLst>
          </p:cNvPr>
          <p:cNvPicPr>
            <a:picLocks noChangeAspect="1"/>
          </p:cNvPicPr>
          <p:nvPr/>
        </p:nvPicPr>
        <p:blipFill rotWithShape="1">
          <a:blip r:embed="rId2"/>
          <a:srcRect l="31222" r="18464" b="1"/>
          <a:stretch/>
        </p:blipFill>
        <p:spPr>
          <a:xfrm>
            <a:off x="4502415" y="10"/>
            <a:ext cx="4641585"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Tree>
    <p:extLst>
      <p:ext uri="{BB962C8B-B14F-4D97-AF65-F5344CB8AC3E}">
        <p14:creationId xmlns:p14="http://schemas.microsoft.com/office/powerpoint/2010/main" val="2782082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4B07A-C72A-4B51-A425-56DE175AA69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What does the guidelines recommend for LEGUMES?</a:t>
            </a:r>
          </a:p>
        </p:txBody>
      </p:sp>
      <p:pic>
        <p:nvPicPr>
          <p:cNvPr id="5" name="Content Placeholder 4" descr="Text&#10;&#10;Description automatically generated">
            <a:extLst>
              <a:ext uri="{FF2B5EF4-FFF2-40B4-BE49-F238E27FC236}">
                <a16:creationId xmlns:a16="http://schemas.microsoft.com/office/drawing/2014/main" id="{FE19E429-8CEA-40E8-91BD-DB03F510C12D}"/>
              </a:ext>
            </a:extLst>
          </p:cNvPr>
          <p:cNvPicPr>
            <a:picLocks noGrp="1" noChangeAspect="1"/>
          </p:cNvPicPr>
          <p:nvPr>
            <p:ph idx="1"/>
          </p:nvPr>
        </p:nvPicPr>
        <p:blipFill>
          <a:blip r:embed="rId2"/>
          <a:stretch>
            <a:fillRect/>
          </a:stretch>
        </p:blipFill>
        <p:spPr>
          <a:xfrm>
            <a:off x="1232408" y="1675227"/>
            <a:ext cx="6679182" cy="4394199"/>
          </a:xfrm>
          <a:prstGeom prst="rect">
            <a:avLst/>
          </a:prstGeom>
        </p:spPr>
      </p:pic>
    </p:spTree>
    <p:extLst>
      <p:ext uri="{BB962C8B-B14F-4D97-AF65-F5344CB8AC3E}">
        <p14:creationId xmlns:p14="http://schemas.microsoft.com/office/powerpoint/2010/main" val="1951959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4B07A-C72A-4B51-A425-56DE175AA69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dirty="0">
                <a:solidFill>
                  <a:schemeClr val="bg1"/>
                </a:solidFill>
                <a:latin typeface="+mj-lt"/>
                <a:ea typeface="+mj-ea"/>
                <a:cs typeface="+mj-cs"/>
              </a:rPr>
              <a:t>What does the guidelines recommend for GRAINS?</a:t>
            </a:r>
          </a:p>
        </p:txBody>
      </p:sp>
      <p:pic>
        <p:nvPicPr>
          <p:cNvPr id="5" name="Content Placeholder 4" descr="Text&#10;&#10;Description automatically generated">
            <a:extLst>
              <a:ext uri="{FF2B5EF4-FFF2-40B4-BE49-F238E27FC236}">
                <a16:creationId xmlns:a16="http://schemas.microsoft.com/office/drawing/2014/main" id="{9F12B9CF-4C44-4BBD-A3FE-CB02864E13A9}"/>
              </a:ext>
            </a:extLst>
          </p:cNvPr>
          <p:cNvPicPr>
            <a:picLocks noGrp="1" noChangeAspect="1"/>
          </p:cNvPicPr>
          <p:nvPr>
            <p:ph idx="1"/>
          </p:nvPr>
        </p:nvPicPr>
        <p:blipFill>
          <a:blip r:embed="rId2"/>
          <a:stretch>
            <a:fillRect/>
          </a:stretch>
        </p:blipFill>
        <p:spPr>
          <a:xfrm>
            <a:off x="711958" y="1675227"/>
            <a:ext cx="7720083" cy="4394199"/>
          </a:xfrm>
          <a:prstGeom prst="rect">
            <a:avLst/>
          </a:prstGeom>
        </p:spPr>
      </p:pic>
    </p:spTree>
    <p:extLst>
      <p:ext uri="{BB962C8B-B14F-4D97-AF65-F5344CB8AC3E}">
        <p14:creationId xmlns:p14="http://schemas.microsoft.com/office/powerpoint/2010/main" val="2393108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2" name="Rectangle 7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593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text&#10;&#10;Description automatically generated">
            <a:extLst>
              <a:ext uri="{FF2B5EF4-FFF2-40B4-BE49-F238E27FC236}">
                <a16:creationId xmlns:a16="http://schemas.microsoft.com/office/drawing/2014/main" id="{EC0D871A-B7E3-44DD-A08E-456BFBD99659}"/>
              </a:ext>
            </a:extLst>
          </p:cNvPr>
          <p:cNvPicPr>
            <a:picLocks noGrp="1" noChangeAspect="1"/>
          </p:cNvPicPr>
          <p:nvPr>
            <p:ph sz="half" idx="1"/>
          </p:nvPr>
        </p:nvPicPr>
        <p:blipFill>
          <a:blip r:embed="rId2"/>
          <a:stretch>
            <a:fillRect/>
          </a:stretch>
        </p:blipFill>
        <p:spPr>
          <a:xfrm>
            <a:off x="4572000" y="708025"/>
            <a:ext cx="4094163" cy="2674938"/>
          </a:xfrm>
        </p:spPr>
      </p:pic>
      <p:pic>
        <p:nvPicPr>
          <p:cNvPr id="22530" name="Picture 2" descr="How to Eat More Fruit and Vegetables | American Heart Association">
            <a:extLst>
              <a:ext uri="{FF2B5EF4-FFF2-40B4-BE49-F238E27FC236}">
                <a16:creationId xmlns:a16="http://schemas.microsoft.com/office/drawing/2014/main" id="{F87CF9F7-2C9F-4291-A617-9F71FAF5567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3449638"/>
            <a:ext cx="4094163" cy="270033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84B07A-C72A-4B51-A425-56DE175AA692}"/>
              </a:ext>
            </a:extLst>
          </p:cNvPr>
          <p:cNvSpPr>
            <a:spLocks noGrp="1"/>
          </p:cNvSpPr>
          <p:nvPr>
            <p:ph type="title"/>
          </p:nvPr>
        </p:nvSpPr>
        <p:spPr>
          <a:xfrm>
            <a:off x="466221" y="640080"/>
            <a:ext cx="3168968" cy="5578816"/>
          </a:xfrm>
        </p:spPr>
        <p:txBody>
          <a:bodyPr vert="horz" lIns="91440" tIns="45720" rIns="91440" bIns="45720" rtlCol="0" anchor="ctr">
            <a:normAutofit/>
          </a:bodyPr>
          <a:lstStyle/>
          <a:p>
            <a:pPr algn="ctr" defTabSz="914400"/>
            <a:r>
              <a:rPr lang="en-US" sz="4100" kern="1200">
                <a:solidFill>
                  <a:srgbClr val="FFFFFF"/>
                </a:solidFill>
                <a:latin typeface="+mj-lt"/>
                <a:ea typeface="+mj-ea"/>
                <a:cs typeface="+mj-cs"/>
              </a:rPr>
              <a:t>What does the guidelines recommend?</a:t>
            </a:r>
          </a:p>
        </p:txBody>
      </p:sp>
    </p:spTree>
    <p:extLst>
      <p:ext uri="{BB962C8B-B14F-4D97-AF65-F5344CB8AC3E}">
        <p14:creationId xmlns:p14="http://schemas.microsoft.com/office/powerpoint/2010/main" val="368468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563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medium confidence">
            <a:extLst>
              <a:ext uri="{FF2B5EF4-FFF2-40B4-BE49-F238E27FC236}">
                <a16:creationId xmlns:a16="http://schemas.microsoft.com/office/drawing/2014/main" id="{2109FCC5-D3CC-4792-9E06-B0940DC9E3EC}"/>
              </a:ext>
            </a:extLst>
          </p:cNvPr>
          <p:cNvPicPr>
            <a:picLocks noGrp="1" noChangeAspect="1"/>
          </p:cNvPicPr>
          <p:nvPr>
            <p:ph sz="half" idx="1"/>
          </p:nvPr>
        </p:nvPicPr>
        <p:blipFill>
          <a:blip r:embed="rId2"/>
          <a:stretch>
            <a:fillRect/>
          </a:stretch>
        </p:blipFill>
        <p:spPr>
          <a:xfrm>
            <a:off x="3171825" y="639763"/>
            <a:ext cx="5473700" cy="2808288"/>
          </a:xfrm>
        </p:spPr>
      </p:pic>
      <p:pic>
        <p:nvPicPr>
          <p:cNvPr id="24578" name="Picture 2" descr="You are what fish eat - Institute on the Environment">
            <a:extLst>
              <a:ext uri="{FF2B5EF4-FFF2-40B4-BE49-F238E27FC236}">
                <a16:creationId xmlns:a16="http://schemas.microsoft.com/office/drawing/2014/main" id="{20D30F4E-A247-4A0F-ADC8-563D10C252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171825" y="3516313"/>
            <a:ext cx="5473700" cy="27035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84B07A-C72A-4B51-A425-56DE175AA692}"/>
              </a:ext>
            </a:extLst>
          </p:cNvPr>
          <p:cNvSpPr>
            <a:spLocks noGrp="1"/>
          </p:cNvSpPr>
          <p:nvPr>
            <p:ph type="title"/>
          </p:nvPr>
        </p:nvSpPr>
        <p:spPr>
          <a:xfrm>
            <a:off x="628650" y="171162"/>
            <a:ext cx="2130136" cy="2371148"/>
          </a:xfrm>
        </p:spPr>
        <p:txBody>
          <a:bodyPr vert="horz" lIns="91440" tIns="45720" rIns="91440" bIns="45720" rtlCol="0" anchor="ctr">
            <a:normAutofit/>
          </a:bodyPr>
          <a:lstStyle/>
          <a:p>
            <a:pPr defTabSz="914400"/>
            <a:r>
              <a:rPr lang="en-US" sz="2800" kern="1200">
                <a:solidFill>
                  <a:srgbClr val="FFFFFF"/>
                </a:solidFill>
                <a:latin typeface="+mj-lt"/>
                <a:ea typeface="+mj-ea"/>
                <a:cs typeface="+mj-cs"/>
              </a:rPr>
              <a:t>What does the guidelines recommend?</a:t>
            </a:r>
          </a:p>
        </p:txBody>
      </p:sp>
    </p:spTree>
    <p:extLst>
      <p:ext uri="{BB962C8B-B14F-4D97-AF65-F5344CB8AC3E}">
        <p14:creationId xmlns:p14="http://schemas.microsoft.com/office/powerpoint/2010/main" val="2929324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Text&#10;&#10;Description automatically generated">
            <a:extLst>
              <a:ext uri="{FF2B5EF4-FFF2-40B4-BE49-F238E27FC236}">
                <a16:creationId xmlns:a16="http://schemas.microsoft.com/office/drawing/2014/main" id="{92025714-20F0-4C20-AE73-8B279092FA12}"/>
              </a:ext>
            </a:extLst>
          </p:cNvPr>
          <p:cNvPicPr>
            <a:picLocks noGrp="1" noChangeAspect="1"/>
          </p:cNvPicPr>
          <p:nvPr>
            <p:ph idx="1"/>
          </p:nvPr>
        </p:nvPicPr>
        <p:blipFill>
          <a:blip r:embed="rId2"/>
          <a:stretch>
            <a:fillRect/>
          </a:stretch>
        </p:blipFill>
        <p:spPr>
          <a:xfrm>
            <a:off x="965200" y="2994025"/>
            <a:ext cx="4051300" cy="2757488"/>
          </a:xfrm>
        </p:spPr>
      </p:pic>
      <p:pic>
        <p:nvPicPr>
          <p:cNvPr id="25602" name="Picture 2" descr="Eating a Handful of Nuts May Prevent Major Diseases | Time">
            <a:extLst>
              <a:ext uri="{FF2B5EF4-FFF2-40B4-BE49-F238E27FC236}">
                <a16:creationId xmlns:a16="http://schemas.microsoft.com/office/drawing/2014/main" id="{01BF6D5B-C909-42DA-928E-263183521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763" y="2994025"/>
            <a:ext cx="3429000" cy="275748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84B07A-C72A-4B51-A425-56DE175AA692}"/>
              </a:ext>
            </a:extLst>
          </p:cNvPr>
          <p:cNvSpPr>
            <a:spLocks noGrp="1"/>
          </p:cNvSpPr>
          <p:nvPr>
            <p:ph type="title"/>
          </p:nvPr>
        </p:nvSpPr>
        <p:spPr>
          <a:xfrm>
            <a:off x="965199" y="1204109"/>
            <a:ext cx="7517548" cy="857894"/>
          </a:xfrm>
        </p:spPr>
        <p:txBody>
          <a:bodyPr>
            <a:normAutofit/>
          </a:bodyPr>
          <a:lstStyle/>
          <a:p>
            <a:r>
              <a:rPr lang="en-ZA" sz="3500">
                <a:solidFill>
                  <a:srgbClr val="FFFFFF"/>
                </a:solidFill>
              </a:rPr>
              <a:t>What does the guidelines recommend?</a:t>
            </a:r>
          </a:p>
        </p:txBody>
      </p:sp>
    </p:spTree>
    <p:extLst>
      <p:ext uri="{BB962C8B-B14F-4D97-AF65-F5344CB8AC3E}">
        <p14:creationId xmlns:p14="http://schemas.microsoft.com/office/powerpoint/2010/main" val="1800404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Text&#10;&#10;Description automatically generated">
            <a:extLst>
              <a:ext uri="{FF2B5EF4-FFF2-40B4-BE49-F238E27FC236}">
                <a16:creationId xmlns:a16="http://schemas.microsoft.com/office/drawing/2014/main" id="{0059E670-7814-4517-99C8-561C7966F265}"/>
              </a:ext>
            </a:extLst>
          </p:cNvPr>
          <p:cNvPicPr>
            <a:picLocks noGrp="1" noChangeAspect="1"/>
          </p:cNvPicPr>
          <p:nvPr>
            <p:ph sz="half" idx="1"/>
          </p:nvPr>
        </p:nvPicPr>
        <p:blipFill>
          <a:blip r:embed="rId2"/>
          <a:stretch>
            <a:fillRect/>
          </a:stretch>
        </p:blipFill>
        <p:spPr>
          <a:xfrm>
            <a:off x="965200" y="3073400"/>
            <a:ext cx="3992563" cy="2597150"/>
          </a:xfrm>
        </p:spPr>
      </p:pic>
      <p:pic>
        <p:nvPicPr>
          <p:cNvPr id="26626" name="Picture 2" descr="Are Eggs Considered a Dairy Product?">
            <a:extLst>
              <a:ext uri="{FF2B5EF4-FFF2-40B4-BE49-F238E27FC236}">
                <a16:creationId xmlns:a16="http://schemas.microsoft.com/office/drawing/2014/main" id="{7DF54B21-DD43-457B-A673-78A109DD65B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6025" y="3073400"/>
            <a:ext cx="3487738" cy="259715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20AD84-253F-4572-B110-2D73D9706B86}"/>
              </a:ext>
            </a:extLst>
          </p:cNvPr>
          <p:cNvSpPr>
            <a:spLocks noGrp="1"/>
          </p:cNvSpPr>
          <p:nvPr>
            <p:ph type="title"/>
          </p:nvPr>
        </p:nvSpPr>
        <p:spPr>
          <a:xfrm>
            <a:off x="965199" y="1204109"/>
            <a:ext cx="7517548" cy="857894"/>
          </a:xfrm>
        </p:spPr>
        <p:txBody>
          <a:bodyPr vert="horz" lIns="91440" tIns="45720" rIns="91440" bIns="45720" rtlCol="0" anchor="ctr">
            <a:normAutofit/>
          </a:bodyPr>
          <a:lstStyle/>
          <a:p>
            <a:pPr defTabSz="914400"/>
            <a:r>
              <a:rPr lang="en-US" sz="3500" kern="1200">
                <a:solidFill>
                  <a:srgbClr val="FFFFFF"/>
                </a:solidFill>
                <a:latin typeface="+mj-lt"/>
                <a:ea typeface="+mj-ea"/>
                <a:cs typeface="+mj-cs"/>
              </a:rPr>
              <a:t>What does the guideline recommend?</a:t>
            </a:r>
          </a:p>
        </p:txBody>
      </p:sp>
    </p:spTree>
    <p:extLst>
      <p:ext uri="{BB962C8B-B14F-4D97-AF65-F5344CB8AC3E}">
        <p14:creationId xmlns:p14="http://schemas.microsoft.com/office/powerpoint/2010/main" val="3784815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4B07A-C72A-4B51-A425-56DE175AA692}"/>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4000">
                <a:solidFill>
                  <a:srgbClr val="FFFFFF"/>
                </a:solidFill>
              </a:rPr>
              <a:t>What does the guidelines recommend?</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7650" name="Picture 2" descr="Limit Consumption of Sugar-Sweetened Drinks - American Institute for Cancer  Research">
            <a:extLst>
              <a:ext uri="{FF2B5EF4-FFF2-40B4-BE49-F238E27FC236}">
                <a16:creationId xmlns:a16="http://schemas.microsoft.com/office/drawing/2014/main" id="{EBB44438-D9C9-46EC-82D4-1B28524E5E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05820" y="2426818"/>
            <a:ext cx="3977648"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ext&#10;&#10;Description automatically generated">
            <a:extLst>
              <a:ext uri="{FF2B5EF4-FFF2-40B4-BE49-F238E27FC236}">
                <a16:creationId xmlns:a16="http://schemas.microsoft.com/office/drawing/2014/main" id="{95DB1BC5-1C1F-4B8F-B3BD-D91EAB27727C}"/>
              </a:ext>
            </a:extLst>
          </p:cNvPr>
          <p:cNvPicPr>
            <a:picLocks noGrp="1" noChangeAspect="1"/>
          </p:cNvPicPr>
          <p:nvPr>
            <p:ph sz="half" idx="1"/>
          </p:nvPr>
        </p:nvPicPr>
        <p:blipFill>
          <a:blip r:embed="rId3"/>
          <a:stretch>
            <a:fillRect/>
          </a:stretch>
        </p:blipFill>
        <p:spPr>
          <a:xfrm>
            <a:off x="4833804" y="2905927"/>
            <a:ext cx="4091938" cy="3039418"/>
          </a:xfrm>
          <a:prstGeom prst="rect">
            <a:avLst/>
          </a:prstGeom>
        </p:spPr>
      </p:pic>
      <p:sp>
        <p:nvSpPr>
          <p:cNvPr id="7" name="&quot;Not Allowed&quot; Symbol 6">
            <a:extLst>
              <a:ext uri="{FF2B5EF4-FFF2-40B4-BE49-F238E27FC236}">
                <a16:creationId xmlns:a16="http://schemas.microsoft.com/office/drawing/2014/main" id="{F82B4F00-5E7C-467B-B378-F90FD2237CF5}"/>
              </a:ext>
            </a:extLst>
          </p:cNvPr>
          <p:cNvSpPr/>
          <p:nvPr/>
        </p:nvSpPr>
        <p:spPr>
          <a:xfrm>
            <a:off x="409763" y="2596836"/>
            <a:ext cx="3873705" cy="3827619"/>
          </a:xfrm>
          <a:prstGeom prst="noSmoking">
            <a:avLst>
              <a:gd name="adj" fmla="val 119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4519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08" name="Rectangle 70">
            <a:extLst>
              <a:ext uri="{FF2B5EF4-FFF2-40B4-BE49-F238E27FC236}">
                <a16:creationId xmlns:a16="http://schemas.microsoft.com/office/drawing/2014/main" id="{501ADC02-4FFB-4A70-B944-C4733969D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DF7CF8-088C-4E6F-B0FD-047CD4E79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89828"/>
            <a:ext cx="9144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787292 h 2868172"/>
              <a:gd name="connsiteX243" fmla="*/ 12192000 w 12192000"/>
              <a:gd name="connsiteY243" fmla="*/ 1931671 h 2868172"/>
              <a:gd name="connsiteX244" fmla="*/ 12191997 w 12192000"/>
              <a:gd name="connsiteY244" fmla="*/ 1931671 h 2868172"/>
              <a:gd name="connsiteX245" fmla="*/ 12191997 w 12192000"/>
              <a:gd name="connsiteY245" fmla="*/ 2868172 h 2868172"/>
              <a:gd name="connsiteX246" fmla="*/ 1 w 12192000"/>
              <a:gd name="connsiteY246" fmla="*/ 2868172 h 2868172"/>
              <a:gd name="connsiteX247" fmla="*/ 1 w 12192000"/>
              <a:gd name="connsiteY247" fmla="*/ 1931671 h 2868172"/>
              <a:gd name="connsiteX248" fmla="*/ 0 w 12192000"/>
              <a:gd name="connsiteY248" fmla="*/ 1931671 h 2868172"/>
              <a:gd name="connsiteX249" fmla="*/ 0 w 12192000"/>
              <a:gd name="connsiteY249" fmla="*/ 1787292 h 2868172"/>
              <a:gd name="connsiteX250" fmla="*/ 0 w 12192000"/>
              <a:gd name="connsiteY250" fmla="*/ 1030205 h 2868172"/>
              <a:gd name="connsiteX251" fmla="*/ 0 w 12192000"/>
              <a:gd name="connsiteY251" fmla="*/ 885826 h 2868172"/>
              <a:gd name="connsiteX252" fmla="*/ 0 w 12192000"/>
              <a:gd name="connsiteY252" fmla="*/ 319047 h 2868172"/>
              <a:gd name="connsiteX253" fmla="*/ 0 w 12192000"/>
              <a:gd name="connsiteY253" fmla="*/ 174668 h 2868172"/>
              <a:gd name="connsiteX254" fmla="*/ 1852 w 12192000"/>
              <a:gd name="connsiteY254" fmla="*/ 174625 h 2868172"/>
              <a:gd name="connsiteX255" fmla="*/ 62177 w 12192000"/>
              <a:gd name="connsiteY255" fmla="*/ 166687 h 2868172"/>
              <a:gd name="connsiteX256" fmla="*/ 114564 w 12192000"/>
              <a:gd name="connsiteY256" fmla="*/ 155575 h 2868172"/>
              <a:gd name="connsiteX257" fmla="*/ 160602 w 12192000"/>
              <a:gd name="connsiteY257" fmla="*/ 141287 h 2868172"/>
              <a:gd name="connsiteX258" fmla="*/ 201877 w 12192000"/>
              <a:gd name="connsiteY258" fmla="*/ 125412 h 2868172"/>
              <a:gd name="connsiteX259" fmla="*/ 238389 w 12192000"/>
              <a:gd name="connsiteY259" fmla="*/ 106362 h 2868172"/>
              <a:gd name="connsiteX260" fmla="*/ 276489 w 12192000"/>
              <a:gd name="connsiteY260" fmla="*/ 87312 h 2868172"/>
              <a:gd name="connsiteX261" fmla="*/ 314589 w 12192000"/>
              <a:gd name="connsiteY261" fmla="*/ 68262 h 2868172"/>
              <a:gd name="connsiteX262" fmla="*/ 351102 w 12192000"/>
              <a:gd name="connsiteY262" fmla="*/ 52387 h 2868172"/>
              <a:gd name="connsiteX263" fmla="*/ 392377 w 12192000"/>
              <a:gd name="connsiteY263" fmla="*/ 36512 h 2868172"/>
              <a:gd name="connsiteX264" fmla="*/ 438414 w 12192000"/>
              <a:gd name="connsiteY264" fmla="*/ 20637 h 2868172"/>
              <a:gd name="connsiteX265" fmla="*/ 490802 w 12192000"/>
              <a:gd name="connsiteY265" fmla="*/ 9525 h 2868172"/>
              <a:gd name="connsiteX266" fmla="*/ 551127 w 12192000"/>
              <a:gd name="connsiteY266"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787292"/>
                </a:lnTo>
                <a:lnTo>
                  <a:pt x="12192000" y="1931671"/>
                </a:lnTo>
                <a:lnTo>
                  <a:pt x="12191997" y="1931671"/>
                </a:lnTo>
                <a:lnTo>
                  <a:pt x="12191997" y="2868172"/>
                </a:lnTo>
                <a:lnTo>
                  <a:pt x="1" y="2868172"/>
                </a:lnTo>
                <a:lnTo>
                  <a:pt x="1" y="1931671"/>
                </a:lnTo>
                <a:lnTo>
                  <a:pt x="0" y="1931671"/>
                </a:lnTo>
                <a:lnTo>
                  <a:pt x="0" y="178729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2AC12B82-826E-4D2B-BFBC-D11C8BCB9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89828"/>
            <a:ext cx="9144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787292 h 2868172"/>
              <a:gd name="connsiteX243" fmla="*/ 12192000 w 12192000"/>
              <a:gd name="connsiteY243" fmla="*/ 1931671 h 2868172"/>
              <a:gd name="connsiteX244" fmla="*/ 12191997 w 12192000"/>
              <a:gd name="connsiteY244" fmla="*/ 1931671 h 2868172"/>
              <a:gd name="connsiteX245" fmla="*/ 12191997 w 12192000"/>
              <a:gd name="connsiteY245" fmla="*/ 2868172 h 2868172"/>
              <a:gd name="connsiteX246" fmla="*/ 1 w 12192000"/>
              <a:gd name="connsiteY246" fmla="*/ 2868172 h 2868172"/>
              <a:gd name="connsiteX247" fmla="*/ 1 w 12192000"/>
              <a:gd name="connsiteY247" fmla="*/ 1931671 h 2868172"/>
              <a:gd name="connsiteX248" fmla="*/ 0 w 12192000"/>
              <a:gd name="connsiteY248" fmla="*/ 1931671 h 2868172"/>
              <a:gd name="connsiteX249" fmla="*/ 0 w 12192000"/>
              <a:gd name="connsiteY249" fmla="*/ 1787292 h 2868172"/>
              <a:gd name="connsiteX250" fmla="*/ 0 w 12192000"/>
              <a:gd name="connsiteY250" fmla="*/ 1030205 h 2868172"/>
              <a:gd name="connsiteX251" fmla="*/ 0 w 12192000"/>
              <a:gd name="connsiteY251" fmla="*/ 885826 h 2868172"/>
              <a:gd name="connsiteX252" fmla="*/ 0 w 12192000"/>
              <a:gd name="connsiteY252" fmla="*/ 319047 h 2868172"/>
              <a:gd name="connsiteX253" fmla="*/ 0 w 12192000"/>
              <a:gd name="connsiteY253" fmla="*/ 174668 h 2868172"/>
              <a:gd name="connsiteX254" fmla="*/ 1852 w 12192000"/>
              <a:gd name="connsiteY254" fmla="*/ 174625 h 2868172"/>
              <a:gd name="connsiteX255" fmla="*/ 62177 w 12192000"/>
              <a:gd name="connsiteY255" fmla="*/ 166687 h 2868172"/>
              <a:gd name="connsiteX256" fmla="*/ 114564 w 12192000"/>
              <a:gd name="connsiteY256" fmla="*/ 155575 h 2868172"/>
              <a:gd name="connsiteX257" fmla="*/ 160602 w 12192000"/>
              <a:gd name="connsiteY257" fmla="*/ 141287 h 2868172"/>
              <a:gd name="connsiteX258" fmla="*/ 201877 w 12192000"/>
              <a:gd name="connsiteY258" fmla="*/ 125412 h 2868172"/>
              <a:gd name="connsiteX259" fmla="*/ 238389 w 12192000"/>
              <a:gd name="connsiteY259" fmla="*/ 106362 h 2868172"/>
              <a:gd name="connsiteX260" fmla="*/ 276489 w 12192000"/>
              <a:gd name="connsiteY260" fmla="*/ 87312 h 2868172"/>
              <a:gd name="connsiteX261" fmla="*/ 314589 w 12192000"/>
              <a:gd name="connsiteY261" fmla="*/ 68262 h 2868172"/>
              <a:gd name="connsiteX262" fmla="*/ 351102 w 12192000"/>
              <a:gd name="connsiteY262" fmla="*/ 52387 h 2868172"/>
              <a:gd name="connsiteX263" fmla="*/ 392377 w 12192000"/>
              <a:gd name="connsiteY263" fmla="*/ 36512 h 2868172"/>
              <a:gd name="connsiteX264" fmla="*/ 438414 w 12192000"/>
              <a:gd name="connsiteY264" fmla="*/ 20637 h 2868172"/>
              <a:gd name="connsiteX265" fmla="*/ 490802 w 12192000"/>
              <a:gd name="connsiteY265" fmla="*/ 9525 h 2868172"/>
              <a:gd name="connsiteX266" fmla="*/ 551127 w 12192000"/>
              <a:gd name="connsiteY266"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787292"/>
                </a:lnTo>
                <a:lnTo>
                  <a:pt x="12192000" y="1931671"/>
                </a:lnTo>
                <a:lnTo>
                  <a:pt x="12191997" y="1931671"/>
                </a:lnTo>
                <a:lnTo>
                  <a:pt x="12191997" y="2868172"/>
                </a:lnTo>
                <a:lnTo>
                  <a:pt x="1" y="2868172"/>
                </a:lnTo>
                <a:lnTo>
                  <a:pt x="1" y="1931671"/>
                </a:lnTo>
                <a:lnTo>
                  <a:pt x="0" y="1931671"/>
                </a:lnTo>
                <a:lnTo>
                  <a:pt x="0" y="178729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019707-7D8D-4B30-8A47-F34E6706BF2C}"/>
              </a:ext>
            </a:extLst>
          </p:cNvPr>
          <p:cNvSpPr>
            <a:spLocks noGrp="1"/>
          </p:cNvSpPr>
          <p:nvPr>
            <p:ph type="title"/>
          </p:nvPr>
        </p:nvSpPr>
        <p:spPr>
          <a:xfrm>
            <a:off x="1185192" y="4334175"/>
            <a:ext cx="6773613" cy="1159200"/>
          </a:xfrm>
        </p:spPr>
        <p:txBody>
          <a:bodyPr vert="horz" lIns="91440" tIns="45720" rIns="91440" bIns="45720" rtlCol="0" anchor="b">
            <a:normAutofit/>
          </a:bodyPr>
          <a:lstStyle/>
          <a:p>
            <a:pPr algn="ctr" defTabSz="914400"/>
            <a:r>
              <a:rPr lang="en-US" sz="3800" kern="1200">
                <a:solidFill>
                  <a:schemeClr val="bg1"/>
                </a:solidFill>
                <a:latin typeface="+mj-lt"/>
                <a:ea typeface="+mj-ea"/>
                <a:cs typeface="+mj-cs"/>
              </a:rPr>
              <a:t>What does the guidelines recommend?</a:t>
            </a:r>
          </a:p>
        </p:txBody>
      </p:sp>
      <p:sp>
        <p:nvSpPr>
          <p:cNvPr id="77" name="Freeform: Shape 76">
            <a:extLst>
              <a:ext uri="{FF2B5EF4-FFF2-40B4-BE49-F238E27FC236}">
                <a16:creationId xmlns:a16="http://schemas.microsoft.com/office/drawing/2014/main" id="{FDA53CE5-675F-438B-901D-C2A484DA7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80303"/>
            <a:ext cx="9144000" cy="320590"/>
          </a:xfrm>
          <a:custGeom>
            <a:avLst/>
            <a:gdLst>
              <a:gd name="connsiteX0" fmla="*/ 619389 w 12192000"/>
              <a:gd name="connsiteY0" fmla="*/ 0 h 320590"/>
              <a:gd name="connsiteX1" fmla="*/ 687652 w 12192000"/>
              <a:gd name="connsiteY1" fmla="*/ 3175 h 320590"/>
              <a:gd name="connsiteX2" fmla="*/ 747977 w 12192000"/>
              <a:gd name="connsiteY2" fmla="*/ 9525 h 320590"/>
              <a:gd name="connsiteX3" fmla="*/ 800364 w 12192000"/>
              <a:gd name="connsiteY3" fmla="*/ 20637 h 320590"/>
              <a:gd name="connsiteX4" fmla="*/ 846402 w 12192000"/>
              <a:gd name="connsiteY4" fmla="*/ 36512 h 320590"/>
              <a:gd name="connsiteX5" fmla="*/ 887677 w 12192000"/>
              <a:gd name="connsiteY5" fmla="*/ 52387 h 320590"/>
              <a:gd name="connsiteX6" fmla="*/ 924189 w 12192000"/>
              <a:gd name="connsiteY6" fmla="*/ 68262 h 320590"/>
              <a:gd name="connsiteX7" fmla="*/ 962289 w 12192000"/>
              <a:gd name="connsiteY7" fmla="*/ 87312 h 320590"/>
              <a:gd name="connsiteX8" fmla="*/ 1000389 w 12192000"/>
              <a:gd name="connsiteY8" fmla="*/ 106362 h 320590"/>
              <a:gd name="connsiteX9" fmla="*/ 1036902 w 12192000"/>
              <a:gd name="connsiteY9" fmla="*/ 125412 h 320590"/>
              <a:gd name="connsiteX10" fmla="*/ 1078177 w 12192000"/>
              <a:gd name="connsiteY10" fmla="*/ 141287 h 320590"/>
              <a:gd name="connsiteX11" fmla="*/ 1124214 w 12192000"/>
              <a:gd name="connsiteY11" fmla="*/ 155575 h 320590"/>
              <a:gd name="connsiteX12" fmla="*/ 1176602 w 12192000"/>
              <a:gd name="connsiteY12" fmla="*/ 166687 h 320590"/>
              <a:gd name="connsiteX13" fmla="*/ 1236927 w 12192000"/>
              <a:gd name="connsiteY13" fmla="*/ 174625 h 320590"/>
              <a:gd name="connsiteX14" fmla="*/ 1305189 w 12192000"/>
              <a:gd name="connsiteY14" fmla="*/ 176212 h 320590"/>
              <a:gd name="connsiteX15" fmla="*/ 1373452 w 12192000"/>
              <a:gd name="connsiteY15" fmla="*/ 174625 h 320590"/>
              <a:gd name="connsiteX16" fmla="*/ 1433777 w 12192000"/>
              <a:gd name="connsiteY16" fmla="*/ 166687 h 320590"/>
              <a:gd name="connsiteX17" fmla="*/ 1486164 w 12192000"/>
              <a:gd name="connsiteY17" fmla="*/ 155575 h 320590"/>
              <a:gd name="connsiteX18" fmla="*/ 1532202 w 12192000"/>
              <a:gd name="connsiteY18" fmla="*/ 141287 h 320590"/>
              <a:gd name="connsiteX19" fmla="*/ 1573477 w 12192000"/>
              <a:gd name="connsiteY19" fmla="*/ 125412 h 320590"/>
              <a:gd name="connsiteX20" fmla="*/ 1609989 w 12192000"/>
              <a:gd name="connsiteY20" fmla="*/ 106362 h 320590"/>
              <a:gd name="connsiteX21" fmla="*/ 1648089 w 12192000"/>
              <a:gd name="connsiteY21" fmla="*/ 87312 h 320590"/>
              <a:gd name="connsiteX22" fmla="*/ 1686189 w 12192000"/>
              <a:gd name="connsiteY22" fmla="*/ 68262 h 320590"/>
              <a:gd name="connsiteX23" fmla="*/ 1722702 w 12192000"/>
              <a:gd name="connsiteY23" fmla="*/ 52387 h 320590"/>
              <a:gd name="connsiteX24" fmla="*/ 1763977 w 12192000"/>
              <a:gd name="connsiteY24" fmla="*/ 36512 h 320590"/>
              <a:gd name="connsiteX25" fmla="*/ 1810014 w 12192000"/>
              <a:gd name="connsiteY25" fmla="*/ 20637 h 320590"/>
              <a:gd name="connsiteX26" fmla="*/ 1862402 w 12192000"/>
              <a:gd name="connsiteY26" fmla="*/ 9525 h 320590"/>
              <a:gd name="connsiteX27" fmla="*/ 1922727 w 12192000"/>
              <a:gd name="connsiteY27" fmla="*/ 3175 h 320590"/>
              <a:gd name="connsiteX28" fmla="*/ 1990989 w 12192000"/>
              <a:gd name="connsiteY28" fmla="*/ 0 h 320590"/>
              <a:gd name="connsiteX29" fmla="*/ 2059252 w 12192000"/>
              <a:gd name="connsiteY29" fmla="*/ 3175 h 320590"/>
              <a:gd name="connsiteX30" fmla="*/ 2119577 w 12192000"/>
              <a:gd name="connsiteY30" fmla="*/ 9525 h 320590"/>
              <a:gd name="connsiteX31" fmla="*/ 2171964 w 12192000"/>
              <a:gd name="connsiteY31" fmla="*/ 20637 h 320590"/>
              <a:gd name="connsiteX32" fmla="*/ 2218002 w 12192000"/>
              <a:gd name="connsiteY32" fmla="*/ 36512 h 320590"/>
              <a:gd name="connsiteX33" fmla="*/ 2259277 w 12192000"/>
              <a:gd name="connsiteY33" fmla="*/ 52387 h 320590"/>
              <a:gd name="connsiteX34" fmla="*/ 2295789 w 12192000"/>
              <a:gd name="connsiteY34" fmla="*/ 68262 h 320590"/>
              <a:gd name="connsiteX35" fmla="*/ 2333889 w 12192000"/>
              <a:gd name="connsiteY35" fmla="*/ 87312 h 320590"/>
              <a:gd name="connsiteX36" fmla="*/ 2371989 w 12192000"/>
              <a:gd name="connsiteY36" fmla="*/ 106362 h 320590"/>
              <a:gd name="connsiteX37" fmla="*/ 2408502 w 12192000"/>
              <a:gd name="connsiteY37" fmla="*/ 125412 h 320590"/>
              <a:gd name="connsiteX38" fmla="*/ 2449777 w 12192000"/>
              <a:gd name="connsiteY38" fmla="*/ 141287 h 320590"/>
              <a:gd name="connsiteX39" fmla="*/ 2495814 w 12192000"/>
              <a:gd name="connsiteY39" fmla="*/ 155575 h 320590"/>
              <a:gd name="connsiteX40" fmla="*/ 2548202 w 12192000"/>
              <a:gd name="connsiteY40" fmla="*/ 166687 h 320590"/>
              <a:gd name="connsiteX41" fmla="*/ 2608527 w 12192000"/>
              <a:gd name="connsiteY41" fmla="*/ 174625 h 320590"/>
              <a:gd name="connsiteX42" fmla="*/ 2676789 w 12192000"/>
              <a:gd name="connsiteY42" fmla="*/ 176212 h 320590"/>
              <a:gd name="connsiteX43" fmla="*/ 2745052 w 12192000"/>
              <a:gd name="connsiteY43" fmla="*/ 174625 h 320590"/>
              <a:gd name="connsiteX44" fmla="*/ 2805377 w 12192000"/>
              <a:gd name="connsiteY44" fmla="*/ 166687 h 320590"/>
              <a:gd name="connsiteX45" fmla="*/ 2857764 w 12192000"/>
              <a:gd name="connsiteY45" fmla="*/ 155575 h 320590"/>
              <a:gd name="connsiteX46" fmla="*/ 2903802 w 12192000"/>
              <a:gd name="connsiteY46" fmla="*/ 141287 h 320590"/>
              <a:gd name="connsiteX47" fmla="*/ 2945077 w 12192000"/>
              <a:gd name="connsiteY47" fmla="*/ 125412 h 320590"/>
              <a:gd name="connsiteX48" fmla="*/ 2981589 w 12192000"/>
              <a:gd name="connsiteY48" fmla="*/ 106362 h 320590"/>
              <a:gd name="connsiteX49" fmla="*/ 3019689 w 12192000"/>
              <a:gd name="connsiteY49" fmla="*/ 87312 h 320590"/>
              <a:gd name="connsiteX50" fmla="*/ 3057789 w 12192000"/>
              <a:gd name="connsiteY50" fmla="*/ 68262 h 320590"/>
              <a:gd name="connsiteX51" fmla="*/ 3094302 w 12192000"/>
              <a:gd name="connsiteY51" fmla="*/ 52387 h 320590"/>
              <a:gd name="connsiteX52" fmla="*/ 3135577 w 12192000"/>
              <a:gd name="connsiteY52" fmla="*/ 36512 h 320590"/>
              <a:gd name="connsiteX53" fmla="*/ 3181614 w 12192000"/>
              <a:gd name="connsiteY53" fmla="*/ 20637 h 320590"/>
              <a:gd name="connsiteX54" fmla="*/ 3234002 w 12192000"/>
              <a:gd name="connsiteY54" fmla="*/ 9525 h 320590"/>
              <a:gd name="connsiteX55" fmla="*/ 3294327 w 12192000"/>
              <a:gd name="connsiteY55" fmla="*/ 3175 h 320590"/>
              <a:gd name="connsiteX56" fmla="*/ 3361002 w 12192000"/>
              <a:gd name="connsiteY56" fmla="*/ 0 h 320590"/>
              <a:gd name="connsiteX57" fmla="*/ 3430852 w 12192000"/>
              <a:gd name="connsiteY57" fmla="*/ 3175 h 320590"/>
              <a:gd name="connsiteX58" fmla="*/ 3491177 w 12192000"/>
              <a:gd name="connsiteY58" fmla="*/ 9525 h 320590"/>
              <a:gd name="connsiteX59" fmla="*/ 3543564 w 12192000"/>
              <a:gd name="connsiteY59" fmla="*/ 20637 h 320590"/>
              <a:gd name="connsiteX60" fmla="*/ 3589602 w 12192000"/>
              <a:gd name="connsiteY60" fmla="*/ 36512 h 320590"/>
              <a:gd name="connsiteX61" fmla="*/ 3630877 w 12192000"/>
              <a:gd name="connsiteY61" fmla="*/ 52387 h 320590"/>
              <a:gd name="connsiteX62" fmla="*/ 3667389 w 12192000"/>
              <a:gd name="connsiteY62" fmla="*/ 68262 h 320590"/>
              <a:gd name="connsiteX63" fmla="*/ 3705489 w 12192000"/>
              <a:gd name="connsiteY63" fmla="*/ 87312 h 320590"/>
              <a:gd name="connsiteX64" fmla="*/ 3743589 w 12192000"/>
              <a:gd name="connsiteY64" fmla="*/ 106362 h 320590"/>
              <a:gd name="connsiteX65" fmla="*/ 3780102 w 12192000"/>
              <a:gd name="connsiteY65" fmla="*/ 125412 h 320590"/>
              <a:gd name="connsiteX66" fmla="*/ 3821377 w 12192000"/>
              <a:gd name="connsiteY66" fmla="*/ 141287 h 320590"/>
              <a:gd name="connsiteX67" fmla="*/ 3867414 w 12192000"/>
              <a:gd name="connsiteY67" fmla="*/ 155575 h 320590"/>
              <a:gd name="connsiteX68" fmla="*/ 3919802 w 12192000"/>
              <a:gd name="connsiteY68" fmla="*/ 166687 h 320590"/>
              <a:gd name="connsiteX69" fmla="*/ 3980127 w 12192000"/>
              <a:gd name="connsiteY69" fmla="*/ 174625 h 320590"/>
              <a:gd name="connsiteX70" fmla="*/ 4048389 w 12192000"/>
              <a:gd name="connsiteY70" fmla="*/ 176212 h 320590"/>
              <a:gd name="connsiteX71" fmla="*/ 4116652 w 12192000"/>
              <a:gd name="connsiteY71" fmla="*/ 174625 h 320590"/>
              <a:gd name="connsiteX72" fmla="*/ 4176977 w 12192000"/>
              <a:gd name="connsiteY72" fmla="*/ 166687 h 320590"/>
              <a:gd name="connsiteX73" fmla="*/ 4229364 w 12192000"/>
              <a:gd name="connsiteY73" fmla="*/ 155575 h 320590"/>
              <a:gd name="connsiteX74" fmla="*/ 4275402 w 12192000"/>
              <a:gd name="connsiteY74" fmla="*/ 141287 h 320590"/>
              <a:gd name="connsiteX75" fmla="*/ 4316677 w 12192000"/>
              <a:gd name="connsiteY75" fmla="*/ 125412 h 320590"/>
              <a:gd name="connsiteX76" fmla="*/ 4353189 w 12192000"/>
              <a:gd name="connsiteY76" fmla="*/ 106362 h 320590"/>
              <a:gd name="connsiteX77" fmla="*/ 4429389 w 12192000"/>
              <a:gd name="connsiteY77" fmla="*/ 68262 h 320590"/>
              <a:gd name="connsiteX78" fmla="*/ 4465902 w 12192000"/>
              <a:gd name="connsiteY78" fmla="*/ 52387 h 320590"/>
              <a:gd name="connsiteX79" fmla="*/ 4507177 w 12192000"/>
              <a:gd name="connsiteY79" fmla="*/ 36512 h 320590"/>
              <a:gd name="connsiteX80" fmla="*/ 4553215 w 12192000"/>
              <a:gd name="connsiteY80" fmla="*/ 20637 h 320590"/>
              <a:gd name="connsiteX81" fmla="*/ 4605602 w 12192000"/>
              <a:gd name="connsiteY81" fmla="*/ 9525 h 320590"/>
              <a:gd name="connsiteX82" fmla="*/ 4665928 w 12192000"/>
              <a:gd name="connsiteY82" fmla="*/ 3175 h 320590"/>
              <a:gd name="connsiteX83" fmla="*/ 4734189 w 12192000"/>
              <a:gd name="connsiteY83" fmla="*/ 0 h 320590"/>
              <a:gd name="connsiteX84" fmla="*/ 4802453 w 12192000"/>
              <a:gd name="connsiteY84" fmla="*/ 3175 h 320590"/>
              <a:gd name="connsiteX85" fmla="*/ 4862777 w 12192000"/>
              <a:gd name="connsiteY85" fmla="*/ 9525 h 320590"/>
              <a:gd name="connsiteX86" fmla="*/ 4915165 w 12192000"/>
              <a:gd name="connsiteY86" fmla="*/ 20637 h 320590"/>
              <a:gd name="connsiteX87" fmla="*/ 4961201 w 12192000"/>
              <a:gd name="connsiteY87" fmla="*/ 36512 h 320590"/>
              <a:gd name="connsiteX88" fmla="*/ 5002477 w 12192000"/>
              <a:gd name="connsiteY88" fmla="*/ 52387 h 320590"/>
              <a:gd name="connsiteX89" fmla="*/ 5038989 w 12192000"/>
              <a:gd name="connsiteY89" fmla="*/ 68262 h 320590"/>
              <a:gd name="connsiteX90" fmla="*/ 5077090 w 12192000"/>
              <a:gd name="connsiteY90" fmla="*/ 87312 h 320590"/>
              <a:gd name="connsiteX91" fmla="*/ 5115189 w 12192000"/>
              <a:gd name="connsiteY91" fmla="*/ 106362 h 320590"/>
              <a:gd name="connsiteX92" fmla="*/ 5151701 w 12192000"/>
              <a:gd name="connsiteY92" fmla="*/ 125412 h 320590"/>
              <a:gd name="connsiteX93" fmla="*/ 5192977 w 12192000"/>
              <a:gd name="connsiteY93" fmla="*/ 141287 h 320590"/>
              <a:gd name="connsiteX94" fmla="*/ 5239014 w 12192000"/>
              <a:gd name="connsiteY94" fmla="*/ 155575 h 320590"/>
              <a:gd name="connsiteX95" fmla="*/ 5291401 w 12192000"/>
              <a:gd name="connsiteY95" fmla="*/ 166687 h 320590"/>
              <a:gd name="connsiteX96" fmla="*/ 5351727 w 12192000"/>
              <a:gd name="connsiteY96" fmla="*/ 174625 h 320590"/>
              <a:gd name="connsiteX97" fmla="*/ 5410199 w 12192000"/>
              <a:gd name="connsiteY97" fmla="*/ 175985 h 320590"/>
              <a:gd name="connsiteX98" fmla="*/ 5468671 w 12192000"/>
              <a:gd name="connsiteY98" fmla="*/ 174625 h 320590"/>
              <a:gd name="connsiteX99" fmla="*/ 5528996 w 12192000"/>
              <a:gd name="connsiteY99" fmla="*/ 166687 h 320590"/>
              <a:gd name="connsiteX100" fmla="*/ 5581383 w 12192000"/>
              <a:gd name="connsiteY100" fmla="*/ 155575 h 320590"/>
              <a:gd name="connsiteX101" fmla="*/ 5627421 w 12192000"/>
              <a:gd name="connsiteY101" fmla="*/ 141287 h 320590"/>
              <a:gd name="connsiteX102" fmla="*/ 5668696 w 12192000"/>
              <a:gd name="connsiteY102" fmla="*/ 125412 h 320590"/>
              <a:gd name="connsiteX103" fmla="*/ 5705209 w 12192000"/>
              <a:gd name="connsiteY103" fmla="*/ 106362 h 320590"/>
              <a:gd name="connsiteX104" fmla="*/ 5743308 w 12192000"/>
              <a:gd name="connsiteY104" fmla="*/ 87312 h 320590"/>
              <a:gd name="connsiteX105" fmla="*/ 5781408 w 12192000"/>
              <a:gd name="connsiteY105" fmla="*/ 68262 h 320590"/>
              <a:gd name="connsiteX106" fmla="*/ 5817921 w 12192000"/>
              <a:gd name="connsiteY106" fmla="*/ 52387 h 320590"/>
              <a:gd name="connsiteX107" fmla="*/ 5859196 w 12192000"/>
              <a:gd name="connsiteY107" fmla="*/ 36512 h 320590"/>
              <a:gd name="connsiteX108" fmla="*/ 5905234 w 12192000"/>
              <a:gd name="connsiteY108" fmla="*/ 20637 h 320590"/>
              <a:gd name="connsiteX109" fmla="*/ 5957621 w 12192000"/>
              <a:gd name="connsiteY109" fmla="*/ 9525 h 320590"/>
              <a:gd name="connsiteX110" fmla="*/ 6017947 w 12192000"/>
              <a:gd name="connsiteY110" fmla="*/ 3175 h 320590"/>
              <a:gd name="connsiteX111" fmla="*/ 6086209 w 12192000"/>
              <a:gd name="connsiteY111" fmla="*/ 0 h 320590"/>
              <a:gd name="connsiteX112" fmla="*/ 6095999 w 12192000"/>
              <a:gd name="connsiteY112" fmla="*/ 455 h 320590"/>
              <a:gd name="connsiteX113" fmla="*/ 6105789 w 12192000"/>
              <a:gd name="connsiteY113" fmla="*/ 0 h 320590"/>
              <a:gd name="connsiteX114" fmla="*/ 6174052 w 12192000"/>
              <a:gd name="connsiteY114" fmla="*/ 3175 h 320590"/>
              <a:gd name="connsiteX115" fmla="*/ 6234377 w 12192000"/>
              <a:gd name="connsiteY115" fmla="*/ 9525 h 320590"/>
              <a:gd name="connsiteX116" fmla="*/ 6286764 w 12192000"/>
              <a:gd name="connsiteY116" fmla="*/ 20637 h 320590"/>
              <a:gd name="connsiteX117" fmla="*/ 6332802 w 12192000"/>
              <a:gd name="connsiteY117" fmla="*/ 36512 h 320590"/>
              <a:gd name="connsiteX118" fmla="*/ 6374077 w 12192000"/>
              <a:gd name="connsiteY118" fmla="*/ 52387 h 320590"/>
              <a:gd name="connsiteX119" fmla="*/ 6410589 w 12192000"/>
              <a:gd name="connsiteY119" fmla="*/ 68262 h 320590"/>
              <a:gd name="connsiteX120" fmla="*/ 6448689 w 12192000"/>
              <a:gd name="connsiteY120" fmla="*/ 87312 h 320590"/>
              <a:gd name="connsiteX121" fmla="*/ 6486789 w 12192000"/>
              <a:gd name="connsiteY121" fmla="*/ 106362 h 320590"/>
              <a:gd name="connsiteX122" fmla="*/ 6523302 w 12192000"/>
              <a:gd name="connsiteY122" fmla="*/ 125412 h 320590"/>
              <a:gd name="connsiteX123" fmla="*/ 6564577 w 12192000"/>
              <a:gd name="connsiteY123" fmla="*/ 141287 h 320590"/>
              <a:gd name="connsiteX124" fmla="*/ 6610614 w 12192000"/>
              <a:gd name="connsiteY124" fmla="*/ 155575 h 320590"/>
              <a:gd name="connsiteX125" fmla="*/ 6663002 w 12192000"/>
              <a:gd name="connsiteY125" fmla="*/ 166687 h 320590"/>
              <a:gd name="connsiteX126" fmla="*/ 6723327 w 12192000"/>
              <a:gd name="connsiteY126" fmla="*/ 174625 h 320590"/>
              <a:gd name="connsiteX127" fmla="*/ 6781799 w 12192000"/>
              <a:gd name="connsiteY127" fmla="*/ 175985 h 320590"/>
              <a:gd name="connsiteX128" fmla="*/ 6840271 w 12192000"/>
              <a:gd name="connsiteY128" fmla="*/ 174625 h 320590"/>
              <a:gd name="connsiteX129" fmla="*/ 6900596 w 12192000"/>
              <a:gd name="connsiteY129" fmla="*/ 166687 h 320590"/>
              <a:gd name="connsiteX130" fmla="*/ 6952983 w 12192000"/>
              <a:gd name="connsiteY130" fmla="*/ 155575 h 320590"/>
              <a:gd name="connsiteX131" fmla="*/ 6999021 w 12192000"/>
              <a:gd name="connsiteY131" fmla="*/ 141287 h 320590"/>
              <a:gd name="connsiteX132" fmla="*/ 7040296 w 12192000"/>
              <a:gd name="connsiteY132" fmla="*/ 125412 h 320590"/>
              <a:gd name="connsiteX133" fmla="*/ 7076808 w 12192000"/>
              <a:gd name="connsiteY133" fmla="*/ 106362 h 320590"/>
              <a:gd name="connsiteX134" fmla="*/ 7114908 w 12192000"/>
              <a:gd name="connsiteY134" fmla="*/ 87312 h 320590"/>
              <a:gd name="connsiteX135" fmla="*/ 7153008 w 12192000"/>
              <a:gd name="connsiteY135" fmla="*/ 68262 h 320590"/>
              <a:gd name="connsiteX136" fmla="*/ 7189521 w 12192000"/>
              <a:gd name="connsiteY136" fmla="*/ 52387 h 320590"/>
              <a:gd name="connsiteX137" fmla="*/ 7230796 w 12192000"/>
              <a:gd name="connsiteY137" fmla="*/ 36512 h 320590"/>
              <a:gd name="connsiteX138" fmla="*/ 7276833 w 12192000"/>
              <a:gd name="connsiteY138" fmla="*/ 20637 h 320590"/>
              <a:gd name="connsiteX139" fmla="*/ 7329221 w 12192000"/>
              <a:gd name="connsiteY139" fmla="*/ 9525 h 320590"/>
              <a:gd name="connsiteX140" fmla="*/ 7389546 w 12192000"/>
              <a:gd name="connsiteY140" fmla="*/ 3175 h 320590"/>
              <a:gd name="connsiteX141" fmla="*/ 7457808 w 12192000"/>
              <a:gd name="connsiteY141" fmla="*/ 0 h 320590"/>
              <a:gd name="connsiteX142" fmla="*/ 7526071 w 12192000"/>
              <a:gd name="connsiteY142" fmla="*/ 3175 h 320590"/>
              <a:gd name="connsiteX143" fmla="*/ 7586396 w 12192000"/>
              <a:gd name="connsiteY143" fmla="*/ 9525 h 320590"/>
              <a:gd name="connsiteX144" fmla="*/ 7638783 w 12192000"/>
              <a:gd name="connsiteY144" fmla="*/ 20637 h 320590"/>
              <a:gd name="connsiteX145" fmla="*/ 7684821 w 12192000"/>
              <a:gd name="connsiteY145" fmla="*/ 36512 h 320590"/>
              <a:gd name="connsiteX146" fmla="*/ 7726096 w 12192000"/>
              <a:gd name="connsiteY146" fmla="*/ 52387 h 320590"/>
              <a:gd name="connsiteX147" fmla="*/ 7762608 w 12192000"/>
              <a:gd name="connsiteY147" fmla="*/ 68262 h 320590"/>
              <a:gd name="connsiteX148" fmla="*/ 7800708 w 12192000"/>
              <a:gd name="connsiteY148" fmla="*/ 87312 h 320590"/>
              <a:gd name="connsiteX149" fmla="*/ 7838808 w 12192000"/>
              <a:gd name="connsiteY149" fmla="*/ 106362 h 320590"/>
              <a:gd name="connsiteX150" fmla="*/ 7875321 w 12192000"/>
              <a:gd name="connsiteY150" fmla="*/ 125412 h 320590"/>
              <a:gd name="connsiteX151" fmla="*/ 7916596 w 12192000"/>
              <a:gd name="connsiteY151" fmla="*/ 141287 h 320590"/>
              <a:gd name="connsiteX152" fmla="*/ 7962633 w 12192000"/>
              <a:gd name="connsiteY152" fmla="*/ 155575 h 320590"/>
              <a:gd name="connsiteX153" fmla="*/ 8015021 w 12192000"/>
              <a:gd name="connsiteY153" fmla="*/ 166687 h 320590"/>
              <a:gd name="connsiteX154" fmla="*/ 8075346 w 12192000"/>
              <a:gd name="connsiteY154" fmla="*/ 174625 h 320590"/>
              <a:gd name="connsiteX155" fmla="*/ 8143608 w 12192000"/>
              <a:gd name="connsiteY155" fmla="*/ 176212 h 320590"/>
              <a:gd name="connsiteX156" fmla="*/ 8211871 w 12192000"/>
              <a:gd name="connsiteY156" fmla="*/ 174625 h 320590"/>
              <a:gd name="connsiteX157" fmla="*/ 8272196 w 12192000"/>
              <a:gd name="connsiteY157" fmla="*/ 166687 h 320590"/>
              <a:gd name="connsiteX158" fmla="*/ 8324583 w 12192000"/>
              <a:gd name="connsiteY158" fmla="*/ 155575 h 320590"/>
              <a:gd name="connsiteX159" fmla="*/ 8370621 w 12192000"/>
              <a:gd name="connsiteY159" fmla="*/ 141287 h 320590"/>
              <a:gd name="connsiteX160" fmla="*/ 8411896 w 12192000"/>
              <a:gd name="connsiteY160" fmla="*/ 125412 h 320590"/>
              <a:gd name="connsiteX161" fmla="*/ 8448408 w 12192000"/>
              <a:gd name="connsiteY161" fmla="*/ 106362 h 320590"/>
              <a:gd name="connsiteX162" fmla="*/ 8486508 w 12192000"/>
              <a:gd name="connsiteY162" fmla="*/ 87312 h 320590"/>
              <a:gd name="connsiteX163" fmla="*/ 8524608 w 12192000"/>
              <a:gd name="connsiteY163" fmla="*/ 68262 h 320590"/>
              <a:gd name="connsiteX164" fmla="*/ 8561120 w 12192000"/>
              <a:gd name="connsiteY164" fmla="*/ 52387 h 320590"/>
              <a:gd name="connsiteX165" fmla="*/ 8602396 w 12192000"/>
              <a:gd name="connsiteY165" fmla="*/ 36512 h 320590"/>
              <a:gd name="connsiteX166" fmla="*/ 8648432 w 12192000"/>
              <a:gd name="connsiteY166" fmla="*/ 20637 h 320590"/>
              <a:gd name="connsiteX167" fmla="*/ 8700820 w 12192000"/>
              <a:gd name="connsiteY167" fmla="*/ 9525 h 320590"/>
              <a:gd name="connsiteX168" fmla="*/ 8761146 w 12192000"/>
              <a:gd name="connsiteY168" fmla="*/ 3175 h 320590"/>
              <a:gd name="connsiteX169" fmla="*/ 8827820 w 12192000"/>
              <a:gd name="connsiteY169" fmla="*/ 0 h 320590"/>
              <a:gd name="connsiteX170" fmla="*/ 8897670 w 12192000"/>
              <a:gd name="connsiteY170" fmla="*/ 3175 h 320590"/>
              <a:gd name="connsiteX171" fmla="*/ 8957996 w 12192000"/>
              <a:gd name="connsiteY171" fmla="*/ 9525 h 320590"/>
              <a:gd name="connsiteX172" fmla="*/ 9010382 w 12192000"/>
              <a:gd name="connsiteY172" fmla="*/ 20637 h 320590"/>
              <a:gd name="connsiteX173" fmla="*/ 9056420 w 12192000"/>
              <a:gd name="connsiteY173" fmla="*/ 36512 h 320590"/>
              <a:gd name="connsiteX174" fmla="*/ 9097696 w 12192000"/>
              <a:gd name="connsiteY174" fmla="*/ 52387 h 320590"/>
              <a:gd name="connsiteX175" fmla="*/ 9134208 w 12192000"/>
              <a:gd name="connsiteY175" fmla="*/ 68262 h 320590"/>
              <a:gd name="connsiteX176" fmla="*/ 9172308 w 12192000"/>
              <a:gd name="connsiteY176" fmla="*/ 87312 h 320590"/>
              <a:gd name="connsiteX177" fmla="*/ 9210408 w 12192000"/>
              <a:gd name="connsiteY177" fmla="*/ 106362 h 320590"/>
              <a:gd name="connsiteX178" fmla="*/ 9246920 w 12192000"/>
              <a:gd name="connsiteY178" fmla="*/ 125412 h 320590"/>
              <a:gd name="connsiteX179" fmla="*/ 9288196 w 12192000"/>
              <a:gd name="connsiteY179" fmla="*/ 141287 h 320590"/>
              <a:gd name="connsiteX180" fmla="*/ 9334232 w 12192000"/>
              <a:gd name="connsiteY180" fmla="*/ 155575 h 320590"/>
              <a:gd name="connsiteX181" fmla="*/ 9386620 w 12192000"/>
              <a:gd name="connsiteY181" fmla="*/ 166687 h 320590"/>
              <a:gd name="connsiteX182" fmla="*/ 9446946 w 12192000"/>
              <a:gd name="connsiteY182" fmla="*/ 174625 h 320590"/>
              <a:gd name="connsiteX183" fmla="*/ 9515208 w 12192000"/>
              <a:gd name="connsiteY183" fmla="*/ 176212 h 320590"/>
              <a:gd name="connsiteX184" fmla="*/ 9583470 w 12192000"/>
              <a:gd name="connsiteY184" fmla="*/ 174625 h 320590"/>
              <a:gd name="connsiteX185" fmla="*/ 9643796 w 12192000"/>
              <a:gd name="connsiteY185" fmla="*/ 166687 h 320590"/>
              <a:gd name="connsiteX186" fmla="*/ 9696182 w 12192000"/>
              <a:gd name="connsiteY186" fmla="*/ 155575 h 320590"/>
              <a:gd name="connsiteX187" fmla="*/ 9742220 w 12192000"/>
              <a:gd name="connsiteY187" fmla="*/ 141287 h 320590"/>
              <a:gd name="connsiteX188" fmla="*/ 9783496 w 12192000"/>
              <a:gd name="connsiteY188" fmla="*/ 125412 h 320590"/>
              <a:gd name="connsiteX189" fmla="*/ 9820008 w 12192000"/>
              <a:gd name="connsiteY189" fmla="*/ 106362 h 320590"/>
              <a:gd name="connsiteX190" fmla="*/ 9896208 w 12192000"/>
              <a:gd name="connsiteY190" fmla="*/ 68262 h 320590"/>
              <a:gd name="connsiteX191" fmla="*/ 9932720 w 12192000"/>
              <a:gd name="connsiteY191" fmla="*/ 52387 h 320590"/>
              <a:gd name="connsiteX192" fmla="*/ 9973996 w 12192000"/>
              <a:gd name="connsiteY192" fmla="*/ 36512 h 320590"/>
              <a:gd name="connsiteX193" fmla="*/ 10020032 w 12192000"/>
              <a:gd name="connsiteY193" fmla="*/ 20637 h 320590"/>
              <a:gd name="connsiteX194" fmla="*/ 10072420 w 12192000"/>
              <a:gd name="connsiteY194" fmla="*/ 9525 h 320590"/>
              <a:gd name="connsiteX195" fmla="*/ 10132746 w 12192000"/>
              <a:gd name="connsiteY195" fmla="*/ 3175 h 320590"/>
              <a:gd name="connsiteX196" fmla="*/ 10201008 w 12192000"/>
              <a:gd name="connsiteY196" fmla="*/ 0 h 320590"/>
              <a:gd name="connsiteX197" fmla="*/ 10269270 w 12192000"/>
              <a:gd name="connsiteY197" fmla="*/ 3175 h 320590"/>
              <a:gd name="connsiteX198" fmla="*/ 10329596 w 12192000"/>
              <a:gd name="connsiteY198" fmla="*/ 9525 h 320590"/>
              <a:gd name="connsiteX199" fmla="*/ 10381982 w 12192000"/>
              <a:gd name="connsiteY199" fmla="*/ 20637 h 320590"/>
              <a:gd name="connsiteX200" fmla="*/ 10428020 w 12192000"/>
              <a:gd name="connsiteY200" fmla="*/ 36512 h 320590"/>
              <a:gd name="connsiteX201" fmla="*/ 10469296 w 12192000"/>
              <a:gd name="connsiteY201" fmla="*/ 52387 h 320590"/>
              <a:gd name="connsiteX202" fmla="*/ 10505808 w 12192000"/>
              <a:gd name="connsiteY202" fmla="*/ 68262 h 320590"/>
              <a:gd name="connsiteX203" fmla="*/ 10543908 w 12192000"/>
              <a:gd name="connsiteY203" fmla="*/ 87312 h 320590"/>
              <a:gd name="connsiteX204" fmla="*/ 10582008 w 12192000"/>
              <a:gd name="connsiteY204" fmla="*/ 106362 h 320590"/>
              <a:gd name="connsiteX205" fmla="*/ 10618520 w 12192000"/>
              <a:gd name="connsiteY205" fmla="*/ 125412 h 320590"/>
              <a:gd name="connsiteX206" fmla="*/ 10659796 w 12192000"/>
              <a:gd name="connsiteY206" fmla="*/ 141287 h 320590"/>
              <a:gd name="connsiteX207" fmla="*/ 10705832 w 12192000"/>
              <a:gd name="connsiteY207" fmla="*/ 155575 h 320590"/>
              <a:gd name="connsiteX208" fmla="*/ 10758220 w 12192000"/>
              <a:gd name="connsiteY208" fmla="*/ 166687 h 320590"/>
              <a:gd name="connsiteX209" fmla="*/ 10818546 w 12192000"/>
              <a:gd name="connsiteY209" fmla="*/ 174625 h 320590"/>
              <a:gd name="connsiteX210" fmla="*/ 10886808 w 12192000"/>
              <a:gd name="connsiteY210" fmla="*/ 176212 h 320590"/>
              <a:gd name="connsiteX211" fmla="*/ 10955070 w 12192000"/>
              <a:gd name="connsiteY211" fmla="*/ 174625 h 320590"/>
              <a:gd name="connsiteX212" fmla="*/ 11015396 w 12192000"/>
              <a:gd name="connsiteY212" fmla="*/ 166687 h 320590"/>
              <a:gd name="connsiteX213" fmla="*/ 11067782 w 12192000"/>
              <a:gd name="connsiteY213" fmla="*/ 155575 h 320590"/>
              <a:gd name="connsiteX214" fmla="*/ 11113820 w 12192000"/>
              <a:gd name="connsiteY214" fmla="*/ 141287 h 320590"/>
              <a:gd name="connsiteX215" fmla="*/ 11155096 w 12192000"/>
              <a:gd name="connsiteY215" fmla="*/ 125412 h 320590"/>
              <a:gd name="connsiteX216" fmla="*/ 11191608 w 12192000"/>
              <a:gd name="connsiteY216" fmla="*/ 106362 h 320590"/>
              <a:gd name="connsiteX217" fmla="*/ 11229708 w 12192000"/>
              <a:gd name="connsiteY217" fmla="*/ 87312 h 320590"/>
              <a:gd name="connsiteX218" fmla="*/ 11267808 w 12192000"/>
              <a:gd name="connsiteY218" fmla="*/ 68262 h 320590"/>
              <a:gd name="connsiteX219" fmla="*/ 11304320 w 12192000"/>
              <a:gd name="connsiteY219" fmla="*/ 52387 h 320590"/>
              <a:gd name="connsiteX220" fmla="*/ 11345596 w 12192000"/>
              <a:gd name="connsiteY220" fmla="*/ 36512 h 320590"/>
              <a:gd name="connsiteX221" fmla="*/ 11391632 w 12192000"/>
              <a:gd name="connsiteY221" fmla="*/ 20637 h 320590"/>
              <a:gd name="connsiteX222" fmla="*/ 11444020 w 12192000"/>
              <a:gd name="connsiteY222" fmla="*/ 9525 h 320590"/>
              <a:gd name="connsiteX223" fmla="*/ 11504346 w 12192000"/>
              <a:gd name="connsiteY223" fmla="*/ 3175 h 320590"/>
              <a:gd name="connsiteX224" fmla="*/ 11572608 w 12192000"/>
              <a:gd name="connsiteY224" fmla="*/ 0 h 320590"/>
              <a:gd name="connsiteX225" fmla="*/ 11640870 w 12192000"/>
              <a:gd name="connsiteY225" fmla="*/ 3175 h 320590"/>
              <a:gd name="connsiteX226" fmla="*/ 11701196 w 12192000"/>
              <a:gd name="connsiteY226" fmla="*/ 9525 h 320590"/>
              <a:gd name="connsiteX227" fmla="*/ 11753582 w 12192000"/>
              <a:gd name="connsiteY227" fmla="*/ 20637 h 320590"/>
              <a:gd name="connsiteX228" fmla="*/ 11799620 w 12192000"/>
              <a:gd name="connsiteY228" fmla="*/ 36512 h 320590"/>
              <a:gd name="connsiteX229" fmla="*/ 11840896 w 12192000"/>
              <a:gd name="connsiteY229" fmla="*/ 52387 h 320590"/>
              <a:gd name="connsiteX230" fmla="*/ 11877408 w 12192000"/>
              <a:gd name="connsiteY230" fmla="*/ 68262 h 320590"/>
              <a:gd name="connsiteX231" fmla="*/ 11915508 w 12192000"/>
              <a:gd name="connsiteY231" fmla="*/ 87312 h 320590"/>
              <a:gd name="connsiteX232" fmla="*/ 11953608 w 12192000"/>
              <a:gd name="connsiteY232" fmla="*/ 106362 h 320590"/>
              <a:gd name="connsiteX233" fmla="*/ 11990120 w 12192000"/>
              <a:gd name="connsiteY233" fmla="*/ 125412 h 320590"/>
              <a:gd name="connsiteX234" fmla="*/ 12031396 w 12192000"/>
              <a:gd name="connsiteY234" fmla="*/ 141287 h 320590"/>
              <a:gd name="connsiteX235" fmla="*/ 12077432 w 12192000"/>
              <a:gd name="connsiteY235" fmla="*/ 155575 h 320590"/>
              <a:gd name="connsiteX236" fmla="*/ 12129820 w 12192000"/>
              <a:gd name="connsiteY236" fmla="*/ 166688 h 320590"/>
              <a:gd name="connsiteX237" fmla="*/ 12190146 w 12192000"/>
              <a:gd name="connsiteY237" fmla="*/ 174625 h 320590"/>
              <a:gd name="connsiteX238" fmla="*/ 12192000 w 12192000"/>
              <a:gd name="connsiteY238" fmla="*/ 174668 h 320590"/>
              <a:gd name="connsiteX239" fmla="*/ 12192000 w 12192000"/>
              <a:gd name="connsiteY239" fmla="*/ 319046 h 320590"/>
              <a:gd name="connsiteX240" fmla="*/ 12190146 w 12192000"/>
              <a:gd name="connsiteY240" fmla="*/ 319003 h 320590"/>
              <a:gd name="connsiteX241" fmla="*/ 12129820 w 12192000"/>
              <a:gd name="connsiteY241" fmla="*/ 311066 h 320590"/>
              <a:gd name="connsiteX242" fmla="*/ 12077432 w 12192000"/>
              <a:gd name="connsiteY242" fmla="*/ 299953 h 320590"/>
              <a:gd name="connsiteX243" fmla="*/ 12031396 w 12192000"/>
              <a:gd name="connsiteY243" fmla="*/ 285665 h 320590"/>
              <a:gd name="connsiteX244" fmla="*/ 11990120 w 12192000"/>
              <a:gd name="connsiteY244" fmla="*/ 269790 h 320590"/>
              <a:gd name="connsiteX245" fmla="*/ 11953608 w 12192000"/>
              <a:gd name="connsiteY245" fmla="*/ 250740 h 320590"/>
              <a:gd name="connsiteX246" fmla="*/ 11915508 w 12192000"/>
              <a:gd name="connsiteY246" fmla="*/ 231690 h 320590"/>
              <a:gd name="connsiteX247" fmla="*/ 11877408 w 12192000"/>
              <a:gd name="connsiteY247" fmla="*/ 212640 h 320590"/>
              <a:gd name="connsiteX248" fmla="*/ 11840896 w 12192000"/>
              <a:gd name="connsiteY248" fmla="*/ 196765 h 320590"/>
              <a:gd name="connsiteX249" fmla="*/ 11799620 w 12192000"/>
              <a:gd name="connsiteY249" fmla="*/ 180890 h 320590"/>
              <a:gd name="connsiteX250" fmla="*/ 11753582 w 12192000"/>
              <a:gd name="connsiteY250" fmla="*/ 165015 h 320590"/>
              <a:gd name="connsiteX251" fmla="*/ 11701196 w 12192000"/>
              <a:gd name="connsiteY251" fmla="*/ 153903 h 320590"/>
              <a:gd name="connsiteX252" fmla="*/ 11640870 w 12192000"/>
              <a:gd name="connsiteY252" fmla="*/ 147553 h 320590"/>
              <a:gd name="connsiteX253" fmla="*/ 11572608 w 12192000"/>
              <a:gd name="connsiteY253" fmla="*/ 144378 h 320590"/>
              <a:gd name="connsiteX254" fmla="*/ 11504346 w 12192000"/>
              <a:gd name="connsiteY254" fmla="*/ 147553 h 320590"/>
              <a:gd name="connsiteX255" fmla="*/ 11444020 w 12192000"/>
              <a:gd name="connsiteY255" fmla="*/ 153903 h 320590"/>
              <a:gd name="connsiteX256" fmla="*/ 11391632 w 12192000"/>
              <a:gd name="connsiteY256" fmla="*/ 165015 h 320590"/>
              <a:gd name="connsiteX257" fmla="*/ 11345596 w 12192000"/>
              <a:gd name="connsiteY257" fmla="*/ 180890 h 320590"/>
              <a:gd name="connsiteX258" fmla="*/ 11304320 w 12192000"/>
              <a:gd name="connsiteY258" fmla="*/ 196765 h 320590"/>
              <a:gd name="connsiteX259" fmla="*/ 11267808 w 12192000"/>
              <a:gd name="connsiteY259" fmla="*/ 212640 h 320590"/>
              <a:gd name="connsiteX260" fmla="*/ 11229708 w 12192000"/>
              <a:gd name="connsiteY260" fmla="*/ 231690 h 320590"/>
              <a:gd name="connsiteX261" fmla="*/ 11191608 w 12192000"/>
              <a:gd name="connsiteY261" fmla="*/ 250740 h 320590"/>
              <a:gd name="connsiteX262" fmla="*/ 11155096 w 12192000"/>
              <a:gd name="connsiteY262" fmla="*/ 269790 h 320590"/>
              <a:gd name="connsiteX263" fmla="*/ 11113820 w 12192000"/>
              <a:gd name="connsiteY263" fmla="*/ 285665 h 320590"/>
              <a:gd name="connsiteX264" fmla="*/ 11067782 w 12192000"/>
              <a:gd name="connsiteY264" fmla="*/ 299953 h 320590"/>
              <a:gd name="connsiteX265" fmla="*/ 11015396 w 12192000"/>
              <a:gd name="connsiteY265" fmla="*/ 311065 h 320590"/>
              <a:gd name="connsiteX266" fmla="*/ 10955070 w 12192000"/>
              <a:gd name="connsiteY266" fmla="*/ 319003 h 320590"/>
              <a:gd name="connsiteX267" fmla="*/ 10886808 w 12192000"/>
              <a:gd name="connsiteY267" fmla="*/ 320590 h 320590"/>
              <a:gd name="connsiteX268" fmla="*/ 10818546 w 12192000"/>
              <a:gd name="connsiteY268" fmla="*/ 319003 h 320590"/>
              <a:gd name="connsiteX269" fmla="*/ 10758220 w 12192000"/>
              <a:gd name="connsiteY269" fmla="*/ 311065 h 320590"/>
              <a:gd name="connsiteX270" fmla="*/ 10705832 w 12192000"/>
              <a:gd name="connsiteY270" fmla="*/ 299953 h 320590"/>
              <a:gd name="connsiteX271" fmla="*/ 10659796 w 12192000"/>
              <a:gd name="connsiteY271" fmla="*/ 285665 h 320590"/>
              <a:gd name="connsiteX272" fmla="*/ 10618520 w 12192000"/>
              <a:gd name="connsiteY272" fmla="*/ 269790 h 320590"/>
              <a:gd name="connsiteX273" fmla="*/ 10582008 w 12192000"/>
              <a:gd name="connsiteY273" fmla="*/ 250740 h 320590"/>
              <a:gd name="connsiteX274" fmla="*/ 10543908 w 12192000"/>
              <a:gd name="connsiteY274" fmla="*/ 231690 h 320590"/>
              <a:gd name="connsiteX275" fmla="*/ 10505808 w 12192000"/>
              <a:gd name="connsiteY275" fmla="*/ 212640 h 320590"/>
              <a:gd name="connsiteX276" fmla="*/ 10469296 w 12192000"/>
              <a:gd name="connsiteY276" fmla="*/ 196765 h 320590"/>
              <a:gd name="connsiteX277" fmla="*/ 10428020 w 12192000"/>
              <a:gd name="connsiteY277" fmla="*/ 180890 h 320590"/>
              <a:gd name="connsiteX278" fmla="*/ 10381982 w 12192000"/>
              <a:gd name="connsiteY278" fmla="*/ 165015 h 320590"/>
              <a:gd name="connsiteX279" fmla="*/ 10329596 w 12192000"/>
              <a:gd name="connsiteY279" fmla="*/ 153903 h 320590"/>
              <a:gd name="connsiteX280" fmla="*/ 10269270 w 12192000"/>
              <a:gd name="connsiteY280" fmla="*/ 147553 h 320590"/>
              <a:gd name="connsiteX281" fmla="*/ 10201008 w 12192000"/>
              <a:gd name="connsiteY281" fmla="*/ 144378 h 320590"/>
              <a:gd name="connsiteX282" fmla="*/ 10132746 w 12192000"/>
              <a:gd name="connsiteY282" fmla="*/ 147553 h 320590"/>
              <a:gd name="connsiteX283" fmla="*/ 10072420 w 12192000"/>
              <a:gd name="connsiteY283" fmla="*/ 153903 h 320590"/>
              <a:gd name="connsiteX284" fmla="*/ 10020032 w 12192000"/>
              <a:gd name="connsiteY284" fmla="*/ 165015 h 320590"/>
              <a:gd name="connsiteX285" fmla="*/ 9973996 w 12192000"/>
              <a:gd name="connsiteY285" fmla="*/ 180890 h 320590"/>
              <a:gd name="connsiteX286" fmla="*/ 9932720 w 12192000"/>
              <a:gd name="connsiteY286" fmla="*/ 196765 h 320590"/>
              <a:gd name="connsiteX287" fmla="*/ 9896208 w 12192000"/>
              <a:gd name="connsiteY287" fmla="*/ 212640 h 320590"/>
              <a:gd name="connsiteX288" fmla="*/ 9820008 w 12192000"/>
              <a:gd name="connsiteY288" fmla="*/ 250740 h 320590"/>
              <a:gd name="connsiteX289" fmla="*/ 9783496 w 12192000"/>
              <a:gd name="connsiteY289" fmla="*/ 269790 h 320590"/>
              <a:gd name="connsiteX290" fmla="*/ 9742220 w 12192000"/>
              <a:gd name="connsiteY290" fmla="*/ 285665 h 320590"/>
              <a:gd name="connsiteX291" fmla="*/ 9696182 w 12192000"/>
              <a:gd name="connsiteY291" fmla="*/ 299953 h 320590"/>
              <a:gd name="connsiteX292" fmla="*/ 9643796 w 12192000"/>
              <a:gd name="connsiteY292" fmla="*/ 311065 h 320590"/>
              <a:gd name="connsiteX293" fmla="*/ 9583470 w 12192000"/>
              <a:gd name="connsiteY293" fmla="*/ 319003 h 320590"/>
              <a:gd name="connsiteX294" fmla="*/ 9515208 w 12192000"/>
              <a:gd name="connsiteY294" fmla="*/ 320590 h 320590"/>
              <a:gd name="connsiteX295" fmla="*/ 9446946 w 12192000"/>
              <a:gd name="connsiteY295" fmla="*/ 319003 h 320590"/>
              <a:gd name="connsiteX296" fmla="*/ 9386620 w 12192000"/>
              <a:gd name="connsiteY296" fmla="*/ 311065 h 320590"/>
              <a:gd name="connsiteX297" fmla="*/ 9334232 w 12192000"/>
              <a:gd name="connsiteY297" fmla="*/ 299953 h 320590"/>
              <a:gd name="connsiteX298" fmla="*/ 9288196 w 12192000"/>
              <a:gd name="connsiteY298" fmla="*/ 285665 h 320590"/>
              <a:gd name="connsiteX299" fmla="*/ 9246920 w 12192000"/>
              <a:gd name="connsiteY299" fmla="*/ 269790 h 320590"/>
              <a:gd name="connsiteX300" fmla="*/ 9210408 w 12192000"/>
              <a:gd name="connsiteY300" fmla="*/ 250740 h 320590"/>
              <a:gd name="connsiteX301" fmla="*/ 9172308 w 12192000"/>
              <a:gd name="connsiteY301" fmla="*/ 231690 h 320590"/>
              <a:gd name="connsiteX302" fmla="*/ 9134208 w 12192000"/>
              <a:gd name="connsiteY302" fmla="*/ 212640 h 320590"/>
              <a:gd name="connsiteX303" fmla="*/ 9097696 w 12192000"/>
              <a:gd name="connsiteY303" fmla="*/ 196765 h 320590"/>
              <a:gd name="connsiteX304" fmla="*/ 9056420 w 12192000"/>
              <a:gd name="connsiteY304" fmla="*/ 180890 h 320590"/>
              <a:gd name="connsiteX305" fmla="*/ 9010382 w 12192000"/>
              <a:gd name="connsiteY305" fmla="*/ 165015 h 320590"/>
              <a:gd name="connsiteX306" fmla="*/ 8957996 w 12192000"/>
              <a:gd name="connsiteY306" fmla="*/ 153903 h 320590"/>
              <a:gd name="connsiteX307" fmla="*/ 8897670 w 12192000"/>
              <a:gd name="connsiteY307" fmla="*/ 147553 h 320590"/>
              <a:gd name="connsiteX308" fmla="*/ 8827820 w 12192000"/>
              <a:gd name="connsiteY308" fmla="*/ 144378 h 320590"/>
              <a:gd name="connsiteX309" fmla="*/ 8761146 w 12192000"/>
              <a:gd name="connsiteY309" fmla="*/ 147553 h 320590"/>
              <a:gd name="connsiteX310" fmla="*/ 8700820 w 12192000"/>
              <a:gd name="connsiteY310" fmla="*/ 153903 h 320590"/>
              <a:gd name="connsiteX311" fmla="*/ 8648432 w 12192000"/>
              <a:gd name="connsiteY311" fmla="*/ 165015 h 320590"/>
              <a:gd name="connsiteX312" fmla="*/ 8602396 w 12192000"/>
              <a:gd name="connsiteY312" fmla="*/ 180890 h 320590"/>
              <a:gd name="connsiteX313" fmla="*/ 8561120 w 12192000"/>
              <a:gd name="connsiteY313" fmla="*/ 196765 h 320590"/>
              <a:gd name="connsiteX314" fmla="*/ 8524608 w 12192000"/>
              <a:gd name="connsiteY314" fmla="*/ 212640 h 320590"/>
              <a:gd name="connsiteX315" fmla="*/ 8486508 w 12192000"/>
              <a:gd name="connsiteY315" fmla="*/ 231690 h 320590"/>
              <a:gd name="connsiteX316" fmla="*/ 8448408 w 12192000"/>
              <a:gd name="connsiteY316" fmla="*/ 250740 h 320590"/>
              <a:gd name="connsiteX317" fmla="*/ 8411896 w 12192000"/>
              <a:gd name="connsiteY317" fmla="*/ 269790 h 320590"/>
              <a:gd name="connsiteX318" fmla="*/ 8370621 w 12192000"/>
              <a:gd name="connsiteY318" fmla="*/ 285665 h 320590"/>
              <a:gd name="connsiteX319" fmla="*/ 8324583 w 12192000"/>
              <a:gd name="connsiteY319" fmla="*/ 299953 h 320590"/>
              <a:gd name="connsiteX320" fmla="*/ 8272196 w 12192000"/>
              <a:gd name="connsiteY320" fmla="*/ 311065 h 320590"/>
              <a:gd name="connsiteX321" fmla="*/ 8211871 w 12192000"/>
              <a:gd name="connsiteY321" fmla="*/ 319003 h 320590"/>
              <a:gd name="connsiteX322" fmla="*/ 8143608 w 12192000"/>
              <a:gd name="connsiteY322" fmla="*/ 320590 h 320590"/>
              <a:gd name="connsiteX323" fmla="*/ 8075346 w 12192000"/>
              <a:gd name="connsiteY323" fmla="*/ 319003 h 320590"/>
              <a:gd name="connsiteX324" fmla="*/ 8015021 w 12192000"/>
              <a:gd name="connsiteY324" fmla="*/ 311065 h 320590"/>
              <a:gd name="connsiteX325" fmla="*/ 7962633 w 12192000"/>
              <a:gd name="connsiteY325" fmla="*/ 299953 h 320590"/>
              <a:gd name="connsiteX326" fmla="*/ 7916596 w 12192000"/>
              <a:gd name="connsiteY326" fmla="*/ 285665 h 320590"/>
              <a:gd name="connsiteX327" fmla="*/ 7875321 w 12192000"/>
              <a:gd name="connsiteY327" fmla="*/ 269790 h 320590"/>
              <a:gd name="connsiteX328" fmla="*/ 7838808 w 12192000"/>
              <a:gd name="connsiteY328" fmla="*/ 250740 h 320590"/>
              <a:gd name="connsiteX329" fmla="*/ 7800708 w 12192000"/>
              <a:gd name="connsiteY329" fmla="*/ 231690 h 320590"/>
              <a:gd name="connsiteX330" fmla="*/ 7762608 w 12192000"/>
              <a:gd name="connsiteY330" fmla="*/ 212640 h 320590"/>
              <a:gd name="connsiteX331" fmla="*/ 7726096 w 12192000"/>
              <a:gd name="connsiteY331" fmla="*/ 196765 h 320590"/>
              <a:gd name="connsiteX332" fmla="*/ 7684821 w 12192000"/>
              <a:gd name="connsiteY332" fmla="*/ 180890 h 320590"/>
              <a:gd name="connsiteX333" fmla="*/ 7638783 w 12192000"/>
              <a:gd name="connsiteY333" fmla="*/ 165015 h 320590"/>
              <a:gd name="connsiteX334" fmla="*/ 7586396 w 12192000"/>
              <a:gd name="connsiteY334" fmla="*/ 153903 h 320590"/>
              <a:gd name="connsiteX335" fmla="*/ 7526071 w 12192000"/>
              <a:gd name="connsiteY335" fmla="*/ 147553 h 320590"/>
              <a:gd name="connsiteX336" fmla="*/ 7457808 w 12192000"/>
              <a:gd name="connsiteY336" fmla="*/ 144378 h 320590"/>
              <a:gd name="connsiteX337" fmla="*/ 7389546 w 12192000"/>
              <a:gd name="connsiteY337" fmla="*/ 147553 h 320590"/>
              <a:gd name="connsiteX338" fmla="*/ 7329221 w 12192000"/>
              <a:gd name="connsiteY338" fmla="*/ 153903 h 320590"/>
              <a:gd name="connsiteX339" fmla="*/ 7276833 w 12192000"/>
              <a:gd name="connsiteY339" fmla="*/ 165015 h 320590"/>
              <a:gd name="connsiteX340" fmla="*/ 7230796 w 12192000"/>
              <a:gd name="connsiteY340" fmla="*/ 180890 h 320590"/>
              <a:gd name="connsiteX341" fmla="*/ 7189521 w 12192000"/>
              <a:gd name="connsiteY341" fmla="*/ 196765 h 320590"/>
              <a:gd name="connsiteX342" fmla="*/ 7153008 w 12192000"/>
              <a:gd name="connsiteY342" fmla="*/ 212640 h 320590"/>
              <a:gd name="connsiteX343" fmla="*/ 7114908 w 12192000"/>
              <a:gd name="connsiteY343" fmla="*/ 231690 h 320590"/>
              <a:gd name="connsiteX344" fmla="*/ 7076808 w 12192000"/>
              <a:gd name="connsiteY344" fmla="*/ 250740 h 320590"/>
              <a:gd name="connsiteX345" fmla="*/ 7040296 w 12192000"/>
              <a:gd name="connsiteY345" fmla="*/ 269790 h 320590"/>
              <a:gd name="connsiteX346" fmla="*/ 6999021 w 12192000"/>
              <a:gd name="connsiteY346" fmla="*/ 285665 h 320590"/>
              <a:gd name="connsiteX347" fmla="*/ 6952983 w 12192000"/>
              <a:gd name="connsiteY347" fmla="*/ 299953 h 320590"/>
              <a:gd name="connsiteX348" fmla="*/ 6900596 w 12192000"/>
              <a:gd name="connsiteY348" fmla="*/ 311065 h 320590"/>
              <a:gd name="connsiteX349" fmla="*/ 6840271 w 12192000"/>
              <a:gd name="connsiteY349" fmla="*/ 319003 h 320590"/>
              <a:gd name="connsiteX350" fmla="*/ 6781799 w 12192000"/>
              <a:gd name="connsiteY350" fmla="*/ 320363 h 320590"/>
              <a:gd name="connsiteX351" fmla="*/ 6723327 w 12192000"/>
              <a:gd name="connsiteY351" fmla="*/ 319003 h 320590"/>
              <a:gd name="connsiteX352" fmla="*/ 6663002 w 12192000"/>
              <a:gd name="connsiteY352" fmla="*/ 311065 h 320590"/>
              <a:gd name="connsiteX353" fmla="*/ 6610614 w 12192000"/>
              <a:gd name="connsiteY353" fmla="*/ 299953 h 320590"/>
              <a:gd name="connsiteX354" fmla="*/ 6564577 w 12192000"/>
              <a:gd name="connsiteY354" fmla="*/ 285665 h 320590"/>
              <a:gd name="connsiteX355" fmla="*/ 6523302 w 12192000"/>
              <a:gd name="connsiteY355" fmla="*/ 269790 h 320590"/>
              <a:gd name="connsiteX356" fmla="*/ 6486789 w 12192000"/>
              <a:gd name="connsiteY356" fmla="*/ 250740 h 320590"/>
              <a:gd name="connsiteX357" fmla="*/ 6448689 w 12192000"/>
              <a:gd name="connsiteY357" fmla="*/ 231690 h 320590"/>
              <a:gd name="connsiteX358" fmla="*/ 6410589 w 12192000"/>
              <a:gd name="connsiteY358" fmla="*/ 212640 h 320590"/>
              <a:gd name="connsiteX359" fmla="*/ 6374077 w 12192000"/>
              <a:gd name="connsiteY359" fmla="*/ 196765 h 320590"/>
              <a:gd name="connsiteX360" fmla="*/ 6332802 w 12192000"/>
              <a:gd name="connsiteY360" fmla="*/ 180890 h 320590"/>
              <a:gd name="connsiteX361" fmla="*/ 6286764 w 12192000"/>
              <a:gd name="connsiteY361" fmla="*/ 165015 h 320590"/>
              <a:gd name="connsiteX362" fmla="*/ 6234377 w 12192000"/>
              <a:gd name="connsiteY362" fmla="*/ 153903 h 320590"/>
              <a:gd name="connsiteX363" fmla="*/ 6174052 w 12192000"/>
              <a:gd name="connsiteY363" fmla="*/ 147553 h 320590"/>
              <a:gd name="connsiteX364" fmla="*/ 6105789 w 12192000"/>
              <a:gd name="connsiteY364" fmla="*/ 144378 h 320590"/>
              <a:gd name="connsiteX365" fmla="*/ 6095999 w 12192000"/>
              <a:gd name="connsiteY365" fmla="*/ 144833 h 320590"/>
              <a:gd name="connsiteX366" fmla="*/ 6086209 w 12192000"/>
              <a:gd name="connsiteY366" fmla="*/ 144378 h 320590"/>
              <a:gd name="connsiteX367" fmla="*/ 6017947 w 12192000"/>
              <a:gd name="connsiteY367" fmla="*/ 147553 h 320590"/>
              <a:gd name="connsiteX368" fmla="*/ 5957621 w 12192000"/>
              <a:gd name="connsiteY368" fmla="*/ 153903 h 320590"/>
              <a:gd name="connsiteX369" fmla="*/ 5905234 w 12192000"/>
              <a:gd name="connsiteY369" fmla="*/ 165015 h 320590"/>
              <a:gd name="connsiteX370" fmla="*/ 5859196 w 12192000"/>
              <a:gd name="connsiteY370" fmla="*/ 180890 h 320590"/>
              <a:gd name="connsiteX371" fmla="*/ 5817921 w 12192000"/>
              <a:gd name="connsiteY371" fmla="*/ 196765 h 320590"/>
              <a:gd name="connsiteX372" fmla="*/ 5781408 w 12192000"/>
              <a:gd name="connsiteY372" fmla="*/ 212640 h 320590"/>
              <a:gd name="connsiteX373" fmla="*/ 5743308 w 12192000"/>
              <a:gd name="connsiteY373" fmla="*/ 231690 h 320590"/>
              <a:gd name="connsiteX374" fmla="*/ 5705209 w 12192000"/>
              <a:gd name="connsiteY374" fmla="*/ 250740 h 320590"/>
              <a:gd name="connsiteX375" fmla="*/ 5668696 w 12192000"/>
              <a:gd name="connsiteY375" fmla="*/ 269790 h 320590"/>
              <a:gd name="connsiteX376" fmla="*/ 5627421 w 12192000"/>
              <a:gd name="connsiteY376" fmla="*/ 285665 h 320590"/>
              <a:gd name="connsiteX377" fmla="*/ 5581383 w 12192000"/>
              <a:gd name="connsiteY377" fmla="*/ 299953 h 320590"/>
              <a:gd name="connsiteX378" fmla="*/ 5528996 w 12192000"/>
              <a:gd name="connsiteY378" fmla="*/ 311065 h 320590"/>
              <a:gd name="connsiteX379" fmla="*/ 5468671 w 12192000"/>
              <a:gd name="connsiteY379" fmla="*/ 319003 h 320590"/>
              <a:gd name="connsiteX380" fmla="*/ 5410199 w 12192000"/>
              <a:gd name="connsiteY380" fmla="*/ 320363 h 320590"/>
              <a:gd name="connsiteX381" fmla="*/ 5351727 w 12192000"/>
              <a:gd name="connsiteY381" fmla="*/ 319003 h 320590"/>
              <a:gd name="connsiteX382" fmla="*/ 5291401 w 12192000"/>
              <a:gd name="connsiteY382" fmla="*/ 311065 h 320590"/>
              <a:gd name="connsiteX383" fmla="*/ 5239014 w 12192000"/>
              <a:gd name="connsiteY383" fmla="*/ 299953 h 320590"/>
              <a:gd name="connsiteX384" fmla="*/ 5192977 w 12192000"/>
              <a:gd name="connsiteY384" fmla="*/ 285665 h 320590"/>
              <a:gd name="connsiteX385" fmla="*/ 5151701 w 12192000"/>
              <a:gd name="connsiteY385" fmla="*/ 269790 h 320590"/>
              <a:gd name="connsiteX386" fmla="*/ 5115189 w 12192000"/>
              <a:gd name="connsiteY386" fmla="*/ 250740 h 320590"/>
              <a:gd name="connsiteX387" fmla="*/ 5077090 w 12192000"/>
              <a:gd name="connsiteY387" fmla="*/ 231690 h 320590"/>
              <a:gd name="connsiteX388" fmla="*/ 5038989 w 12192000"/>
              <a:gd name="connsiteY388" fmla="*/ 212640 h 320590"/>
              <a:gd name="connsiteX389" fmla="*/ 5002477 w 12192000"/>
              <a:gd name="connsiteY389" fmla="*/ 196765 h 320590"/>
              <a:gd name="connsiteX390" fmla="*/ 4961201 w 12192000"/>
              <a:gd name="connsiteY390" fmla="*/ 180890 h 320590"/>
              <a:gd name="connsiteX391" fmla="*/ 4915165 w 12192000"/>
              <a:gd name="connsiteY391" fmla="*/ 165015 h 320590"/>
              <a:gd name="connsiteX392" fmla="*/ 4862777 w 12192000"/>
              <a:gd name="connsiteY392" fmla="*/ 153903 h 320590"/>
              <a:gd name="connsiteX393" fmla="*/ 4802453 w 12192000"/>
              <a:gd name="connsiteY393" fmla="*/ 147553 h 320590"/>
              <a:gd name="connsiteX394" fmla="*/ 4734189 w 12192000"/>
              <a:gd name="connsiteY394" fmla="*/ 144378 h 320590"/>
              <a:gd name="connsiteX395" fmla="*/ 4665928 w 12192000"/>
              <a:gd name="connsiteY395" fmla="*/ 147553 h 320590"/>
              <a:gd name="connsiteX396" fmla="*/ 4605602 w 12192000"/>
              <a:gd name="connsiteY396" fmla="*/ 153903 h 320590"/>
              <a:gd name="connsiteX397" fmla="*/ 4553215 w 12192000"/>
              <a:gd name="connsiteY397" fmla="*/ 165015 h 320590"/>
              <a:gd name="connsiteX398" fmla="*/ 4507177 w 12192000"/>
              <a:gd name="connsiteY398" fmla="*/ 180890 h 320590"/>
              <a:gd name="connsiteX399" fmla="*/ 4465902 w 12192000"/>
              <a:gd name="connsiteY399" fmla="*/ 196765 h 320590"/>
              <a:gd name="connsiteX400" fmla="*/ 4429389 w 12192000"/>
              <a:gd name="connsiteY400" fmla="*/ 212640 h 320590"/>
              <a:gd name="connsiteX401" fmla="*/ 4353189 w 12192000"/>
              <a:gd name="connsiteY401" fmla="*/ 250740 h 320590"/>
              <a:gd name="connsiteX402" fmla="*/ 4316677 w 12192000"/>
              <a:gd name="connsiteY402" fmla="*/ 269790 h 320590"/>
              <a:gd name="connsiteX403" fmla="*/ 4275402 w 12192000"/>
              <a:gd name="connsiteY403" fmla="*/ 285665 h 320590"/>
              <a:gd name="connsiteX404" fmla="*/ 4229364 w 12192000"/>
              <a:gd name="connsiteY404" fmla="*/ 299953 h 320590"/>
              <a:gd name="connsiteX405" fmla="*/ 4176977 w 12192000"/>
              <a:gd name="connsiteY405" fmla="*/ 311065 h 320590"/>
              <a:gd name="connsiteX406" fmla="*/ 4116652 w 12192000"/>
              <a:gd name="connsiteY406" fmla="*/ 319003 h 320590"/>
              <a:gd name="connsiteX407" fmla="*/ 4048389 w 12192000"/>
              <a:gd name="connsiteY407" fmla="*/ 320590 h 320590"/>
              <a:gd name="connsiteX408" fmla="*/ 3980127 w 12192000"/>
              <a:gd name="connsiteY408" fmla="*/ 319003 h 320590"/>
              <a:gd name="connsiteX409" fmla="*/ 3919802 w 12192000"/>
              <a:gd name="connsiteY409" fmla="*/ 311065 h 320590"/>
              <a:gd name="connsiteX410" fmla="*/ 3867414 w 12192000"/>
              <a:gd name="connsiteY410" fmla="*/ 299953 h 320590"/>
              <a:gd name="connsiteX411" fmla="*/ 3821377 w 12192000"/>
              <a:gd name="connsiteY411" fmla="*/ 285665 h 320590"/>
              <a:gd name="connsiteX412" fmla="*/ 3780102 w 12192000"/>
              <a:gd name="connsiteY412" fmla="*/ 269790 h 320590"/>
              <a:gd name="connsiteX413" fmla="*/ 3743589 w 12192000"/>
              <a:gd name="connsiteY413" fmla="*/ 250740 h 320590"/>
              <a:gd name="connsiteX414" fmla="*/ 3705489 w 12192000"/>
              <a:gd name="connsiteY414" fmla="*/ 231690 h 320590"/>
              <a:gd name="connsiteX415" fmla="*/ 3667389 w 12192000"/>
              <a:gd name="connsiteY415" fmla="*/ 212640 h 320590"/>
              <a:gd name="connsiteX416" fmla="*/ 3630877 w 12192000"/>
              <a:gd name="connsiteY416" fmla="*/ 196765 h 320590"/>
              <a:gd name="connsiteX417" fmla="*/ 3589602 w 12192000"/>
              <a:gd name="connsiteY417" fmla="*/ 180890 h 320590"/>
              <a:gd name="connsiteX418" fmla="*/ 3543564 w 12192000"/>
              <a:gd name="connsiteY418" fmla="*/ 165015 h 320590"/>
              <a:gd name="connsiteX419" fmla="*/ 3491177 w 12192000"/>
              <a:gd name="connsiteY419" fmla="*/ 153903 h 320590"/>
              <a:gd name="connsiteX420" fmla="*/ 3430852 w 12192000"/>
              <a:gd name="connsiteY420" fmla="*/ 147553 h 320590"/>
              <a:gd name="connsiteX421" fmla="*/ 3361002 w 12192000"/>
              <a:gd name="connsiteY421" fmla="*/ 144378 h 320590"/>
              <a:gd name="connsiteX422" fmla="*/ 3294327 w 12192000"/>
              <a:gd name="connsiteY422" fmla="*/ 147553 h 320590"/>
              <a:gd name="connsiteX423" fmla="*/ 3234002 w 12192000"/>
              <a:gd name="connsiteY423" fmla="*/ 153903 h 320590"/>
              <a:gd name="connsiteX424" fmla="*/ 3181614 w 12192000"/>
              <a:gd name="connsiteY424" fmla="*/ 165015 h 320590"/>
              <a:gd name="connsiteX425" fmla="*/ 3135577 w 12192000"/>
              <a:gd name="connsiteY425" fmla="*/ 180890 h 320590"/>
              <a:gd name="connsiteX426" fmla="*/ 3094302 w 12192000"/>
              <a:gd name="connsiteY426" fmla="*/ 196765 h 320590"/>
              <a:gd name="connsiteX427" fmla="*/ 3057789 w 12192000"/>
              <a:gd name="connsiteY427" fmla="*/ 212640 h 320590"/>
              <a:gd name="connsiteX428" fmla="*/ 3019689 w 12192000"/>
              <a:gd name="connsiteY428" fmla="*/ 231690 h 320590"/>
              <a:gd name="connsiteX429" fmla="*/ 2981589 w 12192000"/>
              <a:gd name="connsiteY429" fmla="*/ 250740 h 320590"/>
              <a:gd name="connsiteX430" fmla="*/ 2945077 w 12192000"/>
              <a:gd name="connsiteY430" fmla="*/ 269790 h 320590"/>
              <a:gd name="connsiteX431" fmla="*/ 2903802 w 12192000"/>
              <a:gd name="connsiteY431" fmla="*/ 285665 h 320590"/>
              <a:gd name="connsiteX432" fmla="*/ 2857764 w 12192000"/>
              <a:gd name="connsiteY432" fmla="*/ 299953 h 320590"/>
              <a:gd name="connsiteX433" fmla="*/ 2805377 w 12192000"/>
              <a:gd name="connsiteY433" fmla="*/ 311065 h 320590"/>
              <a:gd name="connsiteX434" fmla="*/ 2745052 w 12192000"/>
              <a:gd name="connsiteY434" fmla="*/ 319003 h 320590"/>
              <a:gd name="connsiteX435" fmla="*/ 2676789 w 12192000"/>
              <a:gd name="connsiteY435" fmla="*/ 320590 h 320590"/>
              <a:gd name="connsiteX436" fmla="*/ 2608527 w 12192000"/>
              <a:gd name="connsiteY436" fmla="*/ 319003 h 320590"/>
              <a:gd name="connsiteX437" fmla="*/ 2548202 w 12192000"/>
              <a:gd name="connsiteY437" fmla="*/ 311065 h 320590"/>
              <a:gd name="connsiteX438" fmla="*/ 2495814 w 12192000"/>
              <a:gd name="connsiteY438" fmla="*/ 299953 h 320590"/>
              <a:gd name="connsiteX439" fmla="*/ 2449777 w 12192000"/>
              <a:gd name="connsiteY439" fmla="*/ 285665 h 320590"/>
              <a:gd name="connsiteX440" fmla="*/ 2408502 w 12192000"/>
              <a:gd name="connsiteY440" fmla="*/ 269790 h 320590"/>
              <a:gd name="connsiteX441" fmla="*/ 2371989 w 12192000"/>
              <a:gd name="connsiteY441" fmla="*/ 250740 h 320590"/>
              <a:gd name="connsiteX442" fmla="*/ 2333889 w 12192000"/>
              <a:gd name="connsiteY442" fmla="*/ 231690 h 320590"/>
              <a:gd name="connsiteX443" fmla="*/ 2295789 w 12192000"/>
              <a:gd name="connsiteY443" fmla="*/ 212640 h 320590"/>
              <a:gd name="connsiteX444" fmla="*/ 2259277 w 12192000"/>
              <a:gd name="connsiteY444" fmla="*/ 196765 h 320590"/>
              <a:gd name="connsiteX445" fmla="*/ 2218002 w 12192000"/>
              <a:gd name="connsiteY445" fmla="*/ 180890 h 320590"/>
              <a:gd name="connsiteX446" fmla="*/ 2171964 w 12192000"/>
              <a:gd name="connsiteY446" fmla="*/ 165015 h 320590"/>
              <a:gd name="connsiteX447" fmla="*/ 2119577 w 12192000"/>
              <a:gd name="connsiteY447" fmla="*/ 153903 h 320590"/>
              <a:gd name="connsiteX448" fmla="*/ 2059252 w 12192000"/>
              <a:gd name="connsiteY448" fmla="*/ 147553 h 320590"/>
              <a:gd name="connsiteX449" fmla="*/ 1990989 w 12192000"/>
              <a:gd name="connsiteY449" fmla="*/ 144378 h 320590"/>
              <a:gd name="connsiteX450" fmla="*/ 1922727 w 12192000"/>
              <a:gd name="connsiteY450" fmla="*/ 147553 h 320590"/>
              <a:gd name="connsiteX451" fmla="*/ 1862402 w 12192000"/>
              <a:gd name="connsiteY451" fmla="*/ 153903 h 320590"/>
              <a:gd name="connsiteX452" fmla="*/ 1810014 w 12192000"/>
              <a:gd name="connsiteY452" fmla="*/ 165015 h 320590"/>
              <a:gd name="connsiteX453" fmla="*/ 1763977 w 12192000"/>
              <a:gd name="connsiteY453" fmla="*/ 180890 h 320590"/>
              <a:gd name="connsiteX454" fmla="*/ 1722702 w 12192000"/>
              <a:gd name="connsiteY454" fmla="*/ 196765 h 320590"/>
              <a:gd name="connsiteX455" fmla="*/ 1686189 w 12192000"/>
              <a:gd name="connsiteY455" fmla="*/ 212640 h 320590"/>
              <a:gd name="connsiteX456" fmla="*/ 1648089 w 12192000"/>
              <a:gd name="connsiteY456" fmla="*/ 231690 h 320590"/>
              <a:gd name="connsiteX457" fmla="*/ 1609989 w 12192000"/>
              <a:gd name="connsiteY457" fmla="*/ 250740 h 320590"/>
              <a:gd name="connsiteX458" fmla="*/ 1573477 w 12192000"/>
              <a:gd name="connsiteY458" fmla="*/ 269790 h 320590"/>
              <a:gd name="connsiteX459" fmla="*/ 1532202 w 12192000"/>
              <a:gd name="connsiteY459" fmla="*/ 285665 h 320590"/>
              <a:gd name="connsiteX460" fmla="*/ 1486164 w 12192000"/>
              <a:gd name="connsiteY460" fmla="*/ 299953 h 320590"/>
              <a:gd name="connsiteX461" fmla="*/ 1433777 w 12192000"/>
              <a:gd name="connsiteY461" fmla="*/ 311065 h 320590"/>
              <a:gd name="connsiteX462" fmla="*/ 1373452 w 12192000"/>
              <a:gd name="connsiteY462" fmla="*/ 319003 h 320590"/>
              <a:gd name="connsiteX463" fmla="*/ 1305189 w 12192000"/>
              <a:gd name="connsiteY463" fmla="*/ 320590 h 320590"/>
              <a:gd name="connsiteX464" fmla="*/ 1236927 w 12192000"/>
              <a:gd name="connsiteY464" fmla="*/ 319003 h 320590"/>
              <a:gd name="connsiteX465" fmla="*/ 1176602 w 12192000"/>
              <a:gd name="connsiteY465" fmla="*/ 311065 h 320590"/>
              <a:gd name="connsiteX466" fmla="*/ 1124214 w 12192000"/>
              <a:gd name="connsiteY466" fmla="*/ 299953 h 320590"/>
              <a:gd name="connsiteX467" fmla="*/ 1078177 w 12192000"/>
              <a:gd name="connsiteY467" fmla="*/ 285665 h 320590"/>
              <a:gd name="connsiteX468" fmla="*/ 1036902 w 12192000"/>
              <a:gd name="connsiteY468" fmla="*/ 269790 h 320590"/>
              <a:gd name="connsiteX469" fmla="*/ 1000389 w 12192000"/>
              <a:gd name="connsiteY469" fmla="*/ 250740 h 320590"/>
              <a:gd name="connsiteX470" fmla="*/ 962289 w 12192000"/>
              <a:gd name="connsiteY470" fmla="*/ 231690 h 320590"/>
              <a:gd name="connsiteX471" fmla="*/ 924189 w 12192000"/>
              <a:gd name="connsiteY471" fmla="*/ 212640 h 320590"/>
              <a:gd name="connsiteX472" fmla="*/ 887677 w 12192000"/>
              <a:gd name="connsiteY472" fmla="*/ 196765 h 320590"/>
              <a:gd name="connsiteX473" fmla="*/ 846402 w 12192000"/>
              <a:gd name="connsiteY473" fmla="*/ 180890 h 320590"/>
              <a:gd name="connsiteX474" fmla="*/ 800364 w 12192000"/>
              <a:gd name="connsiteY474" fmla="*/ 165015 h 320590"/>
              <a:gd name="connsiteX475" fmla="*/ 747977 w 12192000"/>
              <a:gd name="connsiteY475" fmla="*/ 153903 h 320590"/>
              <a:gd name="connsiteX476" fmla="*/ 687652 w 12192000"/>
              <a:gd name="connsiteY476" fmla="*/ 147553 h 320590"/>
              <a:gd name="connsiteX477" fmla="*/ 619389 w 12192000"/>
              <a:gd name="connsiteY477" fmla="*/ 144378 h 320590"/>
              <a:gd name="connsiteX478" fmla="*/ 551127 w 12192000"/>
              <a:gd name="connsiteY478" fmla="*/ 147553 h 320590"/>
              <a:gd name="connsiteX479" fmla="*/ 490802 w 12192000"/>
              <a:gd name="connsiteY479" fmla="*/ 153903 h 320590"/>
              <a:gd name="connsiteX480" fmla="*/ 438414 w 12192000"/>
              <a:gd name="connsiteY480" fmla="*/ 165015 h 320590"/>
              <a:gd name="connsiteX481" fmla="*/ 392377 w 12192000"/>
              <a:gd name="connsiteY481" fmla="*/ 180890 h 320590"/>
              <a:gd name="connsiteX482" fmla="*/ 351102 w 12192000"/>
              <a:gd name="connsiteY482" fmla="*/ 196765 h 320590"/>
              <a:gd name="connsiteX483" fmla="*/ 314589 w 12192000"/>
              <a:gd name="connsiteY483" fmla="*/ 212640 h 320590"/>
              <a:gd name="connsiteX484" fmla="*/ 276489 w 12192000"/>
              <a:gd name="connsiteY484" fmla="*/ 231690 h 320590"/>
              <a:gd name="connsiteX485" fmla="*/ 238389 w 12192000"/>
              <a:gd name="connsiteY485" fmla="*/ 250740 h 320590"/>
              <a:gd name="connsiteX486" fmla="*/ 201877 w 12192000"/>
              <a:gd name="connsiteY486" fmla="*/ 269790 h 320590"/>
              <a:gd name="connsiteX487" fmla="*/ 160602 w 12192000"/>
              <a:gd name="connsiteY487" fmla="*/ 285665 h 320590"/>
              <a:gd name="connsiteX488" fmla="*/ 114564 w 12192000"/>
              <a:gd name="connsiteY488" fmla="*/ 299953 h 320590"/>
              <a:gd name="connsiteX489" fmla="*/ 62177 w 12192000"/>
              <a:gd name="connsiteY489" fmla="*/ 311065 h 320590"/>
              <a:gd name="connsiteX490" fmla="*/ 1852 w 12192000"/>
              <a:gd name="connsiteY490" fmla="*/ 319003 h 320590"/>
              <a:gd name="connsiteX491" fmla="*/ 0 w 12192000"/>
              <a:gd name="connsiteY491" fmla="*/ 319046 h 320590"/>
              <a:gd name="connsiteX492" fmla="*/ 0 w 12192000"/>
              <a:gd name="connsiteY492" fmla="*/ 174668 h 320590"/>
              <a:gd name="connsiteX493" fmla="*/ 1852 w 12192000"/>
              <a:gd name="connsiteY493" fmla="*/ 174625 h 320590"/>
              <a:gd name="connsiteX494" fmla="*/ 62177 w 12192000"/>
              <a:gd name="connsiteY494" fmla="*/ 166687 h 320590"/>
              <a:gd name="connsiteX495" fmla="*/ 114564 w 12192000"/>
              <a:gd name="connsiteY495" fmla="*/ 155575 h 320590"/>
              <a:gd name="connsiteX496" fmla="*/ 160602 w 12192000"/>
              <a:gd name="connsiteY496" fmla="*/ 141287 h 320590"/>
              <a:gd name="connsiteX497" fmla="*/ 201877 w 12192000"/>
              <a:gd name="connsiteY497" fmla="*/ 125412 h 320590"/>
              <a:gd name="connsiteX498" fmla="*/ 238389 w 12192000"/>
              <a:gd name="connsiteY498" fmla="*/ 106362 h 320590"/>
              <a:gd name="connsiteX499" fmla="*/ 276489 w 12192000"/>
              <a:gd name="connsiteY499" fmla="*/ 87312 h 320590"/>
              <a:gd name="connsiteX500" fmla="*/ 314589 w 12192000"/>
              <a:gd name="connsiteY500" fmla="*/ 68262 h 320590"/>
              <a:gd name="connsiteX501" fmla="*/ 351102 w 12192000"/>
              <a:gd name="connsiteY501" fmla="*/ 52387 h 320590"/>
              <a:gd name="connsiteX502" fmla="*/ 392377 w 12192000"/>
              <a:gd name="connsiteY502" fmla="*/ 36512 h 320590"/>
              <a:gd name="connsiteX503" fmla="*/ 438414 w 12192000"/>
              <a:gd name="connsiteY503" fmla="*/ 20637 h 320590"/>
              <a:gd name="connsiteX504" fmla="*/ 490802 w 12192000"/>
              <a:gd name="connsiteY504" fmla="*/ 9525 h 320590"/>
              <a:gd name="connsiteX505" fmla="*/ 551127 w 12192000"/>
              <a:gd name="connsiteY505" fmla="*/ 3175 h 320590"/>
              <a:gd name="connsiteX506" fmla="*/ 619389 w 12192000"/>
              <a:gd name="connsiteY506" fmla="*/ 0 h 3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12192000" h="32059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6"/>
                </a:lnTo>
                <a:lnTo>
                  <a:pt x="12190146" y="319003"/>
                </a:lnTo>
                <a:lnTo>
                  <a:pt x="12129820" y="311066"/>
                </a:lnTo>
                <a:lnTo>
                  <a:pt x="12077432" y="299953"/>
                </a:lnTo>
                <a:lnTo>
                  <a:pt x="12031396" y="285665"/>
                </a:lnTo>
                <a:lnTo>
                  <a:pt x="11990120" y="269790"/>
                </a:lnTo>
                <a:lnTo>
                  <a:pt x="11953608" y="250740"/>
                </a:lnTo>
                <a:lnTo>
                  <a:pt x="11915508" y="231690"/>
                </a:lnTo>
                <a:lnTo>
                  <a:pt x="11877408" y="212640"/>
                </a:lnTo>
                <a:lnTo>
                  <a:pt x="11840896" y="196765"/>
                </a:lnTo>
                <a:lnTo>
                  <a:pt x="11799620" y="180890"/>
                </a:lnTo>
                <a:lnTo>
                  <a:pt x="11753582" y="165015"/>
                </a:lnTo>
                <a:lnTo>
                  <a:pt x="11701196" y="153903"/>
                </a:lnTo>
                <a:lnTo>
                  <a:pt x="11640870" y="147553"/>
                </a:lnTo>
                <a:lnTo>
                  <a:pt x="11572608" y="144378"/>
                </a:lnTo>
                <a:lnTo>
                  <a:pt x="11504346" y="147553"/>
                </a:lnTo>
                <a:lnTo>
                  <a:pt x="11444020" y="153903"/>
                </a:lnTo>
                <a:lnTo>
                  <a:pt x="11391632" y="165015"/>
                </a:lnTo>
                <a:lnTo>
                  <a:pt x="11345596" y="180890"/>
                </a:lnTo>
                <a:lnTo>
                  <a:pt x="11304320" y="196765"/>
                </a:lnTo>
                <a:lnTo>
                  <a:pt x="11267808" y="212640"/>
                </a:lnTo>
                <a:lnTo>
                  <a:pt x="11229708" y="231690"/>
                </a:lnTo>
                <a:lnTo>
                  <a:pt x="11191608" y="250740"/>
                </a:lnTo>
                <a:lnTo>
                  <a:pt x="11155096" y="269790"/>
                </a:lnTo>
                <a:lnTo>
                  <a:pt x="11113820" y="285665"/>
                </a:lnTo>
                <a:lnTo>
                  <a:pt x="11067782" y="299953"/>
                </a:lnTo>
                <a:lnTo>
                  <a:pt x="11015396" y="311065"/>
                </a:lnTo>
                <a:lnTo>
                  <a:pt x="10955070" y="319003"/>
                </a:lnTo>
                <a:lnTo>
                  <a:pt x="10886808" y="320590"/>
                </a:lnTo>
                <a:lnTo>
                  <a:pt x="10818546" y="319003"/>
                </a:lnTo>
                <a:lnTo>
                  <a:pt x="10758220" y="311065"/>
                </a:lnTo>
                <a:lnTo>
                  <a:pt x="10705832" y="299953"/>
                </a:lnTo>
                <a:lnTo>
                  <a:pt x="10659796" y="285665"/>
                </a:lnTo>
                <a:lnTo>
                  <a:pt x="10618520" y="269790"/>
                </a:lnTo>
                <a:lnTo>
                  <a:pt x="10582008" y="250740"/>
                </a:lnTo>
                <a:lnTo>
                  <a:pt x="10543908" y="231690"/>
                </a:lnTo>
                <a:lnTo>
                  <a:pt x="10505808" y="212640"/>
                </a:lnTo>
                <a:lnTo>
                  <a:pt x="10469296" y="196765"/>
                </a:lnTo>
                <a:lnTo>
                  <a:pt x="10428020" y="180890"/>
                </a:lnTo>
                <a:lnTo>
                  <a:pt x="10381982" y="165015"/>
                </a:lnTo>
                <a:lnTo>
                  <a:pt x="10329596" y="153903"/>
                </a:lnTo>
                <a:lnTo>
                  <a:pt x="10269270" y="147553"/>
                </a:lnTo>
                <a:lnTo>
                  <a:pt x="10201008" y="144378"/>
                </a:lnTo>
                <a:lnTo>
                  <a:pt x="10132746" y="147553"/>
                </a:lnTo>
                <a:lnTo>
                  <a:pt x="10072420" y="153903"/>
                </a:lnTo>
                <a:lnTo>
                  <a:pt x="10020032" y="165015"/>
                </a:lnTo>
                <a:lnTo>
                  <a:pt x="9973996" y="180890"/>
                </a:lnTo>
                <a:lnTo>
                  <a:pt x="9932720" y="196765"/>
                </a:lnTo>
                <a:lnTo>
                  <a:pt x="9896208" y="212640"/>
                </a:lnTo>
                <a:lnTo>
                  <a:pt x="9820008" y="250740"/>
                </a:lnTo>
                <a:lnTo>
                  <a:pt x="9783496" y="269790"/>
                </a:lnTo>
                <a:lnTo>
                  <a:pt x="9742220" y="285665"/>
                </a:lnTo>
                <a:lnTo>
                  <a:pt x="9696182" y="299953"/>
                </a:lnTo>
                <a:lnTo>
                  <a:pt x="9643796" y="311065"/>
                </a:lnTo>
                <a:lnTo>
                  <a:pt x="9583470" y="319003"/>
                </a:lnTo>
                <a:lnTo>
                  <a:pt x="9515208" y="320590"/>
                </a:lnTo>
                <a:lnTo>
                  <a:pt x="9446946" y="319003"/>
                </a:lnTo>
                <a:lnTo>
                  <a:pt x="9386620" y="311065"/>
                </a:lnTo>
                <a:lnTo>
                  <a:pt x="9334232" y="299953"/>
                </a:lnTo>
                <a:lnTo>
                  <a:pt x="9288196" y="285665"/>
                </a:lnTo>
                <a:lnTo>
                  <a:pt x="9246920" y="269790"/>
                </a:lnTo>
                <a:lnTo>
                  <a:pt x="9210408" y="250740"/>
                </a:lnTo>
                <a:lnTo>
                  <a:pt x="9172308" y="231690"/>
                </a:lnTo>
                <a:lnTo>
                  <a:pt x="9134208" y="212640"/>
                </a:lnTo>
                <a:lnTo>
                  <a:pt x="9097696" y="196765"/>
                </a:lnTo>
                <a:lnTo>
                  <a:pt x="9056420" y="180890"/>
                </a:lnTo>
                <a:lnTo>
                  <a:pt x="9010382" y="165015"/>
                </a:lnTo>
                <a:lnTo>
                  <a:pt x="8957996" y="153903"/>
                </a:lnTo>
                <a:lnTo>
                  <a:pt x="8897670" y="147553"/>
                </a:lnTo>
                <a:lnTo>
                  <a:pt x="8827820" y="144378"/>
                </a:lnTo>
                <a:lnTo>
                  <a:pt x="8761146" y="147553"/>
                </a:lnTo>
                <a:lnTo>
                  <a:pt x="8700820" y="153903"/>
                </a:lnTo>
                <a:lnTo>
                  <a:pt x="8648432" y="165015"/>
                </a:lnTo>
                <a:lnTo>
                  <a:pt x="8602396" y="180890"/>
                </a:lnTo>
                <a:lnTo>
                  <a:pt x="8561120" y="196765"/>
                </a:lnTo>
                <a:lnTo>
                  <a:pt x="8524608" y="212640"/>
                </a:lnTo>
                <a:lnTo>
                  <a:pt x="8486508" y="231690"/>
                </a:lnTo>
                <a:lnTo>
                  <a:pt x="8448408" y="250740"/>
                </a:lnTo>
                <a:lnTo>
                  <a:pt x="8411896" y="269790"/>
                </a:lnTo>
                <a:lnTo>
                  <a:pt x="8370621" y="285665"/>
                </a:lnTo>
                <a:lnTo>
                  <a:pt x="8324583" y="299953"/>
                </a:lnTo>
                <a:lnTo>
                  <a:pt x="8272196" y="311065"/>
                </a:lnTo>
                <a:lnTo>
                  <a:pt x="8211871" y="319003"/>
                </a:lnTo>
                <a:lnTo>
                  <a:pt x="8143608" y="320590"/>
                </a:lnTo>
                <a:lnTo>
                  <a:pt x="8075346" y="319003"/>
                </a:lnTo>
                <a:lnTo>
                  <a:pt x="8015021" y="311065"/>
                </a:lnTo>
                <a:lnTo>
                  <a:pt x="7962633" y="299953"/>
                </a:lnTo>
                <a:lnTo>
                  <a:pt x="7916596" y="285665"/>
                </a:lnTo>
                <a:lnTo>
                  <a:pt x="7875321" y="269790"/>
                </a:lnTo>
                <a:lnTo>
                  <a:pt x="7838808" y="250740"/>
                </a:lnTo>
                <a:lnTo>
                  <a:pt x="7800708" y="231690"/>
                </a:lnTo>
                <a:lnTo>
                  <a:pt x="7762608" y="212640"/>
                </a:lnTo>
                <a:lnTo>
                  <a:pt x="7726096" y="196765"/>
                </a:lnTo>
                <a:lnTo>
                  <a:pt x="7684821" y="180890"/>
                </a:lnTo>
                <a:lnTo>
                  <a:pt x="7638783" y="165015"/>
                </a:lnTo>
                <a:lnTo>
                  <a:pt x="7586396" y="153903"/>
                </a:lnTo>
                <a:lnTo>
                  <a:pt x="7526071" y="147553"/>
                </a:lnTo>
                <a:lnTo>
                  <a:pt x="7457808" y="144378"/>
                </a:lnTo>
                <a:lnTo>
                  <a:pt x="7389546" y="147553"/>
                </a:lnTo>
                <a:lnTo>
                  <a:pt x="7329221" y="153903"/>
                </a:lnTo>
                <a:lnTo>
                  <a:pt x="7276833" y="165015"/>
                </a:lnTo>
                <a:lnTo>
                  <a:pt x="7230796" y="180890"/>
                </a:lnTo>
                <a:lnTo>
                  <a:pt x="7189521" y="196765"/>
                </a:lnTo>
                <a:lnTo>
                  <a:pt x="7153008" y="212640"/>
                </a:lnTo>
                <a:lnTo>
                  <a:pt x="7114908" y="231690"/>
                </a:lnTo>
                <a:lnTo>
                  <a:pt x="7076808" y="250740"/>
                </a:lnTo>
                <a:lnTo>
                  <a:pt x="7040296" y="269790"/>
                </a:lnTo>
                <a:lnTo>
                  <a:pt x="6999021" y="285665"/>
                </a:lnTo>
                <a:lnTo>
                  <a:pt x="6952983" y="299953"/>
                </a:lnTo>
                <a:lnTo>
                  <a:pt x="6900596" y="311065"/>
                </a:lnTo>
                <a:lnTo>
                  <a:pt x="6840271" y="319003"/>
                </a:lnTo>
                <a:lnTo>
                  <a:pt x="6781799" y="320363"/>
                </a:lnTo>
                <a:lnTo>
                  <a:pt x="6723327" y="319003"/>
                </a:lnTo>
                <a:lnTo>
                  <a:pt x="6663002" y="311065"/>
                </a:lnTo>
                <a:lnTo>
                  <a:pt x="6610614" y="299953"/>
                </a:lnTo>
                <a:lnTo>
                  <a:pt x="6564577" y="285665"/>
                </a:lnTo>
                <a:lnTo>
                  <a:pt x="6523302" y="269790"/>
                </a:lnTo>
                <a:lnTo>
                  <a:pt x="6486789" y="250740"/>
                </a:lnTo>
                <a:lnTo>
                  <a:pt x="6448689" y="231690"/>
                </a:lnTo>
                <a:lnTo>
                  <a:pt x="6410589" y="212640"/>
                </a:lnTo>
                <a:lnTo>
                  <a:pt x="6374077" y="196765"/>
                </a:lnTo>
                <a:lnTo>
                  <a:pt x="6332802" y="180890"/>
                </a:lnTo>
                <a:lnTo>
                  <a:pt x="6286764" y="165015"/>
                </a:lnTo>
                <a:lnTo>
                  <a:pt x="6234377" y="153903"/>
                </a:lnTo>
                <a:lnTo>
                  <a:pt x="6174052" y="147553"/>
                </a:lnTo>
                <a:lnTo>
                  <a:pt x="6105789" y="144378"/>
                </a:lnTo>
                <a:lnTo>
                  <a:pt x="6095999" y="144833"/>
                </a:lnTo>
                <a:lnTo>
                  <a:pt x="6086209" y="144378"/>
                </a:lnTo>
                <a:lnTo>
                  <a:pt x="6017947" y="147553"/>
                </a:lnTo>
                <a:lnTo>
                  <a:pt x="5957621" y="153903"/>
                </a:lnTo>
                <a:lnTo>
                  <a:pt x="5905234" y="165015"/>
                </a:lnTo>
                <a:lnTo>
                  <a:pt x="5859196" y="180890"/>
                </a:lnTo>
                <a:lnTo>
                  <a:pt x="5817921" y="196765"/>
                </a:lnTo>
                <a:lnTo>
                  <a:pt x="5781408" y="212640"/>
                </a:lnTo>
                <a:lnTo>
                  <a:pt x="5743308" y="231690"/>
                </a:lnTo>
                <a:lnTo>
                  <a:pt x="5705209" y="250740"/>
                </a:lnTo>
                <a:lnTo>
                  <a:pt x="5668696" y="269790"/>
                </a:lnTo>
                <a:lnTo>
                  <a:pt x="5627421" y="285665"/>
                </a:lnTo>
                <a:lnTo>
                  <a:pt x="5581383" y="299953"/>
                </a:lnTo>
                <a:lnTo>
                  <a:pt x="5528996" y="311065"/>
                </a:lnTo>
                <a:lnTo>
                  <a:pt x="5468671" y="319003"/>
                </a:lnTo>
                <a:lnTo>
                  <a:pt x="5410199" y="320363"/>
                </a:lnTo>
                <a:lnTo>
                  <a:pt x="5351727" y="319003"/>
                </a:lnTo>
                <a:lnTo>
                  <a:pt x="5291401" y="311065"/>
                </a:lnTo>
                <a:lnTo>
                  <a:pt x="5239014" y="299953"/>
                </a:lnTo>
                <a:lnTo>
                  <a:pt x="5192977" y="285665"/>
                </a:lnTo>
                <a:lnTo>
                  <a:pt x="5151701" y="269790"/>
                </a:lnTo>
                <a:lnTo>
                  <a:pt x="5115189" y="250740"/>
                </a:lnTo>
                <a:lnTo>
                  <a:pt x="5077090" y="231690"/>
                </a:lnTo>
                <a:lnTo>
                  <a:pt x="5038989" y="212640"/>
                </a:lnTo>
                <a:lnTo>
                  <a:pt x="5002477" y="196765"/>
                </a:lnTo>
                <a:lnTo>
                  <a:pt x="4961201" y="180890"/>
                </a:lnTo>
                <a:lnTo>
                  <a:pt x="4915165" y="165015"/>
                </a:lnTo>
                <a:lnTo>
                  <a:pt x="4862777" y="153903"/>
                </a:lnTo>
                <a:lnTo>
                  <a:pt x="4802453" y="147553"/>
                </a:lnTo>
                <a:lnTo>
                  <a:pt x="4734189" y="144378"/>
                </a:lnTo>
                <a:lnTo>
                  <a:pt x="4665928" y="147553"/>
                </a:lnTo>
                <a:lnTo>
                  <a:pt x="4605602" y="153903"/>
                </a:lnTo>
                <a:lnTo>
                  <a:pt x="4553215" y="165015"/>
                </a:lnTo>
                <a:lnTo>
                  <a:pt x="4507177" y="180890"/>
                </a:lnTo>
                <a:lnTo>
                  <a:pt x="4465902" y="196765"/>
                </a:lnTo>
                <a:lnTo>
                  <a:pt x="4429389" y="212640"/>
                </a:lnTo>
                <a:lnTo>
                  <a:pt x="4353189" y="250740"/>
                </a:lnTo>
                <a:lnTo>
                  <a:pt x="4316677" y="269790"/>
                </a:lnTo>
                <a:lnTo>
                  <a:pt x="4275402" y="285665"/>
                </a:lnTo>
                <a:lnTo>
                  <a:pt x="4229364" y="299953"/>
                </a:lnTo>
                <a:lnTo>
                  <a:pt x="4176977" y="311065"/>
                </a:lnTo>
                <a:lnTo>
                  <a:pt x="4116652" y="319003"/>
                </a:lnTo>
                <a:lnTo>
                  <a:pt x="4048389" y="320590"/>
                </a:lnTo>
                <a:lnTo>
                  <a:pt x="3980127" y="319003"/>
                </a:lnTo>
                <a:lnTo>
                  <a:pt x="3919802" y="311065"/>
                </a:lnTo>
                <a:lnTo>
                  <a:pt x="3867414" y="299953"/>
                </a:lnTo>
                <a:lnTo>
                  <a:pt x="3821377" y="285665"/>
                </a:lnTo>
                <a:lnTo>
                  <a:pt x="3780102" y="269790"/>
                </a:lnTo>
                <a:lnTo>
                  <a:pt x="3743589" y="250740"/>
                </a:lnTo>
                <a:lnTo>
                  <a:pt x="3705489" y="231690"/>
                </a:lnTo>
                <a:lnTo>
                  <a:pt x="3667389" y="212640"/>
                </a:lnTo>
                <a:lnTo>
                  <a:pt x="3630877" y="196765"/>
                </a:lnTo>
                <a:lnTo>
                  <a:pt x="3589602" y="180890"/>
                </a:lnTo>
                <a:lnTo>
                  <a:pt x="3543564" y="165015"/>
                </a:lnTo>
                <a:lnTo>
                  <a:pt x="3491177" y="153903"/>
                </a:lnTo>
                <a:lnTo>
                  <a:pt x="3430852" y="147553"/>
                </a:lnTo>
                <a:lnTo>
                  <a:pt x="3361002" y="144378"/>
                </a:lnTo>
                <a:lnTo>
                  <a:pt x="3294327" y="147553"/>
                </a:lnTo>
                <a:lnTo>
                  <a:pt x="3234002" y="153903"/>
                </a:lnTo>
                <a:lnTo>
                  <a:pt x="3181614" y="165015"/>
                </a:lnTo>
                <a:lnTo>
                  <a:pt x="3135577" y="180890"/>
                </a:lnTo>
                <a:lnTo>
                  <a:pt x="3094302" y="196765"/>
                </a:lnTo>
                <a:lnTo>
                  <a:pt x="3057789" y="212640"/>
                </a:lnTo>
                <a:lnTo>
                  <a:pt x="3019689" y="231690"/>
                </a:lnTo>
                <a:lnTo>
                  <a:pt x="2981589" y="250740"/>
                </a:lnTo>
                <a:lnTo>
                  <a:pt x="2945077" y="269790"/>
                </a:lnTo>
                <a:lnTo>
                  <a:pt x="2903802" y="285665"/>
                </a:lnTo>
                <a:lnTo>
                  <a:pt x="2857764" y="299953"/>
                </a:lnTo>
                <a:lnTo>
                  <a:pt x="2805377" y="311065"/>
                </a:lnTo>
                <a:lnTo>
                  <a:pt x="2745052" y="319003"/>
                </a:lnTo>
                <a:lnTo>
                  <a:pt x="2676789" y="320590"/>
                </a:lnTo>
                <a:lnTo>
                  <a:pt x="2608527" y="319003"/>
                </a:lnTo>
                <a:lnTo>
                  <a:pt x="2548202" y="311065"/>
                </a:lnTo>
                <a:lnTo>
                  <a:pt x="2495814" y="299953"/>
                </a:lnTo>
                <a:lnTo>
                  <a:pt x="2449777" y="285665"/>
                </a:lnTo>
                <a:lnTo>
                  <a:pt x="2408502" y="269790"/>
                </a:lnTo>
                <a:lnTo>
                  <a:pt x="2371989" y="250740"/>
                </a:lnTo>
                <a:lnTo>
                  <a:pt x="2333889" y="231690"/>
                </a:lnTo>
                <a:lnTo>
                  <a:pt x="2295789" y="212640"/>
                </a:lnTo>
                <a:lnTo>
                  <a:pt x="2259277" y="196765"/>
                </a:lnTo>
                <a:lnTo>
                  <a:pt x="2218002" y="180890"/>
                </a:lnTo>
                <a:lnTo>
                  <a:pt x="2171964" y="165015"/>
                </a:lnTo>
                <a:lnTo>
                  <a:pt x="2119577" y="153903"/>
                </a:lnTo>
                <a:lnTo>
                  <a:pt x="2059252" y="147553"/>
                </a:lnTo>
                <a:lnTo>
                  <a:pt x="1990989" y="144378"/>
                </a:lnTo>
                <a:lnTo>
                  <a:pt x="1922727" y="147553"/>
                </a:lnTo>
                <a:lnTo>
                  <a:pt x="1862402" y="153903"/>
                </a:lnTo>
                <a:lnTo>
                  <a:pt x="1810014" y="165015"/>
                </a:lnTo>
                <a:lnTo>
                  <a:pt x="1763977" y="180890"/>
                </a:lnTo>
                <a:lnTo>
                  <a:pt x="1722702" y="196765"/>
                </a:lnTo>
                <a:lnTo>
                  <a:pt x="1686189" y="212640"/>
                </a:lnTo>
                <a:lnTo>
                  <a:pt x="1648089" y="231690"/>
                </a:lnTo>
                <a:lnTo>
                  <a:pt x="1609989" y="250740"/>
                </a:lnTo>
                <a:lnTo>
                  <a:pt x="1573477" y="269790"/>
                </a:lnTo>
                <a:lnTo>
                  <a:pt x="1532202" y="285665"/>
                </a:lnTo>
                <a:lnTo>
                  <a:pt x="1486164" y="299953"/>
                </a:lnTo>
                <a:lnTo>
                  <a:pt x="1433777" y="311065"/>
                </a:lnTo>
                <a:lnTo>
                  <a:pt x="1373452" y="319003"/>
                </a:lnTo>
                <a:lnTo>
                  <a:pt x="1305189" y="320590"/>
                </a:lnTo>
                <a:lnTo>
                  <a:pt x="1236927" y="319003"/>
                </a:lnTo>
                <a:lnTo>
                  <a:pt x="1176602" y="311065"/>
                </a:lnTo>
                <a:lnTo>
                  <a:pt x="1124214" y="299953"/>
                </a:lnTo>
                <a:lnTo>
                  <a:pt x="1078177" y="285665"/>
                </a:lnTo>
                <a:lnTo>
                  <a:pt x="1036902" y="269790"/>
                </a:lnTo>
                <a:lnTo>
                  <a:pt x="1000389" y="250740"/>
                </a:lnTo>
                <a:lnTo>
                  <a:pt x="962289" y="231690"/>
                </a:lnTo>
                <a:lnTo>
                  <a:pt x="924189" y="212640"/>
                </a:lnTo>
                <a:lnTo>
                  <a:pt x="887677" y="196765"/>
                </a:lnTo>
                <a:lnTo>
                  <a:pt x="846402" y="180890"/>
                </a:lnTo>
                <a:lnTo>
                  <a:pt x="800364" y="165015"/>
                </a:lnTo>
                <a:lnTo>
                  <a:pt x="747977" y="153903"/>
                </a:lnTo>
                <a:lnTo>
                  <a:pt x="687652" y="147553"/>
                </a:lnTo>
                <a:lnTo>
                  <a:pt x="619389" y="144378"/>
                </a:lnTo>
                <a:lnTo>
                  <a:pt x="551127" y="147553"/>
                </a:lnTo>
                <a:lnTo>
                  <a:pt x="490802" y="153903"/>
                </a:lnTo>
                <a:lnTo>
                  <a:pt x="438414" y="165015"/>
                </a:lnTo>
                <a:lnTo>
                  <a:pt x="392377" y="180890"/>
                </a:lnTo>
                <a:lnTo>
                  <a:pt x="351102" y="196765"/>
                </a:lnTo>
                <a:lnTo>
                  <a:pt x="314589" y="212640"/>
                </a:lnTo>
                <a:lnTo>
                  <a:pt x="276489" y="231690"/>
                </a:lnTo>
                <a:lnTo>
                  <a:pt x="238389" y="250740"/>
                </a:lnTo>
                <a:lnTo>
                  <a:pt x="201877" y="269790"/>
                </a:lnTo>
                <a:lnTo>
                  <a:pt x="160602" y="285665"/>
                </a:lnTo>
                <a:lnTo>
                  <a:pt x="114564" y="299953"/>
                </a:lnTo>
                <a:lnTo>
                  <a:pt x="62177" y="311065"/>
                </a:lnTo>
                <a:lnTo>
                  <a:pt x="1852" y="319003"/>
                </a:lnTo>
                <a:lnTo>
                  <a:pt x="0" y="31904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lnTo>
                  <a:pt x="619389"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506" name="Picture 2" descr="Why does red wine make me feel sick? | Popular Science">
            <a:extLst>
              <a:ext uri="{FF2B5EF4-FFF2-40B4-BE49-F238E27FC236}">
                <a16:creationId xmlns:a16="http://schemas.microsoft.com/office/drawing/2014/main" id="{71B3EA05-CE90-4359-B533-C86BB2041DD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2026" b="2"/>
          <a:stretch/>
        </p:blipFill>
        <p:spPr bwMode="auto">
          <a:xfrm>
            <a:off x="20" y="1"/>
            <a:ext cx="4571981" cy="4166039"/>
          </a:xfrm>
          <a:custGeom>
            <a:avLst/>
            <a:gdLst/>
            <a:ahLst/>
            <a:cxnLst/>
            <a:rect l="l" t="t" r="r" b="b"/>
            <a:pathLst>
              <a:path w="6096001" h="4166039">
                <a:moveTo>
                  <a:pt x="0" y="0"/>
                </a:moveTo>
                <a:lnTo>
                  <a:pt x="6096001" y="0"/>
                </a:lnTo>
                <a:lnTo>
                  <a:pt x="6096001" y="3990282"/>
                </a:lnTo>
                <a:lnTo>
                  <a:pt x="6095999" y="3990282"/>
                </a:lnTo>
                <a:lnTo>
                  <a:pt x="6086209" y="3989827"/>
                </a:lnTo>
                <a:lnTo>
                  <a:pt x="6017947" y="3993002"/>
                </a:lnTo>
                <a:lnTo>
                  <a:pt x="5957621" y="3999352"/>
                </a:lnTo>
                <a:lnTo>
                  <a:pt x="5905234" y="4010464"/>
                </a:lnTo>
                <a:lnTo>
                  <a:pt x="5859196" y="4026339"/>
                </a:lnTo>
                <a:lnTo>
                  <a:pt x="5817921" y="4042214"/>
                </a:lnTo>
                <a:lnTo>
                  <a:pt x="5781408" y="4058089"/>
                </a:lnTo>
                <a:lnTo>
                  <a:pt x="5743308" y="4077139"/>
                </a:lnTo>
                <a:lnTo>
                  <a:pt x="5705209" y="4096189"/>
                </a:lnTo>
                <a:lnTo>
                  <a:pt x="5668696" y="4115239"/>
                </a:lnTo>
                <a:lnTo>
                  <a:pt x="5627421" y="4131114"/>
                </a:lnTo>
                <a:lnTo>
                  <a:pt x="5581383" y="4145402"/>
                </a:lnTo>
                <a:lnTo>
                  <a:pt x="5528996" y="4156514"/>
                </a:lnTo>
                <a:lnTo>
                  <a:pt x="5468671" y="4164452"/>
                </a:lnTo>
                <a:lnTo>
                  <a:pt x="5410199" y="4165812"/>
                </a:lnTo>
                <a:lnTo>
                  <a:pt x="5351727" y="4164452"/>
                </a:lnTo>
                <a:lnTo>
                  <a:pt x="5291401" y="4156514"/>
                </a:lnTo>
                <a:lnTo>
                  <a:pt x="5239015" y="4145402"/>
                </a:lnTo>
                <a:lnTo>
                  <a:pt x="5192977" y="4131114"/>
                </a:lnTo>
                <a:lnTo>
                  <a:pt x="5151701" y="4115239"/>
                </a:lnTo>
                <a:lnTo>
                  <a:pt x="5115190" y="4096189"/>
                </a:lnTo>
                <a:lnTo>
                  <a:pt x="5077090" y="4077139"/>
                </a:lnTo>
                <a:lnTo>
                  <a:pt x="5038989" y="4058089"/>
                </a:lnTo>
                <a:lnTo>
                  <a:pt x="5002477" y="4042214"/>
                </a:lnTo>
                <a:lnTo>
                  <a:pt x="4961201" y="4026339"/>
                </a:lnTo>
                <a:lnTo>
                  <a:pt x="4915165" y="4010464"/>
                </a:lnTo>
                <a:lnTo>
                  <a:pt x="4862777" y="3999352"/>
                </a:lnTo>
                <a:lnTo>
                  <a:pt x="4802453" y="3993002"/>
                </a:lnTo>
                <a:lnTo>
                  <a:pt x="4734189" y="3989827"/>
                </a:lnTo>
                <a:lnTo>
                  <a:pt x="4665928" y="3993002"/>
                </a:lnTo>
                <a:lnTo>
                  <a:pt x="4605602" y="3999352"/>
                </a:lnTo>
                <a:lnTo>
                  <a:pt x="4553216" y="4010464"/>
                </a:lnTo>
                <a:lnTo>
                  <a:pt x="4507178" y="4026339"/>
                </a:lnTo>
                <a:lnTo>
                  <a:pt x="4465902" y="4042214"/>
                </a:lnTo>
                <a:lnTo>
                  <a:pt x="4429389" y="4058089"/>
                </a:lnTo>
                <a:lnTo>
                  <a:pt x="4353189" y="4096189"/>
                </a:lnTo>
                <a:lnTo>
                  <a:pt x="4316677" y="4115239"/>
                </a:lnTo>
                <a:lnTo>
                  <a:pt x="4275402" y="4131114"/>
                </a:lnTo>
                <a:lnTo>
                  <a:pt x="4229364" y="4145402"/>
                </a:lnTo>
                <a:lnTo>
                  <a:pt x="4176977" y="4156514"/>
                </a:lnTo>
                <a:lnTo>
                  <a:pt x="4116652" y="4164452"/>
                </a:lnTo>
                <a:lnTo>
                  <a:pt x="4048389" y="4166039"/>
                </a:lnTo>
                <a:lnTo>
                  <a:pt x="3980127" y="4164452"/>
                </a:lnTo>
                <a:lnTo>
                  <a:pt x="3919802" y="4156514"/>
                </a:lnTo>
                <a:lnTo>
                  <a:pt x="3867414" y="4145402"/>
                </a:lnTo>
                <a:lnTo>
                  <a:pt x="3821377" y="4131114"/>
                </a:lnTo>
                <a:lnTo>
                  <a:pt x="3780102" y="4115239"/>
                </a:lnTo>
                <a:lnTo>
                  <a:pt x="3743589" y="4096189"/>
                </a:lnTo>
                <a:lnTo>
                  <a:pt x="3705489" y="4077139"/>
                </a:lnTo>
                <a:lnTo>
                  <a:pt x="3667389" y="4058089"/>
                </a:lnTo>
                <a:lnTo>
                  <a:pt x="3630877" y="4042214"/>
                </a:lnTo>
                <a:lnTo>
                  <a:pt x="3589602" y="4026339"/>
                </a:lnTo>
                <a:lnTo>
                  <a:pt x="3543564" y="4010464"/>
                </a:lnTo>
                <a:lnTo>
                  <a:pt x="3491177" y="3999352"/>
                </a:lnTo>
                <a:lnTo>
                  <a:pt x="3430852" y="3993002"/>
                </a:lnTo>
                <a:lnTo>
                  <a:pt x="3361002" y="3989827"/>
                </a:lnTo>
                <a:lnTo>
                  <a:pt x="3294327" y="3993002"/>
                </a:lnTo>
                <a:lnTo>
                  <a:pt x="3234002" y="3999352"/>
                </a:lnTo>
                <a:lnTo>
                  <a:pt x="3181614" y="4010464"/>
                </a:lnTo>
                <a:lnTo>
                  <a:pt x="3135577" y="4026339"/>
                </a:lnTo>
                <a:lnTo>
                  <a:pt x="3094302" y="4042214"/>
                </a:lnTo>
                <a:lnTo>
                  <a:pt x="3057789" y="4058089"/>
                </a:lnTo>
                <a:lnTo>
                  <a:pt x="3019689" y="4077139"/>
                </a:lnTo>
                <a:lnTo>
                  <a:pt x="2981589" y="4096189"/>
                </a:lnTo>
                <a:lnTo>
                  <a:pt x="2945077" y="4115239"/>
                </a:lnTo>
                <a:lnTo>
                  <a:pt x="2903802" y="4131114"/>
                </a:lnTo>
                <a:lnTo>
                  <a:pt x="2857764" y="4145402"/>
                </a:lnTo>
                <a:lnTo>
                  <a:pt x="2805377" y="4156514"/>
                </a:lnTo>
                <a:lnTo>
                  <a:pt x="2745052" y="4164452"/>
                </a:lnTo>
                <a:lnTo>
                  <a:pt x="2676789" y="4166039"/>
                </a:lnTo>
                <a:lnTo>
                  <a:pt x="2608527" y="4164452"/>
                </a:lnTo>
                <a:lnTo>
                  <a:pt x="2548202" y="4156514"/>
                </a:lnTo>
                <a:lnTo>
                  <a:pt x="2495814" y="4145402"/>
                </a:lnTo>
                <a:lnTo>
                  <a:pt x="2449777" y="4131114"/>
                </a:lnTo>
                <a:lnTo>
                  <a:pt x="2408502" y="4115239"/>
                </a:lnTo>
                <a:lnTo>
                  <a:pt x="2371989" y="4096189"/>
                </a:lnTo>
                <a:lnTo>
                  <a:pt x="2333889" y="4077139"/>
                </a:lnTo>
                <a:lnTo>
                  <a:pt x="2295789" y="4058089"/>
                </a:lnTo>
                <a:lnTo>
                  <a:pt x="2259277" y="4042214"/>
                </a:lnTo>
                <a:lnTo>
                  <a:pt x="2218002" y="4026339"/>
                </a:lnTo>
                <a:lnTo>
                  <a:pt x="2171964" y="4010464"/>
                </a:lnTo>
                <a:lnTo>
                  <a:pt x="2119577" y="3999352"/>
                </a:lnTo>
                <a:lnTo>
                  <a:pt x="2059252" y="3993002"/>
                </a:lnTo>
                <a:lnTo>
                  <a:pt x="1990989" y="3989827"/>
                </a:lnTo>
                <a:lnTo>
                  <a:pt x="1922727" y="3993002"/>
                </a:lnTo>
                <a:lnTo>
                  <a:pt x="1862402" y="3999352"/>
                </a:lnTo>
                <a:lnTo>
                  <a:pt x="1810014" y="4010464"/>
                </a:lnTo>
                <a:lnTo>
                  <a:pt x="1763977" y="4026339"/>
                </a:lnTo>
                <a:lnTo>
                  <a:pt x="1722702" y="4042214"/>
                </a:lnTo>
                <a:lnTo>
                  <a:pt x="1686189" y="4058089"/>
                </a:lnTo>
                <a:lnTo>
                  <a:pt x="1648089" y="4077139"/>
                </a:lnTo>
                <a:lnTo>
                  <a:pt x="1609989" y="4096189"/>
                </a:lnTo>
                <a:lnTo>
                  <a:pt x="1573477" y="4115239"/>
                </a:lnTo>
                <a:lnTo>
                  <a:pt x="1532202" y="4131114"/>
                </a:lnTo>
                <a:lnTo>
                  <a:pt x="1486164" y="4145402"/>
                </a:lnTo>
                <a:lnTo>
                  <a:pt x="1433777" y="4156514"/>
                </a:lnTo>
                <a:lnTo>
                  <a:pt x="1373452" y="4164452"/>
                </a:lnTo>
                <a:lnTo>
                  <a:pt x="1305189" y="4166039"/>
                </a:lnTo>
                <a:lnTo>
                  <a:pt x="1236927" y="4164452"/>
                </a:lnTo>
                <a:lnTo>
                  <a:pt x="1176602" y="4156514"/>
                </a:lnTo>
                <a:lnTo>
                  <a:pt x="1124214" y="4145402"/>
                </a:lnTo>
                <a:lnTo>
                  <a:pt x="1078177" y="4131114"/>
                </a:lnTo>
                <a:lnTo>
                  <a:pt x="1036902" y="4115239"/>
                </a:lnTo>
                <a:lnTo>
                  <a:pt x="1000389" y="4096189"/>
                </a:lnTo>
                <a:lnTo>
                  <a:pt x="962289" y="4077139"/>
                </a:lnTo>
                <a:lnTo>
                  <a:pt x="924189" y="4058089"/>
                </a:lnTo>
                <a:lnTo>
                  <a:pt x="887677" y="4042214"/>
                </a:lnTo>
                <a:lnTo>
                  <a:pt x="846402" y="4026339"/>
                </a:lnTo>
                <a:lnTo>
                  <a:pt x="800364" y="4010464"/>
                </a:lnTo>
                <a:lnTo>
                  <a:pt x="747977" y="3999352"/>
                </a:lnTo>
                <a:lnTo>
                  <a:pt x="687652" y="3993002"/>
                </a:lnTo>
                <a:lnTo>
                  <a:pt x="619389" y="3989827"/>
                </a:lnTo>
                <a:lnTo>
                  <a:pt x="551127" y="3993002"/>
                </a:lnTo>
                <a:lnTo>
                  <a:pt x="490802" y="3999352"/>
                </a:lnTo>
                <a:lnTo>
                  <a:pt x="438414" y="4010464"/>
                </a:lnTo>
                <a:lnTo>
                  <a:pt x="392377" y="4026339"/>
                </a:lnTo>
                <a:lnTo>
                  <a:pt x="351102" y="4042214"/>
                </a:lnTo>
                <a:lnTo>
                  <a:pt x="314589" y="4058089"/>
                </a:lnTo>
                <a:lnTo>
                  <a:pt x="276489" y="4077139"/>
                </a:lnTo>
                <a:lnTo>
                  <a:pt x="238389" y="4096189"/>
                </a:lnTo>
                <a:lnTo>
                  <a:pt x="201877" y="4115239"/>
                </a:lnTo>
                <a:lnTo>
                  <a:pt x="160602" y="4131114"/>
                </a:lnTo>
                <a:lnTo>
                  <a:pt x="114564" y="4145402"/>
                </a:lnTo>
                <a:lnTo>
                  <a:pt x="62177" y="4156514"/>
                </a:lnTo>
                <a:lnTo>
                  <a:pt x="1852" y="4164452"/>
                </a:lnTo>
                <a:lnTo>
                  <a:pt x="0" y="4164495"/>
                </a:lnTo>
                <a:close/>
              </a:path>
            </a:pathLst>
          </a:custGeom>
          <a:extLst>
            <a:ext uri="{909E8E84-426E-40DD-AFC4-6F175D3DCCD1}">
              <a14:hiddenFill xmlns:a14="http://schemas.microsoft.com/office/drawing/2010/main">
                <a:solidFill>
                  <a:srgbClr val="FFFFFF"/>
                </a:solidFill>
              </a14:hiddenFill>
            </a:ext>
          </a:extLst>
        </p:spPr>
      </p:pic>
      <p:pic>
        <p:nvPicPr>
          <p:cNvPr id="5" name="Content Placeholder 4" descr="Text&#10;&#10;Description automatically generated with medium confidence">
            <a:extLst>
              <a:ext uri="{FF2B5EF4-FFF2-40B4-BE49-F238E27FC236}">
                <a16:creationId xmlns:a16="http://schemas.microsoft.com/office/drawing/2014/main" id="{E3A2E3A9-3CEC-4DB3-8B19-4B635DD5422C}"/>
              </a:ext>
            </a:extLst>
          </p:cNvPr>
          <p:cNvPicPr>
            <a:picLocks noChangeAspect="1"/>
          </p:cNvPicPr>
          <p:nvPr/>
        </p:nvPicPr>
        <p:blipFill rotWithShape="1">
          <a:blip r:embed="rId3"/>
          <a:srcRect l="2256" r="12133" b="4"/>
          <a:stretch/>
        </p:blipFill>
        <p:spPr>
          <a:xfrm>
            <a:off x="4563208" y="1"/>
            <a:ext cx="4580792" cy="4166039"/>
          </a:xfrm>
          <a:custGeom>
            <a:avLst/>
            <a:gdLst/>
            <a:ahLst/>
            <a:cxnLst/>
            <a:rect l="l" t="t" r="r" b="b"/>
            <a:pathLst>
              <a:path w="6107723" h="4166039">
                <a:moveTo>
                  <a:pt x="0" y="0"/>
                </a:moveTo>
                <a:lnTo>
                  <a:pt x="6107723" y="0"/>
                </a:lnTo>
                <a:lnTo>
                  <a:pt x="6107723" y="4164495"/>
                </a:lnTo>
                <a:lnTo>
                  <a:pt x="6105869" y="4164452"/>
                </a:lnTo>
                <a:lnTo>
                  <a:pt x="6045543" y="4156515"/>
                </a:lnTo>
                <a:lnTo>
                  <a:pt x="5993155" y="4145402"/>
                </a:lnTo>
                <a:lnTo>
                  <a:pt x="5947119" y="4131114"/>
                </a:lnTo>
                <a:lnTo>
                  <a:pt x="5905843" y="4115239"/>
                </a:lnTo>
                <a:lnTo>
                  <a:pt x="5869331" y="4096189"/>
                </a:lnTo>
                <a:lnTo>
                  <a:pt x="5831231" y="4077139"/>
                </a:lnTo>
                <a:lnTo>
                  <a:pt x="5793131" y="4058089"/>
                </a:lnTo>
                <a:lnTo>
                  <a:pt x="5756619" y="4042214"/>
                </a:lnTo>
                <a:lnTo>
                  <a:pt x="5715343" y="4026339"/>
                </a:lnTo>
                <a:lnTo>
                  <a:pt x="5669305" y="4010464"/>
                </a:lnTo>
                <a:lnTo>
                  <a:pt x="5616919" y="3999352"/>
                </a:lnTo>
                <a:lnTo>
                  <a:pt x="5556593" y="3993002"/>
                </a:lnTo>
                <a:lnTo>
                  <a:pt x="5488331" y="3989827"/>
                </a:lnTo>
                <a:lnTo>
                  <a:pt x="5420069" y="3993002"/>
                </a:lnTo>
                <a:lnTo>
                  <a:pt x="5359743" y="3999352"/>
                </a:lnTo>
                <a:lnTo>
                  <a:pt x="5307355" y="4010464"/>
                </a:lnTo>
                <a:lnTo>
                  <a:pt x="5261319" y="4026339"/>
                </a:lnTo>
                <a:lnTo>
                  <a:pt x="5220043" y="4042214"/>
                </a:lnTo>
                <a:lnTo>
                  <a:pt x="5183531" y="4058089"/>
                </a:lnTo>
                <a:lnTo>
                  <a:pt x="5145431" y="4077139"/>
                </a:lnTo>
                <a:lnTo>
                  <a:pt x="5107331" y="4096189"/>
                </a:lnTo>
                <a:lnTo>
                  <a:pt x="5070819" y="4115239"/>
                </a:lnTo>
                <a:lnTo>
                  <a:pt x="5029543" y="4131114"/>
                </a:lnTo>
                <a:lnTo>
                  <a:pt x="4983505" y="4145402"/>
                </a:lnTo>
                <a:lnTo>
                  <a:pt x="4931119" y="4156514"/>
                </a:lnTo>
                <a:lnTo>
                  <a:pt x="4870793" y="4164452"/>
                </a:lnTo>
                <a:lnTo>
                  <a:pt x="4802531" y="4166039"/>
                </a:lnTo>
                <a:lnTo>
                  <a:pt x="4734269" y="4164452"/>
                </a:lnTo>
                <a:lnTo>
                  <a:pt x="4673943" y="4156514"/>
                </a:lnTo>
                <a:lnTo>
                  <a:pt x="4621555" y="4145402"/>
                </a:lnTo>
                <a:lnTo>
                  <a:pt x="4575519" y="4131114"/>
                </a:lnTo>
                <a:lnTo>
                  <a:pt x="4534243" y="4115239"/>
                </a:lnTo>
                <a:lnTo>
                  <a:pt x="4497731" y="4096189"/>
                </a:lnTo>
                <a:lnTo>
                  <a:pt x="4459631" y="4077139"/>
                </a:lnTo>
                <a:lnTo>
                  <a:pt x="4421531" y="4058089"/>
                </a:lnTo>
                <a:lnTo>
                  <a:pt x="4385019" y="4042214"/>
                </a:lnTo>
                <a:lnTo>
                  <a:pt x="4343743" y="4026339"/>
                </a:lnTo>
                <a:lnTo>
                  <a:pt x="4297705" y="4010464"/>
                </a:lnTo>
                <a:lnTo>
                  <a:pt x="4245319" y="3999352"/>
                </a:lnTo>
                <a:lnTo>
                  <a:pt x="4184993" y="3993002"/>
                </a:lnTo>
                <a:lnTo>
                  <a:pt x="4116731" y="3989827"/>
                </a:lnTo>
                <a:lnTo>
                  <a:pt x="4048469" y="3993002"/>
                </a:lnTo>
                <a:lnTo>
                  <a:pt x="3988143" y="3999352"/>
                </a:lnTo>
                <a:lnTo>
                  <a:pt x="3935755" y="4010464"/>
                </a:lnTo>
                <a:lnTo>
                  <a:pt x="3889719" y="4026339"/>
                </a:lnTo>
                <a:lnTo>
                  <a:pt x="3848443" y="4042214"/>
                </a:lnTo>
                <a:lnTo>
                  <a:pt x="3811931" y="4058089"/>
                </a:lnTo>
                <a:lnTo>
                  <a:pt x="3735731" y="4096189"/>
                </a:lnTo>
                <a:lnTo>
                  <a:pt x="3699219" y="4115239"/>
                </a:lnTo>
                <a:lnTo>
                  <a:pt x="3657943" y="4131114"/>
                </a:lnTo>
                <a:lnTo>
                  <a:pt x="3611905" y="4145402"/>
                </a:lnTo>
                <a:lnTo>
                  <a:pt x="3559519" y="4156514"/>
                </a:lnTo>
                <a:lnTo>
                  <a:pt x="3499193" y="4164452"/>
                </a:lnTo>
                <a:lnTo>
                  <a:pt x="3430931" y="4166039"/>
                </a:lnTo>
                <a:lnTo>
                  <a:pt x="3362669" y="4164452"/>
                </a:lnTo>
                <a:lnTo>
                  <a:pt x="3302343" y="4156514"/>
                </a:lnTo>
                <a:lnTo>
                  <a:pt x="3249955" y="4145402"/>
                </a:lnTo>
                <a:lnTo>
                  <a:pt x="3203919" y="4131114"/>
                </a:lnTo>
                <a:lnTo>
                  <a:pt x="3162643" y="4115239"/>
                </a:lnTo>
                <a:lnTo>
                  <a:pt x="3126131" y="4096189"/>
                </a:lnTo>
                <a:lnTo>
                  <a:pt x="3088031" y="4077139"/>
                </a:lnTo>
                <a:lnTo>
                  <a:pt x="3049931" y="4058089"/>
                </a:lnTo>
                <a:lnTo>
                  <a:pt x="3013419" y="4042214"/>
                </a:lnTo>
                <a:lnTo>
                  <a:pt x="2972143" y="4026339"/>
                </a:lnTo>
                <a:lnTo>
                  <a:pt x="2926105" y="4010464"/>
                </a:lnTo>
                <a:lnTo>
                  <a:pt x="2873719" y="3999352"/>
                </a:lnTo>
                <a:lnTo>
                  <a:pt x="2813393" y="3993002"/>
                </a:lnTo>
                <a:lnTo>
                  <a:pt x="2743543" y="3989827"/>
                </a:lnTo>
                <a:lnTo>
                  <a:pt x="2676869" y="3993002"/>
                </a:lnTo>
                <a:lnTo>
                  <a:pt x="2616543" y="3999352"/>
                </a:lnTo>
                <a:lnTo>
                  <a:pt x="2564155" y="4010464"/>
                </a:lnTo>
                <a:lnTo>
                  <a:pt x="2518119" y="4026339"/>
                </a:lnTo>
                <a:lnTo>
                  <a:pt x="2476843" y="4042214"/>
                </a:lnTo>
                <a:lnTo>
                  <a:pt x="2440331" y="4058089"/>
                </a:lnTo>
                <a:lnTo>
                  <a:pt x="2402231" y="4077139"/>
                </a:lnTo>
                <a:lnTo>
                  <a:pt x="2364131" y="4096189"/>
                </a:lnTo>
                <a:lnTo>
                  <a:pt x="2327619" y="4115239"/>
                </a:lnTo>
                <a:lnTo>
                  <a:pt x="2286344" y="4131114"/>
                </a:lnTo>
                <a:lnTo>
                  <a:pt x="2240306" y="4145402"/>
                </a:lnTo>
                <a:lnTo>
                  <a:pt x="2187919" y="4156514"/>
                </a:lnTo>
                <a:lnTo>
                  <a:pt x="2127594" y="4164452"/>
                </a:lnTo>
                <a:lnTo>
                  <a:pt x="2059331" y="4166039"/>
                </a:lnTo>
                <a:lnTo>
                  <a:pt x="1991069" y="4164452"/>
                </a:lnTo>
                <a:lnTo>
                  <a:pt x="1930744" y="4156514"/>
                </a:lnTo>
                <a:lnTo>
                  <a:pt x="1878356" y="4145402"/>
                </a:lnTo>
                <a:lnTo>
                  <a:pt x="1832319" y="4131114"/>
                </a:lnTo>
                <a:lnTo>
                  <a:pt x="1791044" y="4115239"/>
                </a:lnTo>
                <a:lnTo>
                  <a:pt x="1754531" y="4096189"/>
                </a:lnTo>
                <a:lnTo>
                  <a:pt x="1716431" y="4077139"/>
                </a:lnTo>
                <a:lnTo>
                  <a:pt x="1678331" y="4058089"/>
                </a:lnTo>
                <a:lnTo>
                  <a:pt x="1641819" y="4042214"/>
                </a:lnTo>
                <a:lnTo>
                  <a:pt x="1600544" y="4026339"/>
                </a:lnTo>
                <a:lnTo>
                  <a:pt x="1554506" y="4010464"/>
                </a:lnTo>
                <a:lnTo>
                  <a:pt x="1502119" y="3999352"/>
                </a:lnTo>
                <a:lnTo>
                  <a:pt x="1441794" y="3993002"/>
                </a:lnTo>
                <a:lnTo>
                  <a:pt x="1373531" y="3989827"/>
                </a:lnTo>
                <a:lnTo>
                  <a:pt x="1305269" y="3993002"/>
                </a:lnTo>
                <a:lnTo>
                  <a:pt x="1244944" y="3999352"/>
                </a:lnTo>
                <a:lnTo>
                  <a:pt x="1192556" y="4010464"/>
                </a:lnTo>
                <a:lnTo>
                  <a:pt x="1146519" y="4026339"/>
                </a:lnTo>
                <a:lnTo>
                  <a:pt x="1105244" y="4042214"/>
                </a:lnTo>
                <a:lnTo>
                  <a:pt x="1068731" y="4058089"/>
                </a:lnTo>
                <a:lnTo>
                  <a:pt x="1030631" y="4077139"/>
                </a:lnTo>
                <a:lnTo>
                  <a:pt x="992531" y="4096189"/>
                </a:lnTo>
                <a:lnTo>
                  <a:pt x="956019" y="4115239"/>
                </a:lnTo>
                <a:lnTo>
                  <a:pt x="914744" y="4131114"/>
                </a:lnTo>
                <a:lnTo>
                  <a:pt x="868706" y="4145402"/>
                </a:lnTo>
                <a:lnTo>
                  <a:pt x="816319" y="4156514"/>
                </a:lnTo>
                <a:lnTo>
                  <a:pt x="755994" y="4164452"/>
                </a:lnTo>
                <a:lnTo>
                  <a:pt x="697522" y="4165812"/>
                </a:lnTo>
                <a:lnTo>
                  <a:pt x="639050" y="4164452"/>
                </a:lnTo>
                <a:lnTo>
                  <a:pt x="578725" y="4156514"/>
                </a:lnTo>
                <a:lnTo>
                  <a:pt x="526337" y="4145402"/>
                </a:lnTo>
                <a:lnTo>
                  <a:pt x="480300" y="4131114"/>
                </a:lnTo>
                <a:lnTo>
                  <a:pt x="439025" y="4115239"/>
                </a:lnTo>
                <a:lnTo>
                  <a:pt x="402512" y="4096189"/>
                </a:lnTo>
                <a:lnTo>
                  <a:pt x="364412" y="4077139"/>
                </a:lnTo>
                <a:lnTo>
                  <a:pt x="326312" y="4058089"/>
                </a:lnTo>
                <a:lnTo>
                  <a:pt x="289800" y="4042214"/>
                </a:lnTo>
                <a:lnTo>
                  <a:pt x="248525" y="4026339"/>
                </a:lnTo>
                <a:lnTo>
                  <a:pt x="202488" y="4010464"/>
                </a:lnTo>
                <a:lnTo>
                  <a:pt x="150101" y="3999352"/>
                </a:lnTo>
                <a:lnTo>
                  <a:pt x="89775" y="3993002"/>
                </a:lnTo>
                <a:lnTo>
                  <a:pt x="21512" y="3989827"/>
                </a:lnTo>
                <a:lnTo>
                  <a:pt x="11722" y="3990282"/>
                </a:lnTo>
                <a:lnTo>
                  <a:pt x="1932" y="3989827"/>
                </a:lnTo>
                <a:lnTo>
                  <a:pt x="0" y="3989917"/>
                </a:lnTo>
                <a:close/>
              </a:path>
            </a:pathLst>
          </a:custGeom>
        </p:spPr>
      </p:pic>
    </p:spTree>
    <p:extLst>
      <p:ext uri="{BB962C8B-B14F-4D97-AF65-F5344CB8AC3E}">
        <p14:creationId xmlns:p14="http://schemas.microsoft.com/office/powerpoint/2010/main" val="2538709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16EE4-9748-42B9-B4CC-59A9C289081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Do not forget about SAFBDG – there is a place for it</a:t>
            </a:r>
          </a:p>
        </p:txBody>
      </p:sp>
      <p:pic>
        <p:nvPicPr>
          <p:cNvPr id="28674" name="Picture 2" descr="The South African food-based Dietary guidelines | Nestlé">
            <a:extLst>
              <a:ext uri="{FF2B5EF4-FFF2-40B4-BE49-F238E27FC236}">
                <a16:creationId xmlns:a16="http://schemas.microsoft.com/office/drawing/2014/main" id="{B1C8AA60-A5A3-4129-BAA1-0D3BD5D0B8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66559" y="1675227"/>
            <a:ext cx="6210881"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6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C5505-B0BD-4B97-BC08-F8FCE06B8B11}"/>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dirty="0">
                <a:solidFill>
                  <a:schemeClr val="bg1"/>
                </a:solidFill>
                <a:latin typeface="+mj-lt"/>
                <a:ea typeface="+mj-ea"/>
                <a:cs typeface="+mj-cs"/>
              </a:rPr>
              <a:t>Diagnosing cardiometabolic syndrome</a:t>
            </a:r>
          </a:p>
        </p:txBody>
      </p:sp>
      <p:pic>
        <p:nvPicPr>
          <p:cNvPr id="9" name="Content Placeholder 8" descr="Table&#10;&#10;Description automatically generated">
            <a:extLst>
              <a:ext uri="{FF2B5EF4-FFF2-40B4-BE49-F238E27FC236}">
                <a16:creationId xmlns:a16="http://schemas.microsoft.com/office/drawing/2014/main" id="{F5EE2A5B-94D0-4BD9-8A82-3E93F53B133E}"/>
              </a:ext>
            </a:extLst>
          </p:cNvPr>
          <p:cNvPicPr>
            <a:picLocks noGrp="1" noChangeAspect="1"/>
          </p:cNvPicPr>
          <p:nvPr>
            <p:ph idx="1"/>
          </p:nvPr>
        </p:nvPicPr>
        <p:blipFill>
          <a:blip r:embed="rId2"/>
          <a:stretch>
            <a:fillRect/>
          </a:stretch>
        </p:blipFill>
        <p:spPr>
          <a:xfrm rot="5400000">
            <a:off x="2557970" y="-217073"/>
            <a:ext cx="4028058" cy="8178799"/>
          </a:xfrm>
          <a:prstGeom prst="rect">
            <a:avLst/>
          </a:prstGeom>
        </p:spPr>
      </p:pic>
      <p:sp>
        <p:nvSpPr>
          <p:cNvPr id="11" name="Oval 10">
            <a:extLst>
              <a:ext uri="{FF2B5EF4-FFF2-40B4-BE49-F238E27FC236}">
                <a16:creationId xmlns:a16="http://schemas.microsoft.com/office/drawing/2014/main" id="{BB9D08BF-E7B2-494D-8107-44EDBCC85F66}"/>
              </a:ext>
            </a:extLst>
          </p:cNvPr>
          <p:cNvSpPr/>
          <p:nvPr/>
        </p:nvSpPr>
        <p:spPr>
          <a:xfrm>
            <a:off x="6830465" y="1388302"/>
            <a:ext cx="2134023" cy="48179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Tree>
    <p:extLst>
      <p:ext uri="{BB962C8B-B14F-4D97-AF65-F5344CB8AC3E}">
        <p14:creationId xmlns:p14="http://schemas.microsoft.com/office/powerpoint/2010/main" val="1020438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2BA263-0D20-492D-A29B-923CEB58132B}"/>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algn="ctr" defTabSz="914400"/>
            <a:r>
              <a:rPr lang="en-US" sz="4800"/>
              <a:t>How do you decide which diet?</a:t>
            </a:r>
          </a:p>
        </p:txBody>
      </p:sp>
      <p:sp>
        <p:nvSpPr>
          <p:cNvPr id="7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Start and finish banner Royalty Free Vector Image">
            <a:extLst>
              <a:ext uri="{FF2B5EF4-FFF2-40B4-BE49-F238E27FC236}">
                <a16:creationId xmlns:a16="http://schemas.microsoft.com/office/drawing/2014/main" id="{4F689E63-184A-49CB-8050-205129FD9097}"/>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50382" b="7051"/>
          <a:stretch/>
        </p:blipFill>
        <p:spPr bwMode="auto">
          <a:xfrm>
            <a:off x="271245" y="2523527"/>
            <a:ext cx="1780475" cy="3605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art and finish banner Royalty Free Vector Image">
            <a:extLst>
              <a:ext uri="{FF2B5EF4-FFF2-40B4-BE49-F238E27FC236}">
                <a16:creationId xmlns:a16="http://schemas.microsoft.com/office/drawing/2014/main" id="{223AF87E-7C56-4E30-880A-D776FA5C72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91" b="7051"/>
          <a:stretch/>
        </p:blipFill>
        <p:spPr bwMode="auto">
          <a:xfrm>
            <a:off x="7544670" y="1592342"/>
            <a:ext cx="1536146" cy="360578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Nutritional Assessment - Nursing Health Assessment">
            <a:extLst>
              <a:ext uri="{FF2B5EF4-FFF2-40B4-BE49-F238E27FC236}">
                <a16:creationId xmlns:a16="http://schemas.microsoft.com/office/drawing/2014/main" id="{FF6E27E6-FB32-49EF-9A1F-275B2485F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464" y="2136219"/>
            <a:ext cx="2025774" cy="222503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Evidence Based Practice on Twitter: &amp;quot;Always good to meet folks who are keen  to get published - let the writing begin!… &amp;quot;">
            <a:extLst>
              <a:ext uri="{FF2B5EF4-FFF2-40B4-BE49-F238E27FC236}">
                <a16:creationId xmlns:a16="http://schemas.microsoft.com/office/drawing/2014/main" id="{706704E2-AC84-4054-A5D9-18C2D2CE9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094" y="2111850"/>
            <a:ext cx="2151879" cy="2151879"/>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5 Common Errors Made While Defining Learning Objectives">
            <a:extLst>
              <a:ext uri="{FF2B5EF4-FFF2-40B4-BE49-F238E27FC236}">
                <a16:creationId xmlns:a16="http://schemas.microsoft.com/office/drawing/2014/main" id="{3D275E93-EA05-4233-A369-6FA4E40BD3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2060" y="4737353"/>
            <a:ext cx="2950777" cy="1663447"/>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Finding the right fit in an employer - The Globe and Mail">
            <a:extLst>
              <a:ext uri="{FF2B5EF4-FFF2-40B4-BE49-F238E27FC236}">
                <a16:creationId xmlns:a16="http://schemas.microsoft.com/office/drawing/2014/main" id="{507CC526-E6DC-49C4-99F2-3725D60FB2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8249" y="5228543"/>
            <a:ext cx="1951045" cy="10971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or: Curved 8">
            <a:extLst>
              <a:ext uri="{FF2B5EF4-FFF2-40B4-BE49-F238E27FC236}">
                <a16:creationId xmlns:a16="http://schemas.microsoft.com/office/drawing/2014/main" id="{46C463E3-A382-466B-8727-CD2BBA607967}"/>
              </a:ext>
            </a:extLst>
          </p:cNvPr>
          <p:cNvCxnSpPr>
            <a:stCxn id="15362" idx="0"/>
            <a:endCxn id="15364" idx="0"/>
          </p:cNvCxnSpPr>
          <p:nvPr/>
        </p:nvCxnSpPr>
        <p:spPr>
          <a:xfrm rot="5400000" flipH="1" flipV="1">
            <a:off x="1908263" y="1389439"/>
            <a:ext cx="387308" cy="1880868"/>
          </a:xfrm>
          <a:prstGeom prst="curvedConnector3">
            <a:avLst>
              <a:gd name="adj1" fmla="val 236430"/>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5ED618CC-D2BD-4D61-AB44-273601748508}"/>
              </a:ext>
            </a:extLst>
          </p:cNvPr>
          <p:cNvCxnSpPr>
            <a:stCxn id="15364" idx="2"/>
            <a:endCxn id="15370" idx="1"/>
          </p:cNvCxnSpPr>
          <p:nvPr/>
        </p:nvCxnSpPr>
        <p:spPr>
          <a:xfrm rot="5400000">
            <a:off x="2118293" y="4645018"/>
            <a:ext cx="1207827" cy="640291"/>
          </a:xfrm>
          <a:prstGeom prst="curvedConnector4">
            <a:avLst>
              <a:gd name="adj1" fmla="val 15569"/>
              <a:gd name="adj2" fmla="val 13570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0EBD1B08-E80E-47FF-B4C0-62646C60B8B1}"/>
              </a:ext>
            </a:extLst>
          </p:cNvPr>
          <p:cNvCxnSpPr>
            <a:stCxn id="15370" idx="0"/>
            <a:endCxn id="15368" idx="1"/>
          </p:cNvCxnSpPr>
          <p:nvPr/>
        </p:nvCxnSpPr>
        <p:spPr>
          <a:xfrm rot="5400000" flipH="1" flipV="1">
            <a:off x="3781490" y="3283750"/>
            <a:ext cx="1549563" cy="1357645"/>
          </a:xfrm>
          <a:prstGeom prst="curvedConnector2">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D9D6EFAA-C66C-4C55-9897-A84BA354C0B8}"/>
              </a:ext>
            </a:extLst>
          </p:cNvPr>
          <p:cNvCxnSpPr>
            <a:stCxn id="15368" idx="2"/>
            <a:endCxn id="15372" idx="0"/>
          </p:cNvCxnSpPr>
          <p:nvPr/>
        </p:nvCxnSpPr>
        <p:spPr>
          <a:xfrm rot="16200000" flipH="1">
            <a:off x="6414996" y="4159767"/>
            <a:ext cx="964814" cy="1172738"/>
          </a:xfrm>
          <a:prstGeom prst="curved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869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Inform Magazine - March 2020 - Where do nutraceuticals fit in the current  food trends?">
            <a:extLst>
              <a:ext uri="{FF2B5EF4-FFF2-40B4-BE49-F238E27FC236}">
                <a16:creationId xmlns:a16="http://schemas.microsoft.com/office/drawing/2014/main" id="{4BE34AC2-666F-41B2-8B71-4934F5F9C2A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1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AD8343-069C-43F0-A5E2-9DC421B18172}"/>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What about neutraceuticals?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036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FD1AC5-89A2-44D9-A460-55E952216951}"/>
              </a:ext>
            </a:extLst>
          </p:cNvPr>
          <p:cNvSpPr>
            <a:spLocks noGrp="1"/>
          </p:cNvSpPr>
          <p:nvPr>
            <p:ph type="title"/>
          </p:nvPr>
        </p:nvSpPr>
        <p:spPr/>
        <p:txBody>
          <a:bodyPr/>
          <a:lstStyle/>
          <a:p>
            <a:r>
              <a:rPr lang="en-ZA" dirty="0" err="1"/>
              <a:t>Tumeric</a:t>
            </a:r>
            <a:endParaRPr lang="en-ZA" dirty="0"/>
          </a:p>
        </p:txBody>
      </p:sp>
      <p:pic>
        <p:nvPicPr>
          <p:cNvPr id="8" name="Content Placeholder 7" descr="Text&#10;&#10;Description automatically generated with medium confidence">
            <a:extLst>
              <a:ext uri="{FF2B5EF4-FFF2-40B4-BE49-F238E27FC236}">
                <a16:creationId xmlns:a16="http://schemas.microsoft.com/office/drawing/2014/main" id="{25DCD29A-85FA-49CD-B2B3-37663FFEAE11}"/>
              </a:ext>
            </a:extLst>
          </p:cNvPr>
          <p:cNvPicPr>
            <a:picLocks noGrp="1" noChangeAspect="1"/>
          </p:cNvPicPr>
          <p:nvPr>
            <p:ph idx="1"/>
          </p:nvPr>
        </p:nvPicPr>
        <p:blipFill rotWithShape="1">
          <a:blip r:embed="rId2"/>
          <a:srcRect b="69483"/>
          <a:stretch/>
        </p:blipFill>
        <p:spPr>
          <a:xfrm>
            <a:off x="1081087" y="3933056"/>
            <a:ext cx="6981825" cy="1122015"/>
          </a:xfrm>
        </p:spPr>
      </p:pic>
      <p:pic>
        <p:nvPicPr>
          <p:cNvPr id="18434" name="Picture 2" descr="Turmeric side effects: Health benefits and risks">
            <a:extLst>
              <a:ext uri="{FF2B5EF4-FFF2-40B4-BE49-F238E27FC236}">
                <a16:creationId xmlns:a16="http://schemas.microsoft.com/office/drawing/2014/main" id="{2D091F98-FA88-4872-8896-CF012C034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41693"/>
            <a:ext cx="4716016" cy="314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20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295AEF08-670B-4288-826C-BC11FD9950A9}"/>
              </a:ext>
            </a:extLst>
          </p:cNvPr>
          <p:cNvPicPr>
            <a:picLocks noGrp="1" noChangeAspect="1"/>
          </p:cNvPicPr>
          <p:nvPr>
            <p:ph idx="1"/>
          </p:nvPr>
        </p:nvPicPr>
        <p:blipFill rotWithShape="1">
          <a:blip r:embed="rId3"/>
          <a:srcRect t="28559" b="45980"/>
          <a:stretch/>
        </p:blipFill>
        <p:spPr>
          <a:xfrm>
            <a:off x="391448" y="908720"/>
            <a:ext cx="8752552" cy="1100485"/>
          </a:xfrm>
        </p:spPr>
      </p:pic>
      <p:pic>
        <p:nvPicPr>
          <p:cNvPr id="19458" name="Picture 2" descr="Biochemistry to boost garlic breath and canine COVID-19 detection">
            <a:extLst>
              <a:ext uri="{FF2B5EF4-FFF2-40B4-BE49-F238E27FC236}">
                <a16:creationId xmlns:a16="http://schemas.microsoft.com/office/drawing/2014/main" id="{BB5538D3-39B9-48C2-8471-18A4BBF63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2143125"/>
            <a:ext cx="6767513" cy="348138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1D6F8F-18ED-444D-99F0-2965A1A168E0}"/>
              </a:ext>
            </a:extLst>
          </p:cNvPr>
          <p:cNvSpPr>
            <a:spLocks noGrp="1"/>
          </p:cNvSpPr>
          <p:nvPr>
            <p:ph type="title"/>
          </p:nvPr>
        </p:nvSpPr>
        <p:spPr>
          <a:xfrm>
            <a:off x="444683" y="2237163"/>
            <a:ext cx="2383674" cy="2383674"/>
          </a:xfrm>
          <a:prstGeom prst="ellipse">
            <a:avLst/>
          </a:prstGeom>
          <a:solidFill>
            <a:srgbClr val="7B7B7B"/>
          </a:solidFill>
          <a:ln w="174625" cmpd="thinThick">
            <a:solidFill>
              <a:srgbClr val="7B7B7B"/>
            </a:solidFill>
          </a:ln>
        </p:spPr>
        <p:txBody>
          <a:bodyPr anchor="ctr">
            <a:normAutofit/>
          </a:bodyPr>
          <a:lstStyle/>
          <a:p>
            <a:pPr algn="ctr"/>
            <a:r>
              <a:rPr lang="en-ZA" sz="1950">
                <a:solidFill>
                  <a:srgbClr val="FFFFFF"/>
                </a:solidFill>
              </a:rPr>
              <a:t>Garlic</a:t>
            </a:r>
          </a:p>
        </p:txBody>
      </p:sp>
    </p:spTree>
    <p:extLst>
      <p:ext uri="{BB962C8B-B14F-4D97-AF65-F5344CB8AC3E}">
        <p14:creationId xmlns:p14="http://schemas.microsoft.com/office/powerpoint/2010/main" val="3343157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B547F-1043-4853-AB05-F3AB8C878356}"/>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algn="ctr" defTabSz="914400"/>
            <a:r>
              <a:rPr lang="en-US" sz="5700"/>
              <a:t>Cinnamon</a:t>
            </a:r>
          </a:p>
        </p:txBody>
      </p:sp>
      <p:sp>
        <p:nvSpPr>
          <p:cNvPr id="7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6 health benefits of cinnamon - BBC Good Food">
            <a:extLst>
              <a:ext uri="{FF2B5EF4-FFF2-40B4-BE49-F238E27FC236}">
                <a16:creationId xmlns:a16="http://schemas.microsoft.com/office/drawing/2014/main" id="{D23606FD-CB04-4896-BEE7-D58335686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5374" y="3228145"/>
            <a:ext cx="3973315" cy="360578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Text&#10;&#10;Description automatically generated with medium confidence">
            <a:extLst>
              <a:ext uri="{FF2B5EF4-FFF2-40B4-BE49-F238E27FC236}">
                <a16:creationId xmlns:a16="http://schemas.microsoft.com/office/drawing/2014/main" id="{5DE3D669-D33B-4FA8-A294-FE48DB08B8B9}"/>
              </a:ext>
            </a:extLst>
          </p:cNvPr>
          <p:cNvPicPr>
            <a:picLocks noGrp="1" noChangeAspect="1"/>
          </p:cNvPicPr>
          <p:nvPr>
            <p:ph idx="1"/>
          </p:nvPr>
        </p:nvPicPr>
        <p:blipFill rotWithShape="1">
          <a:blip r:embed="rId3"/>
          <a:srcRect t="54020" b="20519"/>
          <a:stretch/>
        </p:blipFill>
        <p:spPr>
          <a:xfrm>
            <a:off x="683568" y="2544065"/>
            <a:ext cx="8205058" cy="1101994"/>
          </a:xfrm>
          <a:prstGeom prst="rect">
            <a:avLst/>
          </a:prstGeom>
        </p:spPr>
      </p:pic>
    </p:spTree>
    <p:extLst>
      <p:ext uri="{BB962C8B-B14F-4D97-AF65-F5344CB8AC3E}">
        <p14:creationId xmlns:p14="http://schemas.microsoft.com/office/powerpoint/2010/main" val="2732139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9480-D174-4603-A839-404E389957DA}"/>
              </a:ext>
            </a:extLst>
          </p:cNvPr>
          <p:cNvSpPr>
            <a:spLocks noGrp="1"/>
          </p:cNvSpPr>
          <p:nvPr>
            <p:ph type="title"/>
          </p:nvPr>
        </p:nvSpPr>
        <p:spPr/>
        <p:txBody>
          <a:bodyPr/>
          <a:lstStyle/>
          <a:p>
            <a:r>
              <a:rPr lang="en-ZA" dirty="0" err="1"/>
              <a:t>Neutraceuticals</a:t>
            </a:r>
            <a:endParaRPr lang="en-ZA" dirty="0"/>
          </a:p>
        </p:txBody>
      </p:sp>
      <p:pic>
        <p:nvPicPr>
          <p:cNvPr id="5" name="Content Placeholder 4" descr="Graphical user interface, text&#10;&#10;Description automatically generated with medium confidence">
            <a:extLst>
              <a:ext uri="{FF2B5EF4-FFF2-40B4-BE49-F238E27FC236}">
                <a16:creationId xmlns:a16="http://schemas.microsoft.com/office/drawing/2014/main" id="{F27AC806-720B-41E5-B19C-BED368876058}"/>
              </a:ext>
            </a:extLst>
          </p:cNvPr>
          <p:cNvPicPr>
            <a:picLocks noGrp="1" noChangeAspect="1"/>
          </p:cNvPicPr>
          <p:nvPr>
            <p:ph idx="1"/>
          </p:nvPr>
        </p:nvPicPr>
        <p:blipFill>
          <a:blip r:embed="rId2"/>
          <a:stretch>
            <a:fillRect/>
          </a:stretch>
        </p:blipFill>
        <p:spPr>
          <a:xfrm>
            <a:off x="1071562" y="1910556"/>
            <a:ext cx="7000875" cy="4181475"/>
          </a:xfrm>
        </p:spPr>
      </p:pic>
      <p:sp>
        <p:nvSpPr>
          <p:cNvPr id="6" name="Arrow: Right 5">
            <a:extLst>
              <a:ext uri="{FF2B5EF4-FFF2-40B4-BE49-F238E27FC236}">
                <a16:creationId xmlns:a16="http://schemas.microsoft.com/office/drawing/2014/main" id="{AB462749-AFD7-4F4C-95A1-232B436CD832}"/>
              </a:ext>
            </a:extLst>
          </p:cNvPr>
          <p:cNvSpPr/>
          <p:nvPr/>
        </p:nvSpPr>
        <p:spPr>
          <a:xfrm>
            <a:off x="179512" y="5517232"/>
            <a:ext cx="1440160" cy="574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6588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37B89-E7C5-411D-840F-64E1154CEFF4}"/>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dirty="0" err="1">
                <a:solidFill>
                  <a:schemeClr val="bg1"/>
                </a:solidFill>
                <a:latin typeface="+mj-lt"/>
                <a:ea typeface="+mj-ea"/>
                <a:cs typeface="+mj-cs"/>
              </a:rPr>
              <a:t>Neutraceuticals</a:t>
            </a:r>
            <a:endParaRPr lang="en-US" sz="2800" kern="1200" dirty="0">
              <a:solidFill>
                <a:schemeClr val="bg1"/>
              </a:solidFill>
              <a:latin typeface="+mj-lt"/>
              <a:ea typeface="+mj-ea"/>
              <a:cs typeface="+mj-cs"/>
            </a:endParaRPr>
          </a:p>
        </p:txBody>
      </p:sp>
      <p:pic>
        <p:nvPicPr>
          <p:cNvPr id="5" name="Content Placeholder 4" descr="Graphical user interface, text, application&#10;&#10;Description automatically generated">
            <a:extLst>
              <a:ext uri="{FF2B5EF4-FFF2-40B4-BE49-F238E27FC236}">
                <a16:creationId xmlns:a16="http://schemas.microsoft.com/office/drawing/2014/main" id="{FAAB6BF7-283D-4BF0-A6AF-5FB7A9181352}"/>
              </a:ext>
            </a:extLst>
          </p:cNvPr>
          <p:cNvPicPr>
            <a:picLocks noGrp="1" noChangeAspect="1"/>
          </p:cNvPicPr>
          <p:nvPr>
            <p:ph idx="1"/>
          </p:nvPr>
        </p:nvPicPr>
        <p:blipFill>
          <a:blip r:embed="rId3"/>
          <a:stretch>
            <a:fillRect/>
          </a:stretch>
        </p:blipFill>
        <p:spPr>
          <a:xfrm>
            <a:off x="482600" y="2420590"/>
            <a:ext cx="8178799" cy="2903473"/>
          </a:xfrm>
          <a:prstGeom prst="rect">
            <a:avLst/>
          </a:prstGeom>
        </p:spPr>
      </p:pic>
      <p:sp>
        <p:nvSpPr>
          <p:cNvPr id="7" name="Rectangle 6">
            <a:extLst>
              <a:ext uri="{FF2B5EF4-FFF2-40B4-BE49-F238E27FC236}">
                <a16:creationId xmlns:a16="http://schemas.microsoft.com/office/drawing/2014/main" id="{E11337CE-8F83-42B2-89F1-160691E0A2BD}"/>
              </a:ext>
            </a:extLst>
          </p:cNvPr>
          <p:cNvSpPr/>
          <p:nvPr/>
        </p:nvSpPr>
        <p:spPr>
          <a:xfrm>
            <a:off x="417399" y="3429000"/>
            <a:ext cx="8408193" cy="10081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85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E58036-86A8-472E-8648-41C97FC20864}"/>
              </a:ext>
            </a:extLst>
          </p:cNvPr>
          <p:cNvSpPr>
            <a:spLocks noGrp="1"/>
          </p:cNvSpPr>
          <p:nvPr>
            <p:ph type="title"/>
          </p:nvPr>
        </p:nvSpPr>
        <p:spPr>
          <a:xfrm>
            <a:off x="4016216" y="552182"/>
            <a:ext cx="4499130" cy="3343135"/>
          </a:xfrm>
          <a:noFill/>
        </p:spPr>
        <p:txBody>
          <a:bodyPr vert="horz" lIns="91440" tIns="45720" rIns="91440" bIns="45720" rtlCol="0" anchor="b">
            <a:normAutofit/>
          </a:bodyPr>
          <a:lstStyle/>
          <a:p>
            <a:pPr defTabSz="914400"/>
            <a:r>
              <a:rPr lang="en-US" sz="4500"/>
              <a:t>Take note</a:t>
            </a:r>
          </a:p>
        </p:txBody>
      </p:sp>
      <p:sp>
        <p:nvSpPr>
          <p:cNvPr id="3" name="Content Placeholder 2">
            <a:extLst>
              <a:ext uri="{FF2B5EF4-FFF2-40B4-BE49-F238E27FC236}">
                <a16:creationId xmlns:a16="http://schemas.microsoft.com/office/drawing/2014/main" id="{6B5CEEC3-9EC5-4E7F-93B3-10B7EADB7A1E}"/>
              </a:ext>
            </a:extLst>
          </p:cNvPr>
          <p:cNvSpPr>
            <a:spLocks noGrp="1"/>
          </p:cNvSpPr>
          <p:nvPr>
            <p:ph idx="1"/>
          </p:nvPr>
        </p:nvSpPr>
        <p:spPr>
          <a:xfrm>
            <a:off x="4016216" y="4067032"/>
            <a:ext cx="4499130" cy="2067068"/>
          </a:xfrm>
          <a:noFill/>
        </p:spPr>
        <p:txBody>
          <a:bodyPr vert="horz" lIns="91440" tIns="45720" rIns="91440" bIns="45720" rtlCol="0">
            <a:normAutofit/>
          </a:bodyPr>
          <a:lstStyle/>
          <a:p>
            <a:pPr marL="0" indent="0" defTabSz="914400">
              <a:spcBef>
                <a:spcPts val="1000"/>
              </a:spcBef>
              <a:buNone/>
            </a:pPr>
            <a:r>
              <a:rPr lang="en-US" sz="2400"/>
              <a:t>Small and few studies</a:t>
            </a:r>
          </a:p>
        </p:txBody>
      </p:sp>
      <p:pic>
        <p:nvPicPr>
          <p:cNvPr id="5" name="Picture 4" descr="Colourful adhesive taps and pen on open notebook">
            <a:extLst>
              <a:ext uri="{FF2B5EF4-FFF2-40B4-BE49-F238E27FC236}">
                <a16:creationId xmlns:a16="http://schemas.microsoft.com/office/drawing/2014/main" id="{C18BB53C-C09C-4E35-82DF-ADC2A0D421A4}"/>
              </a:ext>
            </a:extLst>
          </p:cNvPr>
          <p:cNvPicPr>
            <a:picLocks noChangeAspect="1"/>
          </p:cNvPicPr>
          <p:nvPr/>
        </p:nvPicPr>
        <p:blipFill rotWithShape="1">
          <a:blip r:embed="rId2"/>
          <a:srcRect l="4847" r="58704" b="-1"/>
          <a:stretch/>
        </p:blipFill>
        <p:spPr>
          <a:xfrm>
            <a:off x="20" y="10"/>
            <a:ext cx="3744733" cy="6857990"/>
          </a:xfrm>
          <a:prstGeom prst="rect">
            <a:avLst/>
          </a:prstGeom>
        </p:spPr>
      </p:pic>
    </p:spTree>
    <p:extLst>
      <p:ext uri="{BB962C8B-B14F-4D97-AF65-F5344CB8AC3E}">
        <p14:creationId xmlns:p14="http://schemas.microsoft.com/office/powerpoint/2010/main" val="23668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968282"/>
            <a:ext cx="9141618"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073081D-F7C7-47BE-9811-23C9C088E9F4}"/>
              </a:ext>
            </a:extLst>
          </p:cNvPr>
          <p:cNvSpPr>
            <a:spLocks noGrp="1"/>
          </p:cNvSpPr>
          <p:nvPr>
            <p:ph type="ctrTitle"/>
          </p:nvPr>
        </p:nvSpPr>
        <p:spPr>
          <a:xfrm>
            <a:off x="596503" y="1566473"/>
            <a:ext cx="7950994" cy="2166723"/>
          </a:xfrm>
        </p:spPr>
        <p:txBody>
          <a:bodyPr>
            <a:normAutofit/>
          </a:bodyPr>
          <a:lstStyle/>
          <a:p>
            <a:r>
              <a:rPr lang="en-ZA" sz="5700"/>
              <a:t>Associated conditions</a:t>
            </a:r>
          </a:p>
        </p:txBody>
      </p:sp>
      <p:sp>
        <p:nvSpPr>
          <p:cNvPr id="5" name="Subtitle 4">
            <a:extLst>
              <a:ext uri="{FF2B5EF4-FFF2-40B4-BE49-F238E27FC236}">
                <a16:creationId xmlns:a16="http://schemas.microsoft.com/office/drawing/2014/main" id="{6A870139-81FD-4F38-9AE8-A21A62EDD133}"/>
              </a:ext>
            </a:extLst>
          </p:cNvPr>
          <p:cNvSpPr>
            <a:spLocks noGrp="1"/>
          </p:cNvSpPr>
          <p:nvPr>
            <p:ph type="subTitle" idx="1"/>
          </p:nvPr>
        </p:nvSpPr>
        <p:spPr>
          <a:xfrm>
            <a:off x="596503" y="4092320"/>
            <a:ext cx="7950994" cy="1144884"/>
          </a:xfrm>
        </p:spPr>
        <p:txBody>
          <a:bodyPr>
            <a:normAutofit/>
          </a:bodyPr>
          <a:lstStyle/>
          <a:p>
            <a:endParaRPr lang="en-ZA"/>
          </a:p>
        </p:txBody>
      </p:sp>
      <p:cxnSp>
        <p:nvCxnSpPr>
          <p:cNvPr id="16" name="Straight Connector 15">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389459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715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96503" y="981075"/>
            <a:ext cx="7950994" cy="455294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22" name="Title 3"/>
          <p:cNvSpPr>
            <a:spLocks noGrp="1"/>
          </p:cNvSpPr>
          <p:nvPr>
            <p:ph type="ctrTitle"/>
          </p:nvPr>
        </p:nvSpPr>
        <p:spPr>
          <a:xfrm>
            <a:off x="1152822" y="1428750"/>
            <a:ext cx="6838356" cy="2105026"/>
          </a:xfrm>
        </p:spPr>
        <p:txBody>
          <a:bodyPr>
            <a:normAutofit/>
          </a:bodyPr>
          <a:lstStyle/>
          <a:p>
            <a:r>
              <a:rPr lang="en-ZA" altLang="en-US">
                <a:solidFill>
                  <a:schemeClr val="bg1"/>
                </a:solidFill>
              </a:rPr>
              <a:t>Non-alcoholic fatty liver disease (NAFLD)</a:t>
            </a:r>
          </a:p>
        </p:txBody>
      </p:sp>
      <p:sp>
        <p:nvSpPr>
          <p:cNvPr id="6" name="Subtitle 5"/>
          <p:cNvSpPr>
            <a:spLocks noGrp="1"/>
          </p:cNvSpPr>
          <p:nvPr>
            <p:ph type="subTitle" idx="1"/>
          </p:nvPr>
        </p:nvSpPr>
        <p:spPr>
          <a:xfrm>
            <a:off x="1152822" y="3960557"/>
            <a:ext cx="6838356" cy="1097215"/>
          </a:xfrm>
        </p:spPr>
        <p:txBody>
          <a:bodyPr>
            <a:normAutofit/>
          </a:bodyPr>
          <a:lstStyle/>
          <a:p>
            <a:pPr>
              <a:buFont typeface="Arial" charset="0"/>
              <a:buNone/>
              <a:defRPr/>
            </a:pPr>
            <a:endParaRPr lang="en-ZA">
              <a:solidFill>
                <a:schemeClr val="accent1">
                  <a:lumMod val="60000"/>
                  <a:lumOff val="40000"/>
                </a:schemeClr>
              </a:solidFill>
            </a:endParaRPr>
          </a:p>
        </p:txBody>
      </p:sp>
      <p:cxnSp>
        <p:nvCxnSpPr>
          <p:cNvPr id="75" name="Straight Connector 74">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4600" y="3771366"/>
            <a:ext cx="411480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FF0EF1-EA5C-46B0-9935-2700738C1B25}"/>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Pathogenesis</a:t>
            </a:r>
          </a:p>
        </p:txBody>
      </p:sp>
      <p:pic>
        <p:nvPicPr>
          <p:cNvPr id="5" name="Content Placeholder 4" descr="Diagram&#10;&#10;Description automatically generated">
            <a:extLst>
              <a:ext uri="{FF2B5EF4-FFF2-40B4-BE49-F238E27FC236}">
                <a16:creationId xmlns:a16="http://schemas.microsoft.com/office/drawing/2014/main" id="{ECC16204-E720-48AD-8448-CEA97CE198DB}"/>
              </a:ext>
            </a:extLst>
          </p:cNvPr>
          <p:cNvPicPr>
            <a:picLocks noGrp="1" noChangeAspect="1"/>
          </p:cNvPicPr>
          <p:nvPr>
            <p:ph idx="1"/>
          </p:nvPr>
        </p:nvPicPr>
        <p:blipFill>
          <a:blip r:embed="rId3"/>
          <a:stretch>
            <a:fillRect/>
          </a:stretch>
        </p:blipFill>
        <p:spPr>
          <a:xfrm>
            <a:off x="1477493" y="1675227"/>
            <a:ext cx="6189012" cy="4394199"/>
          </a:xfrm>
          <a:prstGeom prst="rect">
            <a:avLst/>
          </a:prstGeom>
        </p:spPr>
      </p:pic>
      <p:pic>
        <p:nvPicPr>
          <p:cNvPr id="3074" name="Picture 2" descr="Trigger Icons - Download Free Vector Icons | Noun Project">
            <a:extLst>
              <a:ext uri="{FF2B5EF4-FFF2-40B4-BE49-F238E27FC236}">
                <a16:creationId xmlns:a16="http://schemas.microsoft.com/office/drawing/2014/main" id="{70EBD222-4506-433A-85C5-DA60B50DD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3" y="788574"/>
            <a:ext cx="3932420" cy="393242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7FCE642F-AA07-4BA9-A9DF-823606A18D3F}"/>
              </a:ext>
            </a:extLst>
          </p:cNvPr>
          <p:cNvSpPr/>
          <p:nvPr/>
        </p:nvSpPr>
        <p:spPr>
          <a:xfrm>
            <a:off x="3635896" y="2060848"/>
            <a:ext cx="1774017" cy="5760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a:extLst>
              <a:ext uri="{FF2B5EF4-FFF2-40B4-BE49-F238E27FC236}">
                <a16:creationId xmlns:a16="http://schemas.microsoft.com/office/drawing/2014/main" id="{0285E6FE-596D-490B-A6FB-AC19EFD7B358}"/>
              </a:ext>
            </a:extLst>
          </p:cNvPr>
          <p:cNvSpPr/>
          <p:nvPr/>
        </p:nvSpPr>
        <p:spPr>
          <a:xfrm>
            <a:off x="2123728" y="4365104"/>
            <a:ext cx="1512168" cy="81766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a:extLst>
              <a:ext uri="{FF2B5EF4-FFF2-40B4-BE49-F238E27FC236}">
                <a16:creationId xmlns:a16="http://schemas.microsoft.com/office/drawing/2014/main" id="{636B305C-50F7-4738-B772-16FD56B35CC1}"/>
              </a:ext>
            </a:extLst>
          </p:cNvPr>
          <p:cNvSpPr/>
          <p:nvPr/>
        </p:nvSpPr>
        <p:spPr>
          <a:xfrm>
            <a:off x="3429704" y="4669904"/>
            <a:ext cx="1512168" cy="81766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a:extLst>
              <a:ext uri="{FF2B5EF4-FFF2-40B4-BE49-F238E27FC236}">
                <a16:creationId xmlns:a16="http://schemas.microsoft.com/office/drawing/2014/main" id="{D9A22FC3-DB17-469D-9114-C88E57997004}"/>
              </a:ext>
            </a:extLst>
          </p:cNvPr>
          <p:cNvSpPr/>
          <p:nvPr/>
        </p:nvSpPr>
        <p:spPr>
          <a:xfrm>
            <a:off x="4621495" y="4587950"/>
            <a:ext cx="1512168" cy="81766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165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 calcmode="lin" valueType="num">
                                      <p:cBhvr additive="base">
                                        <p:cTn id="9" dur="500" fill="hold"/>
                                        <p:tgtEl>
                                          <p:spTgt spid="3074"/>
                                        </p:tgtEl>
                                        <p:attrNameLst>
                                          <p:attrName>ppt_x</p:attrName>
                                        </p:attrNameLst>
                                      </p:cBhvr>
                                      <p:tavLst>
                                        <p:tav tm="0">
                                          <p:val>
                                            <p:strVal val="0-#ppt_w/2"/>
                                          </p:val>
                                        </p:tav>
                                        <p:tav tm="100000">
                                          <p:val>
                                            <p:strVal val="#ppt_x"/>
                                          </p:val>
                                        </p:tav>
                                      </p:tavLst>
                                    </p:anim>
                                    <p:anim calcmode="lin" valueType="num">
                                      <p:cBhvr additive="base">
                                        <p:cTn id="1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7212" y="742951"/>
            <a:ext cx="2607469" cy="4962524"/>
          </a:xfrm>
        </p:spPr>
        <p:txBody>
          <a:bodyPr vert="horz" lIns="91440" tIns="45720" rIns="91440" bIns="45720" rtlCol="0" anchor="ctr">
            <a:normAutofit/>
          </a:bodyPr>
          <a:lstStyle/>
          <a:p>
            <a:pPr algn="ctr" defTabSz="914400" fontAlgn="auto">
              <a:spcAft>
                <a:spcPts val="0"/>
              </a:spcAft>
              <a:defRPr/>
            </a:pPr>
            <a:r>
              <a:rPr lang="en-US" sz="3600" kern="1200">
                <a:solidFill>
                  <a:srgbClr val="FFFFFF"/>
                </a:solidFill>
                <a:latin typeface="+mj-lt"/>
                <a:ea typeface="+mj-ea"/>
                <a:cs typeface="+mj-cs"/>
              </a:rPr>
              <a:t>Proposed lifestyle modification guidelines for NAFLD</a:t>
            </a:r>
          </a:p>
        </p:txBody>
      </p:sp>
      <p:pic>
        <p:nvPicPr>
          <p:cNvPr id="327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486901" y="492573"/>
            <a:ext cx="3672089" cy="58807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75" name="Group 74">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79" name="Freeform: Shape 78">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Group 75">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77" name="Freeform: Shape 76">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3795" name="Title 3"/>
          <p:cNvSpPr>
            <a:spLocks noGrp="1"/>
          </p:cNvSpPr>
          <p:nvPr>
            <p:ph type="title"/>
          </p:nvPr>
        </p:nvSpPr>
        <p:spPr>
          <a:xfrm>
            <a:off x="628649" y="1120676"/>
            <a:ext cx="5266135" cy="2308324"/>
          </a:xfrm>
        </p:spPr>
        <p:txBody>
          <a:bodyPr vert="horz" lIns="91440" tIns="45720" rIns="91440" bIns="45720" rtlCol="0" anchor="b">
            <a:normAutofit/>
          </a:bodyPr>
          <a:lstStyle/>
          <a:p>
            <a:pPr defTabSz="914400"/>
            <a:r>
              <a:rPr lang="en-US" altLang="en-US" sz="5400" kern="1200">
                <a:solidFill>
                  <a:schemeClr val="bg1"/>
                </a:solidFill>
                <a:latin typeface="+mj-lt"/>
                <a:ea typeface="+mj-ea"/>
                <a:cs typeface="+mj-cs"/>
              </a:rPr>
              <a:t>Polycystic ovary syndrome (PCOS)</a:t>
            </a:r>
          </a:p>
        </p:txBody>
      </p:sp>
      <p:sp>
        <p:nvSpPr>
          <p:cNvPr id="3" name="Text Placeholder 2">
            <a:extLst>
              <a:ext uri="{FF2B5EF4-FFF2-40B4-BE49-F238E27FC236}">
                <a16:creationId xmlns:a16="http://schemas.microsoft.com/office/drawing/2014/main" id="{909A00C6-60A3-4F93-9655-167C51785EF9}"/>
              </a:ext>
            </a:extLst>
          </p:cNvPr>
          <p:cNvSpPr>
            <a:spLocks noGrp="1"/>
          </p:cNvSpPr>
          <p:nvPr>
            <p:ph type="body" idx="1"/>
          </p:nvPr>
        </p:nvSpPr>
        <p:spPr>
          <a:xfrm>
            <a:off x="626268" y="3809999"/>
            <a:ext cx="5269314" cy="1012778"/>
          </a:xfrm>
        </p:spPr>
        <p:txBody>
          <a:bodyPr vert="horz" lIns="91440" tIns="45720" rIns="91440" bIns="45720" rtlCol="0">
            <a:normAutofit/>
          </a:bodyPr>
          <a:lstStyle/>
          <a:p>
            <a:pPr defTabSz="914400">
              <a:spcBef>
                <a:spcPts val="1000"/>
              </a:spcBef>
            </a:pPr>
            <a:endParaRPr lang="en-US" sz="2400" kern="1200">
              <a:solidFill>
                <a:schemeClr val="bg1"/>
              </a:solidFill>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ZA" altLang="en-US"/>
              <a:t>Lifestyle modifications</a:t>
            </a:r>
          </a:p>
        </p:txBody>
      </p:sp>
      <p:graphicFrame>
        <p:nvGraphicFramePr>
          <p:cNvPr id="45060" name="Content Placeholder 2">
            <a:extLst>
              <a:ext uri="{FF2B5EF4-FFF2-40B4-BE49-F238E27FC236}">
                <a16:creationId xmlns:a16="http://schemas.microsoft.com/office/drawing/2014/main" id="{9D3EB168-D960-4008-B58E-EC605ED62654}"/>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ZA" altLang="en-US"/>
              <a:t>Nutritional correlates in PCOS</a:t>
            </a:r>
          </a:p>
        </p:txBody>
      </p:sp>
      <p:graphicFrame>
        <p:nvGraphicFramePr>
          <p:cNvPr id="39943" name="Content Placeholder 2">
            <a:extLst>
              <a:ext uri="{FF2B5EF4-FFF2-40B4-BE49-F238E27FC236}">
                <a16:creationId xmlns:a16="http://schemas.microsoft.com/office/drawing/2014/main" id="{39321337-F9A8-4246-86F0-A576B42362C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7976-3B98-4D0E-B530-406B785756A8}"/>
              </a:ext>
            </a:extLst>
          </p:cNvPr>
          <p:cNvSpPr>
            <a:spLocks noGrp="1"/>
          </p:cNvSpPr>
          <p:nvPr>
            <p:ph type="title"/>
          </p:nvPr>
        </p:nvSpPr>
        <p:spPr>
          <a:xfrm>
            <a:off x="393555" y="620392"/>
            <a:ext cx="2856201" cy="5504688"/>
          </a:xfrm>
        </p:spPr>
        <p:txBody>
          <a:bodyPr>
            <a:normAutofit/>
          </a:bodyPr>
          <a:lstStyle/>
          <a:p>
            <a:r>
              <a:rPr lang="en-ZA" sz="5200">
                <a:solidFill>
                  <a:schemeClr val="accent5"/>
                </a:solidFill>
              </a:rPr>
              <a:t>Closing notes</a:t>
            </a:r>
          </a:p>
        </p:txBody>
      </p:sp>
      <p:graphicFrame>
        <p:nvGraphicFramePr>
          <p:cNvPr id="11" name="Content Placeholder 2">
            <a:extLst>
              <a:ext uri="{FF2B5EF4-FFF2-40B4-BE49-F238E27FC236}">
                <a16:creationId xmlns:a16="http://schemas.microsoft.com/office/drawing/2014/main" id="{4938388A-14CD-4B0C-9811-03B6884B35C9}"/>
              </a:ext>
            </a:extLst>
          </p:cNvPr>
          <p:cNvGraphicFramePr>
            <a:graphicFrameLocks noGrp="1"/>
          </p:cNvGraphicFramePr>
          <p:nvPr>
            <p:ph idx="1"/>
            <p:extLst>
              <p:ext uri="{D42A27DB-BD31-4B8C-83A1-F6EECF244321}">
                <p14:modId xmlns:p14="http://schemas.microsoft.com/office/powerpoint/2010/main" val="1394482443"/>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259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ZA" altLang="en-US"/>
              <a:t>References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GB" sz="2800" dirty="0"/>
              <a:t>Martinez-</a:t>
            </a:r>
            <a:r>
              <a:rPr lang="en-GB" sz="2800" dirty="0" err="1"/>
              <a:t>Ferran</a:t>
            </a:r>
            <a:r>
              <a:rPr lang="en-GB" sz="2800" dirty="0"/>
              <a:t> M, de la </a:t>
            </a:r>
            <a:r>
              <a:rPr lang="en-GB" sz="2800" dirty="0" err="1"/>
              <a:t>Guía-Galipienso</a:t>
            </a:r>
            <a:r>
              <a:rPr lang="en-GB" sz="2800" dirty="0"/>
              <a:t> F, </a:t>
            </a:r>
            <a:r>
              <a:rPr lang="en-GB" sz="2800" dirty="0" err="1"/>
              <a:t>Sanchis-Gomar</a:t>
            </a:r>
            <a:r>
              <a:rPr lang="en-GB" sz="2800" dirty="0"/>
              <a:t> F, Pareja-</a:t>
            </a:r>
            <a:r>
              <a:rPr lang="en-GB" sz="2800" dirty="0" err="1"/>
              <a:t>Galeano</a:t>
            </a:r>
            <a:r>
              <a:rPr lang="en-GB" sz="2800" dirty="0"/>
              <a:t> H. Metabolic Impacts of Confinement during the COVID-19 Pandemic Due to Modified Diet and Physical Activity Habits. Nutrients. 2020;12(6):1549</a:t>
            </a:r>
          </a:p>
          <a:p>
            <a:pPr eaLnBrk="1" fontAlgn="auto" hangingPunct="1">
              <a:spcAft>
                <a:spcPts val="0"/>
              </a:spcAft>
              <a:defRPr/>
            </a:pPr>
            <a:r>
              <a:rPr lang="en-ZA" sz="2800" dirty="0" err="1"/>
              <a:t>Rochlani</a:t>
            </a:r>
            <a:r>
              <a:rPr lang="en-ZA" sz="2800" dirty="0"/>
              <a:t> Y, </a:t>
            </a:r>
            <a:r>
              <a:rPr lang="en-ZA" sz="2800" dirty="0" err="1"/>
              <a:t>Pothineni</a:t>
            </a:r>
            <a:r>
              <a:rPr lang="en-ZA" sz="2800" dirty="0"/>
              <a:t> NV, </a:t>
            </a:r>
            <a:r>
              <a:rPr lang="en-ZA" sz="2800" dirty="0" err="1"/>
              <a:t>Kovelamudi</a:t>
            </a:r>
            <a:r>
              <a:rPr lang="en-ZA" sz="2800" dirty="0"/>
              <a:t> S, Mehta JL. Metabolic syndrome: pathophysiology, management, and modulation by natural compounds. </a:t>
            </a:r>
            <a:r>
              <a:rPr lang="en-ZA" sz="2800" dirty="0" err="1"/>
              <a:t>Ther</a:t>
            </a:r>
            <a:r>
              <a:rPr lang="en-ZA" sz="2800" dirty="0"/>
              <a:t> Adv Cardiovasc Dis. 2017 Aug;11(8):215-225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03C4-7E27-44DF-BEB9-F8BCFBA0FE76}"/>
              </a:ext>
            </a:extLst>
          </p:cNvPr>
          <p:cNvSpPr>
            <a:spLocks noGrp="1"/>
          </p:cNvSpPr>
          <p:nvPr>
            <p:ph type="title"/>
          </p:nvPr>
        </p:nvSpPr>
        <p:spPr/>
        <p:txBody>
          <a:bodyPr/>
          <a:lstStyle/>
          <a:p>
            <a:r>
              <a:rPr lang="en-ZA" dirty="0"/>
              <a:t>References</a:t>
            </a:r>
          </a:p>
        </p:txBody>
      </p:sp>
      <p:sp>
        <p:nvSpPr>
          <p:cNvPr id="3" name="Content Placeholder 2">
            <a:extLst>
              <a:ext uri="{FF2B5EF4-FFF2-40B4-BE49-F238E27FC236}">
                <a16:creationId xmlns:a16="http://schemas.microsoft.com/office/drawing/2014/main" id="{3A8FB57B-5755-4C84-B7AC-E6EA18E76AB4}"/>
              </a:ext>
            </a:extLst>
          </p:cNvPr>
          <p:cNvSpPr>
            <a:spLocks noGrp="1"/>
          </p:cNvSpPr>
          <p:nvPr>
            <p:ph idx="1"/>
          </p:nvPr>
        </p:nvSpPr>
        <p:spPr/>
        <p:txBody>
          <a:bodyPr/>
          <a:lstStyle/>
          <a:p>
            <a:r>
              <a:rPr lang="en-ZA" dirty="0"/>
              <a:t>Pérez-Martínez P, </a:t>
            </a:r>
            <a:r>
              <a:rPr lang="en-ZA" dirty="0" err="1"/>
              <a:t>Mikhailidis</a:t>
            </a:r>
            <a:r>
              <a:rPr lang="en-ZA" dirty="0"/>
              <a:t> DP, </a:t>
            </a:r>
            <a:r>
              <a:rPr lang="en-ZA" dirty="0" err="1"/>
              <a:t>Athyros</a:t>
            </a:r>
            <a:r>
              <a:rPr lang="en-ZA" dirty="0"/>
              <a:t> VG, </a:t>
            </a:r>
            <a:r>
              <a:rPr lang="en-ZA" dirty="0" err="1"/>
              <a:t>Bullo</a:t>
            </a:r>
            <a:r>
              <a:rPr lang="en-ZA" dirty="0"/>
              <a:t> M, Couture P, </a:t>
            </a:r>
            <a:r>
              <a:rPr lang="en-ZA" dirty="0" err="1"/>
              <a:t>Covas</a:t>
            </a:r>
            <a:r>
              <a:rPr lang="en-ZA" dirty="0"/>
              <a:t> MI, et al. Lifestyle recommendations for the prevention and management of metabolic syndrome: an international panel recommendation. </a:t>
            </a:r>
            <a:r>
              <a:rPr lang="en-ZA" dirty="0" err="1"/>
              <a:t>Nutr</a:t>
            </a:r>
            <a:r>
              <a:rPr lang="en-ZA" dirty="0"/>
              <a:t> Rev. 2017 May 1;75(5):307-326. </a:t>
            </a:r>
          </a:p>
        </p:txBody>
      </p:sp>
    </p:spTree>
    <p:extLst>
      <p:ext uri="{BB962C8B-B14F-4D97-AF65-F5344CB8AC3E}">
        <p14:creationId xmlns:p14="http://schemas.microsoft.com/office/powerpoint/2010/main" val="387139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The Devastating Consequences of Solitary Confinement - Depression,  Generalized Anxiety, Panic &amp;amp; Bipolar Disorder">
            <a:extLst>
              <a:ext uri="{FF2B5EF4-FFF2-40B4-BE49-F238E27FC236}">
                <a16:creationId xmlns:a16="http://schemas.microsoft.com/office/drawing/2014/main" id="{A366C530-B201-4691-A685-BC5177FCB4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77"/>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0AC104-DBAF-4565-88D7-51267EA29D1A}"/>
              </a:ext>
            </a:extLst>
          </p:cNvPr>
          <p:cNvSpPr>
            <a:spLocks noGrp="1"/>
          </p:cNvSpPr>
          <p:nvPr>
            <p:ph type="title"/>
          </p:nvPr>
        </p:nvSpPr>
        <p:spPr>
          <a:xfrm>
            <a:off x="628650" y="365125"/>
            <a:ext cx="2866641" cy="1899912"/>
          </a:xfrm>
        </p:spPr>
        <p:txBody>
          <a:bodyPr>
            <a:normAutofit/>
          </a:bodyPr>
          <a:lstStyle/>
          <a:p>
            <a:r>
              <a:rPr lang="en-ZA" sz="3500"/>
              <a:t>Is it relevant in 2021?</a:t>
            </a:r>
          </a:p>
        </p:txBody>
      </p:sp>
      <p:sp>
        <p:nvSpPr>
          <p:cNvPr id="3" name="Content Placeholder 2">
            <a:extLst>
              <a:ext uri="{FF2B5EF4-FFF2-40B4-BE49-F238E27FC236}">
                <a16:creationId xmlns:a16="http://schemas.microsoft.com/office/drawing/2014/main" id="{F36BE7A9-03C4-4536-A539-4307F10864B8}"/>
              </a:ext>
            </a:extLst>
          </p:cNvPr>
          <p:cNvSpPr>
            <a:spLocks noGrp="1"/>
          </p:cNvSpPr>
          <p:nvPr>
            <p:ph idx="1"/>
          </p:nvPr>
        </p:nvSpPr>
        <p:spPr>
          <a:xfrm>
            <a:off x="628650" y="2434201"/>
            <a:ext cx="2866641" cy="3742762"/>
          </a:xfrm>
        </p:spPr>
        <p:txBody>
          <a:bodyPr>
            <a:normAutofit/>
          </a:bodyPr>
          <a:lstStyle/>
          <a:p>
            <a:r>
              <a:rPr lang="en-ZA" sz="1700"/>
              <a:t>Now even more so…</a:t>
            </a:r>
          </a:p>
          <a:p>
            <a:endParaRPr lang="en-ZA" sz="1700"/>
          </a:p>
          <a:p>
            <a:r>
              <a:rPr lang="en-ZA" sz="1700"/>
              <a:t>Impact of confinement during lockdown</a:t>
            </a:r>
          </a:p>
        </p:txBody>
      </p:sp>
    </p:spTree>
    <p:extLst>
      <p:ext uri="{BB962C8B-B14F-4D97-AF65-F5344CB8AC3E}">
        <p14:creationId xmlns:p14="http://schemas.microsoft.com/office/powerpoint/2010/main" val="107117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61EBB6FB-AB57-4670-B8E8-4D168016EE19}"/>
              </a:ext>
            </a:extLst>
          </p:cNvPr>
          <p:cNvPicPr>
            <a:picLocks noGrp="1" noChangeAspect="1"/>
          </p:cNvPicPr>
          <p:nvPr>
            <p:ph idx="1"/>
          </p:nvPr>
        </p:nvPicPr>
        <p:blipFill rotWithShape="1">
          <a:blip r:embed="rId3"/>
          <a:srcRect l="20783" r="33565"/>
          <a:stretch/>
        </p:blipFill>
        <p:spPr>
          <a:xfrm>
            <a:off x="3763461" y="763422"/>
            <a:ext cx="4348546" cy="5331155"/>
          </a:xfrm>
        </p:spPr>
      </p:pic>
      <p:sp>
        <p:nvSpPr>
          <p:cNvPr id="3" name="Callout: Right Arrow 2">
            <a:extLst>
              <a:ext uri="{FF2B5EF4-FFF2-40B4-BE49-F238E27FC236}">
                <a16:creationId xmlns:a16="http://schemas.microsoft.com/office/drawing/2014/main" id="{B8A75AD4-FB4B-4BA9-B16E-B2CA91D4D132}"/>
              </a:ext>
            </a:extLst>
          </p:cNvPr>
          <p:cNvSpPr/>
          <p:nvPr/>
        </p:nvSpPr>
        <p:spPr>
          <a:xfrm rot="2377664">
            <a:off x="925957" y="916020"/>
            <a:ext cx="3024336" cy="864096"/>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ln w="0"/>
                <a:solidFill>
                  <a:schemeClr val="tx1"/>
                </a:solidFill>
                <a:effectLst>
                  <a:outerShdw blurRad="38100" dist="19050" dir="2700000" algn="tl" rotWithShape="0">
                    <a:schemeClr val="dk1">
                      <a:alpha val="40000"/>
                    </a:schemeClr>
                  </a:outerShdw>
                </a:effectLst>
              </a:rPr>
              <a:t>Closed gyms</a:t>
            </a:r>
          </a:p>
        </p:txBody>
      </p:sp>
      <p:sp>
        <p:nvSpPr>
          <p:cNvPr id="6" name="Callout: Right Arrow 5">
            <a:extLst>
              <a:ext uri="{FF2B5EF4-FFF2-40B4-BE49-F238E27FC236}">
                <a16:creationId xmlns:a16="http://schemas.microsoft.com/office/drawing/2014/main" id="{12346BAD-9695-490A-B65F-D799026EC0E9}"/>
              </a:ext>
            </a:extLst>
          </p:cNvPr>
          <p:cNvSpPr/>
          <p:nvPr/>
        </p:nvSpPr>
        <p:spPr>
          <a:xfrm rot="911679">
            <a:off x="355272" y="2213242"/>
            <a:ext cx="3024336" cy="864096"/>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ln w="0"/>
                <a:solidFill>
                  <a:schemeClr val="tx1"/>
                </a:solidFill>
                <a:effectLst>
                  <a:outerShdw blurRad="38100" dist="19050" dir="2700000" algn="tl" rotWithShape="0">
                    <a:schemeClr val="dk1">
                      <a:alpha val="40000"/>
                    </a:schemeClr>
                  </a:outerShdw>
                </a:effectLst>
              </a:rPr>
              <a:t>Restrictions on walking distance</a:t>
            </a:r>
          </a:p>
        </p:txBody>
      </p:sp>
      <p:sp>
        <p:nvSpPr>
          <p:cNvPr id="7" name="Callout: Right Arrow 6">
            <a:extLst>
              <a:ext uri="{FF2B5EF4-FFF2-40B4-BE49-F238E27FC236}">
                <a16:creationId xmlns:a16="http://schemas.microsoft.com/office/drawing/2014/main" id="{919F56FC-E812-4C80-AF17-0F57CF359275}"/>
              </a:ext>
            </a:extLst>
          </p:cNvPr>
          <p:cNvSpPr/>
          <p:nvPr/>
        </p:nvSpPr>
        <p:spPr>
          <a:xfrm rot="20832796">
            <a:off x="387811" y="3542501"/>
            <a:ext cx="3024336" cy="1213826"/>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lack of space and infrastructure of homes for</a:t>
            </a:r>
          </a:p>
          <a:p>
            <a:pPr algn="ctr"/>
            <a:r>
              <a:rPr lang="en-GB" dirty="0">
                <a:ln w="0"/>
                <a:solidFill>
                  <a:schemeClr val="tx1"/>
                </a:solidFill>
                <a:effectLst>
                  <a:outerShdw blurRad="38100" dist="19050" dir="2700000" algn="tl" rotWithShape="0">
                    <a:schemeClr val="dk1">
                      <a:alpha val="40000"/>
                    </a:schemeClr>
                  </a:outerShdw>
                </a:effectLst>
              </a:rPr>
              <a:t>physical exercise</a:t>
            </a:r>
            <a:endParaRPr lang="en-ZA" dirty="0">
              <a:ln w="0"/>
              <a:solidFill>
                <a:schemeClr val="tx1"/>
              </a:solidFill>
              <a:effectLst>
                <a:outerShdw blurRad="38100" dist="19050" dir="2700000" algn="tl" rotWithShape="0">
                  <a:schemeClr val="dk1">
                    <a:alpha val="40000"/>
                  </a:schemeClr>
                </a:outerShdw>
              </a:effectLst>
            </a:endParaRPr>
          </a:p>
        </p:txBody>
      </p:sp>
      <p:sp>
        <p:nvSpPr>
          <p:cNvPr id="8" name="Callout: Right Arrow 7">
            <a:extLst>
              <a:ext uri="{FF2B5EF4-FFF2-40B4-BE49-F238E27FC236}">
                <a16:creationId xmlns:a16="http://schemas.microsoft.com/office/drawing/2014/main" id="{861212CF-A4E6-4074-A7FE-1ADCE1F542DA}"/>
              </a:ext>
            </a:extLst>
          </p:cNvPr>
          <p:cNvSpPr/>
          <p:nvPr/>
        </p:nvSpPr>
        <p:spPr>
          <a:xfrm rot="19722251">
            <a:off x="925585" y="4946976"/>
            <a:ext cx="3024336" cy="1213826"/>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lack of technical knowledge on appropriate training routines</a:t>
            </a:r>
            <a:endParaRPr lang="en-ZA" dirty="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CCC16B2B-D557-4C1C-8E8E-86B3CD51D7E1}"/>
              </a:ext>
            </a:extLst>
          </p:cNvPr>
          <p:cNvSpPr>
            <a:spLocks noGrp="1"/>
          </p:cNvSpPr>
          <p:nvPr>
            <p:ph type="title"/>
          </p:nvPr>
        </p:nvSpPr>
        <p:spPr>
          <a:xfrm>
            <a:off x="628650" y="-2"/>
            <a:ext cx="7886700" cy="1325563"/>
          </a:xfrm>
        </p:spPr>
        <p:txBody>
          <a:bodyPr/>
          <a:lstStyle/>
          <a:p>
            <a:pPr algn="r"/>
            <a:r>
              <a:rPr lang="en-ZA" dirty="0"/>
              <a:t>Exercise restrictions</a:t>
            </a:r>
          </a:p>
        </p:txBody>
      </p:sp>
    </p:spTree>
    <p:extLst>
      <p:ext uri="{BB962C8B-B14F-4D97-AF65-F5344CB8AC3E}">
        <p14:creationId xmlns:p14="http://schemas.microsoft.com/office/powerpoint/2010/main" val="316485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8F99-0F91-4102-B0AB-3BC5EA25670C}"/>
              </a:ext>
            </a:extLst>
          </p:cNvPr>
          <p:cNvSpPr>
            <a:spLocks noGrp="1"/>
          </p:cNvSpPr>
          <p:nvPr>
            <p:ph type="title"/>
          </p:nvPr>
        </p:nvSpPr>
        <p:spPr/>
        <p:txBody>
          <a:bodyPr/>
          <a:lstStyle/>
          <a:p>
            <a:r>
              <a:rPr lang="en-ZA" dirty="0"/>
              <a:t>Effects on diet</a:t>
            </a:r>
          </a:p>
        </p:txBody>
      </p:sp>
      <p:pic>
        <p:nvPicPr>
          <p:cNvPr id="4" name="Content Placeholder 4" descr="Diagram&#10;&#10;Description automatically generated">
            <a:extLst>
              <a:ext uri="{FF2B5EF4-FFF2-40B4-BE49-F238E27FC236}">
                <a16:creationId xmlns:a16="http://schemas.microsoft.com/office/drawing/2014/main" id="{5991C9FA-5BD0-4D0F-960D-73C5B4564285}"/>
              </a:ext>
            </a:extLst>
          </p:cNvPr>
          <p:cNvPicPr>
            <a:picLocks noGrp="1" noChangeAspect="1"/>
          </p:cNvPicPr>
          <p:nvPr>
            <p:ph idx="1"/>
          </p:nvPr>
        </p:nvPicPr>
        <p:blipFill rotWithShape="1">
          <a:blip r:embed="rId2"/>
          <a:srcRect l="20783" r="33565"/>
          <a:stretch/>
        </p:blipFill>
        <p:spPr>
          <a:xfrm>
            <a:off x="628650" y="1655874"/>
            <a:ext cx="3945512" cy="4837000"/>
          </a:xfrm>
        </p:spPr>
      </p:pic>
      <p:sp>
        <p:nvSpPr>
          <p:cNvPr id="5" name="Callout: Left Arrow 4">
            <a:extLst>
              <a:ext uri="{FF2B5EF4-FFF2-40B4-BE49-F238E27FC236}">
                <a16:creationId xmlns:a16="http://schemas.microsoft.com/office/drawing/2014/main" id="{67118734-3904-42A6-BA54-4B1394C9D253}"/>
              </a:ext>
            </a:extLst>
          </p:cNvPr>
          <p:cNvSpPr/>
          <p:nvPr/>
        </p:nvSpPr>
        <p:spPr>
          <a:xfrm rot="19653842">
            <a:off x="4582151" y="1800436"/>
            <a:ext cx="3583310" cy="1080120"/>
          </a:xfrm>
          <a:prstGeom prst="lef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a:ln w="0"/>
                <a:solidFill>
                  <a:schemeClr val="tx1"/>
                </a:solidFill>
                <a:effectLst>
                  <a:outerShdw blurRad="38100" dist="19050" dir="2700000" algn="tl" rotWithShape="0">
                    <a:schemeClr val="dk1">
                      <a:alpha val="40000"/>
                    </a:schemeClr>
                  </a:outerShdw>
                </a:effectLst>
              </a:rPr>
              <a:t>Limited access to shops</a:t>
            </a:r>
          </a:p>
        </p:txBody>
      </p:sp>
      <p:sp>
        <p:nvSpPr>
          <p:cNvPr id="6" name="Callout: Left Arrow 5">
            <a:extLst>
              <a:ext uri="{FF2B5EF4-FFF2-40B4-BE49-F238E27FC236}">
                <a16:creationId xmlns:a16="http://schemas.microsoft.com/office/drawing/2014/main" id="{BFF9F80C-5E7C-4032-8232-FD1FA5078183}"/>
              </a:ext>
            </a:extLst>
          </p:cNvPr>
          <p:cNvSpPr/>
          <p:nvPr/>
        </p:nvSpPr>
        <p:spPr>
          <a:xfrm>
            <a:off x="4921672" y="3298633"/>
            <a:ext cx="3583310" cy="1080120"/>
          </a:xfrm>
          <a:prstGeom prst="lef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a:ln w="0"/>
                <a:solidFill>
                  <a:schemeClr val="tx1"/>
                </a:solidFill>
                <a:effectLst>
                  <a:outerShdw blurRad="38100" dist="19050" dir="2700000" algn="tl" rotWithShape="0">
                    <a:schemeClr val="dk1">
                      <a:alpha val="40000"/>
                    </a:schemeClr>
                  </a:outerShdw>
                </a:effectLst>
              </a:rPr>
              <a:t>Poor quality of food due to poor income</a:t>
            </a:r>
          </a:p>
        </p:txBody>
      </p:sp>
      <p:sp>
        <p:nvSpPr>
          <p:cNvPr id="7" name="Callout: Left Arrow 6">
            <a:extLst>
              <a:ext uri="{FF2B5EF4-FFF2-40B4-BE49-F238E27FC236}">
                <a16:creationId xmlns:a16="http://schemas.microsoft.com/office/drawing/2014/main" id="{8F2F05D4-439B-44EA-A688-AFB14D567392}"/>
              </a:ext>
            </a:extLst>
          </p:cNvPr>
          <p:cNvSpPr/>
          <p:nvPr/>
        </p:nvSpPr>
        <p:spPr>
          <a:xfrm rot="1086038">
            <a:off x="4651124" y="4845784"/>
            <a:ext cx="3583310" cy="1080120"/>
          </a:xfrm>
          <a:prstGeom prst="lef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a:ln w="0"/>
                <a:solidFill>
                  <a:schemeClr val="tx1"/>
                </a:solidFill>
                <a:effectLst>
                  <a:outerShdw blurRad="38100" dist="19050" dir="2700000" algn="tl" rotWithShape="0">
                    <a:schemeClr val="dk1">
                      <a:alpha val="40000"/>
                    </a:schemeClr>
                  </a:outerShdw>
                </a:effectLst>
              </a:rPr>
              <a:t>Overeating</a:t>
            </a:r>
          </a:p>
        </p:txBody>
      </p:sp>
    </p:spTree>
    <p:extLst>
      <p:ext uri="{BB962C8B-B14F-4D97-AF65-F5344CB8AC3E}">
        <p14:creationId xmlns:p14="http://schemas.microsoft.com/office/powerpoint/2010/main" val="3269804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8052</TotalTime>
  <Words>1712</Words>
  <Application>Microsoft Office PowerPoint</Application>
  <PresentationFormat>On-screen Show (4:3)</PresentationFormat>
  <Paragraphs>340</Paragraphs>
  <Slides>66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vt:lpstr>
      <vt:lpstr>Calibri</vt:lpstr>
      <vt:lpstr>Calibri Light</vt:lpstr>
      <vt:lpstr>Times New Roman</vt:lpstr>
      <vt:lpstr>Tw Cen MT</vt:lpstr>
      <vt:lpstr>Office Theme</vt:lpstr>
      <vt:lpstr>The role of nutrition and lifestyle in the prevention and management of Cardiometabolic Syndrome</vt:lpstr>
      <vt:lpstr>PowerPoint Presentation</vt:lpstr>
      <vt:lpstr>Cardiometabolic syndrome</vt:lpstr>
      <vt:lpstr>METABOLIC SYNDROME</vt:lpstr>
      <vt:lpstr>Diagnosing cardiometabolic syndrome</vt:lpstr>
      <vt:lpstr>Pathogenesis</vt:lpstr>
      <vt:lpstr>Is it relevant in 2021?</vt:lpstr>
      <vt:lpstr>Exercise restrictions</vt:lpstr>
      <vt:lpstr>Effects on diet</vt:lpstr>
      <vt:lpstr>Effects on acute inactivity and dietary changes </vt:lpstr>
      <vt:lpstr>Metabolic effects of acute  inactivity in healthy adults</vt:lpstr>
      <vt:lpstr>Metabolic effects of acute  inactivity in overweight adults</vt:lpstr>
      <vt:lpstr>Metabolic effects of acute sedentary lifestyle in elderly</vt:lpstr>
      <vt:lpstr>Metabolic effects of acute sedentary lifestyle in elderly</vt:lpstr>
      <vt:lpstr>Metabolic effects of acute sedentary lifestyle and overfeeding</vt:lpstr>
      <vt:lpstr>So what about reversing the acute effect?</vt:lpstr>
      <vt:lpstr>What effect will dietary modifications have?</vt:lpstr>
      <vt:lpstr>What effect will dietary modifications have?</vt:lpstr>
      <vt:lpstr>What effect will dietary modifications have?</vt:lpstr>
      <vt:lpstr>What does the guidelines recommend?</vt:lpstr>
      <vt:lpstr>Physical Activity to Mitigate the Metabolic Impacts of Conﬁnement</vt:lpstr>
      <vt:lpstr>Physical Activity to Mitigate the Metabolic Impacts of Conﬁnement</vt:lpstr>
      <vt:lpstr>What does the guidelines recommend?</vt:lpstr>
      <vt:lpstr>Is it as simple as the energy balance </vt:lpstr>
      <vt:lpstr>The role of microbiota</vt:lpstr>
      <vt:lpstr>Trimethylamine N-oxide (TMAO) </vt:lpstr>
      <vt:lpstr>What about the diet patterns?</vt:lpstr>
      <vt:lpstr>Mediterranean diet</vt:lpstr>
      <vt:lpstr>What does the guideline say?</vt:lpstr>
      <vt:lpstr>What does the guidelines recommend?</vt:lpstr>
      <vt:lpstr>PowerPoint Presentation</vt:lpstr>
      <vt:lpstr>Plant based diets</vt:lpstr>
      <vt:lpstr>Low CHO &amp; very low CHO</vt:lpstr>
      <vt:lpstr>Low fat diet</vt:lpstr>
      <vt:lpstr>High protein diet</vt:lpstr>
      <vt:lpstr>Nordic diet</vt:lpstr>
      <vt:lpstr>Intermittent fasting</vt:lpstr>
      <vt:lpstr>What does the guidelines recommend regarding diets?</vt:lpstr>
      <vt:lpstr>Do not forget about SAFBDG</vt:lpstr>
      <vt:lpstr>Specific food sources?</vt:lpstr>
      <vt:lpstr>What does the guidelines recommend for LEGUMES?</vt:lpstr>
      <vt:lpstr>What does the guidelines recommend for GRAINS?</vt:lpstr>
      <vt:lpstr>What does the guidelines recommend?</vt:lpstr>
      <vt:lpstr>What does the guidelines recommend?</vt:lpstr>
      <vt:lpstr>What does the guidelines recommend?</vt:lpstr>
      <vt:lpstr>What does the guideline recommend?</vt:lpstr>
      <vt:lpstr>What does the guidelines recommend?</vt:lpstr>
      <vt:lpstr>What does the guidelines recommend?</vt:lpstr>
      <vt:lpstr>Do not forget about SAFBDG – there is a place for it</vt:lpstr>
      <vt:lpstr>How do you decide which diet?</vt:lpstr>
      <vt:lpstr>What about neutraceuticals?</vt:lpstr>
      <vt:lpstr>Tumeric</vt:lpstr>
      <vt:lpstr>Garlic</vt:lpstr>
      <vt:lpstr>Cinnamon</vt:lpstr>
      <vt:lpstr>Neutraceuticals</vt:lpstr>
      <vt:lpstr>Neutraceuticals</vt:lpstr>
      <vt:lpstr>Take note</vt:lpstr>
      <vt:lpstr>Associated conditions</vt:lpstr>
      <vt:lpstr>Non-alcoholic fatty liver disease (NAFLD)</vt:lpstr>
      <vt:lpstr>Proposed lifestyle modification guidelines for NAFLD</vt:lpstr>
      <vt:lpstr>Polycystic ovary syndrome (PCOS)</vt:lpstr>
      <vt:lpstr>Lifestyle modifications</vt:lpstr>
      <vt:lpstr>Nutritional correlates in PCOS</vt:lpstr>
      <vt:lpstr>Closing notes</vt:lpstr>
      <vt:lpstr>References</vt:lpstr>
      <vt:lpstr>References</vt:lpstr>
    </vt:vector>
  </TitlesOfParts>
  <Company>University of Pretoria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IDENTIFICATION OF THE METABOLIC SYNDROME</dc:title>
  <dc:creator>UP User</dc:creator>
  <cp:lastModifiedBy>Dr. M Bac</cp:lastModifiedBy>
  <cp:revision>91</cp:revision>
  <cp:lastPrinted>2017-09-26T11:23:53Z</cp:lastPrinted>
  <dcterms:created xsi:type="dcterms:W3CDTF">2008-08-18T07:40:09Z</dcterms:created>
  <dcterms:modified xsi:type="dcterms:W3CDTF">2021-08-27T05:50:42Z</dcterms:modified>
</cp:coreProperties>
</file>