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2018-09-19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620000" cy="1219199"/>
          </a:xfrm>
        </p:spPr>
        <p:txBody>
          <a:bodyPr/>
          <a:lstStyle/>
          <a:p>
            <a:r>
              <a:rPr lang="en-ZA" dirty="0"/>
              <a:t>THE COUGHING PATIENT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Prof </a:t>
            </a:r>
            <a:r>
              <a:rPr lang="en-ZA"/>
              <a:t>Frank Peters</a:t>
            </a:r>
            <a:endParaRPr lang="en-ZA" dirty="0"/>
          </a:p>
          <a:p>
            <a:r>
              <a:rPr lang="en-ZA" dirty="0" err="1"/>
              <a:t>Dept</a:t>
            </a:r>
            <a:r>
              <a:rPr lang="en-ZA" dirty="0"/>
              <a:t> Family Medicine</a:t>
            </a:r>
          </a:p>
          <a:p>
            <a:r>
              <a:rPr lang="en-ZA" dirty="0"/>
              <a:t>University of Pretoria</a:t>
            </a:r>
          </a:p>
        </p:txBody>
      </p:sp>
      <p:pic>
        <p:nvPicPr>
          <p:cNvPr id="4" name="Picture 3" descr="Bronchitis or Pneumonia?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105400" cy="342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89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X-RAY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LOBAR PNEUMONIA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MULTI LOBAR</a:t>
            </a:r>
          </a:p>
        </p:txBody>
      </p:sp>
      <p:pic>
        <p:nvPicPr>
          <p:cNvPr id="7" name="Content Placeholder 6" descr="A black and white X-ray picture showing a triangle white area on the left side. A circle highlights the area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124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Image result for multilobar pneumonia X Rays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89616"/>
            <a:ext cx="4041775" cy="332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11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Case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 66 year old woman presents to the casualty department (ER) with a 5-day history of productive cough, pleuritic chest pain, shortness of breath, fever and night sweats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She was diagnosed as having COPD five years ago, but stopped smoking shortly thereafter and she is on oral medication for Type II Diabetes Mellitus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377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Clinical examination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Physical findings include a blood pressure of 96/58 mmHg, an oral temperature of 38.5</a:t>
            </a:r>
            <a:r>
              <a:rPr lang="en-ZA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C, a pulse rate of 121 beats/minute and a respiratory rate of 32 breaths/minute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Examination of the chest reveals the presence of dullness to percussion with bronchial breathing and crackles in the right upper lobe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82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WHEN TO ADMIT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6341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25146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512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Where should the patient be treated?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Send the patient home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Admit the patient to hospital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Admit the patient to a high-care unit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Admit the patient to ICU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Let the patient decide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888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WHERE ARE YOU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Young Adult</a:t>
            </a:r>
          </a:p>
          <a:p>
            <a:r>
              <a:rPr lang="en-ZA" dirty="0"/>
              <a:t>No Co-morbidity</a:t>
            </a:r>
          </a:p>
          <a:p>
            <a:r>
              <a:rPr lang="en-ZA" dirty="0"/>
              <a:t>Rx Augmentin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ADMIT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The CURB-65 score includes. &gt;2+ admit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Cyanosis/Confused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Raised urea &gt; 7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Rapid respiratory rate ≥ 30 beats per minute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BP Systolic &lt;90 Diastolic&gt;60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202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reeform 6"/>
          <p:cNvSpPr>
            <a:spLocks/>
          </p:cNvSpPr>
          <p:nvPr/>
        </p:nvSpPr>
        <p:spPr bwMode="auto">
          <a:xfrm>
            <a:off x="1585913" y="3522663"/>
            <a:ext cx="4141787" cy="2441575"/>
          </a:xfrm>
          <a:custGeom>
            <a:avLst/>
            <a:gdLst>
              <a:gd name="T0" fmla="*/ 0 w 218"/>
              <a:gd name="T1" fmla="*/ 0 h 126"/>
              <a:gd name="T2" fmla="*/ 0 w 218"/>
              <a:gd name="T3" fmla="*/ 2147483647 h 126"/>
              <a:gd name="T4" fmla="*/ 2147483647 w 218"/>
              <a:gd name="T5" fmla="*/ 2147483647 h 126"/>
              <a:gd name="T6" fmla="*/ 2147483647 w 218"/>
              <a:gd name="T7" fmla="*/ 2147483647 h 126"/>
              <a:gd name="T8" fmla="*/ 2147483647 w 218"/>
              <a:gd name="T9" fmla="*/ 2147483647 h 126"/>
              <a:gd name="T10" fmla="*/ 0 w 218"/>
              <a:gd name="T11" fmla="*/ 0 h 1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" h="126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70"/>
                  <a:pt x="55" y="126"/>
                  <a:pt x="124" y="126"/>
                </a:cubicBezTo>
                <a:cubicBezTo>
                  <a:pt x="160" y="125"/>
                  <a:pt x="195" y="109"/>
                  <a:pt x="218" y="81"/>
                </a:cubicBezTo>
                <a:lnTo>
                  <a:pt x="124" y="2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7" name="Freeform 7"/>
          <p:cNvSpPr>
            <a:spLocks/>
          </p:cNvSpPr>
          <p:nvPr/>
        </p:nvSpPr>
        <p:spPr bwMode="auto">
          <a:xfrm>
            <a:off x="1573213" y="1165225"/>
            <a:ext cx="3663950" cy="2395538"/>
          </a:xfrm>
          <a:custGeom>
            <a:avLst/>
            <a:gdLst>
              <a:gd name="T0" fmla="*/ 2147483647 w 2308"/>
              <a:gd name="T1" fmla="*/ 2147483647 h 1509"/>
              <a:gd name="T2" fmla="*/ 2147483647 w 2308"/>
              <a:gd name="T3" fmla="*/ 2147483647 h 1509"/>
              <a:gd name="T4" fmla="*/ 0 w 2308"/>
              <a:gd name="T5" fmla="*/ 2147483647 h 1509"/>
              <a:gd name="T6" fmla="*/ 2147483647 w 2308"/>
              <a:gd name="T7" fmla="*/ 2147483647 h 1509"/>
              <a:gd name="T8" fmla="*/ 2147483647 w 2308"/>
              <a:gd name="T9" fmla="*/ 2147483647 h 15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08" h="1509">
                <a:moveTo>
                  <a:pt x="2308" y="256"/>
                </a:moveTo>
                <a:cubicBezTo>
                  <a:pt x="2055" y="99"/>
                  <a:pt x="1783" y="12"/>
                  <a:pt x="1494" y="12"/>
                </a:cubicBezTo>
                <a:cubicBezTo>
                  <a:pt x="675" y="0"/>
                  <a:pt x="12" y="664"/>
                  <a:pt x="0" y="1485"/>
                </a:cubicBezTo>
                <a:lnTo>
                  <a:pt x="1494" y="1509"/>
                </a:lnTo>
                <a:lnTo>
                  <a:pt x="2308" y="256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Freeform 8"/>
          <p:cNvSpPr>
            <a:spLocks/>
          </p:cNvSpPr>
          <p:nvPr/>
        </p:nvSpPr>
        <p:spPr bwMode="auto">
          <a:xfrm>
            <a:off x="3905250" y="1568450"/>
            <a:ext cx="2052638" cy="1992313"/>
          </a:xfrm>
          <a:custGeom>
            <a:avLst/>
            <a:gdLst>
              <a:gd name="T0" fmla="*/ 2147483647 w 1293"/>
              <a:gd name="T1" fmla="*/ 2147483647 h 1255"/>
              <a:gd name="T2" fmla="*/ 2147483647 w 1293"/>
              <a:gd name="T3" fmla="*/ 0 h 1255"/>
              <a:gd name="T4" fmla="*/ 0 w 1293"/>
              <a:gd name="T5" fmla="*/ 2147483647 h 1255"/>
              <a:gd name="T6" fmla="*/ 2147483647 w 1293"/>
              <a:gd name="T7" fmla="*/ 2147483647 h 12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3" h="1255">
                <a:moveTo>
                  <a:pt x="1293" y="492"/>
                </a:moveTo>
                <a:cubicBezTo>
                  <a:pt x="1171" y="297"/>
                  <a:pt x="1014" y="134"/>
                  <a:pt x="831" y="0"/>
                </a:cubicBezTo>
                <a:cubicBezTo>
                  <a:pt x="410" y="634"/>
                  <a:pt x="0" y="1255"/>
                  <a:pt x="0" y="1255"/>
                </a:cubicBezTo>
                <a:lnTo>
                  <a:pt x="1293" y="492"/>
                </a:ln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9" name="Freeform 9"/>
          <p:cNvSpPr>
            <a:spLocks/>
          </p:cNvSpPr>
          <p:nvPr/>
        </p:nvSpPr>
        <p:spPr bwMode="auto">
          <a:xfrm>
            <a:off x="3905250" y="2355850"/>
            <a:ext cx="2325688" cy="1204913"/>
          </a:xfrm>
          <a:custGeom>
            <a:avLst/>
            <a:gdLst>
              <a:gd name="T0" fmla="*/ 2147483647 w 1465"/>
              <a:gd name="T1" fmla="*/ 2147483647 h 759"/>
              <a:gd name="T2" fmla="*/ 2147483647 w 1465"/>
              <a:gd name="T3" fmla="*/ 0 h 759"/>
              <a:gd name="T4" fmla="*/ 0 w 1465"/>
              <a:gd name="T5" fmla="*/ 2147483647 h 759"/>
              <a:gd name="T6" fmla="*/ 2147483647 w 1465"/>
              <a:gd name="T7" fmla="*/ 2147483647 h 7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65" h="759">
                <a:moveTo>
                  <a:pt x="1465" y="418"/>
                </a:moveTo>
                <a:cubicBezTo>
                  <a:pt x="1441" y="272"/>
                  <a:pt x="1361" y="134"/>
                  <a:pt x="1287" y="0"/>
                </a:cubicBezTo>
                <a:cubicBezTo>
                  <a:pt x="634" y="383"/>
                  <a:pt x="0" y="759"/>
                  <a:pt x="0" y="759"/>
                </a:cubicBezTo>
                <a:cubicBezTo>
                  <a:pt x="0" y="759"/>
                  <a:pt x="1457" y="414"/>
                  <a:pt x="1465" y="418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0" name="Freeform 10"/>
          <p:cNvSpPr>
            <a:spLocks/>
          </p:cNvSpPr>
          <p:nvPr/>
        </p:nvSpPr>
        <p:spPr bwMode="auto">
          <a:xfrm>
            <a:off x="3895725" y="3013075"/>
            <a:ext cx="2376488" cy="611188"/>
          </a:xfrm>
          <a:custGeom>
            <a:avLst/>
            <a:gdLst>
              <a:gd name="T0" fmla="*/ 2147483647 w 1497"/>
              <a:gd name="T1" fmla="*/ 2147483647 h 385"/>
              <a:gd name="T2" fmla="*/ 2147483647 w 1497"/>
              <a:gd name="T3" fmla="*/ 0 h 385"/>
              <a:gd name="T4" fmla="*/ 2147483647 w 1497"/>
              <a:gd name="T5" fmla="*/ 2147483647 h 385"/>
              <a:gd name="T6" fmla="*/ 2147483647 w 149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7" h="385">
                <a:moveTo>
                  <a:pt x="1497" y="238"/>
                </a:moveTo>
                <a:cubicBezTo>
                  <a:pt x="1483" y="151"/>
                  <a:pt x="1488" y="78"/>
                  <a:pt x="1473" y="0"/>
                </a:cubicBezTo>
                <a:cubicBezTo>
                  <a:pt x="741" y="170"/>
                  <a:pt x="0" y="306"/>
                  <a:pt x="6" y="345"/>
                </a:cubicBezTo>
                <a:cubicBezTo>
                  <a:pt x="10" y="385"/>
                  <a:pt x="1489" y="237"/>
                  <a:pt x="1497" y="238"/>
                </a:cubicBezTo>
                <a:close/>
              </a:path>
            </a:pathLst>
          </a:custGeom>
          <a:solidFill>
            <a:srgbClr val="FF8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1" name="Freeform 11"/>
          <p:cNvSpPr>
            <a:spLocks/>
          </p:cNvSpPr>
          <p:nvPr/>
        </p:nvSpPr>
        <p:spPr bwMode="auto">
          <a:xfrm>
            <a:off x="3905250" y="3371850"/>
            <a:ext cx="2379663" cy="285750"/>
          </a:xfrm>
          <a:custGeom>
            <a:avLst/>
            <a:gdLst>
              <a:gd name="T0" fmla="*/ 2147483647 w 1499"/>
              <a:gd name="T1" fmla="*/ 2147483647 h 180"/>
              <a:gd name="T2" fmla="*/ 2147483647 w 1499"/>
              <a:gd name="T3" fmla="*/ 2147483647 h 180"/>
              <a:gd name="T4" fmla="*/ 2147483647 w 1499"/>
              <a:gd name="T5" fmla="*/ 0 h 180"/>
              <a:gd name="T6" fmla="*/ 0 w 1499"/>
              <a:gd name="T7" fmla="*/ 2147483647 h 180"/>
              <a:gd name="T8" fmla="*/ 2147483647 w 1499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99" h="180">
                <a:moveTo>
                  <a:pt x="1495" y="180"/>
                </a:moveTo>
                <a:cubicBezTo>
                  <a:pt x="1499" y="144"/>
                  <a:pt x="1497" y="104"/>
                  <a:pt x="1497" y="104"/>
                </a:cubicBezTo>
                <a:cubicBezTo>
                  <a:pt x="1497" y="104"/>
                  <a:pt x="1499" y="49"/>
                  <a:pt x="1495" y="0"/>
                </a:cubicBezTo>
                <a:cubicBezTo>
                  <a:pt x="744" y="54"/>
                  <a:pt x="0" y="90"/>
                  <a:pt x="0" y="119"/>
                </a:cubicBezTo>
                <a:cubicBezTo>
                  <a:pt x="0" y="149"/>
                  <a:pt x="744" y="149"/>
                  <a:pt x="1495" y="180"/>
                </a:cubicBezTo>
                <a:close/>
              </a:path>
            </a:pathLst>
          </a:custGeom>
          <a:solidFill>
            <a:srgbClr val="FF41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2" name="Freeform 12"/>
          <p:cNvSpPr>
            <a:spLocks/>
          </p:cNvSpPr>
          <p:nvPr/>
        </p:nvSpPr>
        <p:spPr bwMode="auto">
          <a:xfrm>
            <a:off x="3905250" y="3560763"/>
            <a:ext cx="2370138" cy="309562"/>
          </a:xfrm>
          <a:custGeom>
            <a:avLst/>
            <a:gdLst>
              <a:gd name="T0" fmla="*/ 2147483647 w 1493"/>
              <a:gd name="T1" fmla="*/ 2147483647 h 195"/>
              <a:gd name="T2" fmla="*/ 2147483647 w 1493"/>
              <a:gd name="T3" fmla="*/ 2147483647 h 195"/>
              <a:gd name="T4" fmla="*/ 0 w 1493"/>
              <a:gd name="T5" fmla="*/ 0 h 195"/>
              <a:gd name="T6" fmla="*/ 2147483647 w 1493"/>
              <a:gd name="T7" fmla="*/ 2147483647 h 1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3" h="195">
                <a:moveTo>
                  <a:pt x="1483" y="195"/>
                </a:moveTo>
                <a:cubicBezTo>
                  <a:pt x="1489" y="155"/>
                  <a:pt x="1493" y="110"/>
                  <a:pt x="1493" y="61"/>
                </a:cubicBezTo>
                <a:cubicBezTo>
                  <a:pt x="742" y="30"/>
                  <a:pt x="0" y="0"/>
                  <a:pt x="0" y="0"/>
                </a:cubicBezTo>
                <a:lnTo>
                  <a:pt x="1483" y="195"/>
                </a:lnTo>
                <a:close/>
              </a:path>
            </a:pathLst>
          </a:custGeom>
          <a:solidFill>
            <a:srgbClr val="F80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3" name="Freeform 13"/>
          <p:cNvSpPr>
            <a:spLocks/>
          </p:cNvSpPr>
          <p:nvPr/>
        </p:nvSpPr>
        <p:spPr bwMode="auto">
          <a:xfrm>
            <a:off x="3905250" y="3560763"/>
            <a:ext cx="2344738" cy="579437"/>
          </a:xfrm>
          <a:custGeom>
            <a:avLst/>
            <a:gdLst>
              <a:gd name="T0" fmla="*/ 2147483647 w 1477"/>
              <a:gd name="T1" fmla="*/ 2147483647 h 365"/>
              <a:gd name="T2" fmla="*/ 2147483647 w 1477"/>
              <a:gd name="T3" fmla="*/ 2147483647 h 365"/>
              <a:gd name="T4" fmla="*/ 0 w 1477"/>
              <a:gd name="T5" fmla="*/ 0 h 365"/>
              <a:gd name="T6" fmla="*/ 2147483647 w 1477"/>
              <a:gd name="T7" fmla="*/ 2147483647 h 3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7" h="365">
                <a:moveTo>
                  <a:pt x="1457" y="365"/>
                </a:moveTo>
                <a:cubicBezTo>
                  <a:pt x="1469" y="304"/>
                  <a:pt x="1477" y="248"/>
                  <a:pt x="1477" y="187"/>
                </a:cubicBezTo>
                <a:cubicBezTo>
                  <a:pt x="732" y="89"/>
                  <a:pt x="0" y="0"/>
                  <a:pt x="0" y="0"/>
                </a:cubicBezTo>
                <a:lnTo>
                  <a:pt x="1457" y="365"/>
                </a:lnTo>
                <a:close/>
              </a:path>
            </a:pathLst>
          </a:custGeom>
          <a:solidFill>
            <a:srgbClr val="D40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4" name="Freeform 14"/>
          <p:cNvSpPr>
            <a:spLocks/>
          </p:cNvSpPr>
          <p:nvPr/>
        </p:nvSpPr>
        <p:spPr bwMode="auto">
          <a:xfrm>
            <a:off x="3905250" y="3560763"/>
            <a:ext cx="2306638" cy="788987"/>
          </a:xfrm>
          <a:custGeom>
            <a:avLst/>
            <a:gdLst>
              <a:gd name="T0" fmla="*/ 2147483647 w 1453"/>
              <a:gd name="T1" fmla="*/ 2147483647 h 497"/>
              <a:gd name="T2" fmla="*/ 2147483647 w 1453"/>
              <a:gd name="T3" fmla="*/ 2147483647 h 497"/>
              <a:gd name="T4" fmla="*/ 0 w 1453"/>
              <a:gd name="T5" fmla="*/ 0 h 497"/>
              <a:gd name="T6" fmla="*/ 2147483647 w 1453"/>
              <a:gd name="T7" fmla="*/ 2147483647 h 4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53" h="497">
                <a:moveTo>
                  <a:pt x="1407" y="497"/>
                </a:moveTo>
                <a:cubicBezTo>
                  <a:pt x="1427" y="455"/>
                  <a:pt x="1441" y="408"/>
                  <a:pt x="1453" y="359"/>
                </a:cubicBezTo>
                <a:cubicBezTo>
                  <a:pt x="720" y="176"/>
                  <a:pt x="0" y="0"/>
                  <a:pt x="0" y="0"/>
                </a:cubicBezTo>
                <a:lnTo>
                  <a:pt x="1407" y="497"/>
                </a:lnTo>
                <a:close/>
              </a:path>
            </a:pathLst>
          </a:cu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5" name="Freeform 15"/>
          <p:cNvSpPr>
            <a:spLocks/>
          </p:cNvSpPr>
          <p:nvPr/>
        </p:nvSpPr>
        <p:spPr bwMode="auto">
          <a:xfrm>
            <a:off x="3905250" y="3560763"/>
            <a:ext cx="2247900" cy="963612"/>
          </a:xfrm>
          <a:custGeom>
            <a:avLst/>
            <a:gdLst>
              <a:gd name="T0" fmla="*/ 2147483647 w 1416"/>
              <a:gd name="T1" fmla="*/ 2147483647 h 607"/>
              <a:gd name="T2" fmla="*/ 2147483647 w 1416"/>
              <a:gd name="T3" fmla="*/ 2147483647 h 607"/>
              <a:gd name="T4" fmla="*/ 0 w 1416"/>
              <a:gd name="T5" fmla="*/ 0 h 607"/>
              <a:gd name="T6" fmla="*/ 2147483647 w 1416"/>
              <a:gd name="T7" fmla="*/ 2147483647 h 6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16" h="607">
                <a:moveTo>
                  <a:pt x="1373" y="607"/>
                </a:moveTo>
                <a:cubicBezTo>
                  <a:pt x="1386" y="570"/>
                  <a:pt x="1404" y="537"/>
                  <a:pt x="1416" y="500"/>
                </a:cubicBezTo>
                <a:lnTo>
                  <a:pt x="0" y="0"/>
                </a:lnTo>
                <a:lnTo>
                  <a:pt x="1373" y="6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6" name="Freeform 16"/>
          <p:cNvSpPr>
            <a:spLocks/>
          </p:cNvSpPr>
          <p:nvPr/>
        </p:nvSpPr>
        <p:spPr bwMode="auto">
          <a:xfrm>
            <a:off x="3905250" y="3560763"/>
            <a:ext cx="2170113" cy="1528762"/>
          </a:xfrm>
          <a:custGeom>
            <a:avLst/>
            <a:gdLst>
              <a:gd name="T0" fmla="*/ 2147483647 w 1367"/>
              <a:gd name="T1" fmla="*/ 2147483647 h 963"/>
              <a:gd name="T2" fmla="*/ 2147483647 w 1367"/>
              <a:gd name="T3" fmla="*/ 2147483647 h 963"/>
              <a:gd name="T4" fmla="*/ 0 w 1367"/>
              <a:gd name="T5" fmla="*/ 0 h 963"/>
              <a:gd name="T6" fmla="*/ 2147483647 w 1367"/>
              <a:gd name="T7" fmla="*/ 2147483647 h 9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7" h="963">
                <a:moveTo>
                  <a:pt x="1147" y="963"/>
                </a:moveTo>
                <a:cubicBezTo>
                  <a:pt x="1245" y="853"/>
                  <a:pt x="1306" y="727"/>
                  <a:pt x="1367" y="605"/>
                </a:cubicBezTo>
                <a:cubicBezTo>
                  <a:pt x="677" y="300"/>
                  <a:pt x="0" y="0"/>
                  <a:pt x="0" y="0"/>
                </a:cubicBezTo>
                <a:lnTo>
                  <a:pt x="1147" y="96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17" name="Rectangle 25"/>
          <p:cNvSpPr>
            <a:spLocks noChangeArrowheads="1"/>
          </p:cNvSpPr>
          <p:nvPr/>
        </p:nvSpPr>
        <p:spPr bwMode="auto">
          <a:xfrm>
            <a:off x="882650" y="5543550"/>
            <a:ext cx="16319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M. tuberculosis</a:t>
            </a:r>
            <a:r>
              <a:rPr lang="en-ZA" altLang="en-US" sz="1000" b="0">
                <a:solidFill>
                  <a:srgbClr val="000000"/>
                </a:solidFill>
              </a:rPr>
              <a:t> 101 (39.6%)</a:t>
            </a:r>
          </a:p>
        </p:txBody>
      </p:sp>
      <p:sp>
        <p:nvSpPr>
          <p:cNvPr id="200718" name="Rectangle 26"/>
          <p:cNvSpPr>
            <a:spLocks noChangeArrowheads="1"/>
          </p:cNvSpPr>
          <p:nvPr/>
        </p:nvSpPr>
        <p:spPr bwMode="auto">
          <a:xfrm>
            <a:off x="730250" y="1493838"/>
            <a:ext cx="15573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S. pneumoniae</a:t>
            </a:r>
            <a:r>
              <a:rPr lang="en-ZA" altLang="en-US" sz="1000" b="0">
                <a:solidFill>
                  <a:srgbClr val="000000"/>
                </a:solidFill>
              </a:rPr>
              <a:t> 88 (34.5%)</a:t>
            </a:r>
          </a:p>
        </p:txBody>
      </p:sp>
      <p:sp>
        <p:nvSpPr>
          <p:cNvPr id="200719" name="Rectangle 27"/>
          <p:cNvSpPr>
            <a:spLocks noChangeArrowheads="1"/>
          </p:cNvSpPr>
          <p:nvPr/>
        </p:nvSpPr>
        <p:spPr bwMode="auto">
          <a:xfrm>
            <a:off x="5681663" y="1763713"/>
            <a:ext cx="11763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S. aureus </a:t>
            </a:r>
            <a:r>
              <a:rPr lang="en-ZA" altLang="en-US" sz="1000" b="0">
                <a:solidFill>
                  <a:srgbClr val="000000"/>
                </a:solidFill>
              </a:rPr>
              <a:t>19 (7.5%)</a:t>
            </a:r>
          </a:p>
        </p:txBody>
      </p:sp>
      <p:sp>
        <p:nvSpPr>
          <p:cNvPr id="200720" name="Rectangle 28"/>
          <p:cNvSpPr>
            <a:spLocks noChangeArrowheads="1"/>
          </p:cNvSpPr>
          <p:nvPr/>
        </p:nvSpPr>
        <p:spPr bwMode="auto">
          <a:xfrm>
            <a:off x="6176963" y="2484438"/>
            <a:ext cx="14112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H. influenzae</a:t>
            </a:r>
            <a:r>
              <a:rPr lang="en-ZA" altLang="en-US" sz="1000" b="0">
                <a:solidFill>
                  <a:srgbClr val="000000"/>
                </a:solidFill>
              </a:rPr>
              <a:t> 12  (4.7%)</a:t>
            </a:r>
          </a:p>
        </p:txBody>
      </p:sp>
      <p:sp>
        <p:nvSpPr>
          <p:cNvPr id="200721" name="Rectangle 29"/>
          <p:cNvSpPr>
            <a:spLocks noChangeArrowheads="1"/>
          </p:cNvSpPr>
          <p:nvPr/>
        </p:nvSpPr>
        <p:spPr bwMode="auto">
          <a:xfrm>
            <a:off x="6313488" y="3130550"/>
            <a:ext cx="13462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P. aeruginosa</a:t>
            </a:r>
            <a:r>
              <a:rPr lang="en-ZA" altLang="en-US" sz="1000" b="0">
                <a:solidFill>
                  <a:srgbClr val="000000"/>
                </a:solidFill>
              </a:rPr>
              <a:t> 6 (2.4%)</a:t>
            </a:r>
          </a:p>
        </p:txBody>
      </p:sp>
      <p:sp>
        <p:nvSpPr>
          <p:cNvPr id="200722" name="Rectangle 30"/>
          <p:cNvSpPr>
            <a:spLocks noChangeArrowheads="1"/>
          </p:cNvSpPr>
          <p:nvPr/>
        </p:nvSpPr>
        <p:spPr bwMode="auto">
          <a:xfrm>
            <a:off x="6375400" y="3413125"/>
            <a:ext cx="8651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E. coli</a:t>
            </a:r>
            <a:r>
              <a:rPr lang="en-ZA" altLang="en-US" sz="1000" b="0">
                <a:solidFill>
                  <a:srgbClr val="000000"/>
                </a:solidFill>
              </a:rPr>
              <a:t> 5 (2.0%)</a:t>
            </a:r>
          </a:p>
        </p:txBody>
      </p:sp>
      <p:sp>
        <p:nvSpPr>
          <p:cNvPr id="200723" name="Rectangle 31"/>
          <p:cNvSpPr>
            <a:spLocks noChangeArrowheads="1"/>
          </p:cNvSpPr>
          <p:nvPr/>
        </p:nvSpPr>
        <p:spPr bwMode="auto">
          <a:xfrm>
            <a:off x="6394450" y="3719513"/>
            <a:ext cx="14176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K. pneumoniae</a:t>
            </a:r>
            <a:r>
              <a:rPr lang="en-ZA" altLang="en-US" sz="1000" b="0">
                <a:solidFill>
                  <a:srgbClr val="000000"/>
                </a:solidFill>
              </a:rPr>
              <a:t> 4 (1.6%)</a:t>
            </a:r>
          </a:p>
        </p:txBody>
      </p:sp>
      <p:sp>
        <p:nvSpPr>
          <p:cNvPr id="200724" name="Rectangle 33"/>
          <p:cNvSpPr>
            <a:spLocks noChangeArrowheads="1"/>
          </p:cNvSpPr>
          <p:nvPr/>
        </p:nvSpPr>
        <p:spPr bwMode="auto">
          <a:xfrm>
            <a:off x="6381750" y="3943350"/>
            <a:ext cx="13414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 i="1">
                <a:solidFill>
                  <a:srgbClr val="000000"/>
                </a:solidFill>
              </a:rPr>
              <a:t>S. marcesens</a:t>
            </a:r>
            <a:r>
              <a:rPr lang="en-ZA" altLang="en-US" sz="1000" b="0">
                <a:solidFill>
                  <a:srgbClr val="000000"/>
                </a:solidFill>
              </a:rPr>
              <a:t> 4 (1.6%)</a:t>
            </a:r>
          </a:p>
        </p:txBody>
      </p:sp>
      <p:sp>
        <p:nvSpPr>
          <p:cNvPr id="200725" name="Rectangle 34"/>
          <p:cNvSpPr>
            <a:spLocks noChangeArrowheads="1"/>
          </p:cNvSpPr>
          <p:nvPr/>
        </p:nvSpPr>
        <p:spPr bwMode="auto">
          <a:xfrm>
            <a:off x="6210300" y="4430713"/>
            <a:ext cx="14700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>
                <a:solidFill>
                  <a:srgbClr val="000000"/>
                </a:solidFill>
              </a:rPr>
              <a:t>Bacillus species 3 (1.2%)</a:t>
            </a:r>
          </a:p>
        </p:txBody>
      </p:sp>
      <p:sp>
        <p:nvSpPr>
          <p:cNvPr id="200726" name="Rectangle 35"/>
          <p:cNvSpPr>
            <a:spLocks noChangeArrowheads="1"/>
          </p:cNvSpPr>
          <p:nvPr/>
        </p:nvSpPr>
        <p:spPr bwMode="auto">
          <a:xfrm>
            <a:off x="5954713" y="4867275"/>
            <a:ext cx="9080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>
                <a:solidFill>
                  <a:srgbClr val="000000"/>
                </a:solidFill>
              </a:rPr>
              <a:t>Other 11 (4.4%)</a:t>
            </a:r>
          </a:p>
        </p:txBody>
      </p:sp>
      <p:sp>
        <p:nvSpPr>
          <p:cNvPr id="200727" name="Rectangle 38"/>
          <p:cNvSpPr>
            <a:spLocks noChangeArrowheads="1"/>
          </p:cNvSpPr>
          <p:nvPr/>
        </p:nvSpPr>
        <p:spPr bwMode="auto">
          <a:xfrm>
            <a:off x="8096250" y="3552825"/>
            <a:ext cx="62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000" b="0">
                <a:solidFill>
                  <a:srgbClr val="000000"/>
                </a:solidFill>
              </a:rPr>
              <a:t>GN bacilli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000" b="0">
                <a:solidFill>
                  <a:srgbClr val="000000"/>
                </a:solidFill>
              </a:rPr>
              <a:t>26 (10.4%)</a:t>
            </a:r>
          </a:p>
        </p:txBody>
      </p:sp>
      <p:sp>
        <p:nvSpPr>
          <p:cNvPr id="200728" name="AutoShape 39"/>
          <p:cNvSpPr>
            <a:spLocks/>
          </p:cNvSpPr>
          <p:nvPr/>
        </p:nvSpPr>
        <p:spPr bwMode="auto">
          <a:xfrm>
            <a:off x="7758113" y="3116263"/>
            <a:ext cx="309562" cy="1241425"/>
          </a:xfrm>
          <a:prstGeom prst="rightBrace">
            <a:avLst>
              <a:gd name="adj1" fmla="val 334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 b="0">
              <a:solidFill>
                <a:srgbClr val="000000"/>
              </a:solidFill>
            </a:endParaRPr>
          </a:p>
        </p:txBody>
      </p:sp>
      <p:sp>
        <p:nvSpPr>
          <p:cNvPr id="200729" name="Oval 41"/>
          <p:cNvSpPr>
            <a:spLocks noChangeArrowheads="1"/>
          </p:cNvSpPr>
          <p:nvPr/>
        </p:nvSpPr>
        <p:spPr bwMode="auto">
          <a:xfrm>
            <a:off x="1579563" y="1177925"/>
            <a:ext cx="4699000" cy="4775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 b="0">
              <a:solidFill>
                <a:srgbClr val="000000"/>
              </a:solidFill>
            </a:endParaRPr>
          </a:p>
        </p:txBody>
      </p:sp>
      <p:sp>
        <p:nvSpPr>
          <p:cNvPr id="200730" name="Text Box 43"/>
          <p:cNvSpPr txBox="1">
            <a:spLocks noChangeArrowheads="1"/>
          </p:cNvSpPr>
          <p:nvPr/>
        </p:nvSpPr>
        <p:spPr bwMode="auto">
          <a:xfrm>
            <a:off x="125413" y="225425"/>
            <a:ext cx="8893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400" b="1" dirty="0">
                <a:solidFill>
                  <a:srgbClr val="000000"/>
                </a:solidFill>
              </a:rPr>
              <a:t>Aetiology of CAP in HIV-infected and Non-infected Subjects</a:t>
            </a:r>
          </a:p>
        </p:txBody>
      </p:sp>
      <p:sp>
        <p:nvSpPr>
          <p:cNvPr id="200731" name="Rectangle 44"/>
          <p:cNvSpPr>
            <a:spLocks noChangeArrowheads="1"/>
          </p:cNvSpPr>
          <p:nvPr/>
        </p:nvSpPr>
        <p:spPr bwMode="auto">
          <a:xfrm>
            <a:off x="1112838" y="5861050"/>
            <a:ext cx="454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1200" b="0">
                <a:solidFill>
                  <a:srgbClr val="000000"/>
                </a:solidFill>
              </a:rPr>
              <a:t>N=257</a:t>
            </a:r>
          </a:p>
        </p:txBody>
      </p:sp>
      <p:sp>
        <p:nvSpPr>
          <p:cNvPr id="200732" name="Rectangle 2"/>
          <p:cNvSpPr>
            <a:spLocks noChangeArrowheads="1"/>
          </p:cNvSpPr>
          <p:nvPr/>
        </p:nvSpPr>
        <p:spPr bwMode="auto">
          <a:xfrm>
            <a:off x="6235700" y="4151313"/>
            <a:ext cx="140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>
                <a:solidFill>
                  <a:srgbClr val="000000"/>
                </a:solidFill>
              </a:rPr>
              <a:t>Other  4 (1.6%)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000" b="0">
                <a:solidFill>
                  <a:srgbClr val="000000"/>
                </a:solidFill>
              </a:rPr>
              <a:t> </a:t>
            </a:r>
            <a:endParaRPr lang="en-ZA" altLang="en-US" sz="1800"/>
          </a:p>
        </p:txBody>
      </p:sp>
      <p:sp>
        <p:nvSpPr>
          <p:cNvPr id="200733" name="TextBox 8"/>
          <p:cNvSpPr txBox="1">
            <a:spLocks noChangeArrowheads="1"/>
          </p:cNvSpPr>
          <p:nvPr/>
        </p:nvSpPr>
        <p:spPr bwMode="auto">
          <a:xfrm>
            <a:off x="115888" y="6196013"/>
            <a:ext cx="3282950" cy="584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600" b="0">
                <a:solidFill>
                  <a:srgbClr val="000000"/>
                </a:solidFill>
              </a:rPr>
              <a:t>Consecutive patients with CAP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600" b="0">
                <a:solidFill>
                  <a:srgbClr val="000000"/>
                </a:solidFill>
              </a:rPr>
              <a:t>hospitalised in KZN, South Africa</a:t>
            </a:r>
            <a:endParaRPr lang="en-US" altLang="en-US" sz="1600" b="0">
              <a:solidFill>
                <a:srgbClr val="000000"/>
              </a:solidFill>
            </a:endParaRPr>
          </a:p>
        </p:txBody>
      </p:sp>
      <p:sp>
        <p:nvSpPr>
          <p:cNvPr id="200734" name="Text Box 5"/>
          <p:cNvSpPr txBox="1">
            <a:spLocks noChangeArrowheads="1"/>
          </p:cNvSpPr>
          <p:nvPr/>
        </p:nvSpPr>
        <p:spPr bwMode="auto">
          <a:xfrm>
            <a:off x="4024313" y="6530975"/>
            <a:ext cx="50593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467" tIns="40234" rIns="80467" bIns="40234">
            <a:spAutoFit/>
          </a:bodyPr>
          <a:lstStyle>
            <a:lvl1pPr defTabSz="8048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048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048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048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048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04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04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04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048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solidFill>
                  <a:srgbClr val="000000"/>
                </a:solidFill>
              </a:rPr>
              <a:t>Nyamande</a:t>
            </a:r>
            <a:r>
              <a:rPr lang="en-US" altLang="en-US" sz="1400" b="0" dirty="0">
                <a:solidFill>
                  <a:srgbClr val="000000"/>
                </a:solidFill>
              </a:rPr>
              <a:t> K et al. </a:t>
            </a:r>
            <a:r>
              <a:rPr lang="en-US" altLang="en-US" sz="1400" b="0" dirty="0" err="1">
                <a:solidFill>
                  <a:srgbClr val="000000"/>
                </a:solidFill>
              </a:rPr>
              <a:t>Int</a:t>
            </a:r>
            <a:r>
              <a:rPr lang="en-US" altLang="en-US" sz="1400" b="0" dirty="0">
                <a:solidFill>
                  <a:srgbClr val="000000"/>
                </a:solidFill>
              </a:rPr>
              <a:t> J </a:t>
            </a:r>
            <a:r>
              <a:rPr lang="en-US" altLang="en-US" sz="1400" b="0" dirty="0" err="1">
                <a:solidFill>
                  <a:srgbClr val="000000"/>
                </a:solidFill>
              </a:rPr>
              <a:t>Tuberc</a:t>
            </a:r>
            <a:r>
              <a:rPr lang="en-US" altLang="en-US" sz="1400" b="0" dirty="0">
                <a:solidFill>
                  <a:srgbClr val="000000"/>
                </a:solidFill>
              </a:rPr>
              <a:t> Lung Dis 2007; 11: 1308-1313</a:t>
            </a:r>
          </a:p>
        </p:txBody>
      </p:sp>
    </p:spTree>
    <p:extLst>
      <p:ext uri="{BB962C8B-B14F-4D97-AF65-F5344CB8AC3E}">
        <p14:creationId xmlns:p14="http://schemas.microsoft.com/office/powerpoint/2010/main" val="152631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Rx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Augmentin IVI</a:t>
            </a:r>
          </a:p>
          <a:p>
            <a:r>
              <a:rPr lang="en-ZA" dirty="0"/>
              <a:t>Azithromycin or Macrolide</a:t>
            </a:r>
          </a:p>
          <a:p>
            <a:r>
              <a:rPr lang="en-ZA" dirty="0"/>
              <a:t>Special investigations</a:t>
            </a:r>
          </a:p>
          <a:p>
            <a:pPr marL="0" indent="0">
              <a:buNone/>
            </a:pPr>
            <a:r>
              <a:rPr lang="en-ZA" dirty="0"/>
              <a:t>   1. Sputum GXP</a:t>
            </a:r>
          </a:p>
          <a:p>
            <a:pPr marL="0" indent="0">
              <a:buNone/>
            </a:pPr>
            <a:r>
              <a:rPr lang="en-ZA" dirty="0"/>
              <a:t>   2. Sputum Microscopic AFB</a:t>
            </a:r>
          </a:p>
          <a:p>
            <a:pPr marL="0" indent="0">
              <a:buNone/>
            </a:pPr>
            <a:r>
              <a:rPr lang="en-ZA" dirty="0"/>
              <a:t>   3. Sputum Culture</a:t>
            </a:r>
          </a:p>
          <a:p>
            <a:pPr marL="0" indent="0">
              <a:buNone/>
            </a:pPr>
            <a:r>
              <a:rPr lang="en-ZA" dirty="0"/>
              <a:t>   4. FBC CRP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055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READ A X-RAY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73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Common GP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Bronchitis</a:t>
            </a:r>
          </a:p>
          <a:p>
            <a:r>
              <a:rPr lang="en-ZA" dirty="0"/>
              <a:t>Pneumonia</a:t>
            </a:r>
          </a:p>
          <a:p>
            <a:r>
              <a:rPr lang="en-ZA" dirty="0"/>
              <a:t>Community Acquired Pneumonia</a:t>
            </a:r>
          </a:p>
          <a:p>
            <a:r>
              <a:rPr lang="en-ZA" dirty="0"/>
              <a:t>DS TB</a:t>
            </a:r>
          </a:p>
          <a:p>
            <a:r>
              <a:rPr lang="en-ZA" dirty="0"/>
              <a:t>DR TB</a:t>
            </a:r>
          </a:p>
        </p:txBody>
      </p:sp>
    </p:spTree>
    <p:extLst>
      <p:ext uri="{BB962C8B-B14F-4D97-AF65-F5344CB8AC3E}">
        <p14:creationId xmlns:p14="http://schemas.microsoft.com/office/powerpoint/2010/main" val="224950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Bronchitis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/>
              <a:t>Definition</a:t>
            </a:r>
          </a:p>
          <a:p>
            <a:r>
              <a:rPr lang="en-ZA" dirty="0"/>
              <a:t>Acute bronchitis is caused by inflammation of the </a:t>
            </a:r>
            <a:r>
              <a:rPr lang="en-ZA" b="1" dirty="0"/>
              <a:t>bronchi </a:t>
            </a:r>
            <a:r>
              <a:rPr lang="en-ZA" dirty="0"/>
              <a:t>80-90% caused by a viral infection</a:t>
            </a:r>
          </a:p>
          <a:p>
            <a:pPr marL="0" indent="0">
              <a:buNone/>
            </a:pPr>
            <a:r>
              <a:rPr lang="en-ZA" b="1" dirty="0"/>
              <a:t>Symptoms</a:t>
            </a:r>
          </a:p>
          <a:p>
            <a:pPr lvl="0"/>
            <a:r>
              <a:rPr lang="en-ZA" dirty="0"/>
              <a:t>Coughing with clear, yellow or green sputum </a:t>
            </a:r>
          </a:p>
          <a:p>
            <a:pPr lvl="0"/>
            <a:r>
              <a:rPr lang="en-ZA" dirty="0"/>
              <a:t>Fatigue</a:t>
            </a:r>
          </a:p>
          <a:p>
            <a:pPr lvl="0"/>
            <a:r>
              <a:rPr lang="en-ZA" b="1" dirty="0"/>
              <a:t>Wheezing</a:t>
            </a:r>
          </a:p>
          <a:p>
            <a:pPr lvl="0"/>
            <a:r>
              <a:rPr lang="en-ZA" dirty="0"/>
              <a:t>Runny, stuffy nose occurring before chest congestion begins</a:t>
            </a:r>
          </a:p>
          <a:p>
            <a:pPr lvl="0"/>
            <a:r>
              <a:rPr lang="en-ZA" dirty="0"/>
              <a:t>Shortness of breath, usually following a coughing jag</a:t>
            </a:r>
          </a:p>
          <a:p>
            <a:pPr lvl="0"/>
            <a:r>
              <a:rPr lang="en-ZA" dirty="0"/>
              <a:t>Discomfort in the centre of the chest due to cough</a:t>
            </a:r>
          </a:p>
          <a:p>
            <a:pPr lvl="0"/>
            <a:r>
              <a:rPr lang="en-ZA" dirty="0"/>
              <a:t>Mild fever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058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b="1" dirty="0"/>
              <a:t>Definition</a:t>
            </a:r>
          </a:p>
          <a:p>
            <a:pPr marL="0" indent="0">
              <a:buNone/>
            </a:pPr>
            <a:r>
              <a:rPr lang="en-ZA" dirty="0"/>
              <a:t>An inflammation of the </a:t>
            </a:r>
            <a:r>
              <a:rPr lang="en-ZA" b="1" dirty="0"/>
              <a:t>lungs, </a:t>
            </a:r>
            <a:r>
              <a:rPr lang="en-ZA" dirty="0"/>
              <a:t>pneumonia has many of the same symptoms as bronchitis</a:t>
            </a:r>
          </a:p>
          <a:p>
            <a:pPr marL="0" indent="0">
              <a:buNone/>
            </a:pPr>
            <a:r>
              <a:rPr lang="en-ZA" b="1" dirty="0"/>
              <a:t>Symptoms</a:t>
            </a:r>
          </a:p>
          <a:p>
            <a:pPr lvl="0"/>
            <a:r>
              <a:rPr lang="en-ZA" dirty="0"/>
              <a:t>Persistent fever (often high)</a:t>
            </a:r>
          </a:p>
          <a:p>
            <a:pPr lvl="0"/>
            <a:r>
              <a:rPr lang="en-ZA" dirty="0"/>
              <a:t>Cough, often with yellow or green mucus</a:t>
            </a:r>
          </a:p>
          <a:p>
            <a:pPr lvl="0"/>
            <a:r>
              <a:rPr lang="en-ZA" dirty="0"/>
              <a:t>Chills, which sometimes cause shaking</a:t>
            </a:r>
          </a:p>
          <a:p>
            <a:pPr lvl="0"/>
            <a:r>
              <a:rPr lang="en-ZA" dirty="0"/>
              <a:t>Shortness of breath</a:t>
            </a:r>
          </a:p>
          <a:p>
            <a:pPr lvl="0"/>
            <a:r>
              <a:rPr lang="en-ZA" dirty="0"/>
              <a:t>Sharp chest pain</a:t>
            </a:r>
          </a:p>
          <a:p>
            <a:pPr lvl="0"/>
            <a:r>
              <a:rPr lang="en-ZA" dirty="0"/>
              <a:t>Confusion (which occurs primarily in older people)</a:t>
            </a:r>
          </a:p>
          <a:p>
            <a:pPr marL="0" indent="0">
              <a:buNone/>
            </a:pP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535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COMMUNITY AQCUIRED PNEUMONIA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025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Case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 65 year old man presents to the casualty department (ER) with a 5-day history of productive cough, pleuritic chest pain, shortness of breath, fever and night sweats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He has also noticed weight loss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He was diagnosed as having COPD five years ago, but stopped smoking shortly thereafter and he has hypertension and hypercholesterolemia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080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Clinical examination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Physical findings include a blood pressure of 148/86 mmHg, an oral temperature of 38.5</a:t>
            </a:r>
            <a:r>
              <a:rPr lang="en-ZA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C, a pulse rate of 110 beats/minute and a respiratory rate of 32 breaths/minute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Examination of the chest reveals the presence of dullness to percussion with bronchial breathing and crackles in the right upper lobe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439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ldma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244699"/>
            <a:ext cx="8371268" cy="620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3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What is the most likely cause of pneumonia?</a:t>
            </a:r>
          </a:p>
          <a:p>
            <a:pPr marL="0" indent="0">
              <a:buNone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Streptococcus pneumoniae</a:t>
            </a:r>
          </a:p>
          <a:p>
            <a:pPr marL="514350" indent="-514350">
              <a:buFont typeface="+mj-lt"/>
              <a:buAutoNum type="arabicPeriod"/>
            </a:pP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Haemophilus influenzae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Respiratory viruses</a:t>
            </a:r>
          </a:p>
          <a:p>
            <a:pPr marL="514350" indent="-514350">
              <a:buFont typeface="+mj-lt"/>
              <a:buAutoNum type="arabicPeriod"/>
            </a:pP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Mycobacterium tuberculosis</a:t>
            </a:r>
          </a:p>
          <a:p>
            <a:pPr marL="514350" indent="-514350">
              <a:buFont typeface="+mj-lt"/>
              <a:buAutoNum type="arabicPeriod"/>
            </a:pP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Legionella </a:t>
            </a:r>
            <a:r>
              <a:rPr lang="en-ZA" i="1" dirty="0" err="1">
                <a:latin typeface="Arial" panose="020B0604020202020204" pitchFamily="34" charset="0"/>
                <a:cs typeface="Arial" panose="020B0604020202020204" pitchFamily="34" charset="0"/>
              </a:rPr>
              <a:t>pneumophila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Other agent</a:t>
            </a:r>
          </a:p>
        </p:txBody>
      </p:sp>
    </p:spTree>
    <p:extLst>
      <p:ext uri="{BB962C8B-B14F-4D97-AF65-F5344CB8AC3E}">
        <p14:creationId xmlns:p14="http://schemas.microsoft.com/office/powerpoint/2010/main" val="304329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636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THE COUGHING PATIENT</vt:lpstr>
      <vt:lpstr>Common GP diseases</vt:lpstr>
      <vt:lpstr>Bronchitis</vt:lpstr>
      <vt:lpstr>Pneumonia</vt:lpstr>
      <vt:lpstr>COMMUNITY AQCUIRED PNEUMONIA</vt:lpstr>
      <vt:lpstr>Case presentation</vt:lpstr>
      <vt:lpstr>Clinical examination</vt:lpstr>
      <vt:lpstr>PowerPoint Presentation</vt:lpstr>
      <vt:lpstr>Question</vt:lpstr>
      <vt:lpstr>X-RAY </vt:lpstr>
      <vt:lpstr>Case presentation</vt:lpstr>
      <vt:lpstr>Clinical examination</vt:lpstr>
      <vt:lpstr>WHEN TO ADMIT</vt:lpstr>
      <vt:lpstr>PowerPoint Presentation</vt:lpstr>
      <vt:lpstr>WHERE ARE YOU PRACTICE</vt:lpstr>
      <vt:lpstr>PowerPoint Presentation</vt:lpstr>
      <vt:lpstr>Rx CAP</vt:lpstr>
      <vt:lpstr>HOW TO READ A X-RAY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COUGHING PATIENT</dc:title>
  <dc:creator>Frank</dc:creator>
  <cp:lastModifiedBy>Talita</cp:lastModifiedBy>
  <cp:revision>14</cp:revision>
  <dcterms:created xsi:type="dcterms:W3CDTF">2006-08-16T00:00:00Z</dcterms:created>
  <dcterms:modified xsi:type="dcterms:W3CDTF">2018-09-19T11:18:32Z</dcterms:modified>
</cp:coreProperties>
</file>