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75" r:id="rId5"/>
    <p:sldId id="271" r:id="rId6"/>
    <p:sldId id="269" r:id="rId7"/>
    <p:sldId id="262" r:id="rId8"/>
    <p:sldId id="267" r:id="rId9"/>
    <p:sldId id="268" r:id="rId10"/>
    <p:sldId id="270" r:id="rId11"/>
    <p:sldId id="424" r:id="rId12"/>
    <p:sldId id="423" r:id="rId13"/>
    <p:sldId id="272" r:id="rId14"/>
    <p:sldId id="306" r:id="rId15"/>
    <p:sldId id="284" r:id="rId16"/>
    <p:sldId id="286" r:id="rId17"/>
    <p:sldId id="290" r:id="rId18"/>
    <p:sldId id="302" r:id="rId19"/>
    <p:sldId id="300" r:id="rId20"/>
    <p:sldId id="298" r:id="rId21"/>
    <p:sldId id="307" r:id="rId22"/>
    <p:sldId id="303" r:id="rId23"/>
    <p:sldId id="411" r:id="rId24"/>
    <p:sldId id="412" r:id="rId25"/>
    <p:sldId id="414" r:id="rId26"/>
    <p:sldId id="416" r:id="rId27"/>
    <p:sldId id="418" r:id="rId28"/>
    <p:sldId id="420" r:id="rId29"/>
    <p:sldId id="421" r:id="rId30"/>
    <p:sldId id="422" r:id="rId31"/>
    <p:sldId id="391" r:id="rId32"/>
    <p:sldId id="392" r:id="rId33"/>
    <p:sldId id="393" r:id="rId34"/>
    <p:sldId id="395" r:id="rId35"/>
    <p:sldId id="396" r:id="rId36"/>
    <p:sldId id="397" r:id="rId37"/>
    <p:sldId id="398" r:id="rId38"/>
    <p:sldId id="394" r:id="rId39"/>
    <p:sldId id="399" r:id="rId40"/>
    <p:sldId id="400" r:id="rId41"/>
    <p:sldId id="401" r:id="rId42"/>
    <p:sldId id="403" r:id="rId43"/>
    <p:sldId id="402" r:id="rId44"/>
    <p:sldId id="425" r:id="rId45"/>
    <p:sldId id="405" r:id="rId4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49" autoAdjust="0"/>
    <p:restoredTop sz="85343" autoAdjust="0"/>
  </p:normalViewPr>
  <p:slideViewPr>
    <p:cSldViewPr snapToGrid="0">
      <p:cViewPr varScale="1">
        <p:scale>
          <a:sx n="62" d="100"/>
          <a:sy n="62" d="100"/>
        </p:scale>
        <p:origin x="-83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CBEEB-E840-469A-8BFD-E93731944D7D}" type="datetimeFigureOut">
              <a:rPr lang="en-ZA" smtClean="0"/>
              <a:t>2018/08/20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8C5F4-ACF5-4207-AC91-E6760426062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6021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First comes HHH- Hazards (PPE), hello, help (BRING AED and call ambulance)</a:t>
            </a:r>
          </a:p>
          <a:p>
            <a:r>
              <a:rPr lang="en-ZA" dirty="0"/>
              <a:t>Then start CPR with CAB. (compressions, airway, breathing)</a:t>
            </a:r>
          </a:p>
          <a:p>
            <a:r>
              <a:rPr lang="en-ZA" dirty="0"/>
              <a:t>Who knows the rate of compressions to breaths in adults? 30:2 </a:t>
            </a:r>
          </a:p>
          <a:p>
            <a:r>
              <a:rPr lang="en-ZA" dirty="0"/>
              <a:t>Children (single rescuer 30:2; 2 rescuers 15:2)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C5F4-ACF5-4207-AC91-E67604260625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3192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C5F4-ACF5-4207-AC91-E67604260625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0379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things to consider: Wheeze and difficult breathing, no leg swelling, if 1st episode of wheeze, patient &lt; 50 years suspect asthma and treat according to guideline.</a:t>
            </a:r>
          </a:p>
          <a:p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Difficult breathing worse on lying flat especially with leg swelling or 1st episode of wheeze in patient ≥ 50 years, heart failure likely and treat according to guideline for CCF.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C5F4-ACF5-4207-AC91-E67604260625}" type="slidenum">
              <a:rPr lang="en-ZA" smtClean="0"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369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In fact, the recent AHA update in 2015 states that for chest pain specifically, the </a:t>
            </a:r>
            <a:r>
              <a:rPr lang="en-ZA" dirty="0" err="1"/>
              <a:t>sats</a:t>
            </a:r>
            <a:r>
              <a:rPr lang="en-ZA" dirty="0"/>
              <a:t> only needs to be above 90%, not 94%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C5F4-ACF5-4207-AC91-E67604260625}" type="slidenum">
              <a:rPr lang="en-ZA" smtClean="0"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70976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altLang="en-US" sz="1200" dirty="0" err="1"/>
              <a:t>Asprin</a:t>
            </a:r>
            <a:r>
              <a:rPr lang="en-ZA" altLang="en-US" sz="1200" dirty="0"/>
              <a:t> 150mg to chew, </a:t>
            </a:r>
            <a:r>
              <a:rPr lang="en-ZA" altLang="en-US" sz="1200" dirty="0" err="1"/>
              <a:t>Clopidogrel</a:t>
            </a:r>
            <a:r>
              <a:rPr lang="en-ZA" altLang="en-US" sz="1200" dirty="0"/>
              <a:t> 300mg </a:t>
            </a:r>
            <a:r>
              <a:rPr lang="en-ZA" altLang="en-US" sz="1200" dirty="0" err="1"/>
              <a:t>po</a:t>
            </a:r>
            <a:r>
              <a:rPr lang="en-ZA" altLang="en-US" sz="1200" dirty="0"/>
              <a:t> stat</a:t>
            </a:r>
          </a:p>
          <a:p>
            <a:r>
              <a:rPr lang="en-ZA" altLang="en-US" sz="1200" dirty="0" err="1"/>
              <a:t>Clexane</a:t>
            </a:r>
            <a:r>
              <a:rPr lang="en-ZA" altLang="en-US" sz="1200" dirty="0"/>
              <a:t> 30mg iv stat then 20 mins later,1mg/kg </a:t>
            </a:r>
            <a:r>
              <a:rPr lang="en-ZA" altLang="en-US" sz="1200" dirty="0" err="1"/>
              <a:t>sc</a:t>
            </a:r>
            <a:r>
              <a:rPr lang="en-ZA" altLang="en-US" sz="1200" dirty="0"/>
              <a:t> </a:t>
            </a:r>
            <a:r>
              <a:rPr lang="en-ZA" altLang="en-US" sz="1200" dirty="0" err="1"/>
              <a:t>bd</a:t>
            </a:r>
            <a:endParaRPr lang="en-ZA" altLang="en-US" sz="1200" dirty="0"/>
          </a:p>
          <a:p>
            <a:r>
              <a:rPr lang="en-ZA" altLang="en-US" sz="1200" dirty="0" err="1"/>
              <a:t>Angised</a:t>
            </a:r>
            <a:r>
              <a:rPr lang="en-ZA" altLang="en-US" sz="1200" dirty="0"/>
              <a:t> 1 SL prn x3 as long as BP is not low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C5F4-ACF5-4207-AC91-E67604260625}" type="slidenum">
              <a:rPr lang="en-ZA" smtClean="0"/>
              <a:t>29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0274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How did you know? You subconsciously did the Cincinnati stroke scale in your 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C5F4-ACF5-4207-AC91-E67604260625}" type="slidenum">
              <a:rPr lang="en-ZA" smtClean="0"/>
              <a:t>38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5050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err="1"/>
              <a:t>Lytics</a:t>
            </a:r>
            <a:r>
              <a:rPr lang="en-ZA" dirty="0"/>
              <a:t> controversial</a:t>
            </a:r>
          </a:p>
          <a:p>
            <a:r>
              <a:rPr lang="en-ZA" dirty="0"/>
              <a:t>NNT </a:t>
            </a:r>
          </a:p>
          <a:p>
            <a:r>
              <a:rPr lang="en-ZA" dirty="0"/>
              <a:t>NNH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C5F4-ACF5-4207-AC91-E67604260625}" type="slidenum">
              <a:rPr lang="en-ZA" smtClean="0"/>
              <a:t>43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3303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And we go down the algorithm</a:t>
            </a:r>
          </a:p>
          <a:p>
            <a:r>
              <a:rPr lang="en-ZA" dirty="0"/>
              <a:t>If you have an AED- automated external defibrillator, then it tells you whether to shock or not, and if not, you need to know the basic rhythms which are shockable- which are? –VF, pulseless VT, torsade</a:t>
            </a:r>
          </a:p>
          <a:p>
            <a:r>
              <a:rPr lang="en-ZA" dirty="0"/>
              <a:t>If you look closely, you’ll see adrenaline in there as well, and we give adrenaline every second cycle, or every 4 mins but if you forget the adrenaline, it’s not the end of the world… in fact the evidence for adrenaline in CPR is quite weak...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C5F4-ACF5-4207-AC91-E67604260625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3579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What do you think is the most important thing that saves lives during CPR?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C5F4-ACF5-4207-AC91-E67604260625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35882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How can we tell if the compressions are good enough? We can use ETCO2 monitoring and if the reading is above 15mmHg, you are generating a good perfusion.  If not available, how hard is hard? (third of the depth of the chest) How fast? 100-120 compressions per minute.  CPR metronome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C5F4-ACF5-4207-AC91-E67604260625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55091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Every minute that goes by without defibrillation in a shockable rhythm, the chances of survival decrease by 10%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C5F4-ACF5-4207-AC91-E67604260625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0664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C5F4-ACF5-4207-AC91-E67604260625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0173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You start the same way as you did with CPR- with HHH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C5F4-ACF5-4207-AC91-E67604260625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7989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Ask him to speak- listen for hoarseness, stridor, gurgling, any added sounds- based on that, decide if it’s patent, maintainable or failed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C5F4-ACF5-4207-AC91-E67604260625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70578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O2 administration for a very sick patient like this one, choose highest % mask available. </a:t>
            </a:r>
            <a:r>
              <a:rPr lang="en-ZA" dirty="0" err="1"/>
              <a:t>Eg</a:t>
            </a:r>
            <a:r>
              <a:rPr lang="en-ZA" dirty="0"/>
              <a:t> non-rebreather with one valve removed (80%), partial rebreather (60%),, </a:t>
            </a:r>
            <a:r>
              <a:rPr lang="en-ZA" dirty="0" err="1"/>
              <a:t>venturi</a:t>
            </a:r>
            <a:r>
              <a:rPr lang="en-ZA" dirty="0"/>
              <a:t> (28-45%)</a:t>
            </a:r>
          </a:p>
          <a:p>
            <a:r>
              <a:rPr lang="en-ZA" dirty="0"/>
              <a:t>Nasal prongs alone would not be adequate unless in combination with partial or non-rebreather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C5F4-ACF5-4207-AC91-E67604260625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5145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="" xmlns:a16="http://schemas.microsoft.com/office/drawing/2014/main" id="{011E2167-96A0-468F-98C2-A9EA03B35B28}"/>
              </a:ext>
            </a:extLst>
          </p:cNvPr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1910390710 h 166"/>
              <a:gd name="T8" fmla="*/ 2147483646 w 372"/>
              <a:gd name="T9" fmla="*/ 1712768286 h 166"/>
              <a:gd name="T10" fmla="*/ 2147483646 w 372"/>
              <a:gd name="T11" fmla="*/ 65875703 h 166"/>
              <a:gd name="T12" fmla="*/ 2147483646 w 372"/>
              <a:gd name="T13" fmla="*/ 4391713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CAD5A540-93BB-4F34-9656-50C535B62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F714-3C5C-4C18-AE0F-9D2D79DA9ED0}" type="datetimeFigureOut">
              <a:rPr lang="en-US"/>
              <a:pPr>
                <a:defRPr/>
              </a:pPr>
              <a:t>8/20/2018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493000D-6B59-4C13-A38C-007F31C36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F92FAEA-58CF-4D8D-BF87-503819509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8AB66-73C2-4B80-A410-D2BDC127B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0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="" xmlns:a16="http://schemas.microsoft.com/office/drawing/2014/main" id="{D481D2EB-C39A-4893-B08A-40ED54E4E78A}"/>
              </a:ext>
            </a:extLst>
          </p:cNvPr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7E745FD7-5384-4B02-B11D-D9AD96B18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BC981-5B08-43FC-A035-C92758D1C34F}" type="datetimeFigureOut">
              <a:rPr lang="en-US"/>
              <a:pPr>
                <a:defRPr/>
              </a:pPr>
              <a:t>8/20/2018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06274FC-8661-4754-B584-751DD82D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5FD3EA1-6BF1-4AEE-BE37-37889C09A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1EC83-624C-43D6-9456-241CB6298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3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="" xmlns:a16="http://schemas.microsoft.com/office/drawing/2014/main" id="{6B1D1EB3-F9DA-41DB-A2D5-912E8A3EF3A4}"/>
              </a:ext>
            </a:extLst>
          </p:cNvPr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6" name="TextBox 36">
            <a:extLst>
              <a:ext uri="{FF2B5EF4-FFF2-40B4-BE49-F238E27FC236}">
                <a16:creationId xmlns="" xmlns:a16="http://schemas.microsoft.com/office/drawing/2014/main" id="{D25A27E5-3892-4A1E-A302-C397C38CC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37">
            <a:extLst>
              <a:ext uri="{FF2B5EF4-FFF2-40B4-BE49-F238E27FC236}">
                <a16:creationId xmlns="" xmlns:a16="http://schemas.microsoft.com/office/drawing/2014/main" id="{1A1259E6-BF70-46CC-B972-825952C27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EC7A92F0-79B8-4730-90FA-13C4A4C21F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7AD94-8740-4F8F-BEF2-E575464E9B02}" type="datetimeFigureOut">
              <a:rPr lang="en-US"/>
              <a:pPr>
                <a:defRPr/>
              </a:pPr>
              <a:t>8/20/2018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A3EDFBEE-E31E-4974-B99C-7929C15F8A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C38A3E1F-5EDB-45B8-862B-A93E01BD0E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0A273-A302-4D9C-80AC-8B2B022DB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75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="" xmlns:a16="http://schemas.microsoft.com/office/drawing/2014/main" id="{4E7D11F7-DD45-4749-9339-AB6B4E41072E}"/>
              </a:ext>
            </a:extLst>
          </p:cNvPr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78F487CB-A763-40AD-AD0F-6D44E77CE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016C-0692-4F77-8E8E-0A288B100A22}" type="datetimeFigureOut">
              <a:rPr lang="en-US"/>
              <a:pPr>
                <a:defRPr/>
              </a:pPr>
              <a:t>8/20/2018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F727365D-04FE-46C3-BD97-A63011677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045CB87F-F49B-4359-8695-D8961B8F1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0EAA6-775F-4360-B6BC-AF590E904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80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="" xmlns:a16="http://schemas.microsoft.com/office/drawing/2014/main" id="{A934DD32-3363-4D44-B0C2-31BB61626952}"/>
              </a:ext>
            </a:extLst>
          </p:cNvPr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6" name="TextBox 36">
            <a:extLst>
              <a:ext uri="{FF2B5EF4-FFF2-40B4-BE49-F238E27FC236}">
                <a16:creationId xmlns="" xmlns:a16="http://schemas.microsoft.com/office/drawing/2014/main" id="{977B4165-6101-40F1-8727-4C3B84D99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37">
            <a:extLst>
              <a:ext uri="{FF2B5EF4-FFF2-40B4-BE49-F238E27FC236}">
                <a16:creationId xmlns="" xmlns:a16="http://schemas.microsoft.com/office/drawing/2014/main" id="{E6AF2B45-ADAE-48D4-BAAC-7CC311B65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="" xmlns:a16="http://schemas.microsoft.com/office/drawing/2014/main" id="{97532861-A199-4072-84A9-D8E8A0909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6E590-0430-4A52-8FB1-6076FD528534}" type="datetimeFigureOut">
              <a:rPr lang="en-US"/>
              <a:pPr>
                <a:defRPr/>
              </a:pPr>
              <a:t>8/20/2018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="" xmlns:a16="http://schemas.microsoft.com/office/drawing/2014/main" id="{34D410F4-657B-4E7C-9979-610C0C4BF9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8F8E27D5-F643-42DD-B88B-D2D64A866B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BD4DA-358C-42AD-8790-89E6040EE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61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="" xmlns:a16="http://schemas.microsoft.com/office/drawing/2014/main" id="{90B46A87-CDDB-4523-B860-8C475689DD5D}"/>
              </a:ext>
            </a:extLst>
          </p:cNvPr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E3CF9B89-52A4-48E1-8652-D236749E3CA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6E3AE-42B0-4DB6-B88D-33AA0370879D}" type="datetimeFigureOut">
              <a:rPr lang="en-US"/>
              <a:pPr>
                <a:defRPr/>
              </a:pPr>
              <a:t>8/20/2018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09CC17EA-27BF-4243-A20F-90255A6637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30CD0917-CC53-417D-B6EC-1B628FEE45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63ECD-9FAD-4F5C-9BAE-62396917E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92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="" xmlns:a16="http://schemas.microsoft.com/office/drawing/2014/main" id="{7EB95314-A033-44FE-973F-05F31321935A}"/>
              </a:ext>
            </a:extLst>
          </p:cNvPr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C132B159-6D45-4F91-AAFE-6D933A515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FE46A-FB5F-4CC9-B47F-BC058DD5FC4E}" type="datetimeFigureOut">
              <a:rPr lang="en-US"/>
              <a:pPr>
                <a:defRPr/>
              </a:pPr>
              <a:t>8/20/2018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7E228AAB-3275-4260-A461-0EA63EB65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DF01F6FD-5BC3-4B71-9FDD-EA4A1D35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661D2-BA7D-4EDC-90C6-439E46D4E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37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="" xmlns:a16="http://schemas.microsoft.com/office/drawing/2014/main" id="{958A2486-25DB-48FD-879A-5DBB45A0ACFC}"/>
              </a:ext>
            </a:extLst>
          </p:cNvPr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C4E34B32-E9AD-4E00-B881-DB5BE08F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215C-FB17-446F-9ADF-C24FF498ED56}" type="datetimeFigureOut">
              <a:rPr lang="en-US"/>
              <a:pPr>
                <a:defRPr/>
              </a:pPr>
              <a:t>8/20/2018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1D4DFAF5-3324-483D-ADEA-6935A9CF4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2A8BEF2-6058-4C34-9FF1-E8425CD9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9C028-B0F1-4A6F-8A7B-34DFBBB8A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1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="" xmlns:a16="http://schemas.microsoft.com/office/drawing/2014/main" id="{1E4B4BF1-0523-4AAE-8F7D-066D5540F98D}"/>
              </a:ext>
            </a:extLst>
          </p:cNvPr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AF8E1E4-D421-43B5-B3F7-AF4BB8BA1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62D07-8669-44F7-99AD-F8A66150F16B}" type="datetimeFigureOut">
              <a:rPr lang="en-US"/>
              <a:pPr>
                <a:defRPr/>
              </a:pPr>
              <a:t>8/20/2018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2B2DAEAF-ABEE-4CD3-9954-CC4AED3F2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D318C428-7B3C-4D05-B8DE-258892E03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042DC-B521-4236-B2F9-AAAD83FDB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4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="" xmlns:a16="http://schemas.microsoft.com/office/drawing/2014/main" id="{0AD15429-ADF4-47BA-AAD2-D8337B888219}"/>
              </a:ext>
            </a:extLst>
          </p:cNvPr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C32595EB-1FC1-492F-B93B-68C0756F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3D5ED-2836-4560-B7A6-86CE14456D20}" type="datetimeFigureOut">
              <a:rPr lang="en-US"/>
              <a:pPr>
                <a:defRPr/>
              </a:pPr>
              <a:t>8/20/2018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ED1A870D-0C0D-4317-8104-9EE9DC14D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D0ECE89-3A7F-4BE8-A78D-AE39CFBF2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A6FD2-9B1A-4BDA-B040-90AE55A1F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9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="" xmlns:a16="http://schemas.microsoft.com/office/drawing/2014/main" id="{C7DF881B-394D-4315-8E51-A4A7A0FB93DC}"/>
              </a:ext>
            </a:extLst>
          </p:cNvPr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C60B9AD6-CE00-43FE-B8E8-F1F26353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4C21D-0DDD-40CE-8205-9FF9D202284C}" type="datetimeFigureOut">
              <a:rPr lang="en-US"/>
              <a:pPr>
                <a:defRPr/>
              </a:pPr>
              <a:t>8/20/2018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A1AAFE5C-3699-4BDC-9518-0B6B87EC2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2316F0E7-1BCD-4444-B082-3856909C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113C1-6096-4279-8B08-32EF20CA7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9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>
            <a:extLst>
              <a:ext uri="{FF2B5EF4-FFF2-40B4-BE49-F238E27FC236}">
                <a16:creationId xmlns="" xmlns:a16="http://schemas.microsoft.com/office/drawing/2014/main" id="{6D1AC65D-EE5B-4348-BD99-8BE4FB8C389B}"/>
              </a:ext>
            </a:extLst>
          </p:cNvPr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="" xmlns:a16="http://schemas.microsoft.com/office/drawing/2014/main" id="{73BCFE22-50EC-4D5C-8E18-A345C6025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D2B7E-4EE1-4E2F-BCEC-AAAE7FAA24E8}" type="datetimeFigureOut">
              <a:rPr lang="en-US"/>
              <a:pPr>
                <a:defRPr/>
              </a:pPr>
              <a:t>8/20/2018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="" xmlns:a16="http://schemas.microsoft.com/office/drawing/2014/main" id="{2A5F237E-3735-45B2-8CB0-B1112118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26E4E75B-FEAB-4632-820F-743F3ABF8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67435-2A43-448C-8080-5954E29BD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9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="" xmlns:a16="http://schemas.microsoft.com/office/drawing/2014/main" id="{52BEC6D3-84CC-4517-8605-9B122522F353}"/>
              </a:ext>
            </a:extLst>
          </p:cNvPr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="" xmlns:a16="http://schemas.microsoft.com/office/drawing/2014/main" id="{94D9C20A-FF9A-4D06-8D52-9D99226C7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EA2A5-1D53-45E0-93B5-B2FE825C8DA5}" type="datetimeFigureOut">
              <a:rPr lang="en-US"/>
              <a:pPr>
                <a:defRPr/>
              </a:pPr>
              <a:t>8/20/2018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="" xmlns:a16="http://schemas.microsoft.com/office/drawing/2014/main" id="{2540AB8E-2162-4DC7-97FF-83DF0B4D2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66EDD03E-E6FD-48E0-AB6C-F4956D2C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F3E26-E7A3-4F03-ADBE-42B45E11C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5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="" xmlns:a16="http://schemas.microsoft.com/office/drawing/2014/main" id="{D62AC3CC-EDB3-4E77-A062-399A2CC7F4CB}"/>
              </a:ext>
            </a:extLst>
          </p:cNvPr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3" name="Date Placeholder 1">
            <a:extLst>
              <a:ext uri="{FF2B5EF4-FFF2-40B4-BE49-F238E27FC236}">
                <a16:creationId xmlns="" xmlns:a16="http://schemas.microsoft.com/office/drawing/2014/main" id="{528CA5E9-91DE-4CF1-BA31-D67AA47D1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EA7B5-1A13-4CDF-822B-FD7892DCF6C2}" type="datetimeFigureOut">
              <a:rPr lang="en-US"/>
              <a:pPr>
                <a:defRPr/>
              </a:pPr>
              <a:t>8/20/2018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="" xmlns:a16="http://schemas.microsoft.com/office/drawing/2014/main" id="{F1DF11A7-A874-4412-BE70-A33B4072D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9B293884-C3E8-4247-99C3-9C60EE080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5D7FF-6A29-4A93-A6DB-8ACD8C2DB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7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="" xmlns:a16="http://schemas.microsoft.com/office/drawing/2014/main" id="{E02ABA97-5693-4BAA-B64B-406641FB944D}"/>
              </a:ext>
            </a:extLst>
          </p:cNvPr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3DAB5553-18DC-445A-888A-7230799FC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6B1DA-C3DC-4332-94A0-4A0A353B08E1}" type="datetimeFigureOut">
              <a:rPr lang="en-US"/>
              <a:pPr>
                <a:defRPr/>
              </a:pPr>
              <a:t>8/20/2018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20DC8C78-FFF5-4161-A8AB-8AB01BB1E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D93EA2ED-21FB-44FF-A75C-90D349F6E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5EA4B-B436-4E9A-858E-450F09278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4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="" xmlns:a16="http://schemas.microsoft.com/office/drawing/2014/main" id="{AA865073-EB9F-4D66-9959-7E156B223186}"/>
              </a:ext>
            </a:extLst>
          </p:cNvPr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640CB2C5-6AC1-4729-9610-B02BF58AB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1EEDE-6A68-4CCA-BE97-9656EC73F4B8}" type="datetimeFigureOut">
              <a:rPr lang="en-US"/>
              <a:pPr>
                <a:defRPr/>
              </a:pPr>
              <a:t>8/20/2018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EE56F4FA-883D-4D38-9E72-1C9CF4C30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0B7C44DD-D7E7-4F67-A6D6-08489DA3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A9186-11E6-4705-9B75-D26E838D2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0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>
            <a:extLst>
              <a:ext uri="{FF2B5EF4-FFF2-40B4-BE49-F238E27FC236}">
                <a16:creationId xmlns="" xmlns:a16="http://schemas.microsoft.com/office/drawing/2014/main" id="{5158BD0B-DD46-457D-908C-5B634847C594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>
              <a:extLst>
                <a:ext uri="{FF2B5EF4-FFF2-40B4-BE49-F238E27FC236}">
                  <a16:creationId xmlns="" xmlns:a16="http://schemas.microsoft.com/office/drawing/2014/main" id="{D5B4705D-4EE9-4A20-A293-B42D1D268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334035256 w 22"/>
                <a:gd name="T1" fmla="*/ 2092026176 h 136"/>
                <a:gd name="T2" fmla="*/ 258117975 w 22"/>
                <a:gd name="T3" fmla="*/ 1230604787 h 136"/>
                <a:gd name="T4" fmla="*/ 0 w 22"/>
                <a:gd name="T5" fmla="*/ 0 h 136"/>
                <a:gd name="T6" fmla="*/ 0 w 22"/>
                <a:gd name="T7" fmla="*/ 538388859 h 136"/>
                <a:gd name="T8" fmla="*/ 303669123 w 22"/>
                <a:gd name="T9" fmla="*/ 1907434478 h 136"/>
                <a:gd name="T10" fmla="*/ 334035256 w 22"/>
                <a:gd name="T11" fmla="*/ 209202617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047" name="Freeform 12">
              <a:extLst>
                <a:ext uri="{FF2B5EF4-FFF2-40B4-BE49-F238E27FC236}">
                  <a16:creationId xmlns="" xmlns:a16="http://schemas.microsoft.com/office/drawing/2014/main" id="{F78D3DCB-4692-4C6A-9162-4B1673E5F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1331463414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1470804210 w 140"/>
                <a:gd name="T7" fmla="*/ 2147483646 h 504"/>
                <a:gd name="T8" fmla="*/ 0 w 140"/>
                <a:gd name="T9" fmla="*/ 0 h 504"/>
                <a:gd name="T10" fmla="*/ 92891241 w 140"/>
                <a:gd name="T11" fmla="*/ 939577574 h 504"/>
                <a:gd name="T12" fmla="*/ 1331463414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048" name="Freeform 13">
              <a:extLst>
                <a:ext uri="{FF2B5EF4-FFF2-40B4-BE49-F238E27FC236}">
                  <a16:creationId xmlns="" xmlns:a16="http://schemas.microsoft.com/office/drawing/2014/main" id="{0063CE74-6848-4323-8009-7E04B982D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123725864 w 132"/>
                <a:gd name="T1" fmla="*/ 339357040 h 308"/>
                <a:gd name="T2" fmla="*/ 0 w 132"/>
                <a:gd name="T3" fmla="*/ 0 h 308"/>
                <a:gd name="T4" fmla="*/ 0 w 132"/>
                <a:gd name="T5" fmla="*/ 447336244 h 308"/>
                <a:gd name="T6" fmla="*/ 1051683611 w 132"/>
                <a:gd name="T7" fmla="*/ 2147483646 h 308"/>
                <a:gd name="T8" fmla="*/ 1902309252 w 132"/>
                <a:gd name="T9" fmla="*/ 2147483646 h 308"/>
                <a:gd name="T10" fmla="*/ 2041502324 w 132"/>
                <a:gd name="T11" fmla="*/ 2147483646 h 308"/>
                <a:gd name="T12" fmla="*/ 1190876683 w 132"/>
                <a:gd name="T13" fmla="*/ 2147483646 h 308"/>
                <a:gd name="T14" fmla="*/ 123725864 w 132"/>
                <a:gd name="T15" fmla="*/ 339357040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049" name="Freeform 14">
              <a:extLst>
                <a:ext uri="{FF2B5EF4-FFF2-40B4-BE49-F238E27FC236}">
                  <a16:creationId xmlns="" xmlns:a16="http://schemas.microsoft.com/office/drawing/2014/main" id="{D059B940-4FFD-4C1C-A5F3-A4AA87DF0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436271086 w 37"/>
                <a:gd name="T1" fmla="*/ 1213028493 h 79"/>
                <a:gd name="T2" fmla="*/ 576502770 w 37"/>
                <a:gd name="T3" fmla="*/ 1213028493 h 79"/>
                <a:gd name="T4" fmla="*/ 0 w 37"/>
                <a:gd name="T5" fmla="*/ 0 h 79"/>
                <a:gd name="T6" fmla="*/ 436271086 w 37"/>
                <a:gd name="T7" fmla="*/ 121302849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050" name="Freeform 15">
              <a:extLst>
                <a:ext uri="{FF2B5EF4-FFF2-40B4-BE49-F238E27FC236}">
                  <a16:creationId xmlns="" xmlns:a16="http://schemas.microsoft.com/office/drawing/2014/main" id="{B4A3139E-099F-4AB2-9CB6-62FC9FFB5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1794416005 w 178"/>
                <a:gd name="T3" fmla="*/ 2147483646 h 722"/>
                <a:gd name="T4" fmla="*/ 618763733 w 178"/>
                <a:gd name="T5" fmla="*/ 2147483646 h 722"/>
                <a:gd name="T6" fmla="*/ 185629513 w 178"/>
                <a:gd name="T7" fmla="*/ 786478582 h 722"/>
                <a:gd name="T8" fmla="*/ 0 w 178"/>
                <a:gd name="T9" fmla="*/ 0 h 722"/>
                <a:gd name="T10" fmla="*/ 510482144 w 178"/>
                <a:gd name="T11" fmla="*/ 2147483646 h 722"/>
                <a:gd name="T12" fmla="*/ 1655192887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051" name="Freeform 16">
              <a:extLst>
                <a:ext uri="{FF2B5EF4-FFF2-40B4-BE49-F238E27FC236}">
                  <a16:creationId xmlns="" xmlns:a16="http://schemas.microsoft.com/office/drawing/2014/main" id="{F3F4F0F4-A4CB-4910-B8EB-23102439F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70263008 w 23"/>
                <a:gd name="T1" fmla="*/ 2147483646 h 635"/>
                <a:gd name="T2" fmla="*/ 185740390 w 23"/>
                <a:gd name="T3" fmla="*/ 2147483646 h 635"/>
                <a:gd name="T4" fmla="*/ 340526015 w 23"/>
                <a:gd name="T5" fmla="*/ 2147483646 h 635"/>
                <a:gd name="T6" fmla="*/ 356003398 w 23"/>
                <a:gd name="T7" fmla="*/ 2147483646 h 635"/>
                <a:gd name="T8" fmla="*/ 263131235 w 23"/>
                <a:gd name="T9" fmla="*/ 2147483646 h 635"/>
                <a:gd name="T10" fmla="*/ 77390846 w 23"/>
                <a:gd name="T11" fmla="*/ 2147483646 h 635"/>
                <a:gd name="T12" fmla="*/ 232176471 w 23"/>
                <a:gd name="T13" fmla="*/ 0 h 635"/>
                <a:gd name="T14" fmla="*/ 185740390 w 23"/>
                <a:gd name="T15" fmla="*/ 0 h 635"/>
                <a:gd name="T16" fmla="*/ 15477382 w 23"/>
                <a:gd name="T17" fmla="*/ 2147483646 h 635"/>
                <a:gd name="T18" fmla="*/ 170263008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052" name="Freeform 17">
              <a:extLst>
                <a:ext uri="{FF2B5EF4-FFF2-40B4-BE49-F238E27FC236}">
                  <a16:creationId xmlns="" xmlns:a16="http://schemas.microsoft.com/office/drawing/2014/main" id="{455153DC-8BE9-4BAA-8DD6-2F9D292E9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76911574 w 17"/>
                <a:gd name="T3" fmla="*/ 865646159 h 107"/>
                <a:gd name="T4" fmla="*/ 261503272 w 17"/>
                <a:gd name="T5" fmla="*/ 1654003676 h 107"/>
                <a:gd name="T6" fmla="*/ 169209384 w 17"/>
                <a:gd name="T7" fmla="*/ 711068875 h 107"/>
                <a:gd name="T8" fmla="*/ 153827069 w 17"/>
                <a:gd name="T9" fmla="*/ 664694903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053" name="Freeform 18">
              <a:extLst>
                <a:ext uri="{FF2B5EF4-FFF2-40B4-BE49-F238E27FC236}">
                  <a16:creationId xmlns="" xmlns:a16="http://schemas.microsoft.com/office/drawing/2014/main" id="{A348654A-6CD4-4776-B3F4-91CEF26BC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77988609 w 41"/>
                <a:gd name="T3" fmla="*/ 1438567829 h 222"/>
                <a:gd name="T4" fmla="*/ 265162061 w 41"/>
                <a:gd name="T5" fmla="*/ 2147483646 h 222"/>
                <a:gd name="T6" fmla="*/ 374342954 w 41"/>
                <a:gd name="T7" fmla="*/ 2147483646 h 222"/>
                <a:gd name="T8" fmla="*/ 639505015 w 41"/>
                <a:gd name="T9" fmla="*/ 2147483646 h 222"/>
                <a:gd name="T10" fmla="*/ 592712640 w 41"/>
                <a:gd name="T11" fmla="*/ 2147483646 h 222"/>
                <a:gd name="T12" fmla="*/ 202769594 w 41"/>
                <a:gd name="T13" fmla="*/ 1423099358 h 222"/>
                <a:gd name="T14" fmla="*/ 124780985 w 41"/>
                <a:gd name="T15" fmla="*/ 340306368 h 222"/>
                <a:gd name="T16" fmla="*/ 109184843 w 41"/>
                <a:gd name="T17" fmla="*/ 278432483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054" name="Freeform 19">
              <a:extLst>
                <a:ext uri="{FF2B5EF4-FFF2-40B4-BE49-F238E27FC236}">
                  <a16:creationId xmlns="" xmlns:a16="http://schemas.microsoft.com/office/drawing/2014/main" id="{6E4983ED-BFA9-488A-9DEB-FCE0A3D8A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108112772 w 450"/>
                <a:gd name="T1" fmla="*/ 2147483646 h 878"/>
                <a:gd name="T2" fmla="*/ 772222294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1372614510 h 878"/>
                <a:gd name="T10" fmla="*/ 2147483646 w 450"/>
                <a:gd name="T11" fmla="*/ 678594305 h 878"/>
                <a:gd name="T12" fmla="*/ 2147483646 w 450"/>
                <a:gd name="T13" fmla="*/ 15421973 h 878"/>
                <a:gd name="T14" fmla="*/ 2147483646 w 450"/>
                <a:gd name="T15" fmla="*/ 0 h 878"/>
                <a:gd name="T16" fmla="*/ 2147483646 w 450"/>
                <a:gd name="T17" fmla="*/ 663172332 h 878"/>
                <a:gd name="T18" fmla="*/ 2147483646 w 450"/>
                <a:gd name="T19" fmla="*/ 1357188610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695002815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108112772 w 450"/>
                <a:gd name="T31" fmla="*/ 2147483646 h 878"/>
                <a:gd name="T32" fmla="*/ 108112772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055" name="Freeform 20">
              <a:extLst>
                <a:ext uri="{FF2B5EF4-FFF2-40B4-BE49-F238E27FC236}">
                  <a16:creationId xmlns="" xmlns:a16="http://schemas.microsoft.com/office/drawing/2014/main" id="{11CB4642-BE55-4E94-B1AD-B37088CF9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404860502 w 35"/>
                <a:gd name="T3" fmla="*/ 1131001729 h 73"/>
                <a:gd name="T4" fmla="*/ 545005736 w 35"/>
                <a:gd name="T5" fmla="*/ 1131001729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056" name="Freeform 21">
              <a:extLst>
                <a:ext uri="{FF2B5EF4-FFF2-40B4-BE49-F238E27FC236}">
                  <a16:creationId xmlns="" xmlns:a16="http://schemas.microsoft.com/office/drawing/2014/main" id="{8AEE48D5-5F96-48AD-9A65-A0EE767CC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110255844 w 8"/>
                <a:gd name="T1" fmla="*/ 681543004 h 48"/>
                <a:gd name="T2" fmla="*/ 126007813 w 8"/>
                <a:gd name="T3" fmla="*/ 743502533 h 48"/>
                <a:gd name="T4" fmla="*/ 126007813 w 8"/>
                <a:gd name="T5" fmla="*/ 294302840 h 48"/>
                <a:gd name="T6" fmla="*/ 15751969 w 8"/>
                <a:gd name="T7" fmla="*/ 0 h 48"/>
                <a:gd name="T8" fmla="*/ 0 w 8"/>
                <a:gd name="T9" fmla="*/ 402731031 h 48"/>
                <a:gd name="T10" fmla="*/ 110255844 w 8"/>
                <a:gd name="T11" fmla="*/ 68154300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057" name="Freeform 22">
              <a:extLst>
                <a:ext uri="{FF2B5EF4-FFF2-40B4-BE49-F238E27FC236}">
                  <a16:creationId xmlns="" xmlns:a16="http://schemas.microsoft.com/office/drawing/2014/main" id="{58766376-A909-4F75-A79E-09657A795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106891015 w 52"/>
                <a:gd name="T1" fmla="*/ 277669014 h 135"/>
                <a:gd name="T2" fmla="*/ 0 w 52"/>
                <a:gd name="T3" fmla="*/ 0 h 135"/>
                <a:gd name="T4" fmla="*/ 183239508 w 52"/>
                <a:gd name="T5" fmla="*/ 740445466 h 135"/>
                <a:gd name="T6" fmla="*/ 244320646 w 52"/>
                <a:gd name="T7" fmla="*/ 956412000 h 135"/>
                <a:gd name="T8" fmla="*/ 778771815 w 52"/>
                <a:gd name="T9" fmla="*/ 2082507782 h 135"/>
                <a:gd name="T10" fmla="*/ 794043077 w 52"/>
                <a:gd name="T11" fmla="*/ 2082507782 h 135"/>
                <a:gd name="T12" fmla="*/ 366482923 w 52"/>
                <a:gd name="T13" fmla="*/ 863854353 h 135"/>
                <a:gd name="T14" fmla="*/ 106891015 w 52"/>
                <a:gd name="T15" fmla="*/ 277669014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027" name="Group 9">
            <a:extLst>
              <a:ext uri="{FF2B5EF4-FFF2-40B4-BE49-F238E27FC236}">
                <a16:creationId xmlns="" xmlns:a16="http://schemas.microsoft.com/office/drawing/2014/main" id="{8D75A60E-B7C6-49E2-A2F4-F6D653D8AF07}"/>
              </a:ext>
            </a:extLst>
          </p:cNvPr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>
              <a:extLst>
                <a:ext uri="{FF2B5EF4-FFF2-40B4-BE49-F238E27FC236}">
                  <a16:creationId xmlns="" xmlns:a16="http://schemas.microsoft.com/office/drawing/2014/main" id="{77A8A059-FDDC-48A3-91AA-DF355DEF3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110684661 w 103"/>
                <a:gd name="T1" fmla="*/ 2147483646 h 920"/>
                <a:gd name="T2" fmla="*/ 411117865 w 103"/>
                <a:gd name="T3" fmla="*/ 2147483646 h 920"/>
                <a:gd name="T4" fmla="*/ 901295634 w 103"/>
                <a:gd name="T5" fmla="*/ 2147483646 h 920"/>
                <a:gd name="T6" fmla="*/ 1597032336 w 103"/>
                <a:gd name="T7" fmla="*/ 2147483646 h 920"/>
                <a:gd name="T8" fmla="*/ 1628657093 w 103"/>
                <a:gd name="T9" fmla="*/ 2147483646 h 920"/>
                <a:gd name="T10" fmla="*/ 1565407579 w 103"/>
                <a:gd name="T11" fmla="*/ 2147483646 h 920"/>
                <a:gd name="T12" fmla="*/ 1565407579 w 103"/>
                <a:gd name="T13" fmla="*/ 2147483646 h 920"/>
                <a:gd name="T14" fmla="*/ 996169906 w 103"/>
                <a:gd name="T15" fmla="*/ 2147483646 h 920"/>
                <a:gd name="T16" fmla="*/ 474367379 w 103"/>
                <a:gd name="T17" fmla="*/ 2147483646 h 920"/>
                <a:gd name="T18" fmla="*/ 142309418 w 103"/>
                <a:gd name="T19" fmla="*/ 2147483646 h 920"/>
                <a:gd name="T20" fmla="*/ 47435147 w 103"/>
                <a:gd name="T21" fmla="*/ 1445313264 h 920"/>
                <a:gd name="T22" fmla="*/ 15810390 w 103"/>
                <a:gd name="T23" fmla="*/ 0 h 920"/>
                <a:gd name="T24" fmla="*/ 0 w 103"/>
                <a:gd name="T25" fmla="*/ 0 h 920"/>
                <a:gd name="T26" fmla="*/ 15810390 w 103"/>
                <a:gd name="T27" fmla="*/ 1445313264 h 920"/>
                <a:gd name="T28" fmla="*/ 110684661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035" name="Freeform 28">
              <a:extLst>
                <a:ext uri="{FF2B5EF4-FFF2-40B4-BE49-F238E27FC236}">
                  <a16:creationId xmlns="" xmlns:a16="http://schemas.microsoft.com/office/drawing/2014/main" id="{4D275ADE-6951-4F8A-A565-36749E151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842409880 w 88"/>
                <a:gd name="T1" fmla="*/ 2147483646 h 330"/>
                <a:gd name="T2" fmla="*/ 1398719344 w 88"/>
                <a:gd name="T3" fmla="*/ 2147483646 h 330"/>
                <a:gd name="T4" fmla="*/ 1398719344 w 88"/>
                <a:gd name="T5" fmla="*/ 2147483646 h 330"/>
                <a:gd name="T6" fmla="*/ 1398719344 w 88"/>
                <a:gd name="T7" fmla="*/ 2147483646 h 330"/>
                <a:gd name="T8" fmla="*/ 985460087 w 88"/>
                <a:gd name="T9" fmla="*/ 2147483646 h 330"/>
                <a:gd name="T10" fmla="*/ 0 w 88"/>
                <a:gd name="T11" fmla="*/ 0 h 330"/>
                <a:gd name="T12" fmla="*/ 111263488 w 88"/>
                <a:gd name="T13" fmla="*/ 992310910 h 330"/>
                <a:gd name="T14" fmla="*/ 842409880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036" name="Freeform 29">
              <a:extLst>
                <a:ext uri="{FF2B5EF4-FFF2-40B4-BE49-F238E27FC236}">
                  <a16:creationId xmlns="" xmlns:a16="http://schemas.microsoft.com/office/drawing/2014/main" id="{9118F02D-AA90-4739-8AB4-8B5282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94507976 w 90"/>
                <a:gd name="T1" fmla="*/ 235809526 h 207"/>
                <a:gd name="T2" fmla="*/ 0 w 90"/>
                <a:gd name="T3" fmla="*/ 0 h 207"/>
                <a:gd name="T4" fmla="*/ 15751991 w 90"/>
                <a:gd name="T5" fmla="*/ 455898152 h 207"/>
                <a:gd name="T6" fmla="*/ 661543926 w 90"/>
                <a:gd name="T7" fmla="*/ 1996514571 h 207"/>
                <a:gd name="T8" fmla="*/ 1260079889 w 90"/>
                <a:gd name="T9" fmla="*/ 2147483646 h 207"/>
                <a:gd name="T10" fmla="*/ 1417591859 w 90"/>
                <a:gd name="T11" fmla="*/ 2147483646 h 207"/>
                <a:gd name="T12" fmla="*/ 787551915 w 90"/>
                <a:gd name="T13" fmla="*/ 1933630974 h 207"/>
                <a:gd name="T14" fmla="*/ 94507976 w 90"/>
                <a:gd name="T15" fmla="*/ 23580952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037" name="Freeform 30">
              <a:extLst>
                <a:ext uri="{FF2B5EF4-FFF2-40B4-BE49-F238E27FC236}">
                  <a16:creationId xmlns="" xmlns:a16="http://schemas.microsoft.com/office/drawing/2014/main" id="{75899BC9-194A-4774-8B5E-3F6992303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596387350 w 115"/>
                <a:gd name="T1" fmla="*/ 2147483646 h 467"/>
                <a:gd name="T2" fmla="*/ 1232853715 w 115"/>
                <a:gd name="T3" fmla="*/ 2147483646 h 467"/>
                <a:gd name="T4" fmla="*/ 458368842 w 115"/>
                <a:gd name="T5" fmla="*/ 2147483646 h 467"/>
                <a:gd name="T6" fmla="*/ 205473631 w 115"/>
                <a:gd name="T7" fmla="*/ 834088423 h 467"/>
                <a:gd name="T8" fmla="*/ 0 w 115"/>
                <a:gd name="T9" fmla="*/ 0 h 467"/>
                <a:gd name="T10" fmla="*/ 331923224 w 115"/>
                <a:gd name="T11" fmla="*/ 2147483646 h 467"/>
                <a:gd name="T12" fmla="*/ 1090600904 w 115"/>
                <a:gd name="T13" fmla="*/ 2147483646 h 467"/>
                <a:gd name="T14" fmla="*/ 1627997760 w 115"/>
                <a:gd name="T15" fmla="*/ 2147483646 h 467"/>
                <a:gd name="T16" fmla="*/ 1817668174 w 115"/>
                <a:gd name="T17" fmla="*/ 2147483646 h 467"/>
                <a:gd name="T18" fmla="*/ 1770250570 w 115"/>
                <a:gd name="T19" fmla="*/ 2147483646 h 467"/>
                <a:gd name="T20" fmla="*/ 1596387350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038" name="Freeform 31">
              <a:extLst>
                <a:ext uri="{FF2B5EF4-FFF2-40B4-BE49-F238E27FC236}">
                  <a16:creationId xmlns="" xmlns:a16="http://schemas.microsoft.com/office/drawing/2014/main" id="{6698E088-3096-4761-8BCD-D6C73EB99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73753372 w 36"/>
                <a:gd name="T1" fmla="*/ 2147483646 h 633"/>
                <a:gd name="T2" fmla="*/ 209338926 w 36"/>
                <a:gd name="T3" fmla="*/ 2147483646 h 633"/>
                <a:gd name="T4" fmla="*/ 80514045 w 36"/>
                <a:gd name="T5" fmla="*/ 2147483646 h 633"/>
                <a:gd name="T6" fmla="*/ 209338926 w 36"/>
                <a:gd name="T7" fmla="*/ 2147483646 h 633"/>
                <a:gd name="T8" fmla="*/ 354267417 w 36"/>
                <a:gd name="T9" fmla="*/ 1554425528 h 633"/>
                <a:gd name="T10" fmla="*/ 579709955 w 36"/>
                <a:gd name="T11" fmla="*/ 0 h 633"/>
                <a:gd name="T12" fmla="*/ 563606343 w 36"/>
                <a:gd name="T13" fmla="*/ 0 h 633"/>
                <a:gd name="T14" fmla="*/ 322060194 w 36"/>
                <a:gd name="T15" fmla="*/ 1554425528 h 633"/>
                <a:gd name="T16" fmla="*/ 161032104 w 36"/>
                <a:gd name="T17" fmla="*/ 2147483646 h 633"/>
                <a:gd name="T18" fmla="*/ 16103612 w 36"/>
                <a:gd name="T19" fmla="*/ 2147483646 h 633"/>
                <a:gd name="T20" fmla="*/ 112721269 w 36"/>
                <a:gd name="T21" fmla="*/ 2147483646 h 633"/>
                <a:gd name="T22" fmla="*/ 257649761 w 36"/>
                <a:gd name="T23" fmla="*/ 2147483646 h 633"/>
                <a:gd name="T24" fmla="*/ 273753372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039" name="Freeform 32">
              <a:extLst>
                <a:ext uri="{FF2B5EF4-FFF2-40B4-BE49-F238E27FC236}">
                  <a16:creationId xmlns="" xmlns:a16="http://schemas.microsoft.com/office/drawing/2014/main" id="{112F101E-7998-4027-B7F2-94A1839EE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346523469 w 28"/>
                <a:gd name="T1" fmla="*/ 923021860 h 59"/>
                <a:gd name="T2" fmla="*/ 441027344 w 28"/>
                <a:gd name="T3" fmla="*/ 923021860 h 59"/>
                <a:gd name="T4" fmla="*/ 0 w 28"/>
                <a:gd name="T5" fmla="*/ 0 h 59"/>
                <a:gd name="T6" fmla="*/ 346523469 w 28"/>
                <a:gd name="T7" fmla="*/ 92302186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040" name="Freeform 33">
              <a:extLst>
                <a:ext uri="{FF2B5EF4-FFF2-40B4-BE49-F238E27FC236}">
                  <a16:creationId xmlns="" xmlns:a16="http://schemas.microsoft.com/office/drawing/2014/main" id="{20C7AB86-429B-4816-A99C-9CCE6F6A5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64496489 w 17"/>
                <a:gd name="T1" fmla="*/ 847377402 h 107"/>
                <a:gd name="T2" fmla="*/ 274108069 w 17"/>
                <a:gd name="T3" fmla="*/ 1679063951 h 107"/>
                <a:gd name="T4" fmla="*/ 161241221 w 17"/>
                <a:gd name="T5" fmla="*/ 690456982 h 107"/>
                <a:gd name="T6" fmla="*/ 145115092 w 17"/>
                <a:gd name="T7" fmla="*/ 674762167 h 107"/>
                <a:gd name="T8" fmla="*/ 0 w 17"/>
                <a:gd name="T9" fmla="*/ 0 h 107"/>
                <a:gd name="T10" fmla="*/ 0 w 17"/>
                <a:gd name="T11" fmla="*/ 125538713 h 107"/>
                <a:gd name="T12" fmla="*/ 64496489 w 17"/>
                <a:gd name="T13" fmla="*/ 84737740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041" name="Freeform 34">
              <a:extLst>
                <a:ext uri="{FF2B5EF4-FFF2-40B4-BE49-F238E27FC236}">
                  <a16:creationId xmlns="" xmlns:a16="http://schemas.microsoft.com/office/drawing/2014/main" id="{8BA1EA69-26E9-413C-A672-6EA865C87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126350140 w 294"/>
                <a:gd name="T1" fmla="*/ 2147483646 h 568"/>
                <a:gd name="T2" fmla="*/ 552784347 w 294"/>
                <a:gd name="T3" fmla="*/ 2147483646 h 568"/>
                <a:gd name="T4" fmla="*/ 1563593416 w 294"/>
                <a:gd name="T5" fmla="*/ 2147483646 h 568"/>
                <a:gd name="T6" fmla="*/ 2147483646 w 294"/>
                <a:gd name="T7" fmla="*/ 1869089766 h 568"/>
                <a:gd name="T8" fmla="*/ 2147483646 w 294"/>
                <a:gd name="T9" fmla="*/ 910983896 h 568"/>
                <a:gd name="T10" fmla="*/ 2147483646 w 294"/>
                <a:gd name="T11" fmla="*/ 439783962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424077958 h 568"/>
                <a:gd name="T18" fmla="*/ 2147483646 w 294"/>
                <a:gd name="T19" fmla="*/ 879571888 h 568"/>
                <a:gd name="T20" fmla="*/ 2147483646 w 294"/>
                <a:gd name="T21" fmla="*/ 1837677758 h 568"/>
                <a:gd name="T22" fmla="*/ 1500416359 w 294"/>
                <a:gd name="T23" fmla="*/ 2147483646 h 568"/>
                <a:gd name="T24" fmla="*/ 473814019 w 294"/>
                <a:gd name="T25" fmla="*/ 2147483646 h 568"/>
                <a:gd name="T26" fmla="*/ 0 w 294"/>
                <a:gd name="T27" fmla="*/ 2147483646 h 568"/>
                <a:gd name="T28" fmla="*/ 110556869 w 294"/>
                <a:gd name="T29" fmla="*/ 2147483646 h 568"/>
                <a:gd name="T30" fmla="*/ 126350140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042" name="Freeform 35">
              <a:extLst>
                <a:ext uri="{FF2B5EF4-FFF2-40B4-BE49-F238E27FC236}">
                  <a16:creationId xmlns="" xmlns:a16="http://schemas.microsoft.com/office/drawing/2014/main" id="{AAA04F51-92E0-4BE2-B7CE-03C75DD68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304079525 w 25"/>
                <a:gd name="T3" fmla="*/ 828513255 h 53"/>
                <a:gd name="T4" fmla="*/ 400104007 w 25"/>
                <a:gd name="T5" fmla="*/ 828513255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043" name="Freeform 36">
              <a:extLst>
                <a:ext uri="{FF2B5EF4-FFF2-40B4-BE49-F238E27FC236}">
                  <a16:creationId xmlns="" xmlns:a16="http://schemas.microsoft.com/office/drawing/2014/main" id="{19524898-9A1B-478E-AA07-61EB8E595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108742655 w 29"/>
                <a:gd name="T3" fmla="*/ 1397863960 h 141"/>
                <a:gd name="T4" fmla="*/ 279621155 w 29"/>
                <a:gd name="T5" fmla="*/ 1837639560 h 141"/>
                <a:gd name="T6" fmla="*/ 450499655 w 29"/>
                <a:gd name="T7" fmla="*/ 2147483646 h 141"/>
                <a:gd name="T8" fmla="*/ 419429762 w 29"/>
                <a:gd name="T9" fmla="*/ 2120352729 h 141"/>
                <a:gd name="T10" fmla="*/ 124275631 w 29"/>
                <a:gd name="T11" fmla="*/ 345540519 h 141"/>
                <a:gd name="T12" fmla="*/ 62139786 w 29"/>
                <a:gd name="T13" fmla="*/ 172768278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044" name="Freeform 37">
              <a:extLst>
                <a:ext uri="{FF2B5EF4-FFF2-40B4-BE49-F238E27FC236}">
                  <a16:creationId xmlns="" xmlns:a16="http://schemas.microsoft.com/office/drawing/2014/main" id="{1CF5D0BC-EC8F-4DB9-81A8-7B07A7C41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402731031 h 48"/>
                <a:gd name="T2" fmla="*/ 63003906 w 8"/>
                <a:gd name="T3" fmla="*/ 573114814 h 48"/>
                <a:gd name="T4" fmla="*/ 126007813 w 8"/>
                <a:gd name="T5" fmla="*/ 743502533 h 48"/>
                <a:gd name="T6" fmla="*/ 110255844 w 8"/>
                <a:gd name="T7" fmla="*/ 294302840 h 48"/>
                <a:gd name="T8" fmla="*/ 0 w 8"/>
                <a:gd name="T9" fmla="*/ 0 h 48"/>
                <a:gd name="T10" fmla="*/ 0 w 8"/>
                <a:gd name="T11" fmla="*/ 61959528 h 48"/>
                <a:gd name="T12" fmla="*/ 0 w 8"/>
                <a:gd name="T13" fmla="*/ 402731031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045" name="Freeform 38">
              <a:extLst>
                <a:ext uri="{FF2B5EF4-FFF2-40B4-BE49-F238E27FC236}">
                  <a16:creationId xmlns="" xmlns:a16="http://schemas.microsoft.com/office/drawing/2014/main" id="{76881EC1-A2C1-4529-9CD0-B229FD46C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73259750 w 44"/>
                <a:gd name="T1" fmla="*/ 439440880 h 111"/>
                <a:gd name="T2" fmla="*/ 0 w 44"/>
                <a:gd name="T3" fmla="*/ 0 h 111"/>
                <a:gd name="T4" fmla="*/ 173259750 w 44"/>
                <a:gd name="T5" fmla="*/ 769022530 h 111"/>
                <a:gd name="T6" fmla="*/ 220515656 w 44"/>
                <a:gd name="T7" fmla="*/ 910269545 h 111"/>
                <a:gd name="T8" fmla="*/ 614287094 w 44"/>
                <a:gd name="T9" fmla="*/ 1742067645 h 111"/>
                <a:gd name="T10" fmla="*/ 693042969 w 44"/>
                <a:gd name="T11" fmla="*/ 1742067645 h 111"/>
                <a:gd name="T12" fmla="*/ 346523469 w 44"/>
                <a:gd name="T13" fmla="*/ 816102227 h 111"/>
                <a:gd name="T14" fmla="*/ 173259750 w 44"/>
                <a:gd name="T15" fmla="*/ 439440880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6FEC4D5-8F53-4643-83E4-01976E37DB19}"/>
              </a:ext>
            </a:extLst>
          </p:cNvPr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>
            <a:extLst>
              <a:ext uri="{FF2B5EF4-FFF2-40B4-BE49-F238E27FC236}">
                <a16:creationId xmlns="" xmlns:a16="http://schemas.microsoft.com/office/drawing/2014/main" id="{805799F7-1C61-44A4-BAA2-055945067F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>
            <a:extLst>
              <a:ext uri="{FF2B5EF4-FFF2-40B4-BE49-F238E27FC236}">
                <a16:creationId xmlns="" xmlns:a16="http://schemas.microsoft.com/office/drawing/2014/main" id="{35673BCB-E049-4038-9E61-1F7AD1902A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3BCA39-E298-4DE8-A8E0-860F79218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E093E0-F364-4282-869B-E5E9A82868B8}" type="datetimeFigureOut">
              <a:rPr lang="en-US"/>
              <a:pPr>
                <a:defRPr/>
              </a:pPr>
              <a:t>8/20/2018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BD888E-FC28-4752-86BE-57B7D9DB6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08A6A2-6D50-4D63-B386-77685F0ED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B49D9302-0DB0-4F3C-BB35-22267538B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="" xmlns:a16="http://schemas.microsoft.com/office/drawing/2014/main" id="{1CCD3CF9-B550-4CB0-AC64-B69C5D5C1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6067" y="1316102"/>
            <a:ext cx="8915400" cy="2262188"/>
          </a:xfrm>
        </p:spPr>
        <p:txBody>
          <a:bodyPr/>
          <a:lstStyle/>
          <a:p>
            <a:pPr eaLnBrk="1" hangingPunct="1"/>
            <a:r>
              <a:rPr lang="en-ZA" altLang="en-US" dirty="0"/>
              <a:t>Emergency Medicine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20BBE7B-5B9E-4FA1-A773-AC92A8028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473" y="228740"/>
            <a:ext cx="3290795" cy="1850885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="" xmlns:a16="http://schemas.microsoft.com/office/drawing/2014/main" id="{0396D8BF-FF1B-494F-8229-9777FAA28DF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56067" y="3925845"/>
            <a:ext cx="7614876" cy="2575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ZA" sz="2800" b="1" dirty="0">
                <a:solidFill>
                  <a:schemeClr val="accent2"/>
                </a:solidFill>
                <a:latin typeface="+mj-lt"/>
              </a:rPr>
              <a:t>Dr Vidya Lalloo</a:t>
            </a:r>
          </a:p>
          <a:p>
            <a:pPr algn="ctr">
              <a:defRPr/>
            </a:pPr>
            <a:r>
              <a:rPr lang="en-ZA" sz="2400" dirty="0">
                <a:solidFill>
                  <a:schemeClr val="accent2"/>
                </a:solidFill>
                <a:latin typeface="+mj-lt"/>
              </a:rPr>
              <a:t>Department of family medicine</a:t>
            </a:r>
          </a:p>
          <a:p>
            <a:pPr algn="ctr">
              <a:defRPr/>
            </a:pPr>
            <a:r>
              <a:rPr lang="en-ZA" sz="2400" dirty="0">
                <a:solidFill>
                  <a:schemeClr val="accent2"/>
                </a:solidFill>
                <a:latin typeface="+mj-lt"/>
              </a:rPr>
              <a:t>Division of emergency medicine</a:t>
            </a:r>
          </a:p>
          <a:p>
            <a:pPr algn="ctr">
              <a:defRPr/>
            </a:pPr>
            <a:r>
              <a:rPr lang="en-ZA" sz="2400" dirty="0">
                <a:solidFill>
                  <a:schemeClr val="accent2"/>
                </a:solidFill>
                <a:latin typeface="+mj-lt"/>
              </a:rPr>
              <a:t>University of Pretoria</a:t>
            </a:r>
          </a:p>
          <a:p>
            <a:pPr algn="ctr">
              <a:defRPr/>
            </a:pPr>
            <a:endParaRPr lang="en-ZA" sz="2800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thumbs up">
            <a:extLst>
              <a:ext uri="{FF2B5EF4-FFF2-40B4-BE49-F238E27FC236}">
                <a16:creationId xmlns="" xmlns:a16="http://schemas.microsoft.com/office/drawing/2014/main" id="{AF8672B9-B602-42E5-9A34-C90414B191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5675" y="1366838"/>
            <a:ext cx="6140450" cy="4049712"/>
          </a:xfr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A17F0C5-EE70-4816-833B-DDA5C0673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819A6A9-7994-4874-8553-A8F2691A8990}"/>
              </a:ext>
            </a:extLst>
          </p:cNvPr>
          <p:cNvSpPr/>
          <p:nvPr/>
        </p:nvSpPr>
        <p:spPr>
          <a:xfrm>
            <a:off x="6717397" y="655022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1400" dirty="0"/>
              <a:t>https://clipart.guru/clipart/3032-thumbs-up-emoji-clipart.html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BB8484-EB94-48C4-B09B-31851E7E3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711" y="1539145"/>
            <a:ext cx="8911687" cy="1280890"/>
          </a:xfrm>
        </p:spPr>
        <p:txBody>
          <a:bodyPr/>
          <a:lstStyle/>
          <a:p>
            <a:r>
              <a:rPr lang="en-ZA" altLang="en-US" dirty="0"/>
              <a:t>The very sick patient with a pulse…</a:t>
            </a:r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39E1BD7-1B38-4405-A8FA-F66BC78DD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="" xmlns:a16="http://schemas.microsoft.com/office/drawing/2014/main" id="{8A6B100B-633B-4292-B6CC-4B5A79FDC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920" y="2820035"/>
            <a:ext cx="5599113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069A37C-583E-4313-82DD-40811FF5D195}"/>
              </a:ext>
            </a:extLst>
          </p:cNvPr>
          <p:cNvSpPr/>
          <p:nvPr/>
        </p:nvSpPr>
        <p:spPr>
          <a:xfrm>
            <a:off x="3520048" y="6155471"/>
            <a:ext cx="69170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400" dirty="0"/>
              <a:t>https://www.gograph.com/stock-illustration/3d-white-people-first-aid.html</a:t>
            </a:r>
          </a:p>
        </p:txBody>
      </p:sp>
    </p:spTree>
    <p:extLst>
      <p:ext uri="{BB962C8B-B14F-4D97-AF65-F5344CB8AC3E}">
        <p14:creationId xmlns:p14="http://schemas.microsoft.com/office/powerpoint/2010/main" val="68173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073FA2-B27C-4109-A695-C92442B94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135" y="2896104"/>
            <a:ext cx="9105282" cy="2179750"/>
          </a:xfrm>
        </p:spPr>
        <p:txBody>
          <a:bodyPr/>
          <a:lstStyle/>
          <a:p>
            <a:pPr marL="857250" lvl="1" indent="-457200">
              <a:buFont typeface="+mj-lt"/>
              <a:buAutoNum type="arabicPeriod"/>
            </a:pPr>
            <a:r>
              <a:rPr lang="en-ZA" sz="3200" dirty="0"/>
              <a:t>Cough and/or difficulty breathing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ZA" sz="3200" dirty="0"/>
              <a:t>Chest pain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ZA" sz="3200" dirty="0"/>
              <a:t>Hemiparesis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DF99548-F8F3-4CF5-9566-8A4A5B574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E34C2EF8-3B2E-488F-BBAE-0306B9D73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75" y="1254487"/>
            <a:ext cx="10224956" cy="839950"/>
          </a:xfrm>
        </p:spPr>
        <p:txBody>
          <a:bodyPr/>
          <a:lstStyle/>
          <a:p>
            <a:pPr algn="ctr" eaLnBrk="1" hangingPunct="1"/>
            <a:r>
              <a:rPr lang="en-ZA" sz="5400" dirty="0"/>
              <a:t>Scenarios</a:t>
            </a:r>
            <a:br>
              <a:rPr lang="en-ZA" sz="5400" dirty="0"/>
            </a:br>
            <a:endParaRPr lang="en-ZA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4060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0D6046-45A5-48D3-B775-2D110EB04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275" y="1653246"/>
            <a:ext cx="9939338" cy="53673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42 year male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MC: green productive cough, fever, weakness for 2 weeks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Known smoker and HT on Rx, no allergies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 is awake and talking, but very short of breath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Z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your first step?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Z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76A3D62-55CC-4238-91CC-EEF3871BB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1A404648-C481-4DFE-914C-EFAEE68E2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038" y="556742"/>
            <a:ext cx="8911687" cy="736029"/>
          </a:xfrm>
        </p:spPr>
        <p:txBody>
          <a:bodyPr/>
          <a:lstStyle/>
          <a:p>
            <a:pPr eaLnBrk="1" hangingPunct="1"/>
            <a:r>
              <a:rPr lang="en-ZA" altLang="en-US" dirty="0"/>
              <a:t>Scenario 1</a:t>
            </a:r>
          </a:p>
        </p:txBody>
      </p:sp>
      <p:pic>
        <p:nvPicPr>
          <p:cNvPr id="5122" name="Picture 2" descr="Image result for coughing black man">
            <a:extLst>
              <a:ext uri="{FF2B5EF4-FFF2-40B4-BE49-F238E27FC236}">
                <a16:creationId xmlns="" xmlns:a16="http://schemas.microsoft.com/office/drawing/2014/main" id="{1986ABDB-3125-41E4-AC4C-71267F0A3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191" y="3951395"/>
            <a:ext cx="3757174" cy="250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9FF0B46-6EAB-481B-8B2B-8BC32B8BC9F2}"/>
              </a:ext>
            </a:extLst>
          </p:cNvPr>
          <p:cNvSpPr/>
          <p:nvPr/>
        </p:nvSpPr>
        <p:spPr>
          <a:xfrm>
            <a:off x="7502191" y="6450473"/>
            <a:ext cx="5273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dirty="0"/>
              <a:t>https://www.thestar.com/life/2015/09/06/sleep-longer-to-stay-healthier-study-finds.html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="" xmlns:a16="http://schemas.microsoft.com/office/drawing/2014/main" id="{A46C93D8-FBF5-469E-BFEE-C4E6B198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ZA" altLang="en-US"/>
              <a:t>HHH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="" xmlns:a16="http://schemas.microsoft.com/office/drawing/2014/main" id="{9AB5F8FF-01B1-4EF7-BA02-FBFEC6C8D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n-ZA" altLang="en-US" sz="3000" dirty="0"/>
              <a:t>Hazards: gloves for you, mask on him</a:t>
            </a:r>
          </a:p>
          <a:p>
            <a:pPr eaLnBrk="1" hangingPunct="1"/>
            <a:r>
              <a:rPr lang="en-ZA" altLang="en-US" sz="3000" dirty="0"/>
              <a:t>Hello: he is awake and greets you, although he is a bit short of breath</a:t>
            </a:r>
          </a:p>
          <a:p>
            <a:pPr eaLnBrk="1" hangingPunct="1"/>
            <a:r>
              <a:rPr lang="en-ZA" altLang="en-US" sz="3000" dirty="0"/>
              <a:t>Help: you make plans to call the ambulance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2F4DFC-2630-405D-8157-B25FBAECB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="" xmlns:a16="http://schemas.microsoft.com/office/drawing/2014/main" id="{6722F16B-D2E3-4139-9EA5-5115B4794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313" y="187325"/>
            <a:ext cx="8912225" cy="1281113"/>
          </a:xfrm>
        </p:spPr>
        <p:txBody>
          <a:bodyPr/>
          <a:lstStyle/>
          <a:p>
            <a:pPr eaLnBrk="1" hangingPunct="1"/>
            <a:r>
              <a:rPr lang="en-ZA" altLang="en-US"/>
              <a:t>Primary survey (ABCDE)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6F5C35-98D0-47B5-B7EC-E4DF55FCF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225" y="1225550"/>
            <a:ext cx="10018713" cy="53213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Airway</a:t>
            </a:r>
            <a:r>
              <a:rPr lang="en-ZA" sz="3000" dirty="0">
                <a:solidFill>
                  <a:schemeClr val="tx1"/>
                </a:solidFill>
              </a:rPr>
              <a:t>:</a:t>
            </a:r>
            <a:r>
              <a:rPr lang="en-ZA" sz="3000" dirty="0">
                <a:solidFill>
                  <a:srgbClr val="FF0000"/>
                </a:solidFill>
              </a:rPr>
              <a:t>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ZA" sz="3000" dirty="0">
                <a:solidFill>
                  <a:srgbClr val="FF0000"/>
                </a:solidFill>
              </a:rPr>
              <a:t>	</a:t>
            </a:r>
            <a:r>
              <a:rPr lang="en-Z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patent, maintainable, failed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Breathing:  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Z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RACES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Rate (respiratory rate)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Auscultation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Colour? (pink/blue)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Effort? (work of breathing)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Saturation (pulse oximeter)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FC274F9-66F4-4BC5-930D-5B1022DBD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87BA2A-D9B4-485B-8D2C-09319C32C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819" y="1292771"/>
            <a:ext cx="9517063" cy="5064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Circulation: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Z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RACES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Rate (heart rate)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AVPU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Colour (pale/grey)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End organ perfusion (</a:t>
            </a:r>
            <a:r>
              <a:rPr lang="en-ZA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ie</a:t>
            </a:r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capillary refill time)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Systolic BP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EE25E0C-D105-4388-BD54-9DA1F00A3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26EBBD-70CF-47B5-956E-3DBAEAD39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500" y="436563"/>
            <a:ext cx="9663113" cy="61229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Disability: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Z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3 Ps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Pupils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Posture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avPu</a:t>
            </a:r>
            <a:endParaRPr lang="en-ZA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Exposure: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Z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RST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Rashes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Swellings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Temperature, Turn the patient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AC51CE2-9A1F-463C-825F-D591658D9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="" xmlns:a16="http://schemas.microsoft.com/office/drawing/2014/main" id="{1D563A8E-2739-4C4C-AEFA-78D35FF83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911" y="61911"/>
            <a:ext cx="8912225" cy="1281112"/>
          </a:xfrm>
        </p:spPr>
        <p:txBody>
          <a:bodyPr/>
          <a:lstStyle/>
          <a:p>
            <a:pPr eaLnBrk="1" hangingPunct="1"/>
            <a:r>
              <a:rPr lang="en-ZA" altLang="en-US" dirty="0"/>
              <a:t>Back to our patient…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0B3281-C11B-46E3-A91D-D4C7AB00F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642" y="758031"/>
            <a:ext cx="9705975" cy="53419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Airway:  Speaking therefore intact,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ZA" sz="2800" dirty="0"/>
              <a:t>Coughing </a:t>
            </a:r>
            <a:r>
              <a:rPr lang="en-ZA" sz="2600" dirty="0"/>
              <a:t>up ≥ 1 tablespoon of fresh blood</a:t>
            </a:r>
            <a:endParaRPr lang="en-ZA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Action: None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Breathing: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R: RR= 30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A: course crackles bilaterally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C: cyanosed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E: intercostal recessions, nasal flaring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S: </a:t>
            </a:r>
            <a:r>
              <a:rPr lang="en-ZA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sats</a:t>
            </a:r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80%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Action??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 needs resus, call ambulance, OXYGEN!!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ZA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E853B6C-AAF7-484D-8243-88D64597F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>
            <a:extLst>
              <a:ext uri="{FF2B5EF4-FFF2-40B4-BE49-F238E27FC236}">
                <a16:creationId xmlns="" xmlns:a16="http://schemas.microsoft.com/office/drawing/2014/main" id="{FA2EB662-05D5-4B4E-ACEB-29C3BFFF1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225" y="622300"/>
            <a:ext cx="9569450" cy="5778500"/>
          </a:xfrm>
        </p:spPr>
        <p:txBody>
          <a:bodyPr/>
          <a:lstStyle/>
          <a:p>
            <a:pPr eaLnBrk="1" hangingPunct="1"/>
            <a:r>
              <a:rPr lang="en-ZA" altLang="en-US" sz="3000" dirty="0"/>
              <a:t>Circulation:</a:t>
            </a:r>
          </a:p>
          <a:p>
            <a:pPr lvl="1" eaLnBrk="1" hangingPunct="1"/>
            <a:r>
              <a:rPr lang="en-ZA" altLang="en-US" sz="3000" dirty="0"/>
              <a:t>R: HR= 130</a:t>
            </a:r>
          </a:p>
          <a:p>
            <a:pPr lvl="1" eaLnBrk="1" hangingPunct="1"/>
            <a:r>
              <a:rPr lang="en-ZA" altLang="en-US" sz="3000" dirty="0"/>
              <a:t>A: Alert</a:t>
            </a:r>
          </a:p>
          <a:p>
            <a:pPr lvl="1" eaLnBrk="1" hangingPunct="1"/>
            <a:r>
              <a:rPr lang="en-ZA" altLang="en-US" sz="3000" dirty="0"/>
              <a:t>C: cyanosed</a:t>
            </a:r>
          </a:p>
          <a:p>
            <a:pPr lvl="1" eaLnBrk="1" hangingPunct="1"/>
            <a:r>
              <a:rPr lang="en-ZA" altLang="en-US" sz="3000" dirty="0"/>
              <a:t>E: cap refill &gt;3 sec</a:t>
            </a:r>
          </a:p>
          <a:p>
            <a:pPr lvl="1" eaLnBrk="1" hangingPunct="1"/>
            <a:r>
              <a:rPr lang="en-ZA" altLang="en-US" sz="3000" dirty="0"/>
              <a:t>S: BP 70/40	</a:t>
            </a:r>
          </a:p>
          <a:p>
            <a:pPr eaLnBrk="1" hangingPunct="1"/>
            <a:r>
              <a:rPr lang="en-ZA" altLang="en-US" sz="3000" dirty="0"/>
              <a:t>Action??</a:t>
            </a:r>
          </a:p>
          <a:p>
            <a:pPr lvl="1" eaLnBrk="1" hangingPunct="1"/>
            <a:r>
              <a:rPr lang="en-ZA" altLang="en-US" sz="3000" dirty="0"/>
              <a:t>2 large bore IV lines with crystalloids</a:t>
            </a:r>
          </a:p>
          <a:p>
            <a:pPr lvl="1" eaLnBrk="1" hangingPunct="1"/>
            <a:r>
              <a:rPr lang="en-ZA" altLang="en-US" sz="3000" dirty="0"/>
              <a:t>Take bloods, glucose, cultures, ABG</a:t>
            </a:r>
          </a:p>
          <a:p>
            <a:pPr lvl="1" eaLnBrk="1" hangingPunct="1"/>
            <a:endParaRPr lang="en-ZA" altLang="en-US" sz="3000" dirty="0"/>
          </a:p>
          <a:p>
            <a:pPr lvl="1" eaLnBrk="1" hangingPunct="1"/>
            <a:endParaRPr lang="en-ZA" altLang="en-US" sz="3000" dirty="0"/>
          </a:p>
          <a:p>
            <a:pPr eaLnBrk="1" hangingPunct="1"/>
            <a:endParaRPr lang="en-ZA" altLang="en-US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E26C3CB-3779-40FD-80AE-A26DD7751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="" xmlns:a16="http://schemas.microsoft.com/office/drawing/2014/main" id="{A239F849-0F5F-4DDB-994A-10B8B9C31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698" y="857250"/>
            <a:ext cx="7740650" cy="1281113"/>
          </a:xfrm>
        </p:spPr>
        <p:txBody>
          <a:bodyPr/>
          <a:lstStyle/>
          <a:p>
            <a:pPr algn="ctr" eaLnBrk="1" hangingPunct="1"/>
            <a:r>
              <a:rPr lang="en-ZA" altLang="en-US" dirty="0"/>
              <a:t>What is a medical emergency?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400C93E-D0C3-47C0-9939-1F571DA8A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E586D1-3CE0-457E-87AA-A87112692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6" name="Picture 2" descr="Image result for emergency medicine">
            <a:extLst>
              <a:ext uri="{FF2B5EF4-FFF2-40B4-BE49-F238E27FC236}">
                <a16:creationId xmlns="" xmlns:a16="http://schemas.microsoft.com/office/drawing/2014/main" id="{655A07F2-DD66-49F7-8E32-910AFE141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1819275"/>
            <a:ext cx="7263811" cy="409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93CD50A-1EDC-43B5-807C-8FA996386C96}"/>
              </a:ext>
            </a:extLst>
          </p:cNvPr>
          <p:cNvSpPr/>
          <p:nvPr/>
        </p:nvSpPr>
        <p:spPr>
          <a:xfrm>
            <a:off x="4283792" y="6550223"/>
            <a:ext cx="81944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400" dirty="0"/>
              <a:t>http://waelalsagban.blogspot.co.za/2016/04/emergency-medicine-by-ttc-medical.html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>
            <a:extLst>
              <a:ext uri="{FF2B5EF4-FFF2-40B4-BE49-F238E27FC236}">
                <a16:creationId xmlns="" xmlns:a16="http://schemas.microsoft.com/office/drawing/2014/main" id="{F48070A9-7DD8-4035-BABB-7240E7F81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872" y="0"/>
            <a:ext cx="8242300" cy="5942012"/>
          </a:xfrm>
        </p:spPr>
        <p:txBody>
          <a:bodyPr/>
          <a:lstStyle/>
          <a:p>
            <a:pPr eaLnBrk="1" hangingPunct="1"/>
            <a:r>
              <a:rPr lang="en-ZA" altLang="en-US" sz="2900" dirty="0"/>
              <a:t>Disability:</a:t>
            </a:r>
          </a:p>
          <a:p>
            <a:pPr lvl="1" eaLnBrk="1" hangingPunct="1"/>
            <a:r>
              <a:rPr lang="en-ZA" altLang="en-US" sz="2900" dirty="0"/>
              <a:t>PEARL</a:t>
            </a:r>
          </a:p>
          <a:p>
            <a:pPr lvl="1" eaLnBrk="1" hangingPunct="1"/>
            <a:r>
              <a:rPr lang="en-ZA" altLang="en-US" sz="2900" dirty="0"/>
              <a:t>Posture: lying in bed</a:t>
            </a:r>
          </a:p>
          <a:p>
            <a:pPr lvl="1" eaLnBrk="1" hangingPunct="1"/>
            <a:r>
              <a:rPr lang="en-ZA" altLang="en-US" sz="2900" dirty="0" err="1"/>
              <a:t>Avpu</a:t>
            </a:r>
            <a:r>
              <a:rPr lang="en-ZA" altLang="en-US" sz="2900" dirty="0"/>
              <a:t>: alert</a:t>
            </a:r>
          </a:p>
          <a:p>
            <a:pPr eaLnBrk="1" hangingPunct="1"/>
            <a:r>
              <a:rPr lang="en-ZA" altLang="en-US" sz="2900" dirty="0"/>
              <a:t>Action? No</a:t>
            </a:r>
          </a:p>
          <a:p>
            <a:pPr eaLnBrk="1" hangingPunct="1"/>
            <a:r>
              <a:rPr lang="en-ZA" altLang="en-US" sz="2900" dirty="0"/>
              <a:t>Exposure</a:t>
            </a:r>
          </a:p>
          <a:p>
            <a:pPr lvl="1" eaLnBrk="1" hangingPunct="1"/>
            <a:r>
              <a:rPr lang="en-ZA" altLang="en-US" sz="2900" dirty="0"/>
              <a:t>No rash</a:t>
            </a:r>
          </a:p>
          <a:p>
            <a:pPr lvl="1" eaLnBrk="1" hangingPunct="1"/>
            <a:r>
              <a:rPr lang="en-ZA" altLang="en-US" sz="2900" dirty="0"/>
              <a:t>No swellings</a:t>
            </a:r>
          </a:p>
          <a:p>
            <a:pPr lvl="1" eaLnBrk="1" hangingPunct="1"/>
            <a:r>
              <a:rPr lang="en-ZA" altLang="en-US" sz="2900" dirty="0"/>
              <a:t>Temp= 39,5 </a:t>
            </a:r>
          </a:p>
          <a:p>
            <a:pPr eaLnBrk="1" hangingPunct="1"/>
            <a:r>
              <a:rPr lang="en-ZA" altLang="en-US" sz="2900" dirty="0"/>
              <a:t>Action??</a:t>
            </a:r>
          </a:p>
          <a:p>
            <a:pPr lvl="1" eaLnBrk="1" hangingPunct="1"/>
            <a:r>
              <a:rPr lang="en-ZA" altLang="en-US" sz="2900" dirty="0"/>
              <a:t>Remove blankets/ jerseys</a:t>
            </a:r>
          </a:p>
          <a:p>
            <a:pPr lvl="1" eaLnBrk="1" hangingPunct="1"/>
            <a:r>
              <a:rPr lang="en-ZA" altLang="en-US" sz="2900" dirty="0" err="1"/>
              <a:t>Panado</a:t>
            </a:r>
            <a:r>
              <a:rPr lang="en-ZA" altLang="en-US" sz="2900" dirty="0"/>
              <a:t>/</a:t>
            </a:r>
            <a:r>
              <a:rPr lang="en-ZA" altLang="en-US" sz="2900" dirty="0" err="1"/>
              <a:t>perfalgen</a:t>
            </a:r>
            <a:r>
              <a:rPr lang="en-ZA" altLang="en-US" sz="2900" dirty="0"/>
              <a:t> for comfort</a:t>
            </a:r>
          </a:p>
          <a:p>
            <a:pPr eaLnBrk="1" hangingPunct="1"/>
            <a:endParaRPr lang="en-ZA" altLang="en-US" sz="29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0C5F911-EEFE-45DA-A6D8-5F8E3031F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="" xmlns:a16="http://schemas.microsoft.com/office/drawing/2014/main" id="{88598FF5-F674-4420-9BE1-DE00687D2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306877"/>
            <a:ext cx="10464800" cy="1281113"/>
          </a:xfrm>
        </p:spPr>
        <p:txBody>
          <a:bodyPr/>
          <a:lstStyle/>
          <a:p>
            <a:pPr eaLnBrk="1" hangingPunct="1"/>
            <a:r>
              <a:rPr lang="en-ZA" altLang="en-US" dirty="0"/>
              <a:t>What’s your overall assessment of this patient?</a:t>
            </a:r>
          </a:p>
        </p:txBody>
      </p:sp>
      <p:sp>
        <p:nvSpPr>
          <p:cNvPr id="52227" name="Content Placeholder 2">
            <a:extLst>
              <a:ext uri="{FF2B5EF4-FFF2-40B4-BE49-F238E27FC236}">
                <a16:creationId xmlns="" xmlns:a16="http://schemas.microsoft.com/office/drawing/2014/main" id="{2BABD221-1DBC-49A1-AA68-4BB910D86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100" y="1344151"/>
            <a:ext cx="10777537" cy="5791200"/>
          </a:xfrm>
        </p:spPr>
        <p:txBody>
          <a:bodyPr/>
          <a:lstStyle/>
          <a:p>
            <a:pPr eaLnBrk="1" hangingPunct="1"/>
            <a:r>
              <a:rPr lang="en-ZA" altLang="en-US" sz="2600" dirty="0"/>
              <a:t>Multi-lobar, community acquired pneumonia, possibly in septic shock</a:t>
            </a:r>
          </a:p>
          <a:p>
            <a:pPr eaLnBrk="1" hangingPunct="1"/>
            <a:r>
              <a:rPr lang="en-ZA" altLang="en-US" sz="2600" dirty="0"/>
              <a:t>Specific management for septic shock</a:t>
            </a:r>
          </a:p>
          <a:p>
            <a:pPr lvl="1" eaLnBrk="1" hangingPunct="1"/>
            <a:r>
              <a:rPr lang="en-ZA" altLang="en-US" sz="2400" dirty="0"/>
              <a:t>Antibiotics, O</a:t>
            </a:r>
            <a:r>
              <a:rPr lang="en-ZA" altLang="en-US" sz="2000" dirty="0"/>
              <a:t>2</a:t>
            </a:r>
            <a:r>
              <a:rPr lang="en-ZA" altLang="en-US" sz="2400" dirty="0"/>
              <a:t>, IV fluids, inotropes, source control</a:t>
            </a:r>
          </a:p>
          <a:p>
            <a:pPr eaLnBrk="1" hangingPunct="1"/>
            <a:r>
              <a:rPr lang="en-ZA" altLang="en-US" sz="2600" dirty="0"/>
              <a:t>What if the main symptom was a wheezing patient with difficulty breathing?</a:t>
            </a:r>
          </a:p>
          <a:p>
            <a:pPr lvl="1" eaLnBrk="1" hangingPunct="1"/>
            <a:r>
              <a:rPr lang="en-ZA" altLang="en-US" sz="2400" dirty="0"/>
              <a:t>&lt;50 </a:t>
            </a:r>
            <a:r>
              <a:rPr lang="en-ZA" altLang="en-US" sz="2400" dirty="0" err="1"/>
              <a:t>yrs</a:t>
            </a:r>
            <a:r>
              <a:rPr lang="en-ZA" altLang="en-US" sz="2400" dirty="0"/>
              <a:t>, no pedal oedema, consider asthma </a:t>
            </a:r>
          </a:p>
          <a:p>
            <a:pPr lvl="2" eaLnBrk="1" hangingPunct="1"/>
            <a:r>
              <a:rPr lang="en-ZA" altLang="en-US" sz="2200" dirty="0"/>
              <a:t>Severe: adrenaline 0,3-0.5 mg </a:t>
            </a:r>
            <a:r>
              <a:rPr lang="en-ZA" altLang="en-US" sz="2200" dirty="0" err="1"/>
              <a:t>sc</a:t>
            </a:r>
            <a:r>
              <a:rPr lang="en-ZA" altLang="en-US" sz="2200" dirty="0"/>
              <a:t>, nebs, steroid, MgSO</a:t>
            </a:r>
            <a:r>
              <a:rPr lang="en-ZA" altLang="en-US" sz="2000" dirty="0"/>
              <a:t>4</a:t>
            </a:r>
          </a:p>
          <a:p>
            <a:pPr lvl="1" eaLnBrk="1" hangingPunct="1"/>
            <a:r>
              <a:rPr lang="en-ZA" altLang="en-US" sz="2400" dirty="0"/>
              <a:t>Unilateral wheeze in a child, foreign body &gt; refer</a:t>
            </a:r>
          </a:p>
          <a:p>
            <a:pPr lvl="1" eaLnBrk="1" hangingPunct="1"/>
            <a:r>
              <a:rPr lang="en-ZA" altLang="en-US" sz="2400" dirty="0"/>
              <a:t>&gt;50 </a:t>
            </a:r>
            <a:r>
              <a:rPr lang="en-ZA" altLang="en-US" sz="2400" dirty="0" err="1"/>
              <a:t>yrs</a:t>
            </a:r>
            <a:r>
              <a:rPr lang="en-ZA" altLang="en-US" sz="2400" dirty="0"/>
              <a:t>, consider ADHF</a:t>
            </a:r>
          </a:p>
          <a:p>
            <a:pPr lvl="2" eaLnBrk="1" hangingPunct="1"/>
            <a:r>
              <a:rPr lang="en-ZA" altLang="en-US" sz="2200" dirty="0"/>
              <a:t>Check BP, furosemide, NIV</a:t>
            </a:r>
          </a:p>
          <a:p>
            <a:pPr marL="457200" lvl="1" indent="0" eaLnBrk="1" hangingPunct="1">
              <a:buNone/>
            </a:pPr>
            <a:endParaRPr lang="en-ZA" altLang="en-US" sz="2400" dirty="0"/>
          </a:p>
          <a:p>
            <a:pPr lvl="1" eaLnBrk="1" hangingPunct="1"/>
            <a:endParaRPr lang="en-ZA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="" xmlns:a16="http://schemas.microsoft.com/office/drawing/2014/main" id="{C11B910B-0A99-4DDC-9C05-2BA4AC5F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endParaRPr lang="en-ZA" altLang="en-US"/>
          </a:p>
        </p:txBody>
      </p:sp>
      <p:pic>
        <p:nvPicPr>
          <p:cNvPr id="53251" name="Picture 3">
            <a:extLst>
              <a:ext uri="{FF2B5EF4-FFF2-40B4-BE49-F238E27FC236}">
                <a16:creationId xmlns="" xmlns:a16="http://schemas.microsoft.com/office/drawing/2014/main" id="{58793C48-263C-478C-B73B-95811153B3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013" y="157163"/>
            <a:ext cx="6469062" cy="6630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E5670CA-D737-4969-95DA-4161A962F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="" xmlns:a16="http://schemas.microsoft.com/office/drawing/2014/main" id="{D8E0576A-365A-4B18-8D42-05DCB670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433388"/>
            <a:ext cx="6898453" cy="1281112"/>
          </a:xfrm>
        </p:spPr>
        <p:txBody>
          <a:bodyPr/>
          <a:lstStyle/>
          <a:p>
            <a:pPr algn="ctr" eaLnBrk="1" hangingPunct="1"/>
            <a:r>
              <a:rPr lang="en-ZA" altLang="en-US" dirty="0"/>
              <a:t>Scenario 2</a:t>
            </a:r>
            <a:br>
              <a:rPr lang="en-ZA" altLang="en-US" dirty="0"/>
            </a:br>
            <a:r>
              <a:rPr lang="en-ZA" altLang="en-US" dirty="0"/>
              <a:t>Chest pain</a:t>
            </a:r>
          </a:p>
        </p:txBody>
      </p:sp>
      <p:sp>
        <p:nvSpPr>
          <p:cNvPr id="79875" name="Content Placeholder 2">
            <a:extLst>
              <a:ext uri="{FF2B5EF4-FFF2-40B4-BE49-F238E27FC236}">
                <a16:creationId xmlns="" xmlns:a16="http://schemas.microsoft.com/office/drawing/2014/main" id="{1D86B65A-F0A1-4E0A-8C5A-68671653F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029" y="1815117"/>
            <a:ext cx="8915400" cy="4443794"/>
          </a:xfrm>
        </p:spPr>
        <p:txBody>
          <a:bodyPr/>
          <a:lstStyle/>
          <a:p>
            <a:pPr eaLnBrk="1" hangingPunct="1"/>
            <a:r>
              <a:rPr lang="en-ZA" altLang="en-US" sz="3000" dirty="0"/>
              <a:t>63 </a:t>
            </a:r>
            <a:r>
              <a:rPr lang="en-ZA" altLang="en-US" sz="3000" dirty="0" err="1"/>
              <a:t>yr</a:t>
            </a:r>
            <a:r>
              <a:rPr lang="en-ZA" altLang="en-US" sz="3000" dirty="0"/>
              <a:t> female complains of chest pain</a:t>
            </a:r>
          </a:p>
          <a:p>
            <a:pPr eaLnBrk="1" hangingPunct="1"/>
            <a:r>
              <a:rPr lang="en-ZA" altLang="en-US" sz="3000" dirty="0"/>
              <a:t>It is central and spreads to the left arm</a:t>
            </a:r>
          </a:p>
          <a:p>
            <a:pPr eaLnBrk="1" hangingPunct="1"/>
            <a:r>
              <a:rPr lang="en-ZA" altLang="en-US" sz="3000" dirty="0"/>
              <a:t>Associated with nausea and dizziness</a:t>
            </a:r>
          </a:p>
          <a:p>
            <a:pPr eaLnBrk="1" hangingPunct="1"/>
            <a:r>
              <a:rPr lang="en-ZA" altLang="en-US" sz="3000" dirty="0"/>
              <a:t>Worse with exertion</a:t>
            </a:r>
          </a:p>
          <a:p>
            <a:pPr eaLnBrk="1" hangingPunct="1"/>
            <a:r>
              <a:rPr lang="en-ZA" altLang="en-US" sz="3000" dirty="0"/>
              <a:t>She is a known diabetic and HT on treatment</a:t>
            </a:r>
          </a:p>
          <a:p>
            <a:pPr eaLnBrk="1" hangingPunct="1"/>
            <a:r>
              <a:rPr lang="en-ZA" altLang="en-US" sz="3000" dirty="0"/>
              <a:t>Smoker: 30 pack years</a:t>
            </a:r>
          </a:p>
          <a:p>
            <a:pPr eaLnBrk="1" hangingPunct="1"/>
            <a:r>
              <a:rPr lang="en-ZA" altLang="en-US" sz="3000" dirty="0"/>
              <a:t>No previous heart attacks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4E6FC5C-013A-40FE-8337-8D98675A4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7249E0-6D06-4261-8333-B88381F9F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9667" y="2160669"/>
            <a:ext cx="8915400" cy="3778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altLang="en-US" sz="2800" dirty="0"/>
              <a:t>HHH- no problems there, speaking to you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ZA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Airway: Awake and talking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ZA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1908286-FE2C-43CA-8355-DAD7F029B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3775FDF3-9BCF-4610-8544-B2F94C4C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667" y="652215"/>
            <a:ext cx="6898453" cy="1281112"/>
          </a:xfrm>
        </p:spPr>
        <p:txBody>
          <a:bodyPr/>
          <a:lstStyle/>
          <a:p>
            <a:pPr algn="ctr" eaLnBrk="1" hangingPunct="1"/>
            <a:r>
              <a:rPr lang="en-ZA" altLang="en-US" dirty="0"/>
              <a:t>Go through the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>
            <a:extLst>
              <a:ext uri="{FF2B5EF4-FFF2-40B4-BE49-F238E27FC236}">
                <a16:creationId xmlns="" xmlns:a16="http://schemas.microsoft.com/office/drawing/2014/main" id="{D965CF29-2AA6-4698-837A-507E1220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ZA" altLang="en-US"/>
              <a:t>Breathing </a:t>
            </a:r>
          </a:p>
        </p:txBody>
      </p:sp>
      <p:sp>
        <p:nvSpPr>
          <p:cNvPr id="82947" name="Content Placeholder 2">
            <a:extLst>
              <a:ext uri="{FF2B5EF4-FFF2-40B4-BE49-F238E27FC236}">
                <a16:creationId xmlns="" xmlns:a16="http://schemas.microsoft.com/office/drawing/2014/main" id="{C6B4E9E0-7B7E-4BD0-9808-221EB132A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1487488"/>
            <a:ext cx="8915400" cy="4424362"/>
          </a:xfrm>
        </p:spPr>
        <p:txBody>
          <a:bodyPr/>
          <a:lstStyle/>
          <a:p>
            <a:pPr eaLnBrk="1" hangingPunct="1"/>
            <a:r>
              <a:rPr lang="en-ZA" altLang="en-US" sz="3000" dirty="0"/>
              <a:t>RACES:</a:t>
            </a:r>
          </a:p>
          <a:p>
            <a:pPr lvl="1" eaLnBrk="1" hangingPunct="1"/>
            <a:r>
              <a:rPr lang="en-ZA" altLang="en-US" sz="2800" dirty="0"/>
              <a:t>Rate: 16/min</a:t>
            </a:r>
          </a:p>
          <a:p>
            <a:pPr lvl="1" eaLnBrk="1" hangingPunct="1"/>
            <a:r>
              <a:rPr lang="en-ZA" altLang="en-US" sz="2800" dirty="0"/>
              <a:t>Auscultation: Clear air entry </a:t>
            </a:r>
            <a:r>
              <a:rPr lang="en-ZA" altLang="en-US" sz="2800" dirty="0" err="1"/>
              <a:t>bilat</a:t>
            </a:r>
            <a:endParaRPr lang="en-ZA" altLang="en-US" sz="2800" dirty="0"/>
          </a:p>
          <a:p>
            <a:pPr lvl="1" eaLnBrk="1" hangingPunct="1"/>
            <a:r>
              <a:rPr lang="en-ZA" altLang="en-US" sz="2800" dirty="0"/>
              <a:t>Colour: normal</a:t>
            </a:r>
          </a:p>
          <a:p>
            <a:pPr lvl="1" eaLnBrk="1" hangingPunct="1"/>
            <a:r>
              <a:rPr lang="en-ZA" altLang="en-US" sz="2800" dirty="0"/>
              <a:t>Effort: normal</a:t>
            </a:r>
          </a:p>
          <a:p>
            <a:pPr lvl="1" eaLnBrk="1" hangingPunct="1"/>
            <a:r>
              <a:rPr lang="en-ZA" altLang="en-US" sz="2800" dirty="0" err="1"/>
              <a:t>Sats</a:t>
            </a:r>
            <a:r>
              <a:rPr lang="en-ZA" altLang="en-US" sz="2800" dirty="0"/>
              <a:t>: 93% room air</a:t>
            </a:r>
          </a:p>
          <a:p>
            <a:pPr eaLnBrk="1" hangingPunct="1"/>
            <a:r>
              <a:rPr lang="en-ZA" altLang="en-US" sz="3000" dirty="0"/>
              <a:t>Action??</a:t>
            </a:r>
          </a:p>
          <a:p>
            <a:pPr lvl="1" eaLnBrk="1" hangingPunct="1"/>
            <a:r>
              <a:rPr lang="en-ZA" altLang="en-US" sz="2800" dirty="0"/>
              <a:t>No need for O2 as long as </a:t>
            </a:r>
            <a:r>
              <a:rPr lang="en-ZA" altLang="en-US" sz="2800" dirty="0" err="1"/>
              <a:t>sats</a:t>
            </a:r>
            <a:r>
              <a:rPr lang="en-ZA" altLang="en-US" sz="2800" dirty="0"/>
              <a:t> &gt; 90%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0565B-B974-432A-85C3-CA94DEB04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>
            <a:extLst>
              <a:ext uri="{FF2B5EF4-FFF2-40B4-BE49-F238E27FC236}">
                <a16:creationId xmlns="" xmlns:a16="http://schemas.microsoft.com/office/drawing/2014/main" id="{D6D6F604-2BB8-4E15-97D7-C72BFA3F1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244" y="112164"/>
            <a:ext cx="8910638" cy="1281113"/>
          </a:xfrm>
        </p:spPr>
        <p:txBody>
          <a:bodyPr/>
          <a:lstStyle/>
          <a:p>
            <a:pPr eaLnBrk="1" hangingPunct="1"/>
            <a:r>
              <a:rPr lang="en-ZA" altLang="en-US" dirty="0"/>
              <a:t>Circulation </a:t>
            </a:r>
          </a:p>
        </p:txBody>
      </p:sp>
      <p:sp>
        <p:nvSpPr>
          <p:cNvPr id="84995" name="Content Placeholder 2">
            <a:extLst>
              <a:ext uri="{FF2B5EF4-FFF2-40B4-BE49-F238E27FC236}">
                <a16:creationId xmlns="" xmlns:a16="http://schemas.microsoft.com/office/drawing/2014/main" id="{CC4AA915-8573-48E7-87F4-750F8FCBC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250" y="752720"/>
            <a:ext cx="8915400" cy="4884737"/>
          </a:xfrm>
        </p:spPr>
        <p:txBody>
          <a:bodyPr/>
          <a:lstStyle/>
          <a:p>
            <a:pPr eaLnBrk="1" hangingPunct="1"/>
            <a:r>
              <a:rPr lang="en-ZA" altLang="en-US" sz="3000" dirty="0"/>
              <a:t>RACES:</a:t>
            </a:r>
          </a:p>
          <a:p>
            <a:pPr lvl="1" eaLnBrk="1" hangingPunct="1"/>
            <a:r>
              <a:rPr lang="en-ZA" altLang="en-US" sz="2800" dirty="0"/>
              <a:t>Rate: HR 70/min</a:t>
            </a:r>
          </a:p>
          <a:p>
            <a:pPr lvl="1" eaLnBrk="1" hangingPunct="1"/>
            <a:r>
              <a:rPr lang="en-ZA" altLang="en-US" sz="2800" dirty="0"/>
              <a:t>AVPU: alert</a:t>
            </a:r>
          </a:p>
          <a:p>
            <a:pPr lvl="1" eaLnBrk="1" hangingPunct="1"/>
            <a:r>
              <a:rPr lang="en-ZA" altLang="en-US" sz="2800" dirty="0"/>
              <a:t>Colour: normal</a:t>
            </a:r>
          </a:p>
          <a:p>
            <a:pPr lvl="1" eaLnBrk="1" hangingPunct="1"/>
            <a:r>
              <a:rPr lang="en-ZA" altLang="en-US" sz="2800" dirty="0"/>
              <a:t>End-organ perfusion: cap refill 2sec</a:t>
            </a:r>
          </a:p>
          <a:p>
            <a:pPr lvl="1" eaLnBrk="1" hangingPunct="1"/>
            <a:r>
              <a:rPr lang="en-ZA" altLang="en-US" sz="2800" dirty="0"/>
              <a:t>Sys BP: 140/85</a:t>
            </a:r>
          </a:p>
          <a:p>
            <a:pPr eaLnBrk="1" hangingPunct="1"/>
            <a:r>
              <a:rPr lang="en-ZA" altLang="en-US" sz="3000" dirty="0"/>
              <a:t>Action??</a:t>
            </a:r>
          </a:p>
          <a:p>
            <a:pPr lvl="1" eaLnBrk="1" hangingPunct="1"/>
            <a:r>
              <a:rPr lang="en-ZA" altLang="en-US" sz="3000" dirty="0"/>
              <a:t>12-lead ECG!!- within 5-10 mins, and continuous cardiac monitoring</a:t>
            </a:r>
          </a:p>
          <a:p>
            <a:pPr lvl="1" eaLnBrk="1" hangingPunct="1"/>
            <a:r>
              <a:rPr lang="en-ZA" altLang="en-US" sz="3000" dirty="0"/>
              <a:t>IV line (for in case she decompensates), bloods (cardiac enzymes), glucose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0DEE447-1207-4792-ABAE-1DA12B18E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>
            <a:extLst>
              <a:ext uri="{FF2B5EF4-FFF2-40B4-BE49-F238E27FC236}">
                <a16:creationId xmlns="" xmlns:a16="http://schemas.microsoft.com/office/drawing/2014/main" id="{E3F9938F-D5BB-43F7-9493-B6ABFDF9F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ZA" altLang="en-US"/>
              <a:t>Disability</a:t>
            </a:r>
          </a:p>
        </p:txBody>
      </p:sp>
      <p:sp>
        <p:nvSpPr>
          <p:cNvPr id="87043" name="Content Placeholder 2">
            <a:extLst>
              <a:ext uri="{FF2B5EF4-FFF2-40B4-BE49-F238E27FC236}">
                <a16:creationId xmlns="" xmlns:a16="http://schemas.microsoft.com/office/drawing/2014/main" id="{EE7E08AD-8481-42B9-93AC-75902AA48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n-ZA" altLang="en-US" sz="3000" dirty="0"/>
              <a:t>3Ps</a:t>
            </a:r>
          </a:p>
          <a:p>
            <a:pPr lvl="1" eaLnBrk="1" hangingPunct="1"/>
            <a:r>
              <a:rPr lang="en-ZA" altLang="en-US" sz="2800" dirty="0"/>
              <a:t>Pupils: PEARL</a:t>
            </a:r>
          </a:p>
          <a:p>
            <a:pPr lvl="1" eaLnBrk="1" hangingPunct="1"/>
            <a:r>
              <a:rPr lang="en-ZA" altLang="en-US" sz="2800" dirty="0"/>
              <a:t>Posture: Normal</a:t>
            </a:r>
          </a:p>
          <a:p>
            <a:pPr lvl="1" eaLnBrk="1" hangingPunct="1"/>
            <a:r>
              <a:rPr lang="en-ZA" altLang="en-US" sz="2800" dirty="0" err="1"/>
              <a:t>avPu</a:t>
            </a:r>
            <a:r>
              <a:rPr lang="en-ZA" altLang="en-US" sz="2800" dirty="0"/>
              <a:t>: Alert</a:t>
            </a:r>
          </a:p>
          <a:p>
            <a:pPr eaLnBrk="1" hangingPunct="1"/>
            <a:r>
              <a:rPr lang="en-ZA" altLang="en-US" sz="3000" dirty="0"/>
              <a:t>Action??</a:t>
            </a:r>
          </a:p>
          <a:p>
            <a:pPr lvl="1" eaLnBrk="1" hangingPunct="1"/>
            <a:r>
              <a:rPr lang="en-ZA" altLang="en-US" sz="3000" dirty="0"/>
              <a:t>None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5FA876A-C601-43A0-99E2-2D65F2EBE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>
            <a:extLst>
              <a:ext uri="{FF2B5EF4-FFF2-40B4-BE49-F238E27FC236}">
                <a16:creationId xmlns="" xmlns:a16="http://schemas.microsoft.com/office/drawing/2014/main" id="{282ECDC4-5BA8-4F50-B060-0A83D4AEF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ZA" altLang="en-US"/>
              <a:t>Exposure</a:t>
            </a:r>
          </a:p>
        </p:txBody>
      </p:sp>
      <p:sp>
        <p:nvSpPr>
          <p:cNvPr id="89091" name="Content Placeholder 2">
            <a:extLst>
              <a:ext uri="{FF2B5EF4-FFF2-40B4-BE49-F238E27FC236}">
                <a16:creationId xmlns="" xmlns:a16="http://schemas.microsoft.com/office/drawing/2014/main" id="{30601C08-5413-496C-B24E-E725CCA3B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388" y="1804495"/>
            <a:ext cx="8915400" cy="3778250"/>
          </a:xfrm>
        </p:spPr>
        <p:txBody>
          <a:bodyPr/>
          <a:lstStyle/>
          <a:p>
            <a:pPr eaLnBrk="1" hangingPunct="1"/>
            <a:r>
              <a:rPr lang="en-ZA" altLang="en-US" sz="3000" dirty="0"/>
              <a:t>RST:</a:t>
            </a:r>
          </a:p>
          <a:p>
            <a:pPr lvl="1" eaLnBrk="1" hangingPunct="1"/>
            <a:r>
              <a:rPr lang="en-ZA" altLang="en-US" sz="2800" dirty="0"/>
              <a:t>Rashes: none</a:t>
            </a:r>
          </a:p>
          <a:p>
            <a:pPr lvl="1" eaLnBrk="1" hangingPunct="1"/>
            <a:r>
              <a:rPr lang="en-ZA" altLang="en-US" sz="2800" dirty="0"/>
              <a:t>Swellings: none</a:t>
            </a:r>
          </a:p>
          <a:p>
            <a:pPr lvl="1" eaLnBrk="1" hangingPunct="1"/>
            <a:r>
              <a:rPr lang="en-ZA" altLang="en-US" sz="2800" dirty="0"/>
              <a:t>Temperature: 36.8</a:t>
            </a:r>
          </a:p>
          <a:p>
            <a:pPr eaLnBrk="1" hangingPunct="1"/>
            <a:r>
              <a:rPr lang="en-ZA" altLang="en-US" sz="3000" dirty="0"/>
              <a:t>Action??</a:t>
            </a:r>
          </a:p>
          <a:p>
            <a:pPr lvl="1" eaLnBrk="1" hangingPunct="1"/>
            <a:r>
              <a:rPr lang="en-ZA" altLang="en-US" sz="2800" dirty="0"/>
              <a:t>None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334E7A7-5C6F-45DC-9E14-7E26AD4F7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>
            <a:extLst>
              <a:ext uri="{FF2B5EF4-FFF2-40B4-BE49-F238E27FC236}">
                <a16:creationId xmlns="" xmlns:a16="http://schemas.microsoft.com/office/drawing/2014/main" id="{47AA9837-6B16-42D3-A388-432CE6744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921" y="193073"/>
            <a:ext cx="8910637" cy="1279526"/>
          </a:xfrm>
        </p:spPr>
        <p:txBody>
          <a:bodyPr/>
          <a:lstStyle/>
          <a:p>
            <a:pPr eaLnBrk="1" hangingPunct="1"/>
            <a:r>
              <a:rPr lang="en-ZA" altLang="en-US" dirty="0"/>
              <a:t>Summary of the case</a:t>
            </a:r>
          </a:p>
        </p:txBody>
      </p:sp>
      <p:sp>
        <p:nvSpPr>
          <p:cNvPr id="90115" name="Content Placeholder 2">
            <a:extLst>
              <a:ext uri="{FF2B5EF4-FFF2-40B4-BE49-F238E27FC236}">
                <a16:creationId xmlns="" xmlns:a16="http://schemas.microsoft.com/office/drawing/2014/main" id="{9898A23D-8AE9-4D6C-A7F3-3AF733766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921" y="951077"/>
            <a:ext cx="10012855" cy="5713851"/>
          </a:xfrm>
        </p:spPr>
        <p:txBody>
          <a:bodyPr/>
          <a:lstStyle/>
          <a:p>
            <a:pPr eaLnBrk="1" hangingPunct="1"/>
            <a:r>
              <a:rPr lang="en-ZA" altLang="en-US" sz="2000" dirty="0"/>
              <a:t>Patients with chest pain may have no abnormalities on vitals or examination but you still have to take them seriously!</a:t>
            </a:r>
          </a:p>
          <a:p>
            <a:pPr eaLnBrk="1" hangingPunct="1"/>
            <a:r>
              <a:rPr lang="en-ZA" altLang="en-US" sz="2000" dirty="0"/>
              <a:t>Call an ambulance! Do not let them drive!</a:t>
            </a:r>
          </a:p>
          <a:p>
            <a:pPr eaLnBrk="1" hangingPunct="1"/>
            <a:r>
              <a:rPr lang="en-ZA" altLang="en-US" sz="2000" dirty="0"/>
              <a:t>Chest pain or anginal equivalents necessitates good monitoring and an URGENT ECG</a:t>
            </a:r>
          </a:p>
          <a:p>
            <a:pPr eaLnBrk="1" hangingPunct="1"/>
            <a:r>
              <a:rPr lang="en-ZA" altLang="en-US" sz="2000" dirty="0"/>
              <a:t>If there are signs of STEMI on the ECG, the patient needs urgent reperfusion (thrombolytics or PCI)</a:t>
            </a:r>
          </a:p>
          <a:p>
            <a:pPr eaLnBrk="1" hangingPunct="1"/>
            <a:r>
              <a:rPr lang="en-ZA" altLang="en-US" sz="2000" dirty="0"/>
              <a:t>Anti-ischemic medical Rx includes</a:t>
            </a:r>
          </a:p>
          <a:p>
            <a:pPr lvl="1" eaLnBrk="1" hangingPunct="1"/>
            <a:r>
              <a:rPr lang="en-ZA" altLang="en-US" sz="2000" dirty="0"/>
              <a:t>Dual antiplatelet cover: </a:t>
            </a:r>
            <a:r>
              <a:rPr lang="en-ZA" altLang="en-US" sz="2000" dirty="0" err="1"/>
              <a:t>Asprin</a:t>
            </a:r>
            <a:r>
              <a:rPr lang="en-ZA" altLang="en-US" sz="2000" dirty="0"/>
              <a:t>, </a:t>
            </a:r>
            <a:r>
              <a:rPr lang="en-ZA" altLang="en-US" sz="2000" dirty="0" err="1"/>
              <a:t>Clopidogrel</a:t>
            </a:r>
            <a:endParaRPr lang="en-ZA" altLang="en-US" sz="2000" dirty="0"/>
          </a:p>
          <a:p>
            <a:pPr lvl="1" eaLnBrk="1" hangingPunct="1"/>
            <a:r>
              <a:rPr lang="en-ZA" altLang="en-US" sz="2000" dirty="0"/>
              <a:t>Anticoagulant: </a:t>
            </a:r>
            <a:r>
              <a:rPr lang="en-ZA" altLang="en-US" sz="2000" dirty="0" err="1"/>
              <a:t>Clexane</a:t>
            </a:r>
            <a:endParaRPr lang="en-ZA" altLang="en-US" sz="2000" dirty="0"/>
          </a:p>
          <a:p>
            <a:pPr lvl="1" eaLnBrk="1" hangingPunct="1"/>
            <a:r>
              <a:rPr lang="en-ZA" altLang="en-US" sz="2000" dirty="0"/>
              <a:t>High dose statin (plaque stabilizing): Simvastatin 80mg </a:t>
            </a:r>
            <a:r>
              <a:rPr lang="en-ZA" altLang="en-US" sz="2000" dirty="0" err="1"/>
              <a:t>po</a:t>
            </a:r>
            <a:r>
              <a:rPr lang="en-ZA" altLang="en-US" sz="2000" dirty="0"/>
              <a:t> stat</a:t>
            </a:r>
          </a:p>
          <a:p>
            <a:pPr lvl="1" eaLnBrk="1" hangingPunct="1"/>
            <a:r>
              <a:rPr lang="en-ZA" altLang="en-US" sz="2000" dirty="0"/>
              <a:t>Nitrate (unless right sided MI on ECG, or low BP): </a:t>
            </a:r>
            <a:r>
              <a:rPr lang="en-ZA" altLang="en-US" sz="2000" dirty="0" err="1"/>
              <a:t>Angised</a:t>
            </a:r>
            <a:endParaRPr lang="en-ZA" altLang="en-US" sz="2000" dirty="0"/>
          </a:p>
          <a:p>
            <a:pPr lvl="1" eaLnBrk="1" hangingPunct="1"/>
            <a:r>
              <a:rPr lang="en-ZA" altLang="en-US" sz="2000" dirty="0"/>
              <a:t>Morphine 3-5 mg </a:t>
            </a:r>
            <a:r>
              <a:rPr lang="en-ZA" altLang="en-US" sz="2000" dirty="0" err="1"/>
              <a:t>ivi</a:t>
            </a:r>
            <a:r>
              <a:rPr lang="en-ZA" altLang="en-US" sz="2000" dirty="0"/>
              <a:t> boluses if required for pain (watch the BP)</a:t>
            </a:r>
          </a:p>
          <a:p>
            <a:pPr eaLnBrk="1" hangingPunct="1"/>
            <a:r>
              <a:rPr lang="en-ZA" altLang="en-US" sz="2000" dirty="0"/>
              <a:t>Refer to cardiology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E959EC3-E363-4AC8-9BB2-6CF6FCF1D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867" y="112165"/>
            <a:ext cx="1491550" cy="838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="" xmlns:a16="http://schemas.microsoft.com/office/drawing/2014/main" id="{1101A278-90CA-4F9A-87B8-EE9EF551E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089025"/>
            <a:ext cx="45339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="" xmlns:a16="http://schemas.microsoft.com/office/drawing/2014/main" id="{CEA71EE6-58F3-40C7-A778-9EC83747A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888" y="4721225"/>
            <a:ext cx="4533900" cy="1281113"/>
          </a:xfrm>
        </p:spPr>
        <p:txBody>
          <a:bodyPr/>
          <a:lstStyle/>
          <a:p>
            <a:pPr algn="ctr" eaLnBrk="1" hangingPunct="1"/>
            <a:r>
              <a:rPr lang="en-ZA" altLang="en-US"/>
              <a:t>pulseless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24484242-DA65-4300-A78E-2008C4294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8525" y="4851400"/>
            <a:ext cx="4149725" cy="10207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With a pulse who are very sick</a:t>
            </a:r>
          </a:p>
        </p:txBody>
      </p:sp>
      <p:pic>
        <p:nvPicPr>
          <p:cNvPr id="20485" name="Picture 7">
            <a:extLst>
              <a:ext uri="{FF2B5EF4-FFF2-40B4-BE49-F238E27FC236}">
                <a16:creationId xmlns="" xmlns:a16="http://schemas.microsoft.com/office/drawing/2014/main" id="{5E5E347D-DF3E-48BA-AE0A-6E2162D22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089025"/>
            <a:ext cx="5599113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A5948F6-3462-4718-8098-DCF71B522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7C89AFD-F2BD-478D-B1C0-612D58D6D322}"/>
              </a:ext>
            </a:extLst>
          </p:cNvPr>
          <p:cNvSpPr/>
          <p:nvPr/>
        </p:nvSpPr>
        <p:spPr>
          <a:xfrm>
            <a:off x="5533697" y="6467071"/>
            <a:ext cx="69170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400" dirty="0"/>
              <a:t>https://www.gograph.com/stock-illustration/3d-white-people-first-aid.html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>
            <a:extLst>
              <a:ext uri="{FF2B5EF4-FFF2-40B4-BE49-F238E27FC236}">
                <a16:creationId xmlns="" xmlns:a16="http://schemas.microsoft.com/office/drawing/2014/main" id="{F0A5FC82-94E7-4607-9BA1-59568A9D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endParaRPr lang="en-ZA" altLang="en-US"/>
          </a:p>
        </p:txBody>
      </p:sp>
      <p:pic>
        <p:nvPicPr>
          <p:cNvPr id="91139" name="Picture 2">
            <a:extLst>
              <a:ext uri="{FF2B5EF4-FFF2-40B4-BE49-F238E27FC236}">
                <a16:creationId xmlns="" xmlns:a16="http://schemas.microsoft.com/office/drawing/2014/main" id="{FBF1A8AD-1F75-4405-8F06-FACF5E6FE3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3275" y="192088"/>
            <a:ext cx="5091113" cy="655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794DB01-407B-42A3-AE23-479C21C8D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>
            <a:extLst>
              <a:ext uri="{FF2B5EF4-FFF2-40B4-BE49-F238E27FC236}">
                <a16:creationId xmlns="" xmlns:a16="http://schemas.microsoft.com/office/drawing/2014/main" id="{7FD16383-E125-4E83-8E8A-FF06BF84F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297" y="379631"/>
            <a:ext cx="7103405" cy="1281112"/>
          </a:xfrm>
        </p:spPr>
        <p:txBody>
          <a:bodyPr/>
          <a:lstStyle/>
          <a:p>
            <a:pPr algn="ctr" eaLnBrk="1" hangingPunct="1"/>
            <a:r>
              <a:rPr lang="en-ZA" altLang="en-US" dirty="0"/>
              <a:t>Scenario 3</a:t>
            </a:r>
            <a:br>
              <a:rPr lang="en-ZA" altLang="en-US" dirty="0"/>
            </a:br>
            <a:r>
              <a:rPr lang="en-ZA" altLang="en-US" dirty="0"/>
              <a:t>Hemiparesis</a:t>
            </a:r>
          </a:p>
        </p:txBody>
      </p:sp>
      <p:sp>
        <p:nvSpPr>
          <p:cNvPr id="106499" name="Content Placeholder 2">
            <a:extLst>
              <a:ext uri="{FF2B5EF4-FFF2-40B4-BE49-F238E27FC236}">
                <a16:creationId xmlns="" xmlns:a16="http://schemas.microsoft.com/office/drawing/2014/main" id="{ABE62A5C-C760-4E05-A32A-FBB8A0313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057" y="1886825"/>
            <a:ext cx="9471025" cy="4356100"/>
          </a:xfrm>
        </p:spPr>
        <p:txBody>
          <a:bodyPr/>
          <a:lstStyle/>
          <a:p>
            <a:pPr eaLnBrk="1" hangingPunct="1"/>
            <a:r>
              <a:rPr lang="en-ZA" altLang="en-US" sz="3000" dirty="0"/>
              <a:t>You are in church one Sunday morning when a 70yr female suddenly collapses</a:t>
            </a:r>
          </a:p>
          <a:p>
            <a:pPr eaLnBrk="1" hangingPunct="1"/>
            <a:r>
              <a:rPr lang="en-ZA" altLang="en-US" sz="3000" dirty="0"/>
              <a:t>You see the commotion and rush over</a:t>
            </a:r>
          </a:p>
          <a:p>
            <a:pPr eaLnBrk="1" hangingPunct="1"/>
            <a:r>
              <a:rPr lang="en-ZA" altLang="en-US" sz="3000" dirty="0"/>
              <a:t>She reports that her right arm and leg feels weak and you notice that her speech is slurred. </a:t>
            </a:r>
          </a:p>
          <a:p>
            <a:pPr eaLnBrk="1" hangingPunct="1"/>
            <a:r>
              <a:rPr lang="en-ZA" altLang="en-US" sz="3000" dirty="0"/>
              <a:t>Being the competent medical practitioner that you now are, you go through your  H’s and primary survey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BF3AFD9-0B7C-4E00-8227-03815B8B7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>
            <a:extLst>
              <a:ext uri="{FF2B5EF4-FFF2-40B4-BE49-F238E27FC236}">
                <a16:creationId xmlns="" xmlns:a16="http://schemas.microsoft.com/office/drawing/2014/main" id="{FD0686C2-4159-4A1B-B6FE-B02852F34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ZA" altLang="en-US"/>
              <a:t>HHH</a:t>
            </a:r>
          </a:p>
        </p:txBody>
      </p:sp>
      <p:sp>
        <p:nvSpPr>
          <p:cNvPr id="107523" name="Content Placeholder 2">
            <a:extLst>
              <a:ext uri="{FF2B5EF4-FFF2-40B4-BE49-F238E27FC236}">
                <a16:creationId xmlns="" xmlns:a16="http://schemas.microsoft.com/office/drawing/2014/main" id="{A381229C-A3EE-4FA6-9EBF-2F96EB283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n-ZA" altLang="en-US" sz="3000" dirty="0"/>
              <a:t>Hazards: None</a:t>
            </a:r>
          </a:p>
          <a:p>
            <a:pPr eaLnBrk="1" hangingPunct="1"/>
            <a:r>
              <a:rPr lang="en-ZA" altLang="en-US" sz="3000" dirty="0"/>
              <a:t>Hello: awake with slurred speech</a:t>
            </a:r>
          </a:p>
          <a:p>
            <a:pPr eaLnBrk="1" hangingPunct="1"/>
            <a:r>
              <a:rPr lang="en-ZA" altLang="en-US" sz="3000" dirty="0"/>
              <a:t>Help: Go call for the EMS to take her to the nearest hospital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0B99BBB-9BF9-48F2-AB94-A00F17EB0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>
            <a:extLst>
              <a:ext uri="{FF2B5EF4-FFF2-40B4-BE49-F238E27FC236}">
                <a16:creationId xmlns="" xmlns:a16="http://schemas.microsoft.com/office/drawing/2014/main" id="{08728053-5445-4B2D-9149-E61D73F58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ZA" altLang="en-US"/>
              <a:t>Airway</a:t>
            </a:r>
          </a:p>
        </p:txBody>
      </p:sp>
      <p:sp>
        <p:nvSpPr>
          <p:cNvPr id="108547" name="Content Placeholder 3">
            <a:extLst>
              <a:ext uri="{FF2B5EF4-FFF2-40B4-BE49-F238E27FC236}">
                <a16:creationId xmlns="" xmlns:a16="http://schemas.microsoft.com/office/drawing/2014/main" id="{9EDCF93D-DE58-4B50-B58A-88B95991A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1888" y="1528763"/>
            <a:ext cx="9102725" cy="4383087"/>
          </a:xfrm>
        </p:spPr>
        <p:txBody>
          <a:bodyPr/>
          <a:lstStyle/>
          <a:p>
            <a:pPr eaLnBrk="1" hangingPunct="1"/>
            <a:r>
              <a:rPr lang="en-ZA" altLang="en-US" sz="3000" dirty="0"/>
              <a:t>Speech is slurred but there are no secretions in her airway</a:t>
            </a:r>
          </a:p>
          <a:p>
            <a:pPr eaLnBrk="1" hangingPunct="1"/>
            <a:r>
              <a:rPr lang="en-ZA" altLang="en-US" sz="3000" dirty="0"/>
              <a:t>Action?</a:t>
            </a:r>
          </a:p>
          <a:p>
            <a:pPr lvl="1" eaLnBrk="1" hangingPunct="1"/>
            <a:r>
              <a:rPr lang="en-ZA" altLang="en-US" sz="2800" dirty="0"/>
              <a:t>none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5664F98-239D-4195-88F5-5073CA499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>
            <a:extLst>
              <a:ext uri="{FF2B5EF4-FFF2-40B4-BE49-F238E27FC236}">
                <a16:creationId xmlns="" xmlns:a16="http://schemas.microsoft.com/office/drawing/2014/main" id="{E3E0B977-7E46-4F87-9339-28B53743D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ZA" altLang="en-US"/>
              <a:t>Breathing </a:t>
            </a:r>
          </a:p>
        </p:txBody>
      </p:sp>
      <p:sp>
        <p:nvSpPr>
          <p:cNvPr id="109571" name="Content Placeholder 2">
            <a:extLst>
              <a:ext uri="{FF2B5EF4-FFF2-40B4-BE49-F238E27FC236}">
                <a16:creationId xmlns="" xmlns:a16="http://schemas.microsoft.com/office/drawing/2014/main" id="{DCB8A359-F02A-44E1-A9F3-1B646ED68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1487488"/>
            <a:ext cx="8915400" cy="4424362"/>
          </a:xfrm>
        </p:spPr>
        <p:txBody>
          <a:bodyPr/>
          <a:lstStyle/>
          <a:p>
            <a:pPr eaLnBrk="1" hangingPunct="1"/>
            <a:r>
              <a:rPr lang="en-ZA" altLang="en-US" sz="3000" dirty="0"/>
              <a:t>RACES:</a:t>
            </a:r>
          </a:p>
          <a:p>
            <a:pPr lvl="1" eaLnBrk="1" hangingPunct="1"/>
            <a:r>
              <a:rPr lang="en-ZA" altLang="en-US" sz="2800" dirty="0"/>
              <a:t>Rate: 14/min</a:t>
            </a:r>
          </a:p>
          <a:p>
            <a:pPr lvl="1" eaLnBrk="1" hangingPunct="1"/>
            <a:r>
              <a:rPr lang="en-ZA" altLang="en-US" sz="2800" dirty="0"/>
              <a:t>Auscultation: Clear, equal air entry bilaterally</a:t>
            </a:r>
          </a:p>
          <a:p>
            <a:pPr lvl="1" eaLnBrk="1" hangingPunct="1"/>
            <a:r>
              <a:rPr lang="en-ZA" altLang="en-US" sz="2800" dirty="0"/>
              <a:t>Colour: pink</a:t>
            </a:r>
          </a:p>
          <a:p>
            <a:pPr lvl="1" eaLnBrk="1" hangingPunct="1"/>
            <a:r>
              <a:rPr lang="en-ZA" altLang="en-US" sz="2800" dirty="0"/>
              <a:t>Effort: normal</a:t>
            </a:r>
          </a:p>
          <a:p>
            <a:pPr lvl="1" eaLnBrk="1" hangingPunct="1"/>
            <a:r>
              <a:rPr lang="en-ZA" altLang="en-US" sz="2800" dirty="0" err="1"/>
              <a:t>Sats</a:t>
            </a:r>
            <a:r>
              <a:rPr lang="en-ZA" altLang="en-US" sz="2800" dirty="0"/>
              <a:t>: 96%</a:t>
            </a:r>
          </a:p>
          <a:p>
            <a:pPr eaLnBrk="1" hangingPunct="1"/>
            <a:r>
              <a:rPr lang="en-ZA" altLang="en-US" sz="3000" dirty="0"/>
              <a:t>Action?</a:t>
            </a:r>
          </a:p>
          <a:p>
            <a:pPr lvl="1" eaLnBrk="1" hangingPunct="1"/>
            <a:r>
              <a:rPr lang="en-ZA" altLang="en-US" sz="2800" dirty="0"/>
              <a:t>none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0BEF484-255C-4A00-882F-7FCB13B7F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>
            <a:extLst>
              <a:ext uri="{FF2B5EF4-FFF2-40B4-BE49-F238E27FC236}">
                <a16:creationId xmlns="" xmlns:a16="http://schemas.microsoft.com/office/drawing/2014/main" id="{8637E4D6-DC31-42BB-8CF2-117E3D3E5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ZA" altLang="en-US"/>
              <a:t>Circulation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1A5DA1-1B33-4EAF-A3D3-BE764D231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9421" y="1804495"/>
            <a:ext cx="9045192" cy="410735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RACES: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Rate: 76/min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AVPU: alert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Colour: pink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End-organ perfusion: 3 secs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 BP: 130/80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Action?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8010C6E-DAA0-4CDC-A384-7A64A4B95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>
            <a:extLst>
              <a:ext uri="{FF2B5EF4-FFF2-40B4-BE49-F238E27FC236}">
                <a16:creationId xmlns="" xmlns:a16="http://schemas.microsoft.com/office/drawing/2014/main" id="{91600227-42F1-45F1-BA2E-DC009B6E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ZA" altLang="en-US"/>
              <a:t>Disability</a:t>
            </a:r>
          </a:p>
        </p:txBody>
      </p:sp>
      <p:sp>
        <p:nvSpPr>
          <p:cNvPr id="111619" name="Content Placeholder 2">
            <a:extLst>
              <a:ext uri="{FF2B5EF4-FFF2-40B4-BE49-F238E27FC236}">
                <a16:creationId xmlns="" xmlns:a16="http://schemas.microsoft.com/office/drawing/2014/main" id="{0117CDC6-5A9F-4231-B751-B69DC7E6B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n-ZA" altLang="en-US" sz="3000" dirty="0"/>
              <a:t>3Ps</a:t>
            </a:r>
          </a:p>
          <a:p>
            <a:pPr lvl="1" eaLnBrk="1" hangingPunct="1"/>
            <a:r>
              <a:rPr lang="en-ZA" altLang="en-US" sz="2800" dirty="0"/>
              <a:t>Pupils: PEARL</a:t>
            </a:r>
          </a:p>
          <a:p>
            <a:pPr lvl="1" eaLnBrk="1" hangingPunct="1"/>
            <a:r>
              <a:rPr lang="en-ZA" altLang="en-US" sz="2800" dirty="0"/>
              <a:t>Posture: right arm and leg weak but she can still stand and walk with a limp</a:t>
            </a:r>
          </a:p>
          <a:p>
            <a:pPr lvl="1" eaLnBrk="1" hangingPunct="1"/>
            <a:r>
              <a:rPr lang="en-ZA" altLang="en-US" sz="2800" dirty="0" err="1"/>
              <a:t>avPu</a:t>
            </a:r>
            <a:r>
              <a:rPr lang="en-ZA" altLang="en-US" sz="2800" dirty="0"/>
              <a:t>: alert, following commands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D11FA3B-506D-43EA-AF49-860177680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>
            <a:extLst>
              <a:ext uri="{FF2B5EF4-FFF2-40B4-BE49-F238E27FC236}">
                <a16:creationId xmlns="" xmlns:a16="http://schemas.microsoft.com/office/drawing/2014/main" id="{0ECB59D9-3197-4A47-A787-F7DF6F5BA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ZA" altLang="en-US"/>
              <a:t>Exposure</a:t>
            </a:r>
          </a:p>
        </p:txBody>
      </p:sp>
      <p:sp>
        <p:nvSpPr>
          <p:cNvPr id="112643" name="Content Placeholder 2">
            <a:extLst>
              <a:ext uri="{FF2B5EF4-FFF2-40B4-BE49-F238E27FC236}">
                <a16:creationId xmlns="" xmlns:a16="http://schemas.microsoft.com/office/drawing/2014/main" id="{6404ACFB-3157-4138-A1E5-F215DD37F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n-ZA" altLang="en-US" sz="3000" dirty="0"/>
              <a:t>RST:</a:t>
            </a:r>
          </a:p>
          <a:p>
            <a:pPr lvl="1" eaLnBrk="1" hangingPunct="1"/>
            <a:r>
              <a:rPr lang="en-ZA" altLang="en-US" sz="2800" dirty="0"/>
              <a:t>Rashes: none</a:t>
            </a:r>
          </a:p>
          <a:p>
            <a:pPr lvl="1" eaLnBrk="1" hangingPunct="1"/>
            <a:r>
              <a:rPr lang="en-ZA" altLang="en-US" sz="2800" dirty="0"/>
              <a:t>Swellings: none</a:t>
            </a:r>
          </a:p>
          <a:p>
            <a:pPr lvl="1" eaLnBrk="1" hangingPunct="1"/>
            <a:r>
              <a:rPr lang="en-ZA" altLang="en-US" sz="2800" dirty="0"/>
              <a:t>Temperature: 36.8</a:t>
            </a:r>
          </a:p>
          <a:p>
            <a:pPr eaLnBrk="1" hangingPunct="1"/>
            <a:r>
              <a:rPr lang="en-ZA" altLang="en-US" sz="3000" dirty="0"/>
              <a:t>Action??</a:t>
            </a:r>
          </a:p>
          <a:p>
            <a:pPr lvl="1" eaLnBrk="1" hangingPunct="1"/>
            <a:r>
              <a:rPr lang="en-ZA" altLang="en-US" sz="2800" dirty="0"/>
              <a:t>none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64FA761-AF00-46A2-A32D-0DC7C3F57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>
            <a:extLst>
              <a:ext uri="{FF2B5EF4-FFF2-40B4-BE49-F238E27FC236}">
                <a16:creationId xmlns="" xmlns:a16="http://schemas.microsoft.com/office/drawing/2014/main" id="{DF54FFF3-C8B0-4E11-946E-1D3AA42E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657" y="623888"/>
            <a:ext cx="7862691" cy="1281112"/>
          </a:xfrm>
        </p:spPr>
        <p:txBody>
          <a:bodyPr/>
          <a:lstStyle/>
          <a:p>
            <a:pPr eaLnBrk="1" hangingPunct="1"/>
            <a:r>
              <a:rPr lang="en-ZA" altLang="en-US" dirty="0"/>
              <a:t>What do you make of this case?</a:t>
            </a:r>
          </a:p>
        </p:txBody>
      </p:sp>
      <p:sp>
        <p:nvSpPr>
          <p:cNvPr id="113667" name="Content Placeholder 2">
            <a:extLst>
              <a:ext uri="{FF2B5EF4-FFF2-40B4-BE49-F238E27FC236}">
                <a16:creationId xmlns="" xmlns:a16="http://schemas.microsoft.com/office/drawing/2014/main" id="{CA2185B3-9AD9-4733-AD1B-D4D8CEEC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1850" y="1905000"/>
            <a:ext cx="9402763" cy="4424362"/>
          </a:xfrm>
        </p:spPr>
        <p:txBody>
          <a:bodyPr/>
          <a:lstStyle/>
          <a:p>
            <a:pPr eaLnBrk="1" hangingPunct="1"/>
            <a:r>
              <a:rPr lang="en-ZA" altLang="en-US" sz="3000" dirty="0"/>
              <a:t>One sided weakness and slurred speech sounds suspiciously like a stroke</a:t>
            </a:r>
          </a:p>
          <a:p>
            <a:pPr eaLnBrk="1" hangingPunct="1"/>
            <a:endParaRPr lang="en-ZA" alt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38F8B87-11CF-4601-BB5C-695B24183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>
            <a:extLst>
              <a:ext uri="{FF2B5EF4-FFF2-40B4-BE49-F238E27FC236}">
                <a16:creationId xmlns="" xmlns:a16="http://schemas.microsoft.com/office/drawing/2014/main" id="{371067AE-3001-4A63-86AC-87BD58EB9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580" y="364412"/>
            <a:ext cx="8912225" cy="923599"/>
          </a:xfrm>
        </p:spPr>
        <p:txBody>
          <a:bodyPr/>
          <a:lstStyle/>
          <a:p>
            <a:pPr eaLnBrk="1" hangingPunct="1"/>
            <a:r>
              <a:rPr lang="en-ZA" altLang="en-US" dirty="0"/>
              <a:t>FAST mnemonic</a:t>
            </a:r>
          </a:p>
        </p:txBody>
      </p:sp>
      <p:pic>
        <p:nvPicPr>
          <p:cNvPr id="114691" name="Picture 3">
            <a:extLst>
              <a:ext uri="{FF2B5EF4-FFF2-40B4-BE49-F238E27FC236}">
                <a16:creationId xmlns="" xmlns:a16="http://schemas.microsoft.com/office/drawing/2014/main" id="{1901EA69-3873-4080-AD53-B13A44E71D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312" y="1288011"/>
            <a:ext cx="10926762" cy="545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964A2D9-004A-40D3-9575-F65C1BC22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="" xmlns:a16="http://schemas.microsoft.com/office/drawing/2014/main" id="{78755C1D-0328-48D8-A620-A87B0138C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0" y="484187"/>
            <a:ext cx="8912225" cy="1281112"/>
          </a:xfrm>
        </p:spPr>
        <p:txBody>
          <a:bodyPr/>
          <a:lstStyle/>
          <a:p>
            <a:pPr eaLnBrk="1" hangingPunct="1"/>
            <a:r>
              <a:rPr lang="en-ZA" altLang="en-US" dirty="0"/>
              <a:t>Pulseless patients…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="" xmlns:a16="http://schemas.microsoft.com/office/drawing/2014/main" id="{18DDBED1-A631-498B-B893-CFDD89300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6575" y="1404938"/>
            <a:ext cx="8915400" cy="4968875"/>
          </a:xfrm>
        </p:spPr>
        <p:txBody>
          <a:bodyPr/>
          <a:lstStyle/>
          <a:p>
            <a:pPr eaLnBrk="1" hangingPunct="1"/>
            <a:r>
              <a:rPr lang="en-ZA" altLang="en-US" sz="3000" dirty="0"/>
              <a:t>What’s the plan of action?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8E2E0A-5454-4DC1-8E92-34E60668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  <p:pic>
        <p:nvPicPr>
          <p:cNvPr id="3074" name="Picture 2" descr="Image result for hhh waterwise">
            <a:extLst>
              <a:ext uri="{FF2B5EF4-FFF2-40B4-BE49-F238E27FC236}">
                <a16:creationId xmlns="" xmlns:a16="http://schemas.microsoft.com/office/drawing/2014/main" id="{93343269-BF69-4B6A-A06F-06DCE849B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319337"/>
            <a:ext cx="59055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A310F95-6A76-4FE3-99A4-AE003C48019D}"/>
              </a:ext>
            </a:extLst>
          </p:cNvPr>
          <p:cNvSpPr/>
          <p:nvPr/>
        </p:nvSpPr>
        <p:spPr>
          <a:xfrm>
            <a:off x="3032344" y="6332091"/>
            <a:ext cx="6463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400" dirty="0"/>
              <a:t>http://www.nsri.org.za/2014/09/skole-se-deure-staan-oop-vir-waterwise/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>
            <a:extLst>
              <a:ext uri="{FF2B5EF4-FFF2-40B4-BE49-F238E27FC236}">
                <a16:creationId xmlns="" xmlns:a16="http://schemas.microsoft.com/office/drawing/2014/main" id="{04BBCB18-A43E-4B71-A3BE-DCE1E7B7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endParaRPr lang="en-ZA" altLang="en-US"/>
          </a:p>
        </p:txBody>
      </p:sp>
      <p:sp>
        <p:nvSpPr>
          <p:cNvPr id="115715" name="Content Placeholder 2">
            <a:extLst>
              <a:ext uri="{FF2B5EF4-FFF2-40B4-BE49-F238E27FC236}">
                <a16:creationId xmlns="" xmlns:a16="http://schemas.microsoft.com/office/drawing/2014/main" id="{9040A327-D5F0-40B0-BA46-3A37F4AA6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endParaRPr lang="en-ZA" altLang="en-US"/>
          </a:p>
        </p:txBody>
      </p:sp>
      <p:pic>
        <p:nvPicPr>
          <p:cNvPr id="115716" name="Picture 2">
            <a:extLst>
              <a:ext uri="{FF2B5EF4-FFF2-40B4-BE49-F238E27FC236}">
                <a16:creationId xmlns="" xmlns:a16="http://schemas.microsoft.com/office/drawing/2014/main" id="{E5C86AFF-EFEE-497E-85B0-E8F31E1F8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17" y="1264444"/>
            <a:ext cx="11214100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40B8788-79C9-4F3C-9C06-7E53821BB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>
            <a:extLst>
              <a:ext uri="{FF2B5EF4-FFF2-40B4-BE49-F238E27FC236}">
                <a16:creationId xmlns="" xmlns:a16="http://schemas.microsoft.com/office/drawing/2014/main" id="{581D977F-22D2-4D8A-9D48-FBA1B62FC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endParaRPr lang="en-ZA" altLang="en-US"/>
          </a:p>
        </p:txBody>
      </p:sp>
      <p:pic>
        <p:nvPicPr>
          <p:cNvPr id="116739" name="Picture 2">
            <a:extLst>
              <a:ext uri="{FF2B5EF4-FFF2-40B4-BE49-F238E27FC236}">
                <a16:creationId xmlns="" xmlns:a16="http://schemas.microsoft.com/office/drawing/2014/main" id="{6B9FCACA-E167-4F87-BB65-19A6C702D2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288" y="2116138"/>
            <a:ext cx="11128375" cy="3384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1541E02-3186-44BA-BCD2-5A4A31868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>
            <a:extLst>
              <a:ext uri="{FF2B5EF4-FFF2-40B4-BE49-F238E27FC236}">
                <a16:creationId xmlns="" xmlns:a16="http://schemas.microsoft.com/office/drawing/2014/main" id="{334C4712-8C59-4042-BB75-FA7522597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endParaRPr lang="en-ZA" altLang="en-US"/>
          </a:p>
        </p:txBody>
      </p:sp>
      <p:pic>
        <p:nvPicPr>
          <p:cNvPr id="118787" name="Picture 2">
            <a:extLst>
              <a:ext uri="{FF2B5EF4-FFF2-40B4-BE49-F238E27FC236}">
                <a16:creationId xmlns="" xmlns:a16="http://schemas.microsoft.com/office/drawing/2014/main" id="{089410FA-F49A-4C38-9D47-AF27F86A6E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9338" y="198438"/>
            <a:ext cx="4489450" cy="6421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1472C9B-3CDD-4C13-8173-A276A1A5E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>
            <a:extLst>
              <a:ext uri="{FF2B5EF4-FFF2-40B4-BE49-F238E27FC236}">
                <a16:creationId xmlns="" xmlns:a16="http://schemas.microsoft.com/office/drawing/2014/main" id="{1C0ED669-E380-4D06-A7EB-03B54CE03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266" y="360362"/>
            <a:ext cx="8910638" cy="1281112"/>
          </a:xfrm>
        </p:spPr>
        <p:txBody>
          <a:bodyPr/>
          <a:lstStyle/>
          <a:p>
            <a:pPr eaLnBrk="1" hangingPunct="1"/>
            <a:r>
              <a:rPr lang="en-ZA" altLang="en-US" dirty="0"/>
              <a:t>Specific goals for stroke patients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38907D1-7F92-43F8-B4A4-BDD940BE2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266" y="1485900"/>
            <a:ext cx="9731375" cy="50117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a possible stroke patient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Note the time last seen normal (only qualify for </a:t>
            </a:r>
            <a:r>
              <a:rPr lang="en-ZA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lytics</a:t>
            </a:r>
            <a:r>
              <a:rPr lang="en-Z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if &lt; 4,5 hrs)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ABCs if necessary, </a:t>
            </a:r>
            <a:r>
              <a:rPr lang="en-ZA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 glucose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Order a stat non-contrasted CT brain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Bleed &gt;&gt; refer neurosurgery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bleed/ normal scan &gt;&gt; consider </a:t>
            </a:r>
            <a:r>
              <a:rPr lang="en-ZA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fibrinolytics</a:t>
            </a:r>
            <a:r>
              <a:rPr lang="en-Z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after considering risks and discussing with patient or family and neurologist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Z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Admit to a stroke unit ideally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ZA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60382FF-8572-4183-8A25-EB483ABA1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01EE6F-F3A9-46E0-9149-A65B33E00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99" y="45761"/>
            <a:ext cx="9576059" cy="1313411"/>
          </a:xfrm>
        </p:spPr>
        <p:txBody>
          <a:bodyPr/>
          <a:lstStyle/>
          <a:p>
            <a:pPr algn="ctr"/>
            <a:r>
              <a:rPr lang="en-ZA" dirty="0"/>
              <a:t>RECAP: </a:t>
            </a:r>
            <a:br>
              <a:rPr lang="en-ZA" dirty="0"/>
            </a:br>
            <a:r>
              <a:rPr lang="en-ZA" dirty="0"/>
              <a:t>Approach to a medical emergency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1B7371-1038-4838-9682-C06D79C99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8553" y="1546167"/>
            <a:ext cx="9576059" cy="4954386"/>
          </a:xfrm>
        </p:spPr>
        <p:txBody>
          <a:bodyPr/>
          <a:lstStyle/>
          <a:p>
            <a:r>
              <a:rPr lang="en-ZA" sz="3200" dirty="0"/>
              <a:t>Pulseless: HHH, CAB (good quality, early defib, reverse cause)</a:t>
            </a:r>
          </a:p>
          <a:p>
            <a:r>
              <a:rPr lang="en-ZA" sz="3200" dirty="0"/>
              <a:t>Pulse: HHH, ABCDE</a:t>
            </a:r>
          </a:p>
          <a:p>
            <a:pPr lvl="1"/>
            <a:r>
              <a:rPr lang="en-ZA" sz="2800" dirty="0"/>
              <a:t>Airway:  patent, maintainable, failed</a:t>
            </a:r>
          </a:p>
          <a:p>
            <a:pPr lvl="1"/>
            <a:r>
              <a:rPr lang="en-ZA" sz="2800" dirty="0"/>
              <a:t>Breathing: Rate, Auscultation, Colour, Effort, </a:t>
            </a:r>
            <a:r>
              <a:rPr lang="en-ZA" sz="2800" dirty="0" err="1"/>
              <a:t>Sats</a:t>
            </a:r>
            <a:endParaRPr lang="en-ZA" sz="2800" dirty="0"/>
          </a:p>
          <a:p>
            <a:pPr lvl="1"/>
            <a:r>
              <a:rPr lang="en-ZA" sz="2800" dirty="0"/>
              <a:t>Circulation: Rate, </a:t>
            </a:r>
            <a:r>
              <a:rPr lang="en-ZA" sz="2800" dirty="0" err="1"/>
              <a:t>Avpu</a:t>
            </a:r>
            <a:r>
              <a:rPr lang="en-ZA" sz="2800" dirty="0"/>
              <a:t>, colour, End-organ cap refill, </a:t>
            </a:r>
            <a:r>
              <a:rPr lang="en-ZA" sz="2800" dirty="0" err="1"/>
              <a:t>sBP</a:t>
            </a:r>
            <a:endParaRPr lang="en-ZA" sz="2800" dirty="0"/>
          </a:p>
          <a:p>
            <a:pPr lvl="1"/>
            <a:r>
              <a:rPr lang="en-ZA" sz="2800" dirty="0"/>
              <a:t>Disability: Pupils, posture, </a:t>
            </a:r>
            <a:r>
              <a:rPr lang="en-ZA" sz="2800" dirty="0" err="1"/>
              <a:t>avPu</a:t>
            </a:r>
            <a:endParaRPr lang="en-ZA" sz="2800" dirty="0"/>
          </a:p>
          <a:p>
            <a:pPr lvl="1"/>
            <a:r>
              <a:rPr lang="en-ZA" sz="2800" dirty="0"/>
              <a:t>Exposure: Rashes, Swelling, Temp, turn </a:t>
            </a:r>
            <a:r>
              <a:rPr lang="en-ZA" sz="2800" dirty="0" err="1"/>
              <a:t>pt</a:t>
            </a:r>
            <a:endParaRPr lang="en-ZA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5C49A9E-CFDA-4239-BEC5-BCAA51066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0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>
            <a:extLst>
              <a:ext uri="{FF2B5EF4-FFF2-40B4-BE49-F238E27FC236}">
                <a16:creationId xmlns="" xmlns:a16="http://schemas.microsoft.com/office/drawing/2014/main" id="{1CD31EB1-DD01-4186-82C0-9EF83140E9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606425"/>
            <a:ext cx="5876925" cy="587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Title 1">
            <a:extLst>
              <a:ext uri="{FF2B5EF4-FFF2-40B4-BE49-F238E27FC236}">
                <a16:creationId xmlns="" xmlns:a16="http://schemas.microsoft.com/office/drawing/2014/main" id="{F6CE7C48-3B87-4730-BB1D-EF5D6F18B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900" y="1019175"/>
            <a:ext cx="8910638" cy="1281113"/>
          </a:xfrm>
        </p:spPr>
        <p:txBody>
          <a:bodyPr/>
          <a:lstStyle/>
          <a:p>
            <a:pPr eaLnBrk="1" hangingPunct="1"/>
            <a:r>
              <a:rPr lang="en-ZA" altLang="en-US"/>
              <a:t>Questions??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="" xmlns:a16="http://schemas.microsoft.com/office/drawing/2014/main" id="{3E4FE5CB-F177-4321-B625-1FC8071CF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4193" y="1300481"/>
            <a:ext cx="4177862" cy="1281112"/>
          </a:xfrm>
        </p:spPr>
        <p:txBody>
          <a:bodyPr/>
          <a:lstStyle/>
          <a:p>
            <a:pPr algn="ctr" eaLnBrk="1" hangingPunct="1"/>
            <a:r>
              <a:rPr lang="en-ZA" altLang="en-US" sz="4000" dirty="0"/>
              <a:t>ACLS </a:t>
            </a:r>
            <a:br>
              <a:rPr lang="en-ZA" altLang="en-US" sz="4000" dirty="0"/>
            </a:br>
            <a:r>
              <a:rPr lang="en-ZA" altLang="en-US" sz="4000" dirty="0"/>
              <a:t>algorithm</a:t>
            </a:r>
          </a:p>
        </p:txBody>
      </p:sp>
      <p:pic>
        <p:nvPicPr>
          <p:cNvPr id="4098" name="Picture 2" descr="Image result for acls algorithm">
            <a:extLst>
              <a:ext uri="{FF2B5EF4-FFF2-40B4-BE49-F238E27FC236}">
                <a16:creationId xmlns="" xmlns:a16="http://schemas.microsoft.com/office/drawing/2014/main" id="{4180FE3B-D269-4027-9EDA-C3AFF7A5B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69" r="47761" b="23748"/>
          <a:stretch/>
        </p:blipFill>
        <p:spPr bwMode="auto">
          <a:xfrm>
            <a:off x="2811074" y="378163"/>
            <a:ext cx="5060347" cy="583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17BBF56-1C60-4060-9198-FDED7F7AF598}"/>
              </a:ext>
            </a:extLst>
          </p:cNvPr>
          <p:cNvSpPr/>
          <p:nvPr/>
        </p:nvSpPr>
        <p:spPr>
          <a:xfrm>
            <a:off x="2233716" y="6237612"/>
            <a:ext cx="6461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400" dirty="0"/>
              <a:t>https://eccguidelines.heart.org/index.php/circulation/cpr-ecc-guidelines-2/part-7-adult-advanced-cardiovascular-life-support/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FC09164-AF1D-4D8C-BB21-C5CC609605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227"/>
          <a:stretch/>
        </p:blipFill>
        <p:spPr>
          <a:xfrm>
            <a:off x="8657682" y="172667"/>
            <a:ext cx="3045751" cy="17725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FE9BD99-DA73-483A-BA70-3CE5AC634B29}"/>
              </a:ext>
            </a:extLst>
          </p:cNvPr>
          <p:cNvSpPr txBox="1"/>
          <p:nvPr/>
        </p:nvSpPr>
        <p:spPr>
          <a:xfrm>
            <a:off x="8657681" y="1965586"/>
            <a:ext cx="3045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/>
              <a:t>https://www.alamy.com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AD31EFF-1171-4CBB-9823-858CF2B575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5003" y="2319895"/>
            <a:ext cx="2949023" cy="19942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F8BC6A2-E945-4ED8-B3C8-CF801376BC98}"/>
              </a:ext>
            </a:extLst>
          </p:cNvPr>
          <p:cNvSpPr txBox="1"/>
          <p:nvPr/>
        </p:nvSpPr>
        <p:spPr>
          <a:xfrm>
            <a:off x="8660588" y="4314172"/>
            <a:ext cx="3325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/>
              <a:t>https://www.dreamstime.com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EA3C018-332B-46B5-AF83-05DE97E9F3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508"/>
          <a:stretch/>
        </p:blipFill>
        <p:spPr>
          <a:xfrm>
            <a:off x="8410832" y="4736414"/>
            <a:ext cx="3614091" cy="14500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A181D5D-CCB4-4845-BF9E-D58485D3E807}"/>
              </a:ext>
            </a:extLst>
          </p:cNvPr>
          <p:cNvSpPr txBox="1"/>
          <p:nvPr/>
        </p:nvSpPr>
        <p:spPr>
          <a:xfrm>
            <a:off x="8410832" y="6186463"/>
            <a:ext cx="3614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/>
              <a:t>https://step2.medbullets.com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="" xmlns:a16="http://schemas.microsoft.com/office/drawing/2014/main" id="{262211BC-1C78-4E55-B851-E47969E3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950" y="157163"/>
            <a:ext cx="8912225" cy="1279525"/>
          </a:xfrm>
        </p:spPr>
        <p:txBody>
          <a:bodyPr/>
          <a:lstStyle/>
          <a:p>
            <a:pPr eaLnBrk="1" hangingPunct="1"/>
            <a:r>
              <a:rPr lang="en-ZA" altLang="en-US"/>
              <a:t>What saves lives in CPR?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D4FA612-2046-40FD-BA49-D29647984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4">
            <a:extLst>
              <a:ext uri="{FF2B5EF4-FFF2-40B4-BE49-F238E27FC236}">
                <a16:creationId xmlns="" xmlns:a16="http://schemas.microsoft.com/office/drawing/2014/main" id="{5855B4AE-EA83-4D54-8A1D-C0B5CD50A8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138" y="2335213"/>
            <a:ext cx="3287712" cy="3835400"/>
          </a:xfrm>
        </p:spPr>
      </p:pic>
      <p:sp>
        <p:nvSpPr>
          <p:cNvPr id="26627" name="Title 1">
            <a:extLst>
              <a:ext uri="{FF2B5EF4-FFF2-40B4-BE49-F238E27FC236}">
                <a16:creationId xmlns="" xmlns:a16="http://schemas.microsoft.com/office/drawing/2014/main" id="{CCF3A01A-A2C7-4914-AA1D-11EADC10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950" y="157163"/>
            <a:ext cx="8912225" cy="1279525"/>
          </a:xfrm>
        </p:spPr>
        <p:txBody>
          <a:bodyPr/>
          <a:lstStyle/>
          <a:p>
            <a:pPr eaLnBrk="1" hangingPunct="1"/>
            <a:r>
              <a:rPr lang="en-ZA" altLang="en-US"/>
              <a:t>What saves lives in CPR?</a:t>
            </a:r>
          </a:p>
        </p:txBody>
      </p:sp>
      <p:sp>
        <p:nvSpPr>
          <p:cNvPr id="26628" name="TextBox 5">
            <a:extLst>
              <a:ext uri="{FF2B5EF4-FFF2-40B4-BE49-F238E27FC236}">
                <a16:creationId xmlns="" xmlns:a16="http://schemas.microsoft.com/office/drawing/2014/main" id="{E1531929-8A4B-46CA-8AA5-07C70F92E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1147763"/>
            <a:ext cx="43370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Century Gothic" panose="020B0502020202020204" pitchFamily="34" charset="0"/>
              <a:buAutoNum type="arabicPeriod"/>
            </a:pPr>
            <a:r>
              <a:rPr lang="en-ZA" altLang="en-US" sz="3000" dirty="0">
                <a:solidFill>
                  <a:schemeClr val="tx1"/>
                </a:solidFill>
              </a:rPr>
              <a:t>Good quality chest compressions</a:t>
            </a:r>
          </a:p>
        </p:txBody>
      </p:sp>
      <p:sp>
        <p:nvSpPr>
          <p:cNvPr id="26629" name="TextBox 6">
            <a:extLst>
              <a:ext uri="{FF2B5EF4-FFF2-40B4-BE49-F238E27FC236}">
                <a16:creationId xmlns="" xmlns:a16="http://schemas.microsoft.com/office/drawing/2014/main" id="{AC40F952-E56F-4257-AD9F-0E70D9AD9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6170613"/>
            <a:ext cx="3287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ZA" altLang="en-US" sz="2000">
                <a:solidFill>
                  <a:schemeClr val="tx1"/>
                </a:solidFill>
              </a:rPr>
              <a:t>Allow chest recoil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ZA" altLang="en-US" sz="2000">
                <a:solidFill>
                  <a:schemeClr val="tx1"/>
                </a:solidFill>
              </a:rPr>
              <a:t>Minimise interruptions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67968F0-CDB9-426C-9C53-84F22B61C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88967F8-44D3-4BC3-9379-F8F25EA708DE}"/>
              </a:ext>
            </a:extLst>
          </p:cNvPr>
          <p:cNvSpPr/>
          <p:nvPr/>
        </p:nvSpPr>
        <p:spPr>
          <a:xfrm>
            <a:off x="3937217" y="6524625"/>
            <a:ext cx="85291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400" dirty="0"/>
              <a:t>http://www.keepcalmandposters.com/poster/2483906_keep_calm_and_push_hard_push_fast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4">
            <a:extLst>
              <a:ext uri="{FF2B5EF4-FFF2-40B4-BE49-F238E27FC236}">
                <a16:creationId xmlns="" xmlns:a16="http://schemas.microsoft.com/office/drawing/2014/main" id="{0EC745B3-D181-4462-94F2-8C239EC7BC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138" y="2335213"/>
            <a:ext cx="3287712" cy="3835400"/>
          </a:xfrm>
        </p:spPr>
      </p:pic>
      <p:sp>
        <p:nvSpPr>
          <p:cNvPr id="27651" name="Title 1">
            <a:extLst>
              <a:ext uri="{FF2B5EF4-FFF2-40B4-BE49-F238E27FC236}">
                <a16:creationId xmlns="" xmlns:a16="http://schemas.microsoft.com/office/drawing/2014/main" id="{8563A0EA-5443-4C80-9332-FF9CF0EBA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950" y="157163"/>
            <a:ext cx="8912225" cy="1279525"/>
          </a:xfrm>
        </p:spPr>
        <p:txBody>
          <a:bodyPr/>
          <a:lstStyle/>
          <a:p>
            <a:pPr eaLnBrk="1" hangingPunct="1"/>
            <a:r>
              <a:rPr lang="en-ZA" altLang="en-US"/>
              <a:t>What saves lives in CPR?</a:t>
            </a:r>
          </a:p>
        </p:txBody>
      </p:sp>
      <p:sp>
        <p:nvSpPr>
          <p:cNvPr id="27652" name="TextBox 5">
            <a:extLst>
              <a:ext uri="{FF2B5EF4-FFF2-40B4-BE49-F238E27FC236}">
                <a16:creationId xmlns="" xmlns:a16="http://schemas.microsoft.com/office/drawing/2014/main" id="{14FC6E53-56CE-43CD-818C-066CC5419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1147763"/>
            <a:ext cx="43370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Century Gothic" panose="020B0502020202020204" pitchFamily="34" charset="0"/>
              <a:buAutoNum type="arabicPeriod"/>
            </a:pPr>
            <a:r>
              <a:rPr lang="en-ZA" altLang="en-US" sz="3000">
                <a:solidFill>
                  <a:schemeClr val="tx1"/>
                </a:solidFill>
              </a:rPr>
              <a:t>Good quality chest compressions</a:t>
            </a:r>
          </a:p>
        </p:txBody>
      </p:sp>
      <p:sp>
        <p:nvSpPr>
          <p:cNvPr id="27655" name="TextBox 7">
            <a:extLst>
              <a:ext uri="{FF2B5EF4-FFF2-40B4-BE49-F238E27FC236}">
                <a16:creationId xmlns="" xmlns:a16="http://schemas.microsoft.com/office/drawing/2014/main" id="{D7572F22-8DC8-4CBD-86C6-E001B9D1F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6170613"/>
            <a:ext cx="3287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ZA" altLang="en-US" sz="2000">
                <a:solidFill>
                  <a:schemeClr val="tx1"/>
                </a:solidFill>
              </a:rPr>
              <a:t>Allow chest recoil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ZA" altLang="en-US" sz="2000">
                <a:solidFill>
                  <a:schemeClr val="tx1"/>
                </a:solidFill>
              </a:rPr>
              <a:t>Minimise interruptions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2E670E2-A4F5-45A2-870B-F26250051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68ED7AC-68DD-4A0F-9E6F-E8FBC9576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8813" y="2456793"/>
            <a:ext cx="4421625" cy="3247587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="" xmlns:a16="http://schemas.microsoft.com/office/drawing/2014/main" id="{C8FC83A2-07FA-49B3-9ECA-F44B5AB9E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3337" y="1454287"/>
            <a:ext cx="40925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ZA" altLang="en-US" sz="3000" dirty="0">
                <a:solidFill>
                  <a:schemeClr val="tx1"/>
                </a:solidFill>
              </a:rPr>
              <a:t>2.	Early defibrillation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DFFB920-8CBF-4412-A82B-BCA67B20994E}"/>
              </a:ext>
            </a:extLst>
          </p:cNvPr>
          <p:cNvSpPr/>
          <p:nvPr/>
        </p:nvSpPr>
        <p:spPr>
          <a:xfrm>
            <a:off x="3973087" y="5746395"/>
            <a:ext cx="47930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dirty="0"/>
              <a:t>http://www.emedgroup.com/learn_defibrillation.htm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4">
            <a:extLst>
              <a:ext uri="{FF2B5EF4-FFF2-40B4-BE49-F238E27FC236}">
                <a16:creationId xmlns="" xmlns:a16="http://schemas.microsoft.com/office/drawing/2014/main" id="{C42D235B-ACD3-477F-A71B-B6B555E906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138" y="2335213"/>
            <a:ext cx="3287712" cy="3835400"/>
          </a:xfrm>
        </p:spPr>
      </p:pic>
      <p:sp>
        <p:nvSpPr>
          <p:cNvPr id="28675" name="Title 1">
            <a:extLst>
              <a:ext uri="{FF2B5EF4-FFF2-40B4-BE49-F238E27FC236}">
                <a16:creationId xmlns="" xmlns:a16="http://schemas.microsoft.com/office/drawing/2014/main" id="{73D2E239-6FB7-47B3-AC8A-FE1F9CE9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950" y="157163"/>
            <a:ext cx="8912225" cy="1279525"/>
          </a:xfrm>
        </p:spPr>
        <p:txBody>
          <a:bodyPr/>
          <a:lstStyle/>
          <a:p>
            <a:pPr eaLnBrk="1" hangingPunct="1"/>
            <a:r>
              <a:rPr lang="en-ZA" altLang="en-US"/>
              <a:t>What saves lives in CPR?</a:t>
            </a:r>
          </a:p>
        </p:txBody>
      </p:sp>
      <p:sp>
        <p:nvSpPr>
          <p:cNvPr id="28676" name="TextBox 5">
            <a:extLst>
              <a:ext uri="{FF2B5EF4-FFF2-40B4-BE49-F238E27FC236}">
                <a16:creationId xmlns="" xmlns:a16="http://schemas.microsoft.com/office/drawing/2014/main" id="{FAC2D932-1479-4F7E-9D88-5282683E8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1147763"/>
            <a:ext cx="43370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Century Gothic" panose="020B0502020202020204" pitchFamily="34" charset="0"/>
              <a:buAutoNum type="arabicPeriod"/>
            </a:pPr>
            <a:r>
              <a:rPr lang="en-ZA" altLang="en-US" sz="3000">
                <a:solidFill>
                  <a:schemeClr val="tx1"/>
                </a:solidFill>
              </a:rPr>
              <a:t>Good quality chest compressions</a:t>
            </a:r>
          </a:p>
        </p:txBody>
      </p:sp>
      <p:sp>
        <p:nvSpPr>
          <p:cNvPr id="28677" name="TextBox 6">
            <a:extLst>
              <a:ext uri="{FF2B5EF4-FFF2-40B4-BE49-F238E27FC236}">
                <a16:creationId xmlns="" xmlns:a16="http://schemas.microsoft.com/office/drawing/2014/main" id="{A4DCB694-0D7C-454B-B2DD-991993260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3337" y="1454287"/>
            <a:ext cx="40925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ZA" altLang="en-US" sz="3000" dirty="0">
                <a:solidFill>
                  <a:schemeClr val="tx1"/>
                </a:solidFill>
              </a:rPr>
              <a:t>2.	Early defibrillation</a:t>
            </a:r>
          </a:p>
        </p:txBody>
      </p:sp>
      <p:sp>
        <p:nvSpPr>
          <p:cNvPr id="28679" name="TextBox 2">
            <a:extLst>
              <a:ext uri="{FF2B5EF4-FFF2-40B4-BE49-F238E27FC236}">
                <a16:creationId xmlns="" xmlns:a16="http://schemas.microsoft.com/office/drawing/2014/main" id="{A20BDDA3-BC89-4FD2-B9FC-8D629AC1E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1113" y="1285875"/>
            <a:ext cx="30749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ZA" altLang="en-US" sz="3000">
                <a:solidFill>
                  <a:schemeClr val="tx1"/>
                </a:solidFill>
              </a:rPr>
              <a:t>3. Reverse the cause</a:t>
            </a:r>
          </a:p>
        </p:txBody>
      </p:sp>
      <p:pic>
        <p:nvPicPr>
          <p:cNvPr id="28680" name="Picture 7">
            <a:extLst>
              <a:ext uri="{FF2B5EF4-FFF2-40B4-BE49-F238E27FC236}">
                <a16:creationId xmlns="" xmlns:a16="http://schemas.microsoft.com/office/drawing/2014/main" id="{1A87D6CE-0886-4955-A707-019F31813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20360" b="29604"/>
          <a:stretch>
            <a:fillRect/>
          </a:stretch>
        </p:blipFill>
        <p:spPr bwMode="auto">
          <a:xfrm>
            <a:off x="8739188" y="2447925"/>
            <a:ext cx="339725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2" descr="Image result for h's and t's">
            <a:extLst>
              <a:ext uri="{FF2B5EF4-FFF2-40B4-BE49-F238E27FC236}">
                <a16:creationId xmlns="" xmlns:a16="http://schemas.microsoft.com/office/drawing/2014/main" id="{68DE22F5-935A-4B2C-8ADD-AA8DAE5DB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8" t="22868" r="13884"/>
          <a:stretch>
            <a:fillRect/>
          </a:stretch>
        </p:blipFill>
        <p:spPr bwMode="auto">
          <a:xfrm>
            <a:off x="8580438" y="3492500"/>
            <a:ext cx="35560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TextBox 9">
            <a:extLst>
              <a:ext uri="{FF2B5EF4-FFF2-40B4-BE49-F238E27FC236}">
                <a16:creationId xmlns="" xmlns:a16="http://schemas.microsoft.com/office/drawing/2014/main" id="{6A06B9B7-72E6-45B5-8938-7C211D087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6170613"/>
            <a:ext cx="3287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ZA" altLang="en-US" sz="2000">
                <a:solidFill>
                  <a:schemeClr val="tx1"/>
                </a:solidFill>
              </a:rPr>
              <a:t>Allow chest recoil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ZA" altLang="en-US" sz="2000">
                <a:solidFill>
                  <a:schemeClr val="tx1"/>
                </a:solidFill>
              </a:rPr>
              <a:t>Minimise interruptions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BB69E87-7BC7-4C9F-9E61-2E7E89295E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3348" y="112164"/>
            <a:ext cx="2099069" cy="1180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0333A75-B403-4F66-94B6-09F4817855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8813" y="2456793"/>
            <a:ext cx="4421625" cy="32475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839AC70-AE86-45EA-B270-BBCF68248884}"/>
              </a:ext>
            </a:extLst>
          </p:cNvPr>
          <p:cNvSpPr/>
          <p:nvPr/>
        </p:nvSpPr>
        <p:spPr>
          <a:xfrm>
            <a:off x="3973087" y="5746395"/>
            <a:ext cx="47930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dirty="0"/>
              <a:t>http://www.emedgroup.com/learn_defibrillation.htm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9F98DC1-298C-4AD8-B8AB-7174741C6E1A}"/>
              </a:ext>
            </a:extLst>
          </p:cNvPr>
          <p:cNvSpPr/>
          <p:nvPr/>
        </p:nvSpPr>
        <p:spPr>
          <a:xfrm>
            <a:off x="8766161" y="5900283"/>
            <a:ext cx="355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dirty="0"/>
              <a:t>http://rebelem.com/a-new-pulseless-electrical-activity-algorithm/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9541</TotalTime>
  <Words>1554</Words>
  <Application>Microsoft Office PowerPoint</Application>
  <PresentationFormat>Custom</PresentationFormat>
  <Paragraphs>287</Paragraphs>
  <Slides>45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Wisp</vt:lpstr>
      <vt:lpstr>Emergency Medicine</vt:lpstr>
      <vt:lpstr>What is a medical emergency?</vt:lpstr>
      <vt:lpstr>pulseless</vt:lpstr>
      <vt:lpstr>Pulseless patients…</vt:lpstr>
      <vt:lpstr>ACLS  algorithm</vt:lpstr>
      <vt:lpstr>What saves lives in CPR?</vt:lpstr>
      <vt:lpstr>What saves lives in CPR?</vt:lpstr>
      <vt:lpstr>What saves lives in CPR?</vt:lpstr>
      <vt:lpstr>What saves lives in CPR?</vt:lpstr>
      <vt:lpstr>PowerPoint Presentation</vt:lpstr>
      <vt:lpstr>The very sick patient with a pulse…</vt:lpstr>
      <vt:lpstr>Scenarios </vt:lpstr>
      <vt:lpstr>Scenario 1</vt:lpstr>
      <vt:lpstr>HHH</vt:lpstr>
      <vt:lpstr>Primary survey (ABCDE)</vt:lpstr>
      <vt:lpstr>PowerPoint Presentation</vt:lpstr>
      <vt:lpstr>PowerPoint Presentation</vt:lpstr>
      <vt:lpstr>Back to our patient…</vt:lpstr>
      <vt:lpstr>PowerPoint Presentation</vt:lpstr>
      <vt:lpstr>PowerPoint Presentation</vt:lpstr>
      <vt:lpstr>What’s your overall assessment of this patient?</vt:lpstr>
      <vt:lpstr>PowerPoint Presentation</vt:lpstr>
      <vt:lpstr>Scenario 2 Chest pain</vt:lpstr>
      <vt:lpstr>Go through the system</vt:lpstr>
      <vt:lpstr>Breathing </vt:lpstr>
      <vt:lpstr>Circulation </vt:lpstr>
      <vt:lpstr>Disability</vt:lpstr>
      <vt:lpstr>Exposure</vt:lpstr>
      <vt:lpstr>Summary of the case</vt:lpstr>
      <vt:lpstr>PowerPoint Presentation</vt:lpstr>
      <vt:lpstr>Scenario 3 Hemiparesis</vt:lpstr>
      <vt:lpstr>HHH</vt:lpstr>
      <vt:lpstr>Airway</vt:lpstr>
      <vt:lpstr>Breathing </vt:lpstr>
      <vt:lpstr>Circulation </vt:lpstr>
      <vt:lpstr>Disability</vt:lpstr>
      <vt:lpstr>Exposure</vt:lpstr>
      <vt:lpstr>What do you make of this case?</vt:lpstr>
      <vt:lpstr>FAST mnemonic</vt:lpstr>
      <vt:lpstr>PowerPoint Presentation</vt:lpstr>
      <vt:lpstr>PowerPoint Presentation</vt:lpstr>
      <vt:lpstr>PowerPoint Presentation</vt:lpstr>
      <vt:lpstr>Specific goals for stroke patients</vt:lpstr>
      <vt:lpstr>RECAP:  Approach to a medical emergency</vt:lpstr>
      <vt:lpstr>Questions??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Medicine</dc:title>
  <dc:creator>Vishal Chhagan</dc:creator>
  <cp:lastModifiedBy>Dr. M Bac</cp:lastModifiedBy>
  <cp:revision>166</cp:revision>
  <dcterms:created xsi:type="dcterms:W3CDTF">2017-01-04T08:36:54Z</dcterms:created>
  <dcterms:modified xsi:type="dcterms:W3CDTF">2018-08-20T13:30:36Z</dcterms:modified>
</cp:coreProperties>
</file>