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6"/>
  </p:notesMasterIdLst>
  <p:sldIdLst>
    <p:sldId id="335" r:id="rId2"/>
    <p:sldId id="347" r:id="rId3"/>
    <p:sldId id="346" r:id="rId4"/>
    <p:sldId id="334" r:id="rId5"/>
    <p:sldId id="265" r:id="rId6"/>
    <p:sldId id="264" r:id="rId7"/>
    <p:sldId id="340" r:id="rId8"/>
    <p:sldId id="342" r:id="rId9"/>
    <p:sldId id="336" r:id="rId10"/>
    <p:sldId id="337" r:id="rId11"/>
    <p:sldId id="338" r:id="rId12"/>
    <p:sldId id="339" r:id="rId13"/>
    <p:sldId id="345" r:id="rId14"/>
    <p:sldId id="343" r:id="rId15"/>
    <p:sldId id="344" r:id="rId16"/>
    <p:sldId id="256" r:id="rId17"/>
    <p:sldId id="341" r:id="rId18"/>
    <p:sldId id="257" r:id="rId19"/>
    <p:sldId id="258" r:id="rId20"/>
    <p:sldId id="259" r:id="rId21"/>
    <p:sldId id="260" r:id="rId22"/>
    <p:sldId id="263" r:id="rId23"/>
    <p:sldId id="262" r:id="rId24"/>
    <p:sldId id="266" r:id="rId25"/>
    <p:sldId id="268" r:id="rId26"/>
    <p:sldId id="267" r:id="rId27"/>
    <p:sldId id="269" r:id="rId28"/>
    <p:sldId id="270" r:id="rId29"/>
    <p:sldId id="272" r:id="rId30"/>
    <p:sldId id="271" r:id="rId31"/>
    <p:sldId id="274" r:id="rId32"/>
    <p:sldId id="276" r:id="rId33"/>
    <p:sldId id="275" r:id="rId34"/>
    <p:sldId id="277" r:id="rId35"/>
    <p:sldId id="286" r:id="rId36"/>
    <p:sldId id="332" r:id="rId37"/>
    <p:sldId id="331" r:id="rId38"/>
    <p:sldId id="278" r:id="rId39"/>
    <p:sldId id="279" r:id="rId40"/>
    <p:sldId id="280" r:id="rId41"/>
    <p:sldId id="281" r:id="rId42"/>
    <p:sldId id="282" r:id="rId43"/>
    <p:sldId id="283" r:id="rId44"/>
    <p:sldId id="284" r:id="rId45"/>
    <p:sldId id="285" r:id="rId46"/>
    <p:sldId id="333" r:id="rId47"/>
    <p:sldId id="292" r:id="rId48"/>
    <p:sldId id="294" r:id="rId49"/>
    <p:sldId id="291" r:id="rId50"/>
    <p:sldId id="296" r:id="rId51"/>
    <p:sldId id="297" r:id="rId52"/>
    <p:sldId id="298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299" r:id="rId79"/>
    <p:sldId id="327" r:id="rId80"/>
    <p:sldId id="328" r:id="rId81"/>
    <p:sldId id="329" r:id="rId82"/>
    <p:sldId id="301" r:id="rId83"/>
    <p:sldId id="330" r:id="rId84"/>
    <p:sldId id="348" r:id="rId8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D32125E-CD44-1C41-9697-F5B2BFD2E1CC}">
          <p14:sldIdLst>
            <p14:sldId id="335"/>
            <p14:sldId id="347"/>
            <p14:sldId id="346"/>
            <p14:sldId id="334"/>
            <p14:sldId id="265"/>
            <p14:sldId id="264"/>
            <p14:sldId id="340"/>
            <p14:sldId id="342"/>
            <p14:sldId id="336"/>
            <p14:sldId id="337"/>
            <p14:sldId id="338"/>
            <p14:sldId id="339"/>
            <p14:sldId id="345"/>
            <p14:sldId id="343"/>
            <p14:sldId id="344"/>
            <p14:sldId id="256"/>
            <p14:sldId id="341"/>
            <p14:sldId id="257"/>
            <p14:sldId id="258"/>
            <p14:sldId id="259"/>
            <p14:sldId id="260"/>
            <p14:sldId id="263"/>
            <p14:sldId id="262"/>
            <p14:sldId id="266"/>
            <p14:sldId id="268"/>
            <p14:sldId id="267"/>
            <p14:sldId id="269"/>
            <p14:sldId id="270"/>
            <p14:sldId id="272"/>
            <p14:sldId id="271"/>
            <p14:sldId id="274"/>
            <p14:sldId id="276"/>
            <p14:sldId id="275"/>
            <p14:sldId id="277"/>
            <p14:sldId id="286"/>
            <p14:sldId id="332"/>
            <p14:sldId id="331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333"/>
            <p14:sldId id="292"/>
            <p14:sldId id="294"/>
            <p14:sldId id="291"/>
            <p14:sldId id="296"/>
            <p14:sldId id="297"/>
            <p14:sldId id="298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299"/>
            <p14:sldId id="327"/>
            <p14:sldId id="328"/>
            <p14:sldId id="329"/>
            <p14:sldId id="301"/>
            <p14:sldId id="330"/>
            <p14:sldId id="34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0B4FB-F6BE-D641-844B-4511E316149D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2E4BA-0FAD-CA47-AD9B-26872992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2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2E4BA-0FAD-CA47-AD9B-26872992AD57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87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3069771"/>
            <a:ext cx="8229600" cy="1143000"/>
          </a:xfrm>
        </p:spPr>
        <p:txBody>
          <a:bodyPr/>
          <a:lstStyle/>
          <a:p>
            <a:r>
              <a:rPr lang="en-ZA" dirty="0" smtClean="0"/>
              <a:t>SKIN CANCER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4205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UV RADIATION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42416" cy="506185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Additional skin cancers per million from UV exposure</a:t>
            </a:r>
            <a:endParaRPr lang="en-ZA" dirty="0"/>
          </a:p>
          <a:p>
            <a:pPr lvl="0"/>
            <a:r>
              <a:rPr lang="en-US" dirty="0"/>
              <a:t>Latitude of RSA 13 degrees north to 22 degrees south</a:t>
            </a:r>
            <a:endParaRPr lang="en-ZA" dirty="0"/>
          </a:p>
          <a:p>
            <a:pPr lvl="0"/>
            <a:r>
              <a:rPr lang="en-US" dirty="0"/>
              <a:t>UV index higher (&gt;10) at higher altitudes - UVR levels rise by about 4 to 5 percent for every 1000 feet of altitude</a:t>
            </a:r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9071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UV RADIATION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132" y="1377538"/>
            <a:ext cx="8763990" cy="5768439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endParaRPr lang="en-ZA" dirty="0"/>
          </a:p>
          <a:p>
            <a:pPr lvl="0"/>
            <a:r>
              <a:rPr lang="en-ZA" dirty="0" smtClean="0"/>
              <a:t>UVA rays penetrate deeper into the skin: structural damage&gt; causing ageing&gt; risk of skin cancer. </a:t>
            </a:r>
          </a:p>
          <a:p>
            <a:pPr lvl="0"/>
            <a:r>
              <a:rPr lang="en-ZA" dirty="0"/>
              <a:t> UVB rays are normally only active when you are in actual sunlight. They are filtered by glass and clothing. </a:t>
            </a:r>
          </a:p>
          <a:p>
            <a:pPr lvl="0"/>
            <a:r>
              <a:rPr lang="en-ZA" dirty="0"/>
              <a:t>UVA rays </a:t>
            </a:r>
            <a:r>
              <a:rPr lang="en-ZA" dirty="0" smtClean="0"/>
              <a:t> </a:t>
            </a:r>
            <a:r>
              <a:rPr lang="en-ZA" dirty="0"/>
              <a:t>can pass through glass, shade, water and loose </a:t>
            </a:r>
            <a:r>
              <a:rPr lang="en-ZA" dirty="0" smtClean="0"/>
              <a:t>clothing.</a:t>
            </a:r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1796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UV da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4" y="285008"/>
            <a:ext cx="7671629" cy="640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21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asal cell carcin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49" y="963426"/>
            <a:ext cx="7779627" cy="466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03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4877" y="1282535"/>
            <a:ext cx="6073847" cy="479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9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keratoacanthom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68" y="1603168"/>
            <a:ext cx="8227468" cy="458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02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APPROACH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060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4774"/>
            <a:ext cx="8229600" cy="1143000"/>
          </a:xfrm>
        </p:spPr>
        <p:txBody>
          <a:bodyPr/>
          <a:lstStyle/>
          <a:p>
            <a:r>
              <a:rPr lang="en-ZA" b="1" dirty="0" smtClean="0"/>
              <a:t>BASAL CELL CARCINOMA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3824026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TYPES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Normal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Aggressive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0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GROWTH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12" y="1600200"/>
            <a:ext cx="4316681" cy="4753099"/>
          </a:xfrm>
        </p:spPr>
        <p:txBody>
          <a:bodyPr/>
          <a:lstStyle/>
          <a:p>
            <a:r>
              <a:rPr lang="en-US" dirty="0" err="1" smtClean="0"/>
              <a:t>Nodulocystic</a:t>
            </a:r>
            <a:r>
              <a:rPr lang="en-US" dirty="0" smtClean="0"/>
              <a:t>  differentiation variants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28904" y="1457696"/>
            <a:ext cx="3515096" cy="4753099"/>
          </a:xfrm>
        </p:spPr>
        <p:txBody>
          <a:bodyPr/>
          <a:lstStyle/>
          <a:p>
            <a:r>
              <a:rPr lang="en-US" dirty="0" smtClean="0"/>
              <a:t>Superficial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41371" y="3645725"/>
            <a:ext cx="807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i="1" dirty="0" smtClean="0"/>
              <a:t>VS</a:t>
            </a:r>
            <a:endParaRPr lang="en-ZA" sz="3600" b="1" i="1" dirty="0"/>
          </a:p>
        </p:txBody>
      </p:sp>
    </p:spTree>
    <p:extLst>
      <p:ext uri="{BB962C8B-B14F-4D97-AF65-F5344CB8AC3E}">
        <p14:creationId xmlns:p14="http://schemas.microsoft.com/office/powerpoint/2010/main" val="399156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721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AGGRESSIVE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155371"/>
          </a:xfrm>
        </p:spPr>
        <p:txBody>
          <a:bodyPr/>
          <a:lstStyle/>
          <a:p>
            <a:r>
              <a:rPr lang="en-US" dirty="0" err="1" smtClean="0"/>
              <a:t>Micronodular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155371"/>
          </a:xfrm>
        </p:spPr>
        <p:txBody>
          <a:bodyPr/>
          <a:lstStyle/>
          <a:p>
            <a:r>
              <a:rPr lang="en-US" dirty="0" smtClean="0"/>
              <a:t>Infiltrative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045857"/>
            <a:ext cx="4038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err="1" smtClean="0"/>
              <a:t>Morphoeic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4013591"/>
            <a:ext cx="40386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err="1" smtClean="0"/>
              <a:t>Metatypical</a:t>
            </a:r>
            <a:r>
              <a:rPr lang="en-US" sz="2800" dirty="0" smtClean="0"/>
              <a:t> (</a:t>
            </a:r>
            <a:r>
              <a:rPr lang="en-US" sz="2800" dirty="0" err="1" smtClean="0"/>
              <a:t>Basosquamous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0522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ANATOMICAL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Face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Rest of the body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052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SKIN TYPE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05931" y="1335940"/>
            <a:ext cx="3515237" cy="4055457"/>
          </a:xfrm>
          <a:prstGeom prst="rect">
            <a:avLst/>
          </a:prstGeom>
        </p:spPr>
      </p:pic>
      <p:pic>
        <p:nvPicPr>
          <p:cNvPr id="4098" name="Picture 2" descr="Image result for old white man with skin canc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74" y="1460667"/>
            <a:ext cx="4435926" cy="249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69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VITAL FUNCTIONAL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155371"/>
          </a:xfrm>
        </p:spPr>
        <p:txBody>
          <a:bodyPr/>
          <a:lstStyle/>
          <a:p>
            <a:r>
              <a:rPr lang="en-US" dirty="0" smtClean="0"/>
              <a:t>Eyelids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155371"/>
          </a:xfrm>
        </p:spPr>
        <p:txBody>
          <a:bodyPr/>
          <a:lstStyle/>
          <a:p>
            <a:r>
              <a:rPr lang="en-US" dirty="0" smtClean="0"/>
              <a:t>Ears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045857"/>
            <a:ext cx="4038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Lips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4013591"/>
            <a:ext cx="4038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Nose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52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2115817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>
            <a:normAutofit fontScale="90000"/>
          </a:bodyPr>
          <a:lstStyle/>
          <a:p>
            <a:pPr>
              <a:defRPr/>
            </a:pPr>
            <a:r>
              <a:rPr lang="en-US" sz="6000" dirty="0" smtClean="0">
                <a:cs typeface="+mj-cs"/>
              </a:rPr>
              <a:t>BASAL CELL CARCINOMA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sz="half" idx="1"/>
          </p:nvPr>
        </p:nvSpPr>
        <p:spPr>
          <a:effectLst>
            <a:outerShdw blurRad="63500" dist="45791" dir="2021404" algn="ctr" rotWithShape="0">
              <a:schemeClr val="tx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pPr>
              <a:defRPr/>
            </a:pPr>
            <a:r>
              <a:rPr lang="en-US" dirty="0" smtClean="0"/>
              <a:t> Sometimes what is seen at the surface</a:t>
            </a:r>
            <a:r>
              <a:rPr lang="en-US" dirty="0"/>
              <a:t> </a:t>
            </a:r>
            <a:r>
              <a:rPr lang="en-US" dirty="0" smtClean="0"/>
              <a:t>is only the tip of the iceberg</a:t>
            </a:r>
          </a:p>
          <a:p>
            <a:pPr>
              <a:defRPr/>
            </a:pPr>
            <a:r>
              <a:rPr lang="en-US" dirty="0" smtClean="0"/>
              <a:t>Doubles in size every two years</a:t>
            </a:r>
          </a:p>
        </p:txBody>
      </p:sp>
      <p:pic>
        <p:nvPicPr>
          <p:cNvPr id="6" name="Picture 4" descr="C:\WINDOWS\Desktop\Skin cancer\iceber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1" r="1962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603707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/>
          </p:cNvSpPr>
          <p:nvPr/>
        </p:nvSpPr>
        <p:spPr bwMode="auto">
          <a:xfrm>
            <a:off x="71251" y="1285738"/>
            <a:ext cx="349709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Latest statistics 2004</a:t>
            </a:r>
          </a:p>
          <a:p>
            <a:r>
              <a:rPr lang="en-US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New </a:t>
            </a:r>
          </a:p>
          <a:p>
            <a:r>
              <a:rPr lang="en-US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National Cancer Registry</a:t>
            </a:r>
          </a:p>
          <a:p>
            <a:r>
              <a:rPr lang="en-US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from 2010</a:t>
            </a:r>
          </a:p>
          <a:p>
            <a:r>
              <a:rPr lang="en-US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2004 Numbers</a:t>
            </a:r>
          </a:p>
          <a:p>
            <a:r>
              <a:rPr lang="en-US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Underreported</a:t>
            </a:r>
          </a:p>
        </p:txBody>
      </p:sp>
      <p:sp>
        <p:nvSpPr>
          <p:cNvPr id="37890" name="Rectangle 2"/>
          <p:cNvSpPr>
            <a:spLocks/>
          </p:cNvSpPr>
          <p:nvPr/>
        </p:nvSpPr>
        <p:spPr bwMode="auto">
          <a:xfrm>
            <a:off x="6004284" y="1861567"/>
            <a:ext cx="30209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NMSC</a:t>
            </a:r>
          </a:p>
          <a:p>
            <a:r>
              <a:rPr lang="en-US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Caucasian males</a:t>
            </a:r>
          </a:p>
          <a:p>
            <a:r>
              <a:rPr lang="en-US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BCC 36%</a:t>
            </a:r>
          </a:p>
          <a:p>
            <a:r>
              <a:rPr lang="en-US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SCC 14%</a:t>
            </a:r>
          </a:p>
          <a:p>
            <a:r>
              <a:rPr lang="en-US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250/100 000</a:t>
            </a:r>
          </a:p>
        </p:txBody>
      </p:sp>
      <p:sp>
        <p:nvSpPr>
          <p:cNvPr id="37891" name="Rectangle 3"/>
          <p:cNvSpPr>
            <a:spLocks/>
          </p:cNvSpPr>
          <p:nvPr/>
        </p:nvSpPr>
        <p:spPr bwMode="auto">
          <a:xfrm>
            <a:off x="178130" y="4398837"/>
            <a:ext cx="252944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NMSC</a:t>
            </a:r>
          </a:p>
          <a:p>
            <a:r>
              <a:rPr lang="en-US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Cape </a:t>
            </a:r>
            <a:r>
              <a:rPr lang="en-US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Coloureds</a:t>
            </a:r>
            <a:endParaRPr lang="en-US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BCC 18%</a:t>
            </a:r>
          </a:p>
          <a:p>
            <a:r>
              <a:rPr lang="en-US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SCC 8.7%</a:t>
            </a:r>
          </a:p>
          <a:p>
            <a:r>
              <a:rPr lang="en-US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84/100 000</a:t>
            </a:r>
          </a:p>
        </p:txBody>
      </p:sp>
      <p:sp>
        <p:nvSpPr>
          <p:cNvPr id="37892" name="Rectangle 4"/>
          <p:cNvSpPr>
            <a:spLocks/>
          </p:cNvSpPr>
          <p:nvPr/>
        </p:nvSpPr>
        <p:spPr bwMode="auto">
          <a:xfrm>
            <a:off x="5549802" y="4287188"/>
            <a:ext cx="32379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NMSC</a:t>
            </a:r>
          </a:p>
          <a:p>
            <a:r>
              <a:rPr lang="en-US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Caucasian females</a:t>
            </a:r>
          </a:p>
          <a:p>
            <a:r>
              <a:rPr lang="en-US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BCC 31%</a:t>
            </a:r>
          </a:p>
          <a:p>
            <a:r>
              <a:rPr lang="en-US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SCC 11.7%</a:t>
            </a:r>
          </a:p>
          <a:p>
            <a:r>
              <a:rPr lang="en-US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140/100 000</a:t>
            </a:r>
          </a:p>
        </p:txBody>
      </p:sp>
      <p:sp>
        <p:nvSpPr>
          <p:cNvPr id="37893" name="Rectangle 5"/>
          <p:cNvSpPr>
            <a:spLocks/>
          </p:cNvSpPr>
          <p:nvPr/>
        </p:nvSpPr>
        <p:spPr bwMode="auto">
          <a:xfrm>
            <a:off x="3289474" y="5763422"/>
            <a:ext cx="22915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Melanoma</a:t>
            </a:r>
          </a:p>
          <a:p>
            <a:r>
              <a:rPr lang="en-US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69/100 000</a:t>
            </a:r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4022824" y="2770436"/>
            <a:ext cx="1526977" cy="117537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4472658" y="2270374"/>
            <a:ext cx="1108397" cy="33486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3497090" y="3558481"/>
            <a:ext cx="554756" cy="1453307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 flipH="1">
            <a:off x="2219027" y="3442395"/>
            <a:ext cx="223242" cy="443136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5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/>
          </p:cNvSpPr>
          <p:nvPr/>
        </p:nvSpPr>
        <p:spPr bwMode="auto">
          <a:xfrm>
            <a:off x="1686595" y="624899"/>
            <a:ext cx="13547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Sunny climate</a:t>
            </a:r>
          </a:p>
          <a:p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AutoShape 2"/>
          <p:cNvSpPr>
            <a:spLocks/>
          </p:cNvSpPr>
          <p:nvPr/>
        </p:nvSpPr>
        <p:spPr bwMode="auto">
          <a:xfrm rot="5356661">
            <a:off x="2226841" y="1441029"/>
            <a:ext cx="1026914" cy="446484"/>
          </a:xfrm>
          <a:prstGeom prst="rightArrow">
            <a:avLst>
              <a:gd name="adj1" fmla="val 35546"/>
              <a:gd name="adj2" fmla="val 7552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795" name="Rectangle 3"/>
          <p:cNvSpPr>
            <a:spLocks/>
          </p:cNvSpPr>
          <p:nvPr/>
        </p:nvSpPr>
        <p:spPr bwMode="auto">
          <a:xfrm>
            <a:off x="2732485" y="2397532"/>
            <a:ext cx="2949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UV</a:t>
            </a:r>
          </a:p>
        </p:txBody>
      </p:sp>
      <p:sp>
        <p:nvSpPr>
          <p:cNvPr id="33796" name="AutoShape 4"/>
          <p:cNvSpPr>
            <a:spLocks/>
          </p:cNvSpPr>
          <p:nvPr/>
        </p:nvSpPr>
        <p:spPr bwMode="auto">
          <a:xfrm rot="-5420180">
            <a:off x="2317254" y="2460129"/>
            <a:ext cx="267891" cy="151805"/>
          </a:xfrm>
          <a:prstGeom prst="rightArrow">
            <a:avLst>
              <a:gd name="adj1" fmla="val 23713"/>
              <a:gd name="adj2" fmla="val 6348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797" name="Rectangle 5"/>
          <p:cNvSpPr>
            <a:spLocks/>
          </p:cNvSpPr>
          <p:nvPr/>
        </p:nvSpPr>
        <p:spPr bwMode="auto">
          <a:xfrm>
            <a:off x="4487168" y="584805"/>
            <a:ext cx="20433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Caucasian population</a:t>
            </a:r>
          </a:p>
        </p:txBody>
      </p:sp>
      <p:sp>
        <p:nvSpPr>
          <p:cNvPr id="33798" name="AutoShape 6"/>
          <p:cNvSpPr>
            <a:spLocks/>
          </p:cNvSpPr>
          <p:nvPr/>
        </p:nvSpPr>
        <p:spPr bwMode="auto">
          <a:xfrm rot="-5420180">
            <a:off x="2504777" y="2460129"/>
            <a:ext cx="267891" cy="151805"/>
          </a:xfrm>
          <a:prstGeom prst="rightArrow">
            <a:avLst>
              <a:gd name="adj1" fmla="val 23713"/>
              <a:gd name="adj2" fmla="val 6348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799" name="AutoShape 7"/>
          <p:cNvSpPr>
            <a:spLocks/>
          </p:cNvSpPr>
          <p:nvPr/>
        </p:nvSpPr>
        <p:spPr bwMode="auto">
          <a:xfrm rot="5356661">
            <a:off x="5584404" y="1441029"/>
            <a:ext cx="1026914" cy="446484"/>
          </a:xfrm>
          <a:prstGeom prst="rightArrow">
            <a:avLst>
              <a:gd name="adj1" fmla="val 35546"/>
              <a:gd name="adj2" fmla="val 7552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00" name="Rectangle 8"/>
          <p:cNvSpPr>
            <a:spLocks/>
          </p:cNvSpPr>
          <p:nvPr/>
        </p:nvSpPr>
        <p:spPr bwMode="auto">
          <a:xfrm>
            <a:off x="4576465" y="2500134"/>
            <a:ext cx="184350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Northern European</a:t>
            </a:r>
          </a:p>
          <a:p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Descent</a:t>
            </a:r>
          </a:p>
        </p:txBody>
      </p:sp>
      <p:sp>
        <p:nvSpPr>
          <p:cNvPr id="33801" name="AutoShape 9"/>
          <p:cNvSpPr>
            <a:spLocks/>
          </p:cNvSpPr>
          <p:nvPr/>
        </p:nvSpPr>
        <p:spPr bwMode="auto">
          <a:xfrm rot="5356661">
            <a:off x="5584404" y="3548435"/>
            <a:ext cx="1026914" cy="446484"/>
          </a:xfrm>
          <a:prstGeom prst="rightArrow">
            <a:avLst>
              <a:gd name="adj1" fmla="val 35546"/>
              <a:gd name="adj2" fmla="val 7552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02" name="Rectangle 10"/>
          <p:cNvSpPr>
            <a:spLocks/>
          </p:cNvSpPr>
          <p:nvPr/>
        </p:nvSpPr>
        <p:spPr bwMode="auto">
          <a:xfrm>
            <a:off x="5469434" y="4513868"/>
            <a:ext cx="7875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Fair skin</a:t>
            </a:r>
          </a:p>
        </p:txBody>
      </p:sp>
      <p:sp>
        <p:nvSpPr>
          <p:cNvPr id="33803" name="Rectangle 11"/>
          <p:cNvSpPr>
            <a:spLocks/>
          </p:cNvSpPr>
          <p:nvPr/>
        </p:nvSpPr>
        <p:spPr bwMode="auto">
          <a:xfrm>
            <a:off x="1386334" y="4611916"/>
            <a:ext cx="11304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Epidemic of</a:t>
            </a:r>
          </a:p>
          <a:p>
            <a:r>
              <a:rPr lang="en-US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NMSC</a:t>
            </a:r>
          </a:p>
          <a:p>
            <a:r>
              <a:rPr lang="en-US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Melanoma</a:t>
            </a:r>
          </a:p>
        </p:txBody>
      </p:sp>
      <p:sp>
        <p:nvSpPr>
          <p:cNvPr id="33804" name="AutoShape 12"/>
          <p:cNvSpPr>
            <a:spLocks/>
          </p:cNvSpPr>
          <p:nvPr/>
        </p:nvSpPr>
        <p:spPr bwMode="auto">
          <a:xfrm rot="2658029">
            <a:off x="3074045" y="3314030"/>
            <a:ext cx="2402086" cy="526852"/>
          </a:xfrm>
          <a:prstGeom prst="leftRightArrow">
            <a:avLst>
              <a:gd name="adj1" fmla="val 30259"/>
              <a:gd name="adj2" fmla="val 69192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05" name="AutoShape 13"/>
          <p:cNvSpPr>
            <a:spLocks/>
          </p:cNvSpPr>
          <p:nvPr/>
        </p:nvSpPr>
        <p:spPr bwMode="auto">
          <a:xfrm rot="7983278">
            <a:off x="3210223" y="3708053"/>
            <a:ext cx="1026914" cy="517922"/>
          </a:xfrm>
          <a:prstGeom prst="rightArrow">
            <a:avLst>
              <a:gd name="adj1" fmla="val 28176"/>
              <a:gd name="adj2" fmla="val 7338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06" name="AutoShape 14"/>
          <p:cNvSpPr>
            <a:spLocks/>
          </p:cNvSpPr>
          <p:nvPr/>
        </p:nvSpPr>
        <p:spPr bwMode="auto">
          <a:xfrm rot="-5407702">
            <a:off x="5731744" y="5054203"/>
            <a:ext cx="732234" cy="482203"/>
          </a:xfrm>
          <a:prstGeom prst="rightArrow">
            <a:avLst>
              <a:gd name="adj1" fmla="val 35361"/>
              <a:gd name="adj2" fmla="val 6150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07" name="Rectangle 15"/>
          <p:cNvSpPr>
            <a:spLocks/>
          </p:cNvSpPr>
          <p:nvPr/>
        </p:nvSpPr>
        <p:spPr bwMode="auto">
          <a:xfrm>
            <a:off x="7418338" y="3500259"/>
            <a:ext cx="96435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Cape</a:t>
            </a:r>
          </a:p>
          <a:p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Coloureds</a:t>
            </a:r>
          </a:p>
        </p:txBody>
      </p:sp>
      <p:sp>
        <p:nvSpPr>
          <p:cNvPr id="33808" name="AutoShape 16"/>
          <p:cNvSpPr>
            <a:spLocks/>
          </p:cNvSpPr>
          <p:nvPr/>
        </p:nvSpPr>
        <p:spPr bwMode="auto">
          <a:xfrm rot="9091207">
            <a:off x="6678291" y="4027289"/>
            <a:ext cx="732234" cy="482203"/>
          </a:xfrm>
          <a:prstGeom prst="rightArrow">
            <a:avLst>
              <a:gd name="adj1" fmla="val 35361"/>
              <a:gd name="adj2" fmla="val 6150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3809" name="Picture 1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703" y="5514082"/>
            <a:ext cx="1017984" cy="117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0" name="Rectangle 18"/>
          <p:cNvSpPr>
            <a:spLocks/>
          </p:cNvSpPr>
          <p:nvPr/>
        </p:nvSpPr>
        <p:spPr bwMode="auto">
          <a:xfrm>
            <a:off x="4926841" y="6015533"/>
            <a:ext cx="28014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Tirosinase</a:t>
            </a:r>
            <a:r>
              <a:rPr lang="en-US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+ albinism</a:t>
            </a:r>
          </a:p>
          <a:p>
            <a:r>
              <a:rPr lang="en-US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African descent </a:t>
            </a:r>
            <a:r>
              <a:rPr lang="en-US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approx</a:t>
            </a:r>
            <a:r>
              <a:rPr lang="en-US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11000</a:t>
            </a:r>
          </a:p>
        </p:txBody>
      </p:sp>
      <p:pic>
        <p:nvPicPr>
          <p:cNvPr id="33811" name="Picture 1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437" y="964406"/>
            <a:ext cx="1496839" cy="112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2" name="Picture 2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494" y="4259461"/>
            <a:ext cx="896318" cy="97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3" name="Picture 2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45" y="1644179"/>
            <a:ext cx="1804913" cy="177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4" name="Picture 2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3" y="5612308"/>
            <a:ext cx="1314896" cy="98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5" name="Picture 2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305" y="5661961"/>
            <a:ext cx="1352387" cy="96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7887" y="6103440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/>
              <a:t>VS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66542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GENETIC PREDISPOSITION</a:t>
            </a:r>
            <a:endParaRPr lang="en-US" dirty="0"/>
          </a:p>
        </p:txBody>
      </p:sp>
      <p:pic>
        <p:nvPicPr>
          <p:cNvPr id="4" name="Content Placeholder 3" descr="DSC00849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1" t="20042" r="7522" b="-10829"/>
          <a:stretch/>
        </p:blipFill>
        <p:spPr>
          <a:xfrm>
            <a:off x="2640648" y="2418692"/>
            <a:ext cx="4495149" cy="3707471"/>
          </a:xfrm>
        </p:spPr>
      </p:pic>
    </p:spTree>
    <p:extLst>
      <p:ext uri="{BB962C8B-B14F-4D97-AF65-F5344CB8AC3E}">
        <p14:creationId xmlns:p14="http://schemas.microsoft.com/office/powerpoint/2010/main" val="1043397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options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577" r="2577"/>
          <a:stretch>
            <a:fillRect/>
          </a:stretch>
        </p:blipFill>
        <p:spPr>
          <a:xfrm>
            <a:off x="201881" y="1314070"/>
            <a:ext cx="4293919" cy="481209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3177" r="13177"/>
          <a:stretch>
            <a:fillRect/>
          </a:stretch>
        </p:blipFill>
        <p:spPr>
          <a:xfrm>
            <a:off x="4648199" y="1350825"/>
            <a:ext cx="4293919" cy="4812093"/>
          </a:xfrm>
        </p:spPr>
      </p:pic>
    </p:spTree>
    <p:extLst>
      <p:ext uri="{BB962C8B-B14F-4D97-AF65-F5344CB8AC3E}">
        <p14:creationId xmlns:p14="http://schemas.microsoft.com/office/powerpoint/2010/main" val="30487254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SURGICAL THERAPIES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32357" b="32357"/>
          <a:stretch>
            <a:fillRect/>
          </a:stretch>
        </p:blipFill>
        <p:spPr>
          <a:xfrm>
            <a:off x="311674" y="1600200"/>
            <a:ext cx="4038600" cy="2155825"/>
          </a:xfrm>
        </p:spPr>
      </p:pic>
      <p:pic>
        <p:nvPicPr>
          <p:cNvPr id="6" name="Content Placeholder 5" descr="Screen Shot 2014-06-24 at 9.06.13 PM.pn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5" r="16845"/>
          <a:stretch>
            <a:fillRect/>
          </a:stretch>
        </p:blipFill>
        <p:spPr>
          <a:xfrm>
            <a:off x="4793726" y="1600200"/>
            <a:ext cx="4038600" cy="2155825"/>
          </a:xfrm>
        </p:spPr>
      </p:pic>
      <p:pic>
        <p:nvPicPr>
          <p:cNvPr id="8" name="Picture 7" descr="Screen Shot 2014-06-24 at 9.09.46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17" y="4152796"/>
            <a:ext cx="3833313" cy="2545154"/>
          </a:xfrm>
          <a:prstGeom prst="rect">
            <a:avLst/>
          </a:prstGeom>
        </p:spPr>
      </p:pic>
      <p:pic>
        <p:nvPicPr>
          <p:cNvPr id="10" name="Picture 9" descr="Screen Shot 2014-06-24 at 9.13.50 P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614" y="4053773"/>
            <a:ext cx="23495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1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outh african black oculocutaneous albinism with skin canc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5" y="356260"/>
            <a:ext cx="8969363" cy="635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04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RADIOTHERAPY</a:t>
            </a:r>
            <a:endParaRPr lang="en-US" dirty="0"/>
          </a:p>
        </p:txBody>
      </p:sp>
      <p:pic>
        <p:nvPicPr>
          <p:cNvPr id="3" name="Content Placeholder 2" descr="Screen Shot 2014-08-10 at 12.36.4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8" r="-1348"/>
          <a:stretch>
            <a:fillRect/>
          </a:stretch>
        </p:blipFill>
        <p:spPr>
          <a:xfrm>
            <a:off x="306338" y="1840676"/>
            <a:ext cx="8712742" cy="4595750"/>
          </a:xfrm>
        </p:spPr>
      </p:pic>
    </p:spTree>
    <p:extLst>
      <p:ext uri="{BB962C8B-B14F-4D97-AF65-F5344CB8AC3E}">
        <p14:creationId xmlns:p14="http://schemas.microsoft.com/office/powerpoint/2010/main" val="254674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261391" y="316036"/>
            <a:ext cx="8372104" cy="13761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 smtClean="0">
                <a:latin typeface="Gill Sans Light" charset="0"/>
                <a:ea typeface="ヒラギノ角ゴ ProN W3" charset="0"/>
                <a:cs typeface="ヒラギノ角ゴ ProN W3" charset="0"/>
              </a:rPr>
              <a:t>SURGICAL TREATMENT OPTIONS</a:t>
            </a:r>
            <a:endParaRPr lang="en-US" dirty="0">
              <a:latin typeface="Gill Sans Light" charset="0"/>
              <a:ea typeface="ヒラギノ角ゴ ProN W3" charset="0"/>
              <a:cs typeface="ヒラギノ角ゴ ProN W3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2658573" y="1700007"/>
            <a:ext cx="1771427" cy="455414"/>
          </a:xfrm>
          <a:prstGeom prst="line">
            <a:avLst/>
          </a:prstGeom>
          <a:solidFill>
            <a:srgbClr val="6C7472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>
            <a:stCxn id="39937" idx="2"/>
          </p:cNvCxnSpPr>
          <p:nvPr/>
        </p:nvCxnSpPr>
        <p:spPr bwMode="auto">
          <a:xfrm>
            <a:off x="4447443" y="1692212"/>
            <a:ext cx="22982" cy="2344007"/>
          </a:xfrm>
          <a:prstGeom prst="line">
            <a:avLst/>
          </a:prstGeom>
          <a:solidFill>
            <a:srgbClr val="6C7472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>
            <a:stCxn id="39937" idx="2"/>
          </p:cNvCxnSpPr>
          <p:nvPr/>
        </p:nvCxnSpPr>
        <p:spPr bwMode="auto">
          <a:xfrm>
            <a:off x="4447443" y="1692212"/>
            <a:ext cx="1713559" cy="471005"/>
          </a:xfrm>
          <a:prstGeom prst="line">
            <a:avLst/>
          </a:prstGeom>
          <a:solidFill>
            <a:srgbClr val="6C7472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9941" name="TextBox 16"/>
          <p:cNvSpPr txBox="1">
            <a:spLocks noChangeArrowheads="1"/>
          </p:cNvSpPr>
          <p:nvPr/>
        </p:nvSpPr>
        <p:spPr bwMode="auto">
          <a:xfrm>
            <a:off x="638225" y="2155421"/>
            <a:ext cx="1272979" cy="92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eaLnBrk="1" hangingPunct="1"/>
            <a:r>
              <a:rPr lang="en-US" sz="2800" i="1" dirty="0">
                <a:solidFill>
                  <a:srgbClr val="0000FF"/>
                </a:solidFill>
              </a:rPr>
              <a:t>“Blind”</a:t>
            </a:r>
          </a:p>
          <a:p>
            <a:pPr eaLnBrk="1" hangingPunct="1"/>
            <a:r>
              <a:rPr lang="en-US" sz="2800" dirty="0">
                <a:solidFill>
                  <a:schemeClr val="tx1"/>
                </a:solidFill>
              </a:rPr>
              <a:t>Excision</a:t>
            </a:r>
          </a:p>
        </p:txBody>
      </p:sp>
      <p:sp>
        <p:nvSpPr>
          <p:cNvPr id="39942" name="TextBox 17"/>
          <p:cNvSpPr txBox="1">
            <a:spLocks noChangeArrowheads="1"/>
          </p:cNvSpPr>
          <p:nvPr/>
        </p:nvSpPr>
        <p:spPr bwMode="auto">
          <a:xfrm>
            <a:off x="2264268" y="4778079"/>
            <a:ext cx="4451534" cy="1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FFFF"/>
                </a:solidFill>
              </a:rPr>
              <a:t>Excision with</a:t>
            </a:r>
            <a:r>
              <a:rPr lang="en-US" sz="2800" dirty="0"/>
              <a:t> </a:t>
            </a:r>
            <a:r>
              <a:rPr lang="en-US" sz="2800" i="1" dirty="0">
                <a:solidFill>
                  <a:srgbClr val="0000FF"/>
                </a:solidFill>
              </a:rPr>
              <a:t>margin control</a:t>
            </a:r>
            <a:r>
              <a:rPr lang="en-US" sz="2800" dirty="0"/>
              <a:t> via</a:t>
            </a:r>
          </a:p>
          <a:p>
            <a:pPr eaLnBrk="1" hangingPunct="1"/>
            <a:r>
              <a:rPr lang="en-US" sz="2800" dirty="0">
                <a:solidFill>
                  <a:srgbClr val="FFFFFF"/>
                </a:solidFill>
              </a:rPr>
              <a:t>selected </a:t>
            </a:r>
            <a:r>
              <a:rPr lang="en-US" sz="2800" i="1" dirty="0">
                <a:solidFill>
                  <a:srgbClr val="FF0000"/>
                </a:solidFill>
              </a:rPr>
              <a:t>vertical</a:t>
            </a:r>
            <a:r>
              <a:rPr lang="en-US" sz="2800" dirty="0"/>
              <a:t> </a:t>
            </a:r>
            <a:r>
              <a:rPr lang="en-US" sz="2800" i="1" dirty="0">
                <a:solidFill>
                  <a:srgbClr val="0000FF"/>
                </a:solidFill>
              </a:rPr>
              <a:t>frozen sections</a:t>
            </a:r>
          </a:p>
          <a:p>
            <a:pPr eaLnBrk="1" hangingPunct="1"/>
            <a:r>
              <a:rPr lang="en-US" sz="2800" dirty="0">
                <a:solidFill>
                  <a:srgbClr val="FFFFFF"/>
                </a:solidFill>
              </a:rPr>
              <a:t>performed by pathologist </a:t>
            </a:r>
          </a:p>
          <a:p>
            <a:pPr eaLnBrk="1" hangingPunct="1"/>
            <a:r>
              <a:rPr lang="en-US" sz="2800" dirty="0">
                <a:solidFill>
                  <a:srgbClr val="FFFFFF"/>
                </a:solidFill>
              </a:rPr>
              <a:t>present in theatre</a:t>
            </a:r>
          </a:p>
        </p:txBody>
      </p:sp>
      <p:sp>
        <p:nvSpPr>
          <p:cNvPr id="39943" name="TextBox 18"/>
          <p:cNvSpPr txBox="1">
            <a:spLocks noChangeArrowheads="1"/>
          </p:cNvSpPr>
          <p:nvPr/>
        </p:nvSpPr>
        <p:spPr bwMode="auto">
          <a:xfrm>
            <a:off x="5854283" y="2771798"/>
            <a:ext cx="2802194" cy="92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eaLnBrk="1" hangingPunct="1"/>
            <a:r>
              <a:rPr lang="en-US" sz="2800" i="1" dirty="0" err="1">
                <a:solidFill>
                  <a:srgbClr val="0000FF"/>
                </a:solidFill>
              </a:rPr>
              <a:t>Mohs</a:t>
            </a:r>
            <a:r>
              <a:rPr lang="en-US" sz="2800" dirty="0">
                <a:solidFill>
                  <a:srgbClr val="FFFFFF"/>
                </a:solidFill>
              </a:rPr>
              <a:t> micrographic</a:t>
            </a:r>
          </a:p>
          <a:p>
            <a:pPr eaLnBrk="1" hangingPunct="1"/>
            <a:r>
              <a:rPr lang="en-US" sz="2800" dirty="0">
                <a:solidFill>
                  <a:srgbClr val="FFFFFF"/>
                </a:solidFill>
              </a:rPr>
              <a:t>excisional surgery</a:t>
            </a:r>
          </a:p>
        </p:txBody>
      </p:sp>
    </p:spTree>
    <p:extLst>
      <p:ext uri="{BB962C8B-B14F-4D97-AF65-F5344CB8AC3E}">
        <p14:creationId xmlns:p14="http://schemas.microsoft.com/office/powerpoint/2010/main" val="26720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67823" y="316110"/>
            <a:ext cx="8229600" cy="1143000"/>
          </a:xfrm>
        </p:spPr>
        <p:txBody>
          <a:bodyPr/>
          <a:lstStyle/>
          <a:p>
            <a:r>
              <a:rPr lang="en-US" dirty="0" smtClean="0"/>
              <a:t>SKIN LESION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67566" y="2055473"/>
            <a:ext cx="3313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Clinically certain BCC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926341" y="2055473"/>
            <a:ext cx="265970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Uncertain as to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diagnosis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type of BCC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/>
              <a:t>d</a:t>
            </a:r>
            <a:r>
              <a:rPr lang="en-US" sz="2800" dirty="0" smtClean="0"/>
              <a:t>epth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402242" y="4756350"/>
            <a:ext cx="3354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Diagnostic procedure</a:t>
            </a:r>
            <a:endParaRPr lang="en-US" sz="2800" dirty="0">
              <a:solidFill>
                <a:srgbClr val="FF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09101" y="5680247"/>
            <a:ext cx="1565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Certainty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67566" y="3871355"/>
            <a:ext cx="2424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Plan treatment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7822971">
            <a:off x="3369505" y="1399562"/>
            <a:ext cx="978408" cy="3641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6324740">
            <a:off x="7066281" y="4101771"/>
            <a:ext cx="824941" cy="3641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2816709">
            <a:off x="5587377" y="1391667"/>
            <a:ext cx="978408" cy="3641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9670062">
            <a:off x="4356272" y="5539661"/>
            <a:ext cx="978408" cy="3641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4215349">
            <a:off x="2210334" y="4972004"/>
            <a:ext cx="978408" cy="3641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6585305">
            <a:off x="2118713" y="3143251"/>
            <a:ext cx="978408" cy="3641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5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</p:nvPr>
        </p:nvSpPr>
        <p:spPr bwMode="auto">
          <a:xfrm>
            <a:off x="457200" y="1338337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800" dirty="0" smtClean="0">
                <a:solidFill>
                  <a:srgbClr val="FF6600"/>
                </a:solidFill>
                <a:latin typeface="Gill Sans Light" charset="0"/>
                <a:ea typeface="ヒラギノ角ゴ ProN W3" charset="0"/>
                <a:cs typeface="ヒラギノ角ゴ ProN W3" charset="0"/>
              </a:rPr>
              <a:t>Diagnostic options</a:t>
            </a:r>
            <a:endParaRPr lang="en-US" sz="3800" dirty="0">
              <a:solidFill>
                <a:srgbClr val="FF6600"/>
              </a:solidFill>
              <a:latin typeface="Gill Sans Light" charset="0"/>
              <a:ea typeface="ヒラギノ角ゴ ProN W3" charset="0"/>
              <a:cs typeface="ヒラギノ角ゴ ProN W3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4572000" y="2770435"/>
            <a:ext cx="642938" cy="642938"/>
          </a:xfrm>
          <a:prstGeom prst="line">
            <a:avLst/>
          </a:prstGeom>
          <a:solidFill>
            <a:srgbClr val="6C747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" name="Straight Connector 4"/>
          <p:cNvCxnSpPr/>
          <p:nvPr/>
        </p:nvCxnSpPr>
        <p:spPr bwMode="auto">
          <a:xfrm flipH="1">
            <a:off x="2395389" y="2770436"/>
            <a:ext cx="2226841" cy="556990"/>
          </a:xfrm>
          <a:prstGeom prst="line">
            <a:avLst/>
          </a:prstGeom>
          <a:solidFill>
            <a:srgbClr val="6C7472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4192785" y="2770436"/>
            <a:ext cx="379216" cy="2104712"/>
          </a:xfrm>
          <a:prstGeom prst="line">
            <a:avLst/>
          </a:prstGeom>
          <a:solidFill>
            <a:srgbClr val="6C7472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2825269" y="2770436"/>
            <a:ext cx="1746731" cy="1317129"/>
          </a:xfrm>
          <a:prstGeom prst="line">
            <a:avLst/>
          </a:prstGeom>
          <a:solidFill>
            <a:srgbClr val="6C7472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4572000" y="2770436"/>
            <a:ext cx="1858281" cy="642937"/>
          </a:xfrm>
          <a:prstGeom prst="line">
            <a:avLst/>
          </a:prstGeom>
          <a:solidFill>
            <a:srgbClr val="6C7472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7529" name="TextBox 16"/>
          <p:cNvSpPr txBox="1">
            <a:spLocks noChangeArrowheads="1"/>
          </p:cNvSpPr>
          <p:nvPr/>
        </p:nvSpPr>
        <p:spPr bwMode="auto">
          <a:xfrm>
            <a:off x="622846" y="3327425"/>
            <a:ext cx="1386592" cy="44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eaLnBrk="1" hangingPunct="1"/>
            <a:r>
              <a:rPr lang="en-US" sz="2500" dirty="0" smtClean="0">
                <a:solidFill>
                  <a:srgbClr val="0000FF"/>
                </a:solidFill>
              </a:rPr>
              <a:t>Curettage</a:t>
            </a:r>
            <a:endParaRPr lang="en-US" sz="2500" dirty="0">
              <a:solidFill>
                <a:srgbClr val="0000FF"/>
              </a:solidFill>
            </a:endParaRPr>
          </a:p>
        </p:txBody>
      </p:sp>
      <p:sp>
        <p:nvSpPr>
          <p:cNvPr id="107530" name="TextBox 17"/>
          <p:cNvSpPr txBox="1">
            <a:spLocks noChangeArrowheads="1"/>
          </p:cNvSpPr>
          <p:nvPr/>
        </p:nvSpPr>
        <p:spPr bwMode="auto">
          <a:xfrm>
            <a:off x="824880" y="4289599"/>
            <a:ext cx="2462489" cy="44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eaLnBrk="1" hangingPunct="1"/>
            <a:r>
              <a:rPr lang="en-US" sz="2500" dirty="0" smtClean="0">
                <a:solidFill>
                  <a:srgbClr val="008000"/>
                </a:solidFill>
              </a:rPr>
              <a:t>Tangential excision</a:t>
            </a:r>
            <a:endParaRPr lang="en-US" sz="2500" dirty="0">
              <a:solidFill>
                <a:srgbClr val="008000"/>
              </a:solidFill>
            </a:endParaRPr>
          </a:p>
        </p:txBody>
      </p:sp>
      <p:sp>
        <p:nvSpPr>
          <p:cNvPr id="107531" name="TextBox 18"/>
          <p:cNvSpPr txBox="1">
            <a:spLocks noChangeArrowheads="1"/>
          </p:cNvSpPr>
          <p:nvPr/>
        </p:nvSpPr>
        <p:spPr bwMode="auto">
          <a:xfrm>
            <a:off x="5645070" y="4875148"/>
            <a:ext cx="1903473" cy="44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eaLnBrk="1" hangingPunct="1"/>
            <a:r>
              <a:rPr lang="en-US" sz="2500" dirty="0" smtClean="0">
                <a:solidFill>
                  <a:srgbClr val="FF0000"/>
                </a:solidFill>
              </a:rPr>
              <a:t>Ellipse incision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107532" name="TextBox 19"/>
          <p:cNvSpPr txBox="1">
            <a:spLocks noChangeArrowheads="1"/>
          </p:cNvSpPr>
          <p:nvPr/>
        </p:nvSpPr>
        <p:spPr bwMode="auto">
          <a:xfrm>
            <a:off x="6596807" y="3253204"/>
            <a:ext cx="1861081" cy="834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eaLnBrk="1" hangingPunct="1"/>
            <a:r>
              <a:rPr lang="en-US" sz="2500" dirty="0" err="1" smtClean="0">
                <a:solidFill>
                  <a:srgbClr val="CCFFCC"/>
                </a:solidFill>
              </a:rPr>
              <a:t>Dermoscopy</a:t>
            </a:r>
            <a:r>
              <a:rPr lang="en-US" sz="2500" dirty="0" smtClean="0">
                <a:solidFill>
                  <a:srgbClr val="CCFFCC"/>
                </a:solidFill>
              </a:rPr>
              <a:t>/</a:t>
            </a:r>
          </a:p>
          <a:p>
            <a:pPr eaLnBrk="1" hangingPunct="1"/>
            <a:r>
              <a:rPr lang="en-US" sz="2500" dirty="0" err="1" smtClean="0">
                <a:solidFill>
                  <a:srgbClr val="CCFFCC"/>
                </a:solidFill>
              </a:rPr>
              <a:t>Siascopy</a:t>
            </a:r>
            <a:endParaRPr lang="en-US" sz="2500" dirty="0">
              <a:solidFill>
                <a:srgbClr val="CCFFCC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572001" y="2770435"/>
            <a:ext cx="1293866" cy="1704145"/>
          </a:xfrm>
          <a:prstGeom prst="line">
            <a:avLst/>
          </a:prstGeom>
          <a:solidFill>
            <a:srgbClr val="6C7472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7535" name="TextBox 12"/>
          <p:cNvSpPr txBox="1">
            <a:spLocks noChangeArrowheads="1"/>
          </p:cNvSpPr>
          <p:nvPr/>
        </p:nvSpPr>
        <p:spPr bwMode="auto">
          <a:xfrm>
            <a:off x="2825269" y="5202898"/>
            <a:ext cx="1796961" cy="44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eaLnBrk="1" hangingPunct="1"/>
            <a:r>
              <a:rPr lang="en-US" sz="2500" dirty="0" smtClean="0">
                <a:solidFill>
                  <a:srgbClr val="FFFF00"/>
                </a:solidFill>
              </a:rPr>
              <a:t>Punch biopsy</a:t>
            </a:r>
            <a:endParaRPr lang="en-US" sz="25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89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8-10 at 1.20.29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646" y="2038808"/>
            <a:ext cx="3063392" cy="4378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33510" y="1823224"/>
            <a:ext cx="4105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Can I treat with curettage?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pic>
        <p:nvPicPr>
          <p:cNvPr id="6" name="Picture 5" descr="Screen Shot 2014-06-24 at 9.52.26 PM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097" y="2743603"/>
            <a:ext cx="2518844" cy="210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2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5044" y="4873699"/>
            <a:ext cx="67607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Too large for curettage/ non-surgical options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</p:txBody>
      </p:sp>
      <p:pic>
        <p:nvPicPr>
          <p:cNvPr id="5" name="Picture 4" descr="Screen Shot 2014-08-10 at 1.05.32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000" y="367654"/>
            <a:ext cx="1436701" cy="1188360"/>
          </a:xfrm>
          <a:prstGeom prst="rect">
            <a:avLst/>
          </a:prstGeom>
        </p:spPr>
      </p:pic>
      <p:pic>
        <p:nvPicPr>
          <p:cNvPr id="7" name="Picture 6" descr="MD00061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51" y="1565107"/>
            <a:ext cx="1298448" cy="3121152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5346880" y="367654"/>
            <a:ext cx="1699723" cy="1225459"/>
          </a:xfrm>
          <a:prstGeom prst="wedgeEllipseCallout">
            <a:avLst>
              <a:gd name="adj1" fmla="val 37213"/>
              <a:gd name="adj2" fmla="val 5977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Why not?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42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5044" y="4004699"/>
            <a:ext cx="449985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Less ideal areas for curettage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/>
              <a:t>bridge/tip of nose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/>
              <a:t>upper lip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eyelids</a:t>
            </a:r>
            <a:endParaRPr lang="en-US" sz="2800" dirty="0"/>
          </a:p>
        </p:txBody>
      </p:sp>
      <p:pic>
        <p:nvPicPr>
          <p:cNvPr id="5" name="Picture 4" descr="Screen Shot 2014-08-10 at 1.05.32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000" y="367654"/>
            <a:ext cx="1436701" cy="1188360"/>
          </a:xfrm>
          <a:prstGeom prst="rect">
            <a:avLst/>
          </a:prstGeom>
        </p:spPr>
      </p:pic>
      <p:pic>
        <p:nvPicPr>
          <p:cNvPr id="7" name="Picture 6" descr="MD00061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51" y="1565107"/>
            <a:ext cx="1298448" cy="3121152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5346880" y="367654"/>
            <a:ext cx="1699723" cy="1225459"/>
          </a:xfrm>
          <a:prstGeom prst="wedgeEllipseCallout">
            <a:avLst>
              <a:gd name="adj1" fmla="val 37213"/>
              <a:gd name="adj2" fmla="val 5977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Why not?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70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5044" y="4873699"/>
            <a:ext cx="6635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Recurrence (non-surgical options not ideal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5" name="Picture 4" descr="Screen Shot 2014-08-10 at 1.05.32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000" y="367654"/>
            <a:ext cx="1436701" cy="1188360"/>
          </a:xfrm>
          <a:prstGeom prst="rect">
            <a:avLst/>
          </a:prstGeom>
        </p:spPr>
      </p:pic>
      <p:pic>
        <p:nvPicPr>
          <p:cNvPr id="7" name="Picture 6" descr="MD00061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51" y="1565107"/>
            <a:ext cx="1298448" cy="3121152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5346880" y="367654"/>
            <a:ext cx="1699723" cy="1225459"/>
          </a:xfrm>
          <a:prstGeom prst="wedgeEllipseCallout">
            <a:avLst>
              <a:gd name="adj1" fmla="val 37213"/>
              <a:gd name="adj2" fmla="val 5977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Why not?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46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93573" y="786075"/>
            <a:ext cx="69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Yes</a:t>
            </a:r>
            <a:endParaRPr lang="en-US" sz="2800" dirty="0"/>
          </a:p>
        </p:txBody>
      </p:sp>
      <p:pic>
        <p:nvPicPr>
          <p:cNvPr id="8" name="Picture 7" descr="Screen Shot 2014-06-24 at 9.52.26 P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372" y="1002693"/>
            <a:ext cx="1616558" cy="1219942"/>
          </a:xfrm>
          <a:prstGeom prst="rect">
            <a:avLst/>
          </a:prstGeom>
        </p:spPr>
      </p:pic>
      <p:pic>
        <p:nvPicPr>
          <p:cNvPr id="2" name="Picture 1" descr="Screen Shot 2014-08-10 at 1.04.53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433" y="223044"/>
            <a:ext cx="1293039" cy="13478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086" y="3207421"/>
            <a:ext cx="2492990" cy="3108544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CCFFCC"/>
                </a:solidFill>
              </a:rPr>
              <a:t>With</a:t>
            </a:r>
            <a:r>
              <a:rPr lang="en-US" sz="2800" i="1" dirty="0" smtClean="0">
                <a:solidFill>
                  <a:srgbClr val="FFFF00"/>
                </a:solidFill>
              </a:rPr>
              <a:t> cautery</a:t>
            </a:r>
            <a:endParaRPr lang="en-US" sz="2800" i="1" dirty="0">
              <a:solidFill>
                <a:srgbClr val="FFFF00"/>
              </a:solidFill>
            </a:endParaRPr>
          </a:p>
          <a:p>
            <a:r>
              <a:rPr lang="en-US" sz="2800" dirty="0" smtClean="0"/>
              <a:t>2 stages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curette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cautery 1mm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curette again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cautery 1mm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92% cure rate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52472" y="3834832"/>
            <a:ext cx="2589120" cy="1384995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Without </a:t>
            </a:r>
            <a:r>
              <a:rPr lang="en-US" sz="2800" i="1" dirty="0" smtClean="0">
                <a:solidFill>
                  <a:srgbClr val="FFFF00"/>
                </a:solidFill>
              </a:rPr>
              <a:t>cautery</a:t>
            </a:r>
          </a:p>
          <a:p>
            <a:r>
              <a:rPr lang="en-US" sz="2800" dirty="0" smtClean="0"/>
              <a:t>Better scar</a:t>
            </a:r>
          </a:p>
          <a:p>
            <a:r>
              <a:rPr lang="en-US" sz="2800" dirty="0" smtClean="0"/>
              <a:t>Lower cure</a:t>
            </a:r>
          </a:p>
        </p:txBody>
      </p:sp>
      <p:pic>
        <p:nvPicPr>
          <p:cNvPr id="7" name="Picture 6" descr="Screen Shot 2014-08-10 at 1.14.48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955" y="2333857"/>
            <a:ext cx="3290875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2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5631" y="947321"/>
            <a:ext cx="4090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Curettage </a:t>
            </a:r>
            <a:r>
              <a:rPr lang="en-US" sz="2800" i="1" dirty="0" smtClean="0">
                <a:solidFill>
                  <a:srgbClr val="FF0000"/>
                </a:solidFill>
              </a:rPr>
              <a:t>without </a:t>
            </a:r>
            <a:r>
              <a:rPr lang="en-US" sz="2800" i="1" dirty="0" smtClean="0">
                <a:solidFill>
                  <a:srgbClr val="FFFF00"/>
                </a:solidFill>
              </a:rPr>
              <a:t>cautery</a:t>
            </a:r>
            <a:endParaRPr lang="en-US" sz="2800" i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358" y="3097101"/>
            <a:ext cx="3034104" cy="181588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Observe</a:t>
            </a:r>
          </a:p>
          <a:p>
            <a:endParaRPr lang="en-US" sz="2800" dirty="0"/>
          </a:p>
          <a:p>
            <a:r>
              <a:rPr lang="en-US" sz="2800" dirty="0" smtClean="0"/>
              <a:t>Anterior </a:t>
            </a:r>
            <a:r>
              <a:rPr lang="en-US" sz="2800" i="1" dirty="0" smtClean="0">
                <a:solidFill>
                  <a:schemeClr val="accent1"/>
                </a:solidFill>
              </a:rPr>
              <a:t>chest</a:t>
            </a:r>
          </a:p>
          <a:p>
            <a:r>
              <a:rPr lang="en-US" sz="2800" i="1" dirty="0" smtClean="0">
                <a:solidFill>
                  <a:schemeClr val="accent3"/>
                </a:solidFill>
              </a:rPr>
              <a:t>Medial canthus</a:t>
            </a:r>
            <a:r>
              <a:rPr lang="en-US" sz="2800" dirty="0" smtClean="0"/>
              <a:t> eye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371035" y="2862119"/>
            <a:ext cx="4545310" cy="2677656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Perform adjuvant therapy</a:t>
            </a:r>
          </a:p>
          <a:p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 err="1" smtClean="0"/>
              <a:t>Metvix</a:t>
            </a:r>
            <a:r>
              <a:rPr lang="en-US" sz="2800" dirty="0" smtClean="0"/>
              <a:t> PDT e.g. </a:t>
            </a:r>
            <a:r>
              <a:rPr lang="en-US" sz="28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nostril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err="1" smtClean="0"/>
              <a:t>Aldara</a:t>
            </a:r>
            <a:r>
              <a:rPr lang="en-US" sz="2800" dirty="0" smtClean="0"/>
              <a:t> cream e.g. </a:t>
            </a:r>
            <a:r>
              <a:rPr lang="en-US" sz="28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ear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Intron A e.g. </a:t>
            </a:r>
            <a:r>
              <a:rPr lang="en-US" sz="28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nose</a:t>
            </a:r>
            <a:r>
              <a:rPr lang="en-US" sz="2800" dirty="0" smtClean="0"/>
              <a:t>/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 </a:t>
            </a:r>
            <a:r>
              <a:rPr lang="en-US" sz="2800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cheek in young patient</a:t>
            </a:r>
            <a:endParaRPr lang="en-US" sz="2800" i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52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INTRODUCTION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998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Skin cancer accounts for 30% of all cancer in RSA</a:t>
            </a:r>
            <a:endParaRPr lang="en-ZA" dirty="0" smtClean="0"/>
          </a:p>
          <a:p>
            <a:pPr lvl="0"/>
            <a:r>
              <a:rPr lang="en-US" dirty="0" smtClean="0"/>
              <a:t>Americans have a 1 in 3 lifetime risk of skin cancer</a:t>
            </a:r>
            <a:endParaRPr lang="en-ZA" dirty="0" smtClean="0"/>
          </a:p>
          <a:p>
            <a:pPr lvl="0"/>
            <a:r>
              <a:rPr lang="en-US" dirty="0" smtClean="0"/>
              <a:t>40</a:t>
            </a:r>
            <a:r>
              <a:rPr lang="en-US" dirty="0"/>
              <a:t>% of white </a:t>
            </a:r>
            <a:r>
              <a:rPr lang="en-US" dirty="0" smtClean="0"/>
              <a:t>pt. </a:t>
            </a:r>
            <a:r>
              <a:rPr lang="en-US" dirty="0"/>
              <a:t>by age 65 will have some form of skin cancer</a:t>
            </a:r>
            <a:endParaRPr lang="en-ZA" dirty="0"/>
          </a:p>
          <a:p>
            <a:pPr lvl="0"/>
            <a:r>
              <a:rPr lang="en-US" dirty="0" smtClean="0"/>
              <a:t>60% </a:t>
            </a:r>
            <a:r>
              <a:rPr lang="en-US" dirty="0"/>
              <a:t>of melanomas are detected by patients themselves</a:t>
            </a:r>
            <a:endParaRPr lang="en-ZA" dirty="0"/>
          </a:p>
          <a:p>
            <a:pPr lvl="0"/>
            <a:r>
              <a:rPr lang="en-US" dirty="0"/>
              <a:t>Skin cancer is divided into </a:t>
            </a:r>
            <a:r>
              <a:rPr lang="en-US" dirty="0" smtClean="0"/>
              <a:t>2 main </a:t>
            </a:r>
            <a:r>
              <a:rPr lang="en-US" dirty="0"/>
              <a:t>types: </a:t>
            </a:r>
            <a:r>
              <a:rPr lang="en-US" dirty="0" smtClean="0"/>
              <a:t>NMSC vs MELANOMA SC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8048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4-06-24 at 9.52.26 P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038" y="1424806"/>
            <a:ext cx="1616558" cy="121994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3041038" y="1424806"/>
            <a:ext cx="1616558" cy="1236653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41038" y="1424806"/>
            <a:ext cx="1616558" cy="1236653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Screen Shot 2014-08-10 at 1.05.32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709" y="347621"/>
            <a:ext cx="1436701" cy="1188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92452" y="3285390"/>
            <a:ext cx="380730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Small</a:t>
            </a:r>
          </a:p>
          <a:p>
            <a:r>
              <a:rPr lang="en-US" sz="2800" dirty="0" smtClean="0"/>
              <a:t>Superficial and vital area</a:t>
            </a:r>
          </a:p>
          <a:p>
            <a:r>
              <a:rPr lang="en-US" sz="2800" dirty="0" smtClean="0"/>
              <a:t>Scared of scarring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face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chest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lower legs</a:t>
            </a:r>
            <a:endParaRPr lang="en-US" sz="2800" dirty="0"/>
          </a:p>
        </p:txBody>
      </p:sp>
      <p:pic>
        <p:nvPicPr>
          <p:cNvPr id="6" name="Picture 5" descr="rbm2_25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572" y="1219638"/>
            <a:ext cx="2852928" cy="33131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82076" y="2138239"/>
            <a:ext cx="1595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Why not?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60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6-24 at 9.02.20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61" y="424508"/>
            <a:ext cx="2476500" cy="374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8774" y="1793863"/>
            <a:ext cx="3984559" cy="3539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5 days a week for 6 weeks</a:t>
            </a:r>
          </a:p>
          <a:p>
            <a:endParaRPr lang="en-US" sz="2800" dirty="0"/>
          </a:p>
          <a:p>
            <a:r>
              <a:rPr lang="en-US" sz="2800" dirty="0" smtClean="0"/>
              <a:t>good for 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ears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body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lips</a:t>
            </a:r>
          </a:p>
          <a:p>
            <a:pPr marL="285750" indent="-285750">
              <a:buFont typeface="Arial"/>
              <a:buChar char="•"/>
            </a:pPr>
            <a:endParaRPr lang="en-US" sz="2800" dirty="0"/>
          </a:p>
          <a:p>
            <a:r>
              <a:rPr lang="en-US" sz="2800" dirty="0" smtClean="0"/>
              <a:t>&gt;90% cure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516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6-24 at 9.06.13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10" y="987632"/>
            <a:ext cx="6912489" cy="21215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6550" y="3466792"/>
            <a:ext cx="469095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 sessions</a:t>
            </a:r>
          </a:p>
          <a:p>
            <a:r>
              <a:rPr lang="en-US" sz="2800" dirty="0" smtClean="0"/>
              <a:t>one week apart</a:t>
            </a:r>
          </a:p>
          <a:p>
            <a:endParaRPr lang="en-US" sz="2800" dirty="0"/>
          </a:p>
          <a:p>
            <a:r>
              <a:rPr lang="en-US" sz="2800" dirty="0" smtClean="0"/>
              <a:t>good for face/ nose/ lower legs</a:t>
            </a:r>
          </a:p>
          <a:p>
            <a:endParaRPr lang="en-US" sz="2800" dirty="0"/>
          </a:p>
          <a:p>
            <a:r>
              <a:rPr lang="en-US" sz="2800" dirty="0" smtClean="0"/>
              <a:t>80-85% cure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702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6-24 at 9.09.46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02" y="131520"/>
            <a:ext cx="4686300" cy="3111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64556" y="3243020"/>
            <a:ext cx="3826689" cy="3539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3x/week for 3 weeks</a:t>
            </a:r>
          </a:p>
          <a:p>
            <a:r>
              <a:rPr lang="en-US" sz="2800" dirty="0" smtClean="0"/>
              <a:t>1.5 mu / cm2</a:t>
            </a:r>
          </a:p>
          <a:p>
            <a:r>
              <a:rPr lang="en-US" sz="2800" dirty="0" smtClean="0"/>
              <a:t>1-2 lesions at a time max</a:t>
            </a:r>
          </a:p>
          <a:p>
            <a:endParaRPr lang="en-US" sz="2800" dirty="0"/>
          </a:p>
          <a:p>
            <a:r>
              <a:rPr lang="en-US" sz="2800" dirty="0" smtClean="0"/>
              <a:t>Good for nose/ cheek</a:t>
            </a:r>
          </a:p>
          <a:p>
            <a:r>
              <a:rPr lang="en-US" sz="2800" dirty="0" smtClean="0"/>
              <a:t>Small lesions</a:t>
            </a:r>
          </a:p>
          <a:p>
            <a:endParaRPr lang="en-US" sz="2800" dirty="0"/>
          </a:p>
          <a:p>
            <a:r>
              <a:rPr lang="en-US" sz="2800" dirty="0" smtClean="0"/>
              <a:t>Cure rate &gt;90%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457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3659" y="4013401"/>
            <a:ext cx="422546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Do NOT use for BCC</a:t>
            </a:r>
          </a:p>
          <a:p>
            <a:endParaRPr lang="en-US" sz="2800" dirty="0"/>
          </a:p>
          <a:p>
            <a:r>
              <a:rPr lang="en-US" sz="2800" dirty="0" smtClean="0"/>
              <a:t>Low cure rate</a:t>
            </a:r>
          </a:p>
          <a:p>
            <a:r>
              <a:rPr lang="en-US" sz="2800" dirty="0" smtClean="0"/>
              <a:t>Can recur as </a:t>
            </a:r>
            <a:endParaRPr lang="en-US" sz="2800" dirty="0"/>
          </a:p>
          <a:p>
            <a:r>
              <a:rPr lang="en-US" sz="2800" dirty="0" smtClean="0"/>
              <a:t>aggressive growth pattern</a:t>
            </a:r>
            <a:endParaRPr lang="en-US" sz="2800" dirty="0"/>
          </a:p>
        </p:txBody>
      </p:sp>
      <p:pic>
        <p:nvPicPr>
          <p:cNvPr id="3" name="Picture 2" descr="Screen Shot 2014-08-10 at 1.23.02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2" y="112094"/>
            <a:ext cx="4720622" cy="339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9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6-24 at 9.13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" y="0"/>
            <a:ext cx="3722583" cy="4346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96589" y="4346368"/>
            <a:ext cx="320259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Genetic cases</a:t>
            </a:r>
          </a:p>
          <a:p>
            <a:r>
              <a:rPr lang="en-US" sz="2800" dirty="0" smtClean="0"/>
              <a:t>Multiple early BCC’s</a:t>
            </a:r>
          </a:p>
          <a:p>
            <a:r>
              <a:rPr lang="en-US" sz="2800" dirty="0" smtClean="0"/>
              <a:t>Superficial</a:t>
            </a:r>
          </a:p>
          <a:p>
            <a:r>
              <a:rPr lang="en-US" sz="2800" dirty="0" smtClean="0"/>
              <a:t>2 freeze-thaw cycles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734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8-10 at 1.05.32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000" y="367654"/>
            <a:ext cx="1436701" cy="1188360"/>
          </a:xfrm>
          <a:prstGeom prst="rect">
            <a:avLst/>
          </a:prstGeom>
        </p:spPr>
      </p:pic>
      <p:pic>
        <p:nvPicPr>
          <p:cNvPr id="7" name="Picture 6" descr="MD00061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51" y="1565107"/>
            <a:ext cx="1298448" cy="3121152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5346880" y="367654"/>
            <a:ext cx="1699723" cy="1225459"/>
          </a:xfrm>
          <a:prstGeom prst="wedgeEllipseCallout">
            <a:avLst>
              <a:gd name="adj1" fmla="val 37213"/>
              <a:gd name="adj2" fmla="val 5977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Why not?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3019" y="4501593"/>
            <a:ext cx="42777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Aggressive growth patterns</a:t>
            </a:r>
          </a:p>
        </p:txBody>
      </p:sp>
    </p:spTree>
    <p:extLst>
      <p:ext uri="{BB962C8B-B14F-4D97-AF65-F5344CB8AC3E}">
        <p14:creationId xmlns:p14="http://schemas.microsoft.com/office/powerpoint/2010/main" val="55491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4-06-24 at 9.40.20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457" y="4107674"/>
            <a:ext cx="3352359" cy="2159000"/>
          </a:xfrm>
          <a:prstGeom prst="rect">
            <a:avLst/>
          </a:prstGeom>
        </p:spPr>
      </p:pic>
      <p:pic>
        <p:nvPicPr>
          <p:cNvPr id="7" name="Picture 6" descr="Screen Shot 2014-08-10 at 1.05.32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60" y="367654"/>
            <a:ext cx="1436701" cy="1188360"/>
          </a:xfrm>
          <a:prstGeom prst="rect">
            <a:avLst/>
          </a:prstGeom>
        </p:spPr>
      </p:pic>
      <p:pic>
        <p:nvPicPr>
          <p:cNvPr id="5" name="Picture 4" descr="rbm2_25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765" y="248528"/>
            <a:ext cx="2852928" cy="33131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45596" y="1223947"/>
            <a:ext cx="2673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What’s my options?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9" name="Picture 8" descr="Screen Shot 2014-08-10 at 12.36.42 P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29" y="4107674"/>
            <a:ext cx="3822700" cy="2159000"/>
          </a:xfrm>
          <a:prstGeom prst="rect">
            <a:avLst/>
          </a:prstGeom>
        </p:spPr>
      </p:pic>
      <p:sp>
        <p:nvSpPr>
          <p:cNvPr id="10" name="Left-Right Arrow 9"/>
          <p:cNvSpPr/>
          <p:nvPr/>
        </p:nvSpPr>
        <p:spPr>
          <a:xfrm>
            <a:off x="4227377" y="4461982"/>
            <a:ext cx="989112" cy="35094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1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 bwMode="auto">
          <a:xfrm>
            <a:off x="-227869" y="889394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Gill Sans Light" charset="0"/>
                <a:ea typeface="ヒラギノ角ゴ ProN W3" charset="0"/>
                <a:cs typeface="ヒラギノ角ゴ ProN W3" charset="0"/>
              </a:rPr>
              <a:t>Radiotherapy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 bwMode="auto">
          <a:xfrm>
            <a:off x="3285692" y="1942848"/>
            <a:ext cx="554334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r"/>
            <a:r>
              <a:rPr lang="en-US" dirty="0" smtClean="0">
                <a:latin typeface="Gill Sans Light" charset="0"/>
                <a:ea typeface="ヒラギノ角ゴ ProN W3" charset="0"/>
                <a:cs typeface="ヒラギノ角ゴ ProN W3" charset="0"/>
              </a:rPr>
              <a:t>Old/ frail patients</a:t>
            </a:r>
          </a:p>
          <a:p>
            <a:pPr algn="r"/>
            <a:r>
              <a:rPr lang="en-US" dirty="0" smtClean="0">
                <a:latin typeface="Gill Sans Light" charset="0"/>
                <a:ea typeface="ヒラギノ角ゴ ProN W3" charset="0"/>
                <a:cs typeface="ヒラギノ角ゴ ProN W3" charset="0"/>
              </a:rPr>
              <a:t>Good </a:t>
            </a:r>
            <a:r>
              <a:rPr lang="en-US" dirty="0">
                <a:latin typeface="Gill Sans Light" charset="0"/>
                <a:ea typeface="ヒラギノ角ゴ ProN W3" charset="0"/>
                <a:cs typeface="ヒラギノ角ゴ ProN W3" charset="0"/>
              </a:rPr>
              <a:t>option in </a:t>
            </a:r>
            <a:r>
              <a:rPr lang="en-US" i="1" dirty="0">
                <a:solidFill>
                  <a:srgbClr val="FFFF00"/>
                </a:solidFill>
                <a:latin typeface="Gill Sans Light" charset="0"/>
                <a:ea typeface="ヒラギノ角ゴ ProN W3" charset="0"/>
                <a:cs typeface="ヒラギノ角ゴ ProN W3" charset="0"/>
              </a:rPr>
              <a:t>selected</a:t>
            </a:r>
            <a:r>
              <a:rPr lang="en-US" dirty="0">
                <a:latin typeface="Gill Sans Light" charset="0"/>
                <a:ea typeface="ヒラギノ角ゴ ProN W3" charset="0"/>
                <a:cs typeface="ヒラギノ角ゴ ProN W3" charset="0"/>
              </a:rPr>
              <a:t> patients</a:t>
            </a:r>
          </a:p>
          <a:p>
            <a:pPr algn="r"/>
            <a:r>
              <a:rPr lang="en-US" dirty="0">
                <a:latin typeface="Gill Sans Light" charset="0"/>
                <a:ea typeface="ヒラギノ角ゴ ProN W3" charset="0"/>
                <a:cs typeface="ヒラギノ角ゴ ProN W3" charset="0"/>
              </a:rPr>
              <a:t>The </a:t>
            </a:r>
            <a:r>
              <a:rPr lang="en-US" i="1" dirty="0">
                <a:solidFill>
                  <a:srgbClr val="FFFF00"/>
                </a:solidFill>
                <a:latin typeface="Gill Sans Light" charset="0"/>
                <a:ea typeface="ヒラギノ角ゴ ProN W3" charset="0"/>
                <a:cs typeface="ヒラギノ角ゴ ProN W3" charset="0"/>
              </a:rPr>
              <a:t>better the surgical options</a:t>
            </a:r>
            <a:r>
              <a:rPr lang="en-US" dirty="0">
                <a:latin typeface="Gill Sans Light" charset="0"/>
                <a:ea typeface="ヒラギノ角ゴ ProN W3" charset="0"/>
                <a:cs typeface="ヒラギノ角ゴ ProN W3" charset="0"/>
              </a:rPr>
              <a:t> available, the </a:t>
            </a:r>
            <a:r>
              <a:rPr lang="en-US" i="1" dirty="0">
                <a:solidFill>
                  <a:srgbClr val="FF0000"/>
                </a:solidFill>
                <a:latin typeface="Gill Sans Light" charset="0"/>
                <a:ea typeface="ヒラギノ角ゴ ProN W3" charset="0"/>
                <a:cs typeface="ヒラギノ角ゴ ProN W3" charset="0"/>
              </a:rPr>
              <a:t>less attractive radiotherapy</a:t>
            </a:r>
            <a:r>
              <a:rPr lang="en-US" dirty="0">
                <a:latin typeface="Gill Sans Light" charset="0"/>
                <a:ea typeface="ヒラギノ角ゴ ProN W3" charset="0"/>
                <a:cs typeface="ヒラギノ角ゴ ProN W3" charset="0"/>
              </a:rPr>
              <a:t> is as a treatment option for NMSC</a:t>
            </a:r>
          </a:p>
          <a:p>
            <a:pPr algn="r"/>
            <a:endParaRPr lang="en-US" dirty="0">
              <a:latin typeface="Gill Sans Light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2" name="Picture 1" descr="Screen Shot 2014-08-10 at 12.36.42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84" y="4077617"/>
            <a:ext cx="38227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4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6-24 at 9.41.59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8" y="253454"/>
            <a:ext cx="2365493" cy="2045980"/>
          </a:xfrm>
          <a:prstGeom prst="rect">
            <a:avLst/>
          </a:prstGeom>
        </p:spPr>
      </p:pic>
      <p:pic>
        <p:nvPicPr>
          <p:cNvPr id="6" name="Picture 5" descr="Screen Shot 2014-06-24 at 9.09.46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21" y="3045902"/>
            <a:ext cx="2015280" cy="1359457"/>
          </a:xfrm>
          <a:prstGeom prst="rect">
            <a:avLst/>
          </a:prstGeom>
        </p:spPr>
      </p:pic>
      <p:pic>
        <p:nvPicPr>
          <p:cNvPr id="5" name="Picture 4" descr="Screen Shot 2014-06-24 at 9.06.13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75" y="2737870"/>
            <a:ext cx="2618476" cy="890152"/>
          </a:xfrm>
          <a:prstGeom prst="rect">
            <a:avLst/>
          </a:prstGeom>
        </p:spPr>
      </p:pic>
      <p:pic>
        <p:nvPicPr>
          <p:cNvPr id="4" name="Picture 3" descr="Screen Shot 2014-06-24 at 9.02.20 P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013" y="3182946"/>
            <a:ext cx="993784" cy="1342978"/>
          </a:xfrm>
          <a:prstGeom prst="rect">
            <a:avLst/>
          </a:prstGeom>
        </p:spPr>
      </p:pic>
      <p:pic>
        <p:nvPicPr>
          <p:cNvPr id="7" name="Picture 6" descr="Screen Shot 2014-08-10 at 12.36.42 PM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8" y="4925303"/>
            <a:ext cx="3080980" cy="163931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00508" y="116981"/>
            <a:ext cx="3742816" cy="6567637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74275" y="213295"/>
            <a:ext cx="3628868" cy="6567638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Screen Shot 2014-06-24 at 9.40.20 PM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683" y="997799"/>
            <a:ext cx="3715197" cy="2499315"/>
          </a:xfrm>
          <a:prstGeom prst="rect">
            <a:avLst/>
          </a:prstGeom>
        </p:spPr>
      </p:pic>
      <p:pic>
        <p:nvPicPr>
          <p:cNvPr id="18" name="Picture 17" descr="Screen Shot 2014-08-10 at 1.44.38 P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993" y="3854435"/>
            <a:ext cx="36449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2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 descr="Screen Shot 2014-02-09 at 9.20.26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" y="897434"/>
            <a:ext cx="9138160" cy="222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4" descr="Screen Shot 2014-02-09 at 9.20.55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060" y="3428999"/>
            <a:ext cx="5700587" cy="335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1"/>
          <p:cNvSpPr>
            <a:spLocks noChangeArrowheads="1"/>
          </p:cNvSpPr>
          <p:nvPr/>
        </p:nvSpPr>
        <p:spPr bwMode="auto">
          <a:xfrm>
            <a:off x="2647652" y="4441403"/>
            <a:ext cx="760140" cy="25338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4820" name="Rectangle 2"/>
          <p:cNvSpPr>
            <a:spLocks noChangeArrowheads="1"/>
          </p:cNvSpPr>
          <p:nvPr/>
        </p:nvSpPr>
        <p:spPr bwMode="auto">
          <a:xfrm>
            <a:off x="3964782" y="4846588"/>
            <a:ext cx="1417588" cy="25338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7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8-10 at 1.53.12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363190" cy="2807269"/>
          </a:xfrm>
          <a:prstGeom prst="rect">
            <a:avLst/>
          </a:prstGeom>
        </p:spPr>
      </p:pic>
      <p:sp>
        <p:nvSpPr>
          <p:cNvPr id="48130" name="Content Placeholder 2"/>
          <p:cNvSpPr>
            <a:spLocks noGrp="1"/>
          </p:cNvSpPr>
          <p:nvPr>
            <p:ph idx="1"/>
          </p:nvPr>
        </p:nvSpPr>
        <p:spPr bwMode="auto">
          <a:xfrm>
            <a:off x="823829" y="2019783"/>
            <a:ext cx="8229600" cy="25238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 numCol="1" anchor="t" anchorCtr="0" compatLnSpc="1">
            <a:prstTxWarp prst="textNoShape">
              <a:avLst/>
            </a:prstTxWarp>
            <a:noAutofit/>
          </a:bodyPr>
          <a:lstStyle/>
          <a:p>
            <a:pPr lvl="1">
              <a:buFont typeface="Arial"/>
              <a:buChar char="•"/>
              <a:defRPr/>
            </a:pPr>
            <a:endParaRPr lang="en-US" dirty="0" smtClean="0">
              <a:latin typeface="Gill Sans Light" charset="0"/>
              <a:ea typeface="ヒラギノ角ゴ ProN W3" charset="0"/>
              <a:cs typeface="ヒラギノ角ゴ ProN W3" charset="0"/>
            </a:endParaRPr>
          </a:p>
          <a:p>
            <a:pPr lvl="1">
              <a:buFont typeface="Arial"/>
              <a:buChar char="•"/>
              <a:defRPr/>
            </a:pPr>
            <a:r>
              <a:rPr lang="en-US" dirty="0" smtClean="0">
                <a:latin typeface="Gill Sans Light" charset="0"/>
                <a:ea typeface="ヒラギノ角ゴ ProN W3" charset="0"/>
                <a:cs typeface="ヒラギノ角ゴ ProN W3" charset="0"/>
              </a:rPr>
              <a:t>Good consulting room or theatre option on </a:t>
            </a:r>
            <a:r>
              <a:rPr lang="en-US" i="1" dirty="0" smtClean="0">
                <a:solidFill>
                  <a:srgbClr val="FF6600"/>
                </a:solidFill>
                <a:latin typeface="Gill Sans Light" charset="0"/>
                <a:ea typeface="ヒラギノ角ゴ ProN W3" charset="0"/>
                <a:cs typeface="ヒラギノ角ゴ ProN W3" charset="0"/>
              </a:rPr>
              <a:t>uncomplicated</a:t>
            </a:r>
            <a:r>
              <a:rPr lang="en-US" dirty="0" smtClean="0">
                <a:latin typeface="Gill Sans Light" charset="0"/>
                <a:ea typeface="ヒラギノ角ゴ ProN W3" charset="0"/>
                <a:cs typeface="ヒラギノ角ゴ ProN W3" charset="0"/>
              </a:rPr>
              <a:t> cases</a:t>
            </a:r>
          </a:p>
          <a:p>
            <a:pPr lvl="1">
              <a:buFont typeface="Arial"/>
              <a:buChar char="•"/>
              <a:defRPr/>
            </a:pPr>
            <a:r>
              <a:rPr lang="en-US" dirty="0" smtClean="0">
                <a:latin typeface="Gill Sans Light" charset="0"/>
                <a:ea typeface="ヒラギノ角ゴ ProN W3" charset="0"/>
                <a:cs typeface="ヒラギノ角ゴ ProN W3" charset="0"/>
              </a:rPr>
              <a:t>Feedback </a:t>
            </a:r>
            <a:r>
              <a:rPr lang="en-US" dirty="0">
                <a:latin typeface="Gill Sans Light" charset="0"/>
                <a:ea typeface="ヒラギノ角ゴ ProN W3" charset="0"/>
                <a:cs typeface="ヒラギノ角ゴ ProN W3" charset="0"/>
              </a:rPr>
              <a:t>on completeness only </a:t>
            </a:r>
            <a:r>
              <a:rPr lang="en-US" i="1" dirty="0">
                <a:solidFill>
                  <a:srgbClr val="FFFF00"/>
                </a:solidFill>
                <a:latin typeface="Gill Sans Light" charset="0"/>
                <a:ea typeface="ヒラギノ角ゴ ProN W3" charset="0"/>
                <a:cs typeface="ヒラギノ角ゴ ProN W3" charset="0"/>
              </a:rPr>
              <a:t>after</a:t>
            </a:r>
            <a:r>
              <a:rPr lang="en-US" dirty="0">
                <a:latin typeface="Gill Sans Light" charset="0"/>
                <a:ea typeface="ヒラギノ角ゴ ProN W3" charset="0"/>
                <a:cs typeface="ヒラギノ角ゴ ProN W3" charset="0"/>
              </a:rPr>
              <a:t> repair is </a:t>
            </a:r>
            <a:r>
              <a:rPr lang="en-US" dirty="0" smtClean="0">
                <a:latin typeface="Gill Sans Light" charset="0"/>
                <a:ea typeface="ヒラギノ角ゴ ProN W3" charset="0"/>
                <a:cs typeface="ヒラギノ角ゴ ProN W3" charset="0"/>
              </a:rPr>
              <a:t>done</a:t>
            </a:r>
            <a:endParaRPr lang="en-US" i="1" dirty="0" smtClean="0">
              <a:solidFill>
                <a:srgbClr val="CCFFCC"/>
              </a:solidFill>
              <a:latin typeface="Gill Sans Light" charset="0"/>
              <a:ea typeface="ヒラギノ角ゴ ProN W3" charset="0"/>
              <a:cs typeface="ヒラギノ角ゴ ProN W3" charset="0"/>
            </a:endParaRPr>
          </a:p>
          <a:p>
            <a:pPr lvl="1">
              <a:buFont typeface="Arial"/>
              <a:buChar char="•"/>
              <a:defRPr/>
            </a:pPr>
            <a:r>
              <a:rPr lang="en-US" i="1" dirty="0" smtClean="0">
                <a:solidFill>
                  <a:srgbClr val="CCFFCC"/>
                </a:solidFill>
                <a:latin typeface="Gill Sans Light" charset="0"/>
                <a:ea typeface="ヒラギノ角ゴ ProN W3" charset="0"/>
                <a:cs typeface="ヒラギノ角ゴ ProN W3" charset="0"/>
              </a:rPr>
              <a:t>Pathology</a:t>
            </a:r>
            <a:r>
              <a:rPr lang="en-US" dirty="0" smtClean="0">
                <a:latin typeface="Gill Sans Light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dirty="0">
                <a:latin typeface="Gill Sans Light" charset="0"/>
                <a:ea typeface="ヒラギノ角ゴ ProN W3" charset="0"/>
                <a:cs typeface="ヒラギノ角ゴ ProN W3" charset="0"/>
              </a:rPr>
              <a:t>evaluation </a:t>
            </a:r>
            <a:r>
              <a:rPr lang="en-US" i="1" dirty="0">
                <a:solidFill>
                  <a:srgbClr val="CCFFCC"/>
                </a:solidFill>
                <a:latin typeface="Gill Sans Light" charset="0"/>
                <a:ea typeface="ヒラギノ角ゴ ProN W3" charset="0"/>
                <a:cs typeface="ヒラギノ角ゴ ProN W3" charset="0"/>
              </a:rPr>
              <a:t>random</a:t>
            </a:r>
            <a:r>
              <a:rPr lang="en-US" dirty="0">
                <a:latin typeface="Gill Sans Light" charset="0"/>
                <a:ea typeface="ヒラギノ角ゴ ProN W3" charset="0"/>
                <a:cs typeface="ヒラギノ角ゴ ProN W3" charset="0"/>
              </a:rPr>
              <a:t> only, can miss </a:t>
            </a:r>
            <a:r>
              <a:rPr lang="en-US" dirty="0" err="1">
                <a:latin typeface="Gill Sans Light" charset="0"/>
                <a:ea typeface="ヒラギノ角ゴ ProN W3" charset="0"/>
                <a:cs typeface="ヒラギノ角ゴ ProN W3" charset="0"/>
              </a:rPr>
              <a:t>tumour</a:t>
            </a:r>
            <a:endParaRPr lang="en-US" dirty="0">
              <a:latin typeface="Gill Sans Ligh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33993" y="1294185"/>
            <a:ext cx="5822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Gill Sans Light" charset="0"/>
                <a:ea typeface="ヒラギノ角ゴ ProN W3" charset="0"/>
                <a:cs typeface="ヒラギノ角ゴ ProN W3" charset="0"/>
              </a:rPr>
              <a:t>Wide </a:t>
            </a:r>
            <a:r>
              <a:rPr lang="en-US" sz="2800" i="1" dirty="0">
                <a:solidFill>
                  <a:srgbClr val="FF6600"/>
                </a:solidFill>
                <a:latin typeface="Gill Sans Light" charset="0"/>
                <a:ea typeface="ヒラギノ角ゴ ProN W3" charset="0"/>
                <a:cs typeface="ヒラギノ角ゴ ProN W3" charset="0"/>
              </a:rPr>
              <a:t>“blind”</a:t>
            </a:r>
            <a:r>
              <a:rPr lang="en-US" sz="2800" dirty="0">
                <a:latin typeface="Gill Sans Light" charset="0"/>
                <a:ea typeface="ヒラギノ角ゴ ProN W3" charset="0"/>
                <a:cs typeface="ヒラギノ角ゴ ProN W3" charset="0"/>
              </a:rPr>
              <a:t> excision of skin cancer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778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2800" dirty="0">
                <a:latin typeface="Gill Sans Light" charset="0"/>
                <a:ea typeface="ヒラギノ角ゴ ProN W3" charset="0"/>
                <a:cs typeface="ヒラギノ角ゴ ProN W3" charset="0"/>
              </a:rPr>
              <a:t>Excision with </a:t>
            </a:r>
            <a:r>
              <a:rPr lang="en-US" sz="2800" i="1" dirty="0" smtClean="0">
                <a:solidFill>
                  <a:srgbClr val="FFFF00"/>
                </a:solidFill>
                <a:latin typeface="Gill Sans Light" charset="0"/>
                <a:ea typeface="ヒラギノ角ゴ ProN W3" charset="0"/>
                <a:cs typeface="ヒラギノ角ゴ ProN W3" charset="0"/>
              </a:rPr>
              <a:t>margin </a:t>
            </a:r>
            <a:r>
              <a:rPr lang="en-US" sz="2800" i="1" dirty="0">
                <a:solidFill>
                  <a:srgbClr val="FFFF00"/>
                </a:solidFill>
                <a:latin typeface="Gill Sans Light" charset="0"/>
                <a:ea typeface="ヒラギノ角ゴ ProN W3" charset="0"/>
                <a:cs typeface="ヒラギノ角ゴ ProN W3" charset="0"/>
              </a:rPr>
              <a:t>control</a:t>
            </a:r>
            <a:r>
              <a:rPr lang="en-US" sz="2800" dirty="0">
                <a:latin typeface="Gill Sans Light" charset="0"/>
                <a:ea typeface="ヒラギノ角ゴ ProN W3" charset="0"/>
                <a:cs typeface="ヒラギノ角ゴ ProN W3" charset="0"/>
              </a:rPr>
              <a:t> by selected </a:t>
            </a:r>
            <a:r>
              <a:rPr lang="en-US" sz="2800" i="1" dirty="0">
                <a:solidFill>
                  <a:srgbClr val="FF0000"/>
                </a:solidFill>
                <a:latin typeface="Gill Sans Light" charset="0"/>
                <a:ea typeface="ヒラギノ角ゴ ProN W3" charset="0"/>
                <a:cs typeface="ヒラギノ角ゴ ProN W3" charset="0"/>
              </a:rPr>
              <a:t>vertical</a:t>
            </a:r>
            <a:r>
              <a:rPr lang="en-US" sz="2800" dirty="0">
                <a:latin typeface="Gill Sans Light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800" i="1" dirty="0">
                <a:solidFill>
                  <a:srgbClr val="FFFF00"/>
                </a:solidFill>
                <a:latin typeface="Gill Sans Light" charset="0"/>
                <a:ea typeface="ヒラギノ角ゴ ProN W3" charset="0"/>
                <a:cs typeface="ヒラギノ角ゴ ProN W3" charset="0"/>
              </a:rPr>
              <a:t>frozen sections</a:t>
            </a:r>
            <a:r>
              <a:rPr lang="en-US" sz="2800" dirty="0">
                <a:latin typeface="Gill Sans Light" charset="0"/>
                <a:ea typeface="ヒラギノ角ゴ ProN W3" charset="0"/>
                <a:cs typeface="ヒラギノ角ゴ ProN W3" charset="0"/>
              </a:rPr>
              <a:t> performed by pathologist present in theatre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811366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 numCol="1" anchor="t" anchorCtr="0" compatLnSpc="1">
            <a:prstTxWarp prst="textNoShape">
              <a:avLst/>
            </a:prstTxWarp>
            <a:normAutofit/>
          </a:bodyPr>
          <a:lstStyle/>
          <a:p>
            <a:pPr lvl="1">
              <a:buFont typeface="Arial"/>
              <a:buChar char="•"/>
            </a:pPr>
            <a:r>
              <a:rPr lang="en-US" dirty="0" smtClean="0">
                <a:latin typeface="Gill Sans Light" charset="0"/>
                <a:ea typeface="ヒラギノ角ゴ ProN W3" charset="0"/>
                <a:cs typeface="ヒラギノ角ゴ ProN W3" charset="0"/>
              </a:rPr>
              <a:t>Best </a:t>
            </a:r>
            <a:r>
              <a:rPr lang="en-US" dirty="0">
                <a:latin typeface="Gill Sans Light" charset="0"/>
                <a:ea typeface="ヒラギノ角ゴ ProN W3" charset="0"/>
                <a:cs typeface="ヒラギノ角ゴ ProN W3" charset="0"/>
              </a:rPr>
              <a:t>surgical treatment option in a non-</a:t>
            </a:r>
            <a:r>
              <a:rPr lang="en-US" dirty="0" err="1">
                <a:latin typeface="Gill Sans Light" charset="0"/>
                <a:ea typeface="ヒラギノ角ゴ ProN W3" charset="0"/>
                <a:cs typeface="ヒラギノ角ゴ ProN W3" charset="0"/>
              </a:rPr>
              <a:t>Mohs</a:t>
            </a:r>
            <a:r>
              <a:rPr lang="en-US" dirty="0">
                <a:latin typeface="Gill Sans Light" charset="0"/>
                <a:ea typeface="ヒラギノ角ゴ ProN W3" charset="0"/>
                <a:cs typeface="ヒラギノ角ゴ ProN W3" charset="0"/>
              </a:rPr>
              <a:t> environment</a:t>
            </a:r>
          </a:p>
          <a:p>
            <a:pPr lvl="1">
              <a:buFont typeface="Arial"/>
              <a:buChar char="•"/>
            </a:pPr>
            <a:r>
              <a:rPr lang="en-US" dirty="0">
                <a:latin typeface="Gill Sans Light" charset="0"/>
                <a:ea typeface="ヒラギノ角ゴ ProN W3" charset="0"/>
                <a:cs typeface="ヒラギノ角ゴ ProN W3" charset="0"/>
              </a:rPr>
              <a:t>Still only random sampling, miss incomplete excision in 8-10% of cases</a:t>
            </a:r>
          </a:p>
          <a:p>
            <a:pPr lvl="1">
              <a:buFont typeface="Arial"/>
              <a:buChar char="•"/>
            </a:pPr>
            <a:r>
              <a:rPr lang="en-US" i="1" dirty="0">
                <a:solidFill>
                  <a:srgbClr val="FFFF00"/>
                </a:solidFill>
                <a:latin typeface="Gill Sans Light" charset="0"/>
                <a:ea typeface="ヒラギノ角ゴ ProN W3" charset="0"/>
                <a:cs typeface="ヒラギノ角ゴ ProN W3" charset="0"/>
              </a:rPr>
              <a:t>Expensive</a:t>
            </a:r>
            <a:r>
              <a:rPr lang="en-US" dirty="0">
                <a:latin typeface="Gill Sans Light" charset="0"/>
                <a:ea typeface="ヒラギノ角ゴ ProN W3" charset="0"/>
                <a:cs typeface="ヒラギノ角ゴ ProN W3" charset="0"/>
              </a:rPr>
              <a:t> in pathologist and theatre time</a:t>
            </a:r>
          </a:p>
        </p:txBody>
      </p:sp>
      <p:pic>
        <p:nvPicPr>
          <p:cNvPr id="2" name="Picture 1" descr="Screen Shot 2014-06-24 at 9.17.57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797" y="3910219"/>
            <a:ext cx="1833209" cy="276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1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>
                <a:latin typeface="Gill Sans Light" charset="0"/>
                <a:ea typeface="ヒラギノ角ゴ ProN W3" charset="0"/>
                <a:cs typeface="ヒラギノ角ゴ ProN W3" charset="0"/>
              </a:rPr>
              <a:t>Why is vertical pathology sampling less accurate?</a:t>
            </a:r>
          </a:p>
        </p:txBody>
      </p:sp>
      <p:pic>
        <p:nvPicPr>
          <p:cNvPr id="43010" name="Picture 1029" descr="C:\WINDOWS\Desktop\Sectioning I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05" r="-6905"/>
          <a:stretch>
            <a:fillRect/>
          </a:stretch>
        </p:blipFill>
        <p:spPr bwMode="auto">
          <a:xfrm>
            <a:off x="1000125" y="2264793"/>
            <a:ext cx="6660431" cy="39491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51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5400" i="1" dirty="0" err="1">
                <a:solidFill>
                  <a:srgbClr val="FFFF00"/>
                </a:solidFill>
                <a:latin typeface="Gill Sans Light" charset="0"/>
                <a:ea typeface="ヒラギノ角ゴ ProN W3" charset="0"/>
                <a:cs typeface="ヒラギノ角ゴ ProN W3" charset="0"/>
              </a:rPr>
              <a:t>Mohs</a:t>
            </a:r>
            <a:r>
              <a:rPr lang="en-US" sz="5400" i="1" dirty="0">
                <a:solidFill>
                  <a:srgbClr val="FFFF00"/>
                </a:solidFill>
                <a:latin typeface="Gill Sans Light" charset="0"/>
                <a:ea typeface="ヒラギノ角ゴ ProN W3" charset="0"/>
                <a:cs typeface="ヒラギノ角ゴ ProN W3" charset="0"/>
              </a:rPr>
              <a:t> Micrographic Surgery</a:t>
            </a:r>
            <a:endParaRPr lang="en-US" dirty="0">
              <a:solidFill>
                <a:srgbClr val="FFFF00"/>
              </a:solidFill>
              <a:latin typeface="Gill Sans Ligh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 bwMode="auto">
          <a:xfrm>
            <a:off x="420812" y="1937563"/>
            <a:ext cx="8228707" cy="23907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US" sz="3100" dirty="0" smtClean="0">
                <a:latin typeface="Gill Sans Light" charset="0"/>
                <a:ea typeface="ヒラギノ角ゴ ProN W3" charset="0"/>
                <a:cs typeface="ヒラギノ角ゴ ProN W3" charset="0"/>
              </a:rPr>
              <a:t>Offers the highest cure rate (98-99%)</a:t>
            </a: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US" sz="3100" dirty="0" smtClean="0">
                <a:latin typeface="Gill Sans Light" charset="0"/>
                <a:ea typeface="ヒラギノ角ゴ ProN W3" charset="0"/>
                <a:cs typeface="ヒラギノ角ゴ ProN W3" charset="0"/>
              </a:rPr>
              <a:t>Evaluates the entire surgical margin microscopically</a:t>
            </a:r>
          </a:p>
          <a:p>
            <a:pPr lvl="1">
              <a:lnSpc>
                <a:spcPct val="120000"/>
              </a:lnSpc>
            </a:pPr>
            <a:endParaRPr lang="en-US" dirty="0">
              <a:latin typeface="Gill Sans Light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44035" name="Picture 1" descr="Screen Shot 2013-09-15 at 2.54.49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391" y="3834186"/>
            <a:ext cx="3722564" cy="265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07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Screen Shot 2014-02-19 at 7.12.01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" y="0"/>
            <a:ext cx="4758407" cy="358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8" name="Picture 3" descr="Screen Shot 2014-02-19 at 7.17.24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769" y="3580804"/>
            <a:ext cx="5385437" cy="327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5" descr="Screen Shot 2014-02-19 at 7.18.06 A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36" y="82423"/>
            <a:ext cx="2403785" cy="677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25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1" descr="IMG_169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22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1" descr="IMG_169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5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1" descr="IMG_135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90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1" descr="IMG_136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14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1" descr="IMG_13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87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4200" dirty="0" smtClean="0">
                <a:latin typeface="Gill Sans Light" charset="0"/>
                <a:ea typeface="ヒラギノ角ゴ ProN W3" charset="0"/>
                <a:cs typeface="ヒラギノ角ゴ ProN W3" charset="0"/>
              </a:rPr>
              <a:t>NON-MELANOMA SKIN CANCER</a:t>
            </a:r>
            <a:endParaRPr lang="en-US" sz="4200" dirty="0">
              <a:latin typeface="Gill Sans Ligh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r>
              <a:rPr lang="en-US" sz="2800">
                <a:latin typeface="Gill Sans Light" charset="0"/>
                <a:ea typeface="ヒラギノ角ゴ ProN W3" charset="0"/>
                <a:cs typeface="ヒラギノ角ゴ ProN W3" charset="0"/>
              </a:rPr>
              <a:t>Non melanoma skin cancer (NMSC) is the </a:t>
            </a:r>
            <a:r>
              <a:rPr lang="en-US" sz="2800" i="1">
                <a:solidFill>
                  <a:srgbClr val="0000FF"/>
                </a:solidFill>
                <a:latin typeface="Gill Sans Light" charset="0"/>
                <a:ea typeface="ヒラギノ角ゴ ProN W3" charset="0"/>
                <a:cs typeface="ヒラギノ角ゴ ProN W3" charset="0"/>
              </a:rPr>
              <a:t>most common</a:t>
            </a:r>
            <a:r>
              <a:rPr lang="en-US" sz="2800">
                <a:latin typeface="Gill Sans Light" charset="0"/>
                <a:ea typeface="ヒラギノ角ゴ ProN W3" charset="0"/>
                <a:cs typeface="ヒラギノ角ゴ ProN W3" charset="0"/>
              </a:rPr>
              <a:t> and </a:t>
            </a:r>
            <a:r>
              <a:rPr lang="en-US" sz="2800" i="1">
                <a:solidFill>
                  <a:srgbClr val="0000FF"/>
                </a:solidFill>
                <a:latin typeface="Gill Sans Light" charset="0"/>
                <a:ea typeface="ヒラギノ角ゴ ProN W3" charset="0"/>
                <a:cs typeface="ヒラギノ角ゴ ProN W3" charset="0"/>
              </a:rPr>
              <a:t>most rapidly increasing cancer</a:t>
            </a:r>
            <a:r>
              <a:rPr lang="en-US" sz="2800">
                <a:latin typeface="Gill Sans Light" charset="0"/>
                <a:ea typeface="ヒラギノ角ゴ ProN W3" charset="0"/>
                <a:cs typeface="ヒラギノ角ゴ ProN W3" charset="0"/>
              </a:rPr>
              <a:t> in the world</a:t>
            </a:r>
          </a:p>
          <a:p>
            <a:r>
              <a:rPr lang="en-US" sz="2800">
                <a:latin typeface="Gill Sans Light" charset="0"/>
                <a:ea typeface="ヒラギノ角ゴ ProN W3" charset="0"/>
                <a:cs typeface="ヒラギノ角ゴ ProN W3" charset="0"/>
              </a:rPr>
              <a:t>America 3.5 million cases per year increasing by 4% per year</a:t>
            </a:r>
          </a:p>
          <a:p>
            <a:endParaRPr lang="en-US" sz="2800">
              <a:latin typeface="Gill Sans Light" charset="0"/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47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1" descr="IMG_141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06"/>
            <a:ext cx="9144000" cy="683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34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1" descr="IMG_142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89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1" descr="IMG_142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84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1" descr="IMG_142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14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1" descr="IMG_143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43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1" descr="IMG_146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06"/>
            <a:ext cx="9144000" cy="683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54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1" descr="IMG_15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38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1" descr="IMG_155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1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1" descr="IMG_17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21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1" descr="IMG_1714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" b="41492"/>
          <a:stretch/>
        </p:blipFill>
        <p:spPr bwMode="auto">
          <a:xfrm>
            <a:off x="2025672" y="1153096"/>
            <a:ext cx="5122292" cy="401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08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317"/>
            <a:ext cx="8229600" cy="1143000"/>
          </a:xfrm>
        </p:spPr>
        <p:txBody>
          <a:bodyPr/>
          <a:lstStyle/>
          <a:p>
            <a:r>
              <a:rPr lang="en-ZA" dirty="0" smtClean="0"/>
              <a:t>CLINICAL TYPES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3332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ZA" b="1" dirty="0"/>
              <a:t>Basal-cell skin </a:t>
            </a:r>
            <a:r>
              <a:rPr lang="en-ZA" b="1" dirty="0" smtClean="0"/>
              <a:t>carcinoma</a:t>
            </a:r>
            <a:endParaRPr lang="en-ZA" b="1" dirty="0"/>
          </a:p>
          <a:p>
            <a:r>
              <a:rPr lang="en-ZA" b="1" dirty="0" smtClean="0"/>
              <a:t>Squamous-cell carcinoma</a:t>
            </a:r>
          </a:p>
          <a:p>
            <a:r>
              <a:rPr lang="en-ZA" b="1" dirty="0" smtClean="0"/>
              <a:t>Melanoma</a:t>
            </a:r>
          </a:p>
          <a:p>
            <a:endParaRPr lang="en-ZA" dirty="0"/>
          </a:p>
          <a:p>
            <a:r>
              <a:rPr lang="en-ZA" b="1" dirty="0" smtClean="0"/>
              <a:t>Others: </a:t>
            </a:r>
            <a:r>
              <a:rPr lang="en-ZA" u="sng" dirty="0" smtClean="0">
                <a:solidFill>
                  <a:srgbClr val="FF0000"/>
                </a:solidFill>
              </a:rPr>
              <a:t>dermatofibrosarcoma </a:t>
            </a:r>
            <a:r>
              <a:rPr lang="en-ZA" u="sng" dirty="0">
                <a:solidFill>
                  <a:srgbClr val="FF0000"/>
                </a:solidFill>
              </a:rPr>
              <a:t>protuberans</a:t>
            </a:r>
            <a:r>
              <a:rPr lang="en-ZA" dirty="0">
                <a:solidFill>
                  <a:srgbClr val="FF0000"/>
                </a:solidFill>
              </a:rPr>
              <a:t>, Merkel cell carcinoma, Kaposi's </a:t>
            </a:r>
            <a:r>
              <a:rPr lang="en-ZA" dirty="0" smtClean="0">
                <a:solidFill>
                  <a:srgbClr val="FF0000"/>
                </a:solidFill>
              </a:rPr>
              <a:t>sarcoma,</a:t>
            </a:r>
            <a:r>
              <a:rPr lang="en-ZA" dirty="0">
                <a:solidFill>
                  <a:srgbClr val="FF0000"/>
                </a:solidFill>
              </a:rPr>
              <a:t> sebaceous carcinomas, </a:t>
            </a:r>
            <a:r>
              <a:rPr lang="en-ZA" dirty="0" err="1">
                <a:solidFill>
                  <a:srgbClr val="FF0000"/>
                </a:solidFill>
              </a:rPr>
              <a:t>microcystic</a:t>
            </a:r>
            <a:r>
              <a:rPr lang="en-ZA" dirty="0">
                <a:solidFill>
                  <a:srgbClr val="FF0000"/>
                </a:solidFill>
              </a:rPr>
              <a:t> adnexal carcinoma, Paget's disease of the </a:t>
            </a:r>
            <a:r>
              <a:rPr lang="en-ZA" dirty="0" smtClean="0">
                <a:solidFill>
                  <a:srgbClr val="FF0000"/>
                </a:solidFill>
              </a:rPr>
              <a:t>breast</a:t>
            </a:r>
            <a:endParaRPr lang="en-ZA" dirty="0">
              <a:solidFill>
                <a:srgbClr val="FF0000"/>
              </a:solidFill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7725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1" descr="IMG_169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13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1" descr="IMG_139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24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2" descr="IMG_149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94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3" descr="IMG_17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881" y="0"/>
            <a:ext cx="51222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26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1" descr="IMG_1715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" r="4885" b="3150"/>
          <a:stretch/>
        </p:blipFill>
        <p:spPr bwMode="auto">
          <a:xfrm>
            <a:off x="2196296" y="0"/>
            <a:ext cx="4618800" cy="66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53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1" descr="IMG_170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79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1" descr="IMG_170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06"/>
            <a:ext cx="9144000" cy="683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00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Gill Sans Light" charset="0"/>
                <a:ea typeface="ヒラギノ角ゴ ProN W3" charset="0"/>
                <a:cs typeface="ヒラギノ角ゴ ProN W3" charset="0"/>
              </a:rPr>
              <a:t>Synergy between specialties</a:t>
            </a:r>
          </a:p>
        </p:txBody>
      </p:sp>
      <p:sp>
        <p:nvSpPr>
          <p:cNvPr id="105474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500" dirty="0" err="1">
                <a:latin typeface="Gill Sans Light" charset="0"/>
                <a:ea typeface="ヒラギノ角ゴ ProN W3" charset="0"/>
                <a:cs typeface="ヒラギノ角ゴ ProN W3" charset="0"/>
              </a:rPr>
              <a:t>Mohs</a:t>
            </a:r>
            <a:r>
              <a:rPr lang="en-US" sz="2500" dirty="0">
                <a:latin typeface="Gill Sans Light" charset="0"/>
                <a:ea typeface="ヒラギノ角ゴ ProN W3" charset="0"/>
                <a:cs typeface="ヒラギノ角ゴ ProN W3" charset="0"/>
              </a:rPr>
              <a:t> Micrographic Surgery is an </a:t>
            </a:r>
            <a:r>
              <a:rPr lang="en-US" sz="2500" dirty="0">
                <a:solidFill>
                  <a:srgbClr val="FFFF00"/>
                </a:solidFill>
                <a:latin typeface="Gill Sans Light" charset="0"/>
                <a:ea typeface="ヒラギノ角ゴ ProN W3" charset="0"/>
                <a:cs typeface="ヒラギノ角ゴ ProN W3" charset="0"/>
              </a:rPr>
              <a:t>excisional</a:t>
            </a:r>
            <a:r>
              <a:rPr lang="en-US" sz="2500" dirty="0">
                <a:latin typeface="Gill Sans Light" charset="0"/>
                <a:ea typeface="ヒラギノ角ゴ ProN W3" charset="0"/>
                <a:cs typeface="ヒラギノ角ゴ ProN W3" charset="0"/>
              </a:rPr>
              <a:t> technique, it must always be</a:t>
            </a:r>
            <a:r>
              <a:rPr lang="en-US" sz="2500" dirty="0">
                <a:solidFill>
                  <a:srgbClr val="FFFF00"/>
                </a:solidFill>
                <a:latin typeface="Gill Sans Light" charset="0"/>
                <a:ea typeface="ヒラギノ角ゴ ProN W3" charset="0"/>
                <a:cs typeface="ヒラギノ角ゴ ProN W3" charset="0"/>
              </a:rPr>
              <a:t> followed by some form of closure </a:t>
            </a:r>
            <a:r>
              <a:rPr lang="en-US" sz="2500" dirty="0">
                <a:latin typeface="Gill Sans Light" charset="0"/>
                <a:ea typeface="ヒラギノ角ゴ ProN W3" charset="0"/>
                <a:cs typeface="ヒラギノ角ゴ ProN W3" charset="0"/>
              </a:rPr>
              <a:t>or decision</a:t>
            </a:r>
          </a:p>
          <a:p>
            <a:r>
              <a:rPr lang="en-US" sz="2500" dirty="0">
                <a:latin typeface="Gill Sans Light" charset="0"/>
                <a:ea typeface="ヒラギノ角ゴ ProN W3" charset="0"/>
                <a:cs typeface="ヒラギノ角ゴ ProN W3" charset="0"/>
              </a:rPr>
              <a:t>An ideal unit therefore includes a </a:t>
            </a:r>
            <a:r>
              <a:rPr lang="en-US" sz="2500" dirty="0" err="1">
                <a:solidFill>
                  <a:srgbClr val="CCFFCC"/>
                </a:solidFill>
                <a:latin typeface="Gill Sans Light" charset="0"/>
                <a:ea typeface="ヒラギノ角ゴ ProN W3" charset="0"/>
                <a:cs typeface="ヒラギノ角ゴ ProN W3" charset="0"/>
              </a:rPr>
              <a:t>Mohs</a:t>
            </a:r>
            <a:r>
              <a:rPr lang="en-US" sz="2500" dirty="0">
                <a:solidFill>
                  <a:srgbClr val="CCFFCC"/>
                </a:solidFill>
                <a:latin typeface="Gill Sans Light" charset="0"/>
                <a:ea typeface="ヒラギノ角ゴ ProN W3" charset="0"/>
                <a:cs typeface="ヒラギノ角ゴ ProN W3" charset="0"/>
              </a:rPr>
              <a:t> Surgeon</a:t>
            </a:r>
            <a:r>
              <a:rPr lang="en-US" sz="2500" dirty="0">
                <a:latin typeface="Gill Sans Light" charset="0"/>
                <a:ea typeface="ヒラギノ角ゴ ProN W3" charset="0"/>
                <a:cs typeface="ヒラギノ角ゴ ProN W3" charset="0"/>
              </a:rPr>
              <a:t> as well as a </a:t>
            </a:r>
            <a:r>
              <a:rPr lang="en-US" sz="2500" dirty="0">
                <a:solidFill>
                  <a:srgbClr val="FF0000"/>
                </a:solidFill>
                <a:latin typeface="Gill Sans Light" charset="0"/>
                <a:ea typeface="ヒラギノ角ゴ ProN W3" charset="0"/>
                <a:cs typeface="ヒラギノ角ゴ ProN W3" charset="0"/>
              </a:rPr>
              <a:t>Specialist Reconstructive Surgeon</a:t>
            </a:r>
            <a:r>
              <a:rPr lang="en-US" sz="2500" dirty="0">
                <a:latin typeface="Gill Sans Light" charset="0"/>
                <a:ea typeface="ヒラギノ角ゴ ProN W3" charset="0"/>
                <a:cs typeface="ヒラギノ角ゴ ProN W3" charset="0"/>
              </a:rPr>
              <a:t> working </a:t>
            </a:r>
            <a:r>
              <a:rPr lang="en-US" sz="2500" dirty="0" smtClean="0">
                <a:latin typeface="Gill Sans Light" charset="0"/>
                <a:ea typeface="ヒラギノ角ゴ ProN W3" charset="0"/>
                <a:cs typeface="ヒラギノ角ゴ ProN W3" charset="0"/>
              </a:rPr>
              <a:t>together</a:t>
            </a:r>
            <a:endParaRPr lang="en-US" sz="2500" dirty="0">
              <a:latin typeface="Gill Sans Light" charset="0"/>
              <a:ea typeface="ヒラギノ角ゴ ProN W3" charset="0"/>
              <a:cs typeface="ヒラギノ角ゴ ProN W3" charset="0"/>
            </a:endParaRPr>
          </a:p>
          <a:p>
            <a:endParaRPr lang="en-US" sz="2500" dirty="0">
              <a:latin typeface="Gill Sans Light" charset="0"/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20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7721" y="605088"/>
            <a:ext cx="1925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SUMMARY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04936" y="2298173"/>
            <a:ext cx="1846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Diagnosis?</a:t>
            </a:r>
            <a:endParaRPr lang="en-US" sz="2800" b="1" dirty="0"/>
          </a:p>
        </p:txBody>
      </p:sp>
      <p:pic>
        <p:nvPicPr>
          <p:cNvPr id="4" name="Picture 3" descr="Screen Shot 2014-08-10 at 1.20.29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870" y="1804846"/>
            <a:ext cx="3477115" cy="466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8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06-24 at 9.52.26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362" y="3445805"/>
            <a:ext cx="5067896" cy="3406989"/>
          </a:xfrm>
          <a:prstGeom prst="rect">
            <a:avLst/>
          </a:prstGeom>
        </p:spPr>
      </p:pic>
      <p:pic>
        <p:nvPicPr>
          <p:cNvPr id="6" name="Picture 5" descr="Screen Shot 2014-06-24 at 9.41.59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58" y="3189300"/>
            <a:ext cx="3302892" cy="36634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12202" y="2922586"/>
            <a:ext cx="5042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Curettage and cautery if possible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721922" y="1525310"/>
            <a:ext cx="5379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TREATMENT</a:t>
            </a:r>
            <a:endParaRPr lang="en-US" sz="5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129779" y="343478"/>
            <a:ext cx="27109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Summarize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39385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RISK FACTORS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ZA" dirty="0">
                <a:latin typeface="Arial" panose="020B0604020202020204" pitchFamily="34" charset="0"/>
              </a:rPr>
              <a:t>Smoking </a:t>
            </a:r>
          </a:p>
          <a:p>
            <a:r>
              <a:rPr lang="en-ZA" dirty="0">
                <a:latin typeface="Arial" panose="020B0604020202020204" pitchFamily="34" charset="0"/>
              </a:rPr>
              <a:t>HPV infections </a:t>
            </a:r>
            <a:endParaRPr lang="en-ZA" dirty="0" smtClean="0">
              <a:latin typeface="Arial" panose="020B0604020202020204" pitchFamily="34" charset="0"/>
            </a:endParaRPr>
          </a:p>
          <a:p>
            <a:r>
              <a:rPr lang="en-ZA" dirty="0" smtClean="0">
                <a:latin typeface="Arial" panose="020B0604020202020204" pitchFamily="34" charset="0"/>
              </a:rPr>
              <a:t>Genetic syndromes</a:t>
            </a:r>
            <a:r>
              <a:rPr lang="en-ZA" baseline="30000" dirty="0">
                <a:latin typeface="Arial" panose="020B0604020202020204" pitchFamily="34" charset="0"/>
              </a:rPr>
              <a:t> </a:t>
            </a:r>
            <a:r>
              <a:rPr lang="en-ZA" dirty="0" smtClean="0">
                <a:latin typeface="Arial" panose="020B0604020202020204" pitchFamily="34" charset="0"/>
              </a:rPr>
              <a:t> e.g. </a:t>
            </a:r>
            <a:r>
              <a:rPr lang="en-ZA" dirty="0">
                <a:latin typeface="Arial" panose="020B0604020202020204" pitchFamily="34" charset="0"/>
              </a:rPr>
              <a:t> congenital melanocytic nevi </a:t>
            </a:r>
            <a:r>
              <a:rPr lang="en-ZA" dirty="0" smtClean="0">
                <a:latin typeface="Arial" panose="020B0604020202020204" pitchFamily="34" charset="0"/>
              </a:rPr>
              <a:t>syndrome, GORLINS</a:t>
            </a:r>
            <a:endParaRPr lang="en-ZA" dirty="0">
              <a:latin typeface="Arial" panose="020B0604020202020204" pitchFamily="34" charset="0"/>
            </a:endParaRPr>
          </a:p>
          <a:p>
            <a:r>
              <a:rPr lang="en-ZA" dirty="0" smtClean="0">
                <a:latin typeface="Arial" panose="020B0604020202020204" pitchFamily="34" charset="0"/>
              </a:rPr>
              <a:t>Chronic </a:t>
            </a:r>
            <a:r>
              <a:rPr lang="en-ZA" dirty="0">
                <a:latin typeface="Arial" panose="020B0604020202020204" pitchFamily="34" charset="0"/>
              </a:rPr>
              <a:t>non-healing </a:t>
            </a:r>
            <a:r>
              <a:rPr lang="en-ZA" dirty="0" smtClean="0">
                <a:latin typeface="Arial" panose="020B0604020202020204" pitchFamily="34" charset="0"/>
              </a:rPr>
              <a:t>wounds e.g. </a:t>
            </a:r>
            <a:r>
              <a:rPr lang="en-ZA" dirty="0" err="1" smtClean="0">
                <a:latin typeface="Arial" panose="020B0604020202020204" pitchFamily="34" charset="0"/>
              </a:rPr>
              <a:t>Marjolin's</a:t>
            </a:r>
            <a:r>
              <a:rPr lang="en-ZA" dirty="0" smtClean="0">
                <a:latin typeface="Arial" panose="020B0604020202020204" pitchFamily="34" charset="0"/>
              </a:rPr>
              <a:t> ulcers</a:t>
            </a:r>
            <a:endParaRPr lang="en-ZA" dirty="0">
              <a:latin typeface="Arial" panose="020B0604020202020204" pitchFamily="34" charset="0"/>
            </a:endParaRPr>
          </a:p>
          <a:p>
            <a:r>
              <a:rPr lang="en-ZA" dirty="0">
                <a:latin typeface="Arial" panose="020B0604020202020204" pitchFamily="34" charset="0"/>
              </a:rPr>
              <a:t>Ionizing </a:t>
            </a:r>
            <a:r>
              <a:rPr lang="en-ZA" dirty="0" smtClean="0">
                <a:latin typeface="Arial" panose="020B0604020202020204" pitchFamily="34" charset="0"/>
              </a:rPr>
              <a:t>radiation such </a:t>
            </a:r>
            <a:r>
              <a:rPr lang="en-ZA" dirty="0">
                <a:latin typeface="Arial" panose="020B0604020202020204" pitchFamily="34" charset="0"/>
              </a:rPr>
              <a:t>as X-rays, environmental carcinogens, artificial UV radiation (e.g. tanning beds</a:t>
            </a:r>
            <a:r>
              <a:rPr lang="en-ZA" dirty="0" smtClean="0">
                <a:latin typeface="Arial" panose="020B0604020202020204" pitchFamily="34" charset="0"/>
              </a:rPr>
              <a:t>)</a:t>
            </a:r>
            <a:endParaRPr lang="en-ZA" dirty="0">
              <a:latin typeface="Arial" panose="020B0604020202020204" pitchFamily="34" charset="0"/>
            </a:endParaRPr>
          </a:p>
          <a:p>
            <a:r>
              <a:rPr lang="en-ZA" dirty="0" smtClean="0">
                <a:latin typeface="Arial" panose="020B0604020202020204" pitchFamily="34" charset="0"/>
              </a:rPr>
              <a:t>Immunosuppressive medication e.g.</a:t>
            </a:r>
            <a:r>
              <a:rPr lang="en-ZA" dirty="0">
                <a:latin typeface="Arial" panose="020B0604020202020204" pitchFamily="34" charset="0"/>
              </a:rPr>
              <a:t> </a:t>
            </a:r>
            <a:r>
              <a:rPr lang="en-ZA" dirty="0" smtClean="0">
                <a:latin typeface="Arial" panose="020B0604020202020204" pitchFamily="34" charset="0"/>
              </a:rPr>
              <a:t>(</a:t>
            </a:r>
            <a:r>
              <a:rPr lang="en-ZA" dirty="0" err="1" smtClean="0">
                <a:latin typeface="Arial" panose="020B0604020202020204" pitchFamily="34" charset="0"/>
              </a:rPr>
              <a:t>Cyclosporin</a:t>
            </a:r>
            <a:r>
              <a:rPr lang="en-ZA" dirty="0" smtClean="0">
                <a:latin typeface="Arial" panose="020B0604020202020204" pitchFamily="34" charset="0"/>
              </a:rPr>
              <a:t> </a:t>
            </a:r>
            <a:r>
              <a:rPr lang="en-ZA" dirty="0">
                <a:latin typeface="Arial" panose="020B0604020202020204" pitchFamily="34" charset="0"/>
              </a:rPr>
              <a:t>A, a </a:t>
            </a:r>
            <a:r>
              <a:rPr lang="en-ZA" dirty="0" err="1">
                <a:latin typeface="Arial" panose="020B0604020202020204" pitchFamily="34" charset="0"/>
              </a:rPr>
              <a:t>calcineurin</a:t>
            </a:r>
            <a:r>
              <a:rPr lang="en-ZA" dirty="0">
                <a:latin typeface="Arial" panose="020B0604020202020204" pitchFamily="34" charset="0"/>
              </a:rPr>
              <a:t> </a:t>
            </a:r>
            <a:r>
              <a:rPr lang="en-ZA" dirty="0" smtClean="0">
                <a:latin typeface="Arial" panose="020B0604020202020204" pitchFamily="34" charset="0"/>
              </a:rPr>
              <a:t>inhibitor, azathioprine)</a:t>
            </a:r>
            <a:endParaRPr lang="en-ZA" dirty="0">
              <a:latin typeface="Linux Libertine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7002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282" y="605088"/>
            <a:ext cx="1925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SUMMARY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1377" y="1593135"/>
            <a:ext cx="30761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TREATMENT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97739" y="1669374"/>
            <a:ext cx="588774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If small/ </a:t>
            </a:r>
          </a:p>
          <a:p>
            <a:r>
              <a:rPr lang="en-US" sz="2800" dirty="0" smtClean="0"/>
              <a:t>superficial/</a:t>
            </a:r>
          </a:p>
          <a:p>
            <a:r>
              <a:rPr lang="en-US" sz="2800" dirty="0" smtClean="0"/>
              <a:t>adjuvant to curettage without cautery:</a:t>
            </a:r>
          </a:p>
          <a:p>
            <a:endParaRPr lang="en-US" sz="2800" dirty="0"/>
          </a:p>
        </p:txBody>
      </p:sp>
      <p:pic>
        <p:nvPicPr>
          <p:cNvPr id="3" name="Picture 2" descr="Screen Shot 2014-06-24 at 9.02.20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1" y="3406324"/>
            <a:ext cx="1782506" cy="2074807"/>
          </a:xfrm>
          <a:prstGeom prst="rect">
            <a:avLst/>
          </a:prstGeom>
        </p:spPr>
      </p:pic>
      <p:pic>
        <p:nvPicPr>
          <p:cNvPr id="6" name="Picture 5" descr="Screen Shot 2014-06-24 at 9.06.13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469" y="3823212"/>
            <a:ext cx="3604844" cy="1532559"/>
          </a:xfrm>
          <a:prstGeom prst="rect">
            <a:avLst/>
          </a:prstGeom>
        </p:spPr>
      </p:pic>
      <p:pic>
        <p:nvPicPr>
          <p:cNvPr id="7" name="Picture 6" descr="Screen Shot 2014-06-24 at 9.09.46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545" y="3485256"/>
            <a:ext cx="3048666" cy="201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8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282" y="866698"/>
            <a:ext cx="1881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Summarize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115685" y="1814310"/>
            <a:ext cx="1750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Treatment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399666" y="2697363"/>
            <a:ext cx="413429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Large</a:t>
            </a:r>
          </a:p>
          <a:p>
            <a:r>
              <a:rPr lang="en-US" sz="2800" dirty="0" smtClean="0"/>
              <a:t>Critical functional area </a:t>
            </a:r>
          </a:p>
          <a:p>
            <a:r>
              <a:rPr lang="en-US" sz="2800" dirty="0" smtClean="0"/>
              <a:t>Aggressive growth pattern</a:t>
            </a:r>
          </a:p>
          <a:p>
            <a:r>
              <a:rPr lang="en-US" sz="2800" dirty="0" smtClean="0"/>
              <a:t>Recurrence</a:t>
            </a:r>
          </a:p>
          <a:p>
            <a:r>
              <a:rPr lang="en-US" sz="2800" dirty="0" smtClean="0"/>
              <a:t>Incompletely excised</a:t>
            </a:r>
            <a:endParaRPr lang="en-US" sz="2800" dirty="0"/>
          </a:p>
        </p:txBody>
      </p:sp>
      <p:pic>
        <p:nvPicPr>
          <p:cNvPr id="3" name="Picture 2" descr="Screen Shot 2014-06-24 at 9.40.20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3640265"/>
            <a:ext cx="3429000" cy="26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6-24 at 9.40.20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94" y="296334"/>
            <a:ext cx="3915834" cy="2527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104276"/>
            <a:ext cx="53719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Uncomplicated growth </a:t>
            </a:r>
          </a:p>
          <a:p>
            <a:r>
              <a:rPr lang="en-US" sz="4000" b="1" dirty="0" smtClean="0"/>
              <a:t>pattern and area</a:t>
            </a:r>
            <a:endParaRPr lang="en-US" sz="4000" b="1" dirty="0"/>
          </a:p>
        </p:txBody>
      </p:sp>
      <p:pic>
        <p:nvPicPr>
          <p:cNvPr id="2" name="Picture 1" descr="Screen Shot 2014-08-10 at 1.53.12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10" y="3225328"/>
            <a:ext cx="3167890" cy="363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7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6-24 at 9.40.20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296" y="119173"/>
            <a:ext cx="3915834" cy="2527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2491" y="932906"/>
            <a:ext cx="4647426" cy="3108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Complicated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functional area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aggressive growth pattern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recurrence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incomplete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ill-defined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large</a:t>
            </a:r>
            <a:endParaRPr lang="en-US" sz="2800" dirty="0"/>
          </a:p>
        </p:txBody>
      </p:sp>
      <p:pic>
        <p:nvPicPr>
          <p:cNvPr id="2" name="Picture 1" descr="Screen Shot 2014-06-24 at 9.17.57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083" y="3532699"/>
            <a:ext cx="2725750" cy="3325301"/>
          </a:xfrm>
          <a:prstGeom prst="rect">
            <a:avLst/>
          </a:prstGeom>
        </p:spPr>
      </p:pic>
      <p:pic>
        <p:nvPicPr>
          <p:cNvPr id="6" name="Picture 1" descr="Screen Shot 2013-09-15 at 2.54.49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254" y="4177035"/>
            <a:ext cx="3893079" cy="266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97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97121003\Desktop\Mosidi 20170206_0711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540" y="99949"/>
            <a:ext cx="6722425" cy="672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62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UV RADIATION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13668" cy="509748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UV </a:t>
            </a:r>
            <a:r>
              <a:rPr lang="en-US" dirty="0" smtClean="0"/>
              <a:t>RADIATION</a:t>
            </a:r>
          </a:p>
          <a:p>
            <a:pPr lvl="0"/>
            <a:r>
              <a:rPr lang="en-US" dirty="0" smtClean="0"/>
              <a:t>Ultraviolet light consists of UVA, UVB and UVC</a:t>
            </a:r>
            <a:endParaRPr lang="en-ZA" dirty="0" smtClean="0"/>
          </a:p>
          <a:p>
            <a:pPr lvl="0"/>
            <a:r>
              <a:rPr lang="en-US" dirty="0" smtClean="0"/>
              <a:t>UVC does not reach through the earth’s atmosphere</a:t>
            </a:r>
            <a:endParaRPr lang="en-ZA" dirty="0" smtClean="0"/>
          </a:p>
          <a:p>
            <a:pPr lvl="0"/>
            <a:r>
              <a:rPr lang="en-ZA" dirty="0" smtClean="0"/>
              <a:t>The narrower UVB rays cause the browning reaction that we call  ‘tanning’ &gt; redness of skin, painful burning, skin damage and skin spots &gt; skin cancer. </a:t>
            </a:r>
          </a:p>
          <a:p>
            <a:pPr marL="0" indent="0">
              <a:buNone/>
            </a:pPr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8474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391</TotalTime>
  <Words>849</Words>
  <Application>Microsoft Office PowerPoint</Application>
  <PresentationFormat>On-screen Show (4:3)</PresentationFormat>
  <Paragraphs>250</Paragraphs>
  <Slides>84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5" baseType="lpstr">
      <vt:lpstr>Twilight</vt:lpstr>
      <vt:lpstr>SKIN CANCER</vt:lpstr>
      <vt:lpstr>PowerPoint Presentation</vt:lpstr>
      <vt:lpstr>PowerPoint Presentation</vt:lpstr>
      <vt:lpstr>INTRODUCTION</vt:lpstr>
      <vt:lpstr>PowerPoint Presentation</vt:lpstr>
      <vt:lpstr>NON-MELANOMA SKIN CANCER</vt:lpstr>
      <vt:lpstr>CLINICAL TYPES</vt:lpstr>
      <vt:lpstr>RISK FACTORS</vt:lpstr>
      <vt:lpstr>UV RADIATION</vt:lpstr>
      <vt:lpstr>UV RADIATION</vt:lpstr>
      <vt:lpstr>UV RADIATION</vt:lpstr>
      <vt:lpstr>PowerPoint Presentation</vt:lpstr>
      <vt:lpstr>PowerPoint Presentation</vt:lpstr>
      <vt:lpstr>PowerPoint Presentation</vt:lpstr>
      <vt:lpstr>PowerPoint Presentation</vt:lpstr>
      <vt:lpstr>APPROACH</vt:lpstr>
      <vt:lpstr>BASAL CELL CARCINOMA</vt:lpstr>
      <vt:lpstr>GROWTH TYPES</vt:lpstr>
      <vt:lpstr>NORMAL GROWTH TYPES</vt:lpstr>
      <vt:lpstr>AGGRESSIVE GROWTH</vt:lpstr>
      <vt:lpstr>ANATOMICAL AREA</vt:lpstr>
      <vt:lpstr>SKIN TYPE</vt:lpstr>
      <vt:lpstr>VITAL FUNCTIONAL AREAS</vt:lpstr>
      <vt:lpstr>BASAL CELL CARCINOMA</vt:lpstr>
      <vt:lpstr>PowerPoint Presentation</vt:lpstr>
      <vt:lpstr>PowerPoint Presentation</vt:lpstr>
      <vt:lpstr>GENETIC PREDISPOSITION</vt:lpstr>
      <vt:lpstr>Treatment options</vt:lpstr>
      <vt:lpstr>NON SURGICAL THERAPIES</vt:lpstr>
      <vt:lpstr>RADIOTHERAPY</vt:lpstr>
      <vt:lpstr>SURGICAL TREATMENT OPTIONS</vt:lpstr>
      <vt:lpstr>SKIN LESION</vt:lpstr>
      <vt:lpstr>Diagnostic options</vt:lpstr>
      <vt:lpstr>TREATMENT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Radiotherapy</vt:lpstr>
      <vt:lpstr>PowerPoint Presentation</vt:lpstr>
      <vt:lpstr>PowerPoint Presentation</vt:lpstr>
      <vt:lpstr>Excision with margin control by selected vertical frozen sections performed by pathologist present in theatre</vt:lpstr>
      <vt:lpstr>Why is vertical pathology sampling less accurate?</vt:lpstr>
      <vt:lpstr>Mohs Micrographic Surgery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Synergy between specialties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I treat basal cell carcinoma</dc:title>
  <dc:creator>Pieter du Plessis</dc:creator>
  <cp:lastModifiedBy>Dr. M Bac</cp:lastModifiedBy>
  <cp:revision>48</cp:revision>
  <dcterms:created xsi:type="dcterms:W3CDTF">2014-08-10T09:49:39Z</dcterms:created>
  <dcterms:modified xsi:type="dcterms:W3CDTF">2018-08-10T07:26:45Z</dcterms:modified>
</cp:coreProperties>
</file>