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92" r:id="rId2"/>
    <p:sldId id="291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54" r:id="rId13"/>
    <p:sldId id="355" r:id="rId14"/>
    <p:sldId id="356" r:id="rId15"/>
    <p:sldId id="357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84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91" r:id="rId63"/>
    <p:sldId id="292" r:id="rId64"/>
    <p:sldId id="386" r:id="rId65"/>
  </p:sldIdLst>
  <p:sldSz cx="12192000" cy="6858000"/>
  <p:notesSz cx="6858000" cy="9144000"/>
  <p:defaultTextStyle>
    <a:defPPr>
      <a:defRPr lang="af-Z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1" d="100"/>
          <a:sy n="81" d="100"/>
        </p:scale>
        <p:origin x="-21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7B26A-FA10-466B-9F44-AE02806CDAAD}" type="datetimeFigureOut">
              <a:rPr lang="af-ZA" smtClean="0"/>
              <a:t>2018/08/10</a:t>
            </a:fld>
            <a:endParaRPr lang="af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f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DEAF6-CA7B-4C74-BF86-4F3F22F92A11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04928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Avoid term nephropathy </a:t>
            </a:r>
          </a:p>
          <a:p>
            <a:r>
              <a:rPr lang="en-ZA" dirty="0" smtClean="0"/>
              <a:t>Avoid terms “microalbuminuria” and</a:t>
            </a:r>
            <a:r>
              <a:rPr lang="en-ZA" baseline="0" dirty="0" smtClean="0"/>
              <a:t> “</a:t>
            </a:r>
            <a:r>
              <a:rPr lang="en-ZA" baseline="0" dirty="0" err="1" smtClean="0"/>
              <a:t>macroalbuminuria</a:t>
            </a:r>
            <a:r>
              <a:rPr lang="en-ZA" baseline="0" dirty="0" smtClean="0"/>
              <a:t>”</a:t>
            </a:r>
          </a:p>
          <a:p>
            <a:r>
              <a:rPr lang="en-ZA" baseline="0" dirty="0" smtClean="0"/>
              <a:t>Single </a:t>
            </a:r>
            <a:r>
              <a:rPr lang="en-ZA" baseline="0" dirty="0" err="1" smtClean="0"/>
              <a:t>cutpoints</a:t>
            </a:r>
            <a:r>
              <a:rPr lang="en-ZA" baseline="0" dirty="0" smtClean="0"/>
              <a:t> of 24-Hour and ACR for men and women – gender –specific </a:t>
            </a:r>
            <a:r>
              <a:rPr lang="en-ZA" baseline="0" dirty="0" err="1" smtClean="0"/>
              <a:t>cutpoints</a:t>
            </a:r>
            <a:r>
              <a:rPr lang="en-ZA" baseline="0" dirty="0" smtClean="0"/>
              <a:t> were abandoned (KDIGO)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0608F-EF4D-45BD-930B-A1AF2B21585E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9663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same check marks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Geetha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B22E-1E2C-4C83-B43D-FAE5BDCAA543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1561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B22E-1E2C-4C83-B43D-FAE5BDCAA543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3061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B22E-1E2C-4C83-B43D-FAE5BDCAA543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7420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B22E-1E2C-4C83-B43D-FAE5BDCAA543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3014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B22E-1E2C-4C83-B43D-FAE5BDCAA543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7999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B22E-1E2C-4C83-B43D-FAE5BDCAA543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0439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B22E-1E2C-4C83-B43D-FAE5BDCAA543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3194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Geetha’s</a:t>
            </a:r>
            <a:r>
              <a:rPr lang="en-US" dirty="0" smtClean="0"/>
              <a:t> check 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B22E-1E2C-4C83-B43D-FAE5BDCAA543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871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B22E-1E2C-4C83-B43D-FAE5BDCAA543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0989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B22E-1E2C-4C83-B43D-FAE5BDCAA543}" type="slidenum">
              <a:rPr lang="en-CA" smtClean="0"/>
              <a:pPr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082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B22E-1E2C-4C83-B43D-FAE5BDCAA543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7892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B22E-1E2C-4C83-B43D-FAE5BDCAA543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549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B22E-1E2C-4C83-B43D-FAE5BDCAA543}" type="slidenum">
              <a:rPr lang="en-CA" smtClean="0"/>
              <a:pPr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4988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B22E-1E2C-4C83-B43D-FAE5BDCAA543}" type="slidenum">
              <a:rPr lang="en-CA" smtClean="0"/>
              <a:pPr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1769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PHC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DF125-CEC9-4FE7-A188-BDDBD88F2D7B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59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B22E-1E2C-4C83-B43D-FAE5BDCAA543}" type="slidenum">
              <a:rPr lang="en-CA" smtClean="0"/>
              <a:pPr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514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SEMDSA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DF125-CEC9-4FE7-A188-BDDBD88F2D7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1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DOH 2014 Standard</a:t>
            </a:r>
            <a:r>
              <a:rPr lang="en-US" baseline="0" dirty="0" smtClean="0"/>
              <a:t> treatment guidelines and essential medicine list differs from SEMDSA guidelines who recommends screening for </a:t>
            </a:r>
            <a:r>
              <a:rPr lang="en-US" baseline="0" dirty="0" err="1" smtClean="0"/>
              <a:t>microalbuminuria</a:t>
            </a:r>
            <a:r>
              <a:rPr lang="en-US" baseline="0" dirty="0" smtClean="0"/>
              <a:t> twice a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DF125-CEC9-4FE7-A188-BDDBD88F2D7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6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B22E-1E2C-4C83-B43D-FAE5BDCAA543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111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B22E-1E2C-4C83-B43D-FAE5BDCAA543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046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B22E-1E2C-4C83-B43D-FAE5BDCAA543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5251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B22E-1E2C-4C83-B43D-FAE5BDCAA543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6075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B22E-1E2C-4C83-B43D-FAE5BDCAA543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585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8A39-F3FC-40CE-9925-BAD7F7F58EE7}" type="datetimeFigureOut">
              <a:rPr lang="af-ZA" smtClean="0"/>
              <a:t>2018/08/10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1794-983B-4096-8F5B-A689D15D6070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66868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8A39-F3FC-40CE-9925-BAD7F7F58EE7}" type="datetimeFigureOut">
              <a:rPr lang="af-ZA" smtClean="0"/>
              <a:t>2018/08/10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1794-983B-4096-8F5B-A689D15D6070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423805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8A39-F3FC-40CE-9925-BAD7F7F58EE7}" type="datetimeFigureOut">
              <a:rPr lang="af-ZA" smtClean="0"/>
              <a:t>2018/08/10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1794-983B-4096-8F5B-A689D15D6070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662875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722313"/>
            <a:ext cx="11516784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8151" y="1941513"/>
            <a:ext cx="5369983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011334" y="1941513"/>
            <a:ext cx="5372100" cy="411480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8351" y="634365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44933" y="634365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4733" y="6361113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96714B9-97E3-4D78-BD20-8A620FEAD5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130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337" y="5988808"/>
            <a:ext cx="3539232" cy="50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UPLand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14" y="5840928"/>
            <a:ext cx="352001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68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8A39-F3FC-40CE-9925-BAD7F7F58EE7}" type="datetimeFigureOut">
              <a:rPr lang="af-ZA" smtClean="0"/>
              <a:t>2018/08/10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1794-983B-4096-8F5B-A689D15D6070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9310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8A39-F3FC-40CE-9925-BAD7F7F58EE7}" type="datetimeFigureOut">
              <a:rPr lang="af-ZA" smtClean="0"/>
              <a:t>2018/08/10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1794-983B-4096-8F5B-A689D15D6070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05921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8A39-F3FC-40CE-9925-BAD7F7F58EE7}" type="datetimeFigureOut">
              <a:rPr lang="af-ZA" smtClean="0"/>
              <a:t>2018/08/10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1794-983B-4096-8F5B-A689D15D6070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55338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8A39-F3FC-40CE-9925-BAD7F7F58EE7}" type="datetimeFigureOut">
              <a:rPr lang="af-ZA" smtClean="0"/>
              <a:t>2018/08/10</a:t>
            </a:fld>
            <a:endParaRPr lang="af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1794-983B-4096-8F5B-A689D15D6070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01179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8A39-F3FC-40CE-9925-BAD7F7F58EE7}" type="datetimeFigureOut">
              <a:rPr lang="af-ZA" smtClean="0"/>
              <a:t>2018/08/10</a:t>
            </a:fld>
            <a:endParaRPr lang="af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1794-983B-4096-8F5B-A689D15D6070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65519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8A39-F3FC-40CE-9925-BAD7F7F58EE7}" type="datetimeFigureOut">
              <a:rPr lang="af-ZA" smtClean="0"/>
              <a:t>2018/08/10</a:t>
            </a:fld>
            <a:endParaRPr lang="af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1794-983B-4096-8F5B-A689D15D6070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60472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8A39-F3FC-40CE-9925-BAD7F7F58EE7}" type="datetimeFigureOut">
              <a:rPr lang="af-ZA" smtClean="0"/>
              <a:t>2018/08/10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1794-983B-4096-8F5B-A689D15D6070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45974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f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8A39-F3FC-40CE-9925-BAD7F7F58EE7}" type="datetimeFigureOut">
              <a:rPr lang="af-ZA" smtClean="0"/>
              <a:t>2018/08/10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1794-983B-4096-8F5B-A689D15D6070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31008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58A39-F3FC-40CE-9925-BAD7F7F58EE7}" type="datetimeFigureOut">
              <a:rPr lang="af-ZA" smtClean="0"/>
              <a:t>2018/08/10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21794-983B-4096-8F5B-A689D15D6070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72186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f-Z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images.google.com/imgres?imgurl=www.skinwound.com/online_training_manual/images/Image12.gif&amp;imgrefurl=http://www.skinwound.com/online_training_manual/neuropathic_wounds.htm&amp;h=194&amp;w=291&amp;prev=/images?q=diabetic+foot&amp;start=40&amp;svnum=10&amp;hl=en&amp;lr=&amp;ie=UTF-8&amp;oe=UTF-8&amp;sa=N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diabetesed.net/wp-content/uploads/2017/12/2018-ADA-Standards-of-Care.pdf" TargetMode="External"/><Relationship Id="rId2" Type="http://schemas.openxmlformats.org/officeDocument/2006/relationships/hyperlink" Target="https://www.semdsa.org.za/images/647-4385-1-PB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uidelines.diabetes.ca/fullguidelines" TargetMode="External"/><Relationship Id="rId4" Type="http://schemas.openxmlformats.org/officeDocument/2006/relationships/hyperlink" Target="http://clinical.diabetesjournals.org/content/diaclin/early/2017/12/07/cd17-0119.full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Comprehensive Diabetes Care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smtClean="0"/>
              <a:t>Continued(3</a:t>
            </a:r>
            <a:r>
              <a:rPr lang="en-ZA" dirty="0" smtClean="0"/>
              <a:t>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800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30135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Reducing </a:t>
            </a:r>
            <a:r>
              <a:rPr lang="en-CA" dirty="0" smtClean="0"/>
              <a:t>Progression </a:t>
            </a:r>
            <a:r>
              <a:rPr lang="en-CA" dirty="0"/>
              <a:t>of </a:t>
            </a:r>
            <a:r>
              <a:rPr lang="en-CA" dirty="0" smtClean="0"/>
              <a:t>Diabetic Nephropathy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4601" y="1896159"/>
            <a:ext cx="7534965" cy="4114800"/>
          </a:xfrm>
        </p:spPr>
        <p:txBody>
          <a:bodyPr/>
          <a:lstStyle/>
          <a:p>
            <a:r>
              <a:rPr lang="en-CA" dirty="0"/>
              <a:t>Optimal glycemic </a:t>
            </a:r>
            <a:r>
              <a:rPr lang="en-CA" dirty="0" smtClean="0"/>
              <a:t>control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Optimal blood pressure </a:t>
            </a:r>
            <a:r>
              <a:rPr lang="en-CA" dirty="0" smtClean="0"/>
              <a:t>control (better than 140/90)</a:t>
            </a:r>
            <a:endParaRPr lang="en-CA" dirty="0"/>
          </a:p>
          <a:p>
            <a:endParaRPr lang="en-CA" dirty="0"/>
          </a:p>
          <a:p>
            <a:r>
              <a:rPr lang="en-CA" dirty="0"/>
              <a:t>ACE-inhibitor </a:t>
            </a:r>
            <a:r>
              <a:rPr lang="en-CA" dirty="0" smtClean="0"/>
              <a:t>(</a:t>
            </a:r>
            <a:r>
              <a:rPr lang="en-CA" dirty="0" err="1" smtClean="0"/>
              <a:t>ACEi</a:t>
            </a:r>
            <a:r>
              <a:rPr lang="en-CA" dirty="0" smtClean="0"/>
              <a:t>) or </a:t>
            </a:r>
            <a:r>
              <a:rPr lang="en-CA" dirty="0"/>
              <a:t>Angiotensin </a:t>
            </a:r>
            <a:r>
              <a:rPr lang="en-CA" dirty="0" smtClean="0"/>
              <a:t>Receptor Blocker </a:t>
            </a:r>
            <a:r>
              <a:rPr lang="en-CA" dirty="0"/>
              <a:t>(ARB)</a:t>
            </a:r>
          </a:p>
          <a:p>
            <a:endParaRPr lang="en-CA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807969" y="5547112"/>
            <a:ext cx="47860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guidelines.diabetes.ca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48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580" y="1563117"/>
            <a:ext cx="77760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Chronic, progressive loss of kidney function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ACR persistently &gt;60 mg/</a:t>
            </a:r>
            <a:r>
              <a:rPr lang="en-US" dirty="0" err="1" smtClean="0"/>
              <a:t>mmol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eGFR</a:t>
            </a:r>
            <a:r>
              <a:rPr lang="en-US" dirty="0" smtClean="0"/>
              <a:t> &lt;30 mL/min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Unable to remain on renal-protective therapies due to adverse effects such as hyperkalemia or a &gt;30% increase in serum Cr within 3 months of starting </a:t>
            </a:r>
            <a:r>
              <a:rPr lang="en-US" dirty="0" err="1" smtClean="0"/>
              <a:t>ACEi</a:t>
            </a:r>
            <a:r>
              <a:rPr lang="en-US" dirty="0" smtClean="0"/>
              <a:t> or ARB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Unable to achieve target BP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When to Refer…..</a:t>
            </a:r>
            <a:endParaRPr lang="en-CA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59866" y="6335491"/>
            <a:ext cx="4786087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guidelines.diabetes.ca  </a:t>
            </a:r>
            <a:r>
              <a:rPr lang="en-US" sz="1100" dirty="0">
                <a:solidFill>
                  <a:srgbClr val="FF0000"/>
                </a:solidFill>
                <a:latin typeface="Arial"/>
                <a:ea typeface="ＭＳ Ｐゴシック" pitchFamily="34" charset="-128"/>
              </a:rPr>
              <a:t>|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  1-800-BANTING (226-8464)  </a:t>
            </a:r>
            <a:r>
              <a:rPr lang="en-US" sz="1100" dirty="0">
                <a:solidFill>
                  <a:srgbClr val="FF0000"/>
                </a:solidFill>
                <a:latin typeface="Arial"/>
                <a:ea typeface="ＭＳ Ｐゴシック" pitchFamily="34" charset="-128"/>
              </a:rPr>
              <a:t>|</a:t>
            </a:r>
            <a:r>
              <a:rPr lang="en-US" sz="1100" dirty="0">
                <a:latin typeface="Arial"/>
                <a:ea typeface="ＭＳ Ｐゴシック" pitchFamily="34" charset="-128"/>
              </a:rPr>
              <a:t> diabetes.ca</a:t>
            </a:r>
          </a:p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pitchFamily="34" charset="-128"/>
              </a:rPr>
              <a:t>Copyright © 2013 Canadian Diabetes Association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807969" y="5547112"/>
            <a:ext cx="47860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guidelines.diabetes.ca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72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2152650" y="479426"/>
            <a:ext cx="7886700" cy="1325563"/>
          </a:xfrm>
        </p:spPr>
        <p:txBody>
          <a:bodyPr/>
          <a:lstStyle/>
          <a:p>
            <a:r>
              <a:rPr lang="en-US" smtClean="0">
                <a:latin typeface="Open Sans"/>
                <a:ea typeface="ＭＳ Ｐゴシック" pitchFamily="34" charset="-128"/>
                <a:cs typeface="Open Sans"/>
              </a:rPr>
              <a:t>Screening for Retinopathy</a:t>
            </a:r>
          </a:p>
        </p:txBody>
      </p:sp>
      <p:pic>
        <p:nvPicPr>
          <p:cNvPr id="4710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3414" y="1927225"/>
            <a:ext cx="87645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2463" y="3321050"/>
            <a:ext cx="851535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24000" y="66675"/>
            <a:ext cx="767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ea typeface="Open Sans"/>
                <a:cs typeface="Open Sans"/>
              </a:rPr>
              <a:t>2018 Diabetes Canada CPG – Chapter 30.  Retinopathy </a:t>
            </a:r>
          </a:p>
        </p:txBody>
      </p:sp>
    </p:spTree>
    <p:extLst>
      <p:ext uri="{BB962C8B-B14F-4D97-AF65-F5344CB8AC3E}">
        <p14:creationId xmlns:p14="http://schemas.microsoft.com/office/powerpoint/2010/main" val="27355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3"/>
          <p:cNvSpPr>
            <a:spLocks noGrp="1"/>
          </p:cNvSpPr>
          <p:nvPr>
            <p:ph type="title"/>
          </p:nvPr>
        </p:nvSpPr>
        <p:spPr>
          <a:xfrm>
            <a:off x="2152650" y="250826"/>
            <a:ext cx="7886700" cy="1325563"/>
          </a:xfrm>
        </p:spPr>
        <p:txBody>
          <a:bodyPr/>
          <a:lstStyle/>
          <a:p>
            <a:r>
              <a:rPr lang="en-US" smtClean="0">
                <a:latin typeface="Open Sans"/>
                <a:ea typeface="ＭＳ Ｐゴシック" pitchFamily="34" charset="-128"/>
                <a:cs typeface="Open Sans"/>
              </a:rPr>
              <a:t>Retinopathy (cont’d)</a:t>
            </a:r>
          </a:p>
        </p:txBody>
      </p:sp>
      <p:pic>
        <p:nvPicPr>
          <p:cNvPr id="48130" name="Picture 4"/>
          <p:cNvPicPr>
            <a:picLocks noChangeAspect="1"/>
          </p:cNvPicPr>
          <p:nvPr/>
        </p:nvPicPr>
        <p:blipFill>
          <a:blip r:embed="rId2"/>
          <a:srcRect b="1443"/>
          <a:stretch>
            <a:fillRect/>
          </a:stretch>
        </p:blipFill>
        <p:spPr bwMode="auto">
          <a:xfrm>
            <a:off x="1922464" y="1463676"/>
            <a:ext cx="83026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3414" y="4132264"/>
            <a:ext cx="8359775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524000" y="66675"/>
            <a:ext cx="767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ea typeface="Open Sans"/>
                <a:cs typeface="Open Sans"/>
              </a:rPr>
              <a:t>2018 Diabetes Canada CPG – Chapter 30.  Retinopathy </a:t>
            </a:r>
          </a:p>
        </p:txBody>
      </p:sp>
    </p:spTree>
    <p:extLst>
      <p:ext uri="{BB962C8B-B14F-4D97-AF65-F5344CB8AC3E}">
        <p14:creationId xmlns:p14="http://schemas.microsoft.com/office/powerpoint/2010/main" val="374368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f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26" y="1314449"/>
            <a:ext cx="11731555" cy="50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Re-examination and referral</a:t>
            </a:r>
            <a:endParaRPr lang="af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43" y="1942707"/>
            <a:ext cx="10687957" cy="34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464" y="332656"/>
            <a:ext cx="8637588" cy="762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Background Retinopathy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52614" y="1941513"/>
            <a:ext cx="4022725" cy="4114800"/>
          </a:xfrm>
        </p:spPr>
        <p:txBody>
          <a:bodyPr/>
          <a:lstStyle/>
          <a:p>
            <a:r>
              <a:rPr lang="en-US"/>
              <a:t>Micro aneurisms</a:t>
            </a:r>
          </a:p>
          <a:p>
            <a:r>
              <a:rPr lang="en-US"/>
              <a:t>Scattered exudates</a:t>
            </a:r>
          </a:p>
          <a:p>
            <a:r>
              <a:rPr lang="en-US"/>
              <a:t>Hemorrhages(flame shaped, Dot and Blot)</a:t>
            </a:r>
          </a:p>
          <a:p>
            <a:r>
              <a:rPr lang="en-US"/>
              <a:t>Cotton wool spots (&lt;5)</a:t>
            </a:r>
          </a:p>
          <a:p>
            <a:r>
              <a:rPr lang="en-US"/>
              <a:t>Venous dilatations</a:t>
            </a:r>
            <a:endParaRPr lang="en-GB"/>
          </a:p>
        </p:txBody>
      </p:sp>
      <p:pic>
        <p:nvPicPr>
          <p:cNvPr id="49159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1" y="2133601"/>
            <a:ext cx="4022725" cy="3033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080125" y="5221288"/>
            <a:ext cx="259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Background retinopathy</a:t>
            </a:r>
            <a:endParaRPr lang="en-GB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16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1479" y="332656"/>
            <a:ext cx="8637588" cy="762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Background retinopathy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207875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2614" y="1941513"/>
            <a:ext cx="4022725" cy="3352800"/>
          </a:xfrm>
        </p:spPr>
      </p:pic>
      <p:pic>
        <p:nvPicPr>
          <p:cNvPr id="20787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8851" y="1941513"/>
            <a:ext cx="4022725" cy="3352800"/>
          </a:xfrm>
        </p:spPr>
      </p:pic>
    </p:spTree>
    <p:extLst>
      <p:ext uri="{BB962C8B-B14F-4D97-AF65-F5344CB8AC3E}">
        <p14:creationId xmlns:p14="http://schemas.microsoft.com/office/powerpoint/2010/main" val="3850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404664"/>
            <a:ext cx="8637588" cy="762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Pre-Proliferative Retinopathy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52614" y="1941513"/>
            <a:ext cx="402272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Rapid increase in amount of micro aneurisms</a:t>
            </a:r>
          </a:p>
          <a:p>
            <a:pPr>
              <a:lnSpc>
                <a:spcPct val="90000"/>
              </a:lnSpc>
            </a:pPr>
            <a:r>
              <a:rPr lang="en-US"/>
              <a:t>Multiple hemorrhages</a:t>
            </a:r>
          </a:p>
          <a:p>
            <a:pPr>
              <a:lnSpc>
                <a:spcPct val="90000"/>
              </a:lnSpc>
            </a:pPr>
            <a:r>
              <a:rPr lang="en-US"/>
              <a:t>Cotton wool spots (&gt;5)</a:t>
            </a:r>
          </a:p>
          <a:p>
            <a:pPr>
              <a:lnSpc>
                <a:spcPct val="90000"/>
              </a:lnSpc>
            </a:pPr>
            <a:r>
              <a:rPr lang="en-US"/>
              <a:t>Venous beading, looping and duplication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/>
          </a:p>
        </p:txBody>
      </p:sp>
      <p:pic>
        <p:nvPicPr>
          <p:cNvPr id="50183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1" y="1981201"/>
            <a:ext cx="4022725" cy="2824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003925" y="4916488"/>
            <a:ext cx="258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Proliferative retinopathy</a:t>
            </a:r>
            <a:endParaRPr lang="en-GB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1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464" y="260648"/>
            <a:ext cx="8637588" cy="762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Proliferative Retinopathy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52614" y="1941513"/>
            <a:ext cx="4022725" cy="4114800"/>
          </a:xfrm>
        </p:spPr>
        <p:txBody>
          <a:bodyPr/>
          <a:lstStyle/>
          <a:p>
            <a:r>
              <a:rPr lang="en-US"/>
              <a:t>New vessels (on disc, elsewhere)</a:t>
            </a:r>
          </a:p>
          <a:p>
            <a:r>
              <a:rPr lang="en-US"/>
              <a:t>Fibrous proliferation (on disc, elsewhere)</a:t>
            </a:r>
          </a:p>
          <a:p>
            <a:r>
              <a:rPr lang="en-US"/>
              <a:t>Hemorrhages (preretinal, vitreous)</a:t>
            </a:r>
          </a:p>
          <a:p>
            <a:endParaRPr lang="en-GB"/>
          </a:p>
        </p:txBody>
      </p:sp>
      <p:pic>
        <p:nvPicPr>
          <p:cNvPr id="51207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981200"/>
            <a:ext cx="4224338" cy="3295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775325" y="5297488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Panretinal photo-coagulation</a:t>
            </a:r>
            <a:endParaRPr lang="en-GB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28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Complication screening</a:t>
            </a:r>
            <a:endParaRPr lang="af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8135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476672"/>
            <a:ext cx="7772400" cy="1143000"/>
          </a:xfrm>
        </p:spPr>
        <p:txBody>
          <a:bodyPr/>
          <a:lstStyle/>
          <a:p>
            <a:r>
              <a:rPr lang="en-CA" dirty="0" smtClean="0"/>
              <a:t>Retinopathy Checklist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7772400" cy="4114800"/>
          </a:xfrm>
        </p:spPr>
        <p:txBody>
          <a:bodyPr>
            <a:normAutofit/>
          </a:bodyPr>
          <a:lstStyle/>
          <a:p>
            <a:pPr>
              <a:buSzPct val="100000"/>
              <a:buFont typeface="Wingdings" charset="2"/>
              <a:buChar char="ü"/>
            </a:pPr>
            <a:r>
              <a:rPr lang="en-CA" b="1" dirty="0" smtClean="0"/>
              <a:t>SCREEN</a:t>
            </a:r>
            <a:r>
              <a:rPr lang="en-CA" dirty="0" smtClean="0"/>
              <a:t> regularly (</a:t>
            </a:r>
            <a:r>
              <a:rPr lang="en-CA" dirty="0" err="1" smtClean="0"/>
              <a:t>fundoscopy</a:t>
            </a:r>
            <a:r>
              <a:rPr lang="en-CA" dirty="0" smtClean="0"/>
              <a:t> or camera)</a:t>
            </a:r>
          </a:p>
          <a:p>
            <a:pPr>
              <a:buSzPct val="100000"/>
              <a:buFont typeface="Wingdings" charset="2"/>
              <a:buChar char="ü"/>
            </a:pPr>
            <a:endParaRPr lang="en-CA" dirty="0" smtClean="0"/>
          </a:p>
          <a:p>
            <a:pPr>
              <a:buSzPct val="100000"/>
              <a:buFont typeface="Wingdings" charset="2"/>
              <a:buChar char="ü"/>
            </a:pPr>
            <a:r>
              <a:rPr lang="en-CA" b="1" dirty="0" smtClean="0"/>
              <a:t>DELAY</a:t>
            </a:r>
            <a:r>
              <a:rPr lang="en-CA" dirty="0" smtClean="0"/>
              <a:t> onset and progression with </a:t>
            </a:r>
            <a:r>
              <a:rPr lang="en-CA" dirty="0" err="1" smtClean="0"/>
              <a:t>glycemic</a:t>
            </a:r>
            <a:r>
              <a:rPr lang="en-CA" dirty="0" smtClean="0"/>
              <a:t> and blood pressure control </a:t>
            </a:r>
            <a:r>
              <a:rPr lang="en-US" dirty="0" smtClean="0"/>
              <a:t>± </a:t>
            </a:r>
            <a:r>
              <a:rPr lang="en-US" dirty="0" err="1" smtClean="0"/>
              <a:t>fibrate</a:t>
            </a:r>
            <a:endParaRPr lang="en-CA" dirty="0" smtClean="0"/>
          </a:p>
          <a:p>
            <a:pPr>
              <a:buSzPct val="100000"/>
              <a:buFont typeface="Wingdings" charset="2"/>
              <a:buChar char="ü"/>
            </a:pPr>
            <a:endParaRPr lang="en-CA" dirty="0" smtClean="0"/>
          </a:p>
          <a:p>
            <a:pPr>
              <a:buSzPct val="100000"/>
              <a:buFont typeface="Wingdings" charset="2"/>
              <a:buChar char="ü"/>
            </a:pPr>
            <a:r>
              <a:rPr lang="en-CA" b="1" dirty="0" smtClean="0"/>
              <a:t>TREAT</a:t>
            </a:r>
            <a:r>
              <a:rPr lang="en-CA" dirty="0" smtClean="0"/>
              <a:t> established disease with laser</a:t>
            </a:r>
            <a:r>
              <a:rPr lang="en-US" dirty="0" smtClean="0"/>
              <a:t> photocoagulation, intra-ocular injection of medications or </a:t>
            </a:r>
            <a:r>
              <a:rPr lang="en-US" dirty="0" err="1" smtClean="0"/>
              <a:t>vitreoretinal</a:t>
            </a:r>
            <a:r>
              <a:rPr lang="en-US" dirty="0" smtClean="0"/>
              <a:t> surgery</a:t>
            </a:r>
            <a:endParaRPr lang="en-CA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680177" y="5547112"/>
            <a:ext cx="47860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guidelines.diabetes.ca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66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03512" y="1268760"/>
          <a:ext cx="8610600" cy="37490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10628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/>
                          <a:cs typeface="Arial"/>
                        </a:rPr>
                        <a:t>Category</a:t>
                      </a:r>
                      <a:endParaRPr lang="en-CA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/>
                          <a:cs typeface="Arial"/>
                        </a:rPr>
                        <a:t>Proliferative Retinopathy</a:t>
                      </a:r>
                    </a:p>
                    <a:p>
                      <a:pPr algn="ctr"/>
                      <a:r>
                        <a:rPr lang="en-CA" sz="2400" dirty="0" smtClean="0">
                          <a:latin typeface="Arial"/>
                          <a:cs typeface="Arial"/>
                        </a:rPr>
                        <a:t>Prevalence</a:t>
                      </a:r>
                      <a:endParaRPr lang="en-CA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/>
                          <a:cs typeface="Arial"/>
                        </a:rPr>
                        <a:t>Macular </a:t>
                      </a:r>
                      <a:r>
                        <a:rPr lang="en-CA" sz="2400" baseline="0" dirty="0" err="1" smtClean="0">
                          <a:latin typeface="Arial"/>
                          <a:cs typeface="Arial"/>
                        </a:rPr>
                        <a:t>Edema</a:t>
                      </a:r>
                      <a:endParaRPr lang="en-CA" sz="2400" baseline="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CA" sz="2400" baseline="0" dirty="0" smtClean="0">
                          <a:latin typeface="Arial"/>
                          <a:cs typeface="Arial"/>
                        </a:rPr>
                        <a:t>Prevalence</a:t>
                      </a:r>
                      <a:endParaRPr lang="en-CA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3893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Arial"/>
                          <a:cs typeface="Arial"/>
                        </a:rPr>
                        <a:t>Type</a:t>
                      </a:r>
                      <a:r>
                        <a:rPr lang="en-CA" sz="2400" baseline="0" dirty="0" smtClean="0">
                          <a:latin typeface="Arial"/>
                          <a:cs typeface="Arial"/>
                        </a:rPr>
                        <a:t> 1 DM</a:t>
                      </a:r>
                      <a:endParaRPr lang="en-CA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/>
                          <a:cs typeface="Arial"/>
                        </a:rPr>
                        <a:t>23%</a:t>
                      </a:r>
                      <a:endParaRPr lang="en-CA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/>
                          <a:cs typeface="Arial"/>
                        </a:rPr>
                        <a:t>11%</a:t>
                      </a:r>
                      <a:endParaRPr lang="en-CA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3893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Arial"/>
                          <a:cs typeface="Arial"/>
                        </a:rPr>
                        <a:t>Type 2 DM on insulin</a:t>
                      </a:r>
                      <a:endParaRPr lang="en-CA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/>
                          <a:cs typeface="Arial"/>
                        </a:rPr>
                        <a:t>14%</a:t>
                      </a:r>
                      <a:endParaRPr lang="en-CA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/>
                          <a:cs typeface="Arial"/>
                        </a:rPr>
                        <a:t>15%</a:t>
                      </a:r>
                      <a:endParaRPr lang="en-CA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10628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Arial"/>
                          <a:cs typeface="Arial"/>
                        </a:rPr>
                        <a:t>Type</a:t>
                      </a:r>
                      <a:r>
                        <a:rPr lang="en-CA" sz="2400" baseline="0" dirty="0" smtClean="0">
                          <a:latin typeface="Arial"/>
                          <a:cs typeface="Arial"/>
                        </a:rPr>
                        <a:t> 2 DM on oral agents</a:t>
                      </a:r>
                      <a:endParaRPr lang="en-CA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/>
                          <a:cs typeface="Arial"/>
                        </a:rPr>
                        <a:t>3%</a:t>
                      </a:r>
                      <a:endParaRPr lang="en-CA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/>
                          <a:cs typeface="Arial"/>
                        </a:rPr>
                        <a:t>4%</a:t>
                      </a:r>
                      <a:endParaRPr lang="en-CA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1664" y="52292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Arial"/>
                <a:cs typeface="Arial"/>
              </a:rPr>
              <a:t>Klein R, </a:t>
            </a:r>
            <a:r>
              <a:rPr lang="en-CA" sz="1200" i="1" dirty="0">
                <a:latin typeface="Arial"/>
                <a:cs typeface="Arial"/>
              </a:rPr>
              <a:t>et al</a:t>
            </a:r>
            <a:r>
              <a:rPr lang="en-CA" sz="1200" dirty="0">
                <a:latin typeface="Arial"/>
                <a:cs typeface="Arial"/>
              </a:rPr>
              <a:t>. Diabetes care 1992;15(12):1875-91</a:t>
            </a:r>
          </a:p>
          <a:p>
            <a:r>
              <a:rPr lang="en-CA" sz="1200" dirty="0">
                <a:latin typeface="Arial"/>
                <a:cs typeface="Arial"/>
              </a:rPr>
              <a:t>Klein R, </a:t>
            </a:r>
            <a:r>
              <a:rPr lang="en-CA" sz="1200" i="1" dirty="0">
                <a:latin typeface="Arial"/>
                <a:cs typeface="Arial"/>
              </a:rPr>
              <a:t>et al</a:t>
            </a:r>
            <a:r>
              <a:rPr lang="en-CA" sz="1200" dirty="0">
                <a:latin typeface="Arial"/>
                <a:cs typeface="Arial"/>
              </a:rPr>
              <a:t>. Ophthalmology 1984;91(12):1464-74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9536" y="0"/>
            <a:ext cx="6768752" cy="1143000"/>
          </a:xfrm>
        </p:spPr>
        <p:txBody>
          <a:bodyPr/>
          <a:lstStyle/>
          <a:p>
            <a:r>
              <a:rPr lang="en-CA" sz="2800" dirty="0"/>
              <a:t>Diabetic Retinopathy Most Common </a:t>
            </a:r>
            <a:br>
              <a:rPr lang="en-CA" sz="2800" dirty="0"/>
            </a:br>
            <a:r>
              <a:rPr lang="en-CA" sz="2800" dirty="0"/>
              <a:t>Cause of Blindness Among Working Age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80177" y="5547112"/>
            <a:ext cx="47860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guidelines.diabetes.ca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24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905000"/>
            <a:ext cx="6858000" cy="4114800"/>
          </a:xfrm>
        </p:spPr>
        <p:txBody>
          <a:bodyPr/>
          <a:lstStyle/>
          <a:p>
            <a:r>
              <a:rPr lang="en-CA" dirty="0" smtClean="0"/>
              <a:t>Visual loss is associated with:</a:t>
            </a:r>
          </a:p>
          <a:p>
            <a:pPr lvl="1"/>
            <a:r>
              <a:rPr lang="en-CA" dirty="0"/>
              <a:t>Increased falls</a:t>
            </a:r>
          </a:p>
          <a:p>
            <a:pPr lvl="1"/>
            <a:r>
              <a:rPr lang="en-CA" dirty="0"/>
              <a:t>More hip fractures</a:t>
            </a:r>
          </a:p>
          <a:p>
            <a:pPr lvl="1"/>
            <a:r>
              <a:rPr lang="en-CA" dirty="0"/>
              <a:t>A four-fold increase in mortality</a:t>
            </a:r>
          </a:p>
          <a:p>
            <a:pPr lvl="1"/>
            <a:r>
              <a:rPr lang="en-CA" dirty="0"/>
              <a:t>Early death (in T1DM)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544" y="156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Retinopathy </a:t>
            </a:r>
            <a:r>
              <a:rPr lang="en-CA" dirty="0" smtClean="0"/>
              <a:t>Increases </a:t>
            </a:r>
            <a:r>
              <a:rPr lang="en-CA" dirty="0"/>
              <a:t>Morbidity and Mortality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80177" y="5547112"/>
            <a:ext cx="47860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guidelines.diabetes.ca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58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752600"/>
            <a:ext cx="5562600" cy="4114800"/>
          </a:xfrm>
        </p:spPr>
        <p:txBody>
          <a:bodyPr/>
          <a:lstStyle/>
          <a:p>
            <a:r>
              <a:rPr lang="en-CA" dirty="0" smtClean="0"/>
              <a:t>Longer duration of diabetes</a:t>
            </a:r>
          </a:p>
          <a:p>
            <a:r>
              <a:rPr lang="en-CA" dirty="0" smtClean="0"/>
              <a:t>Elevated A1C</a:t>
            </a:r>
          </a:p>
          <a:p>
            <a:r>
              <a:rPr lang="en-CA" dirty="0" smtClean="0"/>
              <a:t>Hypertension</a:t>
            </a:r>
          </a:p>
          <a:p>
            <a:r>
              <a:rPr lang="en-CA" dirty="0" err="1" smtClean="0"/>
              <a:t>Dyslipidemia</a:t>
            </a:r>
            <a:endParaRPr lang="en-CA" dirty="0" smtClean="0"/>
          </a:p>
          <a:p>
            <a:r>
              <a:rPr lang="en-CA" dirty="0" smtClean="0"/>
              <a:t>Low </a:t>
            </a:r>
            <a:r>
              <a:rPr lang="en-CA" dirty="0" err="1" smtClean="0"/>
              <a:t>hemoglobin</a:t>
            </a:r>
            <a:r>
              <a:rPr lang="en-CA" dirty="0" smtClean="0"/>
              <a:t> level</a:t>
            </a:r>
          </a:p>
          <a:p>
            <a:r>
              <a:rPr lang="en-CA" dirty="0" smtClean="0"/>
              <a:t>Pregnancy (with T1DM)</a:t>
            </a:r>
          </a:p>
          <a:p>
            <a:r>
              <a:rPr lang="en-CA" dirty="0" err="1" smtClean="0"/>
              <a:t>Proteinuria</a:t>
            </a:r>
          </a:p>
          <a:p>
            <a:r>
              <a:rPr lang="en-CA" dirty="0" smtClean="0"/>
              <a:t>Severe retinopathy itself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Risk Factors for Progression </a:t>
            </a:r>
            <a:endParaRPr lang="en-CA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80177" y="5547112"/>
            <a:ext cx="47860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guidelines.diabetes.ca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53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752600"/>
            <a:ext cx="7776000" cy="41148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CA" b="1" dirty="0" smtClean="0"/>
              <a:t>Glycemic control</a:t>
            </a:r>
            <a:r>
              <a:rPr lang="en-CA" dirty="0" smtClean="0"/>
              <a:t>: target A1C ≤7%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CA" b="1" dirty="0" smtClean="0"/>
              <a:t>Blood pressure control</a:t>
            </a:r>
            <a:r>
              <a:rPr lang="en-CA" dirty="0" smtClean="0"/>
              <a:t>: target BP &lt;130/80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CA" b="1" dirty="0" smtClean="0"/>
              <a:t>Lipid-lowering therapy</a:t>
            </a:r>
            <a:r>
              <a:rPr lang="en-CA" dirty="0" smtClean="0"/>
              <a:t>: fibrates have been shown to decrease progression and may be considered (not in Primary Care)</a:t>
            </a:r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95500" y="332656"/>
            <a:ext cx="7772400" cy="1143000"/>
          </a:xfrm>
        </p:spPr>
        <p:txBody>
          <a:bodyPr/>
          <a:lstStyle/>
          <a:p>
            <a:r>
              <a:rPr lang="en-CA" dirty="0" smtClean="0"/>
              <a:t>Delay of the Disease</a:t>
            </a:r>
            <a:endParaRPr lang="en-CA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472265" y="5547112"/>
            <a:ext cx="47860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guidelines.diabetes.ca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295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Diabetic Retinopathy CAN be Treated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568" y="1268760"/>
            <a:ext cx="7776000" cy="4114800"/>
          </a:xfrm>
        </p:spPr>
        <p:txBody>
          <a:bodyPr/>
          <a:lstStyle/>
          <a:p>
            <a:pPr marL="514350" indent="-514350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en-CA" dirty="0" smtClean="0"/>
              <a:t>Pan-retinal photocoagulation </a:t>
            </a:r>
            <a:r>
              <a:rPr lang="en-CA" dirty="0" smtClean="0">
                <a:sym typeface="Wingdings" pitchFamily="2" charset="2"/>
              </a:rPr>
              <a:t></a:t>
            </a:r>
            <a:r>
              <a:rPr lang="en-CA" dirty="0" smtClean="0"/>
              <a:t> laser therapy</a:t>
            </a:r>
          </a:p>
          <a:p>
            <a:pPr lvl="1" indent="-342900">
              <a:lnSpc>
                <a:spcPct val="120000"/>
              </a:lnSpc>
            </a:pPr>
            <a:r>
              <a:rPr lang="en-US" dirty="0"/>
              <a:t>R</a:t>
            </a:r>
            <a:r>
              <a:rPr lang="en-US" dirty="0" smtClean="0"/>
              <a:t>educes blindness by </a:t>
            </a:r>
            <a:r>
              <a:rPr lang="en-US" b="1" dirty="0" smtClean="0"/>
              <a:t>90%</a:t>
            </a:r>
            <a:r>
              <a:rPr lang="en-US" dirty="0" smtClean="0"/>
              <a:t> in severe non-proliferative or proliferative retinopathy </a:t>
            </a:r>
            <a:endParaRPr lang="en-CA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CA" dirty="0"/>
              <a:t>Local (intra-ocular) pharmacologic intervention </a:t>
            </a:r>
            <a:r>
              <a:rPr lang="en-CA" dirty="0" smtClean="0">
                <a:sym typeface="Wingdings" pitchFamily="2" charset="2"/>
              </a:rPr>
              <a:t></a:t>
            </a:r>
            <a:r>
              <a:rPr lang="en-CA" dirty="0" smtClean="0"/>
              <a:t> VEGF antagonists</a:t>
            </a:r>
          </a:p>
          <a:p>
            <a:pPr marL="914400" lvl="1" indent="-514350">
              <a:lnSpc>
                <a:spcPct val="120000"/>
              </a:lnSpc>
            </a:pPr>
            <a:r>
              <a:rPr lang="en-CA" dirty="0" err="1" smtClean="0"/>
              <a:t>Ranibizumab</a:t>
            </a:r>
            <a:r>
              <a:rPr lang="en-CA" dirty="0" smtClean="0"/>
              <a:t> and </a:t>
            </a:r>
            <a:r>
              <a:rPr lang="en-CA" dirty="0" err="1" smtClean="0"/>
              <a:t>bevacizumab</a:t>
            </a:r>
            <a:r>
              <a:rPr lang="en-CA" dirty="0" smtClean="0"/>
              <a:t> </a:t>
            </a:r>
            <a:r>
              <a:rPr lang="en-CA" b="1" dirty="0" smtClean="0"/>
              <a:t>improve</a:t>
            </a:r>
            <a:r>
              <a:rPr lang="en-CA" dirty="0" smtClean="0"/>
              <a:t> vision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CA" dirty="0" smtClean="0"/>
              <a:t>Surgical intervention </a:t>
            </a:r>
            <a:r>
              <a:rPr lang="en-CA" dirty="0" smtClean="0">
                <a:sym typeface="Wingdings" pitchFamily="2" charset="2"/>
              </a:rPr>
              <a:t> </a:t>
            </a:r>
            <a:r>
              <a:rPr lang="en-CA" dirty="0" err="1" smtClean="0"/>
              <a:t>vitrectomy</a:t>
            </a:r>
            <a:endParaRPr lang="en-CA" dirty="0" smtClean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544273" y="5547112"/>
            <a:ext cx="47860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guidelines.diabetes.ca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7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480" y="0"/>
            <a:ext cx="8610600" cy="617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400" b="1" dirty="0">
                <a:solidFill>
                  <a:schemeClr val="bg1"/>
                </a:solidFill>
              </a:rPr>
              <a:t>Sight-threatening Retinopathy </a:t>
            </a:r>
          </a:p>
          <a:p>
            <a:pPr marL="0" indent="0" algn="ctr">
              <a:buNone/>
            </a:pPr>
            <a:r>
              <a:rPr lang="en-CA" sz="3400" b="1" dirty="0">
                <a:solidFill>
                  <a:schemeClr val="bg1"/>
                </a:solidFill>
              </a:rPr>
              <a:t>MUST be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CA" sz="3200" b="1" dirty="0"/>
              <a:t>Prevented</a:t>
            </a:r>
            <a:r>
              <a:rPr lang="en-CA" sz="3200" dirty="0"/>
              <a:t> with good blood sugar and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CA" sz="3200" dirty="0"/>
              <a:t>blood pressure control (</a:t>
            </a:r>
            <a:r>
              <a:rPr lang="en-US" sz="3200" dirty="0"/>
              <a:t>± </a:t>
            </a:r>
            <a:r>
              <a:rPr lang="en-US" sz="3200" dirty="0" err="1"/>
              <a:t>fenofibrate</a:t>
            </a:r>
            <a:r>
              <a:rPr lang="en-US" sz="3200" dirty="0"/>
              <a:t>);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sz="3200" b="1" dirty="0"/>
              <a:t>Detected</a:t>
            </a:r>
            <a:r>
              <a:rPr lang="en-US" sz="3200" dirty="0"/>
              <a:t> through screening; </a:t>
            </a:r>
            <a:r>
              <a:rPr lang="en-US" sz="3200" b="1" i="1" dirty="0">
                <a:solidFill>
                  <a:srgbClr val="FF0000"/>
                </a:solidFill>
              </a:rPr>
              <a:t>and </a:t>
            </a:r>
          </a:p>
          <a:p>
            <a:pPr marL="0" indent="0" algn="ctr">
              <a:buNone/>
            </a:pPr>
            <a:r>
              <a:rPr lang="en-US" sz="3200" b="1" dirty="0"/>
              <a:t>Treated</a:t>
            </a:r>
            <a:r>
              <a:rPr lang="en-US" sz="3200" dirty="0"/>
              <a:t> with laser therapy, anti-VEGF medications or </a:t>
            </a:r>
            <a:r>
              <a:rPr lang="en-US" sz="3200" dirty="0" err="1"/>
              <a:t>vitrectomy</a:t>
            </a:r>
            <a:endParaRPr lang="en-US" sz="32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200" dirty="0"/>
              <a:t>to save </a:t>
            </a:r>
            <a:r>
              <a:rPr lang="en-US" sz="3200" b="1" dirty="0"/>
              <a:t>VISION</a:t>
            </a:r>
            <a:endParaRPr lang="en-CA" sz="4000" b="1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80177" y="5547112"/>
            <a:ext cx="47860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guidelines.diabetes.ca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105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13FB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13FB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03512" y="112474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Diabetic neuropathy and the diabetic foot</a:t>
            </a:r>
          </a:p>
        </p:txBody>
      </p:sp>
      <p:pic>
        <p:nvPicPr>
          <p:cNvPr id="3074" name="Picture 2" descr="C:\Users\User\AppData\Local\Microsoft\Windows\Temporary Internet Files\Content.IE5\1SB0K337\2_parallel_footprint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63" y="2564904"/>
            <a:ext cx="25241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8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838200" y="572494"/>
            <a:ext cx="10404944" cy="1143000"/>
          </a:xfrm>
        </p:spPr>
        <p:txBody>
          <a:bodyPr>
            <a:normAutofit/>
          </a:bodyPr>
          <a:lstStyle/>
          <a:p>
            <a:r>
              <a:rPr lang="en-ZA" dirty="0" smtClean="0">
                <a:latin typeface="Candara" charset="0"/>
              </a:rPr>
              <a:t>Foot Care: What </a:t>
            </a:r>
            <a:r>
              <a:rPr lang="en-ZA" dirty="0">
                <a:latin typeface="Candara" charset="0"/>
              </a:rPr>
              <a:t>are we trying to prevent?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>
                <a:latin typeface="Candara" charset="0"/>
              </a:rPr>
              <a:t>Neuropathy</a:t>
            </a:r>
          </a:p>
          <a:p>
            <a:r>
              <a:rPr lang="en-ZA" dirty="0" smtClean="0">
                <a:latin typeface="Candara" charset="0"/>
              </a:rPr>
              <a:t>Increased plantar pressure</a:t>
            </a:r>
          </a:p>
          <a:p>
            <a:r>
              <a:rPr lang="en-ZA" dirty="0" smtClean="0">
                <a:latin typeface="Candara" charset="0"/>
              </a:rPr>
              <a:t>Charcot foot</a:t>
            </a:r>
          </a:p>
          <a:p>
            <a:r>
              <a:rPr lang="en-ZA" dirty="0" smtClean="0">
                <a:latin typeface="Candara" charset="0"/>
              </a:rPr>
              <a:t>Foot </a:t>
            </a:r>
            <a:r>
              <a:rPr lang="en-ZA" dirty="0">
                <a:latin typeface="Candara" charset="0"/>
              </a:rPr>
              <a:t>ulcers</a:t>
            </a:r>
          </a:p>
          <a:p>
            <a:r>
              <a:rPr lang="en-ZA" dirty="0" smtClean="0">
                <a:latin typeface="Candara" charset="0"/>
              </a:rPr>
              <a:t>Amputations</a:t>
            </a:r>
            <a:endParaRPr lang="en-ZA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Mr E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64" y="365125"/>
            <a:ext cx="2700299" cy="36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161" y="527450"/>
            <a:ext cx="3507063" cy="62347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9909" y="4354648"/>
            <a:ext cx="365705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  <a:p>
            <a:pPr algn="ctr"/>
            <a:r>
              <a:rPr lang="en-ZA" dirty="0"/>
              <a:t>60 year old male patient, smoker, T2DM for 20 years</a:t>
            </a:r>
          </a:p>
          <a:p>
            <a:pPr marL="457200" indent="-457200" algn="ctr">
              <a:buAutoNum type="alphaLcParenR"/>
            </a:pPr>
            <a:r>
              <a:rPr lang="en-ZA" dirty="0"/>
              <a:t>What happened?</a:t>
            </a:r>
          </a:p>
          <a:p>
            <a:pPr marL="457200" indent="-457200" algn="ctr">
              <a:buAutoNum type="alphaLcParenR"/>
            </a:pPr>
            <a:r>
              <a:rPr lang="en-ZA" dirty="0"/>
              <a:t>Why did this happen?</a:t>
            </a:r>
          </a:p>
          <a:p>
            <a:pPr marL="457200" indent="-457200" algn="ctr">
              <a:buAutoNum type="alphaLcParenR"/>
            </a:pPr>
            <a:r>
              <a:rPr lang="en-ZA" dirty="0"/>
              <a:t>Could this have been prevented</a:t>
            </a:r>
          </a:p>
        </p:txBody>
      </p:sp>
    </p:spTree>
    <p:extLst>
      <p:ext uri="{BB962C8B-B14F-4D97-AF65-F5344CB8AC3E}">
        <p14:creationId xmlns:p14="http://schemas.microsoft.com/office/powerpoint/2010/main" val="15567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524000" y="220437"/>
            <a:ext cx="770262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 smtClean="0">
                <a:solidFill>
                  <a:srgbClr val="002060"/>
                </a:solidFill>
              </a:rPr>
              <a:t>Stages </a:t>
            </a:r>
            <a:r>
              <a:rPr lang="en-US" sz="4000" dirty="0">
                <a:solidFill>
                  <a:srgbClr val="002060"/>
                </a:solidFill>
              </a:rPr>
              <a:t>of Diabetic Nephropathy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197126"/>
            <a:ext cx="8839200" cy="2463749"/>
          </a:xfrm>
          <a:prstGeom prst="rect">
            <a:avLst/>
          </a:prstGeom>
        </p:spPr>
      </p:pic>
      <p:sp>
        <p:nvSpPr>
          <p:cNvPr id="17" name="Title 3"/>
          <p:cNvSpPr txBox="1">
            <a:spLocks/>
          </p:cNvSpPr>
          <p:nvPr/>
        </p:nvSpPr>
        <p:spPr bwMode="auto">
          <a:xfrm>
            <a:off x="1676400" y="4473674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Note: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change in definition of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microalbuminuria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en-US" dirty="0"/>
              <a:t>ACR ≥2.0 mg/</a:t>
            </a:r>
            <a:r>
              <a:rPr lang="en-US" dirty="0" err="1"/>
              <a:t>mmol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816081" y="5401235"/>
            <a:ext cx="47860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guidelines.diabetes.ca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74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5060950" y="1793875"/>
            <a:ext cx="1906588" cy="3270250"/>
            <a:chOff x="-3" y="-3"/>
            <a:chExt cx="1201" cy="2060"/>
          </a:xfrm>
        </p:grpSpPr>
        <p:grpSp>
          <p:nvGrpSpPr>
            <p:cNvPr id="10256" name="Group 5"/>
            <p:cNvGrpSpPr>
              <a:grpSpLocks/>
            </p:cNvGrpSpPr>
            <p:nvPr/>
          </p:nvGrpSpPr>
          <p:grpSpPr bwMode="auto">
            <a:xfrm>
              <a:off x="0" y="0"/>
              <a:ext cx="1195" cy="2054"/>
              <a:chOff x="0" y="0"/>
              <a:chExt cx="1195" cy="2054"/>
            </a:xfrm>
          </p:grpSpPr>
          <p:sp>
            <p:nvSpPr>
              <p:cNvPr id="10258" name="Rectangle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5" cy="2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/>
                  <a:t>  </a:t>
                </a:r>
                <a:r>
                  <a:rPr lang="en-US" sz="18400"/>
                  <a:t> </a:t>
                </a:r>
                <a:r>
                  <a:rPr lang="en-US"/>
                  <a:t>                       </a:t>
                </a:r>
              </a:p>
            </p:txBody>
          </p:sp>
          <p:sp>
            <p:nvSpPr>
              <p:cNvPr id="10259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5" cy="205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</p:grpSp>
        <p:sp>
          <p:nvSpPr>
            <p:cNvPr id="10257" name="Rectangle 6"/>
            <p:cNvSpPr>
              <a:spLocks noChangeArrowheads="1"/>
            </p:cNvSpPr>
            <p:nvPr/>
          </p:nvSpPr>
          <p:spPr bwMode="auto">
            <a:xfrm>
              <a:off x="-3" y="-3"/>
              <a:ext cx="1201" cy="2060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/>
            </a:p>
          </p:txBody>
        </p:sp>
      </p:grpSp>
      <p:pic>
        <p:nvPicPr>
          <p:cNvPr id="10243" name="Picture 3" descr="Fig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609601"/>
            <a:ext cx="18970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Diabetic Foot Ulc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609601"/>
            <a:ext cx="2286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3" descr="http://images.google.com/images?q=tbn:TfKaCQQJ_qsC:www.skinwound.com/online_training_manual/images/Image12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1"/>
            <a:ext cx="27432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AutoShape 2" descr="Image result for charcot foo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48" name="AutoShape 4" descr="Image result for charcot foot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49" name="AutoShape 6" descr="Image result for charcot foot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50" name="AutoShape 8" descr="Image result for charcot foot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51" name="AutoShape 10" descr="data:image/jpeg;base64,/9j/4AAQSkZJRgABAQAAAQABAAD/2wCEAAkGBhQSERQUExQVFRQUFhUXFxcYFRcXFRccFBcXFhcXFBcXHCYeFxokHRUVHy8gIycpLCwsFR4xNTAqNSYrLCkBCQoKDgwOGg8PGiwkHyUtKSwsLCkpLCwqLCkpLCksLCkpLCwsLCwsLCksLCwsLCwsLCwsLCwsKSwpKSwsLCksKf/AABEIAL8BBwMBIgACEQEDEQH/xAAcAAABBAMBAAAAAAAAAAAAAAAAAgMEBQEGBwj/xABDEAABAwIDBAcEBwYEBwAAAAABAAIDBBESITEFBkFRBxMiYXGBkTKhscEUQlJygtHwIyQzYpKiCEOy4RUlU2NzwvH/xAAaAQACAwEBAAAAAAAAAAAAAAAABAIDBQEG/8QAKREAAgIBBAEDAgcAAAAAAAAAAAECEQMEEiExIjJBQlFxExQzYZGh4f/aAAwDAQACEQMRAD8A4ahCEACEIQAIQhAAhCyEAFl2HdnoMa6BstZK4Oka1zY47DCHC9nuc03dmMhpnqtU6M90pJ6yGSSF/wBHY7GXFjurcWZhuK1jc/BejDVBzgT8krny14p8jWHDu8n0cX3k6CJGMMlHJ1lhfqnDt5cGuGTjrlYLRt3twqytkwQwus12F73DDGwjUPcdCOWq9TSThpu05KupNpRNfIxje0ZHPdhyGJ+Zxc+fkFTHO4qm/wCSz8s58xRyVv8Ah5mwZ1cQktm0MeWg8sWtu/CtB3q3Iqtnvwzx2afYkbnG/wC675GxXqpmgKb2xsSGtpnwTtBa4ebTwc08CFZHLPspniSR47WFb707vPoqqSCTVjiAeDh9Vw7iLFVKbi1JWihqjCEIXTgIQhAAhCygDCErAsWQBhCsYN3ah7MbYJSz7WA4fI2zUWqonxm0jHMPJzSD71FTi3SfJ3a6sYQhCkcBCEIAEIQgAQhCABCyiyAMIWbIsgDCFlCABdK6HNx21UzqmcAww+y1wu2R50vf6rdT32Wobq7pT18wjiacN+3JY4IxxLj8uK9GbsbuMo6ZkDCS1l7uNrkuNycstSls+Xatq7GcGLc7fRdwtJGRsB6eXcq7a1PZpkZ7TRdwH1gOIH2h70uSrMZsTroeabdWCxJOVje+nmsuVNUauOEovcuipqN4WtjJJ0BIHOwuq7cIukjMz/ale5/qcvgpO3NlM+iSOjaAeree/wBk/K6b3UmDIWNGgAt6Km6klIfVOEtiN0a/sJUE5HH8lXx7QFs0uKe+hTsZmZLE+bRzPp92OHMgqQO00mJxtqDdzLnxxeq4oV6L6WafHsuX+R0b/R2H/wBl51Kd08rTRnaiG2RhCFkBMixhYSiFhABZdY6MOikTBtVWN/ZmxjiOWMfbk44eQ4+C1fow3SFdWtDx+xitJJyIByb5n3Ar0uyEXsNO4cBoPBLZ8jj4oYxQXqYQUUTWdWI4wz7AY0N/pAster+i2hdOyrZC1j47uLGtHVPPMxns3GthYHitiBzKfpqixS0JJMslD3QwKeOQAixBDQLgaC1rgiw56JG0N3YahhimYHxkEYeGfEfZPG4UGtk6qZzQbBwxDuvqPX4rI2mb6qpOF20MvBOS8XxXB5j3z3bNDWTU5zDHHCebTm0+hCo11/ejcep2xWzT0/ViJto2ve7CJDGMLiywJIvcX0XOt5Nz6qhfgqYiy/snVju9rhkU/iyqSSb5M/JDbKilQhCYKjCFlCAMIWVhAGUIQgAQhCABP0NI6WRkbfae5rR4uNh8Uwth3AixbSpf/K0/03PyXG6Vkoq2keg9ibLjoaSOCIWa0DEeL3H2nHmbqaysAHioc0x4tI5AjXwVc+tNz2Hi38jvkFhzy27PR48EdtFtXVF43D6wBLeGY71rtbs+rc1hOGxeA5rTezSDmSeAy9UqhrjVO7FxG12btCS3g0HXPVbKxU+tln6XERMNP+zwOzBFj35WKqn7tOibeElzW/UJ7Vh9k8T3LY4ouKfhlAytmSr3iUuxb8eUHcTToKl7/YY891rZ8iTYBPwzTNPbjLR32t6g2W2VFE14uMjzCZjicBY9oaZhcWFx9yT1SmujSOkiuA2XUXObsDQO9zxp5Arz0V2rpv2c5lPC6M2idIQ5n8wbdpHdbELLipC0tMqi7MnVSUpcCUAoQmxMLrKwstCDqPQPQhscQ0PWn2p3Fxy4MJa0eGp81v8AHUZk5nU2VPunsww0NNHndsLL20uW3N89blTuoN9SPNZeWVys1ccI1Q5JU96YZX20QY4tC/yBCjy0brjqmlwPE9kDxJ18ktJv2GYxh7/4Ir2mVwI1A8s1qdbVTPq20d8GIF0jge0GDUNPAuOV+Ga6Ds/ZRaMzdx1IGXl3LW9qbpyx1rqltnB8bWA6YcJJN/G49FycK8miePURv8OLNl2dTxxsDWDC1gAAHAAWAUHffZ0VZs+eJ4F2xuew29lzGlwI5aEeBKr49ouBwuDh5FUm9G3JX/udM0unqGlt+EbD2XSOPLULsMt8Ipy6X5NnnyQZpC7FVf4fJDFihqWvlsTgczA09zXYjbzC5LXUL4ZHRyNLXsJa4HIgjUFbMMkZdGLKLT5I6EIVhEEIQgAQhCABCEIAyF3rok3GFJD9KmA66ZvYBGcbT4/WK4/uXsr6RWwRn2S8Od91naPuFvNej3VHLTh3JTUz2qh7S4d/kyZK0G+LRQW1NnlgIIAuDxA5FRa7aWEEucB3pjZTCbvOruHGw0Hz81lt88GzHHUbZY09M1gDWiwHLv1VrTUfEqLFkVJfWC1lbFJC2RyfCHpH2UfrBdRJaq6T1iG7ORx0iybPZOxz8NfNVbJTf9FONl/VlNSIPEh/efY8dZSyQva12JpsTq11uyQeBBt715Mq4Cx7mnItJB8QbFes2S3Nsl526VNk9RtGaws2Q9aOXbuT77pnDLy+4lmx7UacUWQhOiYBbP0ebtmsrY2EHq2HHIf5W8PM2HmtYC9DdE26wpKUSPH7SYNe7uH1G+hv4lV5J7UXYYbmb27JvAe5MCEcRfxJ+CkPcm7eHisx8s0Iuh2GQN0A8gE/HUBVjpTfPPw0QyXn7lzdQPFZbtmsU8KnmqqOW6edKp7yiWElfQo3ZgDw4ei0nZERZU1LpWhsjpMPOzGZMAPI5u/EtwhqLFQNvbE+kWkicGzNFs/ZeBnY8jyPeq8ibVx7LMMtkqyPh/0OxbQAORXBunKOP/iONlryRRufb7Wbb+jQusR084zdHprYg+42PuXDuk/aAl2hIRowMZlza3P33V2mk5SRLV4oQjaZqSwhC1DJBCEIAEIQgAQhZQBuPRVb6d3mKTD42/K67lDTnCAdR+vRcF6MXf8AMoO/GP7HL0PVOAACQ1S5NTSPwop63ZzpHsuG4GG+mZI0ueQzPorCCPClYuymZJEilXJo7m+CSJrXCjzTJh0qQ6X1Q2coc6xKEtlBfIkiZdQNlnG/xTwqFXxy5JXX966yBaQzcb+OXwXJOnOJuOleBm6N4PgHAi/qV0QV/C65V0y7TD6iGMH+HGSRyL3Xt6AJjDzNCmpXgznZQhAWkZRO2FRdbUwx645GN9SLr1RSNswAei859GVF1m0Yja4jxSH8LTb+4tXoyB1mjw0SeofKQ/pl4tj7D4frmlt00uob5rFZFR3/AKKSTGnBmJ3cEwHck3US3KS2ayqfYwlSJMUhCmY8lVslzUnrVJEJqyS2VPw1Fv8A6q7rE5G9ClyVygmiTtR9zG7gbtPfxF/euO9NW50UWCrp2NYxxDJWtFmh9iQ4AZC9iD3jvXYnMEjCy9ifZJ4EaLn3SLPfZlSx4s5pYbHmHtHzKuhJxmv3KpY1LG19DgZWFkrC1zJBCEIAEIQgAQhCANx6J6fFtGN3BjZHf2kD3ldyrKjhZcf6GoP3iZ/2YwP6nf7LrMtRoDZIanlmto1USU1+gTE55IbLayZqZhqkh4HOUeSRNuqEy6ZcBscfIkOmAUeaeyimW663RXZZCovom5JyovXAIMiLsLoXV17Yo3SOybG0uPkNB46Lh219pOqJnyv9p7ifDkB3DRb10l7bwsZTNObrPk8B7IPx9FzlaOmhxuMzVZLe1AshYVvursF1ZUxwjQm7z9lg9o+mXiQmnwJpWzpvRBu71cDqhw7U5ws+406+bh7l1UtIFlX7JpGsDWtAaxjQGjkBYBT5ZVl5Zbm2auKO1JEeRpIUVziO9SnSc0gyg8EvQzuK95PMpGNSaiQclGDbnRcolu4Ho5VKabqM0WCXE8rpAkrDHm2fx+Fk0XpBcuAT4Ki1lqfTFIXbMkc3i+IOH4tfgPNXpdyVZvpR9bs6oj1vG5wvwMfbH+kq6D5VlWWHDo83FCy5YWwYwIQsIAyhCEACEIQB0DogrA2adt83RtI/C7P4rpUkgvrdcc6OZCK+O3FsgP8AQ4/JdULS0568uASGq4ZqaR+JaOqEzPP6KM5/6ukuckGzQB0hTL5bJ0KPUjJCiVyY0ZblZx5JiFqlCHJDI2NGbPNJftFrGukfk1guT8s/RZnpiRktT3+rsFOyIHOQ4nDjZmgPiT7lPHBykkV5MijFs0na+0nVEz5XavcT4DgPIZKGhC2kqVIxm7dsyBdd16O91/odOC4ftpbF/No4MHhx71zTo52KJ6tr3DsQ2ee8/UHqL+S7xQsuUvnn8UM4IfJljFZrBzKakKVNJnZRpJFnyNCIssBTbnNakslzS55mgcCfJRSJMhPnBKVGo7ZA52Z4qaJWhFHXwJaSnmCwTPXcljrD3IoLFyyKK+ZKc0nUpmRii0SQsVCY2xVXglH/AGpP9Dkl2Srd5KwMpZ3copPe0tHxUo2+DsmqOCOWEFYW2efBCEIAyhCEACEIQBv3RNs+8ssxH8Noa3xfe/uHvW+1Iu65uT7h+aoOjCjwURcR/Ee53kLNHwKvZzc5A68Qs3VO5GppVURxJciWSw5nkmY2k5lJMfXQ8HZJh+addJZDI8lJMrYimi7lYthHFIida3iEzVVWfcu9HKsW+PCe5ca3z2l11ZKR7LTgb4Ny+Nz5rqm2NodXTTSXthjdbxIsPeVxB7rm/NPaWPNiGqlS2mELCE8IHVOiultTudxfIfRoAHvLl1CiuAuc9G7rUcf3n/6it5FabLOzS8mamGNxRYNkzWH2UJlWm3VBKXL6HZJrJsvumOOaW1cokDY0psPfZKezMHPL5pGNFBdjgTodwTDXJbn2/wBlKjgpzky8hNukTUjlFnTMr7rTukatwUbm8ZHtb5DtH4D1W0OcuY9Ju0MU0cYOTGlx8XH8gPVW4I3NFWeVQZpawhC1THBCEIAyhCEACXDEXODRq4gDxJsEhX+4+z+trYsrtYesd4MzF/Ow81xulZ1K3R1/ZlAIIGQjRjQ2/PmfM3SZRY+OSkl+SgVBzWVl+pr4V7DxNhomZqi6xI4nVMtFylW30N0PUrbm5Ut7blNsjDRlqpUYa1va4qxLgqkxvq72sCTdR30V/auFPFQfqN81GlBPtHNT2plbZpfSRWdXTMiB/iOz8GZ/Gy5mVunSdN+2iZ9lhJ/ET+S0paWnjUDM1ErmCEIV5Qdh3Giw0MPeHH1eVfyT/q613dOf9yg+78HOCtBMB3rLzetmthfiicyoTvXWUWMiydIVSRduH2yhOsqgoWFYkdZHQdlsasEWUcvULO6faUdnOETWu+KKp+SZYUzVVAGXuUyK7MF6Q6ZMmW6afIoSZYLmmXGd56zraqV17jFYeDcvkuqbTrgyN7j9VpPoFxh7rm/NM6RW2xPVy4SEoQhaBnAhCEAZQhCABdU3B2IYKfrHCz5rHwYPZHnr6LX9xNxzUuE0wtC05A/5hHAfy8zx0XTKgZ8sskvln8UMYofJgJOyolQni6wUSd9yEll6H8XZgi5UiNrWi5KZfZqjSOx8ckr0NXY4/a2dm5qRCyQ5uGI8L6BJpKVg5KyjjPMABTjFvsrlIabHNwDbcgQm5o3n2iB70uWsHs5O8LpLqIDNznX5aK6KKJNnJt/yfpjgTezWfBa2ti38b++OsCLtbr3C3yWurSxehGbl9bBCEKwrOpblS3ooxyxj+8/mrqJpVTudS9XSRg6kF39RJHusrZspvYLOzLyZpYn4ktjsk61xSI2hPNb3qqi6xBBJWAU456ZJUWjqY82ROtkuorX5pwSjwXUjjY5UPIGqgBpJSp6kX7kwaguyAsFx9nVwPPktko0syU9oaO9QZXKuV2STKre2tw00n8wDR+Ij5XXNitv35quyxg4kuPkLD4laetPTRqFmbqZXOgQhCZFgQhCAMrc9wtyfpTutmB6hpyH/AFCOH3RxPkqHdrYTquoZEMgc3n7LRqfl4ld2oadsTWxsADGNDQOQH6uqsk6VIuxQ3O2SIoQG4QAALAAZAW0t3KurdclYSSZKsq5BbJKDZHe691BfILp1sntKNJHxVM+S3G6H5I8WZyCjnWzfVOdZYZ6KVTTsaMhmqXGy/cKpaOwu70Q6sv2Re3FNzVeLVYbUMaMlJUujjssIi1g7IwnmUvhivcn9ZKqMpcQeCe+kq+MilxOfdJdLaaN/FzbH8Jy+K0xdD6Q48ULXcWvHvB/Jc9TmB3Az86qZhSdm0nWysjH1nAeROfuuo62TcWlxTuef8tuXi7L4YldJ0rKoq3Rv7bAADIDTuASmuzGaZa5YM+YSEuR+PBaxOsnDKqplUnRUKlstRYdcmnShRDULHWLhImtkH6KZlnumjJxUaSqXWA85yeZLb0UKKbiiSZRX1Ojs1Sq+arKU9yhVEuFrjyBJ7rC6FG2dbpGm7z1WOcj7IDfmfiqhLlkLiSdSbnzSFrRW1JGROW6TYIQhSIghCEAdy3d3VjomWb2pHAY5Dx42aODVbMfbNIqZc1GdNmke+WPpJcIkTSqvfNkUVMwumI7WJVb7JjLHZnwTcpI00S26nwTMsp0UH0SixfWgcM+9NPlJRjuFlkqqaGExPVEpbWJwSXWTLZcUTjkxbRZAA4lR3SrLXXU0QZR79H93P3m/Fc6XS974sVK/uAPoQualaGn6f3M/P2jC3TcNto5Tzc0egP5rTFuu6MWGnv8AaeT6AD5FW5PSV4/UbO2TJMyzA+SiSTqJ1hLkkOJFjTXcTp+vAeHqpsUJIGYF3YQCTmctLDvCoYa7CSCLg/7XBv8AdB8lYU20b4btPZdiFjYaAC+Xcq3FFxObA42AFzmbDhY2+Kd+jOAxWyz55WNjfkm4NpDi3MDX8Rdyy1T7K8a4TftWzuO0b5iy7GKIykxBgcTbCRkT5BMmmdlkc9MtVIlrhcmxscVxcfXFsrD4pqTafGxGYvYjgLZZd/FDijibENYQQ23aPA/NMTtP1SHXv7PdzBzt3puXaNpA8CwHDnlY6ZBMNrmi4DTYggkkF2drcLZW5ZrlFiAl+dmnK98uWqrdvseyF4sSXNGgvk7M35ZAqc/aYxA2OTidRfNoby7lre8W2QewAcmxgm+V2EnS3EWV2KCbKs86iUE1K5lsTSL6XCeptnl7Q7E1oLsAvfM5HgDzT9XtFsl7gi5c7VvtEZaNzHifhmij2oY2hovlJjNja4sBh07k8ZoDZDss24jjs25uerJDuFuB4pJ2U8dXp+1tbPS9rYuWRBS5dqkta1t2tBfcA6h7r20yyyTrtt3NywWD2vbbIjDlYm2fZsPJAEKWiLW4ja2Is77t+SE7VbRL2YTc9tzrl18iLYUIA//Z"/>
          <p:cNvSpPr>
            <a:spLocks noChangeAspect="1" noChangeArrowheads="1"/>
          </p:cNvSpPr>
          <p:nvPr/>
        </p:nvSpPr>
        <p:spPr bwMode="auto">
          <a:xfrm>
            <a:off x="1679576" y="-1241425"/>
            <a:ext cx="35718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52" name="AutoShape 12" descr="data:image/jpeg;base64,/9j/4AAQSkZJRgABAQAAAQABAAD/2wCEAAkGBhQSERQUExQVFRQUFhUXFxcYFRcXFRccFBcXFhcXFBcXHCYeFxokHRUVHy8gIycpLCwsFR4xNTAqNSYrLCkBCQoKDgwOGg8PGiwkHyUtKSwsLCkpLCwqLCkpLCksLCkpLCwsLCwsLCksLCwsLCwsLCwsLCwsKSwpKSwsLCksKf/AABEIAL8BBwMBIgACEQEDEQH/xAAcAAABBAMBAAAAAAAAAAAAAAAAAgMEBQEGBwj/xABDEAABAwIDBAcEBwYEBwAAAAABAAIDBBESITEFBkFRBxMiYXGBkTKhscEUQlJygtHwIyQzYpKiCEOy4RUlU2NzwvH/xAAaAQACAwEBAAAAAAAAAAAAAAAABAIDBQEG/8QAKREAAgIBBAEDAgcAAAAAAAAAAAECEQMEEiExIjJBQlFxExQzYZGh4f/aAAwDAQACEQMRAD8A4ahCEACEIQAIQhAAhCyEAFl2HdnoMa6BstZK4Oka1zY47DCHC9nuc03dmMhpnqtU6M90pJ6yGSSF/wBHY7GXFjurcWZhuK1jc/BejDVBzgT8krny14p8jWHDu8n0cX3k6CJGMMlHJ1lhfqnDt5cGuGTjrlYLRt3twqytkwQwus12F73DDGwjUPcdCOWq9TSThpu05KupNpRNfIxje0ZHPdhyGJ+Zxc+fkFTHO4qm/wCSz8s58xRyVv8Ah5mwZ1cQktm0MeWg8sWtu/CtB3q3Iqtnvwzx2afYkbnG/wC675GxXqpmgKb2xsSGtpnwTtBa4ebTwc08CFZHLPspniSR47WFb707vPoqqSCTVjiAeDh9Vw7iLFVKbi1JWihqjCEIXTgIQhAAhCygDCErAsWQBhCsYN3ah7MbYJSz7WA4fI2zUWqonxm0jHMPJzSD71FTi3SfJ3a6sYQhCkcBCEIAEIQgAQhCABCyiyAMIWbIsgDCFlCABdK6HNx21UzqmcAww+y1wu2R50vf6rdT32Wobq7pT18wjiacN+3JY4IxxLj8uK9GbsbuMo6ZkDCS1l7uNrkuNycstSls+Xatq7GcGLc7fRdwtJGRsB6eXcq7a1PZpkZ7TRdwH1gOIH2h70uSrMZsTroeabdWCxJOVje+nmsuVNUauOEovcuipqN4WtjJJ0BIHOwuq7cIukjMz/ale5/qcvgpO3NlM+iSOjaAeree/wBk/K6b3UmDIWNGgAt6Km6klIfVOEtiN0a/sJUE5HH8lXx7QFs0uKe+hTsZmZLE+bRzPp92OHMgqQO00mJxtqDdzLnxxeq4oV6L6WafHsuX+R0b/R2H/wBl51Kd08rTRnaiG2RhCFkBMixhYSiFhABZdY6MOikTBtVWN/ZmxjiOWMfbk44eQ4+C1fow3SFdWtDx+xitJJyIByb5n3Ar0uyEXsNO4cBoPBLZ8jj4oYxQXqYQUUTWdWI4wz7AY0N/pAster+i2hdOyrZC1j47uLGtHVPPMxns3GthYHitiBzKfpqixS0JJMslD3QwKeOQAixBDQLgaC1rgiw56JG0N3YahhimYHxkEYeGfEfZPG4UGtk6qZzQbBwxDuvqPX4rI2mb6qpOF20MvBOS8XxXB5j3z3bNDWTU5zDHHCebTm0+hCo11/ejcep2xWzT0/ViJto2ve7CJDGMLiywJIvcX0XOt5Nz6qhfgqYiy/snVju9rhkU/iyqSSb5M/JDbKilQhCYKjCFlCAMIWVhAGUIQgAQhCABP0NI6WRkbfae5rR4uNh8Uwth3AixbSpf/K0/03PyXG6Vkoq2keg9ibLjoaSOCIWa0DEeL3H2nHmbqaysAHioc0x4tI5AjXwVc+tNz2Hi38jvkFhzy27PR48EdtFtXVF43D6wBLeGY71rtbs+rc1hOGxeA5rTezSDmSeAy9UqhrjVO7FxG12btCS3g0HXPVbKxU+tln6XERMNP+zwOzBFj35WKqn7tOibeElzW/UJ7Vh9k8T3LY4ouKfhlAytmSr3iUuxb8eUHcTToKl7/YY891rZ8iTYBPwzTNPbjLR32t6g2W2VFE14uMjzCZjicBY9oaZhcWFx9yT1SmujSOkiuA2XUXObsDQO9zxp5Arz0V2rpv2c5lPC6M2idIQ5n8wbdpHdbELLipC0tMqi7MnVSUpcCUAoQmxMLrKwstCDqPQPQhscQ0PWn2p3Fxy4MJa0eGp81v8AHUZk5nU2VPunsww0NNHndsLL20uW3N89blTuoN9SPNZeWVys1ccI1Q5JU96YZX20QY4tC/yBCjy0brjqmlwPE9kDxJ18ktJv2GYxh7/4Ir2mVwI1A8s1qdbVTPq20d8GIF0jge0GDUNPAuOV+Ga6Ds/ZRaMzdx1IGXl3LW9qbpyx1rqltnB8bWA6YcJJN/G49FycK8miePURv8OLNl2dTxxsDWDC1gAAHAAWAUHffZ0VZs+eJ4F2xuew29lzGlwI5aEeBKr49ouBwuDh5FUm9G3JX/udM0unqGlt+EbD2XSOPLULsMt8Ipy6X5NnnyQZpC7FVf4fJDFihqWvlsTgczA09zXYjbzC5LXUL4ZHRyNLXsJa4HIgjUFbMMkZdGLKLT5I6EIVhEEIQgAQhCABCEIAyF3rok3GFJD9KmA66ZvYBGcbT4/WK4/uXsr6RWwRn2S8Od91naPuFvNej3VHLTh3JTUz2qh7S4d/kyZK0G+LRQW1NnlgIIAuDxA5FRa7aWEEucB3pjZTCbvOruHGw0Hz81lt88GzHHUbZY09M1gDWiwHLv1VrTUfEqLFkVJfWC1lbFJC2RyfCHpH2UfrBdRJaq6T1iG7ORx0iybPZOxz8NfNVbJTf9FONl/VlNSIPEh/efY8dZSyQva12JpsTq11uyQeBBt715Mq4Cx7mnItJB8QbFes2S3Nsl526VNk9RtGaws2Q9aOXbuT77pnDLy+4lmx7UacUWQhOiYBbP0ebtmsrY2EHq2HHIf5W8PM2HmtYC9DdE26wpKUSPH7SYNe7uH1G+hv4lV5J7UXYYbmb27JvAe5MCEcRfxJ+CkPcm7eHisx8s0Iuh2GQN0A8gE/HUBVjpTfPPw0QyXn7lzdQPFZbtmsU8KnmqqOW6edKp7yiWElfQo3ZgDw4ei0nZERZU1LpWhsjpMPOzGZMAPI5u/EtwhqLFQNvbE+kWkicGzNFs/ZeBnY8jyPeq8ibVx7LMMtkqyPh/0OxbQAORXBunKOP/iONlryRRufb7Wbb+jQusR084zdHprYg+42PuXDuk/aAl2hIRowMZlza3P33V2mk5SRLV4oQjaZqSwhC1DJBCEIAEIQgAQhZQBuPRVb6d3mKTD42/K67lDTnCAdR+vRcF6MXf8AMoO/GP7HL0PVOAACQ1S5NTSPwop63ZzpHsuG4GG+mZI0ueQzPorCCPClYuymZJEilXJo7m+CSJrXCjzTJh0qQ6X1Q2coc6xKEtlBfIkiZdQNlnG/xTwqFXxy5JXX966yBaQzcb+OXwXJOnOJuOleBm6N4PgHAi/qV0QV/C65V0y7TD6iGMH+HGSRyL3Xt6AJjDzNCmpXgznZQhAWkZRO2FRdbUwx645GN9SLr1RSNswAei859GVF1m0Yja4jxSH8LTb+4tXoyB1mjw0SeofKQ/pl4tj7D4frmlt00uob5rFZFR3/AKKSTGnBmJ3cEwHck3US3KS2ayqfYwlSJMUhCmY8lVslzUnrVJEJqyS2VPw1Fv8A6q7rE5G9ClyVygmiTtR9zG7gbtPfxF/euO9NW50UWCrp2NYxxDJWtFmh9iQ4AZC9iD3jvXYnMEjCy9ifZJ4EaLn3SLPfZlSx4s5pYbHmHtHzKuhJxmv3KpY1LG19DgZWFkrC1zJBCEIAEIQgAQhCANx6J6fFtGN3BjZHf2kD3ldyrKjhZcf6GoP3iZ/2YwP6nf7LrMtRoDZIanlmto1USU1+gTE55IbLayZqZhqkh4HOUeSRNuqEy6ZcBscfIkOmAUeaeyimW663RXZZCovom5JyovXAIMiLsLoXV17Yo3SOybG0uPkNB46Lh219pOqJnyv9p7ifDkB3DRb10l7bwsZTNObrPk8B7IPx9FzlaOmhxuMzVZLe1AshYVvursF1ZUxwjQm7z9lg9o+mXiQmnwJpWzpvRBu71cDqhw7U5ws+406+bh7l1UtIFlX7JpGsDWtAaxjQGjkBYBT5ZVl5Zbm2auKO1JEeRpIUVziO9SnSc0gyg8EvQzuK95PMpGNSaiQclGDbnRcolu4Ho5VKabqM0WCXE8rpAkrDHm2fx+Fk0XpBcuAT4Ki1lqfTFIXbMkc3i+IOH4tfgPNXpdyVZvpR9bs6oj1vG5wvwMfbH+kq6D5VlWWHDo83FCy5YWwYwIQsIAyhCEACEIQB0DogrA2adt83RtI/C7P4rpUkgvrdcc6OZCK+O3FsgP8AQ4/JdULS0568uASGq4ZqaR+JaOqEzPP6KM5/6ukuckGzQB0hTL5bJ0KPUjJCiVyY0ZblZx5JiFqlCHJDI2NGbPNJftFrGukfk1guT8s/RZnpiRktT3+rsFOyIHOQ4nDjZmgPiT7lPHBykkV5MijFs0na+0nVEz5XavcT4DgPIZKGhC2kqVIxm7dsyBdd16O91/odOC4ftpbF/No4MHhx71zTo52KJ6tr3DsQ2ee8/UHqL+S7xQsuUvnn8UM4IfJljFZrBzKakKVNJnZRpJFnyNCIssBTbnNakslzS55mgcCfJRSJMhPnBKVGo7ZA52Z4qaJWhFHXwJaSnmCwTPXcljrD3IoLFyyKK+ZKc0nUpmRii0SQsVCY2xVXglH/AGpP9Dkl2Srd5KwMpZ3copPe0tHxUo2+DsmqOCOWEFYW2efBCEIAyhCEACEIQBv3RNs+8ssxH8Noa3xfe/uHvW+1Iu65uT7h+aoOjCjwURcR/Ee53kLNHwKvZzc5A68Qs3VO5GppVURxJciWSw5nkmY2k5lJMfXQ8HZJh+addJZDI8lJMrYimi7lYthHFIida3iEzVVWfcu9HKsW+PCe5ca3z2l11ZKR7LTgb4Ny+Nz5rqm2NodXTTSXthjdbxIsPeVxB7rm/NPaWPNiGqlS2mELCE8IHVOiultTudxfIfRoAHvLl1CiuAuc9G7rUcf3n/6it5FabLOzS8mamGNxRYNkzWH2UJlWm3VBKXL6HZJrJsvumOOaW1cokDY0psPfZKezMHPL5pGNFBdjgTodwTDXJbn2/wBlKjgpzky8hNukTUjlFnTMr7rTukatwUbm8ZHtb5DtH4D1W0OcuY9Ju0MU0cYOTGlx8XH8gPVW4I3NFWeVQZpawhC1THBCEIAyhCEACXDEXODRq4gDxJsEhX+4+z+trYsrtYesd4MzF/Ow81xulZ1K3R1/ZlAIIGQjRjQ2/PmfM3SZRY+OSkl+SgVBzWVl+pr4V7DxNhomZqi6xI4nVMtFylW30N0PUrbm5Ut7blNsjDRlqpUYa1va4qxLgqkxvq72sCTdR30V/auFPFQfqN81GlBPtHNT2plbZpfSRWdXTMiB/iOz8GZ/Gy5mVunSdN+2iZ9lhJ/ET+S0paWnjUDM1ErmCEIV5Qdh3Giw0MPeHH1eVfyT/q613dOf9yg+78HOCtBMB3rLzetmthfiicyoTvXWUWMiydIVSRduH2yhOsqgoWFYkdZHQdlsasEWUcvULO6faUdnOETWu+KKp+SZYUzVVAGXuUyK7MF6Q6ZMmW6afIoSZYLmmXGd56zraqV17jFYeDcvkuqbTrgyN7j9VpPoFxh7rm/NM6RW2xPVy4SEoQhaBnAhCEAZQhCABdU3B2IYKfrHCz5rHwYPZHnr6LX9xNxzUuE0wtC05A/5hHAfy8zx0XTKgZ8sskvln8UMYofJgJOyolQni6wUSd9yEll6H8XZgi5UiNrWi5KZfZqjSOx8ckr0NXY4/a2dm5qRCyQ5uGI8L6BJpKVg5KyjjPMABTjFvsrlIabHNwDbcgQm5o3n2iB70uWsHs5O8LpLqIDNznX5aK6KKJNnJt/yfpjgTezWfBa2ti38b++OsCLtbr3C3yWurSxehGbl9bBCEKwrOpblS3ooxyxj+8/mrqJpVTudS9XSRg6kF39RJHusrZspvYLOzLyZpYn4ktjsk61xSI2hPNb3qqi6xBBJWAU456ZJUWjqY82ROtkuorX5pwSjwXUjjY5UPIGqgBpJSp6kX7kwaguyAsFx9nVwPPktko0syU9oaO9QZXKuV2STKre2tw00n8wDR+Ij5XXNitv35quyxg4kuPkLD4laetPTRqFmbqZXOgQhCZFgQhCAMrc9wtyfpTutmB6hpyH/AFCOH3RxPkqHdrYTquoZEMgc3n7LRqfl4ld2oadsTWxsADGNDQOQH6uqsk6VIuxQ3O2SIoQG4QAALAAZAW0t3KurdclYSSZKsq5BbJKDZHe691BfILp1sntKNJHxVM+S3G6H5I8WZyCjnWzfVOdZYZ6KVTTsaMhmqXGy/cKpaOwu70Q6sv2Re3FNzVeLVYbUMaMlJUujjssIi1g7IwnmUvhivcn9ZKqMpcQeCe+kq+MilxOfdJdLaaN/FzbH8Jy+K0xdD6Q48ULXcWvHvB/Jc9TmB3Az86qZhSdm0nWysjH1nAeROfuuo62TcWlxTuef8tuXi7L4YldJ0rKoq3Rv7bAADIDTuASmuzGaZa5YM+YSEuR+PBaxOsnDKqplUnRUKlstRYdcmnShRDULHWLhImtkH6KZlnumjJxUaSqXWA85yeZLb0UKKbiiSZRX1Ojs1Sq+arKU9yhVEuFrjyBJ7rC6FG2dbpGm7z1WOcj7IDfmfiqhLlkLiSdSbnzSFrRW1JGROW6TYIQhSIghCEAdy3d3VjomWb2pHAY5Dx42aODVbMfbNIqZc1GdNmke+WPpJcIkTSqvfNkUVMwumI7WJVb7JjLHZnwTcpI00S26nwTMsp0UH0SixfWgcM+9NPlJRjuFlkqqaGExPVEpbWJwSXWTLZcUTjkxbRZAA4lR3SrLXXU0QZR79H93P3m/Fc6XS974sVK/uAPoQualaGn6f3M/P2jC3TcNto5Tzc0egP5rTFuu6MWGnv8AaeT6AD5FW5PSV4/UbO2TJMyzA+SiSTqJ1hLkkOJFjTXcTp+vAeHqpsUJIGYF3YQCTmctLDvCoYa7CSCLg/7XBv8AdB8lYU20b4btPZdiFjYaAC+Xcq3FFxObA42AFzmbDhY2+Kd+jOAxWyz55WNjfkm4NpDi3MDX8Rdyy1T7K8a4TftWzuO0b5iy7GKIykxBgcTbCRkT5BMmmdlkc9MtVIlrhcmxscVxcfXFsrD4pqTafGxGYvYjgLZZd/FDijibENYQQ23aPA/NMTtP1SHXv7PdzBzt3puXaNpA8CwHDnlY6ZBMNrmi4DTYggkkF2drcLZW5ZrlFiAl+dmnK98uWqrdvseyF4sSXNGgvk7M35ZAqc/aYxA2OTidRfNoby7lre8W2QewAcmxgm+V2EnS3EWV2KCbKs86iUE1K5lsTSL6XCeptnl7Q7E1oLsAvfM5HgDzT9XtFsl7gi5c7VvtEZaNzHifhmij2oY2hovlJjNja4sBh07k8ZoDZDss24jjs25uerJDuFuB4pJ2U8dXp+1tbPS9rYuWRBS5dqkta1t2tBfcA6h7r20yyyTrtt3NywWD2vbbIjDlYm2fZsPJAEKWiLW4ja2Is77t+SE7VbRL2YTc9tzrl18iLYUIA//Z"/>
          <p:cNvSpPr>
            <a:spLocks noChangeAspect="1" noChangeArrowheads="1"/>
          </p:cNvSpPr>
          <p:nvPr/>
        </p:nvSpPr>
        <p:spPr bwMode="auto">
          <a:xfrm>
            <a:off x="1831976" y="-1089025"/>
            <a:ext cx="35718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10253" name="Picture 17" descr="http://sydney.edu.au/medicine/diabetes/foot/IMAGES/IMG6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20" y="3859704"/>
            <a:ext cx="29051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AutoShape 14" descr="data:image/jpeg;base64,/9j/4AAQSkZJRgABAQAAAQABAAD/2wCEAAkGBxISEhUTEhIQFhMXGRcXFhgYGBIVHBoXFRQYFhgWGBYaIiggGBolHBQVIjEhJykrLi4uFx8zODMsNygtLisBCgoKDg0OGxAQGywkICQsLCwsLCwsLCwsLCwsLCwsLCwsLCwsLCwsLCwsLCwsLCwsLCwsLCwsLCwsLCwsLCwsLP/AABEIALUBFgMBIgACEQEDEQH/xAAbAAACAwEBAQAAAAAAAAAAAAAABQMEBgIBB//EAEUQAAEDAQUDCQYEBQMBCQAAAAEAAgMRBAUSITETQVEGFSJhcYGRktEyQlJTobEUM7LBIzRygvBiouEkB0NFY2SUwtLx/8QAGAEBAQEBAQAAAAAAAAAAAAAAAAIDAQT/xAAjEQEBAAICAgIDAQEBAAAAAAAAAQIRAzESIRNBIjJRYYFC/9oADAMBAAIRAxEAPwD7gSvC08V4/ULtBxhPFGE8VzarQ2NjpHZNY0udvyaKnLfkF1BKHta9ujgHDsIqEBhPFGE8V2q0VuY6SSIE448BcKEU2gJbnv0KCbCeKMJ4qGyW5kjpWsJLoniOTIijjGyWnX0ZGGo4qyg4wnijCeKqMvWMzmzjGZGtD3UY8saDoHSUwh51Da1pnSivIOMJ4owniu6oQcYTxRhPFdoQcYTxRhPFdoQcYTxRhPFdoQcYTxRhPFdoQcYTxRhPFdoQV7UXtY4s6TgCQNK03JTZ79xxbQAV3iuhXXKW+TDG7Z4S8ULhXQZEjLQkeGvBZu754y6QxflyBr2jhUZt7jUdyyyz96jXDDc3Tl3Kcj3B4lWIb9Lh7I8Uklu51CcqJddQfPO2EOIbq8jXCNwPEqZllvS/DHW2sff1K5N8VVHKWSlTGwD+o+ijv3k6GMEkLn0bm5riXVbvzOatXJcwP8SVmWWFpqM9cRb+xVfnvSfw1s6sb3PY1zuiXAEjhXcpsJ4rtC1YuMJ4owniu0IOMJ4qOd+AVJ4fU0U6XcoHUgcetv6wguRS1CFRup1WoQX36hSKN+oUiChf7CbLOGgkmKUAAEkkxmgAGpWMns9siZMyzm1lps1heamZ5DjPI21CInNsmxY3oMpQ0oASF9CQg+b2oymFzWG8Htc6QwkC84zE4QAgGv8AGmq8EtDyGAucK5NCL0ssszHyPjtVMV1yPwNtEby1j6zENZR5LQXGgFQQCBUBfSEIPnsdikBtFohFtafx1i2YJtLcUDorDFK58bvzBgMoc54JBYTkWlM+SUU5tEzZJXvhshfZ4XY3nal5bKXSVPTdGwxxYjU1bIdSVr1Vu2wRwRiOMENq52ZJJc95e9xJzJLnOJPWgxl4WCRlotcjRaxE+0QbcxutBcYPwoxGENNaiXZglgxBocBpRcfxaf8AifN+3/8AU7fBsP8A3Ox2391f9C+gIQfOpbM8/h5ZheBssdpm2VPxpmEDrNRhkYz+Kf4uMAuFcLmh2pX0VCEAhCEAhC5kkDRVxAHEmiDpCWWi/rOzIyAnqBP10VJ/KmP3RUbs93GlMlNzxn2qYZX6aBRzztYMT3NaOJIA+qQSX/IRVjBTsqf1BZ+W0ue90sgJcTSjvcFT0Wj3cqfVRlyydLx4re2jt3KMGrbNRzhq5wcGipDctC41O7LJJbxltYGdpkNeAa3wwgFST2auGVhyphdTgc69oIH1UwtLZozoJGmjmnWo/ZZXO5NJjMWQsNnlMjsb6szJG81//Uzs91ysjE0YJa4ktoNAfdPhUHtTNl3A6Ndn9k7uq1iGMRmpDch1Abipwk/9Lzyv0zTX22QUbG6nE9EDvNAm9w2KOzAnG2Sd+paaho4VXV4zutDqEDAM6bievivLOWsbhApxoqmUlRfcXHWgkFuIg7ju7F1ybtzyDDKaubmx3xM4do07KdaXPm7KLkzUwlpLXA5HLKuW/Jdxzsu3Lj6bBCzf461t3xu7WkfpIV66r3LzglbgfuI9l3ZvB6itpnKxuFhshCFaQlnKP8h3az9YTNLOUf5Du1n6wg5uj2UIuj2UIGL9QpFG/UKRAIQhAIQhAIQhAIQhAIQq89tY3UgngM1y3Tsm1hRzTNb7RA/zcN6S26/cIr7A3VrU/wBLR0neAWRvW+7RISGYmNO8UxnvFcA7yetZ5csjTHitaS+uVwiOCNmJ/wDqNKdZaMwO2nes9b77ndTaFpxAluHRtNfvqkVls0hrRu/tzO88StRFdD/w+PCC5hxU34KdID79yw88sq38McYp3VdpnJGKm9MrHcsMbqPkCq3DOyjn1OWVEyt7GvFQKLhanMkLBRjsXWlAYBMWyaEl3DLWv1Chiho7VWOUsZ2LJmatNCOIOX7rnZJqr0jRAehnG7Piq96XSycY4zR9ONMVN1eKggte2s9NHN+yU2a+RHVpOLPJcnp3V/65bbp4XYcbmkZUdn/gTGO+pffbGctQTr1hEl5QSkR2ugJFWyCtR/pdTPvUFquuxAEm1Slozo1rnfYKvG/RufcVZ7/kANCO3RUbHedrtL8LHBvYFXe+zvcS2QtjboHanrI3di5nvwjo2dtN2KlF3HGxV/yHrvxkIqTHL1VFR3ZKxdlpmtLg10eBoIO/NLLtjdhBe5xceK1PJ6QB1F37Z3pomQ0AVC+4w2Nz9HAVHdmvL1vkRmgKz9rvF8zsPu71WWU6iMcL3W+s8oe1rho4Bw7CKqRUrm/IiHBjR5RT9ldXpjChLOUf5Du1n6wmaWco/wAh3az9YRxzdHsoRdHsoQMX6hSKN+oUiAQhUJb1jDsIqXk0DdN9K9nWuWyduyW9L68JS+G+Y3NDgH0IrmAPuaJba7ZZy9rnxuxVqDVpFW55503cCpvJIqYU/dM0auaO0hLLRe7mvoIxgr7ePLThTPx71x+IiLcg5pO8VDu08VTGAVJEr6U6RNaZ0rwGqjLO/SphPtYdeztmx8lWYqVAGECvxOdmB15LmS9y1xDZYnNG8ip7Kg071emb/D7/ANt/FL3wNArQeAC5ncsXcZjVW03w55pjJ6mDF9dFE1sp9kNjHE9J3ich4LyeUtPRAz3r2J5PtO/zqCylt7a2ST06iuxgOJ5L3HUkk/U5qreDG7gB2J3DY5H6NoOL8vBuvip2XCwmsjnPPD2R4DP6rTwt6R5ydsMWPFS0gd4r4JlcF9SCUNfTAcnd+9bHmiClNkzvFV626bOBQQw0/ob6JOHKXsvLjZqxifwpstqcylYpCC09R9E0vSCNlOkaHQNzPcAtO6xxluAsYW8CAQpIomtFGgAcAKKviT8rFus5A6FntJPWwt+9FYfd1qtDWxmJsLK5uc5rjTqa0nPtotehd+KJ+Wvm168nbwY4iJkb4ifaY4B1DuLXUp3EphcXIj3rThHBjTU/3OGXhXtW5Qu/Fjvbt5stafPb/wCRxa8Oia57DvFC9vUQPab1j/lW4bE1kVHMe3rc1zfuFt0JeOOfLft8bvi76EkDLiM0riZmvt893xPFHRsPcPuM0ntfJSI9KIBrxpXMHt3jtU/HWk5p9sZd8TnNFAVZmt4h09pObfKYoix0eB/dQ9YI1WUstgdI/OpJKzy9el4+/aeGZ0hxurRMGtAzaDmMz160+i5fZgyjcusKxgDQaaZU41/f/lZztdajkq9xhoTUNcQ3sIDvu4juCcKndNk2UTW79T2nUd2ncri9uPTx5XdCWco/yHdrP1hM0s5R/kO7WfrC6lzdHsoRdHsoQMX6heulaCASAToK6ryTUKO2WNkoo8VXLv6dmvtTvK+44ahxFRlrvpUCgzSllsjcQ4wxF/Se1waWkYQCKP1qQHb/AHSor05JMaMcYeXDPKpp3anu8FHdjCH7HA/H0ZGEhwGVagndUOcO9ee3Py1W8mHjuIjfFScDo2D3Q1mhrqajpVFR3qezytqSAczXRozO9Tx8mn4nUc1jK9GrQ4+ANKd6tDk2fnf7B6qfDO9q88J0ri0Cure/pfQZKK12qQN6NMO/IDVMGXC8f96w9sZ/+yrXjctpko1roQ3jV9T3Uy8V24Z6cmWOyS/eUz2iNkVCQAX1471NDyriczCWux8KZeKtjkaGbxIdST0TU8BoQmV18n2Mc17mNDmeyBTXTEaKtZ2+zywk9KViuyafpPBiZwPtH+33e/wWgsV3Rxew3Pe45uPeVbQtccJGOWdoQhCtAQhCAQhCAQhCAQhCAQhCAQhCCC2WRkrCx4q0/TrHAr5xahNYLRgdnG7ON9MnDeP6hvC+nKC22OOZpZI0Oadx+4O49anLHa8M/F82vC3AkvrTQmtOvLPqT3kxcckjhPPiawHFHGagkjR7xuA1Dewngn1i5PwRnFhLnDMF5xU4UGgpxpVNVOPHr3VZcu5qBCELRkEs5R/kO7WfrCZpZyj/ACHdrP1hBzdHsoRdHsoQMJwaZapLa5LTXoyEdzPRPio3NHAoM5trX80+WP0RtrX80+WP0WhwDgfBGAcD4IM9trX80+WP0RtrX80+WP0WhwDgfBGAcD4IM9trX80+WP0RtrX80+WP0WhwDgfBGAcD4IM9trX80+WP0RtrX80+WP0WhwDgfBGAcD4IM9trX80+WP0RtrX80+WP0WhwDgfBGAcD4IM9trX80+WP0RtrX80+WP0WhwDgfBGAcD4IM9trX80+WP0RtrX80+WP0WhwDgfBGAcD4IM9trX80+WP0RtrX80+WP0WhwDgfBGAcD4IM9trX80+WP0RtrX80+WP0WhwDgfBGAcD4IM9trX80+WP0RtrX80+WP0WhwDgfBGAcD4IM9trX80+WP0RtrX80+WP0T6eSNjS55a1o1c4hoHaTkuYbRE8VY5jhxaQ4eITZoj21r+afLH6I21r+afLH6J86SMakDtICg/H2f5sXnZ6puGqUba1/NPlj9Eba1/NPlj9E7/ERfEzxavTPEM8TKdoTcNUj21r+afLH6I21r+afLH6J/GWOALcwdCMwewhdYBwPggz22tfzT5Y/RG2tfzT5Y/RaHAOB8EYBwPggz22tfzT5Y/RBbaHjDI8ubllRg0NdwWhwDgfBe0HA+CCCww4WoVppCEHriulxJu7V2gELiaVrGlziA1oLnE5AACpJPCizVt5VNLYHxNnDHzRsdjgnaXRyRyOBja5oLqlg0GW+iDUISOblXZmxtlJm2Zx4nCGYiPZPwSbajf4WFwIOKnsu3A07n5TWZkkkbnPBiNJXbOQsj/gCfE+QDCxuBwNSaVyQOUJIOVEGzEhbaW4nBjGugtDXyOc0vGzjLcTuiHEkDINNaUKhl5YWcbLC20PMkj4cLYZcbJI43SOa9hAc04W1pSpBxCozQaFCz/K295ITZoosQfaJtlj2bpQxojfIThFAScAGZyGJ3ulS2TlXZZHNAe8B4cY5HxysjkDGlzjHK4Br+i1zhQ5tBIqBVA7QkDeV9mLXO/6gUjdM3FDOzaRsFXOixNG01BoNxB0NUzum8BaImytZIwOFaPa5h0rod3XvQXEIQgEIQgEIQgEIQgEIQgzX/aA0my4Rve0HwJ+4CluGxbOFo6lLyuAdBg1cSMPdr9PuqdivDFA1wObRQrLL9muP6mdojxAhZm0XM8PrTJWDfJG9WBeBkZTrWd1VzeKA2dwbuQbYzDgJz/fTJdzS1BBIqkDInFxcR0a6qelz22XJWU7NzD7jjTsdnTxqnaU8mR/ADqUxFx7gcP7fVNl6cP1jzZ/tQhCFSQql7S4YnO4U/UFbS7lB/Lyd36gg5u20YmrxV7l9heIHUm7tXa4k3dq7QVrzsLJ4ZIZK4JWOjdTI4XtLTQ7jQpTHclodshPamSbGVkjC2HZktYx7ML+mQXHGDiAAy9nNP0IMbeXIh8sL4RagGPNtLmmIuFbZM6Vr2txikkeIgONci7IE5MzyZD47bHNIXC2Ux4W4MP/AEsVnOGpd8rEK6VpnSpfoQZ6W5LU8Mc+1xmeJ5fDI2DC2hjdG5sse0O0qHkktLMwKU3wO5KydGVtpb+LE5tDpDFVjnmzGylohDwWtERAHTJBAJLs66hCBbel1bd1ncX02EplIpXHWzzQluow/nVrn7NN9Qnh5Hksjs81o2lkhaWQxiMMdh2L4AJZcR2mGORwFGtzoTVapCDNR8mZX0FptW1YyOSOINibERtI9mZJHVIfJhqKgMb0j0dKN7lsksUTY5ZWSubQBzY9kMIADQW4nZ5ZmuZOg0V5CAQhCAQhU7RekDPbljB4YhXw1XLdGtriEkl5VWYaOc49TT+9FweUgOjCOAcaHwU3kx/q/jy/h8hZSXlhhcWmM1FKUqa16t1Kcd6uWXlK1wq5vgQPocvquTlxpePKH6EvivmE6vwf19H6nI9xVqC1xv8AYex39Lmn7K5Zek2WFF8nFMxvBv1JPoEhZHsp5WjJrwHU699Fo7Wz/qWni0fcqtf91ufR8dMY06+LVOeO4vDLRBJYHHcqFmklkkEUeXxO+Ftde3gEzs8tqecBjLBoS4U6sviT66bqDBkKDU8SeJWePHu7+mmWeoW2/k87ZY2SHEM6OI6Q3io0S6wtgeTjlAjaOlQgkk6NaNToa0C09vnFS0io0okjrFGSaNDfhI3FTnZ5ejHevZi2+pHUZZ4msYMgX1OQFBRjTl4q428ZWCsjQ8bywUI/tJofoo7uIc2oAroeojVWpSGtJKqZZd7TqdaWbBb45m4onhw0PEHg4HMHqKsr5x+ILbQXMJY4+800r2jRw6itDd3KkA4LQMJ3SAEsPbvYfp1hVhyy9uZcVnTTJdyg/l5O79QV2CZr2hzHNc06EEEeIVLlB/Lyd36gtWSpcvsLxe3L7C8QOpN3au1xJu7USyBoJJoAg7Va225kQBeaV7NBqc9wqoJ7xy/hAvINHAZluVRVutClFovB0lWzwta1oLsEjW0cadEhxqKE0GWYqs8s5Ol44b7Nor6icQK0Dq4XGgDsIaTQ/wBwVl9qaQcD4y73cwc/FZKZzGhojjlbQuoA5lGh5biAJBJbVtaUGq8FpLve9lzmkODCeiSKgilKihzrqsrzaafFtoorZOCRIxlQQAG48xqXb6Cg680PvQEEAsDs/eaaHrBSmw2h0bR/GDu859ta1KkntDZCHOZG5w3kVNOFaJ8nrs+P26hvO01w1ieS8CrY3kBtCS5xDtdBlRXm255Lg1wLmipBbgGmQJOefFJm2xpmZHsy0GoIANDQVGm7I/RXb2YW5tZUECrWnCaNORAORPguy3x3ssm9aMIL5Y72mvad9Rl4714++49BUnqWcFqaT0ujTc9rhTP/AFansJCrG8aGgkb/AG0P2yU/Nkr4o1JvVx9mM9/+BR/ipz8Le+v2H7pC28aDNzieABJ/Zv8AuXL7zlOUcbu11B/tbX9S7537rnh/hxPjzL3NPcT9yVn7xtjGe09za6AbMHuFKlLLytVrORe4Dg0Bn19r6pPDE+pJbrvzJPaTmVnlm0xwOXW6PED/ABXZE0kAA1yIAHauJbUXDpAU4aI2Hs4vaLBh6wHOWlumztEJD2VJ8Vx2+iKxWpozbUO0zq6vUaq/HGJP/Lk3H3XdWeRV6x2OzOBzwOXt4MjZE73gBp16DPtoibfbOR2Z+0kbKAC3IAVwjKpcBuND900iga6IvDQ1zBVpbkQRoQdQoLss2OQsc4k6OOuepTSwwbN0kRNQRl4KbVHNrxbOGV3tANDj1uaDXx+6Y2d+JqiYwOs4DtMAr3N18Ql1029vshwNF75Z08mjjAFHa7S2Npc40A/yika+qS8oHBz2R/3U69ynPLU2YzdROcaVd2+OaoSy6kkADMngob3vLZgZFzz0WtG8rIi2OmkLZHHI5gGg7Otea+3okb/k/bmUJByc4kbuA/aql5RydDE0rJwyACgyU94W92yIJJXfL1pzx97VoHBxq4kU3phZqEnMdRFAaeCRXQ8ur1puyjei4Ddwy71m2sPuTE5jndCT0XtLwOD2EA07QQf7U65Qfy8nd+oLHXbbS+8LMKUzlr1jYPNfoFseUH8vJ3fqC9fFfxeTln5Kly+wvF7cvsLxaMzqTd2roiuq5k3dq7QZy9+TYkONrnBw0LSQ6nCvvfRZyFkrei+R0jQSAXue4dIFtKO0I4U3L6Mk97cnopw6pexzqEuYQMxoaEEVy3LDPh3+rbDl12zl5xOiaxrcOFr5GjFTTGS3XqPaq9kaA/aGGIuyFTR2mQpirQ03rWzXBG5oYXy01dQtGIgUqcsjQAZU0UDuSsHuumaeIeT9HVCi8OW9xU5cdaqAXq5woQynDo/YhQkNzOGlfhcGgdgAou5OTsrfYkZIODwWHzCoPgFVmkbAKzMfHwJzaeoOGS5l5fbs8fpbsTonTDADio4GtTqWnOvYr1sfU0GgFFi3X5gfijaakOyFRkKD61PgtRc9rZNGHNO7McDwK7jnvHxcyx1doHzA5YTv16q/RVGWgDIRhWLTaGklrGve8ZUY0uoes6DvK7s9z2l2ZEcf9RxHwbl9VEwu/S7lJ29hkr7rfBTSPIGlPAKxFcLvfnd/Y1rfvVT8wRe8ZHdrvSi2mGTO54sjb3VJ/wCFQZaHwkYmgg963o5PWf4D5n+qX27kfG/2JZWdXRcPClfqovDkqcuLLXna2zSWZzcqEtPc4H/5LQNme0uDj2dipW3kpNGGluCRrDi6ILHnjQEkHQb1bvm1tAZihtGgqdnJQdppkpuOU7VvG9FFtZ0qgqy+IizPccyKHyuB/ZQslgdmyUHiDlRW74nbFZXDE0lwyp1qJHdkfJy145eFXk/VPLXbA20ddVm7vdFFLk7DhNHA6g7xRc2+9mOlxAOoDrxU1et1teUN9Blm2bM5ZGkUHutJILj26D/hYvk9tInuc5x6WnjvWku6Bs7BJvOWe4DQfc968FgwOzGX0WmVytlZ4ySWGtyXo8MpI3MVo6uorlUKhe9vDDtH6mtB2D9qqtar6iiGFo2j67tB3pDeVrklIaQHSONGtbuBP1XMs7fTuOE3tDaLYSHzO19lnVXh1lJLLUHEdSnFruWVriCSQNANK7/qq/Njh7VGjiVU9Qva1Y7SXENAzTe9LseYwVZ5PXC/3GE8XyBzG/2ilXLRy3TaCwsD4M/9LsvqVfhbPSPOSsNdTmxEF5AA+qu2+3wynoakU7Vfn5EWiQ9OWAj+l/8Awp7DyAax1XTZcGtofM4n7JOPJ28mP9UuRd3Y7XtPdhaRlmBI8YQ2u+jMVRuqFsuUH8vJ3fqCs2GxshYGRtDWj6k6kneTxVblB/Lyd36gvRjNR58st1UuX2F4vbl9heLqTqTd2rtcSFVJr1iZ7Rd5XFBeQlfP8HxO8r/RHP8AB8TvK/0QNEJXz/B8TvK/0Rz/AAfE7yv9EDReOaDkcwlnP8HxO8r/AERz/B8TvK/0QTyXVCWubsmNDszha1uY0NRvzPis2ORB2uP8S8Mr7LRhNOFa0r10T3n+D4neV/ojn+D4neV/opvHje4qZ5Tqr9mgbG0MYKNGQH+anrUqV8/wfE7yv9Ec/wAHxO8r/RUk0QlfP8HxO8r/AERz/B8TvK/0QNEJXz/B8TvK/wBEc/wfE7yv9EDRCV8/wfE7yv8ARHP8HxO8r/RBJeNy2ef82FjjxpR3c4UI8VSsvJKyRva8RuJaatxPe4AjQ0JorPP8HxO8r/RHP8HxO8r/AEXPGfx3yv8ASLlbyIbaZNvCWtmNA8OqGvoKBxIBIcBlpnQKG6uQQDa2iQF3wxjoj+5wqfALR8/wfE7yv9Ec/wAHxO8r/RTePG3elTkyk1tzaLjZs2thJic0UaRnvr0q65k+Kzt73HbHCkkzCwZk+wMt7itJz/B8TvK/0Rz/AAfE7yv9Ey4pTHksfObRYI2e1aA45ZQtL8v6jRv1TC7rZZoB/DxCV2TnyYQQ3g2hOZWjcLuLzIYWFx1rG6nbhpSvXRWobfYmGrGMaf8ATFT7BROHS7zbULusj58w0sj+IihP9AP3OXan1juiGI1awF/xu6TvMdOwUCh5/g+J3lf6I5/g+J3lf6LTHCRnc7TRCV8/wfE7yv8ARHP8HxO8r/RUk0QlfP8AB8TvK/0Rz/B8TvK/0QNEu5Qfy8nd+oLjn+D4neV/oqt6XrFLE5jC4uNKdFw94HeOpB1cvsLxd3PGQ1CBy4KhaLG06oQgg5vZwRzezghC6Dm9nBHN7OCEIDm9nBHN7OCEIDm9nBHN7OCEIDm9nBHN7OCEIDm9nBHN7OCEIDm9nBHN7OCEIDm9nBHN7OCEIDm9nBHN7OCEIDm9nBHN7OCEIDm9nBHN7OCEIDm9nBHN7OCEIDm9nBHN7OCEIDm9nBHN7OCEIDm9nBHN7OCEIDm9nBessDF6hBehiAGSEIXB/9k="/>
          <p:cNvSpPr>
            <a:spLocks noChangeAspect="1" noChangeArrowheads="1"/>
          </p:cNvSpPr>
          <p:nvPr/>
        </p:nvSpPr>
        <p:spPr bwMode="auto">
          <a:xfrm>
            <a:off x="1679576" y="-1812925"/>
            <a:ext cx="58007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10255" name="Picture 16" descr="http://www.columbusfoot.com/images/CharcotFoot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3882151"/>
            <a:ext cx="31559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6280150"/>
            <a:ext cx="239236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6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j-ea"/>
              </a:rPr>
              <a:t>How common are these problems?</a:t>
            </a:r>
            <a:endParaRPr lang="en-GB" dirty="0">
              <a:ea typeface="+mj-ea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>
              <a:buFont typeface="Symbol" pitchFamily="18" charset="2"/>
              <a:buChar char=""/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iabetic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foot complications are the most frequent reason for hospitalization in patients with diabetes, accounting for up to 25% of all diabetic admissions in the United States and Great Britain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ea typeface="+mn-ea"/>
              </a:rPr>
              <a:t> </a:t>
            </a:r>
            <a:r>
              <a:rPr lang="en-GB" dirty="0">
                <a:ea typeface="+mn-ea"/>
              </a:rPr>
              <a:t/>
            </a:r>
            <a:br>
              <a:rPr lang="en-GB" dirty="0">
                <a:ea typeface="+mn-ea"/>
              </a:rPr>
            </a:br>
            <a:endParaRPr lang="en-ZA" dirty="0">
              <a:ea typeface="+mn-ea"/>
            </a:endParaRPr>
          </a:p>
          <a:p>
            <a:pPr marL="274320" indent="-274320">
              <a:buFont typeface="Symbol" pitchFamily="18" charset="2"/>
              <a:buChar char=""/>
              <a:defRPr/>
            </a:pPr>
            <a:r>
              <a:rPr lang="en-US" sz="1400" i="1" dirty="0">
                <a:latin typeface="Arial" pitchFamily="34" charset="0"/>
                <a:cs typeface="Arial" pitchFamily="34" charset="0"/>
              </a:rPr>
              <a:t>Diabetes Care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1990;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13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: 513-21.</a:t>
            </a:r>
          </a:p>
          <a:p>
            <a:pPr marL="274320" indent="-274320">
              <a:buFont typeface="Symbol" pitchFamily="18" charset="2"/>
              <a:buChar char=""/>
              <a:defRPr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66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j-ea"/>
              </a:rPr>
              <a:t>How common are these problems?</a:t>
            </a:r>
            <a:endParaRPr lang="en-GB" dirty="0">
              <a:ea typeface="+mj-ea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>
              <a:buFont typeface="Symbol" pitchFamily="18" charset="2"/>
              <a:buChar char=""/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non-healing foot ulcer precedes approximately </a:t>
            </a:r>
            <a:r>
              <a:rPr lang="en-GB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85%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of all amputations.</a:t>
            </a:r>
            <a:endParaRPr lang="en-ZA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indent="-274320">
              <a:buFont typeface="Symbol" pitchFamily="18" charset="2"/>
              <a:buChar char=""/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Diabetic foot ulcers and lower extremity amputations are serious and expensive complications that occur in as many as </a:t>
            </a:r>
            <a:r>
              <a:rPr lang="en-GB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15%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of people with diabetes during their lifetime</a:t>
            </a:r>
            <a:r>
              <a:rPr lang="en-Z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274320" indent="-274320">
              <a:buFont typeface="Symbol" pitchFamily="18" charset="2"/>
              <a:buChar char=""/>
              <a:defRPr/>
            </a:pPr>
            <a:r>
              <a:rPr lang="en-US" sz="1800" i="1" dirty="0">
                <a:latin typeface="Arial" pitchFamily="34" charset="0"/>
                <a:cs typeface="Arial" pitchFamily="34" charset="0"/>
              </a:rPr>
              <a:t>Diabetes Care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1998;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21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 2161-77.</a:t>
            </a:r>
          </a:p>
          <a:p>
            <a:pPr marL="274320" indent="-274320">
              <a:buFont typeface="Symbol" pitchFamily="18" charset="2"/>
              <a:buChar char=""/>
              <a:defRPr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913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8366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ndara" charset="0"/>
              </a:rPr>
              <a:t/>
            </a:r>
            <a:br>
              <a:rPr lang="en-US" sz="4000" dirty="0">
                <a:latin typeface="Candara" charset="0"/>
              </a:rPr>
            </a:br>
            <a:r>
              <a:rPr lang="en-US" sz="4000" dirty="0">
                <a:latin typeface="Candara" charset="0"/>
              </a:rPr>
              <a:t/>
            </a:r>
            <a:br>
              <a:rPr lang="en-US" sz="4000" dirty="0">
                <a:latin typeface="Candara" charset="0"/>
              </a:rPr>
            </a:br>
            <a:r>
              <a:rPr lang="en-US" sz="4000" dirty="0">
                <a:latin typeface="Candara" charset="0"/>
              </a:rPr>
              <a:t/>
            </a:r>
            <a:br>
              <a:rPr lang="en-US" sz="4000" dirty="0">
                <a:latin typeface="Candara" charset="0"/>
              </a:rPr>
            </a:br>
            <a:r>
              <a:rPr lang="en-US" sz="4000" dirty="0">
                <a:latin typeface="Candara" charset="0"/>
              </a:rPr>
              <a:t/>
            </a:r>
            <a:br>
              <a:rPr lang="en-US" sz="4000" dirty="0">
                <a:latin typeface="Candara" charset="0"/>
              </a:rPr>
            </a:br>
            <a:r>
              <a:rPr lang="en-US" sz="4000" dirty="0">
                <a:latin typeface="Candara" charset="0"/>
              </a:rPr>
              <a:t/>
            </a:r>
            <a:br>
              <a:rPr lang="en-US" sz="4000" dirty="0">
                <a:latin typeface="Candara" charset="0"/>
              </a:rPr>
            </a:br>
            <a:endParaRPr lang="en-GB" sz="4000" dirty="0">
              <a:latin typeface="Candara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135560" y="1340769"/>
            <a:ext cx="7408862" cy="3451225"/>
          </a:xfrm>
        </p:spPr>
        <p:txBody>
          <a:bodyPr rtlCol="0">
            <a:normAutofit/>
          </a:bodyPr>
          <a:lstStyle/>
          <a:p>
            <a:pPr marL="274320" indent="-274320">
              <a:buFont typeface="Symbol" pitchFamily="18" charset="2"/>
              <a:buChar char=""/>
              <a:defRPr/>
            </a:pPr>
            <a:r>
              <a:rPr lang="en-GB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Diabetic foot complications are the commonest cause of non-traumatic lower extremity amputations in the industrialized world. The risk of lower extremity amputation is </a:t>
            </a:r>
            <a:r>
              <a:rPr lang="en-GB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15 to 46 times </a:t>
            </a:r>
            <a:r>
              <a:rPr lang="en-GB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higher in diabetics than in persons who do not have DM</a:t>
            </a:r>
            <a:r>
              <a:rPr lang="en-Z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dirty="0">
                <a:solidFill>
                  <a:srgbClr val="FFFF00"/>
                </a:solidFill>
              </a:rPr>
              <a:t/>
            </a:r>
            <a:br>
              <a:rPr lang="en-GB" dirty="0">
                <a:solidFill>
                  <a:srgbClr val="FFFF00"/>
                </a:solidFill>
              </a:rPr>
            </a:br>
            <a:endParaRPr lang="en-ZA" dirty="0">
              <a:solidFill>
                <a:srgbClr val="FFFF00"/>
              </a:solidFill>
            </a:endParaRPr>
          </a:p>
          <a:p>
            <a:pPr marL="274320" indent="-274320">
              <a:buNone/>
              <a:defRPr/>
            </a:pPr>
            <a:r>
              <a:rPr lang="en-US" sz="1400" i="1" dirty="0">
                <a:latin typeface="Arial" pitchFamily="34" charset="0"/>
                <a:cs typeface="Arial" pitchFamily="34" charset="0"/>
              </a:rPr>
              <a:t>South Med J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1997;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90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: 384-9</a:t>
            </a:r>
          </a:p>
          <a:p>
            <a:pPr marL="274320" indent="-274320">
              <a:buNone/>
              <a:defRPr/>
            </a:pPr>
            <a:r>
              <a:rPr lang="en-US" sz="1400" i="1" dirty="0">
                <a:latin typeface="Arial" pitchFamily="34" charset="0"/>
                <a:cs typeface="Arial" pitchFamily="34" charset="0"/>
              </a:rPr>
              <a:t>Diabetes Care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1996;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19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: 48-52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91544" y="116633"/>
            <a:ext cx="6912768" cy="125253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3200" dirty="0"/>
              <a:t>How common are these problems?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07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0"/>
            <a:ext cx="8928992" cy="683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407707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World J Diabetes 2015 February 15; 6(1): 37-53</a:t>
            </a:r>
          </a:p>
        </p:txBody>
      </p:sp>
    </p:spTree>
    <p:extLst>
      <p:ext uri="{BB962C8B-B14F-4D97-AF65-F5344CB8AC3E}">
        <p14:creationId xmlns:p14="http://schemas.microsoft.com/office/powerpoint/2010/main" val="2403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latin typeface="Candara" charset="0"/>
              </a:rPr>
              <a:t>Simplified </a:t>
            </a:r>
            <a:r>
              <a:rPr lang="en-ZA" dirty="0" smtClean="0">
                <a:latin typeface="Candara" charset="0"/>
              </a:rPr>
              <a:t>Pathway to foot ulcers</a:t>
            </a:r>
            <a:endParaRPr lang="en-GB" dirty="0">
              <a:latin typeface="Candara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>
              <a:buFont typeface="Symbol" pitchFamily="18" charset="2"/>
              <a:buChar char=""/>
              <a:defRPr/>
            </a:pPr>
            <a:r>
              <a:rPr lang="en-ZA" dirty="0">
                <a:solidFill>
                  <a:schemeClr val="bg2">
                    <a:lumMod val="50000"/>
                  </a:schemeClr>
                </a:solidFill>
                <a:ea typeface="+mn-ea"/>
              </a:rPr>
              <a:t>Diabetes ( poorly controlled)</a:t>
            </a:r>
          </a:p>
          <a:p>
            <a:pPr marL="274320" indent="-274320">
              <a:buFont typeface="Symbol" pitchFamily="18" charset="2"/>
              <a:buChar char=""/>
              <a:defRPr/>
            </a:pPr>
            <a:r>
              <a:rPr lang="en-ZA" dirty="0">
                <a:solidFill>
                  <a:schemeClr val="bg2">
                    <a:lumMod val="50000"/>
                  </a:schemeClr>
                </a:solidFill>
                <a:ea typeface="+mn-ea"/>
              </a:rPr>
              <a:t>Neuropathy </a:t>
            </a:r>
          </a:p>
          <a:p>
            <a:pPr marL="274320" indent="-274320">
              <a:buFont typeface="Symbol" pitchFamily="18" charset="2"/>
              <a:buChar char=""/>
              <a:defRPr/>
            </a:pPr>
            <a:r>
              <a:rPr lang="en-ZA" dirty="0">
                <a:solidFill>
                  <a:schemeClr val="bg2">
                    <a:lumMod val="50000"/>
                  </a:schemeClr>
                </a:solidFill>
                <a:ea typeface="+mn-ea"/>
              </a:rPr>
              <a:t>Intrinsic foot muscles</a:t>
            </a:r>
          </a:p>
          <a:p>
            <a:pPr marL="274320" indent="-274320">
              <a:buFont typeface="Symbol" pitchFamily="18" charset="2"/>
              <a:buChar char=""/>
              <a:defRPr/>
            </a:pPr>
            <a:r>
              <a:rPr lang="en-ZA" dirty="0">
                <a:solidFill>
                  <a:schemeClr val="bg2">
                    <a:lumMod val="50000"/>
                  </a:schemeClr>
                </a:solidFill>
                <a:ea typeface="+mn-ea"/>
              </a:rPr>
              <a:t>Deformities</a:t>
            </a:r>
          </a:p>
          <a:p>
            <a:pPr marL="274320" indent="-274320">
              <a:buFont typeface="Symbol" pitchFamily="18" charset="2"/>
              <a:buChar char=""/>
              <a:defRPr/>
            </a:pPr>
            <a:r>
              <a:rPr lang="en-ZA" dirty="0">
                <a:solidFill>
                  <a:schemeClr val="bg2">
                    <a:lumMod val="50000"/>
                  </a:schemeClr>
                </a:solidFill>
                <a:ea typeface="+mn-ea"/>
              </a:rPr>
              <a:t>Wrong </a:t>
            </a:r>
            <a:r>
              <a:rPr lang="en-ZA" dirty="0" err="1">
                <a:solidFill>
                  <a:schemeClr val="bg2">
                    <a:lumMod val="50000"/>
                  </a:schemeClr>
                </a:solidFill>
                <a:ea typeface="+mn-ea"/>
              </a:rPr>
              <a:t>footware</a:t>
            </a:r>
            <a:endParaRPr lang="en-ZA" dirty="0">
              <a:solidFill>
                <a:schemeClr val="bg2">
                  <a:lumMod val="50000"/>
                </a:schemeClr>
              </a:solidFill>
              <a:ea typeface="+mn-ea"/>
            </a:endParaRPr>
          </a:p>
          <a:p>
            <a:pPr marL="274320" indent="-274320">
              <a:buFont typeface="Symbol" pitchFamily="18" charset="2"/>
              <a:buChar char=""/>
              <a:defRPr/>
            </a:pPr>
            <a:r>
              <a:rPr lang="en-ZA" dirty="0">
                <a:solidFill>
                  <a:schemeClr val="bg2">
                    <a:lumMod val="50000"/>
                  </a:schemeClr>
                </a:solidFill>
                <a:ea typeface="+mn-ea"/>
              </a:rPr>
              <a:t>Wrong environment </a:t>
            </a:r>
          </a:p>
          <a:p>
            <a:pPr marL="274320" indent="-274320">
              <a:buFont typeface="Symbol" pitchFamily="18" charset="2"/>
              <a:buChar char=""/>
              <a:defRPr/>
            </a:pPr>
            <a:r>
              <a:rPr lang="en-ZA" dirty="0">
                <a:solidFill>
                  <a:schemeClr val="bg2">
                    <a:lumMod val="50000"/>
                  </a:schemeClr>
                </a:solidFill>
                <a:ea typeface="+mn-ea"/>
              </a:rPr>
              <a:t>Ulcer</a:t>
            </a:r>
            <a:endParaRPr lang="en-GB" dirty="0">
              <a:solidFill>
                <a:schemeClr val="bg2">
                  <a:lumMod val="50000"/>
                </a:schemeClr>
              </a:solidFill>
              <a:ea typeface="+mn-ea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153400" y="243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153400" y="1916832"/>
            <a:ext cx="18288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dirty="0"/>
              <a:t>Foot with no sensation</a:t>
            </a:r>
          </a:p>
          <a:p>
            <a:pPr>
              <a:spcBef>
                <a:spcPct val="50000"/>
              </a:spcBef>
            </a:pPr>
            <a:endParaRPr lang="en-ZA" dirty="0"/>
          </a:p>
          <a:p>
            <a:pPr>
              <a:spcBef>
                <a:spcPct val="50000"/>
              </a:spcBef>
            </a:pPr>
            <a:r>
              <a:rPr lang="en-ZA" dirty="0"/>
              <a:t>Increased pressure</a:t>
            </a:r>
          </a:p>
          <a:p>
            <a:pPr>
              <a:spcBef>
                <a:spcPct val="50000"/>
              </a:spcBef>
            </a:pPr>
            <a:endParaRPr lang="en-ZA" dirty="0"/>
          </a:p>
          <a:p>
            <a:pPr>
              <a:spcBef>
                <a:spcPct val="50000"/>
              </a:spcBef>
            </a:pPr>
            <a:r>
              <a:rPr lang="en-ZA" dirty="0"/>
              <a:t>Nail or thorn or stone</a:t>
            </a:r>
          </a:p>
          <a:p>
            <a:pPr>
              <a:spcBef>
                <a:spcPct val="50000"/>
              </a:spcBef>
            </a:pPr>
            <a:endParaRPr lang="en-GB" dirty="0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6312024" y="3529980"/>
            <a:ext cx="0" cy="17792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89154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8991600" y="45275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9525000" y="4191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/>
              <a:t>±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7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Neuropathy Checklist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8288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CA" b="1" dirty="0" smtClean="0"/>
              <a:t>PREVENT</a:t>
            </a:r>
            <a:r>
              <a:rPr lang="en-CA" dirty="0" smtClean="0"/>
              <a:t> with blood glucose control</a:t>
            </a:r>
          </a:p>
          <a:p>
            <a:pPr>
              <a:buFont typeface="Wingdings" pitchFamily="2" charset="2"/>
              <a:buChar char="ü"/>
            </a:pPr>
            <a:endParaRPr lang="en-CA" b="1" dirty="0" smtClean="0"/>
          </a:p>
          <a:p>
            <a:pPr>
              <a:buFont typeface="Wingdings" pitchFamily="2" charset="2"/>
              <a:buChar char="ü"/>
            </a:pPr>
            <a:r>
              <a:rPr lang="en-CA" b="1" dirty="0" smtClean="0"/>
              <a:t>SCREEN</a:t>
            </a:r>
            <a:r>
              <a:rPr lang="en-CA" dirty="0" smtClean="0"/>
              <a:t> with monofilament or tuning fork or Touch the Toes Test</a:t>
            </a:r>
          </a:p>
          <a:p>
            <a:pPr>
              <a:buFont typeface="Wingdings" pitchFamily="2" charset="2"/>
              <a:buChar char="ü"/>
            </a:pPr>
            <a:endParaRPr lang="en-CA" b="1" dirty="0" smtClean="0"/>
          </a:p>
          <a:p>
            <a:pPr>
              <a:buFont typeface="Wingdings" pitchFamily="2" charset="2"/>
              <a:buChar char="ü"/>
            </a:pPr>
            <a:r>
              <a:rPr lang="en-CA" b="1" dirty="0" smtClean="0"/>
              <a:t>TREAT</a:t>
            </a:r>
            <a:r>
              <a:rPr lang="en-CA" dirty="0" smtClean="0"/>
              <a:t> pain symptoms with anticonvulsants or antidepressants </a:t>
            </a:r>
            <a:endParaRPr lang="en-CA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80177" y="5589240"/>
            <a:ext cx="47860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guidelines.diabetes.ca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9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266" y="86912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40-50% of People with DM will have Detectable </a:t>
            </a:r>
            <a:r>
              <a:rPr lang="en-CA" dirty="0"/>
              <a:t>N</a:t>
            </a:r>
            <a:r>
              <a:rPr lang="en-CA" dirty="0" smtClean="0"/>
              <a:t>europathy within 10 years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236" y="2743200"/>
            <a:ext cx="7772400" cy="4114800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/>
              <a:t>Sensorimotor poly- or mono-neuropathy</a:t>
            </a:r>
            <a:endParaRPr lang="en-CA" dirty="0" smtClean="0"/>
          </a:p>
          <a:p>
            <a:pPr>
              <a:buSzPct val="100000"/>
              <a:buFont typeface="Arial" pitchFamily="34" charset="0"/>
              <a:buChar char="•"/>
            </a:pPr>
            <a:r>
              <a:rPr lang="en-CA" dirty="0" smtClean="0"/>
              <a:t>Typical painful/burning or numb feet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CA" dirty="0" smtClean="0"/>
              <a:t>Increased risk for:</a:t>
            </a:r>
          </a:p>
          <a:p>
            <a:pPr lvl="1">
              <a:buFont typeface="Arial" pitchFamily="34" charset="0"/>
              <a:buChar char="–"/>
            </a:pPr>
            <a:r>
              <a:rPr lang="en-CA" dirty="0" smtClean="0"/>
              <a:t>Foot ulceration and amputation</a:t>
            </a:r>
          </a:p>
          <a:p>
            <a:pPr lvl="1">
              <a:buFont typeface="Arial" pitchFamily="34" charset="0"/>
              <a:buChar char="–"/>
            </a:pPr>
            <a:r>
              <a:rPr lang="en-CA" dirty="0" smtClean="0"/>
              <a:t>Neuropathic pain</a:t>
            </a:r>
          </a:p>
          <a:p>
            <a:pPr lvl="1">
              <a:buFont typeface="Arial" pitchFamily="34" charset="0"/>
              <a:buChar char="–"/>
            </a:pPr>
            <a:r>
              <a:rPr lang="en-CA" dirty="0" smtClean="0"/>
              <a:t>Significant morbidity</a:t>
            </a:r>
          </a:p>
          <a:p>
            <a:pPr lvl="1">
              <a:buFont typeface="Arial" pitchFamily="34" charset="0"/>
              <a:buChar char="–"/>
            </a:pPr>
            <a:r>
              <a:rPr lang="en-CA" dirty="0" smtClean="0">
                <a:sym typeface="Symbol"/>
              </a:rPr>
              <a:t>U</a:t>
            </a:r>
            <a:r>
              <a:rPr lang="en-CA" dirty="0" smtClean="0"/>
              <a:t>sage of health care resources</a:t>
            </a:r>
            <a:endParaRPr lang="en-CA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80177" y="5589240"/>
            <a:ext cx="47860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guidelines.diabetes.ca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93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Elevated blood glucose</a:t>
            </a:r>
          </a:p>
          <a:p>
            <a:r>
              <a:rPr lang="en-US" dirty="0" smtClean="0"/>
              <a:t>Elevated triglycerides</a:t>
            </a:r>
          </a:p>
          <a:p>
            <a:r>
              <a:rPr lang="en-US" dirty="0" smtClean="0"/>
              <a:t>High BMI</a:t>
            </a:r>
          </a:p>
          <a:p>
            <a:r>
              <a:rPr lang="en-US" dirty="0" smtClean="0"/>
              <a:t>Smoking</a:t>
            </a:r>
          </a:p>
          <a:p>
            <a:r>
              <a:rPr lang="en-US" dirty="0" smtClean="0"/>
              <a:t>Hypertension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Risk Factors</a:t>
            </a:r>
            <a:endParaRPr lang="en-CA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80177" y="5589240"/>
            <a:ext cx="47860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guidelines.diabetes.ca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50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Neuropathy</a:t>
            </a:r>
            <a:endParaRPr lang="af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66" y="1781666"/>
            <a:ext cx="11991534" cy="3079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665" y="5458120"/>
            <a:ext cx="3704734" cy="110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424447"/>
            <a:ext cx="3124200" cy="1676400"/>
          </a:xfrm>
        </p:spPr>
        <p:txBody>
          <a:bodyPr/>
          <a:lstStyle/>
          <a:p>
            <a:pPr algn="ctr"/>
            <a:r>
              <a:rPr lang="en-US" sz="4000" dirty="0"/>
              <a:t>CKD </a:t>
            </a:r>
            <a:br>
              <a:rPr lang="en-US" sz="4000" dirty="0"/>
            </a:br>
            <a:r>
              <a:rPr lang="en-US" sz="4000" dirty="0"/>
              <a:t>in Diabetes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715000" y="27432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Verdana" pitchFamily="34" charset="0"/>
                <a:ea typeface="MS PGothic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Verdana" pitchFamily="34" charset="0"/>
                <a:ea typeface="MS PGothic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Verdana" pitchFamily="34" charset="0"/>
                <a:ea typeface="MS PGothic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3600" dirty="0"/>
              <a:t>ACR ≥2.0 mg/</a:t>
            </a:r>
            <a:r>
              <a:rPr lang="en-US" sz="3600" dirty="0" err="1"/>
              <a:t>mmol</a:t>
            </a:r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200" dirty="0">
                <a:solidFill>
                  <a:srgbClr val="0D0D0D"/>
                </a:solidFill>
              </a:rPr>
              <a:t>and / or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err="1"/>
              <a:t>eGFR</a:t>
            </a:r>
            <a:r>
              <a:rPr lang="en-US" sz="3600" dirty="0"/>
              <a:t> &lt;60 mL/min</a:t>
            </a:r>
          </a:p>
        </p:txBody>
      </p:sp>
      <p:sp>
        <p:nvSpPr>
          <p:cNvPr id="4" name="Equal 3"/>
          <p:cNvSpPr/>
          <p:nvPr/>
        </p:nvSpPr>
        <p:spPr bwMode="auto">
          <a:xfrm>
            <a:off x="4785576" y="3037804"/>
            <a:ext cx="1065727" cy="553792"/>
          </a:xfrm>
          <a:prstGeom prst="mathEqual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latin typeface="Arial" charset="0"/>
              <a:ea typeface="MS PGothic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09800" y="228600"/>
            <a:ext cx="770262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/>
              <a:t>Nephropathy assessment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9536" y="530120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SEMDSA=Canadian Guidelines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16081" y="5401235"/>
            <a:ext cx="47860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guidelines.diabetes.ca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3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Annual Screening of the Foot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1220" y="1837775"/>
            <a:ext cx="8229600" cy="4133055"/>
          </a:xfrm>
        </p:spPr>
        <p:txBody>
          <a:bodyPr/>
          <a:lstStyle/>
          <a:p>
            <a:r>
              <a:rPr lang="en-ZA" dirty="0" smtClean="0"/>
              <a:t>SKIN: ulcers, scars, fissures, corns, calluses</a:t>
            </a:r>
          </a:p>
          <a:p>
            <a:r>
              <a:rPr lang="en-ZA" dirty="0" smtClean="0"/>
              <a:t>BONE: claw or hammer toes, bunions, pressure points, previous surgery</a:t>
            </a:r>
          </a:p>
          <a:p>
            <a:r>
              <a:rPr lang="en-ZA" dirty="0" smtClean="0"/>
              <a:t>VASCULAR: </a:t>
            </a:r>
            <a:r>
              <a:rPr lang="en-ZA" dirty="0" err="1" smtClean="0"/>
              <a:t>dorsalis</a:t>
            </a:r>
            <a:r>
              <a:rPr lang="en-ZA" dirty="0" smtClean="0"/>
              <a:t> </a:t>
            </a:r>
            <a:r>
              <a:rPr lang="en-ZA" dirty="0" err="1" smtClean="0"/>
              <a:t>pedis</a:t>
            </a:r>
            <a:r>
              <a:rPr lang="en-ZA" dirty="0" smtClean="0"/>
              <a:t>/</a:t>
            </a:r>
            <a:r>
              <a:rPr lang="en-ZA" dirty="0" err="1" smtClean="0"/>
              <a:t>tibialis</a:t>
            </a:r>
            <a:r>
              <a:rPr lang="en-ZA" dirty="0" smtClean="0"/>
              <a:t> posterior pulses</a:t>
            </a:r>
          </a:p>
          <a:p>
            <a:r>
              <a:rPr lang="en-ZA" dirty="0" smtClean="0"/>
              <a:t>NEUROLOGICAL: monofilament, tuning fork or Touch the Toes test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0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r>
              <a:rPr lang="en-ZA" sz="2400" dirty="0"/>
              <a:t>Canadian Guideline 2008</a:t>
            </a:r>
            <a:br>
              <a:rPr lang="en-ZA" sz="2400" dirty="0"/>
            </a:br>
            <a:r>
              <a:rPr lang="en-ZA" sz="2400" dirty="0"/>
              <a:t>And SEMDSA </a:t>
            </a:r>
            <a:r>
              <a:rPr lang="en-ZA" sz="2400" dirty="0" smtClean="0"/>
              <a:t>2017 </a:t>
            </a:r>
            <a:r>
              <a:rPr lang="en-ZA" sz="2400" dirty="0"/>
              <a:t>(did not </a:t>
            </a:r>
            <a:r>
              <a:rPr lang="en-ZA" sz="2400" dirty="0" smtClean="0"/>
              <a:t>use </a:t>
            </a:r>
            <a:r>
              <a:rPr lang="en-ZA" sz="2400" dirty="0"/>
              <a:t>updated Canadian guideline)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914732"/>
            <a:ext cx="8928992" cy="48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5921" y="5810557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accent4"/>
                </a:solidFill>
              </a:rPr>
              <a:t>Treat everyone with &gt; 1 not felt as high risk</a:t>
            </a:r>
          </a:p>
        </p:txBody>
      </p:sp>
    </p:spTree>
    <p:extLst>
      <p:ext uri="{BB962C8B-B14F-4D97-AF65-F5344CB8AC3E}">
        <p14:creationId xmlns:p14="http://schemas.microsoft.com/office/powerpoint/2010/main" val="3928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905500"/>
            <a:ext cx="6934200" cy="952500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Refer </a:t>
            </a:r>
            <a:r>
              <a:rPr lang="en-US" smtClean="0">
                <a:solidFill>
                  <a:srgbClr val="FF0000"/>
                </a:solidFill>
              </a:rPr>
              <a:t>to neurology </a:t>
            </a:r>
            <a:r>
              <a:rPr lang="en-US" dirty="0" smtClean="0">
                <a:solidFill>
                  <a:srgbClr val="FF0000"/>
                </a:solidFill>
              </a:rPr>
              <a:t>if non-diabetic neuropathy is suspected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20046"/>
            <a:ext cx="8839200" cy="49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2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5465" y="1700808"/>
            <a:ext cx="7408862" cy="3202334"/>
          </a:xfrm>
        </p:spPr>
        <p:txBody>
          <a:bodyPr>
            <a:normAutofit lnSpcReduction="10000"/>
          </a:bodyPr>
          <a:lstStyle/>
          <a:p>
            <a:pPr lvl="8"/>
            <a:endParaRPr lang="en-ZA" dirty="0" smtClean="0"/>
          </a:p>
          <a:p>
            <a:pPr lvl="8"/>
            <a:endParaRPr lang="en-ZA" dirty="0"/>
          </a:p>
          <a:p>
            <a:pPr lvl="8"/>
            <a:endParaRPr lang="en-ZA" dirty="0" smtClean="0"/>
          </a:p>
          <a:p>
            <a:pPr lvl="8"/>
            <a:endParaRPr lang="en-ZA" dirty="0"/>
          </a:p>
          <a:p>
            <a:pPr lvl="8"/>
            <a:endParaRPr lang="en-ZA" dirty="0" smtClean="0"/>
          </a:p>
          <a:p>
            <a:pPr lvl="8"/>
            <a:endParaRPr lang="en-ZA" dirty="0"/>
          </a:p>
          <a:p>
            <a:pPr lvl="8"/>
            <a:endParaRPr lang="en-ZA" dirty="0" smtClean="0"/>
          </a:p>
          <a:p>
            <a:pPr lvl="8"/>
            <a:endParaRPr lang="en-ZA" dirty="0"/>
          </a:p>
          <a:p>
            <a:pPr lvl="8"/>
            <a:endParaRPr lang="en-ZA" dirty="0" smtClean="0"/>
          </a:p>
          <a:p>
            <a:pPr lvl="8"/>
            <a:r>
              <a:rPr lang="en-ZA" dirty="0" smtClean="0"/>
              <a:t>More than 1 site not felt=Neuropathy</a:t>
            </a:r>
          </a:p>
          <a:p>
            <a:pPr lvl="8"/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Ipswich Touch the Toes Test</a:t>
            </a:r>
            <a:endParaRPr lang="en-Z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988840"/>
            <a:ext cx="136815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02" y="1412776"/>
            <a:ext cx="2411543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610167" y="530120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000" dirty="0"/>
              <a:t>The Ipswich Touch Test: a simple and novel method to screen patients with diabetes at home for increased risk of foot ulceration. Sharma S, Kerry C, Atkins H, </a:t>
            </a:r>
            <a:r>
              <a:rPr lang="en-ZA" sz="1000" dirty="0" err="1"/>
              <a:t>Rayman</a:t>
            </a:r>
            <a:r>
              <a:rPr lang="en-ZA" sz="1000" dirty="0"/>
              <a:t> G. </a:t>
            </a:r>
            <a:r>
              <a:rPr lang="en-ZA" sz="1000" dirty="0" err="1"/>
              <a:t>Diabet</a:t>
            </a:r>
            <a:r>
              <a:rPr lang="en-ZA" sz="1000" dirty="0"/>
              <a:t> Med. 2014 Sep;31(9):1100-3.</a:t>
            </a:r>
          </a:p>
        </p:txBody>
      </p:sp>
    </p:spTree>
    <p:extLst>
      <p:ext uri="{BB962C8B-B14F-4D97-AF65-F5344CB8AC3E}">
        <p14:creationId xmlns:p14="http://schemas.microsoft.com/office/powerpoint/2010/main" val="35224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138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Glycemic Control is the Only Disease-Modifying </a:t>
            </a:r>
            <a:r>
              <a:rPr lang="en-CA" dirty="0"/>
              <a:t>T</a:t>
            </a:r>
            <a:r>
              <a:rPr lang="en-CA" dirty="0" smtClean="0"/>
              <a:t>reatment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057400"/>
            <a:ext cx="7772400" cy="4114800"/>
          </a:xfrm>
        </p:spPr>
        <p:txBody>
          <a:bodyPr/>
          <a:lstStyle/>
          <a:p>
            <a:r>
              <a:rPr lang="en-US" dirty="0" smtClean="0"/>
              <a:t>Glycemic control is effective for</a:t>
            </a:r>
          </a:p>
          <a:p>
            <a:pPr lvl="1"/>
            <a:r>
              <a:rPr lang="en-US" dirty="0"/>
              <a:t>Primary prevention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Secondary intervention (T1DM)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80177" y="5589240"/>
            <a:ext cx="47860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guidelines.diabetes.ca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311" y="365125"/>
            <a:ext cx="10515600" cy="1325563"/>
          </a:xfrm>
        </p:spPr>
        <p:txBody>
          <a:bodyPr/>
          <a:lstStyle/>
          <a:p>
            <a:r>
              <a:rPr lang="en-US" dirty="0" smtClean="0"/>
              <a:t>Risk categories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625588"/>
              </p:ext>
            </p:extLst>
          </p:nvPr>
        </p:nvGraphicFramePr>
        <p:xfrm>
          <a:off x="4251489" y="365125"/>
          <a:ext cx="7685084" cy="6026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5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97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616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68086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Category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Risk profile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Follow-up frequency</a:t>
                      </a:r>
                    </a:p>
                    <a:p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9425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Low risk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people with no risk factors and no previous history of foot ulcer/amputation	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Once a year</a:t>
                      </a:r>
                    </a:p>
                    <a:p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5538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Intermediate risk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people with one risk factor (neuropathy,</a:t>
                      </a:r>
                    </a:p>
                    <a:p>
                      <a:r>
                        <a:rPr lang="en-ZA" sz="1600" dirty="0" smtClean="0"/>
                        <a:t>peripheral arterial disease or foot deformity) and no previous</a:t>
                      </a:r>
                    </a:p>
                    <a:p>
                      <a:r>
                        <a:rPr lang="en-ZA" sz="1600" dirty="0" smtClean="0"/>
                        <a:t>history of foot ulcer/amputation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Every visit</a:t>
                      </a:r>
                    </a:p>
                    <a:p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63358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High risk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high risk” - people with two or more risk factors (</a:t>
                      </a:r>
                      <a:r>
                        <a:rPr lang="en-ZA" sz="1600" dirty="0" err="1" smtClean="0"/>
                        <a:t>neuropathy,peripheral</a:t>
                      </a:r>
                      <a:r>
                        <a:rPr lang="en-ZA" sz="1600" dirty="0" smtClean="0"/>
                        <a:t> arterial disease or foot deformity) and/or a previous history of foot ulcer/amputation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Every visit</a:t>
                      </a:r>
                    </a:p>
                    <a:p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1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102052" y="1466723"/>
            <a:ext cx="8229600" cy="4133055"/>
          </a:xfrm>
        </p:spPr>
        <p:txBody>
          <a:bodyPr rtlCol="0">
            <a:normAutofit/>
          </a:bodyPr>
          <a:lstStyle/>
          <a:p>
            <a:pPr marL="274320" indent="-274320">
              <a:buFont typeface="Symbol" pitchFamily="18" charset="2"/>
              <a:buChar char=""/>
              <a:defRPr/>
            </a:pPr>
            <a:r>
              <a:rPr lang="en-GB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Manage non-ulcer pathology (podiatrist if possible)</a:t>
            </a:r>
            <a:endParaRPr lang="en-GB" sz="32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indent="-274320">
              <a:buFont typeface="Symbol" pitchFamily="18" charset="2"/>
              <a:buChar char=""/>
              <a:defRPr/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GB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reat</a:t>
            </a:r>
            <a:r>
              <a:rPr lang="en-GB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foot ulcers appropriately (primary care: refer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32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indent="-274320">
              <a:buFont typeface="Symbol" pitchFamily="18" charset="2"/>
              <a:buChar char=""/>
              <a:defRPr/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GB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ducate</a:t>
            </a:r>
            <a:r>
              <a:rPr lang="en-GB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evaluate feet frequently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3016" y="773461"/>
            <a:ext cx="7620000" cy="990600"/>
          </a:xfrm>
        </p:spPr>
        <p:txBody>
          <a:bodyPr>
            <a:noAutofit/>
          </a:bodyPr>
          <a:lstStyle/>
          <a:p>
            <a:r>
              <a:rPr lang="en-ZA" sz="4000" dirty="0">
                <a:latin typeface="Arial" charset="0"/>
                <a:cs typeface="Arial" charset="0"/>
              </a:rPr>
              <a:t>High Risk Foot</a:t>
            </a:r>
            <a:br>
              <a:rPr lang="en-ZA" sz="4000" dirty="0">
                <a:latin typeface="Arial" charset="0"/>
                <a:cs typeface="Arial" charset="0"/>
              </a:rPr>
            </a:br>
            <a:r>
              <a:rPr lang="en-ZA" sz="4000" dirty="0">
                <a:latin typeface="Arial" charset="0"/>
                <a:cs typeface="Arial" charset="0"/>
              </a:rPr>
              <a:t/>
            </a:r>
            <a:br>
              <a:rPr lang="en-ZA" sz="4000" dirty="0">
                <a:latin typeface="Arial" charset="0"/>
                <a:cs typeface="Arial" charset="0"/>
              </a:rPr>
            </a:br>
            <a:endParaRPr lang="en-GB" sz="4000" dirty="0">
              <a:latin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329" y="0"/>
            <a:ext cx="9144000" cy="1143000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The “DO’s”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57418" y="628261"/>
          <a:ext cx="9144000" cy="62736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4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14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DO …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Check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your feet </a:t>
                      </a:r>
                      <a:r>
                        <a:rPr lang="en-US" b="1" baseline="0" dirty="0" smtClean="0">
                          <a:latin typeface="Arial"/>
                          <a:cs typeface="Arial"/>
                        </a:rPr>
                        <a:t>every day 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for cuts, cracks, bruises, blisters, sores, infections, unusual markings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37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Use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a </a:t>
                      </a:r>
                      <a:r>
                        <a:rPr lang="en-US" b="1" baseline="0" dirty="0" smtClean="0">
                          <a:latin typeface="Arial"/>
                          <a:cs typeface="Arial"/>
                        </a:rPr>
                        <a:t>mirror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to see the bottom of your feet if you can not lift them up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Check the </a:t>
                      </a:r>
                      <a:r>
                        <a:rPr lang="en-US" b="1" dirty="0" err="1" smtClean="0">
                          <a:latin typeface="Arial"/>
                          <a:cs typeface="Arial"/>
                        </a:rPr>
                        <a:t>colour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of your legs &amp; feet – seek help if there is swelling, warmth or redness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0471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/>
                          <a:cs typeface="Arial"/>
                        </a:rPr>
                        <a:t>Wash and dry your feet every day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, especially between the toes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463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Apply a good </a:t>
                      </a:r>
                      <a:r>
                        <a:rPr lang="en-US" b="1" dirty="0" smtClean="0">
                          <a:latin typeface="Arial"/>
                          <a:cs typeface="Arial"/>
                        </a:rPr>
                        <a:t>skin lotion every day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on your heels and soles.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 Wipe off excess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4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/>
                          <a:cs typeface="Arial"/>
                        </a:rPr>
                        <a:t>Change</a:t>
                      </a:r>
                      <a:r>
                        <a:rPr lang="en-US" b="1" baseline="0" dirty="0" smtClean="0">
                          <a:latin typeface="Arial"/>
                          <a:cs typeface="Arial"/>
                        </a:rPr>
                        <a:t> your socks every day</a:t>
                      </a:r>
                      <a:endParaRPr lang="en-US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45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Trim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your </a:t>
                      </a:r>
                      <a:r>
                        <a:rPr lang="en-US" b="1" baseline="0" dirty="0" smtClean="0">
                          <a:latin typeface="Arial"/>
                          <a:cs typeface="Arial"/>
                        </a:rPr>
                        <a:t>nails straight across</a:t>
                      </a:r>
                      <a:endParaRPr lang="en-US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1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Clean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a cut or scratch with </a:t>
                      </a:r>
                      <a:r>
                        <a:rPr lang="en-US" b="1" baseline="0" dirty="0" smtClean="0">
                          <a:latin typeface="Arial"/>
                          <a:cs typeface="Arial"/>
                        </a:rPr>
                        <a:t>mild soap and water 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and </a:t>
                      </a:r>
                      <a:r>
                        <a:rPr lang="en-US" b="1" baseline="0" dirty="0" smtClean="0">
                          <a:latin typeface="Arial"/>
                          <a:cs typeface="Arial"/>
                        </a:rPr>
                        <a:t>cover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with dry dressing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80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Wear good supportive shoes or professionally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fitted shoes with low heels (under 5cm)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12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Buy shoes in the late afternoon since your feet swell by then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86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Avoid extreme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cold and heat (including the sun)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778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See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a foot care specialist if you need advice or treatment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5640" y="69269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Canadian Diabetes Association Clinical Practice Guidelines Expert Committee. Canadian Diabetes Association 2013 Clinical Practice Guidelines for the Prevention and Management of Diabetes in Canada. Can J Diabetes 2013;37(</a:t>
            </a:r>
            <a:r>
              <a:rPr lang="en-ZA" sz="1000" dirty="0" err="1">
                <a:solidFill>
                  <a:schemeClr val="bg1"/>
                </a:solidFill>
              </a:rPr>
              <a:t>suppl</a:t>
            </a:r>
            <a:r>
              <a:rPr lang="en-ZA" sz="1000" dirty="0">
                <a:solidFill>
                  <a:schemeClr val="bg1"/>
                </a:solidFill>
              </a:rPr>
              <a:t> 1):S1-S212.</a:t>
            </a:r>
          </a:p>
        </p:txBody>
      </p:sp>
    </p:spTree>
    <p:extLst>
      <p:ext uri="{BB962C8B-B14F-4D97-AF65-F5344CB8AC3E}">
        <p14:creationId xmlns:p14="http://schemas.microsoft.com/office/powerpoint/2010/main" val="20453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2707"/>
            <a:ext cx="9428480" cy="1143000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The “DON’Ts”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57418" y="628262"/>
          <a:ext cx="9144000" cy="63027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4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14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DO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NOT …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0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Cut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 your own </a:t>
                      </a:r>
                      <a:r>
                        <a:rPr lang="en-US" b="1" baseline="0" dirty="0" smtClean="0">
                          <a:latin typeface="Arial"/>
                          <a:cs typeface="Arial"/>
                        </a:rPr>
                        <a:t>corns </a:t>
                      </a:r>
                      <a:r>
                        <a:rPr lang="en-US" b="0" baseline="0" dirty="0" smtClean="0">
                          <a:latin typeface="Arial"/>
                          <a:cs typeface="Arial"/>
                        </a:rPr>
                        <a:t>or</a:t>
                      </a:r>
                      <a:r>
                        <a:rPr lang="en-US" b="1" baseline="0" dirty="0" smtClean="0">
                          <a:latin typeface="Arial"/>
                          <a:cs typeface="Arial"/>
                        </a:rPr>
                        <a:t> callouses</a:t>
                      </a:r>
                      <a:endParaRPr lang="en-US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37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Treat your own </a:t>
                      </a:r>
                      <a:r>
                        <a:rPr lang="en-US" b="1" dirty="0" smtClean="0">
                          <a:latin typeface="Arial"/>
                          <a:cs typeface="Arial"/>
                        </a:rPr>
                        <a:t>in-growing toenails </a:t>
                      </a:r>
                      <a:r>
                        <a:rPr lang="en-US" b="0" dirty="0" smtClean="0">
                          <a:latin typeface="Arial"/>
                          <a:cs typeface="Arial"/>
                        </a:rPr>
                        <a:t>or</a:t>
                      </a:r>
                      <a:r>
                        <a:rPr lang="en-US" b="1" dirty="0" smtClean="0">
                          <a:latin typeface="Arial"/>
                          <a:cs typeface="Arial"/>
                        </a:rPr>
                        <a:t> slivers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with a </a:t>
                      </a:r>
                      <a:r>
                        <a:rPr lang="en-US" b="1" dirty="0" smtClean="0">
                          <a:latin typeface="Arial"/>
                          <a:cs typeface="Arial"/>
                        </a:rPr>
                        <a:t>razor</a:t>
                      </a:r>
                      <a:r>
                        <a:rPr lang="en-US" b="1" baseline="0" dirty="0" smtClean="0">
                          <a:latin typeface="Arial"/>
                          <a:cs typeface="Arial"/>
                        </a:rPr>
                        <a:t> or scissors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.  See your doctor or foot care specialist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Use over-the-counter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medications to treat corns and warts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0471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/>
                          <a:cs typeface="Arial"/>
                        </a:rPr>
                        <a:t>Apply heat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with a hot water bottle or electric blanket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– may cause burns unknowingly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463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/>
                          <a:cs typeface="Arial"/>
                        </a:rPr>
                        <a:t>Soak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your feet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45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/>
                          <a:cs typeface="Arial"/>
                        </a:rPr>
                        <a:t>Take very </a:t>
                      </a:r>
                      <a:r>
                        <a:rPr lang="en-US" b="1" dirty="0" smtClean="0">
                          <a:latin typeface="Arial"/>
                          <a:cs typeface="Arial"/>
                        </a:rPr>
                        <a:t>hot baths</a:t>
                      </a:r>
                      <a:endParaRPr lang="en-US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45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/>
                          <a:cs typeface="Arial"/>
                        </a:rPr>
                        <a:t>Use</a:t>
                      </a:r>
                      <a:r>
                        <a:rPr lang="en-US" b="1" baseline="0" dirty="0" smtClean="0">
                          <a:latin typeface="Arial"/>
                          <a:cs typeface="Arial"/>
                        </a:rPr>
                        <a:t> lotion between your toes</a:t>
                      </a:r>
                      <a:endParaRPr lang="en-US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1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Walk </a:t>
                      </a:r>
                      <a:r>
                        <a:rPr lang="en-US" b="1" dirty="0" smtClean="0">
                          <a:latin typeface="Arial"/>
                          <a:cs typeface="Arial"/>
                        </a:rPr>
                        <a:t>barefoot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inside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or outside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80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Wear </a:t>
                      </a:r>
                      <a:r>
                        <a:rPr lang="en-US" b="1" dirty="0" smtClean="0">
                          <a:latin typeface="Arial"/>
                          <a:cs typeface="Arial"/>
                        </a:rPr>
                        <a:t>tight socks,</a:t>
                      </a:r>
                      <a:r>
                        <a:rPr lang="en-US" b="1" baseline="0" dirty="0" smtClean="0">
                          <a:latin typeface="Arial"/>
                          <a:cs typeface="Arial"/>
                        </a:rPr>
                        <a:t> garter or elastics or knee highs</a:t>
                      </a:r>
                      <a:endParaRPr lang="en-US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12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Wear over-the-counter insoles – may cause blisters if not right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for your feet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86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Sit for long periods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of time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7788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/>
                          <a:cs typeface="Arial"/>
                        </a:rPr>
                        <a:t>Smoke</a:t>
                      </a:r>
                      <a:endParaRPr lang="en-US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9656" y="69269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Canadian Diabetes Association Clinical Practice Guidelines Expert Committee. Canadian Diabetes Association 2013 Clinical Practice Guidelines for the Prevention and Management of Diabetes in Canada. Can J Diabetes 2013;37(</a:t>
            </a:r>
            <a:r>
              <a:rPr lang="en-ZA" sz="1000" dirty="0" err="1">
                <a:solidFill>
                  <a:schemeClr val="bg1"/>
                </a:solidFill>
              </a:rPr>
              <a:t>suppl</a:t>
            </a:r>
            <a:r>
              <a:rPr lang="en-ZA" sz="1000" dirty="0">
                <a:solidFill>
                  <a:schemeClr val="bg1"/>
                </a:solidFill>
              </a:rPr>
              <a:t> 1):S1-S212.</a:t>
            </a:r>
          </a:p>
        </p:txBody>
      </p:sp>
    </p:spTree>
    <p:extLst>
      <p:ext uri="{BB962C8B-B14F-4D97-AF65-F5344CB8AC3E}">
        <p14:creationId xmlns:p14="http://schemas.microsoft.com/office/powerpoint/2010/main" val="9315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Diabetic Neuropathy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052737"/>
            <a:ext cx="8229600" cy="41330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Pain:</a:t>
            </a:r>
          </a:p>
          <a:p>
            <a:r>
              <a:rPr lang="en-US" dirty="0" smtClean="0"/>
              <a:t>Amitriptyline</a:t>
            </a:r>
            <a:r>
              <a:rPr lang="en-US" dirty="0"/>
              <a:t>, oral, 10–25 mg at night increasing to 100 mg, if </a:t>
            </a:r>
            <a:r>
              <a:rPr lang="en-US" dirty="0" smtClean="0"/>
              <a:t>necessary.</a:t>
            </a:r>
          </a:p>
          <a:p>
            <a:r>
              <a:rPr lang="en-US" dirty="0" smtClean="0"/>
              <a:t>Other options: </a:t>
            </a:r>
            <a:r>
              <a:rPr lang="en-US" dirty="0" err="1" smtClean="0"/>
              <a:t>gabapenting</a:t>
            </a:r>
            <a:r>
              <a:rPr lang="en-US" dirty="0" smtClean="0"/>
              <a:t>/</a:t>
            </a:r>
            <a:r>
              <a:rPr lang="en-US" dirty="0" err="1" smtClean="0"/>
              <a:t>pregabilin</a:t>
            </a:r>
            <a:r>
              <a:rPr lang="en-US" dirty="0" smtClean="0"/>
              <a:t>/valproate</a:t>
            </a:r>
          </a:p>
          <a:p>
            <a:pPr marL="0" indent="0">
              <a:buNone/>
            </a:pPr>
            <a:r>
              <a:rPr lang="en-US" b="1" dirty="0" err="1" smtClean="0"/>
              <a:t>Gastroparesis</a:t>
            </a:r>
            <a:r>
              <a:rPr lang="en-US" b="1" dirty="0"/>
              <a:t>:</a:t>
            </a:r>
          </a:p>
          <a:p>
            <a:r>
              <a:rPr lang="en-US" dirty="0" smtClean="0"/>
              <a:t>Metoclopramide</a:t>
            </a:r>
            <a:r>
              <a:rPr lang="en-US" dirty="0"/>
              <a:t>, oral, 10 mg 8 hourly before meals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Referral</a:t>
            </a:r>
            <a:endParaRPr lang="en-US" b="1" dirty="0"/>
          </a:p>
          <a:p>
            <a:r>
              <a:rPr lang="en-US" dirty="0"/>
              <a:t>if the above measures do not control symptoms adequately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41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702624" cy="1143000"/>
          </a:xfrm>
        </p:spPr>
        <p:txBody>
          <a:bodyPr/>
          <a:lstStyle/>
          <a:p>
            <a:r>
              <a:rPr lang="en-US" sz="4000" dirty="0"/>
              <a:t>Nephropathy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196753"/>
            <a:ext cx="8229600" cy="41330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SEMDSA: </a:t>
            </a:r>
            <a:r>
              <a:rPr lang="en-US" sz="2400" dirty="0"/>
              <a:t>Need 2 tests to exclude Chronic kidney disease (CKD)</a:t>
            </a:r>
          </a:p>
          <a:p>
            <a:pPr marL="0" indent="0">
              <a:buNone/>
            </a:pPr>
            <a:r>
              <a:rPr lang="en-US" sz="2400" dirty="0"/>
              <a:t>-serum </a:t>
            </a:r>
            <a:r>
              <a:rPr lang="en-US" sz="2400" dirty="0" err="1"/>
              <a:t>creatinine</a:t>
            </a:r>
            <a:r>
              <a:rPr lang="en-US" sz="2400" dirty="0"/>
              <a:t> (lab will convert to </a:t>
            </a:r>
            <a:r>
              <a:rPr lang="en-US" sz="2400" dirty="0" err="1"/>
              <a:t>eGFR</a:t>
            </a:r>
            <a:r>
              <a:rPr lang="en-US" sz="2400" dirty="0"/>
              <a:t>- need age, sex, race for formula)</a:t>
            </a:r>
          </a:p>
          <a:p>
            <a:pPr marL="0" indent="0">
              <a:buNone/>
            </a:pPr>
            <a:r>
              <a:rPr lang="en-US" sz="2400" dirty="0"/>
              <a:t>-urine </a:t>
            </a:r>
            <a:r>
              <a:rPr lang="en-US" sz="2400" dirty="0" err="1"/>
              <a:t>albumin:creatinine</a:t>
            </a:r>
            <a:r>
              <a:rPr lang="en-US" sz="2400" dirty="0"/>
              <a:t> ratio (ACR)</a:t>
            </a:r>
          </a:p>
          <a:p>
            <a:pPr>
              <a:buFont typeface="Wingdings" charset="2"/>
              <a:buChar char="v"/>
            </a:pPr>
            <a:r>
              <a:rPr lang="en-US" sz="2400" dirty="0"/>
              <a:t>If ACR = normal range AND </a:t>
            </a:r>
            <a:r>
              <a:rPr lang="en-US" sz="2400" dirty="0" err="1"/>
              <a:t>eGFR</a:t>
            </a:r>
            <a:r>
              <a:rPr lang="en-US" sz="2400" dirty="0"/>
              <a:t> &gt; 60ml/min-screen annually</a:t>
            </a:r>
          </a:p>
          <a:p>
            <a:pPr>
              <a:buFont typeface="Wingdings" charset="2"/>
              <a:buChar char="v"/>
            </a:pPr>
            <a:r>
              <a:rPr lang="en-US" sz="2400" dirty="0"/>
              <a:t>If ACR abnormal OR </a:t>
            </a:r>
            <a:r>
              <a:rPr lang="en-US" sz="2400" dirty="0" err="1"/>
              <a:t>eGFR</a:t>
            </a:r>
            <a:r>
              <a:rPr lang="en-US" sz="2400" dirty="0"/>
              <a:t> &lt;= 60ml/min – repeat ACR x2 and serum </a:t>
            </a:r>
            <a:r>
              <a:rPr lang="en-US" sz="2400" dirty="0" err="1"/>
              <a:t>creatinine</a:t>
            </a:r>
            <a:r>
              <a:rPr lang="en-US" sz="2400" dirty="0"/>
              <a:t> x1 in next 3 months: REFER if ACR abnormal in 2/3 tests OR </a:t>
            </a:r>
            <a:r>
              <a:rPr lang="en-US" sz="2400" dirty="0" err="1"/>
              <a:t>eGFR</a:t>
            </a:r>
            <a:r>
              <a:rPr lang="en-US" sz="2400" dirty="0"/>
              <a:t> remains &lt;= 60ml/min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807969" y="5547112"/>
            <a:ext cx="47860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guidelines.diabetes.ca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4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Treatments for Neuropathic Pain have Limited Effects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patients have complete relief</a:t>
            </a:r>
          </a:p>
          <a:p>
            <a:r>
              <a:rPr lang="en-US" dirty="0" smtClean="0"/>
              <a:t>30-50% reduction in pain considered to be clinically meaningful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276600" y="5029200"/>
            <a:ext cx="56388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562600" y="3089442"/>
            <a:ext cx="3447836" cy="2625558"/>
            <a:chOff x="4038600" y="3089442"/>
            <a:chExt cx="3447836" cy="2625558"/>
          </a:xfrm>
        </p:grpSpPr>
        <p:sp>
          <p:nvSpPr>
            <p:cNvPr id="5" name="Rectangle 4"/>
            <p:cNvSpPr/>
            <p:nvPr/>
          </p:nvSpPr>
          <p:spPr>
            <a:xfrm>
              <a:off x="4572000" y="5029200"/>
              <a:ext cx="1447800" cy="68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/>
                <a:cs typeface="Arial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 rot="10800000">
              <a:off x="5467378" y="3089442"/>
              <a:ext cx="1917844" cy="1219200"/>
            </a:xfrm>
            <a:prstGeom prst="rightArrow">
              <a:avLst>
                <a:gd name="adj1" fmla="val 66471"/>
                <a:gd name="adj2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/>
                <a:cs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38800" y="3283543"/>
              <a:ext cx="18476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>
                  <a:solidFill>
                    <a:schemeClr val="bg1"/>
                  </a:solidFill>
                  <a:latin typeface="Arial"/>
                  <a:cs typeface="Arial"/>
                </a:rPr>
                <a:t>Pain Reduction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38800" y="456341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>
                  <a:latin typeface="Arial"/>
                  <a:cs typeface="Arial"/>
                </a:rPr>
                <a:t>-30%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38600" y="4563416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>
                  <a:latin typeface="Arial"/>
                  <a:cs typeface="Arial"/>
                </a:rPr>
                <a:t>-50%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4000" y="3398104"/>
            <a:ext cx="1828800" cy="2469297"/>
            <a:chOff x="0" y="3398103"/>
            <a:chExt cx="1828800" cy="2469297"/>
          </a:xfrm>
        </p:grpSpPr>
        <p:sp>
          <p:nvSpPr>
            <p:cNvPr id="11" name="TextBox 10"/>
            <p:cNvSpPr txBox="1"/>
            <p:nvPr/>
          </p:nvSpPr>
          <p:spPr>
            <a:xfrm>
              <a:off x="0" y="5036403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>
                  <a:latin typeface="Arial"/>
                  <a:cs typeface="Arial"/>
                </a:rPr>
                <a:t>Minimum Pain</a:t>
              </a:r>
            </a:p>
          </p:txBody>
        </p:sp>
        <p:pic>
          <p:nvPicPr>
            <p:cNvPr id="12" name="Picture 5" descr="tango face smile by warszawianka - Smiley icon from Tango Project: http://tango.freedesktop.org/Tango_Desktop_Project&#10;&lt;br&gt;&lt;br&gt;&#10;Tango Project icons are Public Domain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" y="3398103"/>
              <a:ext cx="1771650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8839200" y="3407628"/>
            <a:ext cx="1828800" cy="2459772"/>
            <a:chOff x="7315200" y="3407628"/>
            <a:chExt cx="1828800" cy="2459772"/>
          </a:xfrm>
        </p:grpSpPr>
        <p:sp>
          <p:nvSpPr>
            <p:cNvPr id="10" name="TextBox 9"/>
            <p:cNvSpPr txBox="1"/>
            <p:nvPr/>
          </p:nvSpPr>
          <p:spPr>
            <a:xfrm>
              <a:off x="7315200" y="5036403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>
                  <a:latin typeface="Arial"/>
                  <a:cs typeface="Arial"/>
                </a:rPr>
                <a:t>Maximum Pain</a:t>
              </a:r>
            </a:p>
          </p:txBody>
        </p:sp>
        <p:pic>
          <p:nvPicPr>
            <p:cNvPr id="13" name="Picture 5" descr="tango face sad by warszawianka - Smiley icon from Tango Project: http://tango.freedesktop.org/Tango_Desktop_Project&#10;&lt;br&gt;&lt;br&gt;&#10;Tango Project icons are Public Domain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3300" y="3407628"/>
              <a:ext cx="17526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804708" y="1340768"/>
            <a:ext cx="47860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guidelines.diabetes.ca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2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Diabetic foot ulcer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1704960" y="1752452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ZA" sz="2400" dirty="0"/>
              <a:t>Always refer to secondary care or higher if possible: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400" dirty="0"/>
              <a:t>This is a severe complication and patient may loose foot if not appropriately managed.</a:t>
            </a:r>
          </a:p>
          <a:p>
            <a:endParaRPr lang="en-ZA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ZA" sz="2400" dirty="0"/>
              <a:t>These patients often then also have other diabetes complications that need attention (</a:t>
            </a:r>
            <a:r>
              <a:rPr lang="en-ZA" sz="2400" dirty="0" err="1"/>
              <a:t>eg</a:t>
            </a:r>
            <a:r>
              <a:rPr lang="en-ZA" sz="2400" dirty="0"/>
              <a:t> Retinopathy or Nephropathy).</a:t>
            </a:r>
          </a:p>
          <a:p>
            <a:pPr marL="342900" indent="-342900">
              <a:buFont typeface="Arial" pitchFamily="34" charset="0"/>
              <a:buChar char="•"/>
            </a:pPr>
            <a:endParaRPr lang="en-ZA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ZA" sz="2400" dirty="0"/>
              <a:t>Patients may be referred back for continued care.</a:t>
            </a:r>
          </a:p>
          <a:p>
            <a:pPr marL="342900" indent="-342900">
              <a:buFont typeface="Arial" pitchFamily="34" charset="0"/>
              <a:buChar char="•"/>
            </a:pPr>
            <a:endParaRPr lang="en-ZA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ZA" sz="2400" dirty="0"/>
              <a:t>This implies that primary care providers should also know the principles of diabetic foot ulcer management.</a:t>
            </a:r>
          </a:p>
        </p:txBody>
      </p:sp>
    </p:spTree>
    <p:extLst>
      <p:ext uri="{BB962C8B-B14F-4D97-AF65-F5344CB8AC3E}">
        <p14:creationId xmlns:p14="http://schemas.microsoft.com/office/powerpoint/2010/main" val="25927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 How large and how deep is the ulcer?</a:t>
            </a:r>
          </a:p>
          <a:p>
            <a:endParaRPr lang="en-US" dirty="0"/>
          </a:p>
          <a:p>
            <a:r>
              <a:rPr lang="en-US" dirty="0" smtClean="0"/>
              <a:t>2.  Is the vascular supply adequate?</a:t>
            </a:r>
          </a:p>
          <a:p>
            <a:endParaRPr lang="en-US" dirty="0"/>
          </a:p>
          <a:p>
            <a:r>
              <a:rPr lang="en-US" dirty="0" smtClean="0"/>
              <a:t>3. Is there evidence of neuropathy?</a:t>
            </a:r>
          </a:p>
          <a:p>
            <a:endParaRPr lang="en-US" dirty="0" smtClean="0"/>
          </a:p>
          <a:p>
            <a:r>
              <a:rPr lang="en-US" dirty="0" smtClean="0"/>
              <a:t>4. Is the ulcer infected?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528" y="1"/>
            <a:ext cx="8229600" cy="12525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The VIPS” of diabetic foot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9576" y="1916833"/>
            <a:ext cx="7408862" cy="3451225"/>
          </a:xfrm>
        </p:spPr>
        <p:txBody>
          <a:bodyPr/>
          <a:lstStyle/>
          <a:p>
            <a:r>
              <a:rPr lang="en-US" b="1" dirty="0" smtClean="0"/>
              <a:t>V </a:t>
            </a:r>
            <a:r>
              <a:rPr lang="en-US" dirty="0"/>
              <a:t>Vascular supply is adequate</a:t>
            </a:r>
          </a:p>
          <a:p>
            <a:r>
              <a:rPr lang="en-US" b="1" dirty="0"/>
              <a:t>I </a:t>
            </a:r>
            <a:r>
              <a:rPr lang="en-US" dirty="0"/>
              <a:t>Infection control is achieved</a:t>
            </a:r>
          </a:p>
          <a:p>
            <a:r>
              <a:rPr lang="en-US" b="1" dirty="0"/>
              <a:t>P </a:t>
            </a:r>
            <a:r>
              <a:rPr lang="en-US" dirty="0"/>
              <a:t>Pressure offloading</a:t>
            </a:r>
          </a:p>
          <a:p>
            <a:r>
              <a:rPr lang="en-US" b="1" dirty="0"/>
              <a:t>S </a:t>
            </a:r>
            <a:r>
              <a:rPr lang="en-US" dirty="0"/>
              <a:t>Sharp/surgical debridement has been </a:t>
            </a:r>
            <a:r>
              <a:rPr lang="en-US" dirty="0" smtClean="0"/>
              <a:t>considered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1504" y="5373217"/>
            <a:ext cx="8856984" cy="140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Debridement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7" y="1628801"/>
            <a:ext cx="3411509" cy="518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2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Antibiotic selection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Critical: is this ulcer infected or not?</a:t>
            </a:r>
          </a:p>
          <a:p>
            <a:r>
              <a:rPr lang="en-ZA" dirty="0" smtClean="0"/>
              <a:t>If infected is it limited (Can get Outpatient antibiotics)</a:t>
            </a:r>
          </a:p>
          <a:p>
            <a:r>
              <a:rPr lang="en-ZA" dirty="0" smtClean="0"/>
              <a:t>Is the infection so severe that the foot is threatened or </a:t>
            </a:r>
          </a:p>
          <a:p>
            <a:r>
              <a:rPr lang="en-ZA" dirty="0" smtClean="0"/>
              <a:t>Even worse the patient`s life is threatened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139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/>
              <a:t>Clinical classification of infection		</a:t>
            </a:r>
            <a:br>
              <a:rPr lang="en-ZA" sz="3200" dirty="0"/>
            </a:b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196753"/>
            <a:ext cx="8229600" cy="41330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ZA" b="1" dirty="0" smtClean="0"/>
              <a:t>Classification</a:t>
            </a:r>
          </a:p>
          <a:p>
            <a:r>
              <a:rPr lang="en-ZA" b="1" dirty="0" smtClean="0"/>
              <a:t>Uninfected</a:t>
            </a:r>
            <a:r>
              <a:rPr lang="en-ZA" dirty="0"/>
              <a:t>: no systemic or </a:t>
            </a:r>
            <a:r>
              <a:rPr lang="en-ZA" dirty="0" smtClean="0"/>
              <a:t>local symptoms </a:t>
            </a:r>
          </a:p>
          <a:p>
            <a:pPr marL="0" indent="0">
              <a:buNone/>
            </a:pPr>
            <a:r>
              <a:rPr lang="en-ZA" dirty="0" smtClean="0"/>
              <a:t>or </a:t>
            </a:r>
            <a:r>
              <a:rPr lang="en-ZA" dirty="0"/>
              <a:t>signs of </a:t>
            </a:r>
            <a:r>
              <a:rPr lang="en-ZA" dirty="0" smtClean="0"/>
              <a:t>infection 				</a:t>
            </a:r>
          </a:p>
          <a:p>
            <a:pPr marL="0" indent="0">
              <a:buNone/>
            </a:pPr>
            <a:r>
              <a:rPr lang="en-ZA" b="1" dirty="0" smtClean="0"/>
              <a:t>Infected:</a:t>
            </a:r>
            <a:endParaRPr lang="en-ZA" b="1" dirty="0"/>
          </a:p>
          <a:p>
            <a:r>
              <a:rPr lang="en-ZA" dirty="0"/>
              <a:t>- At least two of the </a:t>
            </a:r>
            <a:r>
              <a:rPr lang="en-ZA" dirty="0" smtClean="0"/>
              <a:t>following items </a:t>
            </a:r>
            <a:r>
              <a:rPr lang="en-ZA" dirty="0"/>
              <a:t>are present:</a:t>
            </a:r>
          </a:p>
          <a:p>
            <a:pPr marL="0" indent="0">
              <a:buNone/>
            </a:pPr>
            <a:r>
              <a:rPr lang="en-ZA" dirty="0"/>
              <a:t>• Local swelling or induration</a:t>
            </a:r>
          </a:p>
          <a:p>
            <a:pPr marL="0" indent="0">
              <a:buNone/>
            </a:pPr>
            <a:r>
              <a:rPr lang="en-ZA" dirty="0"/>
              <a:t>• Erythema &gt;0.5 cm* </a:t>
            </a:r>
            <a:r>
              <a:rPr lang="en-ZA" dirty="0" smtClean="0"/>
              <a:t>around the </a:t>
            </a:r>
            <a:r>
              <a:rPr lang="en-ZA" dirty="0"/>
              <a:t>wound</a:t>
            </a:r>
          </a:p>
          <a:p>
            <a:pPr marL="0" indent="0">
              <a:buNone/>
            </a:pPr>
            <a:r>
              <a:rPr lang="en-ZA" dirty="0"/>
              <a:t>• Local tenderness or pain</a:t>
            </a:r>
          </a:p>
          <a:p>
            <a:pPr marL="0" indent="0">
              <a:buNone/>
            </a:pPr>
            <a:r>
              <a:rPr lang="en-ZA" dirty="0"/>
              <a:t>• Local warmth</a:t>
            </a:r>
          </a:p>
          <a:p>
            <a:pPr marL="0" indent="0">
              <a:buNone/>
            </a:pPr>
            <a:r>
              <a:rPr lang="en-ZA" dirty="0" smtClean="0"/>
              <a:t>• Purulent discharge - Other causes of an inflammatory response of the skin should be excluded (e.g. trauma, gout, acute Charcot </a:t>
            </a:r>
            <a:r>
              <a:rPr lang="en-ZA" dirty="0" err="1" smtClean="0"/>
              <a:t>neuro-osteoarthropathy</a:t>
            </a:r>
            <a:r>
              <a:rPr lang="en-ZA" dirty="0" smtClean="0"/>
              <a:t>, fracture, thrombosis and venous stasis)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372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Clinical classification of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052736"/>
            <a:ext cx="8229600" cy="4853136"/>
          </a:xfrm>
        </p:spPr>
        <p:txBody>
          <a:bodyPr>
            <a:normAutofit/>
          </a:bodyPr>
          <a:lstStyle/>
          <a:p>
            <a:endParaRPr lang="en-ZA" dirty="0" smtClean="0"/>
          </a:p>
          <a:p>
            <a:pPr marL="0" indent="0">
              <a:buNone/>
            </a:pPr>
            <a:r>
              <a:rPr lang="en-ZA" b="1" dirty="0" smtClean="0"/>
              <a:t>Can vary from mild to severe /foot or life threatening</a:t>
            </a:r>
          </a:p>
          <a:p>
            <a:pPr marL="0" indent="0">
              <a:buNone/>
            </a:pPr>
            <a:endParaRPr lang="en-ZA" b="1" dirty="0"/>
          </a:p>
          <a:p>
            <a:pPr marL="0" indent="0">
              <a:buNone/>
            </a:pPr>
            <a:r>
              <a:rPr lang="en-ZA" b="1" dirty="0" smtClean="0"/>
              <a:t>Mild infections can be managed as outpatients</a:t>
            </a:r>
            <a:endParaRPr lang="en-ZA" dirty="0" smtClean="0"/>
          </a:p>
          <a:p>
            <a:endParaRPr lang="en-ZA" dirty="0"/>
          </a:p>
          <a:p>
            <a:pPr marL="0" indent="0">
              <a:buNone/>
            </a:pPr>
            <a:r>
              <a:rPr lang="en-ZA" dirty="0" smtClean="0"/>
              <a:t>							</a:t>
            </a:r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smtClean="0"/>
              <a:t>						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00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5781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Antibiotic </a:t>
            </a:r>
            <a:r>
              <a:rPr lang="en-US" sz="4000" dirty="0" smtClean="0"/>
              <a:t>selection Outpatient Rx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ZA" sz="1200" dirty="0"/>
              <a:t>Canadian Diabetes Association Clinical Practice Guidelines Expert Committee. Canadian Diabetes Association 2013 Clinical Practice Guidelines for the Prevention and Management of Diabetes in </a:t>
            </a:r>
            <a:r>
              <a:rPr lang="en-ZA" sz="1000" dirty="0"/>
              <a:t>Canada. Can J Diabetes 2013;37(</a:t>
            </a:r>
            <a:r>
              <a:rPr lang="en-ZA" sz="1000" dirty="0" err="1"/>
              <a:t>suppl</a:t>
            </a:r>
            <a:r>
              <a:rPr lang="en-ZA" sz="1000" dirty="0"/>
              <a:t> 1):S1-S212.</a:t>
            </a:r>
            <a:endParaRPr lang="en-US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40" y="1556793"/>
            <a:ext cx="8964488" cy="204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1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 -loading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2348880"/>
            <a:ext cx="4041964" cy="3312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9977" y="2420888"/>
            <a:ext cx="4405433" cy="3302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67808" y="575508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contact cast &gt;&gt;&gt;&gt;&gt; than removable cast walker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991544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Crutches, moonboot, special shoes,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GET THEM OFF THEIR FEET</a:t>
            </a:r>
          </a:p>
        </p:txBody>
      </p:sp>
    </p:spTree>
    <p:extLst>
      <p:ext uri="{BB962C8B-B14F-4D97-AF65-F5344CB8AC3E}">
        <p14:creationId xmlns:p14="http://schemas.microsoft.com/office/powerpoint/2010/main" val="28373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Nephropathy(</a:t>
            </a:r>
            <a:r>
              <a:rPr lang="en-US" sz="4000" dirty="0"/>
              <a:t>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DOH Screening for Diabetic nephropathy</a:t>
            </a:r>
          </a:p>
          <a:p>
            <a:r>
              <a:rPr lang="en-US" sz="2000" dirty="0"/>
              <a:t>Check annually for proteinuria using </a:t>
            </a:r>
            <a:r>
              <a:rPr lang="en-US" sz="2000" dirty="0" err="1"/>
              <a:t>dipstix</a:t>
            </a:r>
            <a:r>
              <a:rPr lang="en-US" sz="2000" dirty="0"/>
              <a:t>.</a:t>
            </a:r>
          </a:p>
          <a:p>
            <a:r>
              <a:rPr lang="en-US" sz="2000" dirty="0"/>
              <a:t>A diagnosis of nephropathy can be made on either a positive </a:t>
            </a:r>
            <a:r>
              <a:rPr lang="en-US" sz="2000" dirty="0" err="1"/>
              <a:t>dipstix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OR</a:t>
            </a:r>
          </a:p>
          <a:p>
            <a:r>
              <a:rPr lang="en-US" sz="2000" dirty="0"/>
              <a:t> if </a:t>
            </a:r>
            <a:r>
              <a:rPr lang="en-US" sz="2000" dirty="0" err="1"/>
              <a:t>dipstix</a:t>
            </a:r>
            <a:r>
              <a:rPr lang="en-US" sz="2000" dirty="0"/>
              <a:t> negative, send urine to laboratory for </a:t>
            </a:r>
            <a:r>
              <a:rPr lang="en-US" sz="2000" dirty="0" err="1"/>
              <a:t>albumin:creatinine</a:t>
            </a:r>
            <a:r>
              <a:rPr lang="en-US" sz="2000" dirty="0"/>
              <a:t> ratio. If ratio &gt; 3 mg/</a:t>
            </a:r>
            <a:r>
              <a:rPr lang="en-US" sz="2000" dirty="0" err="1"/>
              <a:t>mmol</a:t>
            </a:r>
            <a:r>
              <a:rPr lang="en-US" sz="2000" dirty="0"/>
              <a:t>, diagnose nephropathy.</a:t>
            </a:r>
          </a:p>
          <a:p>
            <a:r>
              <a:rPr lang="en-US" sz="2000" dirty="0"/>
              <a:t>DOH 2014: if patient already on ACE-inhibitor; no need to send urine to exclude micro-albuminuria</a:t>
            </a:r>
          </a:p>
          <a:p>
            <a:endParaRPr lang="en-US" sz="2000" dirty="0"/>
          </a:p>
          <a:p>
            <a:r>
              <a:rPr lang="en-US" sz="2000" dirty="0"/>
              <a:t>Measure serum </a:t>
            </a:r>
            <a:r>
              <a:rPr lang="en-US" sz="2000" dirty="0" err="1"/>
              <a:t>creatinine</a:t>
            </a:r>
            <a:r>
              <a:rPr lang="en-US" sz="2000" dirty="0"/>
              <a:t> annually, and estimate GFR.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807969" y="5547112"/>
            <a:ext cx="47860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guidelines.diabetes.ca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28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Off-loading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673" y="1484784"/>
            <a:ext cx="6004487" cy="436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7688" y="112474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cast walker === Total contact cast</a:t>
            </a:r>
          </a:p>
        </p:txBody>
      </p:sp>
    </p:spTree>
    <p:extLst>
      <p:ext uri="{BB962C8B-B14F-4D97-AF65-F5344CB8AC3E}">
        <p14:creationId xmlns:p14="http://schemas.microsoft.com/office/powerpoint/2010/main" val="37889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Team based approach</a:t>
            </a:r>
            <a:endParaRPr lang="en-Z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67608" y="1484785"/>
            <a:ext cx="7408862" cy="3451225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Diabetes Educator</a:t>
            </a:r>
          </a:p>
          <a:p>
            <a:r>
              <a:rPr lang="en-ZA" dirty="0" smtClean="0"/>
              <a:t>Podiatrist, </a:t>
            </a:r>
            <a:r>
              <a:rPr lang="en-ZA" dirty="0" err="1" smtClean="0"/>
              <a:t>Orthotist</a:t>
            </a:r>
            <a:endParaRPr lang="en-ZA" dirty="0" smtClean="0"/>
          </a:p>
          <a:p>
            <a:r>
              <a:rPr lang="en-ZA" dirty="0" smtClean="0"/>
              <a:t>Physician/Endocrinologist</a:t>
            </a:r>
          </a:p>
          <a:p>
            <a:r>
              <a:rPr lang="en-ZA" dirty="0" smtClean="0"/>
              <a:t>Surgeon (General, Vascular, Orthopaedic)</a:t>
            </a:r>
          </a:p>
          <a:p>
            <a:r>
              <a:rPr lang="en-ZA" dirty="0" smtClean="0"/>
              <a:t>Nurses</a:t>
            </a:r>
          </a:p>
          <a:p>
            <a:r>
              <a:rPr lang="en-ZA" dirty="0" smtClean="0"/>
              <a:t>Community health care workers</a:t>
            </a:r>
          </a:p>
          <a:p>
            <a:r>
              <a:rPr lang="en-ZA" dirty="0" smtClean="0"/>
              <a:t>Psychologists</a:t>
            </a:r>
          </a:p>
          <a:p>
            <a:r>
              <a:rPr lang="en-ZA" dirty="0" smtClean="0"/>
              <a:t>Physiotherapist</a:t>
            </a:r>
          </a:p>
          <a:p>
            <a:pPr marL="0" indent="0">
              <a:buNone/>
            </a:pPr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01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Questions on Complication screening and management?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60645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Putting it all in practice</a:t>
            </a:r>
            <a:endParaRPr lang="af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1. Am I following a patient </a:t>
            </a:r>
            <a:r>
              <a:rPr lang="en-ZA" dirty="0" err="1" smtClean="0"/>
              <a:t>centered</a:t>
            </a:r>
            <a:r>
              <a:rPr lang="en-ZA" dirty="0" smtClean="0"/>
              <a:t> approach/ (Where and When and With Who does patient education and support take place?)</a:t>
            </a:r>
          </a:p>
          <a:p>
            <a:endParaRPr lang="en-ZA" dirty="0"/>
          </a:p>
          <a:p>
            <a:r>
              <a:rPr lang="en-ZA" dirty="0" smtClean="0"/>
              <a:t>2. Do I know my patient`s Control status and I am acting accordingly?</a:t>
            </a:r>
          </a:p>
          <a:p>
            <a:endParaRPr lang="en-ZA" dirty="0"/>
          </a:p>
          <a:p>
            <a:r>
              <a:rPr lang="en-ZA" dirty="0" smtClean="0"/>
              <a:t>3. Do I know my patient`s Complication status and am I acting accordingly?</a:t>
            </a:r>
          </a:p>
          <a:p>
            <a:endParaRPr lang="en-ZA" dirty="0"/>
          </a:p>
          <a:p>
            <a:r>
              <a:rPr lang="en-ZA" dirty="0" smtClean="0"/>
              <a:t>4. Use an Annual Review Checklist</a:t>
            </a:r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40146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References</a:t>
            </a:r>
            <a:endParaRPr lang="af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ZA" dirty="0" smtClean="0"/>
              <a:t>2017 SEMDSA </a:t>
            </a:r>
            <a:r>
              <a:rPr lang="en-ZA" dirty="0"/>
              <a:t>Guideline: </a:t>
            </a:r>
            <a:r>
              <a:rPr lang="en-ZA" u="sng" dirty="0">
                <a:hlinkClick r:id="rId2"/>
              </a:rPr>
              <a:t>https://www.semdsa.org.za/images/647-4385-1-PB.pdf</a:t>
            </a:r>
            <a:endParaRPr lang="af-ZA" dirty="0"/>
          </a:p>
          <a:p>
            <a:pPr lvl="0"/>
            <a:r>
              <a:rPr lang="en-ZA" dirty="0" smtClean="0"/>
              <a:t>2018 ADA </a:t>
            </a:r>
            <a:r>
              <a:rPr lang="en-ZA" dirty="0"/>
              <a:t>Guideline: </a:t>
            </a:r>
            <a:r>
              <a:rPr lang="en-ZA" u="sng" dirty="0" smtClean="0">
                <a:hlinkClick r:id="rId3"/>
              </a:rPr>
              <a:t>https</a:t>
            </a:r>
            <a:r>
              <a:rPr lang="en-ZA" u="sng" dirty="0">
                <a:hlinkClick r:id="rId3"/>
              </a:rPr>
              <a:t>://diabetesed.net/wp-content/uploads/2017/12/2018-ADA-Standards-of-Care.pdf</a:t>
            </a:r>
            <a:r>
              <a:rPr lang="en-ZA" dirty="0"/>
              <a:t>   (full version)</a:t>
            </a:r>
            <a:endParaRPr lang="af-ZA" dirty="0"/>
          </a:p>
          <a:p>
            <a:r>
              <a:rPr lang="en-ZA" u="sng" dirty="0">
                <a:hlinkClick r:id="rId4"/>
              </a:rPr>
              <a:t>http://clinical.diabetesjournals.org/content/diaclin/early/2017/12/07/cd17-0119.full.pdf</a:t>
            </a:r>
            <a:r>
              <a:rPr lang="en-ZA" dirty="0"/>
              <a:t>  (abridged version)</a:t>
            </a:r>
            <a:endParaRPr lang="af-ZA" dirty="0"/>
          </a:p>
          <a:p>
            <a:pPr lvl="0"/>
            <a:r>
              <a:rPr lang="en-ZA" dirty="0" smtClean="0"/>
              <a:t>2018 Canadian Guideline</a:t>
            </a:r>
            <a:endParaRPr lang="af-ZA" dirty="0"/>
          </a:p>
          <a:p>
            <a:r>
              <a:rPr lang="en-ZA" u="sng" dirty="0">
                <a:hlinkClick r:id="rId5"/>
              </a:rPr>
              <a:t>http://guidelines.diabetes.ca/fullguidelines</a:t>
            </a:r>
            <a:endParaRPr lang="af-ZA" dirty="0"/>
          </a:p>
          <a:p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34698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1"/>
            <a:ext cx="9144000" cy="432908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 of </a:t>
            </a:r>
            <a:r>
              <a:rPr lang="en-US" dirty="0" smtClean="0"/>
              <a:t>Transient Albuminuria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11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006600"/>
            <a:ext cx="9144000" cy="28410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/>
              <a:t>When to Consider Other Causes of CKD</a:t>
            </a:r>
          </a:p>
        </p:txBody>
      </p:sp>
    </p:spTree>
    <p:extLst>
      <p:ext uri="{BB962C8B-B14F-4D97-AF65-F5344CB8AC3E}">
        <p14:creationId xmlns:p14="http://schemas.microsoft.com/office/powerpoint/2010/main" val="40001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4600" y="1753200"/>
            <a:ext cx="77760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Optimal glycemic control in type 1 and type 2 diabetes has been shown to reduce the development and progression of nephropathy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Prevention of </a:t>
            </a:r>
            <a:r>
              <a:rPr lang="en-CA" dirty="0" smtClean="0"/>
              <a:t>Diabetic Nephropathy</a:t>
            </a:r>
            <a:endParaRPr lang="en-CA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807969" y="5547112"/>
            <a:ext cx="47860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guidelines.diabetes.ca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94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2146</Words>
  <Application>Microsoft Office PowerPoint</Application>
  <PresentationFormat>Custom</PresentationFormat>
  <Paragraphs>410</Paragraphs>
  <Slides>64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Comprehensive Diabetes Care</vt:lpstr>
      <vt:lpstr>Complication screening</vt:lpstr>
      <vt:lpstr>PowerPoint Presentation</vt:lpstr>
      <vt:lpstr>CKD  in Diabetes</vt:lpstr>
      <vt:lpstr>Nephropathy assessment</vt:lpstr>
      <vt:lpstr>Nephropathy(continued)</vt:lpstr>
      <vt:lpstr>Beware of Transient Albuminuria</vt:lpstr>
      <vt:lpstr>When to Consider Other Causes of CKD</vt:lpstr>
      <vt:lpstr>Prevention of Diabetic Nephropathy</vt:lpstr>
      <vt:lpstr>Reducing Progression of Diabetic Nephropathy</vt:lpstr>
      <vt:lpstr>When to Refer…..</vt:lpstr>
      <vt:lpstr>Screening for Retinopathy</vt:lpstr>
      <vt:lpstr>Retinopathy (cont’d)</vt:lpstr>
      <vt:lpstr>PowerPoint Presentation</vt:lpstr>
      <vt:lpstr>Re-examination and referral</vt:lpstr>
      <vt:lpstr>Background Retinopathy</vt:lpstr>
      <vt:lpstr>Background retinopathy</vt:lpstr>
      <vt:lpstr>Pre-Proliferative Retinopathy</vt:lpstr>
      <vt:lpstr>Proliferative Retinopathy</vt:lpstr>
      <vt:lpstr>Retinopathy Checklist</vt:lpstr>
      <vt:lpstr>Diabetic Retinopathy Most Common  Cause of Blindness Among Working Age</vt:lpstr>
      <vt:lpstr>Retinopathy Increases Morbidity and Mortality</vt:lpstr>
      <vt:lpstr>Risk Factors for Progression </vt:lpstr>
      <vt:lpstr>Delay of the Disease</vt:lpstr>
      <vt:lpstr>Diabetic Retinopathy CAN be Treated</vt:lpstr>
      <vt:lpstr>PowerPoint Presentation</vt:lpstr>
      <vt:lpstr>PowerPoint Presentation</vt:lpstr>
      <vt:lpstr>Foot Care: What are we trying to prevent?</vt:lpstr>
      <vt:lpstr>Mr E</vt:lpstr>
      <vt:lpstr>PowerPoint Presentation</vt:lpstr>
      <vt:lpstr>How common are these problems?</vt:lpstr>
      <vt:lpstr>How common are these problems?</vt:lpstr>
      <vt:lpstr>     </vt:lpstr>
      <vt:lpstr>PowerPoint Presentation</vt:lpstr>
      <vt:lpstr>Simplified Pathway to foot ulcers</vt:lpstr>
      <vt:lpstr>Neuropathy Checklist</vt:lpstr>
      <vt:lpstr>40-50% of People with DM will have Detectable Neuropathy within 10 years</vt:lpstr>
      <vt:lpstr>Risk Factors</vt:lpstr>
      <vt:lpstr>Neuropathy</vt:lpstr>
      <vt:lpstr>Annual Screening of the Foot</vt:lpstr>
      <vt:lpstr>Canadian Guideline 2008 And SEMDSA 2017 (did not use updated Canadian guideline)</vt:lpstr>
      <vt:lpstr>PowerPoint Presentation</vt:lpstr>
      <vt:lpstr>Ipswich Touch the Toes Test</vt:lpstr>
      <vt:lpstr>Glycemic Control is the Only Disease-Modifying Treatment</vt:lpstr>
      <vt:lpstr>Risk categories</vt:lpstr>
      <vt:lpstr>High Risk Foot  </vt:lpstr>
      <vt:lpstr>The “DO’s”</vt:lpstr>
      <vt:lpstr>The “DON’Ts”</vt:lpstr>
      <vt:lpstr>Diabetic Neuropathy</vt:lpstr>
      <vt:lpstr>Treatments for Neuropathic Pain have Limited Effects</vt:lpstr>
      <vt:lpstr>Diabetic foot ulcer</vt:lpstr>
      <vt:lpstr>Assessment</vt:lpstr>
      <vt:lpstr>Treatment “The VIPS” of diabetic foot </vt:lpstr>
      <vt:lpstr>Debridement</vt:lpstr>
      <vt:lpstr>Antibiotic selection</vt:lpstr>
      <vt:lpstr>Clinical classification of infection   </vt:lpstr>
      <vt:lpstr>Clinical classification of infection</vt:lpstr>
      <vt:lpstr>Antibiotic selection Outpatient Rx Canadian Diabetes Association Clinical Practice Guidelines Expert Committee. Canadian Diabetes Association 2013 Clinical Practice Guidelines for the Prevention and Management of Diabetes in Canada. Can J Diabetes 2013;37(suppl 1):S1-S212.</vt:lpstr>
      <vt:lpstr>Off -loading</vt:lpstr>
      <vt:lpstr>Off-loading</vt:lpstr>
      <vt:lpstr>Team based approach</vt:lpstr>
      <vt:lpstr>Questions on Complication screening and management?</vt:lpstr>
      <vt:lpstr>Putting it all in practice</vt:lpstr>
      <vt:lpstr>References</vt:lpstr>
    </vt:vector>
  </TitlesOfParts>
  <Company>University of Pretoria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 Paul Rheeder</dc:creator>
  <cp:lastModifiedBy>Dr. M Bac</cp:lastModifiedBy>
  <cp:revision>38</cp:revision>
  <dcterms:created xsi:type="dcterms:W3CDTF">2018-08-06T13:39:19Z</dcterms:created>
  <dcterms:modified xsi:type="dcterms:W3CDTF">2018-08-10T07:36:04Z</dcterms:modified>
</cp:coreProperties>
</file>