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4"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300" y="-1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90E84-0535-4435-B35B-365DEB343D6A}" type="datetimeFigureOut">
              <a:rPr lang="en-ZA" smtClean="0"/>
              <a:t>2018/08/10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38E1AB-D550-4393-8588-B4BB50D1C822}" type="slidenum">
              <a:rPr lang="en-ZA" smtClean="0"/>
              <a:t>‹#›</a:t>
            </a:fld>
            <a:endParaRPr lang="en-ZA"/>
          </a:p>
        </p:txBody>
      </p:sp>
    </p:spTree>
    <p:extLst>
      <p:ext uri="{BB962C8B-B14F-4D97-AF65-F5344CB8AC3E}">
        <p14:creationId xmlns:p14="http://schemas.microsoft.com/office/powerpoint/2010/main" val="1418906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906462" y="4718050"/>
            <a:ext cx="4981574" cy="4468813"/>
          </a:xfrm>
          <a:prstGeom prst="rect">
            <a:avLst/>
          </a:prstGeom>
        </p:spPr>
        <p:txBody>
          <a:bodyPr lIns="91425" tIns="91425" rIns="91425" bIns="91425" anchor="t" anchorCtr="0">
            <a:noAutofit/>
          </a:bodyPr>
          <a:lstStyle/>
          <a:p>
            <a:pPr lvl="0">
              <a:spcBef>
                <a:spcPts val="0"/>
              </a:spcBef>
              <a:buNone/>
            </a:pPr>
            <a:r>
              <a:rPr lang="en-US" dirty="0" smtClean="0"/>
              <a:t>This is according to the national guidelines</a:t>
            </a:r>
            <a:endParaRPr dirty="0"/>
          </a:p>
        </p:txBody>
      </p:sp>
      <p:sp>
        <p:nvSpPr>
          <p:cNvPr id="409" name="Shape 409"/>
          <p:cNvSpPr>
            <a:spLocks noGrp="1" noRot="1" noChangeAspect="1"/>
          </p:cNvSpPr>
          <p:nvPr>
            <p:ph type="sldImg" idx="2"/>
          </p:nvPr>
        </p:nvSpPr>
        <p:spPr>
          <a:xfrm>
            <a:off x="87313"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7381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recommendations in Table 9.2 regarding statin and combination treatment in adults with diabetes have been revised for 2018 to stratify risk based on whether a patient is older or younger than 40 years of age and on whether a patient has ASCVD. For example, patients of any age with ASCVD should be placed on a high-intensity statin.</a:t>
            </a:r>
          </a:p>
          <a:p>
            <a:endParaRPr lang="en-US" b="1" dirty="0"/>
          </a:p>
          <a:p>
            <a:r>
              <a:rPr lang="en-US" b="1" dirty="0"/>
              <a:t>[SLIDE]</a:t>
            </a:r>
          </a:p>
        </p:txBody>
      </p:sp>
      <p:sp>
        <p:nvSpPr>
          <p:cNvPr id="4" name="Slide Number Placeholder 3"/>
          <p:cNvSpPr>
            <a:spLocks noGrp="1"/>
          </p:cNvSpPr>
          <p:nvPr>
            <p:ph type="sldNum" sz="quarter" idx="10"/>
          </p:nvPr>
        </p:nvSpPr>
        <p:spPr/>
        <p:txBody>
          <a:bodyPr/>
          <a:lstStyle/>
          <a:p>
            <a:fld id="{AF53B3B2-958E-45D1-AD4C-D94BBB3172EC}" type="slidenum">
              <a:rPr lang="en-US" smtClean="0"/>
              <a:t>5</a:t>
            </a:fld>
            <a:endParaRPr lang="en-US"/>
          </a:p>
        </p:txBody>
      </p:sp>
    </p:spTree>
    <p:extLst>
      <p:ext uri="{BB962C8B-B14F-4D97-AF65-F5344CB8AC3E}">
        <p14:creationId xmlns:p14="http://schemas.microsoft.com/office/powerpoint/2010/main" val="591132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Slide Image Placeholder 1"/>
          <p:cNvSpPr>
            <a:spLocks noGrp="1" noRot="1" noChangeAspect="1" noTextEdit="1"/>
          </p:cNvSpPr>
          <p:nvPr>
            <p:ph type="sldImg"/>
          </p:nvPr>
        </p:nvSpPr>
        <p:spPr>
          <a:ln/>
        </p:spPr>
      </p:sp>
      <p:sp>
        <p:nvSpPr>
          <p:cNvPr id="386051" name="Notes Placeholder 2"/>
          <p:cNvSpPr>
            <a:spLocks noGrp="1"/>
          </p:cNvSpPr>
          <p:nvPr>
            <p:ph type="body" idx="1"/>
          </p:nvPr>
        </p:nvSpPr>
        <p:spPr/>
        <p:txBody>
          <a:bodyPr/>
          <a:lstStyle/>
          <a:p>
            <a:pPr>
              <a:buFont typeface="Arial" pitchFamily="34" charset="0"/>
              <a:buNone/>
            </a:pPr>
            <a:r>
              <a:rPr lang="en-US" dirty="0"/>
              <a:t>Aspirin has been shown to be effective in reducing cardiovascular morbidity and mortality in high-risk patients with previous MI or stroke (secondary prevention).  Its net benefit in primary prevention among patients with no previous cardiovascular events is more controversial, both for patients with and without diabetes.</a:t>
            </a:r>
          </a:p>
          <a:p>
            <a:pPr>
              <a:buFont typeface="Arial" pitchFamily="34" charset="0"/>
              <a:buNone/>
            </a:pPr>
            <a:endParaRPr lang="en-US" dirty="0"/>
          </a:p>
          <a:p>
            <a:pPr>
              <a:buFont typeface="Arial" pitchFamily="34" charset="0"/>
              <a:buNone/>
            </a:pPr>
            <a:r>
              <a:rPr lang="en-US" dirty="0"/>
              <a:t>Multiple recent well-conducted studies and meta-analyses reported a risk of heart disease and stroke that is equivalent if not higher in women compared to men with diabetes, including among non-elderly adults. Thus, the recommendations for using aspirin as primary prevention are now revised to include both men and women aged 50 years or older with diabetes and one or more major risk factors, to reflect these more recent findings. </a:t>
            </a:r>
          </a:p>
          <a:p>
            <a:pPr>
              <a:buFont typeface="Arial" pitchFamily="34" charset="0"/>
              <a:buNone/>
            </a:pPr>
            <a:endParaRPr lang="en-US" dirty="0"/>
          </a:p>
          <a:p>
            <a:pPr>
              <a:buFont typeface="Arial" pitchFamily="34" charset="0"/>
              <a:buNone/>
            </a:pPr>
            <a:r>
              <a:rPr lang="en-US" dirty="0"/>
              <a:t>Recommendations for the use of antiplatelet agents</a:t>
            </a:r>
            <a:r>
              <a:rPr lang="en-US" baseline="30000" dirty="0"/>
              <a:t> </a:t>
            </a:r>
            <a:r>
              <a:rPr lang="en-US" dirty="0"/>
              <a:t>are summarized in two slides. The 2018 recommendations are as follows:</a:t>
            </a:r>
          </a:p>
          <a:p>
            <a:pPr>
              <a:buFont typeface="Arial" pitchFamily="34" charset="0"/>
              <a:buNone/>
            </a:pPr>
            <a:endParaRPr lang="en-US" sz="1200" dirty="0"/>
          </a:p>
          <a:p>
            <a:pPr marL="171450" indent="-171450">
              <a:buFont typeface="Arial" pitchFamily="34" charset="0"/>
              <a:buChar char="•"/>
            </a:pPr>
            <a:r>
              <a:rPr lang="en-US" sz="1200" dirty="0"/>
              <a:t>Use aspirin therapy (75-162 mg/day) as a secondary prevention strategy in those with diabetes and a history of ASCVD. </a:t>
            </a:r>
            <a:r>
              <a:rPr lang="en-US" sz="1200" b="1" dirty="0">
                <a:solidFill>
                  <a:schemeClr val="accent6"/>
                </a:solidFill>
              </a:rPr>
              <a:t>A</a:t>
            </a:r>
          </a:p>
          <a:p>
            <a:pPr marL="171450" indent="-171450">
              <a:buFont typeface="Arial" pitchFamily="34" charset="0"/>
              <a:buChar char="•"/>
            </a:pPr>
            <a:endParaRPr lang="en-US" sz="1200" dirty="0">
              <a:solidFill>
                <a:schemeClr val="accent6"/>
              </a:solidFill>
            </a:endParaRPr>
          </a:p>
          <a:p>
            <a:pPr marL="171450" indent="-171450">
              <a:buFont typeface="Arial" pitchFamily="34" charset="0"/>
              <a:buChar char="•"/>
            </a:pPr>
            <a:r>
              <a:rPr lang="en-US" sz="1200" dirty="0"/>
              <a:t>For patients with ASCVD and documented aspirin allergy, </a:t>
            </a:r>
            <a:r>
              <a:rPr lang="en-US" sz="1200" dirty="0" err="1"/>
              <a:t>clopidogrel</a:t>
            </a:r>
            <a:r>
              <a:rPr lang="en-US" sz="1200" dirty="0"/>
              <a:t> (75 mg/day) should be used. </a:t>
            </a:r>
            <a:r>
              <a:rPr lang="en-US" sz="1200" b="1" dirty="0">
                <a:solidFill>
                  <a:schemeClr val="accent6"/>
                </a:solidFill>
              </a:rPr>
              <a:t>B</a:t>
            </a:r>
            <a:endParaRPr lang="en-US" sz="1200" b="1" dirty="0">
              <a:solidFill>
                <a:schemeClr val="tx1"/>
              </a:solidFill>
            </a:endParaRPr>
          </a:p>
          <a:p>
            <a:pPr marL="171450" indent="-171450">
              <a:buFont typeface="Arial" pitchFamily="34" charset="0"/>
              <a:buChar char="•"/>
            </a:pPr>
            <a:endParaRPr lang="en-US" sz="1200" dirty="0">
              <a:solidFill>
                <a:schemeClr val="tx1"/>
              </a:solidFill>
            </a:endParaRPr>
          </a:p>
          <a:p>
            <a:pPr marL="171450" indent="-171450">
              <a:buFont typeface="Arial" pitchFamily="34" charset="0"/>
              <a:buChar char="•"/>
            </a:pPr>
            <a:r>
              <a:rPr lang="en-US" sz="1200" dirty="0"/>
              <a:t>Dual antiplatelet therapy (with low-dose aspirin and a P2Y12 inhibitor) is reasonable for a year after an acute coronary syndrome </a:t>
            </a:r>
            <a:r>
              <a:rPr lang="en-US" sz="1200" dirty="0">
                <a:solidFill>
                  <a:schemeClr val="accent6"/>
                </a:solidFill>
              </a:rPr>
              <a:t>A</a:t>
            </a:r>
            <a:r>
              <a:rPr lang="en-US" sz="1200" dirty="0"/>
              <a:t> and may have benefits beyond this period. </a:t>
            </a:r>
            <a:r>
              <a:rPr lang="en-US" sz="1200" b="1" dirty="0">
                <a:solidFill>
                  <a:schemeClr val="accent6"/>
                </a:solidFill>
              </a:rPr>
              <a:t>B</a:t>
            </a:r>
            <a:endParaRPr lang="en-US" b="1" dirty="0"/>
          </a:p>
          <a:p>
            <a:pPr>
              <a:buFont typeface="Arial" pitchFamily="34" charset="0"/>
              <a:buNone/>
            </a:pPr>
            <a:endParaRPr lang="en-US" b="1" dirty="0"/>
          </a:p>
          <a:p>
            <a:pPr>
              <a:buFont typeface="Arial" pitchFamily="34" charset="0"/>
              <a:buNone/>
            </a:pPr>
            <a:r>
              <a:rPr lang="en-US" b="1" dirty="0"/>
              <a:t>[SLIDE}</a:t>
            </a:r>
          </a:p>
        </p:txBody>
      </p:sp>
      <p:sp>
        <p:nvSpPr>
          <p:cNvPr id="38605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20AD827-E48A-454D-9276-F9EFD8D306A9}" type="slidenum">
              <a:rPr lang="en-US" sz="900"/>
              <a:pPr algn="r"/>
              <a:t>12</a:t>
            </a:fld>
            <a:endParaRPr lang="en-US" sz="900"/>
          </a:p>
        </p:txBody>
      </p:sp>
      <p:sp>
        <p:nvSpPr>
          <p:cNvPr id="386053" name="TextBox 4"/>
          <p:cNvSpPr txBox="1">
            <a:spLocks noChangeArrowheads="1"/>
          </p:cNvSpPr>
          <p:nvPr/>
        </p:nvSpPr>
        <p:spPr bwMode="auto">
          <a:xfrm>
            <a:off x="686421" y="7818308"/>
            <a:ext cx="5485158" cy="119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1):S40–S41</a:t>
            </a:r>
          </a:p>
          <a:p>
            <a:pPr>
              <a:buFont typeface="Calibri" pitchFamily="34" charset="0"/>
              <a:buNone/>
            </a:pPr>
            <a:r>
              <a:rPr lang="en-US" sz="900"/>
              <a:t>Pignone M, Alberts MJ, Colwell JA, et al.; American Diabetes Association; American Heart Association; American College of Cardiology Foundation. Aspirin for primary prevention of  cardiovascular events in people with diabetes: a position statement of the American Diabetes Association, a scientific statement of the American Heart Association, and an expert consensus document of the American College of Cardiology Foundation. Diabetes Care 2010;33:1395–1402 </a:t>
            </a:r>
          </a:p>
        </p:txBody>
      </p:sp>
    </p:spTree>
    <p:extLst>
      <p:ext uri="{BB962C8B-B14F-4D97-AF65-F5344CB8AC3E}">
        <p14:creationId xmlns:p14="http://schemas.microsoft.com/office/powerpoint/2010/main" val="375350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Slide Image Placeholder 1"/>
          <p:cNvSpPr>
            <a:spLocks noGrp="1" noRot="1" noChangeAspect="1" noTextEdit="1"/>
          </p:cNvSpPr>
          <p:nvPr>
            <p:ph type="sldImg"/>
          </p:nvPr>
        </p:nvSpPr>
        <p:spPr>
          <a:ln/>
        </p:spPr>
      </p:sp>
      <p:sp>
        <p:nvSpPr>
          <p:cNvPr id="386051"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a:t>Aspirin therapy (75-162 mg/day) may be considered as a primary prevention strategy in those with type 1 or type 2 diabetes who are at increased CV risk. This includes most men and women with diabetes aged ≥50 years who have at least one additional major risk factor (family history of premature ASCVD, hypertension, dyslipidemia, smoking, or albuminuria) and are not at increased risk of bleeding. </a:t>
            </a:r>
            <a:r>
              <a:rPr lang="en-US" sz="1200" b="1" dirty="0">
                <a:solidFill>
                  <a:schemeClr val="accent6"/>
                </a:solidFill>
              </a:rPr>
              <a:t>A</a:t>
            </a:r>
          </a:p>
          <a:p>
            <a:pPr>
              <a:buFont typeface="Arial" pitchFamily="34" charset="0"/>
              <a:buNone/>
            </a:pPr>
            <a:endParaRPr lang="en-US" b="1" dirty="0"/>
          </a:p>
          <a:p>
            <a:pPr>
              <a:buFont typeface="Arial" pitchFamily="34" charset="0"/>
              <a:buNone/>
            </a:pPr>
            <a:r>
              <a:rPr lang="en-US" b="1" dirty="0"/>
              <a:t>[SLIDE]</a:t>
            </a:r>
          </a:p>
        </p:txBody>
      </p:sp>
      <p:sp>
        <p:nvSpPr>
          <p:cNvPr id="38605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20AD827-E48A-454D-9276-F9EFD8D306A9}" type="slidenum">
              <a:rPr lang="en-US" sz="900"/>
              <a:pPr algn="r"/>
              <a:t>13</a:t>
            </a:fld>
            <a:endParaRPr lang="en-US" sz="900"/>
          </a:p>
        </p:txBody>
      </p:sp>
      <p:sp>
        <p:nvSpPr>
          <p:cNvPr id="386053" name="TextBox 4"/>
          <p:cNvSpPr txBox="1">
            <a:spLocks noChangeArrowheads="1"/>
          </p:cNvSpPr>
          <p:nvPr/>
        </p:nvSpPr>
        <p:spPr bwMode="auto">
          <a:xfrm>
            <a:off x="686421" y="7818308"/>
            <a:ext cx="5485158" cy="119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1):S40–S41</a:t>
            </a:r>
          </a:p>
          <a:p>
            <a:pPr>
              <a:buFont typeface="Calibri" pitchFamily="34" charset="0"/>
              <a:buNone/>
            </a:pPr>
            <a:r>
              <a:rPr lang="en-US" sz="900"/>
              <a:t>Pignone M, Alberts MJ, Colwell JA, et al.; American Diabetes Association; American Heart Association; American College of Cardiology Foundation. Aspirin for primary prevention of  cardiovascular events in people with diabetes: a position statement of the American Diabetes Association, a scientific statement of the American Heart Association, and an expert consensus document of the American College of Cardiology Foundation. Diabetes Care 2010;33:1395–1402 </a:t>
            </a:r>
          </a:p>
        </p:txBody>
      </p:sp>
    </p:spTree>
    <p:extLst>
      <p:ext uri="{BB962C8B-B14F-4D97-AF65-F5344CB8AC3E}">
        <p14:creationId xmlns:p14="http://schemas.microsoft.com/office/powerpoint/2010/main" val="1832353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Slide Image Placeholder 1"/>
          <p:cNvSpPr>
            <a:spLocks noGrp="1" noRot="1" noChangeAspect="1" noTextEdit="1"/>
          </p:cNvSpPr>
          <p:nvPr>
            <p:ph type="sldImg"/>
          </p:nvPr>
        </p:nvSpPr>
        <p:spPr bwMode="auto">
          <a:noFill/>
          <a:ln>
            <a:solidFill>
              <a:srgbClr val="000000"/>
            </a:solidFill>
            <a:miter lim="800000"/>
            <a:headEnd/>
            <a:tailEnd/>
          </a:ln>
        </p:spPr>
      </p:sp>
      <p:sp>
        <p:nvSpPr>
          <p:cNvPr id="2283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ea typeface="ＭＳ Ｐゴシック" pitchFamily="34" charset="-128"/>
            </a:endParaRPr>
          </a:p>
        </p:txBody>
      </p:sp>
      <p:sp>
        <p:nvSpPr>
          <p:cNvPr id="228355" name="Slide Number Placeholder 3"/>
          <p:cNvSpPr txBox="1">
            <a:spLocks noGrp="1" noChangeArrowheads="1"/>
          </p:cNvSpPr>
          <p:nvPr/>
        </p:nvSpPr>
        <p:spPr bwMode="auto">
          <a:xfrm>
            <a:off x="3970338" y="8772525"/>
            <a:ext cx="3038475" cy="463550"/>
          </a:xfrm>
          <a:prstGeom prst="rect">
            <a:avLst/>
          </a:prstGeom>
          <a:noFill/>
          <a:ln w="9525">
            <a:noFill/>
            <a:miter lim="800000"/>
            <a:headEnd/>
            <a:tailEnd/>
          </a:ln>
        </p:spPr>
        <p:txBody>
          <a:bodyPr lIns="92830" tIns="46415" rIns="92830" bIns="46415" anchor="b"/>
          <a:lstStyle/>
          <a:p>
            <a:pPr algn="r"/>
            <a:fld id="{99478218-6672-48CF-9591-A5E156BBFEAE}" type="slidenum">
              <a:rPr lang="en-US" sz="1200"/>
              <a:pPr algn="r"/>
              <a:t>14</a:t>
            </a:fld>
            <a:endParaRPr lang="en-US" sz="1200"/>
          </a:p>
        </p:txBody>
      </p:sp>
    </p:spTree>
    <p:extLst>
      <p:ext uri="{BB962C8B-B14F-4D97-AF65-F5344CB8AC3E}">
        <p14:creationId xmlns:p14="http://schemas.microsoft.com/office/powerpoint/2010/main" val="775515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Rot="1" noChangeAspect="1" noTextEdit="1"/>
          </p:cNvSpPr>
          <p:nvPr>
            <p:ph type="sldImg"/>
          </p:nvPr>
        </p:nvSpPr>
        <p:spPr bwMode="auto">
          <a:noFill/>
          <a:ln>
            <a:solidFill>
              <a:srgbClr val="000000"/>
            </a:solidFill>
            <a:miter lim="800000"/>
            <a:headEnd/>
            <a:tailEnd/>
          </a:ln>
        </p:spPr>
      </p:sp>
      <p:sp>
        <p:nvSpPr>
          <p:cNvPr id="230402" name="Rectangle 3"/>
          <p:cNvSpPr>
            <a:spLocks noGrp="1"/>
          </p:cNvSpPr>
          <p:nvPr>
            <p:ph type="body" idx="1"/>
          </p:nvPr>
        </p:nvSpPr>
        <p:spPr bwMode="auto">
          <a:noFill/>
        </p:spPr>
        <p:txBody>
          <a:bodyPr wrap="square" numCol="1" anchor="t" anchorCtr="0" compatLnSpc="1">
            <a:prstTxWarp prst="textNoShape">
              <a:avLst/>
            </a:prstTxWarp>
          </a:bodyPr>
          <a:lstStyle/>
          <a:p>
            <a:r>
              <a:rPr lang="en-CA" smtClean="0">
                <a:solidFill>
                  <a:srgbClr val="000000"/>
                </a:solidFill>
                <a:latin typeface="Arial" charset="0"/>
                <a:ea typeface="ヒラギノ角ゴ Pro W3"/>
                <a:cs typeface="ヒラギノ角ゴ Pro W3"/>
              </a:rPr>
              <a:t>This meta-analysis examined whether ASA is beneficial for patients with diabetes who have no clinical evidence of CVD.  Of 6 eligible studies included in the meta-analysis of over 10,000 participants, there is no statistically significant reduction in the risk of Major CV events, MI, stroke, CV mortality or all-cause mortality when ASA was compared with placebo for primary prevention among patients with diabetes. </a:t>
            </a:r>
          </a:p>
          <a:p>
            <a:endParaRPr lang="en-CA" smtClean="0">
              <a:solidFill>
                <a:srgbClr val="000000"/>
              </a:solidFill>
              <a:latin typeface="Arial" charset="0"/>
              <a:ea typeface="ヒラギノ角ゴ Pro W3"/>
              <a:cs typeface="ヒラギノ角ゴ Pro W3"/>
            </a:endParaRPr>
          </a:p>
          <a:p>
            <a:r>
              <a:rPr lang="en-CA" smtClean="0">
                <a:solidFill>
                  <a:srgbClr val="000000"/>
                </a:solidFill>
                <a:latin typeface="Arial" charset="0"/>
                <a:ea typeface="ヒラギノ角ゴ Pro W3"/>
                <a:cs typeface="ヒラギノ角ゴ Pro W3"/>
              </a:rPr>
              <a:t>Of 157 studies in the literature searches, six were eligible (10,117 participants). When ASA was compared with placebo, there was no statistically significant reduction in the risk of major CV events (five studies, 9,584 participants; RR 0.90; 95% CI 0.81-1.00), CV mortality (four studies, 8,557 participants; RR 0.94; 95% CI 0.72-1.23), or all-cause mortality (four studies, 8,557 participants; RR 0.93; 95% CI 0.82-1.05).</a:t>
            </a:r>
          </a:p>
          <a:p>
            <a:r>
              <a:rPr lang="en-CA" smtClean="0">
                <a:solidFill>
                  <a:srgbClr val="000000"/>
                </a:solidFill>
                <a:latin typeface="Arial" charset="0"/>
                <a:ea typeface="ヒラギノ角ゴ Pro W3"/>
                <a:cs typeface="ヒラギノ角ゴ Pro W3"/>
              </a:rPr>
              <a:t>Significant heterogeneity was found in the analyses for MI (I</a:t>
            </a:r>
            <a:r>
              <a:rPr lang="en-CA" baseline="30000" smtClean="0">
                <a:solidFill>
                  <a:srgbClr val="000000"/>
                </a:solidFill>
                <a:latin typeface="Arial" charset="0"/>
                <a:ea typeface="ヒラギノ角ゴ Pro W3"/>
                <a:cs typeface="ヒラギノ角ゴ Pro W3"/>
              </a:rPr>
              <a:t>2</a:t>
            </a:r>
            <a:r>
              <a:rPr lang="en-CA" smtClean="0">
                <a:solidFill>
                  <a:srgbClr val="000000"/>
                </a:solidFill>
                <a:latin typeface="Arial" charset="0"/>
                <a:ea typeface="ヒラギノ角ゴ Pro W3"/>
                <a:cs typeface="ヒラギノ角ゴ Pro W3"/>
              </a:rPr>
              <a:t> = 62.2%; </a:t>
            </a:r>
            <a:r>
              <a:rPr lang="en-CA" i="1" smtClean="0">
                <a:solidFill>
                  <a:srgbClr val="000000"/>
                </a:solidFill>
                <a:latin typeface="Arial" charset="0"/>
                <a:ea typeface="ヒラギノ角ゴ Pro W3"/>
                <a:cs typeface="ヒラギノ角ゴ Pro W3"/>
              </a:rPr>
              <a:t>p</a:t>
            </a:r>
            <a:r>
              <a:rPr lang="en-CA" smtClean="0">
                <a:solidFill>
                  <a:srgbClr val="000000"/>
                </a:solidFill>
                <a:latin typeface="Arial" charset="0"/>
                <a:ea typeface="ヒラギノ角ゴ Pro W3"/>
                <a:cs typeface="ヒラギノ角ゴ Pro W3"/>
              </a:rPr>
              <a:t> = 0.02) and stroke (I</a:t>
            </a:r>
            <a:r>
              <a:rPr lang="en-CA" baseline="30000" smtClean="0">
                <a:solidFill>
                  <a:srgbClr val="000000"/>
                </a:solidFill>
                <a:latin typeface="Arial" charset="0"/>
                <a:ea typeface="ヒラギノ角ゴ Pro W3"/>
                <a:cs typeface="ヒラギノ角ゴ Pro W3"/>
              </a:rPr>
              <a:t>2</a:t>
            </a:r>
            <a:r>
              <a:rPr lang="en-CA" smtClean="0">
                <a:solidFill>
                  <a:srgbClr val="000000"/>
                </a:solidFill>
                <a:latin typeface="Arial" charset="0"/>
                <a:ea typeface="ヒラギノ角ゴ Pro W3"/>
                <a:cs typeface="ヒラギノ角ゴ Pro W3"/>
              </a:rPr>
              <a:t> = 52.5%; </a:t>
            </a:r>
            <a:r>
              <a:rPr lang="en-CA" i="1" smtClean="0">
                <a:solidFill>
                  <a:srgbClr val="000000"/>
                </a:solidFill>
                <a:latin typeface="Arial" charset="0"/>
                <a:ea typeface="ヒラギノ角ゴ Pro W3"/>
                <a:cs typeface="ヒラギノ角ゴ Pro W3"/>
              </a:rPr>
              <a:t>p</a:t>
            </a:r>
            <a:r>
              <a:rPr lang="en-CA" smtClean="0">
                <a:solidFill>
                  <a:srgbClr val="000000"/>
                </a:solidFill>
                <a:latin typeface="Arial" charset="0"/>
                <a:ea typeface="ヒラギノ角ゴ Pro W3"/>
                <a:cs typeface="ヒラギノ角ゴ Pro W3"/>
              </a:rPr>
              <a:t> = 0.08). ASA significantly reduced the risk of MI in men (RR 0.57; 95% CI 0.34-0.94) but not in women (RR 1.08; 95% CI 0.71-1.65; </a:t>
            </a:r>
            <a:r>
              <a:rPr lang="en-CA" i="1" smtClean="0">
                <a:solidFill>
                  <a:srgbClr val="000000"/>
                </a:solidFill>
                <a:latin typeface="Arial" charset="0"/>
                <a:ea typeface="ヒラギノ角ゴ Pro W3"/>
                <a:cs typeface="ヒラギノ角ゴ Pro W3"/>
              </a:rPr>
              <a:t>p</a:t>
            </a:r>
            <a:r>
              <a:rPr lang="en-CA" smtClean="0">
                <a:solidFill>
                  <a:srgbClr val="000000"/>
                </a:solidFill>
                <a:latin typeface="Arial" charset="0"/>
                <a:ea typeface="ヒラギノ角ゴ Pro W3"/>
                <a:cs typeface="ヒラギノ角ゴ Pro W3"/>
              </a:rPr>
              <a:t> for interaction = 0.056). Evidence relating to harms was inconsistent.</a:t>
            </a:r>
          </a:p>
          <a:p>
            <a:r>
              <a:rPr lang="en-CA" smtClean="0">
                <a:solidFill>
                  <a:srgbClr val="000000"/>
                </a:solidFill>
                <a:latin typeface="Arial" charset="0"/>
                <a:ea typeface="ヒラギノ角ゴ Pro W3"/>
                <a:cs typeface="ヒラギノ角ゴ Pro W3"/>
              </a:rPr>
              <a:t>These authors concluded that a clear benefit of ASA in the primary prevention of major CV events in people with diabetes remains unproved, that sex may be an important effect modifier, and that toxicity is to be explored further.</a:t>
            </a:r>
          </a:p>
          <a:p>
            <a:r>
              <a:rPr lang="en-CA" smtClean="0">
                <a:solidFill>
                  <a:srgbClr val="000000"/>
                </a:solidFill>
                <a:latin typeface="Arial" charset="0"/>
                <a:ea typeface="ヒラギノ角ゴ Pro W3"/>
                <a:cs typeface="ヒラギノ角ゴ Pro W3"/>
              </a:rPr>
              <a:t>The analysis shows ASA has benefit for men in prevention of MI but not for stroke prevention, but no benefit in women for either MI or stroke prevention</a:t>
            </a:r>
          </a:p>
          <a:p>
            <a:endParaRPr lang="en-CA" smtClean="0">
              <a:solidFill>
                <a:srgbClr val="000000"/>
              </a:solidFill>
              <a:latin typeface="Arial" charset="0"/>
              <a:ea typeface="ヒラギノ角ゴ Pro W3"/>
              <a:cs typeface="ヒラギノ角ゴ Pro W3"/>
            </a:endParaRPr>
          </a:p>
          <a:p>
            <a:r>
              <a:rPr lang="en-CA" smtClean="0">
                <a:solidFill>
                  <a:srgbClr val="000000"/>
                </a:solidFill>
                <a:latin typeface="Arial" charset="0"/>
                <a:ea typeface="ヒラギノ角ゴ Pro W3"/>
                <a:cs typeface="ヒラギノ角ゴ Pro W3"/>
              </a:rPr>
              <a:t>Reference:</a:t>
            </a:r>
          </a:p>
          <a:p>
            <a:r>
              <a:rPr lang="en-CA" smtClean="0">
                <a:solidFill>
                  <a:srgbClr val="000000"/>
                </a:solidFill>
                <a:latin typeface="Arial" charset="0"/>
                <a:ea typeface="ヒラギノ角ゴ Pro W3"/>
                <a:cs typeface="ヒラギノ角ゴ Pro W3"/>
              </a:rPr>
              <a:t>De Berardis G, Sacco M, Strippoli GF, et al. </a:t>
            </a:r>
            <a:r>
              <a:rPr lang="en-US" smtClean="0">
                <a:solidFill>
                  <a:srgbClr val="000000"/>
                </a:solidFill>
                <a:latin typeface="Arial" charset="0"/>
                <a:ea typeface="ヒラギノ角ゴ Pro W3"/>
                <a:cs typeface="ヒラギノ角ゴ Pro W3"/>
              </a:rPr>
              <a:t>Aspirin for primary prevention of cardiovascular events in people with diabetes: meta-analysis of randomised controlled trials. BMJ 2009; 339:b4531.</a:t>
            </a:r>
            <a:endParaRPr lang="en-CA" smtClean="0">
              <a:solidFill>
                <a:srgbClr val="000000"/>
              </a:solidFill>
              <a:latin typeface="Arial" charset="0"/>
              <a:ea typeface="ヒラギノ角ゴ Pro W3"/>
              <a:cs typeface="ヒラギノ角ゴ Pro W3"/>
            </a:endParaRPr>
          </a:p>
          <a:p>
            <a:pPr eaLnBrk="1" hangingPunct="1">
              <a:spcBef>
                <a:spcPct val="0"/>
              </a:spcBef>
            </a:pPr>
            <a:endParaRPr lang="en-CA" smtClean="0">
              <a:solidFill>
                <a:srgbClr val="000000"/>
              </a:solidFill>
              <a:latin typeface="Arial" charset="0"/>
              <a:ea typeface="ヒラギノ角ゴ Pro W3"/>
              <a:cs typeface="ヒラギノ角ゴ Pro W3"/>
            </a:endParaRPr>
          </a:p>
        </p:txBody>
      </p:sp>
    </p:spTree>
    <p:extLst>
      <p:ext uri="{BB962C8B-B14F-4D97-AF65-F5344CB8AC3E}">
        <p14:creationId xmlns:p14="http://schemas.microsoft.com/office/powerpoint/2010/main" val="2019479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888DA64E-8BCC-42F3-8D8B-1BA191C94A99}" type="datetimeFigureOut">
              <a:rPr lang="en-ZA" smtClean="0"/>
              <a:t>2018/08/10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EA6D9FC-155C-43AD-81CD-1C2E69F151A6}" type="slidenum">
              <a:rPr lang="en-ZA" smtClean="0"/>
              <a:t>‹#›</a:t>
            </a:fld>
            <a:endParaRPr lang="en-ZA"/>
          </a:p>
        </p:txBody>
      </p:sp>
    </p:spTree>
    <p:extLst>
      <p:ext uri="{BB962C8B-B14F-4D97-AF65-F5344CB8AC3E}">
        <p14:creationId xmlns:p14="http://schemas.microsoft.com/office/powerpoint/2010/main" val="213059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88DA64E-8BCC-42F3-8D8B-1BA191C94A99}" type="datetimeFigureOut">
              <a:rPr lang="en-ZA" smtClean="0"/>
              <a:t>2018/08/10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EA6D9FC-155C-43AD-81CD-1C2E69F151A6}" type="slidenum">
              <a:rPr lang="en-ZA" smtClean="0"/>
              <a:t>‹#›</a:t>
            </a:fld>
            <a:endParaRPr lang="en-ZA"/>
          </a:p>
        </p:txBody>
      </p:sp>
    </p:spTree>
    <p:extLst>
      <p:ext uri="{BB962C8B-B14F-4D97-AF65-F5344CB8AC3E}">
        <p14:creationId xmlns:p14="http://schemas.microsoft.com/office/powerpoint/2010/main" val="1011327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88DA64E-8BCC-42F3-8D8B-1BA191C94A99}" type="datetimeFigureOut">
              <a:rPr lang="en-ZA" smtClean="0"/>
              <a:t>2018/08/10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EA6D9FC-155C-43AD-81CD-1C2E69F151A6}" type="slidenum">
              <a:rPr lang="en-ZA" smtClean="0"/>
              <a:t>‹#›</a:t>
            </a:fld>
            <a:endParaRPr lang="en-ZA"/>
          </a:p>
        </p:txBody>
      </p:sp>
    </p:spTree>
    <p:extLst>
      <p:ext uri="{BB962C8B-B14F-4D97-AF65-F5344CB8AC3E}">
        <p14:creationId xmlns:p14="http://schemas.microsoft.com/office/powerpoint/2010/main" val="2513490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dirty="0" smtClean="0"/>
              <a:t>Click to edit Master title style</a:t>
            </a:r>
            <a:endParaRPr lang="en-US" dirty="0"/>
          </a:p>
        </p:txBody>
      </p:sp>
      <p:sp>
        <p:nvSpPr>
          <p:cNvPr id="4" name="Content Placeholder 3"/>
          <p:cNvSpPr>
            <a:spLocks noGrp="1"/>
          </p:cNvSpPr>
          <p:nvPr>
            <p:ph sz="half" idx="2"/>
          </p:nvPr>
        </p:nvSpPr>
        <p:spPr>
          <a:xfrm>
            <a:off x="609602" y="1866126"/>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Content Placeholder 5"/>
          <p:cNvSpPr>
            <a:spLocks noGrp="1"/>
          </p:cNvSpPr>
          <p:nvPr>
            <p:ph sz="quarter" idx="4"/>
          </p:nvPr>
        </p:nvSpPr>
        <p:spPr>
          <a:xfrm>
            <a:off x="6193369" y="1866126"/>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Footer Placeholder 7"/>
          <p:cNvSpPr>
            <a:spLocks noGrp="1"/>
          </p:cNvSpPr>
          <p:nvPr>
            <p:ph type="ftr" sz="quarter" idx="10"/>
          </p:nvPr>
        </p:nvSpPr>
        <p:spPr/>
        <p:txBody>
          <a:bodyPr/>
          <a:lstStyle>
            <a:lvl1pPr>
              <a:defRPr/>
            </a:lvl1pPr>
          </a:lstStyle>
          <a:p>
            <a:pPr>
              <a:defRPr/>
            </a:pPr>
            <a:endParaRPr lang="en-US"/>
          </a:p>
        </p:txBody>
      </p:sp>
      <p:sp>
        <p:nvSpPr>
          <p:cNvPr id="7" name="Slide Number Placeholder 8"/>
          <p:cNvSpPr>
            <a:spLocks noGrp="1"/>
          </p:cNvSpPr>
          <p:nvPr>
            <p:ph type="sldNum" sz="quarter" idx="11"/>
          </p:nvPr>
        </p:nvSpPr>
        <p:spPr/>
        <p:txBody>
          <a:bodyPr/>
          <a:lstStyle>
            <a:lvl1pPr>
              <a:defRPr/>
            </a:lvl1pPr>
          </a:lstStyle>
          <a:p>
            <a:pPr>
              <a:defRPr/>
            </a:pPr>
            <a:fld id="{E1ECFE98-6331-4912-A07F-984D1F9E9A38}" type="slidenum">
              <a:rPr lang="en-US"/>
              <a:pPr>
                <a:defRPr/>
              </a:pPr>
              <a:t>‹#›</a:t>
            </a:fld>
            <a:endParaRPr lang="en-US"/>
          </a:p>
        </p:txBody>
      </p:sp>
      <p:sp>
        <p:nvSpPr>
          <p:cNvPr id="8" name="Date Placeholder 4"/>
          <p:cNvSpPr>
            <a:spLocks noGrp="1"/>
          </p:cNvSpPr>
          <p:nvPr>
            <p:ph type="dt" sz="half" idx="12"/>
          </p:nvPr>
        </p:nvSpPr>
        <p:spPr>
          <a:xfrm>
            <a:off x="838200" y="6356351"/>
            <a:ext cx="2743200" cy="365125"/>
          </a:xfrm>
          <a:prstGeom prst="rect">
            <a:avLst/>
          </a:prstGeom>
        </p:spPr>
        <p:txBody>
          <a:bodyPr vert="horz" wrap="square" lIns="84216" tIns="42108" rIns="84216" bIns="42108" numCol="1" anchor="t" anchorCtr="0" compatLnSpc="1">
            <a:prstTxWarp prst="textNoShape">
              <a:avLst/>
            </a:prstTxWarp>
          </a:bodyPr>
          <a:lstStyle>
            <a:lvl1pPr>
              <a:defRPr>
                <a:latin typeface="Calibri" charset="0"/>
                <a:ea typeface="ＭＳ Ｐゴシック" charset="0"/>
                <a:cs typeface="Arial" charset="0"/>
              </a:defRPr>
            </a:lvl1pPr>
          </a:lstStyle>
          <a:p>
            <a:pPr>
              <a:defRPr/>
            </a:pPr>
            <a:fld id="{BBF7CA3B-73F3-488C-84D3-FB57FE6A4576}" type="datetimeFigureOut">
              <a:rPr lang="en-US"/>
              <a:pPr>
                <a:defRPr/>
              </a:pPr>
              <a:t>8/10/2018</a:t>
            </a:fld>
            <a:endParaRPr lang="en-US"/>
          </a:p>
        </p:txBody>
      </p:sp>
    </p:spTree>
    <p:extLst>
      <p:ext uri="{BB962C8B-B14F-4D97-AF65-F5344CB8AC3E}">
        <p14:creationId xmlns:p14="http://schemas.microsoft.com/office/powerpoint/2010/main" val="197602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88DA64E-8BCC-42F3-8D8B-1BA191C94A99}" type="datetimeFigureOut">
              <a:rPr lang="en-ZA" smtClean="0"/>
              <a:t>2018/08/10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EA6D9FC-155C-43AD-81CD-1C2E69F151A6}" type="slidenum">
              <a:rPr lang="en-ZA" smtClean="0"/>
              <a:t>‹#›</a:t>
            </a:fld>
            <a:endParaRPr lang="en-ZA"/>
          </a:p>
        </p:txBody>
      </p:sp>
    </p:spTree>
    <p:extLst>
      <p:ext uri="{BB962C8B-B14F-4D97-AF65-F5344CB8AC3E}">
        <p14:creationId xmlns:p14="http://schemas.microsoft.com/office/powerpoint/2010/main" val="206283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8DA64E-8BCC-42F3-8D8B-1BA191C94A99}" type="datetimeFigureOut">
              <a:rPr lang="en-ZA" smtClean="0"/>
              <a:t>2018/08/10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EA6D9FC-155C-43AD-81CD-1C2E69F151A6}" type="slidenum">
              <a:rPr lang="en-ZA" smtClean="0"/>
              <a:t>‹#›</a:t>
            </a:fld>
            <a:endParaRPr lang="en-ZA"/>
          </a:p>
        </p:txBody>
      </p:sp>
    </p:spTree>
    <p:extLst>
      <p:ext uri="{BB962C8B-B14F-4D97-AF65-F5344CB8AC3E}">
        <p14:creationId xmlns:p14="http://schemas.microsoft.com/office/powerpoint/2010/main" val="342620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888DA64E-8BCC-42F3-8D8B-1BA191C94A99}" type="datetimeFigureOut">
              <a:rPr lang="en-ZA" smtClean="0"/>
              <a:t>2018/08/10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EA6D9FC-155C-43AD-81CD-1C2E69F151A6}" type="slidenum">
              <a:rPr lang="en-ZA" smtClean="0"/>
              <a:t>‹#›</a:t>
            </a:fld>
            <a:endParaRPr lang="en-ZA"/>
          </a:p>
        </p:txBody>
      </p:sp>
    </p:spTree>
    <p:extLst>
      <p:ext uri="{BB962C8B-B14F-4D97-AF65-F5344CB8AC3E}">
        <p14:creationId xmlns:p14="http://schemas.microsoft.com/office/powerpoint/2010/main" val="2675388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888DA64E-8BCC-42F3-8D8B-1BA191C94A99}" type="datetimeFigureOut">
              <a:rPr lang="en-ZA" smtClean="0"/>
              <a:t>2018/08/10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7EA6D9FC-155C-43AD-81CD-1C2E69F151A6}" type="slidenum">
              <a:rPr lang="en-ZA" smtClean="0"/>
              <a:t>‹#›</a:t>
            </a:fld>
            <a:endParaRPr lang="en-ZA"/>
          </a:p>
        </p:txBody>
      </p:sp>
    </p:spTree>
    <p:extLst>
      <p:ext uri="{BB962C8B-B14F-4D97-AF65-F5344CB8AC3E}">
        <p14:creationId xmlns:p14="http://schemas.microsoft.com/office/powerpoint/2010/main" val="1044977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888DA64E-8BCC-42F3-8D8B-1BA191C94A99}" type="datetimeFigureOut">
              <a:rPr lang="en-ZA" smtClean="0"/>
              <a:t>2018/08/10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7EA6D9FC-155C-43AD-81CD-1C2E69F151A6}" type="slidenum">
              <a:rPr lang="en-ZA" smtClean="0"/>
              <a:t>‹#›</a:t>
            </a:fld>
            <a:endParaRPr lang="en-ZA"/>
          </a:p>
        </p:txBody>
      </p:sp>
    </p:spTree>
    <p:extLst>
      <p:ext uri="{BB962C8B-B14F-4D97-AF65-F5344CB8AC3E}">
        <p14:creationId xmlns:p14="http://schemas.microsoft.com/office/powerpoint/2010/main" val="2450121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DA64E-8BCC-42F3-8D8B-1BA191C94A99}" type="datetimeFigureOut">
              <a:rPr lang="en-ZA" smtClean="0"/>
              <a:t>2018/08/10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7EA6D9FC-155C-43AD-81CD-1C2E69F151A6}" type="slidenum">
              <a:rPr lang="en-ZA" smtClean="0"/>
              <a:t>‹#›</a:t>
            </a:fld>
            <a:endParaRPr lang="en-ZA"/>
          </a:p>
        </p:txBody>
      </p:sp>
    </p:spTree>
    <p:extLst>
      <p:ext uri="{BB962C8B-B14F-4D97-AF65-F5344CB8AC3E}">
        <p14:creationId xmlns:p14="http://schemas.microsoft.com/office/powerpoint/2010/main" val="2200630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DA64E-8BCC-42F3-8D8B-1BA191C94A99}" type="datetimeFigureOut">
              <a:rPr lang="en-ZA" smtClean="0"/>
              <a:t>2018/08/10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EA6D9FC-155C-43AD-81CD-1C2E69F151A6}" type="slidenum">
              <a:rPr lang="en-ZA" smtClean="0"/>
              <a:t>‹#›</a:t>
            </a:fld>
            <a:endParaRPr lang="en-ZA"/>
          </a:p>
        </p:txBody>
      </p:sp>
    </p:spTree>
    <p:extLst>
      <p:ext uri="{BB962C8B-B14F-4D97-AF65-F5344CB8AC3E}">
        <p14:creationId xmlns:p14="http://schemas.microsoft.com/office/powerpoint/2010/main" val="2141289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DA64E-8BCC-42F3-8D8B-1BA191C94A99}" type="datetimeFigureOut">
              <a:rPr lang="en-ZA" smtClean="0"/>
              <a:t>2018/08/10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EA6D9FC-155C-43AD-81CD-1C2E69F151A6}" type="slidenum">
              <a:rPr lang="en-ZA" smtClean="0"/>
              <a:t>‹#›</a:t>
            </a:fld>
            <a:endParaRPr lang="en-ZA"/>
          </a:p>
        </p:txBody>
      </p:sp>
    </p:spTree>
    <p:extLst>
      <p:ext uri="{BB962C8B-B14F-4D97-AF65-F5344CB8AC3E}">
        <p14:creationId xmlns:p14="http://schemas.microsoft.com/office/powerpoint/2010/main" val="4231016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DA64E-8BCC-42F3-8D8B-1BA191C94A99}" type="datetimeFigureOut">
              <a:rPr lang="en-ZA" smtClean="0"/>
              <a:t>2018/08/10</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A6D9FC-155C-43AD-81CD-1C2E69F151A6}" type="slidenum">
              <a:rPr lang="en-ZA" smtClean="0"/>
              <a:t>‹#›</a:t>
            </a:fld>
            <a:endParaRPr lang="en-ZA"/>
          </a:p>
        </p:txBody>
      </p:sp>
    </p:spTree>
    <p:extLst>
      <p:ext uri="{BB962C8B-B14F-4D97-AF65-F5344CB8AC3E}">
        <p14:creationId xmlns:p14="http://schemas.microsoft.com/office/powerpoint/2010/main" val="1990646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t>Comprehensive Diabetes Care </a:t>
            </a:r>
            <a:endParaRPr lang="en-ZA" dirty="0"/>
          </a:p>
        </p:txBody>
      </p:sp>
      <p:sp>
        <p:nvSpPr>
          <p:cNvPr id="3" name="Subtitle 2"/>
          <p:cNvSpPr>
            <a:spLocks noGrp="1"/>
          </p:cNvSpPr>
          <p:nvPr>
            <p:ph type="subTitle" idx="1"/>
          </p:nvPr>
        </p:nvSpPr>
        <p:spPr/>
        <p:txBody>
          <a:bodyPr/>
          <a:lstStyle/>
          <a:p>
            <a:r>
              <a:rPr lang="en-ZA" dirty="0" smtClean="0"/>
              <a:t>Continued 2</a:t>
            </a:r>
            <a:endParaRPr lang="en-ZA" dirty="0"/>
          </a:p>
        </p:txBody>
      </p:sp>
    </p:spTree>
    <p:extLst>
      <p:ext uri="{BB962C8B-B14F-4D97-AF65-F5344CB8AC3E}">
        <p14:creationId xmlns:p14="http://schemas.microsoft.com/office/powerpoint/2010/main" val="717637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What about Triglycerides?</a:t>
            </a:r>
            <a:endParaRPr lang="af-ZA" dirty="0"/>
          </a:p>
        </p:txBody>
      </p:sp>
      <p:sp>
        <p:nvSpPr>
          <p:cNvPr id="3" name="Content Placeholder 2"/>
          <p:cNvSpPr>
            <a:spLocks noGrp="1"/>
          </p:cNvSpPr>
          <p:nvPr>
            <p:ph idx="1"/>
          </p:nvPr>
        </p:nvSpPr>
        <p:spPr/>
        <p:txBody>
          <a:bodyPr/>
          <a:lstStyle/>
          <a:p>
            <a:r>
              <a:rPr lang="en-ZA" dirty="0"/>
              <a:t>SEMDSA says Specialist referral should occur when triglyceride levels </a:t>
            </a:r>
            <a:r>
              <a:rPr lang="en-ZA" dirty="0" smtClean="0"/>
              <a:t>are &gt; </a:t>
            </a:r>
            <a:r>
              <a:rPr lang="en-ZA" dirty="0"/>
              <a:t>5 </a:t>
            </a:r>
            <a:r>
              <a:rPr lang="en-ZA" dirty="0" err="1"/>
              <a:t>mmol</a:t>
            </a:r>
            <a:r>
              <a:rPr lang="en-ZA" dirty="0"/>
              <a:t>/l in the controlled diabetic, or &gt; 15 </a:t>
            </a:r>
            <a:r>
              <a:rPr lang="en-ZA" dirty="0" err="1"/>
              <a:t>mmol</a:t>
            </a:r>
            <a:r>
              <a:rPr lang="en-ZA" dirty="0"/>
              <a:t>/l </a:t>
            </a:r>
            <a:r>
              <a:rPr lang="en-ZA" dirty="0" smtClean="0"/>
              <a:t>before</a:t>
            </a:r>
            <a:r>
              <a:rPr lang="af-ZA" dirty="0"/>
              <a:t> </a:t>
            </a:r>
            <a:r>
              <a:rPr lang="en-ZA" dirty="0" smtClean="0"/>
              <a:t>treatment</a:t>
            </a:r>
            <a:r>
              <a:rPr lang="en-ZA" dirty="0"/>
              <a:t>. </a:t>
            </a:r>
            <a:endParaRPr lang="en-ZA" dirty="0" smtClean="0"/>
          </a:p>
          <a:p>
            <a:endParaRPr lang="en-ZA" dirty="0"/>
          </a:p>
          <a:p>
            <a:r>
              <a:rPr lang="en-ZA" dirty="0" smtClean="0"/>
              <a:t>(high levels below </a:t>
            </a:r>
            <a:r>
              <a:rPr lang="en-ZA" dirty="0"/>
              <a:t>5 </a:t>
            </a:r>
            <a:r>
              <a:rPr lang="en-ZA" dirty="0" err="1"/>
              <a:t>mmol</a:t>
            </a:r>
            <a:r>
              <a:rPr lang="en-ZA" dirty="0"/>
              <a:t>/l </a:t>
            </a:r>
            <a:r>
              <a:rPr lang="en-ZA" dirty="0" smtClean="0"/>
              <a:t>diet manage with </a:t>
            </a:r>
            <a:r>
              <a:rPr lang="en-ZA" dirty="0"/>
              <a:t>glucose management, alcohol restriction, weight </a:t>
            </a:r>
            <a:r>
              <a:rPr lang="en-ZA" dirty="0" smtClean="0"/>
              <a:t>loss, ideal &lt; 1.5 </a:t>
            </a:r>
            <a:r>
              <a:rPr lang="en-ZA" dirty="0" err="1" smtClean="0"/>
              <a:t>mmol</a:t>
            </a:r>
            <a:r>
              <a:rPr lang="en-ZA" dirty="0" smtClean="0"/>
              <a:t>/l)</a:t>
            </a:r>
            <a:endParaRPr lang="af-ZA" dirty="0"/>
          </a:p>
          <a:p>
            <a:endParaRPr lang="af-ZA" dirty="0"/>
          </a:p>
        </p:txBody>
      </p:sp>
    </p:spTree>
    <p:extLst>
      <p:ext uri="{BB962C8B-B14F-4D97-AF65-F5344CB8AC3E}">
        <p14:creationId xmlns:p14="http://schemas.microsoft.com/office/powerpoint/2010/main" val="3416044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Other treatment</a:t>
            </a:r>
            <a:endParaRPr lang="af-ZA" dirty="0"/>
          </a:p>
        </p:txBody>
      </p:sp>
      <p:sp>
        <p:nvSpPr>
          <p:cNvPr id="3" name="Content Placeholder 2"/>
          <p:cNvSpPr>
            <a:spLocks noGrp="1"/>
          </p:cNvSpPr>
          <p:nvPr>
            <p:ph idx="1"/>
          </p:nvPr>
        </p:nvSpPr>
        <p:spPr/>
        <p:txBody>
          <a:bodyPr/>
          <a:lstStyle/>
          <a:p>
            <a:endParaRPr lang="af-ZA" dirty="0"/>
          </a:p>
        </p:txBody>
      </p:sp>
    </p:spTree>
    <p:extLst>
      <p:ext uri="{BB962C8B-B14F-4D97-AF65-F5344CB8AC3E}">
        <p14:creationId xmlns:p14="http://schemas.microsoft.com/office/powerpoint/2010/main" val="3613503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Title 1"/>
          <p:cNvSpPr>
            <a:spLocks noGrp="1"/>
          </p:cNvSpPr>
          <p:nvPr>
            <p:ph type="title"/>
          </p:nvPr>
        </p:nvSpPr>
        <p:spPr/>
        <p:txBody>
          <a:bodyPr>
            <a:normAutofit fontScale="90000"/>
          </a:bodyPr>
          <a:lstStyle/>
          <a:p>
            <a:pPr>
              <a:lnSpc>
                <a:spcPts val="5333"/>
              </a:lnSpc>
            </a:pPr>
            <a:r>
              <a:rPr lang="en-US" dirty="0" smtClean="0"/>
              <a:t>ADA 2018: Antiplatelet </a:t>
            </a:r>
            <a:r>
              <a:rPr lang="en-US" dirty="0"/>
              <a:t>Agents: Recommendations</a:t>
            </a:r>
          </a:p>
        </p:txBody>
      </p:sp>
      <p:sp>
        <p:nvSpPr>
          <p:cNvPr id="149506" name="Content Placeholder 3"/>
          <p:cNvSpPr>
            <a:spLocks noGrp="1"/>
          </p:cNvSpPr>
          <p:nvPr>
            <p:ph idx="1"/>
          </p:nvPr>
        </p:nvSpPr>
        <p:spPr>
          <a:xfrm>
            <a:off x="406400" y="1742768"/>
            <a:ext cx="11379200" cy="5105400"/>
          </a:xfrm>
        </p:spPr>
        <p:txBody>
          <a:bodyPr>
            <a:noAutofit/>
          </a:bodyPr>
          <a:lstStyle/>
          <a:p>
            <a:pPr marL="304792" indent="-228594">
              <a:lnSpc>
                <a:spcPts val="3333"/>
              </a:lnSpc>
              <a:spcBef>
                <a:spcPts val="1600"/>
              </a:spcBef>
            </a:pPr>
            <a:r>
              <a:rPr lang="en-US" sz="3200" dirty="0"/>
              <a:t>Use aspirin therapy (75-162 mg/day) as a secondary prevention strategy in those with diabetes and a history of ASCVD. </a:t>
            </a:r>
            <a:r>
              <a:rPr lang="en-US" sz="3200" dirty="0">
                <a:solidFill>
                  <a:schemeClr val="accent6"/>
                </a:solidFill>
              </a:rPr>
              <a:t>A</a:t>
            </a:r>
          </a:p>
          <a:p>
            <a:pPr marL="304792" indent="-228594">
              <a:lnSpc>
                <a:spcPts val="3333"/>
              </a:lnSpc>
              <a:spcBef>
                <a:spcPts val="1600"/>
              </a:spcBef>
            </a:pPr>
            <a:r>
              <a:rPr lang="en-US" sz="3200" dirty="0"/>
              <a:t>For patients with ASCVD and documented aspirin allergy, </a:t>
            </a:r>
            <a:r>
              <a:rPr lang="en-US" sz="3200" dirty="0" err="1"/>
              <a:t>clopidogrel</a:t>
            </a:r>
            <a:r>
              <a:rPr lang="en-US" sz="3200" dirty="0"/>
              <a:t> (75 mg/day) should be used. </a:t>
            </a:r>
            <a:r>
              <a:rPr lang="en-US" sz="3200" dirty="0">
                <a:solidFill>
                  <a:schemeClr val="accent6"/>
                </a:solidFill>
              </a:rPr>
              <a:t>B</a:t>
            </a:r>
            <a:endParaRPr lang="en-US" sz="3200" dirty="0"/>
          </a:p>
          <a:p>
            <a:pPr marL="304792" indent="-228594">
              <a:lnSpc>
                <a:spcPts val="3333"/>
              </a:lnSpc>
              <a:spcBef>
                <a:spcPts val="1600"/>
              </a:spcBef>
            </a:pPr>
            <a:r>
              <a:rPr lang="en-US" sz="3200" dirty="0"/>
              <a:t>Dual antiplatelet therapy (with low-dose aspirin and a P2Y12 inhibitor) is reasonable for a year after an acute coronary syndrome </a:t>
            </a:r>
            <a:r>
              <a:rPr lang="en-US" sz="3200" dirty="0">
                <a:solidFill>
                  <a:schemeClr val="accent6"/>
                </a:solidFill>
              </a:rPr>
              <a:t>A</a:t>
            </a:r>
            <a:r>
              <a:rPr lang="en-US" sz="3200" dirty="0"/>
              <a:t> and may have benefits beyond this period. </a:t>
            </a:r>
            <a:r>
              <a:rPr lang="en-US" sz="3200" dirty="0">
                <a:solidFill>
                  <a:schemeClr val="accent6"/>
                </a:solidFill>
              </a:rPr>
              <a:t>B</a:t>
            </a:r>
            <a:endParaRPr lang="en-US" sz="3200" dirty="0"/>
          </a:p>
          <a:p>
            <a:pPr marL="304792" indent="-228594">
              <a:lnSpc>
                <a:spcPts val="3333"/>
              </a:lnSpc>
              <a:spcBef>
                <a:spcPts val="1600"/>
              </a:spcBef>
            </a:pPr>
            <a:endParaRPr lang="en-US" sz="3200" dirty="0"/>
          </a:p>
        </p:txBody>
      </p:sp>
      <p:sp>
        <p:nvSpPr>
          <p:cNvPr id="5" name="TextBox 3"/>
          <p:cNvSpPr txBox="1">
            <a:spLocks noChangeArrowheads="1"/>
          </p:cNvSpPr>
          <p:nvPr/>
        </p:nvSpPr>
        <p:spPr bwMode="auto">
          <a:xfrm>
            <a:off x="18361" y="6263393"/>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600" dirty="0">
                <a:solidFill>
                  <a:schemeClr val="bg1"/>
                </a:solidFill>
                <a:latin typeface="Helvetica" pitchFamily="34" charset="0"/>
              </a:rPr>
              <a:t>Cardiovascular Disease and Risk Management: </a:t>
            </a:r>
            <a:br>
              <a:rPr lang="en-US" sz="1600" dirty="0">
                <a:solidFill>
                  <a:schemeClr val="bg1"/>
                </a:solidFill>
                <a:latin typeface="Helvetica" pitchFamily="34" charset="0"/>
              </a:rPr>
            </a:br>
            <a:r>
              <a:rPr lang="en-US" sz="1600" i="1" dirty="0">
                <a:solidFill>
                  <a:schemeClr val="bg1"/>
                </a:solidFill>
              </a:rPr>
              <a:t>Standards of Medical Care in Diabetes - 2018</a:t>
            </a:r>
            <a:r>
              <a:rPr lang="en-US" sz="1600" dirty="0">
                <a:solidFill>
                  <a:schemeClr val="bg1"/>
                </a:solidFill>
                <a:latin typeface="Helvetica" pitchFamily="34" charset="0"/>
              </a:rPr>
              <a:t>. </a:t>
            </a:r>
            <a:r>
              <a:rPr lang="en-US" sz="1600" i="1" dirty="0">
                <a:solidFill>
                  <a:schemeClr val="bg1"/>
                </a:solidFill>
                <a:latin typeface="Helvetica" pitchFamily="34" charset="0"/>
              </a:rPr>
              <a:t>Diabetes Care </a:t>
            </a:r>
            <a:r>
              <a:rPr lang="en-US" sz="1600" dirty="0">
                <a:solidFill>
                  <a:schemeClr val="bg1"/>
                </a:solidFill>
                <a:latin typeface="Helvetica" pitchFamily="34" charset="0"/>
              </a:rPr>
              <a:t>2018; 41 (Suppl. 1): S86-S104</a:t>
            </a:r>
          </a:p>
        </p:txBody>
      </p:sp>
    </p:spTree>
    <p:extLst>
      <p:ext uri="{BB962C8B-B14F-4D97-AF65-F5344CB8AC3E}">
        <p14:creationId xmlns:p14="http://schemas.microsoft.com/office/powerpoint/2010/main" val="1810369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Title 1"/>
          <p:cNvSpPr>
            <a:spLocks noGrp="1"/>
          </p:cNvSpPr>
          <p:nvPr>
            <p:ph type="title"/>
          </p:nvPr>
        </p:nvSpPr>
        <p:spPr/>
        <p:txBody>
          <a:bodyPr>
            <a:normAutofit fontScale="90000"/>
          </a:bodyPr>
          <a:lstStyle/>
          <a:p>
            <a:pPr>
              <a:lnSpc>
                <a:spcPts val="5333"/>
              </a:lnSpc>
            </a:pPr>
            <a:r>
              <a:rPr lang="en-US" dirty="0" smtClean="0"/>
              <a:t>ADA 2018: Antiplatelet </a:t>
            </a:r>
            <a:r>
              <a:rPr lang="en-US" dirty="0"/>
              <a:t>Agents: Recommendations </a:t>
            </a:r>
          </a:p>
        </p:txBody>
      </p:sp>
      <p:sp>
        <p:nvSpPr>
          <p:cNvPr id="149506" name="Content Placeholder 3"/>
          <p:cNvSpPr>
            <a:spLocks noGrp="1"/>
          </p:cNvSpPr>
          <p:nvPr>
            <p:ph idx="1"/>
          </p:nvPr>
        </p:nvSpPr>
        <p:spPr>
          <a:xfrm>
            <a:off x="584200" y="1690688"/>
            <a:ext cx="10769600" cy="5105400"/>
          </a:xfrm>
        </p:spPr>
        <p:txBody>
          <a:bodyPr>
            <a:noAutofit/>
          </a:bodyPr>
          <a:lstStyle/>
          <a:p>
            <a:pPr marL="304792" indent="-228594">
              <a:lnSpc>
                <a:spcPts val="3333"/>
              </a:lnSpc>
              <a:spcBef>
                <a:spcPts val="1600"/>
              </a:spcBef>
            </a:pPr>
            <a:r>
              <a:rPr lang="en-US" sz="3200" dirty="0"/>
              <a:t>Aspirin therapy (75-162 mg/day) may be considered as a primary prevention strategy in those with type 1 or type 2 diabetes who are at increased CV risk. This includes most men and women with diabetes aged ≥50 years who have at least one additional major risk factor (family history of premature ASCVD, hypertension, dyslipidemia, smoking, or albuminuria) and are not at increased risk of bleeding. </a:t>
            </a:r>
            <a:r>
              <a:rPr lang="en-US" sz="3200" dirty="0">
                <a:solidFill>
                  <a:schemeClr val="accent6"/>
                </a:solidFill>
              </a:rPr>
              <a:t>C</a:t>
            </a:r>
          </a:p>
          <a:p>
            <a:pPr marL="304792" indent="-228594">
              <a:lnSpc>
                <a:spcPts val="3333"/>
              </a:lnSpc>
              <a:spcBef>
                <a:spcPts val="1600"/>
              </a:spcBef>
            </a:pPr>
            <a:endParaRPr lang="en-US" sz="3200" dirty="0"/>
          </a:p>
        </p:txBody>
      </p:sp>
      <p:sp>
        <p:nvSpPr>
          <p:cNvPr id="5" name="TextBox 3"/>
          <p:cNvSpPr txBox="1">
            <a:spLocks noChangeArrowheads="1"/>
          </p:cNvSpPr>
          <p:nvPr/>
        </p:nvSpPr>
        <p:spPr bwMode="auto">
          <a:xfrm>
            <a:off x="18361" y="6263393"/>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600" dirty="0">
                <a:solidFill>
                  <a:schemeClr val="bg1"/>
                </a:solidFill>
                <a:latin typeface="Helvetica" pitchFamily="34" charset="0"/>
              </a:rPr>
              <a:t>Cardiovascular Disease and Risk Management: </a:t>
            </a:r>
            <a:br>
              <a:rPr lang="en-US" sz="1600" dirty="0">
                <a:solidFill>
                  <a:schemeClr val="bg1"/>
                </a:solidFill>
                <a:latin typeface="Helvetica" pitchFamily="34" charset="0"/>
              </a:rPr>
            </a:br>
            <a:r>
              <a:rPr lang="en-US" sz="1600" i="1" dirty="0">
                <a:solidFill>
                  <a:schemeClr val="bg1"/>
                </a:solidFill>
              </a:rPr>
              <a:t>Standards of Medical Care in Diabetes - 2018</a:t>
            </a:r>
            <a:r>
              <a:rPr lang="en-US" sz="1600" dirty="0">
                <a:solidFill>
                  <a:schemeClr val="bg1"/>
                </a:solidFill>
                <a:latin typeface="Helvetica" pitchFamily="34" charset="0"/>
              </a:rPr>
              <a:t>. </a:t>
            </a:r>
            <a:r>
              <a:rPr lang="en-US" sz="1600" i="1" dirty="0">
                <a:solidFill>
                  <a:schemeClr val="bg1"/>
                </a:solidFill>
                <a:latin typeface="Helvetica" pitchFamily="34" charset="0"/>
              </a:rPr>
              <a:t>Diabetes Care </a:t>
            </a:r>
            <a:r>
              <a:rPr lang="en-US" sz="1600" dirty="0">
                <a:solidFill>
                  <a:schemeClr val="bg1"/>
                </a:solidFill>
                <a:latin typeface="Helvetica" pitchFamily="34" charset="0"/>
              </a:rPr>
              <a:t>2018; 41 (Suppl. 1): S86-S104</a:t>
            </a:r>
          </a:p>
        </p:txBody>
      </p:sp>
    </p:spTree>
    <p:extLst>
      <p:ext uri="{BB962C8B-B14F-4D97-AF65-F5344CB8AC3E}">
        <p14:creationId xmlns:p14="http://schemas.microsoft.com/office/powerpoint/2010/main" val="1948459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itle 1"/>
          <p:cNvSpPr>
            <a:spLocks noGrp="1"/>
          </p:cNvSpPr>
          <p:nvPr>
            <p:ph type="title" idx="4294967295"/>
          </p:nvPr>
        </p:nvSpPr>
        <p:spPr>
          <a:xfrm>
            <a:off x="2166938" y="742950"/>
            <a:ext cx="8069262" cy="1143000"/>
          </a:xfrm>
        </p:spPr>
        <p:txBody>
          <a:bodyPr/>
          <a:lstStyle/>
          <a:p>
            <a:r>
              <a:rPr lang="en-US" sz="3600"/>
              <a:t>What About ASA for 1⁰ Prevention of CVD? </a:t>
            </a:r>
          </a:p>
        </p:txBody>
      </p:sp>
      <p:pic>
        <p:nvPicPr>
          <p:cNvPr id="227330" name="Picture 4"/>
          <p:cNvPicPr>
            <a:picLocks noGrp="1" noChangeAspect="1" noChangeArrowheads="1"/>
          </p:cNvPicPr>
          <p:nvPr>
            <p:ph idx="4294967295"/>
          </p:nvPr>
        </p:nvPicPr>
        <p:blipFill>
          <a:blip r:embed="rId3"/>
          <a:srcRect/>
          <a:stretch>
            <a:fillRect/>
          </a:stretch>
        </p:blipFill>
        <p:spPr>
          <a:xfrm>
            <a:off x="2133600" y="2054225"/>
            <a:ext cx="7772400" cy="2909888"/>
          </a:xfrm>
        </p:spPr>
      </p:pic>
      <p:sp>
        <p:nvSpPr>
          <p:cNvPr id="227331" name="TextBox 9"/>
          <p:cNvSpPr txBox="1">
            <a:spLocks noChangeArrowheads="1"/>
          </p:cNvSpPr>
          <p:nvPr/>
        </p:nvSpPr>
        <p:spPr bwMode="auto">
          <a:xfrm>
            <a:off x="3756026" y="5230813"/>
            <a:ext cx="4752135" cy="369332"/>
          </a:xfrm>
          <a:prstGeom prst="rect">
            <a:avLst/>
          </a:prstGeom>
          <a:noFill/>
          <a:ln w="9525">
            <a:noFill/>
            <a:miter lim="800000"/>
            <a:headEnd/>
            <a:tailEnd/>
          </a:ln>
        </p:spPr>
        <p:txBody>
          <a:bodyPr wrap="none">
            <a:spAutoFit/>
          </a:bodyPr>
          <a:lstStyle/>
          <a:p>
            <a:r>
              <a:rPr lang="en-GB">
                <a:latin typeface="Open Sans"/>
                <a:ea typeface="Open Sans"/>
              </a:rPr>
              <a:t>Included: Six studies, n = 10,117 participants</a:t>
            </a:r>
          </a:p>
        </p:txBody>
      </p:sp>
      <p:sp>
        <p:nvSpPr>
          <p:cNvPr id="227332" name="TextBox 6"/>
          <p:cNvSpPr txBox="1">
            <a:spLocks noChangeArrowheads="1"/>
          </p:cNvSpPr>
          <p:nvPr/>
        </p:nvSpPr>
        <p:spPr bwMode="auto">
          <a:xfrm>
            <a:off x="1778000" y="6134101"/>
            <a:ext cx="3035300" cy="276225"/>
          </a:xfrm>
          <a:prstGeom prst="rect">
            <a:avLst/>
          </a:prstGeom>
          <a:noFill/>
          <a:ln w="9525">
            <a:noFill/>
            <a:miter lim="800000"/>
            <a:headEnd/>
            <a:tailEnd/>
          </a:ln>
        </p:spPr>
        <p:txBody>
          <a:bodyPr wrap="none">
            <a:spAutoFit/>
          </a:bodyPr>
          <a:lstStyle/>
          <a:p>
            <a:r>
              <a:rPr lang="en-GB" sz="1200">
                <a:latin typeface="Open Sans"/>
                <a:ea typeface="Open Sans"/>
              </a:rPr>
              <a:t>De Berardis G et al. </a:t>
            </a:r>
            <a:r>
              <a:rPr lang="en-GB" sz="1200" i="1">
                <a:latin typeface="Open Sans"/>
                <a:ea typeface="Open Sans"/>
              </a:rPr>
              <a:t>BMJ </a:t>
            </a:r>
            <a:r>
              <a:rPr lang="en-GB" sz="1200">
                <a:latin typeface="Open Sans"/>
                <a:ea typeface="Open Sans"/>
              </a:rPr>
              <a:t>2009;339:b4531</a:t>
            </a:r>
          </a:p>
        </p:txBody>
      </p:sp>
      <p:sp>
        <p:nvSpPr>
          <p:cNvPr id="227333" name="Text Box 6"/>
          <p:cNvSpPr txBox="1">
            <a:spLocks noChangeArrowheads="1"/>
          </p:cNvSpPr>
          <p:nvPr/>
        </p:nvSpPr>
        <p:spPr bwMode="auto">
          <a:xfrm>
            <a:off x="1524000" y="66675"/>
            <a:ext cx="7677150" cy="304800"/>
          </a:xfrm>
          <a:prstGeom prst="rect">
            <a:avLst/>
          </a:prstGeom>
          <a:noFill/>
          <a:ln w="9525">
            <a:noFill/>
            <a:miter lim="800000"/>
            <a:headEnd/>
            <a:tailEnd/>
          </a:ln>
        </p:spPr>
        <p:txBody>
          <a:bodyPr>
            <a:spAutoFit/>
          </a:bodyPr>
          <a:lstStyle/>
          <a:p>
            <a:pPr>
              <a:spcBef>
                <a:spcPct val="50000"/>
              </a:spcBef>
            </a:pPr>
            <a:r>
              <a:rPr lang="en-US" sz="1400" i="1">
                <a:cs typeface="Arial" charset="0"/>
              </a:rPr>
              <a:t>2018 Diabetes Canada CPG – Chapter 23.  Cardiovascular Protection in People with Diabetes </a:t>
            </a:r>
          </a:p>
        </p:txBody>
      </p:sp>
    </p:spTree>
    <p:extLst>
      <p:ext uri="{BB962C8B-B14F-4D97-AF65-F5344CB8AC3E}">
        <p14:creationId xmlns:p14="http://schemas.microsoft.com/office/powerpoint/2010/main" val="1863552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6118226"/>
            <a:ext cx="3810000" cy="14287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9378" name="Text Box 6"/>
          <p:cNvSpPr txBox="1">
            <a:spLocks noChangeArrowheads="1"/>
          </p:cNvSpPr>
          <p:nvPr/>
        </p:nvSpPr>
        <p:spPr bwMode="auto">
          <a:xfrm>
            <a:off x="2770188" y="6310314"/>
            <a:ext cx="2563812" cy="625475"/>
          </a:xfrm>
          <a:prstGeom prst="rect">
            <a:avLst/>
          </a:prstGeom>
          <a:noFill/>
          <a:ln w="9525">
            <a:noFill/>
            <a:miter lim="800000"/>
            <a:headEnd/>
            <a:tailEnd/>
          </a:ln>
        </p:spPr>
        <p:txBody>
          <a:bodyPr anchor="b">
            <a:spAutoFit/>
          </a:bodyPr>
          <a:lstStyle/>
          <a:p>
            <a:pPr indent="-512763"/>
            <a:endParaRPr lang="en-US" sz="1100" b="1">
              <a:latin typeface="Open Sans"/>
              <a:ea typeface="Open Sans"/>
            </a:endParaRPr>
          </a:p>
          <a:p>
            <a:pPr indent="-512763"/>
            <a:endParaRPr lang="en-US" sz="1200">
              <a:latin typeface="Open Sans"/>
              <a:ea typeface="Open Sans"/>
            </a:endParaRPr>
          </a:p>
          <a:p>
            <a:pPr indent="-512763"/>
            <a:endParaRPr lang="en-US" sz="1200">
              <a:latin typeface="Open Sans"/>
              <a:ea typeface="Open Sans"/>
            </a:endParaRPr>
          </a:p>
        </p:txBody>
      </p:sp>
      <p:sp>
        <p:nvSpPr>
          <p:cNvPr id="229379" name="Rectangle 1"/>
          <p:cNvSpPr>
            <a:spLocks noChangeArrowheads="1"/>
          </p:cNvSpPr>
          <p:nvPr/>
        </p:nvSpPr>
        <p:spPr bwMode="auto">
          <a:xfrm>
            <a:off x="5334000" y="0"/>
            <a:ext cx="5334000" cy="6858000"/>
          </a:xfrm>
          <a:prstGeom prst="rect">
            <a:avLst/>
          </a:prstGeom>
          <a:solidFill>
            <a:srgbClr val="FFFFFF"/>
          </a:solidFill>
          <a:ln w="9525">
            <a:solidFill>
              <a:schemeClr val="tx1"/>
            </a:solidFill>
            <a:round/>
            <a:headEnd/>
            <a:tailEnd/>
          </a:ln>
        </p:spPr>
        <p:txBody>
          <a:bodyPr/>
          <a:lstStyle/>
          <a:p>
            <a:endParaRPr lang="en-CA"/>
          </a:p>
        </p:txBody>
      </p:sp>
      <p:cxnSp>
        <p:nvCxnSpPr>
          <p:cNvPr id="84" name="Straight Connector 83"/>
          <p:cNvCxnSpPr>
            <a:cxnSpLocks noChangeShapeType="1"/>
          </p:cNvCxnSpPr>
          <p:nvPr/>
        </p:nvCxnSpPr>
        <p:spPr bwMode="auto">
          <a:xfrm>
            <a:off x="8729664" y="6192839"/>
            <a:ext cx="84137" cy="1587"/>
          </a:xfrm>
          <a:prstGeom prst="line">
            <a:avLst/>
          </a:prstGeom>
          <a:noFill/>
          <a:ln w="12700">
            <a:solidFill>
              <a:schemeClr val="accent6"/>
            </a:solidFill>
            <a:round/>
            <a:headEnd/>
            <a:tailEnd/>
          </a:ln>
          <a:effectLst/>
        </p:spPr>
      </p:cxnSp>
      <p:cxnSp>
        <p:nvCxnSpPr>
          <p:cNvPr id="80" name="Straight Connector 79"/>
          <p:cNvCxnSpPr>
            <a:cxnSpLocks noChangeShapeType="1"/>
          </p:cNvCxnSpPr>
          <p:nvPr/>
        </p:nvCxnSpPr>
        <p:spPr bwMode="auto">
          <a:xfrm>
            <a:off x="8686801" y="5891214"/>
            <a:ext cx="360363" cy="1587"/>
          </a:xfrm>
          <a:prstGeom prst="line">
            <a:avLst/>
          </a:prstGeom>
          <a:noFill/>
          <a:ln w="12700">
            <a:solidFill>
              <a:schemeClr val="accent6"/>
            </a:solidFill>
            <a:round/>
            <a:headEnd/>
            <a:tailEnd/>
          </a:ln>
          <a:effectLst/>
        </p:spPr>
      </p:cxnSp>
      <p:cxnSp>
        <p:nvCxnSpPr>
          <p:cNvPr id="82" name="Straight Connector 81"/>
          <p:cNvCxnSpPr>
            <a:cxnSpLocks noChangeShapeType="1"/>
          </p:cNvCxnSpPr>
          <p:nvPr/>
        </p:nvCxnSpPr>
        <p:spPr bwMode="auto">
          <a:xfrm>
            <a:off x="8710613" y="6043614"/>
            <a:ext cx="101600" cy="1587"/>
          </a:xfrm>
          <a:prstGeom prst="line">
            <a:avLst/>
          </a:prstGeom>
          <a:noFill/>
          <a:ln w="12700">
            <a:solidFill>
              <a:schemeClr val="accent6"/>
            </a:solidFill>
            <a:round/>
            <a:headEnd/>
            <a:tailEnd/>
          </a:ln>
          <a:effectLst/>
        </p:spPr>
      </p:cxnSp>
      <p:cxnSp>
        <p:nvCxnSpPr>
          <p:cNvPr id="78" name="Straight Connector 77"/>
          <p:cNvCxnSpPr>
            <a:cxnSpLocks noChangeShapeType="1"/>
          </p:cNvCxnSpPr>
          <p:nvPr/>
        </p:nvCxnSpPr>
        <p:spPr bwMode="auto">
          <a:xfrm>
            <a:off x="8682039" y="5738814"/>
            <a:ext cx="180975" cy="1587"/>
          </a:xfrm>
          <a:prstGeom prst="line">
            <a:avLst/>
          </a:prstGeom>
          <a:noFill/>
          <a:ln w="12700">
            <a:solidFill>
              <a:schemeClr val="accent6"/>
            </a:solidFill>
            <a:round/>
            <a:headEnd/>
            <a:tailEnd/>
          </a:ln>
          <a:effectLst/>
        </p:spPr>
      </p:cxnSp>
      <p:cxnSp>
        <p:nvCxnSpPr>
          <p:cNvPr id="76" name="Straight Connector 75"/>
          <p:cNvCxnSpPr>
            <a:cxnSpLocks noChangeShapeType="1"/>
          </p:cNvCxnSpPr>
          <p:nvPr/>
        </p:nvCxnSpPr>
        <p:spPr bwMode="auto">
          <a:xfrm>
            <a:off x="8618539" y="5594350"/>
            <a:ext cx="282575" cy="1588"/>
          </a:xfrm>
          <a:prstGeom prst="line">
            <a:avLst/>
          </a:prstGeom>
          <a:noFill/>
          <a:ln w="12700">
            <a:solidFill>
              <a:schemeClr val="accent6"/>
            </a:solidFill>
            <a:round/>
            <a:headEnd/>
            <a:tailEnd/>
          </a:ln>
          <a:effectLst/>
        </p:spPr>
      </p:cxnSp>
      <p:cxnSp>
        <p:nvCxnSpPr>
          <p:cNvPr id="75" name="Straight Connector 74"/>
          <p:cNvCxnSpPr>
            <a:cxnSpLocks noChangeShapeType="1"/>
          </p:cNvCxnSpPr>
          <p:nvPr/>
        </p:nvCxnSpPr>
        <p:spPr bwMode="auto">
          <a:xfrm>
            <a:off x="8686801" y="5135564"/>
            <a:ext cx="161925" cy="1587"/>
          </a:xfrm>
          <a:prstGeom prst="line">
            <a:avLst/>
          </a:prstGeom>
          <a:noFill/>
          <a:ln w="12700">
            <a:solidFill>
              <a:schemeClr val="accent6"/>
            </a:solidFill>
            <a:round/>
            <a:headEnd/>
            <a:tailEnd/>
          </a:ln>
          <a:effectLst/>
        </p:spPr>
      </p:cxnSp>
      <p:cxnSp>
        <p:nvCxnSpPr>
          <p:cNvPr id="73" name="Straight Connector 72"/>
          <p:cNvCxnSpPr>
            <a:cxnSpLocks noChangeShapeType="1"/>
          </p:cNvCxnSpPr>
          <p:nvPr/>
        </p:nvCxnSpPr>
        <p:spPr bwMode="auto">
          <a:xfrm>
            <a:off x="8675688" y="4978400"/>
            <a:ext cx="125412" cy="1588"/>
          </a:xfrm>
          <a:prstGeom prst="line">
            <a:avLst/>
          </a:prstGeom>
          <a:noFill/>
          <a:ln w="12700">
            <a:solidFill>
              <a:schemeClr val="accent6"/>
            </a:solidFill>
            <a:round/>
            <a:headEnd/>
            <a:tailEnd/>
          </a:ln>
          <a:effectLst/>
        </p:spPr>
      </p:cxnSp>
      <p:cxnSp>
        <p:nvCxnSpPr>
          <p:cNvPr id="71" name="Straight Connector 70"/>
          <p:cNvCxnSpPr>
            <a:cxnSpLocks noChangeShapeType="1"/>
          </p:cNvCxnSpPr>
          <p:nvPr/>
        </p:nvCxnSpPr>
        <p:spPr bwMode="auto">
          <a:xfrm>
            <a:off x="8547101" y="4821239"/>
            <a:ext cx="595313" cy="1587"/>
          </a:xfrm>
          <a:prstGeom prst="line">
            <a:avLst/>
          </a:prstGeom>
          <a:noFill/>
          <a:ln w="12700">
            <a:solidFill>
              <a:schemeClr val="accent6"/>
            </a:solidFill>
            <a:round/>
            <a:headEnd/>
            <a:tailEnd/>
          </a:ln>
          <a:effectLst/>
        </p:spPr>
      </p:cxnSp>
      <p:cxnSp>
        <p:nvCxnSpPr>
          <p:cNvPr id="70" name="Straight Connector 69"/>
          <p:cNvCxnSpPr>
            <a:cxnSpLocks noChangeShapeType="1"/>
          </p:cNvCxnSpPr>
          <p:nvPr/>
        </p:nvCxnSpPr>
        <p:spPr bwMode="auto">
          <a:xfrm>
            <a:off x="8721725" y="4673600"/>
            <a:ext cx="274638" cy="1588"/>
          </a:xfrm>
          <a:prstGeom prst="line">
            <a:avLst/>
          </a:prstGeom>
          <a:noFill/>
          <a:ln w="12700">
            <a:solidFill>
              <a:schemeClr val="accent6"/>
            </a:solidFill>
            <a:round/>
            <a:headEnd/>
            <a:tailEnd/>
          </a:ln>
          <a:effectLst/>
        </p:spPr>
      </p:cxnSp>
      <p:cxnSp>
        <p:nvCxnSpPr>
          <p:cNvPr id="229389" name="Straight Connector 68"/>
          <p:cNvCxnSpPr>
            <a:cxnSpLocks noChangeShapeType="1"/>
          </p:cNvCxnSpPr>
          <p:nvPr/>
        </p:nvCxnSpPr>
        <p:spPr bwMode="auto">
          <a:xfrm>
            <a:off x="7683501" y="4525964"/>
            <a:ext cx="1019175" cy="1587"/>
          </a:xfrm>
          <a:prstGeom prst="line">
            <a:avLst/>
          </a:prstGeom>
          <a:noFill/>
          <a:ln w="12700">
            <a:solidFill>
              <a:srgbClr val="2D2D8A"/>
            </a:solidFill>
            <a:round/>
            <a:headEnd type="stealth" w="med" len="med"/>
            <a:tailEnd/>
          </a:ln>
        </p:spPr>
      </p:cxnSp>
      <p:cxnSp>
        <p:nvCxnSpPr>
          <p:cNvPr id="68" name="Straight Connector 67"/>
          <p:cNvCxnSpPr>
            <a:cxnSpLocks noChangeShapeType="1"/>
          </p:cNvCxnSpPr>
          <p:nvPr/>
        </p:nvCxnSpPr>
        <p:spPr bwMode="auto">
          <a:xfrm>
            <a:off x="8636001" y="4068764"/>
            <a:ext cx="195263" cy="1587"/>
          </a:xfrm>
          <a:prstGeom prst="line">
            <a:avLst/>
          </a:prstGeom>
          <a:noFill/>
          <a:ln w="12700">
            <a:solidFill>
              <a:schemeClr val="accent6"/>
            </a:solidFill>
            <a:round/>
            <a:headEnd/>
            <a:tailEnd/>
          </a:ln>
          <a:effectLst/>
        </p:spPr>
      </p:cxnSp>
      <p:cxnSp>
        <p:nvCxnSpPr>
          <p:cNvPr id="67" name="Straight Connector 66"/>
          <p:cNvCxnSpPr>
            <a:cxnSpLocks noChangeShapeType="1"/>
          </p:cNvCxnSpPr>
          <p:nvPr/>
        </p:nvCxnSpPr>
        <p:spPr bwMode="auto">
          <a:xfrm>
            <a:off x="8750300" y="3916364"/>
            <a:ext cx="185738" cy="1587"/>
          </a:xfrm>
          <a:prstGeom prst="line">
            <a:avLst/>
          </a:prstGeom>
          <a:noFill/>
          <a:ln w="12700">
            <a:solidFill>
              <a:schemeClr val="accent6"/>
            </a:solidFill>
            <a:round/>
            <a:headEnd/>
            <a:tailEnd/>
          </a:ln>
          <a:effectLst/>
        </p:spPr>
      </p:cxnSp>
      <p:cxnSp>
        <p:nvCxnSpPr>
          <p:cNvPr id="66" name="Straight Connector 65"/>
          <p:cNvCxnSpPr>
            <a:cxnSpLocks noChangeShapeType="1"/>
          </p:cNvCxnSpPr>
          <p:nvPr/>
        </p:nvCxnSpPr>
        <p:spPr bwMode="auto">
          <a:xfrm>
            <a:off x="8458201" y="3763964"/>
            <a:ext cx="569913" cy="1587"/>
          </a:xfrm>
          <a:prstGeom prst="line">
            <a:avLst/>
          </a:prstGeom>
          <a:noFill/>
          <a:ln w="12700">
            <a:solidFill>
              <a:schemeClr val="accent6"/>
            </a:solidFill>
            <a:round/>
            <a:headEnd/>
            <a:tailEnd/>
          </a:ln>
          <a:effectLst/>
        </p:spPr>
      </p:cxnSp>
      <p:cxnSp>
        <p:nvCxnSpPr>
          <p:cNvPr id="65" name="Straight Connector 64"/>
          <p:cNvCxnSpPr>
            <a:cxnSpLocks noChangeShapeType="1"/>
          </p:cNvCxnSpPr>
          <p:nvPr/>
        </p:nvCxnSpPr>
        <p:spPr bwMode="auto">
          <a:xfrm>
            <a:off x="8351838" y="3611564"/>
            <a:ext cx="387350" cy="1587"/>
          </a:xfrm>
          <a:prstGeom prst="line">
            <a:avLst/>
          </a:prstGeom>
          <a:noFill/>
          <a:ln w="12700">
            <a:solidFill>
              <a:schemeClr val="accent6"/>
            </a:solidFill>
            <a:round/>
            <a:headEnd/>
            <a:tailEnd/>
          </a:ln>
          <a:effectLst/>
        </p:spPr>
      </p:cxnSp>
      <p:cxnSp>
        <p:nvCxnSpPr>
          <p:cNvPr id="64" name="Straight Connector 63"/>
          <p:cNvCxnSpPr>
            <a:cxnSpLocks noChangeShapeType="1"/>
          </p:cNvCxnSpPr>
          <p:nvPr/>
        </p:nvCxnSpPr>
        <p:spPr bwMode="auto">
          <a:xfrm>
            <a:off x="8567738" y="3459164"/>
            <a:ext cx="260350" cy="1587"/>
          </a:xfrm>
          <a:prstGeom prst="line">
            <a:avLst/>
          </a:prstGeom>
          <a:noFill/>
          <a:ln w="12700">
            <a:solidFill>
              <a:schemeClr val="accent6"/>
            </a:solidFill>
            <a:round/>
            <a:headEnd/>
            <a:tailEnd/>
          </a:ln>
          <a:effectLst/>
        </p:spPr>
      </p:cxnSp>
      <p:cxnSp>
        <p:nvCxnSpPr>
          <p:cNvPr id="63" name="Straight Connector 62"/>
          <p:cNvCxnSpPr>
            <a:cxnSpLocks noChangeShapeType="1"/>
          </p:cNvCxnSpPr>
          <p:nvPr/>
        </p:nvCxnSpPr>
        <p:spPr bwMode="auto">
          <a:xfrm>
            <a:off x="8605839" y="3308350"/>
            <a:ext cx="306387" cy="1588"/>
          </a:xfrm>
          <a:prstGeom prst="line">
            <a:avLst/>
          </a:prstGeom>
          <a:noFill/>
          <a:ln w="12700">
            <a:solidFill>
              <a:schemeClr val="accent6"/>
            </a:solidFill>
            <a:round/>
            <a:headEnd/>
            <a:tailEnd/>
          </a:ln>
          <a:effectLst/>
        </p:spPr>
      </p:cxnSp>
      <p:cxnSp>
        <p:nvCxnSpPr>
          <p:cNvPr id="62" name="Straight Connector 61"/>
          <p:cNvCxnSpPr>
            <a:cxnSpLocks noChangeShapeType="1"/>
          </p:cNvCxnSpPr>
          <p:nvPr/>
        </p:nvCxnSpPr>
        <p:spPr bwMode="auto">
          <a:xfrm>
            <a:off x="8623301" y="2851150"/>
            <a:ext cx="231775" cy="1588"/>
          </a:xfrm>
          <a:prstGeom prst="line">
            <a:avLst/>
          </a:prstGeom>
          <a:noFill/>
          <a:ln w="12700">
            <a:solidFill>
              <a:schemeClr val="accent6"/>
            </a:solidFill>
            <a:round/>
            <a:headEnd/>
            <a:tailEnd/>
          </a:ln>
          <a:effectLst/>
        </p:spPr>
      </p:cxnSp>
      <p:cxnSp>
        <p:nvCxnSpPr>
          <p:cNvPr id="61" name="Straight Connector 60"/>
          <p:cNvCxnSpPr>
            <a:cxnSpLocks noChangeShapeType="1"/>
          </p:cNvCxnSpPr>
          <p:nvPr/>
        </p:nvCxnSpPr>
        <p:spPr bwMode="auto">
          <a:xfrm>
            <a:off x="8280401" y="2698750"/>
            <a:ext cx="423863" cy="1588"/>
          </a:xfrm>
          <a:prstGeom prst="line">
            <a:avLst/>
          </a:prstGeom>
          <a:noFill/>
          <a:ln w="12700">
            <a:solidFill>
              <a:schemeClr val="accent6"/>
            </a:solidFill>
            <a:round/>
            <a:headEnd/>
            <a:tailEnd/>
          </a:ln>
          <a:effectLst/>
        </p:spPr>
      </p:cxnSp>
      <p:cxnSp>
        <p:nvCxnSpPr>
          <p:cNvPr id="60" name="Straight Connector 59"/>
          <p:cNvCxnSpPr>
            <a:cxnSpLocks noChangeShapeType="1"/>
          </p:cNvCxnSpPr>
          <p:nvPr/>
        </p:nvCxnSpPr>
        <p:spPr bwMode="auto">
          <a:xfrm>
            <a:off x="8669339" y="2549525"/>
            <a:ext cx="122237" cy="1588"/>
          </a:xfrm>
          <a:prstGeom prst="line">
            <a:avLst/>
          </a:prstGeom>
          <a:noFill/>
          <a:ln w="12700">
            <a:solidFill>
              <a:schemeClr val="accent6"/>
            </a:solidFill>
            <a:round/>
            <a:headEnd/>
            <a:tailEnd/>
          </a:ln>
          <a:effectLst/>
        </p:spPr>
      </p:cxnSp>
      <p:cxnSp>
        <p:nvCxnSpPr>
          <p:cNvPr id="59" name="Straight Connector 58"/>
          <p:cNvCxnSpPr>
            <a:cxnSpLocks noChangeShapeType="1"/>
          </p:cNvCxnSpPr>
          <p:nvPr/>
        </p:nvCxnSpPr>
        <p:spPr bwMode="auto">
          <a:xfrm>
            <a:off x="8229601" y="2393950"/>
            <a:ext cx="671513" cy="1588"/>
          </a:xfrm>
          <a:prstGeom prst="line">
            <a:avLst/>
          </a:prstGeom>
          <a:noFill/>
          <a:ln w="12700">
            <a:solidFill>
              <a:schemeClr val="accent6"/>
            </a:solidFill>
            <a:round/>
            <a:headEnd/>
            <a:tailEnd/>
          </a:ln>
          <a:effectLst/>
        </p:spPr>
      </p:cxnSp>
      <p:cxnSp>
        <p:nvCxnSpPr>
          <p:cNvPr id="58" name="Straight Connector 57"/>
          <p:cNvCxnSpPr>
            <a:cxnSpLocks noChangeShapeType="1"/>
          </p:cNvCxnSpPr>
          <p:nvPr/>
        </p:nvCxnSpPr>
        <p:spPr bwMode="auto">
          <a:xfrm>
            <a:off x="8755064" y="2241550"/>
            <a:ext cx="331787" cy="1588"/>
          </a:xfrm>
          <a:prstGeom prst="line">
            <a:avLst/>
          </a:prstGeom>
          <a:noFill/>
          <a:ln w="12700">
            <a:solidFill>
              <a:schemeClr val="accent6"/>
            </a:solidFill>
            <a:round/>
            <a:headEnd/>
            <a:tailEnd/>
          </a:ln>
          <a:effectLst/>
        </p:spPr>
      </p:cxnSp>
      <p:cxnSp>
        <p:nvCxnSpPr>
          <p:cNvPr id="57" name="Straight Connector 56"/>
          <p:cNvCxnSpPr>
            <a:cxnSpLocks noChangeShapeType="1"/>
          </p:cNvCxnSpPr>
          <p:nvPr/>
        </p:nvCxnSpPr>
        <p:spPr bwMode="auto">
          <a:xfrm>
            <a:off x="8696326" y="2090739"/>
            <a:ext cx="460375" cy="1587"/>
          </a:xfrm>
          <a:prstGeom prst="line">
            <a:avLst/>
          </a:prstGeom>
          <a:noFill/>
          <a:ln w="12700">
            <a:solidFill>
              <a:schemeClr val="accent6"/>
            </a:solidFill>
            <a:round/>
            <a:headEnd/>
            <a:tailEnd/>
          </a:ln>
          <a:effectLst/>
        </p:spPr>
      </p:cxnSp>
      <p:cxnSp>
        <p:nvCxnSpPr>
          <p:cNvPr id="56" name="Straight Connector 55"/>
          <p:cNvCxnSpPr>
            <a:cxnSpLocks noChangeShapeType="1"/>
          </p:cNvCxnSpPr>
          <p:nvPr/>
        </p:nvCxnSpPr>
        <p:spPr bwMode="auto">
          <a:xfrm>
            <a:off x="8510589" y="1941514"/>
            <a:ext cx="460375" cy="1587"/>
          </a:xfrm>
          <a:prstGeom prst="line">
            <a:avLst/>
          </a:prstGeom>
          <a:noFill/>
          <a:ln w="12700">
            <a:solidFill>
              <a:schemeClr val="accent6"/>
            </a:solidFill>
            <a:round/>
            <a:headEnd/>
            <a:tailEnd/>
          </a:ln>
          <a:effectLst/>
        </p:spPr>
      </p:cxnSp>
      <p:cxnSp>
        <p:nvCxnSpPr>
          <p:cNvPr id="55" name="Straight Connector 54"/>
          <p:cNvCxnSpPr>
            <a:cxnSpLocks noChangeShapeType="1"/>
          </p:cNvCxnSpPr>
          <p:nvPr/>
        </p:nvCxnSpPr>
        <p:spPr bwMode="auto">
          <a:xfrm>
            <a:off x="8702675" y="1327150"/>
            <a:ext cx="114300" cy="1588"/>
          </a:xfrm>
          <a:prstGeom prst="line">
            <a:avLst/>
          </a:prstGeom>
          <a:noFill/>
          <a:ln w="12700">
            <a:solidFill>
              <a:schemeClr val="accent6"/>
            </a:solidFill>
            <a:round/>
            <a:headEnd/>
            <a:tailEnd/>
          </a:ln>
          <a:effectLst/>
        </p:spPr>
      </p:cxnSp>
      <p:cxnSp>
        <p:nvCxnSpPr>
          <p:cNvPr id="54" name="Straight Connector 53"/>
          <p:cNvCxnSpPr>
            <a:cxnSpLocks noChangeShapeType="1"/>
          </p:cNvCxnSpPr>
          <p:nvPr/>
        </p:nvCxnSpPr>
        <p:spPr bwMode="auto">
          <a:xfrm>
            <a:off x="8572501" y="1174750"/>
            <a:ext cx="360363" cy="1588"/>
          </a:xfrm>
          <a:prstGeom prst="line">
            <a:avLst/>
          </a:prstGeom>
          <a:noFill/>
          <a:ln w="12700">
            <a:solidFill>
              <a:schemeClr val="accent6"/>
            </a:solidFill>
            <a:round/>
            <a:headEnd/>
            <a:tailEnd/>
          </a:ln>
          <a:effectLst/>
        </p:spPr>
      </p:cxnSp>
      <p:cxnSp>
        <p:nvCxnSpPr>
          <p:cNvPr id="53" name="Straight Connector 52"/>
          <p:cNvCxnSpPr>
            <a:cxnSpLocks noChangeShapeType="1"/>
          </p:cNvCxnSpPr>
          <p:nvPr/>
        </p:nvCxnSpPr>
        <p:spPr bwMode="auto">
          <a:xfrm>
            <a:off x="8678863" y="1022350"/>
            <a:ext cx="176212" cy="1588"/>
          </a:xfrm>
          <a:prstGeom prst="line">
            <a:avLst/>
          </a:prstGeom>
          <a:noFill/>
          <a:ln w="12700">
            <a:solidFill>
              <a:schemeClr val="accent6"/>
            </a:solidFill>
            <a:round/>
            <a:headEnd/>
            <a:tailEnd/>
          </a:ln>
          <a:effectLst/>
        </p:spPr>
      </p:cxnSp>
      <p:cxnSp>
        <p:nvCxnSpPr>
          <p:cNvPr id="52" name="Straight Connector 51"/>
          <p:cNvCxnSpPr>
            <a:cxnSpLocks noChangeShapeType="1"/>
          </p:cNvCxnSpPr>
          <p:nvPr/>
        </p:nvCxnSpPr>
        <p:spPr bwMode="auto">
          <a:xfrm>
            <a:off x="8699500" y="874714"/>
            <a:ext cx="177800" cy="1587"/>
          </a:xfrm>
          <a:prstGeom prst="line">
            <a:avLst/>
          </a:prstGeom>
          <a:noFill/>
          <a:ln w="12700">
            <a:solidFill>
              <a:schemeClr val="accent6"/>
            </a:solidFill>
            <a:round/>
            <a:headEnd/>
            <a:tailEnd/>
          </a:ln>
          <a:effectLst/>
        </p:spPr>
      </p:cxnSp>
      <p:cxnSp>
        <p:nvCxnSpPr>
          <p:cNvPr id="51" name="Straight Connector 50"/>
          <p:cNvCxnSpPr>
            <a:cxnSpLocks noChangeShapeType="1"/>
          </p:cNvCxnSpPr>
          <p:nvPr/>
        </p:nvCxnSpPr>
        <p:spPr bwMode="auto">
          <a:xfrm>
            <a:off x="8610600" y="722314"/>
            <a:ext cx="204788" cy="1587"/>
          </a:xfrm>
          <a:prstGeom prst="line">
            <a:avLst/>
          </a:prstGeom>
          <a:noFill/>
          <a:ln w="12700">
            <a:solidFill>
              <a:schemeClr val="accent6"/>
            </a:solidFill>
            <a:round/>
            <a:headEnd/>
            <a:tailEnd/>
          </a:ln>
          <a:effectLst/>
        </p:spPr>
      </p:cxnSp>
      <p:sp>
        <p:nvSpPr>
          <p:cNvPr id="229408" name="Rectangle 2"/>
          <p:cNvSpPr>
            <a:spLocks noGrp="1"/>
          </p:cNvSpPr>
          <p:nvPr>
            <p:ph type="title" idx="4294967295"/>
          </p:nvPr>
        </p:nvSpPr>
        <p:spPr>
          <a:xfrm>
            <a:off x="1968500" y="609600"/>
            <a:ext cx="3365500" cy="1931988"/>
          </a:xfrm>
        </p:spPr>
        <p:txBody>
          <a:bodyPr>
            <a:normAutofit fontScale="90000"/>
          </a:bodyPr>
          <a:lstStyle/>
          <a:p>
            <a:pPr>
              <a:lnSpc>
                <a:spcPct val="100000"/>
              </a:lnSpc>
            </a:pPr>
            <a:r>
              <a:rPr lang="en-CA" sz="3200"/>
              <a:t>ASA for 1⁰</a:t>
            </a:r>
            <a:br>
              <a:rPr lang="en-CA" sz="3200"/>
            </a:br>
            <a:r>
              <a:rPr lang="en-CA" sz="3200"/>
              <a:t>Prevention in Diabetes</a:t>
            </a:r>
            <a:br>
              <a:rPr lang="en-CA" sz="3200"/>
            </a:br>
            <a:r>
              <a:rPr lang="en-CA" sz="1800">
                <a:solidFill>
                  <a:srgbClr val="000000"/>
                </a:solidFill>
              </a:rPr>
              <a:t>Meta analysis of 6 studies</a:t>
            </a:r>
            <a:br>
              <a:rPr lang="en-CA" sz="1800">
                <a:solidFill>
                  <a:srgbClr val="000000"/>
                </a:solidFill>
              </a:rPr>
            </a:br>
            <a:r>
              <a:rPr lang="en-CA" sz="1800">
                <a:solidFill>
                  <a:srgbClr val="000000"/>
                </a:solidFill>
              </a:rPr>
              <a:t>(n = 10,117)</a:t>
            </a:r>
          </a:p>
        </p:txBody>
      </p:sp>
      <p:sp>
        <p:nvSpPr>
          <p:cNvPr id="29727" name="Text Box 7"/>
          <p:cNvSpPr txBox="1">
            <a:spLocks noChangeArrowheads="1"/>
          </p:cNvSpPr>
          <p:nvPr/>
        </p:nvSpPr>
        <p:spPr bwMode="auto">
          <a:xfrm>
            <a:off x="1958976" y="2676525"/>
            <a:ext cx="3063875" cy="1938338"/>
          </a:xfrm>
          <a:prstGeom prst="rect">
            <a:avLst/>
          </a:prstGeom>
          <a:noFill/>
          <a:ln w="38100">
            <a:solidFill>
              <a:srgbClr val="000000"/>
            </a:solidFill>
            <a:miter lim="800000"/>
            <a:headEnd/>
            <a:tailEnd/>
          </a:ln>
        </p:spPr>
        <p:txBody>
          <a:bodyPr>
            <a:spAutoFit/>
          </a:bodyPr>
          <a:lstStyle/>
          <a:p>
            <a:pPr marL="268288" indent="-268288"/>
            <a:r>
              <a:rPr lang="en-CA" sz="2000" b="1">
                <a:latin typeface="Open Sans"/>
                <a:ea typeface="Open Sans"/>
              </a:rPr>
              <a:t>No overall benefit for: </a:t>
            </a:r>
          </a:p>
          <a:p>
            <a:pPr marL="268288" indent="-268288">
              <a:buFontTx/>
              <a:buChar char="•"/>
            </a:pPr>
            <a:r>
              <a:rPr lang="en-CA" sz="2000">
                <a:latin typeface="Open Sans"/>
                <a:ea typeface="Open Sans"/>
              </a:rPr>
              <a:t>Major CV events </a:t>
            </a:r>
          </a:p>
          <a:p>
            <a:pPr marL="268288" indent="-268288">
              <a:buFontTx/>
              <a:buChar char="•"/>
            </a:pPr>
            <a:r>
              <a:rPr lang="en-CA" sz="2000">
                <a:latin typeface="Open Sans"/>
                <a:ea typeface="Open Sans"/>
              </a:rPr>
              <a:t>MI</a:t>
            </a:r>
          </a:p>
          <a:p>
            <a:pPr marL="268288" indent="-268288">
              <a:buFontTx/>
              <a:buChar char="•"/>
            </a:pPr>
            <a:r>
              <a:rPr lang="en-CA" sz="2000">
                <a:latin typeface="Open Sans"/>
                <a:ea typeface="Open Sans"/>
              </a:rPr>
              <a:t>Stroke</a:t>
            </a:r>
          </a:p>
          <a:p>
            <a:pPr marL="268288" indent="-268288">
              <a:buFontTx/>
              <a:buChar char="•"/>
            </a:pPr>
            <a:r>
              <a:rPr lang="en-CA" sz="2000">
                <a:latin typeface="Open Sans"/>
                <a:ea typeface="Open Sans"/>
              </a:rPr>
              <a:t>CV mortality</a:t>
            </a:r>
          </a:p>
          <a:p>
            <a:pPr marL="268288" indent="-268288">
              <a:buFontTx/>
              <a:buChar char="•"/>
            </a:pPr>
            <a:r>
              <a:rPr lang="en-CA" sz="2000">
                <a:latin typeface="Open Sans"/>
                <a:ea typeface="Open Sans"/>
              </a:rPr>
              <a:t>All-cause mortality</a:t>
            </a:r>
          </a:p>
        </p:txBody>
      </p:sp>
      <p:cxnSp>
        <p:nvCxnSpPr>
          <p:cNvPr id="9" name="Straight Connector 8"/>
          <p:cNvCxnSpPr/>
          <p:nvPr/>
        </p:nvCxnSpPr>
        <p:spPr>
          <a:xfrm rot="5400000">
            <a:off x="5938044" y="3467894"/>
            <a:ext cx="5715000" cy="1588"/>
          </a:xfrm>
          <a:prstGeom prst="line">
            <a:avLst/>
          </a:prstGeom>
          <a:ln w="9525"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7620000" y="6326189"/>
            <a:ext cx="1905000" cy="1587"/>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7626351" y="6364289"/>
            <a:ext cx="74613" cy="1587"/>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8074820" y="6363495"/>
            <a:ext cx="73025" cy="1587"/>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8755857" y="6361907"/>
            <a:ext cx="73025"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8528845" y="6361908"/>
            <a:ext cx="73025" cy="1587"/>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8984457" y="6360319"/>
            <a:ext cx="73025"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9421813" y="6359525"/>
            <a:ext cx="74612"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Rectangle 19"/>
          <p:cNvSpPr>
            <a:spLocks noChangeArrowheads="1"/>
          </p:cNvSpPr>
          <p:nvPr/>
        </p:nvSpPr>
        <p:spPr bwMode="auto">
          <a:xfrm>
            <a:off x="8691563" y="690563"/>
            <a:ext cx="63500" cy="63500"/>
          </a:xfrm>
          <a:prstGeom prst="rect">
            <a:avLst/>
          </a:prstGeom>
          <a:solidFill>
            <a:srgbClr val="2D2D8A"/>
          </a:solidFill>
          <a:ln w="9525">
            <a:solidFill>
              <a:schemeClr val="accent6"/>
            </a:solidFill>
            <a:miter lim="800000"/>
            <a:headEnd/>
            <a:tailEnd/>
          </a:ln>
          <a:effectLst/>
        </p:spPr>
        <p:txBody>
          <a:bodyPr anchor="ctr"/>
          <a:lstStyle/>
          <a:p>
            <a:pPr algn="ctr">
              <a:defRPr/>
            </a:pPr>
            <a:endParaRPr lang="en-US">
              <a:solidFill>
                <a:srgbClr val="000000"/>
              </a:solidFill>
              <a:latin typeface="Arial" charset="0"/>
              <a:ea typeface="MS PGothic" pitchFamily="34" charset="-128"/>
              <a:cs typeface="Arial" panose="020B0604020202020204" pitchFamily="34" charset="0"/>
            </a:endParaRPr>
          </a:p>
        </p:txBody>
      </p:sp>
      <p:sp>
        <p:nvSpPr>
          <p:cNvPr id="21" name="Rectangle 20"/>
          <p:cNvSpPr>
            <a:spLocks noChangeArrowheads="1"/>
          </p:cNvSpPr>
          <p:nvPr/>
        </p:nvSpPr>
        <p:spPr bwMode="auto">
          <a:xfrm>
            <a:off x="8755063" y="842963"/>
            <a:ext cx="63500" cy="63500"/>
          </a:xfrm>
          <a:prstGeom prst="rect">
            <a:avLst/>
          </a:prstGeom>
          <a:solidFill>
            <a:srgbClr val="2D2D8A"/>
          </a:solidFill>
          <a:ln w="9525">
            <a:solidFill>
              <a:schemeClr val="accent6"/>
            </a:solidFill>
            <a:miter lim="800000"/>
            <a:headEnd/>
            <a:tailEnd/>
          </a:ln>
          <a:effectLst/>
        </p:spPr>
        <p:txBody>
          <a:bodyPr anchor="ctr"/>
          <a:lstStyle/>
          <a:p>
            <a:pPr algn="ctr">
              <a:defRPr/>
            </a:pPr>
            <a:endParaRPr lang="en-US">
              <a:solidFill>
                <a:srgbClr val="000000"/>
              </a:solidFill>
              <a:latin typeface="Arial" charset="0"/>
              <a:ea typeface="MS PGothic" pitchFamily="34" charset="-128"/>
              <a:cs typeface="Arial" panose="020B0604020202020204" pitchFamily="34" charset="0"/>
            </a:endParaRPr>
          </a:p>
        </p:txBody>
      </p:sp>
      <p:sp>
        <p:nvSpPr>
          <p:cNvPr id="22" name="Rectangle 21"/>
          <p:cNvSpPr>
            <a:spLocks noChangeArrowheads="1"/>
          </p:cNvSpPr>
          <p:nvPr/>
        </p:nvSpPr>
        <p:spPr bwMode="auto">
          <a:xfrm>
            <a:off x="8732838" y="990600"/>
            <a:ext cx="63500" cy="63500"/>
          </a:xfrm>
          <a:prstGeom prst="rect">
            <a:avLst/>
          </a:prstGeom>
          <a:solidFill>
            <a:srgbClr val="2D2D8A"/>
          </a:solidFill>
          <a:ln w="9525">
            <a:solidFill>
              <a:schemeClr val="accent6"/>
            </a:solidFill>
            <a:miter lim="800000"/>
            <a:headEnd/>
            <a:tailEnd/>
          </a:ln>
          <a:effectLst/>
        </p:spPr>
        <p:txBody>
          <a:bodyPr anchor="ctr"/>
          <a:lstStyle/>
          <a:p>
            <a:pPr algn="ctr">
              <a:defRPr/>
            </a:pPr>
            <a:endParaRPr lang="en-US">
              <a:solidFill>
                <a:srgbClr val="000000"/>
              </a:solidFill>
              <a:latin typeface="Arial" charset="0"/>
              <a:ea typeface="MS PGothic" pitchFamily="34" charset="-128"/>
              <a:cs typeface="Arial" panose="020B0604020202020204" pitchFamily="34" charset="0"/>
            </a:endParaRPr>
          </a:p>
        </p:txBody>
      </p:sp>
      <p:sp>
        <p:nvSpPr>
          <p:cNvPr id="23" name="Rectangle 22"/>
          <p:cNvSpPr>
            <a:spLocks noChangeArrowheads="1"/>
          </p:cNvSpPr>
          <p:nvPr/>
        </p:nvSpPr>
        <p:spPr bwMode="auto">
          <a:xfrm>
            <a:off x="8732838" y="1143000"/>
            <a:ext cx="61912" cy="63500"/>
          </a:xfrm>
          <a:prstGeom prst="rect">
            <a:avLst/>
          </a:prstGeom>
          <a:solidFill>
            <a:srgbClr val="2D2D8A"/>
          </a:solidFill>
          <a:ln w="9525">
            <a:solidFill>
              <a:schemeClr val="accent6"/>
            </a:solidFill>
            <a:miter lim="800000"/>
            <a:headEnd/>
            <a:tailEnd/>
          </a:ln>
          <a:effectLst/>
        </p:spPr>
        <p:txBody>
          <a:bodyPr anchor="ctr"/>
          <a:lstStyle/>
          <a:p>
            <a:pPr algn="ctr">
              <a:defRPr/>
            </a:pPr>
            <a:endParaRPr lang="en-US">
              <a:solidFill>
                <a:srgbClr val="000000"/>
              </a:solidFill>
              <a:latin typeface="Arial" charset="0"/>
              <a:ea typeface="MS PGothic" pitchFamily="34" charset="-128"/>
              <a:cs typeface="Arial" panose="020B0604020202020204" pitchFamily="34" charset="0"/>
            </a:endParaRPr>
          </a:p>
        </p:txBody>
      </p:sp>
      <p:sp>
        <p:nvSpPr>
          <p:cNvPr id="24" name="Rectangle 23"/>
          <p:cNvSpPr>
            <a:spLocks noChangeArrowheads="1"/>
          </p:cNvSpPr>
          <p:nvPr/>
        </p:nvSpPr>
        <p:spPr bwMode="auto">
          <a:xfrm>
            <a:off x="8728076" y="1295400"/>
            <a:ext cx="61913" cy="63500"/>
          </a:xfrm>
          <a:prstGeom prst="rect">
            <a:avLst/>
          </a:prstGeom>
          <a:solidFill>
            <a:srgbClr val="2D2D8A"/>
          </a:solidFill>
          <a:ln w="9525">
            <a:solidFill>
              <a:schemeClr val="accent6"/>
            </a:solidFill>
            <a:miter lim="800000"/>
            <a:headEnd/>
            <a:tailEnd/>
          </a:ln>
          <a:effectLst/>
        </p:spPr>
        <p:txBody>
          <a:bodyPr anchor="ctr"/>
          <a:lstStyle/>
          <a:p>
            <a:pPr algn="ctr">
              <a:defRPr/>
            </a:pPr>
            <a:endParaRPr lang="en-US">
              <a:solidFill>
                <a:srgbClr val="000000"/>
              </a:solidFill>
              <a:latin typeface="Arial" charset="0"/>
              <a:ea typeface="MS PGothic" pitchFamily="34" charset="-128"/>
              <a:cs typeface="Arial" panose="020B0604020202020204" pitchFamily="34" charset="0"/>
            </a:endParaRPr>
          </a:p>
        </p:txBody>
      </p:sp>
      <p:sp>
        <p:nvSpPr>
          <p:cNvPr id="25" name="Rectangle 24"/>
          <p:cNvSpPr>
            <a:spLocks noChangeAspect="1"/>
          </p:cNvSpPr>
          <p:nvPr/>
        </p:nvSpPr>
        <p:spPr>
          <a:xfrm>
            <a:off x="8743362" y="1465521"/>
            <a:ext cx="36576" cy="36576"/>
          </a:xfrm>
          <a:prstGeom prst="rect">
            <a:avLst/>
          </a:prstGeom>
          <a:solidFill>
            <a:srgbClr val="2D2D8A"/>
          </a:solidFill>
          <a:ln>
            <a:solidFill>
              <a:schemeClr val="accent6"/>
            </a:solidFill>
          </a:ln>
          <a:effectLst/>
          <a:scene3d>
            <a:camera prst="orthographicFront">
              <a:rot lat="0" lon="0" rev="2700000"/>
            </a:camera>
            <a:lightRig rig="threePt" dir="t"/>
          </a:scene3d>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srgbClr val="000000"/>
              </a:solidFill>
            </a:endParaRPr>
          </a:p>
        </p:txBody>
      </p:sp>
      <p:sp>
        <p:nvSpPr>
          <p:cNvPr id="26" name="Rectangle 25"/>
          <p:cNvSpPr>
            <a:spLocks noChangeArrowheads="1"/>
          </p:cNvSpPr>
          <p:nvPr/>
        </p:nvSpPr>
        <p:spPr bwMode="auto">
          <a:xfrm>
            <a:off x="8716963" y="1906588"/>
            <a:ext cx="63500" cy="61912"/>
          </a:xfrm>
          <a:prstGeom prst="rect">
            <a:avLst/>
          </a:prstGeom>
          <a:solidFill>
            <a:srgbClr val="2D2D8A"/>
          </a:solidFill>
          <a:ln w="9525">
            <a:solidFill>
              <a:schemeClr val="accent6"/>
            </a:solidFill>
            <a:miter lim="800000"/>
            <a:headEnd/>
            <a:tailEnd/>
          </a:ln>
          <a:effectLst/>
        </p:spPr>
        <p:txBody>
          <a:bodyPr anchor="ctr"/>
          <a:lstStyle/>
          <a:p>
            <a:pPr algn="ctr">
              <a:defRPr/>
            </a:pPr>
            <a:endParaRPr lang="en-US">
              <a:solidFill>
                <a:srgbClr val="000000"/>
              </a:solidFill>
              <a:latin typeface="Arial" charset="0"/>
              <a:ea typeface="MS PGothic" pitchFamily="34" charset="-128"/>
              <a:cs typeface="Arial" panose="020B0604020202020204" pitchFamily="34" charset="0"/>
            </a:endParaRPr>
          </a:p>
        </p:txBody>
      </p:sp>
      <p:sp>
        <p:nvSpPr>
          <p:cNvPr id="27" name="Rectangle 26"/>
          <p:cNvSpPr>
            <a:spLocks noChangeArrowheads="1"/>
          </p:cNvSpPr>
          <p:nvPr/>
        </p:nvSpPr>
        <p:spPr bwMode="auto">
          <a:xfrm>
            <a:off x="8801101" y="2058988"/>
            <a:ext cx="61913" cy="61912"/>
          </a:xfrm>
          <a:prstGeom prst="rect">
            <a:avLst/>
          </a:prstGeom>
          <a:solidFill>
            <a:srgbClr val="2D2D8A"/>
          </a:solidFill>
          <a:ln w="9525">
            <a:solidFill>
              <a:schemeClr val="accent6"/>
            </a:solidFill>
            <a:miter lim="800000"/>
            <a:headEnd/>
            <a:tailEnd/>
          </a:ln>
          <a:effectLst/>
        </p:spPr>
        <p:txBody>
          <a:bodyPr anchor="ctr"/>
          <a:lstStyle/>
          <a:p>
            <a:pPr algn="ctr">
              <a:defRPr/>
            </a:pPr>
            <a:endParaRPr lang="en-US">
              <a:solidFill>
                <a:srgbClr val="000000"/>
              </a:solidFill>
              <a:latin typeface="Arial" charset="0"/>
              <a:ea typeface="MS PGothic" pitchFamily="34" charset="-128"/>
              <a:cs typeface="Arial" panose="020B0604020202020204" pitchFamily="34" charset="0"/>
            </a:endParaRPr>
          </a:p>
        </p:txBody>
      </p:sp>
      <p:sp>
        <p:nvSpPr>
          <p:cNvPr id="28" name="Rectangle 27"/>
          <p:cNvSpPr>
            <a:spLocks noChangeArrowheads="1"/>
          </p:cNvSpPr>
          <p:nvPr/>
        </p:nvSpPr>
        <p:spPr bwMode="auto">
          <a:xfrm>
            <a:off x="8893175" y="2211388"/>
            <a:ext cx="63500" cy="61912"/>
          </a:xfrm>
          <a:prstGeom prst="rect">
            <a:avLst/>
          </a:prstGeom>
          <a:solidFill>
            <a:srgbClr val="2D2D8A"/>
          </a:solidFill>
          <a:ln w="9525">
            <a:solidFill>
              <a:schemeClr val="accent6"/>
            </a:solidFill>
            <a:miter lim="800000"/>
            <a:headEnd/>
            <a:tailEnd/>
          </a:ln>
          <a:effectLst/>
        </p:spPr>
        <p:txBody>
          <a:bodyPr anchor="ctr"/>
          <a:lstStyle/>
          <a:p>
            <a:pPr algn="ctr">
              <a:defRPr/>
            </a:pPr>
            <a:endParaRPr lang="en-US">
              <a:solidFill>
                <a:srgbClr val="000000"/>
              </a:solidFill>
              <a:latin typeface="Arial" charset="0"/>
              <a:ea typeface="MS PGothic" pitchFamily="34" charset="-128"/>
              <a:cs typeface="Arial" panose="020B0604020202020204" pitchFamily="34" charset="0"/>
            </a:endParaRPr>
          </a:p>
        </p:txBody>
      </p:sp>
      <p:sp>
        <p:nvSpPr>
          <p:cNvPr id="29" name="Rectangle 28"/>
          <p:cNvSpPr>
            <a:spLocks noChangeArrowheads="1"/>
          </p:cNvSpPr>
          <p:nvPr/>
        </p:nvSpPr>
        <p:spPr bwMode="auto">
          <a:xfrm>
            <a:off x="8535988" y="2363788"/>
            <a:ext cx="61912" cy="61912"/>
          </a:xfrm>
          <a:prstGeom prst="rect">
            <a:avLst/>
          </a:prstGeom>
          <a:solidFill>
            <a:srgbClr val="2D2D8A"/>
          </a:solidFill>
          <a:ln w="9525">
            <a:solidFill>
              <a:schemeClr val="accent6"/>
            </a:solidFill>
            <a:miter lim="800000"/>
            <a:headEnd/>
            <a:tailEnd/>
          </a:ln>
          <a:effectLst/>
        </p:spPr>
        <p:txBody>
          <a:bodyPr anchor="ctr"/>
          <a:lstStyle/>
          <a:p>
            <a:pPr algn="ctr">
              <a:defRPr/>
            </a:pPr>
            <a:endParaRPr lang="en-US">
              <a:solidFill>
                <a:srgbClr val="000000"/>
              </a:solidFill>
              <a:latin typeface="Arial" charset="0"/>
              <a:ea typeface="MS PGothic" pitchFamily="34" charset="-128"/>
              <a:cs typeface="Arial" panose="020B0604020202020204" pitchFamily="34" charset="0"/>
            </a:endParaRPr>
          </a:p>
        </p:txBody>
      </p:sp>
      <p:sp>
        <p:nvSpPr>
          <p:cNvPr id="30" name="Rectangle 29"/>
          <p:cNvSpPr>
            <a:spLocks noChangeArrowheads="1"/>
          </p:cNvSpPr>
          <p:nvPr/>
        </p:nvSpPr>
        <p:spPr bwMode="auto">
          <a:xfrm>
            <a:off x="8704263" y="2516188"/>
            <a:ext cx="63500" cy="61912"/>
          </a:xfrm>
          <a:prstGeom prst="rect">
            <a:avLst/>
          </a:prstGeom>
          <a:solidFill>
            <a:srgbClr val="2D2D8A"/>
          </a:solidFill>
          <a:ln w="9525">
            <a:solidFill>
              <a:schemeClr val="accent6"/>
            </a:solidFill>
            <a:miter lim="800000"/>
            <a:headEnd/>
            <a:tailEnd/>
          </a:ln>
          <a:effectLst/>
        </p:spPr>
        <p:txBody>
          <a:bodyPr anchor="ctr"/>
          <a:lstStyle/>
          <a:p>
            <a:pPr algn="ctr">
              <a:defRPr/>
            </a:pPr>
            <a:endParaRPr lang="en-US">
              <a:solidFill>
                <a:srgbClr val="000000"/>
              </a:solidFill>
              <a:latin typeface="Arial" charset="0"/>
              <a:ea typeface="MS PGothic" pitchFamily="34" charset="-128"/>
              <a:cs typeface="Arial" panose="020B0604020202020204" pitchFamily="34" charset="0"/>
            </a:endParaRPr>
          </a:p>
        </p:txBody>
      </p:sp>
      <p:sp>
        <p:nvSpPr>
          <p:cNvPr id="31" name="Rectangle 30"/>
          <p:cNvSpPr>
            <a:spLocks noChangeArrowheads="1"/>
          </p:cNvSpPr>
          <p:nvPr/>
        </p:nvSpPr>
        <p:spPr bwMode="auto">
          <a:xfrm>
            <a:off x="8453438" y="2667001"/>
            <a:ext cx="63500" cy="61913"/>
          </a:xfrm>
          <a:prstGeom prst="rect">
            <a:avLst/>
          </a:prstGeom>
          <a:solidFill>
            <a:srgbClr val="2D2D8A"/>
          </a:solidFill>
          <a:ln w="9525">
            <a:solidFill>
              <a:schemeClr val="accent6"/>
            </a:solidFill>
            <a:miter lim="800000"/>
            <a:headEnd/>
            <a:tailEnd/>
          </a:ln>
          <a:effectLst/>
        </p:spPr>
        <p:txBody>
          <a:bodyPr anchor="ctr"/>
          <a:lstStyle/>
          <a:p>
            <a:pPr algn="ctr">
              <a:defRPr/>
            </a:pPr>
            <a:endParaRPr lang="en-US">
              <a:solidFill>
                <a:srgbClr val="000000"/>
              </a:solidFill>
              <a:latin typeface="Arial" charset="0"/>
              <a:ea typeface="MS PGothic" pitchFamily="34" charset="-128"/>
              <a:cs typeface="Arial" panose="020B0604020202020204" pitchFamily="34" charset="0"/>
            </a:endParaRPr>
          </a:p>
        </p:txBody>
      </p:sp>
      <p:sp>
        <p:nvSpPr>
          <p:cNvPr id="32" name="Rectangle 31"/>
          <p:cNvSpPr>
            <a:spLocks noChangeAspect="1"/>
          </p:cNvSpPr>
          <p:nvPr/>
        </p:nvSpPr>
        <p:spPr>
          <a:xfrm>
            <a:off x="8722191" y="2827866"/>
            <a:ext cx="36576" cy="36576"/>
          </a:xfrm>
          <a:prstGeom prst="rect">
            <a:avLst/>
          </a:prstGeom>
          <a:solidFill>
            <a:srgbClr val="2D2D8A"/>
          </a:solidFill>
          <a:ln>
            <a:solidFill>
              <a:schemeClr val="accent6"/>
            </a:solidFill>
          </a:ln>
          <a:effectLst/>
          <a:scene3d>
            <a:camera prst="orthographicFront">
              <a:rot lat="0" lon="0" rev="2700000"/>
            </a:camera>
            <a:lightRig rig="threePt" dir="t"/>
          </a:scene3d>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srgbClr val="000000"/>
              </a:solidFill>
            </a:endParaRPr>
          </a:p>
        </p:txBody>
      </p:sp>
      <p:sp>
        <p:nvSpPr>
          <p:cNvPr id="33" name="Rectangle 32"/>
          <p:cNvSpPr>
            <a:spLocks noChangeArrowheads="1"/>
          </p:cNvSpPr>
          <p:nvPr/>
        </p:nvSpPr>
        <p:spPr bwMode="auto">
          <a:xfrm>
            <a:off x="8721725" y="3278188"/>
            <a:ext cx="63500" cy="61912"/>
          </a:xfrm>
          <a:prstGeom prst="rect">
            <a:avLst/>
          </a:prstGeom>
          <a:solidFill>
            <a:srgbClr val="2D2D8A"/>
          </a:solidFill>
          <a:ln w="9525">
            <a:solidFill>
              <a:schemeClr val="accent6"/>
            </a:solidFill>
            <a:miter lim="800000"/>
            <a:headEnd/>
            <a:tailEnd/>
          </a:ln>
          <a:effectLst/>
        </p:spPr>
        <p:txBody>
          <a:bodyPr anchor="ctr"/>
          <a:lstStyle/>
          <a:p>
            <a:pPr algn="ctr">
              <a:defRPr/>
            </a:pPr>
            <a:endParaRPr lang="en-US">
              <a:solidFill>
                <a:srgbClr val="000000"/>
              </a:solidFill>
              <a:latin typeface="Arial" charset="0"/>
              <a:ea typeface="MS PGothic" pitchFamily="34" charset="-128"/>
              <a:cs typeface="Arial" panose="020B0604020202020204" pitchFamily="34" charset="0"/>
            </a:endParaRPr>
          </a:p>
        </p:txBody>
      </p:sp>
      <p:sp>
        <p:nvSpPr>
          <p:cNvPr id="34" name="Rectangle 33"/>
          <p:cNvSpPr>
            <a:spLocks noChangeArrowheads="1"/>
          </p:cNvSpPr>
          <p:nvPr/>
        </p:nvSpPr>
        <p:spPr bwMode="auto">
          <a:xfrm>
            <a:off x="8658226" y="3424238"/>
            <a:ext cx="61913" cy="63500"/>
          </a:xfrm>
          <a:prstGeom prst="rect">
            <a:avLst/>
          </a:prstGeom>
          <a:solidFill>
            <a:srgbClr val="2D2D8A"/>
          </a:solidFill>
          <a:ln w="9525">
            <a:solidFill>
              <a:schemeClr val="accent6"/>
            </a:solidFill>
            <a:miter lim="800000"/>
            <a:headEnd/>
            <a:tailEnd/>
          </a:ln>
          <a:effectLst/>
        </p:spPr>
        <p:txBody>
          <a:bodyPr anchor="ctr"/>
          <a:lstStyle/>
          <a:p>
            <a:pPr algn="ctr">
              <a:defRPr/>
            </a:pPr>
            <a:endParaRPr lang="en-US">
              <a:solidFill>
                <a:srgbClr val="000000"/>
              </a:solidFill>
              <a:latin typeface="Arial" charset="0"/>
              <a:ea typeface="MS PGothic" pitchFamily="34" charset="-128"/>
              <a:cs typeface="Arial" panose="020B0604020202020204" pitchFamily="34" charset="0"/>
            </a:endParaRPr>
          </a:p>
        </p:txBody>
      </p:sp>
      <p:sp>
        <p:nvSpPr>
          <p:cNvPr id="35" name="Rectangle 34"/>
          <p:cNvSpPr>
            <a:spLocks noChangeArrowheads="1"/>
          </p:cNvSpPr>
          <p:nvPr/>
        </p:nvSpPr>
        <p:spPr bwMode="auto">
          <a:xfrm>
            <a:off x="8516938" y="3576638"/>
            <a:ext cx="63500" cy="61912"/>
          </a:xfrm>
          <a:prstGeom prst="rect">
            <a:avLst/>
          </a:prstGeom>
          <a:solidFill>
            <a:srgbClr val="2D2D8A"/>
          </a:solidFill>
          <a:ln w="9525">
            <a:solidFill>
              <a:schemeClr val="accent6"/>
            </a:solidFill>
            <a:miter lim="800000"/>
            <a:headEnd/>
            <a:tailEnd/>
          </a:ln>
          <a:effectLst/>
        </p:spPr>
        <p:txBody>
          <a:bodyPr anchor="ctr"/>
          <a:lstStyle/>
          <a:p>
            <a:pPr algn="ctr">
              <a:defRPr/>
            </a:pPr>
            <a:endParaRPr lang="en-US">
              <a:solidFill>
                <a:srgbClr val="000000"/>
              </a:solidFill>
              <a:latin typeface="Arial" charset="0"/>
              <a:ea typeface="MS PGothic" pitchFamily="34" charset="-128"/>
              <a:cs typeface="Arial" panose="020B0604020202020204" pitchFamily="34" charset="0"/>
            </a:endParaRPr>
          </a:p>
        </p:txBody>
      </p:sp>
      <p:sp>
        <p:nvSpPr>
          <p:cNvPr id="36" name="Rectangle 35"/>
          <p:cNvSpPr>
            <a:spLocks noChangeArrowheads="1"/>
          </p:cNvSpPr>
          <p:nvPr/>
        </p:nvSpPr>
        <p:spPr bwMode="auto">
          <a:xfrm>
            <a:off x="8716963" y="3727450"/>
            <a:ext cx="61912" cy="63500"/>
          </a:xfrm>
          <a:prstGeom prst="rect">
            <a:avLst/>
          </a:prstGeom>
          <a:solidFill>
            <a:srgbClr val="2D2D8A"/>
          </a:solidFill>
          <a:ln w="9525">
            <a:solidFill>
              <a:schemeClr val="accent6"/>
            </a:solidFill>
            <a:miter lim="800000"/>
            <a:headEnd/>
            <a:tailEnd/>
          </a:ln>
          <a:effectLst/>
        </p:spPr>
        <p:txBody>
          <a:bodyPr anchor="ctr"/>
          <a:lstStyle/>
          <a:p>
            <a:pPr algn="ctr">
              <a:defRPr/>
            </a:pPr>
            <a:endParaRPr lang="en-US">
              <a:solidFill>
                <a:srgbClr val="000000"/>
              </a:solidFill>
              <a:latin typeface="Arial" charset="0"/>
              <a:ea typeface="MS PGothic" pitchFamily="34" charset="-128"/>
              <a:cs typeface="Arial" panose="020B0604020202020204" pitchFamily="34" charset="0"/>
            </a:endParaRPr>
          </a:p>
        </p:txBody>
      </p:sp>
      <p:sp>
        <p:nvSpPr>
          <p:cNvPr id="37" name="Rectangle 36"/>
          <p:cNvSpPr>
            <a:spLocks noChangeArrowheads="1"/>
          </p:cNvSpPr>
          <p:nvPr/>
        </p:nvSpPr>
        <p:spPr bwMode="auto">
          <a:xfrm>
            <a:off x="8382000" y="3886201"/>
            <a:ext cx="63500" cy="61913"/>
          </a:xfrm>
          <a:prstGeom prst="rect">
            <a:avLst/>
          </a:prstGeom>
          <a:solidFill>
            <a:srgbClr val="2D2D8A"/>
          </a:solidFill>
          <a:ln w="9525">
            <a:solidFill>
              <a:schemeClr val="accent6"/>
            </a:solidFill>
            <a:miter lim="800000"/>
            <a:headEnd/>
            <a:tailEnd/>
          </a:ln>
          <a:effectLst/>
        </p:spPr>
        <p:txBody>
          <a:bodyPr anchor="ctr"/>
          <a:lstStyle/>
          <a:p>
            <a:pPr algn="ctr">
              <a:defRPr/>
            </a:pPr>
            <a:endParaRPr lang="en-US">
              <a:solidFill>
                <a:srgbClr val="000000"/>
              </a:solidFill>
              <a:latin typeface="Arial" charset="0"/>
              <a:ea typeface="MS PGothic" pitchFamily="34" charset="-128"/>
              <a:cs typeface="Arial" panose="020B0604020202020204" pitchFamily="34" charset="0"/>
            </a:endParaRPr>
          </a:p>
        </p:txBody>
      </p:sp>
      <p:sp>
        <p:nvSpPr>
          <p:cNvPr id="39" name="Rectangle 38"/>
          <p:cNvSpPr>
            <a:spLocks noChangeAspect="1"/>
          </p:cNvSpPr>
          <p:nvPr/>
        </p:nvSpPr>
        <p:spPr>
          <a:xfrm>
            <a:off x="8703732" y="4048587"/>
            <a:ext cx="36576" cy="36576"/>
          </a:xfrm>
          <a:prstGeom prst="rect">
            <a:avLst/>
          </a:prstGeom>
          <a:solidFill>
            <a:srgbClr val="2D2D8A"/>
          </a:solidFill>
          <a:ln>
            <a:solidFill>
              <a:schemeClr val="accent6"/>
            </a:solidFill>
          </a:ln>
          <a:effectLst/>
          <a:scene3d>
            <a:camera prst="orthographicFront">
              <a:rot lat="0" lon="0" rev="2700000"/>
            </a:camera>
            <a:lightRig rig="threePt" dir="t"/>
          </a:scene3d>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srgbClr val="000000"/>
              </a:solidFill>
            </a:endParaRPr>
          </a:p>
        </p:txBody>
      </p:sp>
      <p:sp>
        <p:nvSpPr>
          <p:cNvPr id="229437" name="Rectangle 39"/>
          <p:cNvSpPr>
            <a:spLocks noChangeArrowheads="1"/>
          </p:cNvSpPr>
          <p:nvPr/>
        </p:nvSpPr>
        <p:spPr bwMode="auto">
          <a:xfrm>
            <a:off x="8013700" y="4492626"/>
            <a:ext cx="63500" cy="61913"/>
          </a:xfrm>
          <a:prstGeom prst="rect">
            <a:avLst/>
          </a:prstGeom>
          <a:solidFill>
            <a:srgbClr val="2D2D8A"/>
          </a:solidFill>
          <a:ln w="9525">
            <a:solidFill>
              <a:srgbClr val="4A7EBB"/>
            </a:solidFill>
            <a:miter lim="800000"/>
            <a:headEnd/>
            <a:tailEnd/>
          </a:ln>
        </p:spPr>
        <p:txBody>
          <a:bodyPr anchor="ctr"/>
          <a:lstStyle/>
          <a:p>
            <a:pPr algn="ctr"/>
            <a:endParaRPr lang="en-CA">
              <a:solidFill>
                <a:srgbClr val="000000"/>
              </a:solidFill>
            </a:endParaRPr>
          </a:p>
        </p:txBody>
      </p:sp>
      <p:sp>
        <p:nvSpPr>
          <p:cNvPr id="41" name="Rectangle 40"/>
          <p:cNvSpPr>
            <a:spLocks noChangeArrowheads="1"/>
          </p:cNvSpPr>
          <p:nvPr/>
        </p:nvSpPr>
        <p:spPr bwMode="auto">
          <a:xfrm>
            <a:off x="8821738" y="4640263"/>
            <a:ext cx="63500" cy="61912"/>
          </a:xfrm>
          <a:prstGeom prst="rect">
            <a:avLst/>
          </a:prstGeom>
          <a:solidFill>
            <a:srgbClr val="2D2D8A"/>
          </a:solidFill>
          <a:ln w="9525">
            <a:solidFill>
              <a:schemeClr val="accent6"/>
            </a:solidFill>
            <a:miter lim="800000"/>
            <a:headEnd/>
            <a:tailEnd/>
          </a:ln>
          <a:effectLst/>
        </p:spPr>
        <p:txBody>
          <a:bodyPr anchor="ctr"/>
          <a:lstStyle/>
          <a:p>
            <a:pPr algn="ctr">
              <a:defRPr/>
            </a:pPr>
            <a:endParaRPr lang="en-US">
              <a:solidFill>
                <a:srgbClr val="000000"/>
              </a:solidFill>
              <a:latin typeface="Arial" charset="0"/>
              <a:ea typeface="MS PGothic" pitchFamily="34" charset="-128"/>
              <a:cs typeface="Arial" panose="020B0604020202020204" pitchFamily="34" charset="0"/>
            </a:endParaRPr>
          </a:p>
        </p:txBody>
      </p:sp>
      <p:sp>
        <p:nvSpPr>
          <p:cNvPr id="42" name="Rectangle 41"/>
          <p:cNvSpPr>
            <a:spLocks noChangeArrowheads="1"/>
          </p:cNvSpPr>
          <p:nvPr/>
        </p:nvSpPr>
        <p:spPr bwMode="auto">
          <a:xfrm>
            <a:off x="8836026" y="4795838"/>
            <a:ext cx="61913" cy="61912"/>
          </a:xfrm>
          <a:prstGeom prst="rect">
            <a:avLst/>
          </a:prstGeom>
          <a:solidFill>
            <a:srgbClr val="2D2D8A"/>
          </a:solidFill>
          <a:ln w="9525">
            <a:solidFill>
              <a:schemeClr val="accent6"/>
            </a:solidFill>
            <a:miter lim="800000"/>
            <a:headEnd/>
            <a:tailEnd/>
          </a:ln>
          <a:effectLst/>
        </p:spPr>
        <p:txBody>
          <a:bodyPr anchor="ctr"/>
          <a:lstStyle/>
          <a:p>
            <a:pPr algn="ctr">
              <a:defRPr/>
            </a:pPr>
            <a:endParaRPr lang="en-US">
              <a:solidFill>
                <a:srgbClr val="000000"/>
              </a:solidFill>
              <a:latin typeface="Arial" charset="0"/>
              <a:ea typeface="MS PGothic" pitchFamily="34" charset="-128"/>
              <a:cs typeface="Arial" panose="020B0604020202020204" pitchFamily="34" charset="0"/>
            </a:endParaRPr>
          </a:p>
        </p:txBody>
      </p:sp>
      <p:sp>
        <p:nvSpPr>
          <p:cNvPr id="43" name="Rectangle 42"/>
          <p:cNvSpPr>
            <a:spLocks noChangeArrowheads="1"/>
          </p:cNvSpPr>
          <p:nvPr/>
        </p:nvSpPr>
        <p:spPr bwMode="auto">
          <a:xfrm>
            <a:off x="8712201" y="4946650"/>
            <a:ext cx="61913" cy="63500"/>
          </a:xfrm>
          <a:prstGeom prst="rect">
            <a:avLst/>
          </a:prstGeom>
          <a:solidFill>
            <a:srgbClr val="2D2D8A"/>
          </a:solidFill>
          <a:ln w="9525">
            <a:solidFill>
              <a:schemeClr val="accent6"/>
            </a:solidFill>
            <a:miter lim="800000"/>
            <a:headEnd/>
            <a:tailEnd/>
          </a:ln>
          <a:effectLst/>
        </p:spPr>
        <p:txBody>
          <a:bodyPr anchor="ctr"/>
          <a:lstStyle/>
          <a:p>
            <a:pPr algn="ctr">
              <a:defRPr/>
            </a:pPr>
            <a:endParaRPr lang="en-US">
              <a:solidFill>
                <a:srgbClr val="000000"/>
              </a:solidFill>
              <a:latin typeface="Arial" charset="0"/>
              <a:ea typeface="MS PGothic" pitchFamily="34" charset="-128"/>
              <a:cs typeface="Arial" panose="020B0604020202020204" pitchFamily="34" charset="0"/>
            </a:endParaRPr>
          </a:p>
        </p:txBody>
      </p:sp>
      <p:sp>
        <p:nvSpPr>
          <p:cNvPr id="44" name="Rectangle 43"/>
          <p:cNvSpPr>
            <a:spLocks noChangeAspect="1"/>
          </p:cNvSpPr>
          <p:nvPr/>
        </p:nvSpPr>
        <p:spPr>
          <a:xfrm>
            <a:off x="8746068" y="5113866"/>
            <a:ext cx="36576" cy="36576"/>
          </a:xfrm>
          <a:prstGeom prst="rect">
            <a:avLst/>
          </a:prstGeom>
          <a:solidFill>
            <a:srgbClr val="2D2D8A"/>
          </a:solidFill>
          <a:ln>
            <a:solidFill>
              <a:schemeClr val="accent6"/>
            </a:solidFill>
          </a:ln>
          <a:effectLst/>
          <a:scene3d>
            <a:camera prst="orthographicFront">
              <a:rot lat="0" lon="0" rev="2700000"/>
            </a:camera>
            <a:lightRig rig="threePt" dir="t"/>
          </a:scene3d>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srgbClr val="000000"/>
              </a:solidFill>
            </a:endParaRPr>
          </a:p>
        </p:txBody>
      </p:sp>
      <p:sp>
        <p:nvSpPr>
          <p:cNvPr id="45" name="Rectangle 44"/>
          <p:cNvSpPr>
            <a:spLocks noChangeArrowheads="1"/>
          </p:cNvSpPr>
          <p:nvPr/>
        </p:nvSpPr>
        <p:spPr bwMode="auto">
          <a:xfrm>
            <a:off x="8716963" y="5562601"/>
            <a:ext cx="63500" cy="61913"/>
          </a:xfrm>
          <a:prstGeom prst="rect">
            <a:avLst/>
          </a:prstGeom>
          <a:solidFill>
            <a:srgbClr val="2D2D8A"/>
          </a:solidFill>
          <a:ln w="9525">
            <a:solidFill>
              <a:schemeClr val="accent6"/>
            </a:solidFill>
            <a:miter lim="800000"/>
            <a:headEnd/>
            <a:tailEnd/>
          </a:ln>
          <a:effectLst/>
        </p:spPr>
        <p:txBody>
          <a:bodyPr anchor="ctr"/>
          <a:lstStyle/>
          <a:p>
            <a:pPr algn="ctr">
              <a:defRPr/>
            </a:pPr>
            <a:endParaRPr lang="en-US">
              <a:solidFill>
                <a:srgbClr val="000000"/>
              </a:solidFill>
              <a:latin typeface="Arial" charset="0"/>
              <a:ea typeface="MS PGothic" pitchFamily="34" charset="-128"/>
              <a:cs typeface="Arial" panose="020B0604020202020204" pitchFamily="34" charset="0"/>
            </a:endParaRPr>
          </a:p>
        </p:txBody>
      </p:sp>
      <p:sp>
        <p:nvSpPr>
          <p:cNvPr id="46" name="Rectangle 45"/>
          <p:cNvSpPr>
            <a:spLocks noChangeArrowheads="1"/>
          </p:cNvSpPr>
          <p:nvPr/>
        </p:nvSpPr>
        <p:spPr bwMode="auto">
          <a:xfrm>
            <a:off x="8734426" y="5710238"/>
            <a:ext cx="61913" cy="63500"/>
          </a:xfrm>
          <a:prstGeom prst="rect">
            <a:avLst/>
          </a:prstGeom>
          <a:solidFill>
            <a:srgbClr val="2D2D8A"/>
          </a:solidFill>
          <a:ln w="9525">
            <a:solidFill>
              <a:schemeClr val="accent6"/>
            </a:solidFill>
            <a:miter lim="800000"/>
            <a:headEnd/>
            <a:tailEnd/>
          </a:ln>
          <a:effectLst/>
        </p:spPr>
        <p:txBody>
          <a:bodyPr anchor="ctr"/>
          <a:lstStyle/>
          <a:p>
            <a:pPr algn="ctr">
              <a:defRPr/>
            </a:pPr>
            <a:endParaRPr lang="en-US">
              <a:solidFill>
                <a:srgbClr val="000000"/>
              </a:solidFill>
              <a:latin typeface="Arial" charset="0"/>
              <a:ea typeface="MS PGothic" pitchFamily="34" charset="-128"/>
              <a:cs typeface="Arial" panose="020B0604020202020204" pitchFamily="34" charset="0"/>
            </a:endParaRPr>
          </a:p>
        </p:txBody>
      </p:sp>
      <p:sp>
        <p:nvSpPr>
          <p:cNvPr id="47" name="Rectangle 46"/>
          <p:cNvSpPr>
            <a:spLocks noChangeArrowheads="1"/>
          </p:cNvSpPr>
          <p:nvPr/>
        </p:nvSpPr>
        <p:spPr bwMode="auto">
          <a:xfrm>
            <a:off x="8831263" y="5862638"/>
            <a:ext cx="63500" cy="63500"/>
          </a:xfrm>
          <a:prstGeom prst="rect">
            <a:avLst/>
          </a:prstGeom>
          <a:solidFill>
            <a:srgbClr val="2D2D8A"/>
          </a:solidFill>
          <a:ln w="9525">
            <a:solidFill>
              <a:schemeClr val="accent6"/>
            </a:solidFill>
            <a:miter lim="800000"/>
            <a:headEnd/>
            <a:tailEnd/>
          </a:ln>
          <a:effectLst/>
        </p:spPr>
        <p:txBody>
          <a:bodyPr anchor="ctr"/>
          <a:lstStyle/>
          <a:p>
            <a:pPr algn="ctr">
              <a:defRPr/>
            </a:pPr>
            <a:endParaRPr lang="en-US">
              <a:solidFill>
                <a:srgbClr val="000000"/>
              </a:solidFill>
              <a:latin typeface="Arial" charset="0"/>
              <a:ea typeface="MS PGothic" pitchFamily="34" charset="-128"/>
              <a:cs typeface="Arial" panose="020B0604020202020204" pitchFamily="34" charset="0"/>
            </a:endParaRPr>
          </a:p>
        </p:txBody>
      </p:sp>
      <p:sp>
        <p:nvSpPr>
          <p:cNvPr id="48" name="Rectangle 47"/>
          <p:cNvSpPr>
            <a:spLocks noChangeArrowheads="1"/>
          </p:cNvSpPr>
          <p:nvPr/>
        </p:nvSpPr>
        <p:spPr bwMode="auto">
          <a:xfrm>
            <a:off x="8732838" y="6015038"/>
            <a:ext cx="63500" cy="63500"/>
          </a:xfrm>
          <a:prstGeom prst="rect">
            <a:avLst/>
          </a:prstGeom>
          <a:solidFill>
            <a:srgbClr val="2D2D8A"/>
          </a:solidFill>
          <a:ln w="9525">
            <a:solidFill>
              <a:schemeClr val="accent6"/>
            </a:solidFill>
            <a:miter lim="800000"/>
            <a:headEnd/>
            <a:tailEnd/>
          </a:ln>
          <a:effectLst/>
        </p:spPr>
        <p:txBody>
          <a:bodyPr anchor="ctr"/>
          <a:lstStyle/>
          <a:p>
            <a:pPr algn="ctr">
              <a:defRPr/>
            </a:pPr>
            <a:endParaRPr lang="en-US">
              <a:solidFill>
                <a:srgbClr val="000000"/>
              </a:solidFill>
              <a:latin typeface="Arial" charset="0"/>
              <a:ea typeface="MS PGothic" pitchFamily="34" charset="-128"/>
              <a:cs typeface="Arial" panose="020B0604020202020204" pitchFamily="34" charset="0"/>
            </a:endParaRPr>
          </a:p>
        </p:txBody>
      </p:sp>
      <p:sp>
        <p:nvSpPr>
          <p:cNvPr id="49" name="Rectangle 48"/>
          <p:cNvSpPr>
            <a:spLocks noChangeAspect="1"/>
          </p:cNvSpPr>
          <p:nvPr/>
        </p:nvSpPr>
        <p:spPr>
          <a:xfrm>
            <a:off x="8754534" y="6176433"/>
            <a:ext cx="36576" cy="36576"/>
          </a:xfrm>
          <a:prstGeom prst="rect">
            <a:avLst/>
          </a:prstGeom>
          <a:solidFill>
            <a:srgbClr val="2D2D8A"/>
          </a:solidFill>
          <a:ln>
            <a:solidFill>
              <a:schemeClr val="accent6"/>
            </a:solidFill>
          </a:ln>
          <a:effectLst/>
          <a:scene3d>
            <a:camera prst="orthographicFront">
              <a:rot lat="0" lon="0" rev="2700000"/>
            </a:camera>
            <a:lightRig rig="threePt" dir="t"/>
          </a:scene3d>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srgbClr val="000000"/>
              </a:solidFill>
            </a:endParaRPr>
          </a:p>
        </p:txBody>
      </p:sp>
      <p:sp>
        <p:nvSpPr>
          <p:cNvPr id="229447" name="Text Box 6"/>
          <p:cNvSpPr txBox="1">
            <a:spLocks noChangeArrowheads="1"/>
          </p:cNvSpPr>
          <p:nvPr/>
        </p:nvSpPr>
        <p:spPr bwMode="auto">
          <a:xfrm>
            <a:off x="7399338" y="6400801"/>
            <a:ext cx="533400" cy="246063"/>
          </a:xfrm>
          <a:prstGeom prst="rect">
            <a:avLst/>
          </a:prstGeom>
          <a:noFill/>
          <a:ln w="9525">
            <a:noFill/>
            <a:miter lim="800000"/>
            <a:headEnd/>
            <a:tailEnd/>
          </a:ln>
        </p:spPr>
        <p:txBody>
          <a:bodyPr anchor="b">
            <a:spAutoFit/>
          </a:bodyPr>
          <a:lstStyle/>
          <a:p>
            <a:pPr algn="ctr"/>
            <a:r>
              <a:rPr lang="en-US" sz="1000">
                <a:solidFill>
                  <a:srgbClr val="000000"/>
                </a:solidFill>
              </a:rPr>
              <a:t>0.03</a:t>
            </a:r>
          </a:p>
        </p:txBody>
      </p:sp>
      <p:sp>
        <p:nvSpPr>
          <p:cNvPr id="229448" name="Text Box 6"/>
          <p:cNvSpPr txBox="1">
            <a:spLocks noChangeArrowheads="1"/>
          </p:cNvSpPr>
          <p:nvPr/>
        </p:nvSpPr>
        <p:spPr bwMode="auto">
          <a:xfrm>
            <a:off x="7848600" y="6400801"/>
            <a:ext cx="533400" cy="246063"/>
          </a:xfrm>
          <a:prstGeom prst="rect">
            <a:avLst/>
          </a:prstGeom>
          <a:noFill/>
          <a:ln w="9525">
            <a:noFill/>
            <a:miter lim="800000"/>
            <a:headEnd/>
            <a:tailEnd/>
          </a:ln>
        </p:spPr>
        <p:txBody>
          <a:bodyPr anchor="b">
            <a:spAutoFit/>
          </a:bodyPr>
          <a:lstStyle/>
          <a:p>
            <a:pPr algn="ctr"/>
            <a:r>
              <a:rPr lang="en-US" sz="1000">
                <a:solidFill>
                  <a:srgbClr val="000000"/>
                </a:solidFill>
              </a:rPr>
              <a:t>0.125</a:t>
            </a:r>
          </a:p>
        </p:txBody>
      </p:sp>
      <p:sp>
        <p:nvSpPr>
          <p:cNvPr id="229449" name="Text Box 6"/>
          <p:cNvSpPr txBox="1">
            <a:spLocks noChangeArrowheads="1"/>
          </p:cNvSpPr>
          <p:nvPr/>
        </p:nvSpPr>
        <p:spPr bwMode="auto">
          <a:xfrm>
            <a:off x="8297863" y="6400801"/>
            <a:ext cx="533400" cy="246063"/>
          </a:xfrm>
          <a:prstGeom prst="rect">
            <a:avLst/>
          </a:prstGeom>
          <a:noFill/>
          <a:ln w="9525">
            <a:noFill/>
            <a:miter lim="800000"/>
            <a:headEnd/>
            <a:tailEnd/>
          </a:ln>
        </p:spPr>
        <p:txBody>
          <a:bodyPr anchor="b">
            <a:spAutoFit/>
          </a:bodyPr>
          <a:lstStyle/>
          <a:p>
            <a:pPr algn="ctr"/>
            <a:r>
              <a:rPr lang="en-US" sz="1000">
                <a:solidFill>
                  <a:srgbClr val="000000"/>
                </a:solidFill>
              </a:rPr>
              <a:t>0.5</a:t>
            </a:r>
          </a:p>
        </p:txBody>
      </p:sp>
      <p:sp>
        <p:nvSpPr>
          <p:cNvPr id="229450" name="Text Box 6"/>
          <p:cNvSpPr txBox="1">
            <a:spLocks noChangeArrowheads="1"/>
          </p:cNvSpPr>
          <p:nvPr/>
        </p:nvSpPr>
        <p:spPr bwMode="auto">
          <a:xfrm>
            <a:off x="8534400" y="6400801"/>
            <a:ext cx="533400" cy="246063"/>
          </a:xfrm>
          <a:prstGeom prst="rect">
            <a:avLst/>
          </a:prstGeom>
          <a:noFill/>
          <a:ln w="9525">
            <a:noFill/>
            <a:miter lim="800000"/>
            <a:headEnd/>
            <a:tailEnd/>
          </a:ln>
        </p:spPr>
        <p:txBody>
          <a:bodyPr anchor="b">
            <a:spAutoFit/>
          </a:bodyPr>
          <a:lstStyle/>
          <a:p>
            <a:pPr algn="ctr"/>
            <a:r>
              <a:rPr lang="en-US" sz="1000">
                <a:solidFill>
                  <a:srgbClr val="000000"/>
                </a:solidFill>
              </a:rPr>
              <a:t>1</a:t>
            </a:r>
          </a:p>
        </p:txBody>
      </p:sp>
      <p:sp>
        <p:nvSpPr>
          <p:cNvPr id="229451" name="Text Box 6"/>
          <p:cNvSpPr txBox="1">
            <a:spLocks noChangeArrowheads="1"/>
          </p:cNvSpPr>
          <p:nvPr/>
        </p:nvSpPr>
        <p:spPr bwMode="auto">
          <a:xfrm>
            <a:off x="8763000" y="6307138"/>
            <a:ext cx="533400" cy="246062"/>
          </a:xfrm>
          <a:prstGeom prst="rect">
            <a:avLst/>
          </a:prstGeom>
          <a:noFill/>
          <a:ln w="9525">
            <a:noFill/>
            <a:miter lim="800000"/>
            <a:headEnd/>
            <a:tailEnd/>
          </a:ln>
        </p:spPr>
        <p:txBody>
          <a:bodyPr anchor="b">
            <a:spAutoFit/>
          </a:bodyPr>
          <a:lstStyle/>
          <a:p>
            <a:pPr algn="ctr"/>
            <a:r>
              <a:rPr lang="en-US" sz="1000">
                <a:solidFill>
                  <a:srgbClr val="000000"/>
                </a:solidFill>
              </a:rPr>
              <a:t>2</a:t>
            </a:r>
          </a:p>
        </p:txBody>
      </p:sp>
      <p:sp>
        <p:nvSpPr>
          <p:cNvPr id="229452" name="Text Box 6"/>
          <p:cNvSpPr txBox="1">
            <a:spLocks noChangeArrowheads="1"/>
          </p:cNvSpPr>
          <p:nvPr/>
        </p:nvSpPr>
        <p:spPr bwMode="auto">
          <a:xfrm>
            <a:off x="9194800" y="6400801"/>
            <a:ext cx="533400" cy="246063"/>
          </a:xfrm>
          <a:prstGeom prst="rect">
            <a:avLst/>
          </a:prstGeom>
          <a:noFill/>
          <a:ln w="9525">
            <a:noFill/>
            <a:miter lim="800000"/>
            <a:headEnd/>
            <a:tailEnd/>
          </a:ln>
        </p:spPr>
        <p:txBody>
          <a:bodyPr anchor="b">
            <a:spAutoFit/>
          </a:bodyPr>
          <a:lstStyle/>
          <a:p>
            <a:pPr algn="ctr"/>
            <a:r>
              <a:rPr lang="en-US" sz="1000">
                <a:solidFill>
                  <a:srgbClr val="000000"/>
                </a:solidFill>
              </a:rPr>
              <a:t>8</a:t>
            </a:r>
          </a:p>
        </p:txBody>
      </p:sp>
      <p:sp>
        <p:nvSpPr>
          <p:cNvPr id="229453" name="Text Box 6"/>
          <p:cNvSpPr txBox="1">
            <a:spLocks noChangeArrowheads="1"/>
          </p:cNvSpPr>
          <p:nvPr/>
        </p:nvSpPr>
        <p:spPr bwMode="auto">
          <a:xfrm>
            <a:off x="7162800" y="6553201"/>
            <a:ext cx="1117600" cy="246063"/>
          </a:xfrm>
          <a:prstGeom prst="rect">
            <a:avLst/>
          </a:prstGeom>
          <a:noFill/>
          <a:ln w="9525">
            <a:noFill/>
            <a:miter lim="800000"/>
            <a:headEnd/>
            <a:tailEnd/>
          </a:ln>
        </p:spPr>
        <p:txBody>
          <a:bodyPr anchor="b">
            <a:spAutoFit/>
          </a:bodyPr>
          <a:lstStyle/>
          <a:p>
            <a:pPr algn="ctr"/>
            <a:r>
              <a:rPr lang="en-US" sz="1000">
                <a:solidFill>
                  <a:srgbClr val="000000"/>
                </a:solidFill>
              </a:rPr>
              <a:t>Favors ASA</a:t>
            </a:r>
          </a:p>
        </p:txBody>
      </p:sp>
      <p:sp>
        <p:nvSpPr>
          <p:cNvPr id="229454" name="Text Box 6"/>
          <p:cNvSpPr txBox="1">
            <a:spLocks noChangeArrowheads="1"/>
          </p:cNvSpPr>
          <p:nvPr/>
        </p:nvSpPr>
        <p:spPr bwMode="auto">
          <a:xfrm>
            <a:off x="8712200" y="6553201"/>
            <a:ext cx="1727200" cy="246063"/>
          </a:xfrm>
          <a:prstGeom prst="rect">
            <a:avLst/>
          </a:prstGeom>
          <a:noFill/>
          <a:ln w="9525">
            <a:noFill/>
            <a:miter lim="800000"/>
            <a:headEnd/>
            <a:tailEnd/>
          </a:ln>
        </p:spPr>
        <p:txBody>
          <a:bodyPr anchor="b">
            <a:spAutoFit/>
          </a:bodyPr>
          <a:lstStyle/>
          <a:p>
            <a:pPr algn="ctr"/>
            <a:r>
              <a:rPr lang="en-US" sz="1000">
                <a:solidFill>
                  <a:srgbClr val="000000"/>
                </a:solidFill>
              </a:rPr>
              <a:t>Favors control/placebo</a:t>
            </a:r>
          </a:p>
        </p:txBody>
      </p:sp>
      <p:sp>
        <p:nvSpPr>
          <p:cNvPr id="229455" name="Text Box 6"/>
          <p:cNvSpPr txBox="1">
            <a:spLocks noChangeArrowheads="1"/>
          </p:cNvSpPr>
          <p:nvPr/>
        </p:nvSpPr>
        <p:spPr bwMode="auto">
          <a:xfrm>
            <a:off x="5410200" y="592138"/>
            <a:ext cx="1244600" cy="1016000"/>
          </a:xfrm>
          <a:prstGeom prst="rect">
            <a:avLst/>
          </a:prstGeom>
          <a:noFill/>
          <a:ln w="9525">
            <a:noFill/>
            <a:miter lim="800000"/>
            <a:headEnd/>
            <a:tailEnd/>
          </a:ln>
        </p:spPr>
        <p:txBody>
          <a:bodyPr>
            <a:spAutoFit/>
          </a:bodyPr>
          <a:lstStyle/>
          <a:p>
            <a:r>
              <a:rPr lang="en-US" sz="1000">
                <a:solidFill>
                  <a:srgbClr val="000000"/>
                </a:solidFill>
              </a:rPr>
              <a:t>JPAD</a:t>
            </a:r>
          </a:p>
          <a:p>
            <a:r>
              <a:rPr lang="en-US" sz="1000">
                <a:solidFill>
                  <a:srgbClr val="000000"/>
                </a:solidFill>
              </a:rPr>
              <a:t>POPADAD</a:t>
            </a:r>
          </a:p>
          <a:p>
            <a:r>
              <a:rPr lang="en-US" sz="1000">
                <a:solidFill>
                  <a:srgbClr val="000000"/>
                </a:solidFill>
              </a:rPr>
              <a:t>WHS</a:t>
            </a:r>
          </a:p>
          <a:p>
            <a:r>
              <a:rPr lang="en-US" sz="1000">
                <a:solidFill>
                  <a:srgbClr val="000000"/>
                </a:solidFill>
              </a:rPr>
              <a:t>PPP</a:t>
            </a:r>
          </a:p>
          <a:p>
            <a:r>
              <a:rPr lang="en-US" sz="1000">
                <a:solidFill>
                  <a:srgbClr val="000000"/>
                </a:solidFill>
              </a:rPr>
              <a:t>ETDRS</a:t>
            </a:r>
          </a:p>
          <a:p>
            <a:r>
              <a:rPr lang="en-US" sz="1000">
                <a:solidFill>
                  <a:srgbClr val="000000"/>
                </a:solidFill>
              </a:rPr>
              <a:t>Total</a:t>
            </a:r>
          </a:p>
        </p:txBody>
      </p:sp>
      <p:sp>
        <p:nvSpPr>
          <p:cNvPr id="229456" name="Text Box 6"/>
          <p:cNvSpPr txBox="1">
            <a:spLocks noChangeArrowheads="1"/>
          </p:cNvSpPr>
          <p:nvPr/>
        </p:nvSpPr>
        <p:spPr bwMode="auto">
          <a:xfrm>
            <a:off x="5918200" y="592138"/>
            <a:ext cx="1244600" cy="1016000"/>
          </a:xfrm>
          <a:prstGeom prst="rect">
            <a:avLst/>
          </a:prstGeom>
          <a:noFill/>
          <a:ln w="9525">
            <a:noFill/>
            <a:miter lim="800000"/>
            <a:headEnd/>
            <a:tailEnd/>
          </a:ln>
        </p:spPr>
        <p:txBody>
          <a:bodyPr>
            <a:spAutoFit/>
          </a:bodyPr>
          <a:lstStyle/>
          <a:p>
            <a:pPr algn="ctr"/>
            <a:r>
              <a:rPr lang="en-US" sz="1000">
                <a:solidFill>
                  <a:srgbClr val="000000"/>
                </a:solidFill>
              </a:rPr>
              <a:t>68/1262</a:t>
            </a:r>
          </a:p>
          <a:p>
            <a:pPr algn="ctr"/>
            <a:r>
              <a:rPr lang="en-US" sz="1000">
                <a:solidFill>
                  <a:srgbClr val="000000"/>
                </a:solidFill>
              </a:rPr>
              <a:t>105/638</a:t>
            </a:r>
          </a:p>
          <a:p>
            <a:pPr algn="ctr"/>
            <a:r>
              <a:rPr lang="en-US" sz="1000">
                <a:solidFill>
                  <a:srgbClr val="000000"/>
                </a:solidFill>
              </a:rPr>
              <a:t>58/514</a:t>
            </a:r>
          </a:p>
          <a:p>
            <a:pPr algn="ctr"/>
            <a:r>
              <a:rPr lang="en-US" sz="1000">
                <a:solidFill>
                  <a:srgbClr val="000000"/>
                </a:solidFill>
              </a:rPr>
              <a:t>20/519</a:t>
            </a:r>
          </a:p>
          <a:p>
            <a:pPr algn="ctr"/>
            <a:r>
              <a:rPr lang="en-US" sz="1000">
                <a:solidFill>
                  <a:srgbClr val="000000"/>
                </a:solidFill>
              </a:rPr>
              <a:t>350/1856</a:t>
            </a:r>
          </a:p>
          <a:p>
            <a:pPr algn="ctr"/>
            <a:r>
              <a:rPr lang="en-US" sz="1000">
                <a:solidFill>
                  <a:srgbClr val="000000"/>
                </a:solidFill>
              </a:rPr>
              <a:t>601/4789</a:t>
            </a:r>
          </a:p>
        </p:txBody>
      </p:sp>
      <p:sp>
        <p:nvSpPr>
          <p:cNvPr id="229457" name="Text Box 6"/>
          <p:cNvSpPr txBox="1">
            <a:spLocks noChangeArrowheads="1"/>
          </p:cNvSpPr>
          <p:nvPr/>
        </p:nvSpPr>
        <p:spPr bwMode="auto">
          <a:xfrm>
            <a:off x="6705600" y="592138"/>
            <a:ext cx="1244600" cy="1016000"/>
          </a:xfrm>
          <a:prstGeom prst="rect">
            <a:avLst/>
          </a:prstGeom>
          <a:noFill/>
          <a:ln w="9525">
            <a:noFill/>
            <a:miter lim="800000"/>
            <a:headEnd/>
            <a:tailEnd/>
          </a:ln>
        </p:spPr>
        <p:txBody>
          <a:bodyPr>
            <a:spAutoFit/>
          </a:bodyPr>
          <a:lstStyle/>
          <a:p>
            <a:pPr algn="ctr"/>
            <a:r>
              <a:rPr lang="en-US" sz="1000">
                <a:solidFill>
                  <a:srgbClr val="000000"/>
                </a:solidFill>
              </a:rPr>
              <a:t>86/1277</a:t>
            </a:r>
          </a:p>
          <a:p>
            <a:pPr algn="ctr"/>
            <a:r>
              <a:rPr lang="en-US" sz="1000">
                <a:solidFill>
                  <a:srgbClr val="000000"/>
                </a:solidFill>
              </a:rPr>
              <a:t>108/638</a:t>
            </a:r>
          </a:p>
          <a:p>
            <a:pPr algn="ctr"/>
            <a:r>
              <a:rPr lang="en-US" sz="1000">
                <a:solidFill>
                  <a:srgbClr val="000000"/>
                </a:solidFill>
              </a:rPr>
              <a:t>62/513</a:t>
            </a:r>
          </a:p>
          <a:p>
            <a:pPr algn="ctr"/>
            <a:r>
              <a:rPr lang="en-US" sz="1000">
                <a:solidFill>
                  <a:srgbClr val="000000"/>
                </a:solidFill>
              </a:rPr>
              <a:t>22/512</a:t>
            </a:r>
          </a:p>
          <a:p>
            <a:pPr algn="ctr"/>
            <a:r>
              <a:rPr lang="en-US" sz="1000">
                <a:solidFill>
                  <a:srgbClr val="000000"/>
                </a:solidFill>
              </a:rPr>
              <a:t>379/1855</a:t>
            </a:r>
          </a:p>
          <a:p>
            <a:pPr algn="ctr"/>
            <a:r>
              <a:rPr lang="en-US" sz="1000">
                <a:solidFill>
                  <a:srgbClr val="000000"/>
                </a:solidFill>
              </a:rPr>
              <a:t>657/4795</a:t>
            </a:r>
          </a:p>
        </p:txBody>
      </p:sp>
      <p:sp>
        <p:nvSpPr>
          <p:cNvPr id="229458" name="Text Box 6"/>
          <p:cNvSpPr txBox="1">
            <a:spLocks noChangeArrowheads="1"/>
          </p:cNvSpPr>
          <p:nvPr/>
        </p:nvSpPr>
        <p:spPr bwMode="auto">
          <a:xfrm>
            <a:off x="9423400" y="592138"/>
            <a:ext cx="1244600" cy="1016000"/>
          </a:xfrm>
          <a:prstGeom prst="rect">
            <a:avLst/>
          </a:prstGeom>
          <a:noFill/>
          <a:ln w="9525">
            <a:noFill/>
            <a:miter lim="800000"/>
            <a:headEnd/>
            <a:tailEnd/>
          </a:ln>
        </p:spPr>
        <p:txBody>
          <a:bodyPr>
            <a:spAutoFit/>
          </a:bodyPr>
          <a:lstStyle/>
          <a:p>
            <a:r>
              <a:rPr lang="en-US" sz="1000">
                <a:solidFill>
                  <a:srgbClr val="000000"/>
                </a:solidFill>
              </a:rPr>
              <a:t>0.80 (0.59-1.09)</a:t>
            </a:r>
          </a:p>
          <a:p>
            <a:r>
              <a:rPr lang="en-US" sz="1000">
                <a:solidFill>
                  <a:srgbClr val="000000"/>
                </a:solidFill>
              </a:rPr>
              <a:t>0.97 (0.76-1.24)</a:t>
            </a:r>
          </a:p>
          <a:p>
            <a:r>
              <a:rPr lang="en-US" sz="1000">
                <a:solidFill>
                  <a:srgbClr val="000000"/>
                </a:solidFill>
              </a:rPr>
              <a:t>0.90 (0.63-1.29)</a:t>
            </a:r>
          </a:p>
          <a:p>
            <a:r>
              <a:rPr lang="en-US" sz="1000">
                <a:solidFill>
                  <a:srgbClr val="000000"/>
                </a:solidFill>
              </a:rPr>
              <a:t>0.90 (0.50-1.62)</a:t>
            </a:r>
          </a:p>
          <a:p>
            <a:r>
              <a:rPr lang="en-US" sz="1000">
                <a:solidFill>
                  <a:srgbClr val="000000"/>
                </a:solidFill>
              </a:rPr>
              <a:t>0.90 (0.78-1.04)</a:t>
            </a:r>
          </a:p>
          <a:p>
            <a:r>
              <a:rPr lang="en-US" sz="1000">
                <a:solidFill>
                  <a:srgbClr val="000000"/>
                </a:solidFill>
              </a:rPr>
              <a:t>0.90 (0.81-1.00)</a:t>
            </a:r>
          </a:p>
        </p:txBody>
      </p:sp>
      <p:sp>
        <p:nvSpPr>
          <p:cNvPr id="229459" name="Text Box 6"/>
          <p:cNvSpPr txBox="1">
            <a:spLocks noChangeArrowheads="1"/>
          </p:cNvSpPr>
          <p:nvPr/>
        </p:nvSpPr>
        <p:spPr bwMode="auto">
          <a:xfrm>
            <a:off x="5410200" y="414338"/>
            <a:ext cx="1244600" cy="246062"/>
          </a:xfrm>
          <a:prstGeom prst="rect">
            <a:avLst/>
          </a:prstGeom>
          <a:noFill/>
          <a:ln w="9525">
            <a:noFill/>
            <a:miter lim="800000"/>
            <a:headEnd/>
            <a:tailEnd/>
          </a:ln>
        </p:spPr>
        <p:txBody>
          <a:bodyPr>
            <a:spAutoFit/>
          </a:bodyPr>
          <a:lstStyle/>
          <a:p>
            <a:r>
              <a:rPr lang="en-US" sz="1000" b="1" i="1">
                <a:solidFill>
                  <a:srgbClr val="000000"/>
                </a:solidFill>
              </a:rPr>
              <a:t>Major CV events</a:t>
            </a:r>
          </a:p>
        </p:txBody>
      </p:sp>
      <p:sp>
        <p:nvSpPr>
          <p:cNvPr id="229460" name="Text Box 6"/>
          <p:cNvSpPr txBox="1">
            <a:spLocks noChangeArrowheads="1"/>
          </p:cNvSpPr>
          <p:nvPr/>
        </p:nvSpPr>
        <p:spPr bwMode="auto">
          <a:xfrm>
            <a:off x="6019800" y="0"/>
            <a:ext cx="1989138" cy="247650"/>
          </a:xfrm>
          <a:prstGeom prst="rect">
            <a:avLst/>
          </a:prstGeom>
          <a:noFill/>
          <a:ln w="9525">
            <a:noFill/>
            <a:miter lim="800000"/>
            <a:headEnd/>
            <a:tailEnd/>
          </a:ln>
        </p:spPr>
        <p:txBody>
          <a:bodyPr>
            <a:spAutoFit/>
          </a:bodyPr>
          <a:lstStyle/>
          <a:p>
            <a:pPr algn="ctr"/>
            <a:r>
              <a:rPr lang="en-US" sz="1000" b="1">
                <a:solidFill>
                  <a:srgbClr val="000000"/>
                </a:solidFill>
              </a:rPr>
              <a:t>No. of events/No. in group</a:t>
            </a:r>
          </a:p>
        </p:txBody>
      </p:sp>
      <p:sp>
        <p:nvSpPr>
          <p:cNvPr id="229461" name="Text Box 6"/>
          <p:cNvSpPr txBox="1">
            <a:spLocks noChangeArrowheads="1"/>
          </p:cNvSpPr>
          <p:nvPr/>
        </p:nvSpPr>
        <p:spPr bwMode="auto">
          <a:xfrm>
            <a:off x="5918200" y="254001"/>
            <a:ext cx="1244600" cy="246063"/>
          </a:xfrm>
          <a:prstGeom prst="rect">
            <a:avLst/>
          </a:prstGeom>
          <a:noFill/>
          <a:ln w="9525">
            <a:noFill/>
            <a:miter lim="800000"/>
            <a:headEnd/>
            <a:tailEnd/>
          </a:ln>
        </p:spPr>
        <p:txBody>
          <a:bodyPr>
            <a:spAutoFit/>
          </a:bodyPr>
          <a:lstStyle/>
          <a:p>
            <a:pPr algn="ctr"/>
            <a:r>
              <a:rPr lang="en-US" sz="1000" b="1">
                <a:solidFill>
                  <a:srgbClr val="000000"/>
                </a:solidFill>
              </a:rPr>
              <a:t>ASA</a:t>
            </a:r>
          </a:p>
        </p:txBody>
      </p:sp>
      <p:sp>
        <p:nvSpPr>
          <p:cNvPr id="229462" name="Text Box 6"/>
          <p:cNvSpPr txBox="1">
            <a:spLocks noChangeArrowheads="1"/>
          </p:cNvSpPr>
          <p:nvPr/>
        </p:nvSpPr>
        <p:spPr bwMode="auto">
          <a:xfrm>
            <a:off x="6705600" y="254001"/>
            <a:ext cx="1244600" cy="246063"/>
          </a:xfrm>
          <a:prstGeom prst="rect">
            <a:avLst/>
          </a:prstGeom>
          <a:noFill/>
          <a:ln w="9525">
            <a:noFill/>
            <a:miter lim="800000"/>
            <a:headEnd/>
            <a:tailEnd/>
          </a:ln>
        </p:spPr>
        <p:txBody>
          <a:bodyPr>
            <a:spAutoFit/>
          </a:bodyPr>
          <a:lstStyle/>
          <a:p>
            <a:pPr algn="ctr"/>
            <a:r>
              <a:rPr lang="en-US" sz="1000" b="1">
                <a:solidFill>
                  <a:srgbClr val="000000"/>
                </a:solidFill>
              </a:rPr>
              <a:t>Control/placebo</a:t>
            </a:r>
          </a:p>
        </p:txBody>
      </p:sp>
      <p:sp>
        <p:nvSpPr>
          <p:cNvPr id="229463" name="Text Box 6"/>
          <p:cNvSpPr txBox="1">
            <a:spLocks noChangeArrowheads="1"/>
          </p:cNvSpPr>
          <p:nvPr/>
        </p:nvSpPr>
        <p:spPr bwMode="auto">
          <a:xfrm>
            <a:off x="8169275" y="254001"/>
            <a:ext cx="1244600" cy="246063"/>
          </a:xfrm>
          <a:prstGeom prst="rect">
            <a:avLst/>
          </a:prstGeom>
          <a:noFill/>
          <a:ln w="9525">
            <a:noFill/>
            <a:miter lim="800000"/>
            <a:headEnd/>
            <a:tailEnd/>
          </a:ln>
        </p:spPr>
        <p:txBody>
          <a:bodyPr>
            <a:spAutoFit/>
          </a:bodyPr>
          <a:lstStyle/>
          <a:p>
            <a:pPr algn="ctr"/>
            <a:r>
              <a:rPr lang="en-US" sz="1000" b="1">
                <a:solidFill>
                  <a:srgbClr val="000000"/>
                </a:solidFill>
              </a:rPr>
              <a:t>RR (95% CI)</a:t>
            </a:r>
          </a:p>
        </p:txBody>
      </p:sp>
      <p:sp>
        <p:nvSpPr>
          <p:cNvPr id="229464" name="Text Box 6"/>
          <p:cNvSpPr txBox="1">
            <a:spLocks noChangeArrowheads="1"/>
          </p:cNvSpPr>
          <p:nvPr/>
        </p:nvSpPr>
        <p:spPr bwMode="auto">
          <a:xfrm>
            <a:off x="9304338" y="254001"/>
            <a:ext cx="1244600" cy="246063"/>
          </a:xfrm>
          <a:prstGeom prst="rect">
            <a:avLst/>
          </a:prstGeom>
          <a:noFill/>
          <a:ln w="9525">
            <a:noFill/>
            <a:miter lim="800000"/>
            <a:headEnd/>
            <a:tailEnd/>
          </a:ln>
        </p:spPr>
        <p:txBody>
          <a:bodyPr>
            <a:spAutoFit/>
          </a:bodyPr>
          <a:lstStyle/>
          <a:p>
            <a:pPr algn="ctr"/>
            <a:r>
              <a:rPr lang="en-US" sz="1000" b="1">
                <a:solidFill>
                  <a:srgbClr val="000000"/>
                </a:solidFill>
              </a:rPr>
              <a:t>RR (95% CI)</a:t>
            </a:r>
          </a:p>
        </p:txBody>
      </p:sp>
      <p:sp>
        <p:nvSpPr>
          <p:cNvPr id="229465" name="Text Box 6"/>
          <p:cNvSpPr txBox="1">
            <a:spLocks noChangeArrowheads="1"/>
          </p:cNvSpPr>
          <p:nvPr/>
        </p:nvSpPr>
        <p:spPr bwMode="auto">
          <a:xfrm>
            <a:off x="5410200" y="1803400"/>
            <a:ext cx="1244600" cy="1169988"/>
          </a:xfrm>
          <a:prstGeom prst="rect">
            <a:avLst/>
          </a:prstGeom>
          <a:noFill/>
          <a:ln w="9525">
            <a:noFill/>
            <a:miter lim="800000"/>
            <a:headEnd/>
            <a:tailEnd/>
          </a:ln>
        </p:spPr>
        <p:txBody>
          <a:bodyPr>
            <a:spAutoFit/>
          </a:bodyPr>
          <a:lstStyle/>
          <a:p>
            <a:r>
              <a:rPr lang="en-US" sz="1000">
                <a:solidFill>
                  <a:srgbClr val="000000"/>
                </a:solidFill>
              </a:rPr>
              <a:t>JPAD</a:t>
            </a:r>
          </a:p>
          <a:p>
            <a:r>
              <a:rPr lang="en-US" sz="1000">
                <a:solidFill>
                  <a:srgbClr val="000000"/>
                </a:solidFill>
              </a:rPr>
              <a:t>POPADAD</a:t>
            </a:r>
          </a:p>
          <a:p>
            <a:r>
              <a:rPr lang="en-US" sz="1000">
                <a:solidFill>
                  <a:srgbClr val="000000"/>
                </a:solidFill>
              </a:rPr>
              <a:t>WHS</a:t>
            </a:r>
          </a:p>
          <a:p>
            <a:r>
              <a:rPr lang="en-US" sz="1000">
                <a:solidFill>
                  <a:srgbClr val="000000"/>
                </a:solidFill>
              </a:rPr>
              <a:t>PPP</a:t>
            </a:r>
          </a:p>
          <a:p>
            <a:r>
              <a:rPr lang="en-US" sz="1000">
                <a:solidFill>
                  <a:srgbClr val="000000"/>
                </a:solidFill>
              </a:rPr>
              <a:t>ETDRS</a:t>
            </a:r>
          </a:p>
          <a:p>
            <a:r>
              <a:rPr lang="en-US" sz="1000">
                <a:solidFill>
                  <a:srgbClr val="000000"/>
                </a:solidFill>
              </a:rPr>
              <a:t>PHS</a:t>
            </a:r>
          </a:p>
          <a:p>
            <a:r>
              <a:rPr lang="en-US" sz="1000">
                <a:solidFill>
                  <a:srgbClr val="000000"/>
                </a:solidFill>
              </a:rPr>
              <a:t>Total</a:t>
            </a:r>
          </a:p>
        </p:txBody>
      </p:sp>
      <p:sp>
        <p:nvSpPr>
          <p:cNvPr id="229466" name="Text Box 6"/>
          <p:cNvSpPr txBox="1">
            <a:spLocks noChangeArrowheads="1"/>
          </p:cNvSpPr>
          <p:nvPr/>
        </p:nvSpPr>
        <p:spPr bwMode="auto">
          <a:xfrm>
            <a:off x="5918200" y="1803400"/>
            <a:ext cx="1244600" cy="1169988"/>
          </a:xfrm>
          <a:prstGeom prst="rect">
            <a:avLst/>
          </a:prstGeom>
          <a:noFill/>
          <a:ln w="9525">
            <a:noFill/>
            <a:miter lim="800000"/>
            <a:headEnd/>
            <a:tailEnd/>
          </a:ln>
        </p:spPr>
        <p:txBody>
          <a:bodyPr>
            <a:spAutoFit/>
          </a:bodyPr>
          <a:lstStyle/>
          <a:p>
            <a:pPr algn="ctr"/>
            <a:r>
              <a:rPr lang="en-US" sz="1000">
                <a:solidFill>
                  <a:srgbClr val="000000"/>
                </a:solidFill>
              </a:rPr>
              <a:t>28/1262</a:t>
            </a:r>
          </a:p>
          <a:p>
            <a:pPr algn="ctr"/>
            <a:r>
              <a:rPr lang="en-US" sz="1000">
                <a:solidFill>
                  <a:srgbClr val="000000"/>
                </a:solidFill>
              </a:rPr>
              <a:t>90/638</a:t>
            </a:r>
          </a:p>
          <a:p>
            <a:pPr algn="ctr"/>
            <a:r>
              <a:rPr lang="en-US" sz="1000">
                <a:solidFill>
                  <a:srgbClr val="000000"/>
                </a:solidFill>
              </a:rPr>
              <a:t>36/514</a:t>
            </a:r>
          </a:p>
          <a:p>
            <a:pPr algn="ctr"/>
            <a:r>
              <a:rPr lang="en-US" sz="1000">
                <a:solidFill>
                  <a:srgbClr val="000000"/>
                </a:solidFill>
              </a:rPr>
              <a:t>5/519</a:t>
            </a:r>
          </a:p>
          <a:p>
            <a:pPr algn="ctr"/>
            <a:r>
              <a:rPr lang="en-US" sz="1000">
                <a:solidFill>
                  <a:srgbClr val="000000"/>
                </a:solidFill>
              </a:rPr>
              <a:t>241/1856</a:t>
            </a:r>
          </a:p>
          <a:p>
            <a:pPr algn="ctr"/>
            <a:r>
              <a:rPr lang="en-US" sz="1000">
                <a:solidFill>
                  <a:srgbClr val="000000"/>
                </a:solidFill>
              </a:rPr>
              <a:t>11/275</a:t>
            </a:r>
          </a:p>
          <a:p>
            <a:pPr algn="ctr"/>
            <a:r>
              <a:rPr lang="en-US" sz="1000">
                <a:solidFill>
                  <a:srgbClr val="000000"/>
                </a:solidFill>
              </a:rPr>
              <a:t>395/5064</a:t>
            </a:r>
          </a:p>
        </p:txBody>
      </p:sp>
      <p:sp>
        <p:nvSpPr>
          <p:cNvPr id="229467" name="Text Box 6"/>
          <p:cNvSpPr txBox="1">
            <a:spLocks noChangeArrowheads="1"/>
          </p:cNvSpPr>
          <p:nvPr/>
        </p:nvSpPr>
        <p:spPr bwMode="auto">
          <a:xfrm>
            <a:off x="6705600" y="1803400"/>
            <a:ext cx="1244600" cy="1169988"/>
          </a:xfrm>
          <a:prstGeom prst="rect">
            <a:avLst/>
          </a:prstGeom>
          <a:noFill/>
          <a:ln w="9525">
            <a:noFill/>
            <a:miter lim="800000"/>
            <a:headEnd/>
            <a:tailEnd/>
          </a:ln>
        </p:spPr>
        <p:txBody>
          <a:bodyPr>
            <a:spAutoFit/>
          </a:bodyPr>
          <a:lstStyle/>
          <a:p>
            <a:pPr algn="ctr"/>
            <a:r>
              <a:rPr lang="en-US" sz="1000">
                <a:solidFill>
                  <a:srgbClr val="000000"/>
                </a:solidFill>
              </a:rPr>
              <a:t>14/1277</a:t>
            </a:r>
          </a:p>
          <a:p>
            <a:pPr algn="ctr"/>
            <a:r>
              <a:rPr lang="en-US" sz="1000">
                <a:solidFill>
                  <a:srgbClr val="000000"/>
                </a:solidFill>
              </a:rPr>
              <a:t>82/638</a:t>
            </a:r>
          </a:p>
          <a:p>
            <a:pPr algn="ctr"/>
            <a:r>
              <a:rPr lang="en-US" sz="1000">
                <a:solidFill>
                  <a:srgbClr val="000000"/>
                </a:solidFill>
              </a:rPr>
              <a:t>24/513</a:t>
            </a:r>
          </a:p>
          <a:p>
            <a:pPr algn="ctr"/>
            <a:r>
              <a:rPr lang="en-US" sz="1000">
                <a:solidFill>
                  <a:srgbClr val="000000"/>
                </a:solidFill>
              </a:rPr>
              <a:t>10/512</a:t>
            </a:r>
          </a:p>
          <a:p>
            <a:pPr algn="ctr"/>
            <a:r>
              <a:rPr lang="en-US" sz="1000">
                <a:solidFill>
                  <a:srgbClr val="000000"/>
                </a:solidFill>
              </a:rPr>
              <a:t>283/1855</a:t>
            </a:r>
          </a:p>
          <a:p>
            <a:pPr algn="ctr"/>
            <a:r>
              <a:rPr lang="en-US" sz="1000">
                <a:solidFill>
                  <a:srgbClr val="000000"/>
                </a:solidFill>
              </a:rPr>
              <a:t>26/258</a:t>
            </a:r>
          </a:p>
          <a:p>
            <a:pPr algn="ctr"/>
            <a:r>
              <a:rPr lang="en-US" sz="1000">
                <a:solidFill>
                  <a:srgbClr val="000000"/>
                </a:solidFill>
              </a:rPr>
              <a:t>439/5053</a:t>
            </a:r>
          </a:p>
        </p:txBody>
      </p:sp>
      <p:sp>
        <p:nvSpPr>
          <p:cNvPr id="229468" name="Text Box 6"/>
          <p:cNvSpPr txBox="1">
            <a:spLocks noChangeArrowheads="1"/>
          </p:cNvSpPr>
          <p:nvPr/>
        </p:nvSpPr>
        <p:spPr bwMode="auto">
          <a:xfrm>
            <a:off x="9423400" y="1803400"/>
            <a:ext cx="1244600" cy="1169988"/>
          </a:xfrm>
          <a:prstGeom prst="rect">
            <a:avLst/>
          </a:prstGeom>
          <a:noFill/>
          <a:ln w="9525">
            <a:noFill/>
            <a:miter lim="800000"/>
            <a:headEnd/>
            <a:tailEnd/>
          </a:ln>
        </p:spPr>
        <p:txBody>
          <a:bodyPr>
            <a:spAutoFit/>
          </a:bodyPr>
          <a:lstStyle/>
          <a:p>
            <a:r>
              <a:rPr lang="en-US" sz="1000">
                <a:solidFill>
                  <a:srgbClr val="000000"/>
                </a:solidFill>
              </a:rPr>
              <a:t>0.87 (0.40-1.87)</a:t>
            </a:r>
          </a:p>
          <a:p>
            <a:r>
              <a:rPr lang="en-US" sz="1000">
                <a:solidFill>
                  <a:srgbClr val="000000"/>
                </a:solidFill>
              </a:rPr>
              <a:t>1.10 (0.83-1.45)</a:t>
            </a:r>
          </a:p>
          <a:p>
            <a:r>
              <a:rPr lang="en-US" sz="1000">
                <a:solidFill>
                  <a:srgbClr val="000000"/>
                </a:solidFill>
              </a:rPr>
              <a:t>1.48 (0.88-2.49)</a:t>
            </a:r>
          </a:p>
          <a:p>
            <a:r>
              <a:rPr lang="en-US" sz="1000">
                <a:solidFill>
                  <a:srgbClr val="000000"/>
                </a:solidFill>
              </a:rPr>
              <a:t>0.49 (0.17-1.43)</a:t>
            </a:r>
          </a:p>
          <a:p>
            <a:r>
              <a:rPr lang="en-US" sz="1000">
                <a:solidFill>
                  <a:srgbClr val="000000"/>
                </a:solidFill>
              </a:rPr>
              <a:t>0.82 (0.69-0.98)</a:t>
            </a:r>
          </a:p>
          <a:p>
            <a:r>
              <a:rPr lang="en-US" sz="1000">
                <a:solidFill>
                  <a:srgbClr val="000000"/>
                </a:solidFill>
              </a:rPr>
              <a:t>0.40 (0.20-0.79)</a:t>
            </a:r>
          </a:p>
          <a:p>
            <a:r>
              <a:rPr lang="en-US" sz="1000">
                <a:solidFill>
                  <a:srgbClr val="000000"/>
                </a:solidFill>
              </a:rPr>
              <a:t>0.86 (0.61-1.21)</a:t>
            </a:r>
          </a:p>
        </p:txBody>
      </p:sp>
      <p:sp>
        <p:nvSpPr>
          <p:cNvPr id="229469" name="Text Box 6"/>
          <p:cNvSpPr txBox="1">
            <a:spLocks noChangeArrowheads="1"/>
          </p:cNvSpPr>
          <p:nvPr/>
        </p:nvSpPr>
        <p:spPr bwMode="auto">
          <a:xfrm>
            <a:off x="5410200" y="1625601"/>
            <a:ext cx="1989138" cy="246063"/>
          </a:xfrm>
          <a:prstGeom prst="rect">
            <a:avLst/>
          </a:prstGeom>
          <a:noFill/>
          <a:ln w="9525">
            <a:noFill/>
            <a:miter lim="800000"/>
            <a:headEnd/>
            <a:tailEnd/>
          </a:ln>
        </p:spPr>
        <p:txBody>
          <a:bodyPr>
            <a:spAutoFit/>
          </a:bodyPr>
          <a:lstStyle/>
          <a:p>
            <a:r>
              <a:rPr lang="en-US" sz="1000" b="1" i="1">
                <a:solidFill>
                  <a:srgbClr val="000000"/>
                </a:solidFill>
              </a:rPr>
              <a:t>Myocardial infarction</a:t>
            </a:r>
          </a:p>
        </p:txBody>
      </p:sp>
      <p:sp>
        <p:nvSpPr>
          <p:cNvPr id="229470" name="Text Box 6"/>
          <p:cNvSpPr txBox="1">
            <a:spLocks noChangeArrowheads="1"/>
          </p:cNvSpPr>
          <p:nvPr/>
        </p:nvSpPr>
        <p:spPr bwMode="auto">
          <a:xfrm>
            <a:off x="5410200" y="3175000"/>
            <a:ext cx="1244600" cy="1016000"/>
          </a:xfrm>
          <a:prstGeom prst="rect">
            <a:avLst/>
          </a:prstGeom>
          <a:noFill/>
          <a:ln w="9525">
            <a:noFill/>
            <a:miter lim="800000"/>
            <a:headEnd/>
            <a:tailEnd/>
          </a:ln>
        </p:spPr>
        <p:txBody>
          <a:bodyPr>
            <a:spAutoFit/>
          </a:bodyPr>
          <a:lstStyle/>
          <a:p>
            <a:r>
              <a:rPr lang="en-US" sz="1000">
                <a:solidFill>
                  <a:srgbClr val="000000"/>
                </a:solidFill>
              </a:rPr>
              <a:t>JPAD</a:t>
            </a:r>
          </a:p>
          <a:p>
            <a:r>
              <a:rPr lang="en-US" sz="1000">
                <a:solidFill>
                  <a:srgbClr val="000000"/>
                </a:solidFill>
              </a:rPr>
              <a:t>POPADAD</a:t>
            </a:r>
          </a:p>
          <a:p>
            <a:r>
              <a:rPr lang="en-US" sz="1000">
                <a:solidFill>
                  <a:srgbClr val="000000"/>
                </a:solidFill>
              </a:rPr>
              <a:t>WHS</a:t>
            </a:r>
          </a:p>
          <a:p>
            <a:r>
              <a:rPr lang="en-US" sz="1000">
                <a:solidFill>
                  <a:srgbClr val="000000"/>
                </a:solidFill>
              </a:rPr>
              <a:t>PPP</a:t>
            </a:r>
          </a:p>
          <a:p>
            <a:r>
              <a:rPr lang="en-US" sz="1000">
                <a:solidFill>
                  <a:srgbClr val="000000"/>
                </a:solidFill>
              </a:rPr>
              <a:t>ETDRS</a:t>
            </a:r>
          </a:p>
          <a:p>
            <a:r>
              <a:rPr lang="en-US" sz="1000">
                <a:solidFill>
                  <a:srgbClr val="000000"/>
                </a:solidFill>
              </a:rPr>
              <a:t>Total</a:t>
            </a:r>
          </a:p>
        </p:txBody>
      </p:sp>
      <p:sp>
        <p:nvSpPr>
          <p:cNvPr id="229471" name="Text Box 6"/>
          <p:cNvSpPr txBox="1">
            <a:spLocks noChangeArrowheads="1"/>
          </p:cNvSpPr>
          <p:nvPr/>
        </p:nvSpPr>
        <p:spPr bwMode="auto">
          <a:xfrm>
            <a:off x="5918200" y="3175000"/>
            <a:ext cx="1244600" cy="1016000"/>
          </a:xfrm>
          <a:prstGeom prst="rect">
            <a:avLst/>
          </a:prstGeom>
          <a:noFill/>
          <a:ln w="9525">
            <a:noFill/>
            <a:miter lim="800000"/>
            <a:headEnd/>
            <a:tailEnd/>
          </a:ln>
        </p:spPr>
        <p:txBody>
          <a:bodyPr>
            <a:spAutoFit/>
          </a:bodyPr>
          <a:lstStyle/>
          <a:p>
            <a:pPr algn="ctr"/>
            <a:r>
              <a:rPr lang="en-US" sz="1000">
                <a:solidFill>
                  <a:srgbClr val="000000"/>
                </a:solidFill>
              </a:rPr>
              <a:t>12/1262</a:t>
            </a:r>
          </a:p>
          <a:p>
            <a:pPr algn="ctr"/>
            <a:r>
              <a:rPr lang="en-US" sz="1000">
                <a:solidFill>
                  <a:srgbClr val="000000"/>
                </a:solidFill>
              </a:rPr>
              <a:t>37/638</a:t>
            </a:r>
          </a:p>
          <a:p>
            <a:pPr algn="ctr"/>
            <a:r>
              <a:rPr lang="en-US" sz="1000">
                <a:solidFill>
                  <a:srgbClr val="000000"/>
                </a:solidFill>
              </a:rPr>
              <a:t>15/514</a:t>
            </a:r>
          </a:p>
          <a:p>
            <a:pPr algn="ctr"/>
            <a:r>
              <a:rPr lang="en-US" sz="1000">
                <a:solidFill>
                  <a:srgbClr val="000000"/>
                </a:solidFill>
              </a:rPr>
              <a:t>9/519</a:t>
            </a:r>
          </a:p>
          <a:p>
            <a:pPr algn="ctr"/>
            <a:r>
              <a:rPr lang="en-US" sz="1000">
                <a:solidFill>
                  <a:srgbClr val="000000"/>
                </a:solidFill>
              </a:rPr>
              <a:t>92/1856</a:t>
            </a:r>
          </a:p>
          <a:p>
            <a:pPr algn="ctr"/>
            <a:r>
              <a:rPr lang="en-US" sz="1000">
                <a:solidFill>
                  <a:srgbClr val="000000"/>
                </a:solidFill>
              </a:rPr>
              <a:t>181/4789</a:t>
            </a:r>
          </a:p>
        </p:txBody>
      </p:sp>
      <p:sp>
        <p:nvSpPr>
          <p:cNvPr id="229472" name="Text Box 6"/>
          <p:cNvSpPr txBox="1">
            <a:spLocks noChangeArrowheads="1"/>
          </p:cNvSpPr>
          <p:nvPr/>
        </p:nvSpPr>
        <p:spPr bwMode="auto">
          <a:xfrm>
            <a:off x="6705600" y="3175000"/>
            <a:ext cx="1244600" cy="1016000"/>
          </a:xfrm>
          <a:prstGeom prst="rect">
            <a:avLst/>
          </a:prstGeom>
          <a:noFill/>
          <a:ln w="9525">
            <a:noFill/>
            <a:miter lim="800000"/>
            <a:headEnd/>
            <a:tailEnd/>
          </a:ln>
        </p:spPr>
        <p:txBody>
          <a:bodyPr>
            <a:spAutoFit/>
          </a:bodyPr>
          <a:lstStyle/>
          <a:p>
            <a:pPr algn="ctr"/>
            <a:r>
              <a:rPr lang="en-US" sz="1000">
                <a:solidFill>
                  <a:srgbClr val="000000"/>
                </a:solidFill>
              </a:rPr>
              <a:t>32/1277</a:t>
            </a:r>
          </a:p>
          <a:p>
            <a:pPr algn="ctr"/>
            <a:r>
              <a:rPr lang="en-US" sz="1000">
                <a:solidFill>
                  <a:srgbClr val="000000"/>
                </a:solidFill>
              </a:rPr>
              <a:t>50/638</a:t>
            </a:r>
          </a:p>
          <a:p>
            <a:pPr algn="ctr"/>
            <a:r>
              <a:rPr lang="en-US" sz="1000">
                <a:solidFill>
                  <a:srgbClr val="000000"/>
                </a:solidFill>
              </a:rPr>
              <a:t>31/513</a:t>
            </a:r>
          </a:p>
          <a:p>
            <a:pPr algn="ctr"/>
            <a:r>
              <a:rPr lang="en-US" sz="1000">
                <a:solidFill>
                  <a:srgbClr val="000000"/>
                </a:solidFill>
              </a:rPr>
              <a:t>10/512</a:t>
            </a:r>
          </a:p>
          <a:p>
            <a:pPr algn="ctr"/>
            <a:r>
              <a:rPr lang="en-US" sz="1000">
                <a:solidFill>
                  <a:srgbClr val="000000"/>
                </a:solidFill>
              </a:rPr>
              <a:t>78/1855</a:t>
            </a:r>
          </a:p>
          <a:p>
            <a:pPr algn="ctr"/>
            <a:r>
              <a:rPr lang="en-US" sz="1000">
                <a:solidFill>
                  <a:srgbClr val="000000"/>
                </a:solidFill>
              </a:rPr>
              <a:t>201/4795</a:t>
            </a:r>
          </a:p>
        </p:txBody>
      </p:sp>
      <p:sp>
        <p:nvSpPr>
          <p:cNvPr id="229473" name="Text Box 6"/>
          <p:cNvSpPr txBox="1">
            <a:spLocks noChangeArrowheads="1"/>
          </p:cNvSpPr>
          <p:nvPr/>
        </p:nvSpPr>
        <p:spPr bwMode="auto">
          <a:xfrm>
            <a:off x="9423400" y="3175000"/>
            <a:ext cx="1244600" cy="1016000"/>
          </a:xfrm>
          <a:prstGeom prst="rect">
            <a:avLst/>
          </a:prstGeom>
          <a:noFill/>
          <a:ln w="9525">
            <a:noFill/>
            <a:miter lim="800000"/>
            <a:headEnd/>
            <a:tailEnd/>
          </a:ln>
        </p:spPr>
        <p:txBody>
          <a:bodyPr>
            <a:spAutoFit/>
          </a:bodyPr>
          <a:lstStyle/>
          <a:p>
            <a:r>
              <a:rPr lang="en-US" sz="1000">
                <a:solidFill>
                  <a:srgbClr val="000000"/>
                </a:solidFill>
              </a:rPr>
              <a:t>0.89 (0.54-1.46)</a:t>
            </a:r>
          </a:p>
          <a:p>
            <a:r>
              <a:rPr lang="en-US" sz="1000">
                <a:solidFill>
                  <a:srgbClr val="000000"/>
                </a:solidFill>
              </a:rPr>
              <a:t>0.74 (0.49-1.12)</a:t>
            </a:r>
          </a:p>
          <a:p>
            <a:r>
              <a:rPr lang="en-US" sz="1000">
                <a:solidFill>
                  <a:srgbClr val="000000"/>
                </a:solidFill>
              </a:rPr>
              <a:t>0.46 (0.25-0.85)</a:t>
            </a:r>
          </a:p>
          <a:p>
            <a:r>
              <a:rPr lang="en-US" sz="1000">
                <a:solidFill>
                  <a:srgbClr val="000000"/>
                </a:solidFill>
              </a:rPr>
              <a:t>0.89 (0.36-2.17)</a:t>
            </a:r>
          </a:p>
          <a:p>
            <a:r>
              <a:rPr lang="en-US" sz="1000">
                <a:solidFill>
                  <a:srgbClr val="000000"/>
                </a:solidFill>
              </a:rPr>
              <a:t>1.17 (0.87-1.58)</a:t>
            </a:r>
          </a:p>
          <a:p>
            <a:r>
              <a:rPr lang="en-US" sz="1000">
                <a:solidFill>
                  <a:srgbClr val="000000"/>
                </a:solidFill>
              </a:rPr>
              <a:t>0.83 (0.60-1.14)</a:t>
            </a:r>
          </a:p>
        </p:txBody>
      </p:sp>
      <p:sp>
        <p:nvSpPr>
          <p:cNvPr id="229474" name="Text Box 6"/>
          <p:cNvSpPr txBox="1">
            <a:spLocks noChangeArrowheads="1"/>
          </p:cNvSpPr>
          <p:nvPr/>
        </p:nvSpPr>
        <p:spPr bwMode="auto">
          <a:xfrm>
            <a:off x="5410200" y="2997201"/>
            <a:ext cx="1244600" cy="246063"/>
          </a:xfrm>
          <a:prstGeom prst="rect">
            <a:avLst/>
          </a:prstGeom>
          <a:noFill/>
          <a:ln w="9525">
            <a:noFill/>
            <a:miter lim="800000"/>
            <a:headEnd/>
            <a:tailEnd/>
          </a:ln>
        </p:spPr>
        <p:txBody>
          <a:bodyPr>
            <a:spAutoFit/>
          </a:bodyPr>
          <a:lstStyle/>
          <a:p>
            <a:r>
              <a:rPr lang="en-US" sz="1000" b="1" i="1">
                <a:solidFill>
                  <a:srgbClr val="000000"/>
                </a:solidFill>
              </a:rPr>
              <a:t>Stroke</a:t>
            </a:r>
          </a:p>
        </p:txBody>
      </p:sp>
      <p:sp>
        <p:nvSpPr>
          <p:cNvPr id="229475" name="Text Box 6"/>
          <p:cNvSpPr txBox="1">
            <a:spLocks noChangeArrowheads="1"/>
          </p:cNvSpPr>
          <p:nvPr/>
        </p:nvSpPr>
        <p:spPr bwMode="auto">
          <a:xfrm>
            <a:off x="5410200" y="4394201"/>
            <a:ext cx="1244600" cy="862013"/>
          </a:xfrm>
          <a:prstGeom prst="rect">
            <a:avLst/>
          </a:prstGeom>
          <a:noFill/>
          <a:ln w="9525">
            <a:noFill/>
            <a:miter lim="800000"/>
            <a:headEnd/>
            <a:tailEnd/>
          </a:ln>
        </p:spPr>
        <p:txBody>
          <a:bodyPr>
            <a:spAutoFit/>
          </a:bodyPr>
          <a:lstStyle/>
          <a:p>
            <a:r>
              <a:rPr lang="en-US" sz="1000">
                <a:solidFill>
                  <a:srgbClr val="000000"/>
                </a:solidFill>
              </a:rPr>
              <a:t>JPAD</a:t>
            </a:r>
          </a:p>
          <a:p>
            <a:r>
              <a:rPr lang="en-US" sz="1000">
                <a:solidFill>
                  <a:srgbClr val="000000"/>
                </a:solidFill>
              </a:rPr>
              <a:t>POPADAD</a:t>
            </a:r>
          </a:p>
          <a:p>
            <a:r>
              <a:rPr lang="en-US" sz="1000">
                <a:solidFill>
                  <a:srgbClr val="000000"/>
                </a:solidFill>
              </a:rPr>
              <a:t>PPP</a:t>
            </a:r>
          </a:p>
          <a:p>
            <a:r>
              <a:rPr lang="en-US" sz="1000">
                <a:solidFill>
                  <a:srgbClr val="000000"/>
                </a:solidFill>
              </a:rPr>
              <a:t>ETDRS</a:t>
            </a:r>
          </a:p>
          <a:p>
            <a:r>
              <a:rPr lang="en-US" sz="1000">
                <a:solidFill>
                  <a:srgbClr val="000000"/>
                </a:solidFill>
              </a:rPr>
              <a:t>Total</a:t>
            </a:r>
          </a:p>
        </p:txBody>
      </p:sp>
      <p:sp>
        <p:nvSpPr>
          <p:cNvPr id="229476" name="Text Box 6"/>
          <p:cNvSpPr txBox="1">
            <a:spLocks noChangeArrowheads="1"/>
          </p:cNvSpPr>
          <p:nvPr/>
        </p:nvSpPr>
        <p:spPr bwMode="auto">
          <a:xfrm>
            <a:off x="5918200" y="4394201"/>
            <a:ext cx="1244600" cy="862013"/>
          </a:xfrm>
          <a:prstGeom prst="rect">
            <a:avLst/>
          </a:prstGeom>
          <a:noFill/>
          <a:ln w="9525">
            <a:noFill/>
            <a:miter lim="800000"/>
            <a:headEnd/>
            <a:tailEnd/>
          </a:ln>
        </p:spPr>
        <p:txBody>
          <a:bodyPr>
            <a:spAutoFit/>
          </a:bodyPr>
          <a:lstStyle/>
          <a:p>
            <a:pPr algn="ctr"/>
            <a:r>
              <a:rPr lang="en-US" sz="1000">
                <a:solidFill>
                  <a:srgbClr val="000000"/>
                </a:solidFill>
              </a:rPr>
              <a:t>1/1262</a:t>
            </a:r>
          </a:p>
          <a:p>
            <a:pPr algn="ctr"/>
            <a:r>
              <a:rPr lang="en-US" sz="1000">
                <a:solidFill>
                  <a:srgbClr val="000000"/>
                </a:solidFill>
              </a:rPr>
              <a:t>43/638</a:t>
            </a:r>
          </a:p>
          <a:p>
            <a:pPr algn="ctr"/>
            <a:r>
              <a:rPr lang="en-US" sz="1000">
                <a:solidFill>
                  <a:srgbClr val="000000"/>
                </a:solidFill>
              </a:rPr>
              <a:t>10/519</a:t>
            </a:r>
          </a:p>
          <a:p>
            <a:pPr algn="ctr"/>
            <a:r>
              <a:rPr lang="en-US" sz="1000">
                <a:solidFill>
                  <a:srgbClr val="000000"/>
                </a:solidFill>
              </a:rPr>
              <a:t>244/1856</a:t>
            </a:r>
          </a:p>
          <a:p>
            <a:pPr algn="ctr"/>
            <a:r>
              <a:rPr lang="en-US" sz="1000">
                <a:solidFill>
                  <a:srgbClr val="000000"/>
                </a:solidFill>
              </a:rPr>
              <a:t>298/4275</a:t>
            </a:r>
          </a:p>
        </p:txBody>
      </p:sp>
      <p:sp>
        <p:nvSpPr>
          <p:cNvPr id="229477" name="Text Box 6"/>
          <p:cNvSpPr txBox="1">
            <a:spLocks noChangeArrowheads="1"/>
          </p:cNvSpPr>
          <p:nvPr/>
        </p:nvSpPr>
        <p:spPr bwMode="auto">
          <a:xfrm>
            <a:off x="6705600" y="4394201"/>
            <a:ext cx="1244600" cy="862013"/>
          </a:xfrm>
          <a:prstGeom prst="rect">
            <a:avLst/>
          </a:prstGeom>
          <a:noFill/>
          <a:ln w="9525">
            <a:noFill/>
            <a:miter lim="800000"/>
            <a:headEnd/>
            <a:tailEnd/>
          </a:ln>
        </p:spPr>
        <p:txBody>
          <a:bodyPr>
            <a:spAutoFit/>
          </a:bodyPr>
          <a:lstStyle/>
          <a:p>
            <a:pPr algn="ctr"/>
            <a:r>
              <a:rPr lang="en-US" sz="1000">
                <a:solidFill>
                  <a:srgbClr val="000000"/>
                </a:solidFill>
              </a:rPr>
              <a:t>10/1277</a:t>
            </a:r>
          </a:p>
          <a:p>
            <a:pPr algn="ctr"/>
            <a:r>
              <a:rPr lang="en-US" sz="1000">
                <a:solidFill>
                  <a:srgbClr val="000000"/>
                </a:solidFill>
              </a:rPr>
              <a:t>35/638</a:t>
            </a:r>
          </a:p>
          <a:p>
            <a:pPr algn="ctr"/>
            <a:r>
              <a:rPr lang="en-US" sz="1000">
                <a:solidFill>
                  <a:srgbClr val="000000"/>
                </a:solidFill>
              </a:rPr>
              <a:t>8/512</a:t>
            </a:r>
          </a:p>
          <a:p>
            <a:pPr algn="ctr"/>
            <a:r>
              <a:rPr lang="en-US" sz="1000">
                <a:solidFill>
                  <a:srgbClr val="000000"/>
                </a:solidFill>
              </a:rPr>
              <a:t>275/1855</a:t>
            </a:r>
          </a:p>
          <a:p>
            <a:pPr algn="ctr"/>
            <a:r>
              <a:rPr lang="en-US" sz="1000">
                <a:solidFill>
                  <a:srgbClr val="000000"/>
                </a:solidFill>
              </a:rPr>
              <a:t>328/4282</a:t>
            </a:r>
          </a:p>
        </p:txBody>
      </p:sp>
      <p:sp>
        <p:nvSpPr>
          <p:cNvPr id="229478" name="Text Box 6"/>
          <p:cNvSpPr txBox="1">
            <a:spLocks noChangeArrowheads="1"/>
          </p:cNvSpPr>
          <p:nvPr/>
        </p:nvSpPr>
        <p:spPr bwMode="auto">
          <a:xfrm>
            <a:off x="9423400" y="4394201"/>
            <a:ext cx="1244600" cy="862013"/>
          </a:xfrm>
          <a:prstGeom prst="rect">
            <a:avLst/>
          </a:prstGeom>
          <a:noFill/>
          <a:ln w="9525">
            <a:noFill/>
            <a:miter lim="800000"/>
            <a:headEnd/>
            <a:tailEnd/>
          </a:ln>
        </p:spPr>
        <p:txBody>
          <a:bodyPr>
            <a:spAutoFit/>
          </a:bodyPr>
          <a:lstStyle/>
          <a:p>
            <a:r>
              <a:rPr lang="en-US" sz="1000">
                <a:solidFill>
                  <a:srgbClr val="000000"/>
                </a:solidFill>
              </a:rPr>
              <a:t>0.10 (0.01-0.79)</a:t>
            </a:r>
          </a:p>
          <a:p>
            <a:r>
              <a:rPr lang="en-US" sz="1000">
                <a:solidFill>
                  <a:srgbClr val="000000"/>
                </a:solidFill>
              </a:rPr>
              <a:t>1.23 (0.80-1.89)</a:t>
            </a:r>
          </a:p>
          <a:p>
            <a:r>
              <a:rPr lang="en-US" sz="1000">
                <a:solidFill>
                  <a:srgbClr val="000000"/>
                </a:solidFill>
              </a:rPr>
              <a:t>1.23 (0.49-3.10)</a:t>
            </a:r>
          </a:p>
          <a:p>
            <a:r>
              <a:rPr lang="en-US" sz="1000">
                <a:solidFill>
                  <a:srgbClr val="000000"/>
                </a:solidFill>
              </a:rPr>
              <a:t>0.87 (0.73-1.04)</a:t>
            </a:r>
          </a:p>
          <a:p>
            <a:r>
              <a:rPr lang="en-US" sz="1000">
                <a:solidFill>
                  <a:srgbClr val="000000"/>
                </a:solidFill>
              </a:rPr>
              <a:t>0.94 (0.72-1.23)</a:t>
            </a:r>
          </a:p>
        </p:txBody>
      </p:sp>
      <p:sp>
        <p:nvSpPr>
          <p:cNvPr id="229479" name="Text Box 6"/>
          <p:cNvSpPr txBox="1">
            <a:spLocks noChangeArrowheads="1"/>
          </p:cNvSpPr>
          <p:nvPr/>
        </p:nvSpPr>
        <p:spPr bwMode="auto">
          <a:xfrm>
            <a:off x="5410200" y="4216401"/>
            <a:ext cx="1989138" cy="246063"/>
          </a:xfrm>
          <a:prstGeom prst="rect">
            <a:avLst/>
          </a:prstGeom>
          <a:noFill/>
          <a:ln w="9525">
            <a:noFill/>
            <a:miter lim="800000"/>
            <a:headEnd/>
            <a:tailEnd/>
          </a:ln>
        </p:spPr>
        <p:txBody>
          <a:bodyPr>
            <a:spAutoFit/>
          </a:bodyPr>
          <a:lstStyle/>
          <a:p>
            <a:r>
              <a:rPr lang="en-US" sz="1000" b="1" i="1">
                <a:solidFill>
                  <a:srgbClr val="000000"/>
                </a:solidFill>
              </a:rPr>
              <a:t>Death from CV causes </a:t>
            </a:r>
          </a:p>
        </p:txBody>
      </p:sp>
      <p:sp>
        <p:nvSpPr>
          <p:cNvPr id="229480" name="Text Box 6"/>
          <p:cNvSpPr txBox="1">
            <a:spLocks noChangeArrowheads="1"/>
          </p:cNvSpPr>
          <p:nvPr/>
        </p:nvSpPr>
        <p:spPr bwMode="auto">
          <a:xfrm>
            <a:off x="5410200" y="5462588"/>
            <a:ext cx="1244600" cy="862012"/>
          </a:xfrm>
          <a:prstGeom prst="rect">
            <a:avLst/>
          </a:prstGeom>
          <a:noFill/>
          <a:ln w="9525">
            <a:noFill/>
            <a:miter lim="800000"/>
            <a:headEnd/>
            <a:tailEnd/>
          </a:ln>
        </p:spPr>
        <p:txBody>
          <a:bodyPr>
            <a:spAutoFit/>
          </a:bodyPr>
          <a:lstStyle/>
          <a:p>
            <a:r>
              <a:rPr lang="en-US" sz="1000">
                <a:solidFill>
                  <a:srgbClr val="000000"/>
                </a:solidFill>
              </a:rPr>
              <a:t>JPAD</a:t>
            </a:r>
          </a:p>
          <a:p>
            <a:r>
              <a:rPr lang="en-US" sz="1000">
                <a:solidFill>
                  <a:srgbClr val="000000"/>
                </a:solidFill>
              </a:rPr>
              <a:t>POPADAD</a:t>
            </a:r>
          </a:p>
          <a:p>
            <a:r>
              <a:rPr lang="en-US" sz="1000">
                <a:solidFill>
                  <a:srgbClr val="000000"/>
                </a:solidFill>
              </a:rPr>
              <a:t>PPP</a:t>
            </a:r>
          </a:p>
          <a:p>
            <a:r>
              <a:rPr lang="en-US" sz="1000">
                <a:solidFill>
                  <a:srgbClr val="000000"/>
                </a:solidFill>
              </a:rPr>
              <a:t>ETDRS</a:t>
            </a:r>
          </a:p>
          <a:p>
            <a:r>
              <a:rPr lang="en-US" sz="1000">
                <a:solidFill>
                  <a:srgbClr val="000000"/>
                </a:solidFill>
              </a:rPr>
              <a:t>Total</a:t>
            </a:r>
          </a:p>
        </p:txBody>
      </p:sp>
      <p:sp>
        <p:nvSpPr>
          <p:cNvPr id="229481" name="Text Box 6"/>
          <p:cNvSpPr txBox="1">
            <a:spLocks noChangeArrowheads="1"/>
          </p:cNvSpPr>
          <p:nvPr/>
        </p:nvSpPr>
        <p:spPr bwMode="auto">
          <a:xfrm>
            <a:off x="5918200" y="5462588"/>
            <a:ext cx="1244600" cy="862012"/>
          </a:xfrm>
          <a:prstGeom prst="rect">
            <a:avLst/>
          </a:prstGeom>
          <a:noFill/>
          <a:ln w="9525">
            <a:noFill/>
            <a:miter lim="800000"/>
            <a:headEnd/>
            <a:tailEnd/>
          </a:ln>
        </p:spPr>
        <p:txBody>
          <a:bodyPr>
            <a:spAutoFit/>
          </a:bodyPr>
          <a:lstStyle/>
          <a:p>
            <a:pPr algn="ctr"/>
            <a:r>
              <a:rPr lang="en-US" sz="1000">
                <a:solidFill>
                  <a:srgbClr val="000000"/>
                </a:solidFill>
              </a:rPr>
              <a:t>34/1262</a:t>
            </a:r>
          </a:p>
          <a:p>
            <a:pPr algn="ctr"/>
            <a:r>
              <a:rPr lang="en-US" sz="1000">
                <a:solidFill>
                  <a:srgbClr val="000000"/>
                </a:solidFill>
              </a:rPr>
              <a:t>94/638</a:t>
            </a:r>
          </a:p>
          <a:p>
            <a:pPr algn="ctr"/>
            <a:r>
              <a:rPr lang="en-US" sz="1000">
                <a:solidFill>
                  <a:srgbClr val="000000"/>
                </a:solidFill>
              </a:rPr>
              <a:t>25/519</a:t>
            </a:r>
          </a:p>
          <a:p>
            <a:pPr algn="ctr"/>
            <a:r>
              <a:rPr lang="en-US" sz="1000">
                <a:solidFill>
                  <a:srgbClr val="000000"/>
                </a:solidFill>
              </a:rPr>
              <a:t>340/1856</a:t>
            </a:r>
          </a:p>
          <a:p>
            <a:pPr algn="ctr"/>
            <a:r>
              <a:rPr lang="en-US" sz="1000">
                <a:solidFill>
                  <a:srgbClr val="000000"/>
                </a:solidFill>
              </a:rPr>
              <a:t>493/4275</a:t>
            </a:r>
          </a:p>
        </p:txBody>
      </p:sp>
      <p:sp>
        <p:nvSpPr>
          <p:cNvPr id="229482" name="Text Box 6"/>
          <p:cNvSpPr txBox="1">
            <a:spLocks noChangeArrowheads="1"/>
          </p:cNvSpPr>
          <p:nvPr/>
        </p:nvSpPr>
        <p:spPr bwMode="auto">
          <a:xfrm>
            <a:off x="6705600" y="5462588"/>
            <a:ext cx="1244600" cy="862012"/>
          </a:xfrm>
          <a:prstGeom prst="rect">
            <a:avLst/>
          </a:prstGeom>
          <a:noFill/>
          <a:ln w="9525">
            <a:noFill/>
            <a:miter lim="800000"/>
            <a:headEnd/>
            <a:tailEnd/>
          </a:ln>
        </p:spPr>
        <p:txBody>
          <a:bodyPr>
            <a:spAutoFit/>
          </a:bodyPr>
          <a:lstStyle/>
          <a:p>
            <a:pPr algn="ctr"/>
            <a:r>
              <a:rPr lang="en-US" sz="1000">
                <a:solidFill>
                  <a:srgbClr val="000000"/>
                </a:solidFill>
              </a:rPr>
              <a:t>38/1277</a:t>
            </a:r>
          </a:p>
          <a:p>
            <a:pPr algn="ctr"/>
            <a:r>
              <a:rPr lang="en-US" sz="1000">
                <a:solidFill>
                  <a:srgbClr val="000000"/>
                </a:solidFill>
              </a:rPr>
              <a:t>101/638</a:t>
            </a:r>
          </a:p>
          <a:p>
            <a:pPr algn="ctr"/>
            <a:r>
              <a:rPr lang="en-US" sz="1000">
                <a:solidFill>
                  <a:srgbClr val="000000"/>
                </a:solidFill>
              </a:rPr>
              <a:t>20/512</a:t>
            </a:r>
          </a:p>
          <a:p>
            <a:pPr algn="ctr"/>
            <a:r>
              <a:rPr lang="en-US" sz="1000">
                <a:solidFill>
                  <a:srgbClr val="000000"/>
                </a:solidFill>
              </a:rPr>
              <a:t>366/1855</a:t>
            </a:r>
          </a:p>
          <a:p>
            <a:pPr algn="ctr"/>
            <a:r>
              <a:rPr lang="en-US" sz="1000">
                <a:solidFill>
                  <a:srgbClr val="000000"/>
                </a:solidFill>
              </a:rPr>
              <a:t>525/4282</a:t>
            </a:r>
          </a:p>
        </p:txBody>
      </p:sp>
      <p:sp>
        <p:nvSpPr>
          <p:cNvPr id="229483" name="Text Box 6"/>
          <p:cNvSpPr txBox="1">
            <a:spLocks noChangeArrowheads="1"/>
          </p:cNvSpPr>
          <p:nvPr/>
        </p:nvSpPr>
        <p:spPr bwMode="auto">
          <a:xfrm>
            <a:off x="9423400" y="5462588"/>
            <a:ext cx="1244600" cy="862012"/>
          </a:xfrm>
          <a:prstGeom prst="rect">
            <a:avLst/>
          </a:prstGeom>
          <a:noFill/>
          <a:ln w="9525">
            <a:noFill/>
            <a:miter lim="800000"/>
            <a:headEnd/>
            <a:tailEnd/>
          </a:ln>
        </p:spPr>
        <p:txBody>
          <a:bodyPr>
            <a:spAutoFit/>
          </a:bodyPr>
          <a:lstStyle/>
          <a:p>
            <a:r>
              <a:rPr lang="en-US" sz="1000">
                <a:solidFill>
                  <a:srgbClr val="000000"/>
                </a:solidFill>
              </a:rPr>
              <a:t>0.90 (0.57-1.14)</a:t>
            </a:r>
          </a:p>
          <a:p>
            <a:r>
              <a:rPr lang="en-US" sz="1000">
                <a:solidFill>
                  <a:srgbClr val="000000"/>
                </a:solidFill>
              </a:rPr>
              <a:t>0.93 (0.72-1.21)</a:t>
            </a:r>
          </a:p>
          <a:p>
            <a:r>
              <a:rPr lang="en-US" sz="1000">
                <a:solidFill>
                  <a:srgbClr val="000000"/>
                </a:solidFill>
              </a:rPr>
              <a:t>1.23 (0.69-2.19)</a:t>
            </a:r>
          </a:p>
          <a:p>
            <a:r>
              <a:rPr lang="en-US" sz="1000">
                <a:solidFill>
                  <a:srgbClr val="000000"/>
                </a:solidFill>
              </a:rPr>
              <a:t>0.91 (0.78-1.06)</a:t>
            </a:r>
          </a:p>
          <a:p>
            <a:r>
              <a:rPr lang="en-US" sz="1000">
                <a:solidFill>
                  <a:srgbClr val="000000"/>
                </a:solidFill>
              </a:rPr>
              <a:t>0.93 (0.82-1.05)</a:t>
            </a:r>
          </a:p>
        </p:txBody>
      </p:sp>
      <p:sp>
        <p:nvSpPr>
          <p:cNvPr id="229484" name="Text Box 6"/>
          <p:cNvSpPr txBox="1">
            <a:spLocks noChangeArrowheads="1"/>
          </p:cNvSpPr>
          <p:nvPr/>
        </p:nvSpPr>
        <p:spPr bwMode="auto">
          <a:xfrm>
            <a:off x="5410200" y="5284788"/>
            <a:ext cx="1989138" cy="246062"/>
          </a:xfrm>
          <a:prstGeom prst="rect">
            <a:avLst/>
          </a:prstGeom>
          <a:noFill/>
          <a:ln w="9525">
            <a:noFill/>
            <a:miter lim="800000"/>
            <a:headEnd/>
            <a:tailEnd/>
          </a:ln>
        </p:spPr>
        <p:txBody>
          <a:bodyPr>
            <a:spAutoFit/>
          </a:bodyPr>
          <a:lstStyle/>
          <a:p>
            <a:r>
              <a:rPr lang="en-US" sz="1000" b="1" i="1">
                <a:solidFill>
                  <a:srgbClr val="000000"/>
                </a:solidFill>
              </a:rPr>
              <a:t>All-cause mortality</a:t>
            </a:r>
          </a:p>
        </p:txBody>
      </p:sp>
      <p:sp>
        <p:nvSpPr>
          <p:cNvPr id="229485" name="Text Box 109"/>
          <p:cNvSpPr txBox="1">
            <a:spLocks noChangeArrowheads="1"/>
          </p:cNvSpPr>
          <p:nvPr/>
        </p:nvSpPr>
        <p:spPr bwMode="auto">
          <a:xfrm>
            <a:off x="1919288" y="4743450"/>
            <a:ext cx="3109912" cy="2400300"/>
          </a:xfrm>
          <a:prstGeom prst="rect">
            <a:avLst/>
          </a:prstGeom>
          <a:noFill/>
          <a:ln w="9525">
            <a:noFill/>
            <a:miter lim="800000"/>
            <a:headEnd/>
            <a:tailEnd/>
          </a:ln>
        </p:spPr>
        <p:txBody>
          <a:bodyPr>
            <a:spAutoFit/>
          </a:bodyPr>
          <a:lstStyle/>
          <a:p>
            <a:r>
              <a:rPr lang="en-US" sz="1200" b="1">
                <a:latin typeface="Open Sans"/>
                <a:ea typeface="Open Sans"/>
              </a:rPr>
              <a:t>JPAD</a:t>
            </a:r>
            <a:r>
              <a:rPr lang="en-US" sz="1200">
                <a:latin typeface="Open Sans"/>
                <a:ea typeface="Open Sans"/>
              </a:rPr>
              <a:t> = Japanese Primary Prevention of  Atherosclerosis with Aspirin for Diabetes</a:t>
            </a:r>
          </a:p>
          <a:p>
            <a:r>
              <a:rPr lang="en-US" sz="1200" b="1">
                <a:latin typeface="Open Sans"/>
                <a:ea typeface="Open Sans"/>
              </a:rPr>
              <a:t>POPADAD</a:t>
            </a:r>
            <a:r>
              <a:rPr lang="en-US" sz="1200">
                <a:latin typeface="Open Sans"/>
                <a:ea typeface="Open Sans"/>
              </a:rPr>
              <a:t> = Prevention of Progression of Arterial Disease and Diabetes</a:t>
            </a:r>
          </a:p>
          <a:p>
            <a:r>
              <a:rPr lang="en-US" sz="1200" b="1">
                <a:latin typeface="Open Sans"/>
                <a:ea typeface="Open Sans"/>
              </a:rPr>
              <a:t>PPP</a:t>
            </a:r>
            <a:r>
              <a:rPr lang="en-US" sz="1200">
                <a:latin typeface="Open Sans"/>
                <a:ea typeface="Open Sans"/>
              </a:rPr>
              <a:t> = Primary Prevention Project</a:t>
            </a:r>
          </a:p>
          <a:p>
            <a:r>
              <a:rPr lang="en-US" sz="1200" b="1">
                <a:latin typeface="Open Sans"/>
                <a:ea typeface="Open Sans"/>
              </a:rPr>
              <a:t>ETDRS</a:t>
            </a:r>
            <a:r>
              <a:rPr lang="en-US" sz="1200">
                <a:latin typeface="Open Sans"/>
                <a:ea typeface="Open Sans"/>
              </a:rPr>
              <a:t> = Early Treatment Diabetic Retinopathy Study</a:t>
            </a:r>
          </a:p>
          <a:p>
            <a:r>
              <a:rPr lang="en-US" sz="1200" b="1">
                <a:latin typeface="Open Sans"/>
                <a:ea typeface="Open Sans"/>
              </a:rPr>
              <a:t>PHS</a:t>
            </a:r>
            <a:r>
              <a:rPr lang="en-US" sz="1200">
                <a:latin typeface="Open Sans"/>
                <a:ea typeface="Open Sans"/>
              </a:rPr>
              <a:t> = Physicians</a:t>
            </a:r>
            <a:r>
              <a:rPr lang="ja-JP" altLang="en-US" sz="1200">
                <a:latin typeface="Open Sans"/>
                <a:ea typeface="Open Sans"/>
              </a:rPr>
              <a:t>’</a:t>
            </a:r>
            <a:r>
              <a:rPr lang="en-US" altLang="ja-JP" sz="1200">
                <a:latin typeface="Open Sans"/>
                <a:ea typeface="Open Sans"/>
              </a:rPr>
              <a:t> Health Study</a:t>
            </a:r>
          </a:p>
          <a:p>
            <a:r>
              <a:rPr lang="en-US" sz="1200" b="1">
                <a:latin typeface="Open Sans"/>
                <a:ea typeface="Open Sans"/>
              </a:rPr>
              <a:t>WHS</a:t>
            </a:r>
            <a:r>
              <a:rPr lang="en-US" sz="1200">
                <a:latin typeface="Open Sans"/>
                <a:ea typeface="Open Sans"/>
              </a:rPr>
              <a:t> = Women</a:t>
            </a:r>
            <a:r>
              <a:rPr lang="ja-JP" altLang="en-US" sz="1200">
                <a:latin typeface="Open Sans"/>
                <a:ea typeface="Open Sans"/>
              </a:rPr>
              <a:t>’</a:t>
            </a:r>
            <a:r>
              <a:rPr lang="en-US" altLang="ja-JP" sz="1200">
                <a:latin typeface="Open Sans"/>
                <a:ea typeface="Open Sans"/>
              </a:rPr>
              <a:t>s Health Study</a:t>
            </a:r>
          </a:p>
          <a:p>
            <a:endParaRPr lang="en-US" sz="1200">
              <a:latin typeface="Open Sans"/>
              <a:ea typeface="Open Sans"/>
            </a:endParaRPr>
          </a:p>
          <a:p>
            <a:r>
              <a:rPr lang="en-US" sz="1200">
                <a:latin typeface="Open Sans"/>
                <a:ea typeface="Open Sans"/>
              </a:rPr>
              <a:t>De Beradis G, et al. BMJ 2009; 339:b4531.</a:t>
            </a:r>
          </a:p>
          <a:p>
            <a:pPr>
              <a:spcBef>
                <a:spcPct val="50000"/>
              </a:spcBef>
            </a:pPr>
            <a:endParaRPr lang="en-CA" sz="1200">
              <a:latin typeface="Open Sans"/>
              <a:ea typeface="Open Sans"/>
            </a:endParaRPr>
          </a:p>
        </p:txBody>
      </p:sp>
    </p:spTree>
    <p:extLst>
      <p:ext uri="{BB962C8B-B14F-4D97-AF65-F5344CB8AC3E}">
        <p14:creationId xmlns:p14="http://schemas.microsoft.com/office/powerpoint/2010/main" val="13133641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2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72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72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72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72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727">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727">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727">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727">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727">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727">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7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27"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2"/>
          <p:cNvSpPr>
            <a:spLocks noGrp="1"/>
          </p:cNvSpPr>
          <p:nvPr>
            <p:ph type="title" idx="4294967295"/>
          </p:nvPr>
        </p:nvSpPr>
        <p:spPr/>
        <p:txBody>
          <a:bodyPr/>
          <a:lstStyle/>
          <a:p>
            <a:r>
              <a:rPr lang="en-US" smtClean="0">
                <a:latin typeface="Open Sans"/>
                <a:ea typeface="ＭＳ Ｐゴシック" pitchFamily="34" charset="-128"/>
                <a:cs typeface="Open Sans"/>
              </a:rPr>
              <a:t>Recommendations 5-7</a:t>
            </a:r>
            <a:endParaRPr lang="en-CA" smtClean="0">
              <a:latin typeface="Open Sans"/>
              <a:ea typeface="ＭＳ Ｐゴシック" pitchFamily="34" charset="-128"/>
              <a:cs typeface="Open Sans"/>
            </a:endParaRPr>
          </a:p>
        </p:txBody>
      </p:sp>
      <p:sp>
        <p:nvSpPr>
          <p:cNvPr id="239618" name="Rectangle 3"/>
          <p:cNvSpPr>
            <a:spLocks noGrp="1"/>
          </p:cNvSpPr>
          <p:nvPr>
            <p:ph type="body" idx="4294967295"/>
          </p:nvPr>
        </p:nvSpPr>
        <p:spPr>
          <a:xfrm>
            <a:off x="2206625" y="1562101"/>
            <a:ext cx="7886700" cy="4329113"/>
          </a:xfrm>
        </p:spPr>
        <p:txBody>
          <a:bodyPr/>
          <a:lstStyle/>
          <a:p>
            <a:pPr marL="495300" indent="-495300">
              <a:lnSpc>
                <a:spcPct val="100000"/>
              </a:lnSpc>
              <a:buFont typeface="Arial" charset="0"/>
              <a:buAutoNum type="arabicPeriod" startAt="5"/>
            </a:pPr>
            <a:r>
              <a:rPr lang="en-US" sz="2400">
                <a:latin typeface="Open Sans"/>
                <a:ea typeface="ＭＳ Ｐゴシック" pitchFamily="34" charset="-128"/>
                <a:cs typeface="Open Sans"/>
              </a:rPr>
              <a:t>In people with established CVD, low-dose ASA therapy (81-162 mg) should be used to prevent CV events </a:t>
            </a:r>
            <a:r>
              <a:rPr lang="en-US" sz="2000">
                <a:latin typeface="Open Sans"/>
                <a:ea typeface="ＭＳ Ｐゴシック" pitchFamily="34" charset="-128"/>
                <a:cs typeface="Open Sans"/>
              </a:rPr>
              <a:t>[Grade B, Level 2]</a:t>
            </a:r>
          </a:p>
          <a:p>
            <a:pPr marL="495300" indent="-495300">
              <a:lnSpc>
                <a:spcPct val="100000"/>
              </a:lnSpc>
              <a:buFont typeface="Arial" charset="0"/>
              <a:buAutoNum type="arabicPeriod" startAt="5"/>
            </a:pPr>
            <a:endParaRPr lang="en-US" sz="800">
              <a:latin typeface="Open Sans"/>
              <a:ea typeface="ＭＳ Ｐゴシック" pitchFamily="34" charset="-128"/>
              <a:cs typeface="Open Sans"/>
            </a:endParaRPr>
          </a:p>
          <a:p>
            <a:pPr marL="495300" indent="-495300">
              <a:lnSpc>
                <a:spcPct val="100000"/>
              </a:lnSpc>
              <a:buFont typeface="Arial" charset="0"/>
              <a:buAutoNum type="arabicPeriod" startAt="5"/>
            </a:pPr>
            <a:r>
              <a:rPr lang="en-US" sz="2400">
                <a:latin typeface="Open Sans"/>
                <a:ea typeface="ＭＳ Ｐゴシック" pitchFamily="34" charset="-128"/>
                <a:cs typeface="Open Sans"/>
              </a:rPr>
              <a:t>ASA should not be used routinely for the primary prevention of CVD in people with diabetes </a:t>
            </a:r>
            <a:r>
              <a:rPr lang="en-US" sz="2000">
                <a:latin typeface="Open Sans"/>
                <a:ea typeface="ＭＳ Ｐゴシック" pitchFamily="34" charset="-128"/>
                <a:cs typeface="Open Sans"/>
              </a:rPr>
              <a:t>[Grade A, Level 1A].</a:t>
            </a:r>
            <a:r>
              <a:rPr lang="en-US" sz="2400">
                <a:latin typeface="Open Sans"/>
                <a:ea typeface="ＭＳ Ｐゴシック" pitchFamily="34" charset="-128"/>
                <a:cs typeface="Open Sans"/>
              </a:rPr>
              <a:t> ASA may be used in the presence of additional CV risk factors </a:t>
            </a:r>
            <a:r>
              <a:rPr lang="en-US" sz="2000">
                <a:latin typeface="Open Sans"/>
                <a:ea typeface="ＭＳ Ｐゴシック" pitchFamily="34" charset="-128"/>
                <a:cs typeface="Open Sans"/>
              </a:rPr>
              <a:t>[Grade D, Consensus]</a:t>
            </a:r>
          </a:p>
          <a:p>
            <a:pPr marL="495300" indent="-495300">
              <a:lnSpc>
                <a:spcPct val="100000"/>
              </a:lnSpc>
              <a:buFont typeface="Arial" charset="0"/>
              <a:buAutoNum type="arabicPeriod" startAt="5"/>
            </a:pPr>
            <a:endParaRPr lang="en-US" sz="800">
              <a:latin typeface="Open Sans"/>
              <a:ea typeface="ＭＳ Ｐゴシック" pitchFamily="34" charset="-128"/>
              <a:cs typeface="Open Sans"/>
            </a:endParaRPr>
          </a:p>
          <a:p>
            <a:pPr marL="495300" indent="-495300">
              <a:lnSpc>
                <a:spcPct val="100000"/>
              </a:lnSpc>
              <a:buFont typeface="Arial" charset="0"/>
              <a:buAutoNum type="arabicPeriod" startAt="5"/>
            </a:pPr>
            <a:r>
              <a:rPr lang="en-US" sz="2400">
                <a:latin typeface="Open Sans"/>
                <a:ea typeface="ＭＳ Ｐゴシック" pitchFamily="34" charset="-128"/>
                <a:cs typeface="Open Sans"/>
              </a:rPr>
              <a:t>Clopidogrel 75 mg may be used in people unable to tolerate ASA </a:t>
            </a:r>
            <a:r>
              <a:rPr lang="en-US" sz="1800">
                <a:latin typeface="Open Sans"/>
                <a:ea typeface="ＭＳ Ｐゴシック" pitchFamily="34" charset="-128"/>
                <a:cs typeface="Open Sans"/>
              </a:rPr>
              <a:t>[Grade D, Consensus</a:t>
            </a:r>
            <a:endParaRPr lang="en-CA" sz="2000">
              <a:latin typeface="Open Sans"/>
              <a:ea typeface="ＭＳ Ｐゴシック" pitchFamily="34" charset="-128"/>
              <a:cs typeface="Open Sans"/>
            </a:endParaRPr>
          </a:p>
        </p:txBody>
      </p:sp>
      <p:sp>
        <p:nvSpPr>
          <p:cNvPr id="239619" name="Text Box 4"/>
          <p:cNvSpPr txBox="1">
            <a:spLocks noChangeArrowheads="1"/>
          </p:cNvSpPr>
          <p:nvPr/>
        </p:nvSpPr>
        <p:spPr bwMode="auto">
          <a:xfrm>
            <a:off x="1524000" y="66675"/>
            <a:ext cx="7677150" cy="304800"/>
          </a:xfrm>
          <a:prstGeom prst="rect">
            <a:avLst/>
          </a:prstGeom>
          <a:noFill/>
          <a:ln w="9525">
            <a:noFill/>
            <a:miter lim="800000"/>
            <a:headEnd/>
            <a:tailEnd/>
          </a:ln>
        </p:spPr>
        <p:txBody>
          <a:bodyPr>
            <a:spAutoFit/>
          </a:bodyPr>
          <a:lstStyle/>
          <a:p>
            <a:pPr>
              <a:spcBef>
                <a:spcPct val="50000"/>
              </a:spcBef>
            </a:pPr>
            <a:r>
              <a:rPr lang="en-US" sz="1400" i="1">
                <a:cs typeface="Arial" charset="0"/>
              </a:rPr>
              <a:t>2018 Diabetes Canada CPG – Chapter 23.  Cardiovascular Protection in People with Diabetes </a:t>
            </a:r>
          </a:p>
        </p:txBody>
      </p:sp>
      <p:sp>
        <p:nvSpPr>
          <p:cNvPr id="239621" name="Text Box 5"/>
          <p:cNvSpPr txBox="1">
            <a:spLocks noChangeArrowheads="1"/>
          </p:cNvSpPr>
          <p:nvPr/>
        </p:nvSpPr>
        <p:spPr bwMode="auto">
          <a:xfrm>
            <a:off x="2039939" y="6370638"/>
            <a:ext cx="5553075" cy="369332"/>
          </a:xfrm>
          <a:prstGeom prst="rect">
            <a:avLst/>
          </a:prstGeom>
          <a:noFill/>
          <a:ln w="9525">
            <a:noFill/>
            <a:miter lim="800000"/>
            <a:headEnd/>
            <a:tailEnd/>
          </a:ln>
          <a:effectLst/>
        </p:spPr>
        <p:txBody>
          <a:bodyPr>
            <a:spAutoFit/>
          </a:bodyPr>
          <a:lstStyle/>
          <a:p>
            <a:pPr>
              <a:spcBef>
                <a:spcPct val="50000"/>
              </a:spcBef>
            </a:pPr>
            <a:r>
              <a:rPr lang="en-US" i="1"/>
              <a:t>CV</a:t>
            </a:r>
            <a:r>
              <a:rPr lang="en-US"/>
              <a:t>, cardiovascular; </a:t>
            </a:r>
            <a:r>
              <a:rPr lang="en-US" i="1"/>
              <a:t>CVD</a:t>
            </a:r>
            <a:r>
              <a:rPr lang="en-US"/>
              <a:t>, cardiovascular disease </a:t>
            </a:r>
            <a:endParaRPr lang="en-CA"/>
          </a:p>
        </p:txBody>
      </p:sp>
    </p:spTree>
    <p:extLst>
      <p:ext uri="{BB962C8B-B14F-4D97-AF65-F5344CB8AC3E}">
        <p14:creationId xmlns:p14="http://schemas.microsoft.com/office/powerpoint/2010/main" val="2090074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SEMDSA</a:t>
            </a:r>
            <a:endParaRPr lang="af-ZA" dirty="0"/>
          </a:p>
        </p:txBody>
      </p:sp>
      <p:pic>
        <p:nvPicPr>
          <p:cNvPr id="6" name="Picture 5"/>
          <p:cNvPicPr>
            <a:picLocks noChangeAspect="1"/>
          </p:cNvPicPr>
          <p:nvPr/>
        </p:nvPicPr>
        <p:blipFill>
          <a:blip r:embed="rId2"/>
          <a:stretch>
            <a:fillRect/>
          </a:stretch>
        </p:blipFill>
        <p:spPr>
          <a:xfrm>
            <a:off x="337679" y="1780807"/>
            <a:ext cx="11516642" cy="3867295"/>
          </a:xfrm>
          <a:prstGeom prst="rect">
            <a:avLst/>
          </a:prstGeom>
        </p:spPr>
      </p:pic>
    </p:spTree>
    <p:extLst>
      <p:ext uri="{BB962C8B-B14F-4D97-AF65-F5344CB8AC3E}">
        <p14:creationId xmlns:p14="http://schemas.microsoft.com/office/powerpoint/2010/main" val="35724023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Questions on Blood pressure and lipid control?</a:t>
            </a:r>
            <a:endParaRPr lang="en-ZA" dirty="0"/>
          </a:p>
        </p:txBody>
      </p:sp>
      <p:sp>
        <p:nvSpPr>
          <p:cNvPr id="3" name="Content Placeholder 2"/>
          <p:cNvSpPr>
            <a:spLocks noGrp="1"/>
          </p:cNvSpPr>
          <p:nvPr>
            <p:ph idx="1"/>
          </p:nvPr>
        </p:nvSpPr>
        <p:spPr/>
        <p:txBody>
          <a:bodyPr/>
          <a:lstStyle/>
          <a:p>
            <a:endParaRPr lang="en-ZA" dirty="0"/>
          </a:p>
        </p:txBody>
      </p:sp>
    </p:spTree>
    <p:extLst>
      <p:ext uri="{BB962C8B-B14F-4D97-AF65-F5344CB8AC3E}">
        <p14:creationId xmlns:p14="http://schemas.microsoft.com/office/powerpoint/2010/main" val="1906333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Blood pressure</a:t>
            </a:r>
            <a:endParaRPr lang="af-ZA" dirty="0"/>
          </a:p>
        </p:txBody>
      </p:sp>
      <p:sp>
        <p:nvSpPr>
          <p:cNvPr id="3" name="Content Placeholder 2"/>
          <p:cNvSpPr>
            <a:spLocks noGrp="1"/>
          </p:cNvSpPr>
          <p:nvPr>
            <p:ph idx="1"/>
          </p:nvPr>
        </p:nvSpPr>
        <p:spPr/>
        <p:txBody>
          <a:bodyPr/>
          <a:lstStyle/>
          <a:p>
            <a:pPr marL="0" lvl="0" indent="0">
              <a:spcBef>
                <a:spcPts val="0"/>
              </a:spcBef>
              <a:buClr>
                <a:srgbClr val="00308E"/>
              </a:buClr>
              <a:buSzPct val="25000"/>
              <a:buNone/>
            </a:pPr>
            <a:r>
              <a:rPr lang="en-GB" dirty="0">
                <a:solidFill>
                  <a:srgbClr val="00308E"/>
                </a:solidFill>
                <a:latin typeface="Arial"/>
                <a:ea typeface="Arial"/>
                <a:cs typeface="Arial"/>
                <a:sym typeface="Arial"/>
              </a:rPr>
              <a:t>The target for all diabetic patients is:</a:t>
            </a:r>
          </a:p>
          <a:p>
            <a:pPr marL="0" lvl="0" indent="0">
              <a:spcBef>
                <a:spcPts val="480"/>
              </a:spcBef>
              <a:buClr>
                <a:srgbClr val="00308E"/>
              </a:buClr>
              <a:buSzPct val="25000"/>
              <a:buNone/>
            </a:pPr>
            <a:r>
              <a:rPr lang="en-GB" dirty="0">
                <a:solidFill>
                  <a:srgbClr val="00308E"/>
                </a:solidFill>
                <a:latin typeface="Arial"/>
                <a:ea typeface="Arial"/>
                <a:cs typeface="Arial"/>
                <a:sym typeface="Arial"/>
              </a:rPr>
              <a:t>Systolic less than: </a:t>
            </a:r>
            <a:r>
              <a:rPr lang="en-GB" dirty="0">
                <a:solidFill>
                  <a:srgbClr val="C00000"/>
                </a:solidFill>
                <a:latin typeface="Arial"/>
                <a:ea typeface="Arial"/>
                <a:cs typeface="Arial"/>
                <a:sym typeface="Arial"/>
              </a:rPr>
              <a:t>140 mmHg</a:t>
            </a:r>
          </a:p>
          <a:p>
            <a:pPr marL="0" lvl="0" indent="0">
              <a:spcBef>
                <a:spcPts val="480"/>
              </a:spcBef>
              <a:buClr>
                <a:srgbClr val="00308E"/>
              </a:buClr>
              <a:buSzPct val="25000"/>
              <a:buNone/>
            </a:pPr>
            <a:r>
              <a:rPr lang="en-GB" dirty="0">
                <a:solidFill>
                  <a:srgbClr val="00308E"/>
                </a:solidFill>
                <a:latin typeface="Arial"/>
                <a:ea typeface="Arial"/>
                <a:cs typeface="Arial"/>
                <a:sym typeface="Arial"/>
              </a:rPr>
              <a:t>Diastolic less than: </a:t>
            </a:r>
            <a:r>
              <a:rPr lang="en-GB" dirty="0">
                <a:solidFill>
                  <a:srgbClr val="C00000"/>
                </a:solidFill>
                <a:latin typeface="Arial"/>
                <a:ea typeface="Arial"/>
                <a:cs typeface="Arial"/>
                <a:sym typeface="Arial"/>
              </a:rPr>
              <a:t>90 </a:t>
            </a:r>
            <a:r>
              <a:rPr lang="en-GB" dirty="0" smtClean="0">
                <a:solidFill>
                  <a:srgbClr val="C00000"/>
                </a:solidFill>
                <a:latin typeface="Arial"/>
                <a:ea typeface="Arial"/>
                <a:cs typeface="Arial"/>
                <a:sym typeface="Arial"/>
              </a:rPr>
              <a:t>mmHg</a:t>
            </a:r>
          </a:p>
          <a:p>
            <a:pPr marL="0" lvl="0" indent="0">
              <a:spcBef>
                <a:spcPts val="480"/>
              </a:spcBef>
              <a:buClr>
                <a:srgbClr val="00308E"/>
              </a:buClr>
              <a:buSzPct val="25000"/>
              <a:buNone/>
            </a:pPr>
            <a:endParaRPr lang="en-GB" dirty="0">
              <a:solidFill>
                <a:srgbClr val="C00000"/>
              </a:solidFill>
              <a:latin typeface="Arial"/>
              <a:ea typeface="Arial"/>
              <a:cs typeface="Arial"/>
              <a:sym typeface="Arial"/>
            </a:endParaRPr>
          </a:p>
          <a:p>
            <a:pPr marL="0" lvl="0" indent="0">
              <a:spcBef>
                <a:spcPts val="480"/>
              </a:spcBef>
              <a:buClr>
                <a:srgbClr val="00308E"/>
              </a:buClr>
              <a:buSzPct val="25000"/>
              <a:buNone/>
            </a:pPr>
            <a:r>
              <a:rPr lang="en-GB" dirty="0" smtClean="0">
                <a:solidFill>
                  <a:srgbClr val="C00000"/>
                </a:solidFill>
                <a:latin typeface="Arial"/>
                <a:ea typeface="Arial"/>
                <a:cs typeface="Arial"/>
                <a:sym typeface="Arial"/>
              </a:rPr>
              <a:t>Lower if nephropathy</a:t>
            </a:r>
          </a:p>
          <a:p>
            <a:pPr marL="0" lvl="0" indent="0">
              <a:spcBef>
                <a:spcPts val="480"/>
              </a:spcBef>
              <a:buClr>
                <a:srgbClr val="00308E"/>
              </a:buClr>
              <a:buSzPct val="25000"/>
              <a:buNone/>
            </a:pPr>
            <a:endParaRPr lang="en-GB" dirty="0">
              <a:solidFill>
                <a:srgbClr val="C00000"/>
              </a:solidFill>
              <a:latin typeface="Arial"/>
              <a:ea typeface="Arial"/>
              <a:cs typeface="Arial"/>
              <a:sym typeface="Arial"/>
            </a:endParaRPr>
          </a:p>
          <a:p>
            <a:pPr marL="0" lvl="0" indent="0">
              <a:spcBef>
                <a:spcPts val="480"/>
              </a:spcBef>
              <a:buClr>
                <a:srgbClr val="00308E"/>
              </a:buClr>
              <a:buSzPct val="25000"/>
              <a:buNone/>
            </a:pPr>
            <a:r>
              <a:rPr lang="en-GB" dirty="0" smtClean="0">
                <a:solidFill>
                  <a:srgbClr val="002060"/>
                </a:solidFill>
                <a:latin typeface="Arial"/>
                <a:ea typeface="Arial"/>
                <a:cs typeface="Arial"/>
                <a:sym typeface="Arial"/>
              </a:rPr>
              <a:t>ACE inhibitor  (</a:t>
            </a:r>
            <a:r>
              <a:rPr lang="en-GB" dirty="0" err="1" smtClean="0">
                <a:solidFill>
                  <a:srgbClr val="002060"/>
                </a:solidFill>
                <a:latin typeface="Arial"/>
                <a:ea typeface="Arial"/>
                <a:cs typeface="Arial"/>
                <a:sym typeface="Arial"/>
              </a:rPr>
              <a:t>Enlaparil</a:t>
            </a:r>
            <a:r>
              <a:rPr lang="en-GB" dirty="0" smtClean="0">
                <a:solidFill>
                  <a:srgbClr val="002060"/>
                </a:solidFill>
                <a:latin typeface="Arial"/>
                <a:ea typeface="Arial"/>
                <a:cs typeface="Arial"/>
                <a:sym typeface="Arial"/>
              </a:rPr>
              <a:t> </a:t>
            </a:r>
            <a:r>
              <a:rPr lang="en-GB" dirty="0" err="1" smtClean="0">
                <a:solidFill>
                  <a:srgbClr val="002060"/>
                </a:solidFill>
                <a:latin typeface="Arial"/>
                <a:ea typeface="Arial"/>
                <a:cs typeface="Arial"/>
                <a:sym typeface="Arial"/>
              </a:rPr>
              <a:t>etc</a:t>
            </a:r>
            <a:r>
              <a:rPr lang="en-GB" dirty="0" smtClean="0">
                <a:solidFill>
                  <a:srgbClr val="002060"/>
                </a:solidFill>
                <a:latin typeface="Arial"/>
                <a:ea typeface="Arial"/>
                <a:cs typeface="Arial"/>
                <a:sym typeface="Arial"/>
              </a:rPr>
              <a:t>)</a:t>
            </a:r>
          </a:p>
          <a:p>
            <a:pPr marL="0" lvl="0" indent="0">
              <a:spcBef>
                <a:spcPts val="480"/>
              </a:spcBef>
              <a:buClr>
                <a:srgbClr val="00308E"/>
              </a:buClr>
              <a:buSzPct val="25000"/>
              <a:buNone/>
            </a:pPr>
            <a:r>
              <a:rPr lang="en-GB" dirty="0" smtClean="0">
                <a:solidFill>
                  <a:srgbClr val="002060"/>
                </a:solidFill>
                <a:latin typeface="Arial"/>
                <a:ea typeface="Arial"/>
                <a:cs typeface="Arial"/>
                <a:sym typeface="Arial"/>
              </a:rPr>
              <a:t>Calcium antagonist (Amlodipine)</a:t>
            </a:r>
          </a:p>
          <a:p>
            <a:pPr marL="0" lvl="0" indent="0">
              <a:spcBef>
                <a:spcPts val="480"/>
              </a:spcBef>
              <a:buClr>
                <a:srgbClr val="00308E"/>
              </a:buClr>
              <a:buSzPct val="25000"/>
              <a:buNone/>
            </a:pPr>
            <a:r>
              <a:rPr lang="en-GB" dirty="0" smtClean="0">
                <a:solidFill>
                  <a:srgbClr val="002060"/>
                </a:solidFill>
                <a:latin typeface="Arial"/>
                <a:ea typeface="Arial"/>
                <a:cs typeface="Arial"/>
                <a:sym typeface="Arial"/>
              </a:rPr>
              <a:t>Diuretic (</a:t>
            </a:r>
            <a:r>
              <a:rPr lang="en-GB" dirty="0" err="1" smtClean="0">
                <a:solidFill>
                  <a:srgbClr val="002060"/>
                </a:solidFill>
                <a:latin typeface="Arial"/>
                <a:ea typeface="Arial"/>
                <a:cs typeface="Arial"/>
                <a:sym typeface="Arial"/>
              </a:rPr>
              <a:t>Indapamide</a:t>
            </a:r>
            <a:r>
              <a:rPr lang="en-GB" dirty="0" smtClean="0">
                <a:solidFill>
                  <a:srgbClr val="002060"/>
                </a:solidFill>
                <a:latin typeface="Arial"/>
                <a:ea typeface="Arial"/>
                <a:cs typeface="Arial"/>
                <a:sym typeface="Arial"/>
              </a:rPr>
              <a:t>/HCTZ)</a:t>
            </a:r>
            <a:endParaRPr lang="en-GB" dirty="0">
              <a:solidFill>
                <a:srgbClr val="002060"/>
              </a:solidFill>
              <a:latin typeface="Arial"/>
              <a:ea typeface="Arial"/>
              <a:cs typeface="Arial"/>
              <a:sym typeface="Arial"/>
            </a:endParaRPr>
          </a:p>
          <a:p>
            <a:endParaRPr lang="af-ZA" dirty="0"/>
          </a:p>
        </p:txBody>
      </p:sp>
    </p:spTree>
    <p:extLst>
      <p:ext uri="{BB962C8B-B14F-4D97-AF65-F5344CB8AC3E}">
        <p14:creationId xmlns:p14="http://schemas.microsoft.com/office/powerpoint/2010/main" val="3371821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p:nvPr>
        </p:nvSpPr>
        <p:spPr>
          <a:prstGeom prst="rect">
            <a:avLst/>
          </a:prstGeom>
          <a:noFill/>
          <a:ln>
            <a:noFill/>
          </a:ln>
        </p:spPr>
        <p:txBody>
          <a:bodyPr vert="horz" lIns="91425" tIns="45700" rIns="91425" bIns="45700" rtlCol="0" anchor="ctr" anchorCtr="0">
            <a:noAutofit/>
          </a:bodyPr>
          <a:lstStyle/>
          <a:p>
            <a:pPr>
              <a:spcBef>
                <a:spcPts val="0"/>
              </a:spcBef>
              <a:buSzPct val="25000"/>
            </a:pPr>
            <a:r>
              <a:rPr lang="en-GB" sz="3600" b="1" dirty="0">
                <a:solidFill>
                  <a:schemeClr val="bg1"/>
                </a:solidFill>
                <a:latin typeface="Arial"/>
                <a:ea typeface="Arial"/>
                <a:cs typeface="Arial"/>
                <a:sym typeface="Arial"/>
              </a:rPr>
              <a:t>Statins</a:t>
            </a:r>
          </a:p>
        </p:txBody>
      </p:sp>
      <p:sp>
        <p:nvSpPr>
          <p:cNvPr id="412" name="Shape 412"/>
          <p:cNvSpPr txBox="1">
            <a:spLocks noGrp="1"/>
          </p:cNvSpPr>
          <p:nvPr>
            <p:ph idx="1"/>
          </p:nvPr>
        </p:nvSpPr>
        <p:spPr>
          <a:xfrm>
            <a:off x="1124447" y="1690688"/>
            <a:ext cx="10515600" cy="4351338"/>
          </a:xfrm>
          <a:prstGeom prst="rect">
            <a:avLst/>
          </a:prstGeom>
          <a:noFill/>
          <a:ln>
            <a:noFill/>
          </a:ln>
        </p:spPr>
        <p:txBody>
          <a:bodyPr vert="horz" lIns="91425" tIns="45700" rIns="91425" bIns="45700" rtlCol="0" anchor="t" anchorCtr="0">
            <a:noAutofit/>
          </a:bodyPr>
          <a:lstStyle/>
          <a:p>
            <a:pPr marL="0" indent="0">
              <a:spcBef>
                <a:spcPts val="0"/>
              </a:spcBef>
              <a:buClr>
                <a:srgbClr val="00308E"/>
              </a:buClr>
              <a:buSzPct val="25000"/>
              <a:buNone/>
            </a:pPr>
            <a:endParaRPr lang="en-GB" dirty="0">
              <a:solidFill>
                <a:srgbClr val="C00000"/>
              </a:solidFill>
              <a:latin typeface="Arial" panose="020B0604020202020204" pitchFamily="34" charset="0"/>
              <a:ea typeface="Arial"/>
              <a:cs typeface="Arial" panose="020B0604020202020204" pitchFamily="34" charset="0"/>
              <a:sym typeface="Arial"/>
            </a:endParaRPr>
          </a:p>
        </p:txBody>
      </p:sp>
      <p:sp>
        <p:nvSpPr>
          <p:cNvPr id="3" name="TextBox 2"/>
          <p:cNvSpPr txBox="1"/>
          <p:nvPr/>
        </p:nvSpPr>
        <p:spPr>
          <a:xfrm>
            <a:off x="492981" y="6113174"/>
            <a:ext cx="11147066" cy="523220"/>
          </a:xfrm>
          <a:prstGeom prst="rect">
            <a:avLst/>
          </a:prstGeom>
          <a:noFill/>
        </p:spPr>
        <p:txBody>
          <a:bodyPr wrap="square" rtlCol="0">
            <a:spAutoFit/>
          </a:bodyPr>
          <a:lstStyle/>
          <a:p>
            <a:r>
              <a:rPr lang="en-ZA" sz="2800" dirty="0"/>
              <a:t>6 % rule: double </a:t>
            </a:r>
            <a:r>
              <a:rPr lang="en-ZA" sz="2800" dirty="0" smtClean="0"/>
              <a:t>dose </a:t>
            </a:r>
            <a:r>
              <a:rPr lang="en-ZA" sz="2800" dirty="0"/>
              <a:t>only additional 6% reduction in LDL</a:t>
            </a:r>
            <a:endParaRPr lang="af-ZA" sz="2800" dirty="0"/>
          </a:p>
        </p:txBody>
      </p:sp>
      <p:sp>
        <p:nvSpPr>
          <p:cNvPr id="5" name="TextBox 4"/>
          <p:cNvSpPr txBox="1"/>
          <p:nvPr/>
        </p:nvSpPr>
        <p:spPr>
          <a:xfrm>
            <a:off x="1319753" y="480767"/>
            <a:ext cx="7494309" cy="769441"/>
          </a:xfrm>
          <a:prstGeom prst="rect">
            <a:avLst/>
          </a:prstGeom>
          <a:noFill/>
        </p:spPr>
        <p:txBody>
          <a:bodyPr wrap="square" rtlCol="0">
            <a:spAutoFit/>
          </a:bodyPr>
          <a:lstStyle/>
          <a:p>
            <a:r>
              <a:rPr lang="en-ZA" sz="4400" dirty="0" smtClean="0"/>
              <a:t>LIPIDS: statin therapy</a:t>
            </a:r>
            <a:endParaRPr lang="af-ZA" sz="4400" dirty="0"/>
          </a:p>
        </p:txBody>
      </p:sp>
      <p:pic>
        <p:nvPicPr>
          <p:cNvPr id="9222" name="Picture 6" descr="Image result for high intensity statin thera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482" y="1877543"/>
            <a:ext cx="6567777" cy="3405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395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smtClean="0"/>
              <a:t>Statins:who</a:t>
            </a:r>
            <a:r>
              <a:rPr lang="en-ZA" dirty="0" smtClean="0"/>
              <a:t> to treat?</a:t>
            </a:r>
            <a:endParaRPr lang="af-ZA" dirty="0"/>
          </a:p>
        </p:txBody>
      </p:sp>
      <p:sp>
        <p:nvSpPr>
          <p:cNvPr id="3" name="Content Placeholder 2"/>
          <p:cNvSpPr>
            <a:spLocks noGrp="1"/>
          </p:cNvSpPr>
          <p:nvPr>
            <p:ph idx="1"/>
          </p:nvPr>
        </p:nvSpPr>
        <p:spPr/>
        <p:txBody>
          <a:bodyPr/>
          <a:lstStyle/>
          <a:p>
            <a:r>
              <a:rPr lang="en-ZA" dirty="0" smtClean="0"/>
              <a:t>Age</a:t>
            </a:r>
          </a:p>
          <a:p>
            <a:endParaRPr lang="en-ZA" dirty="0"/>
          </a:p>
          <a:p>
            <a:r>
              <a:rPr lang="en-ZA" dirty="0" smtClean="0"/>
              <a:t>Clinical Atherosclerotic Cardiovascular Disease (ASCVD)</a:t>
            </a:r>
          </a:p>
          <a:p>
            <a:endParaRPr lang="en-ZA" dirty="0"/>
          </a:p>
          <a:p>
            <a:r>
              <a:rPr lang="en-ZA" dirty="0"/>
              <a:t>Atherosclerotic Cardiovascular Disease </a:t>
            </a:r>
            <a:r>
              <a:rPr lang="en-ZA" dirty="0" smtClean="0"/>
              <a:t>Factors</a:t>
            </a:r>
            <a:endParaRPr lang="af-ZA" dirty="0"/>
          </a:p>
        </p:txBody>
      </p:sp>
    </p:spTree>
    <p:extLst>
      <p:ext uri="{BB962C8B-B14F-4D97-AF65-F5344CB8AC3E}">
        <p14:creationId xmlns:p14="http://schemas.microsoft.com/office/powerpoint/2010/main" val="1532122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xmlns="" id="{1F13950F-659F-4567-BEF7-6F9FF11511D4}"/>
              </a:ext>
            </a:extLst>
          </p:cNvPr>
          <p:cNvGrpSpPr>
            <a:grpSpLocks noChangeAspect="1"/>
          </p:cNvGrpSpPr>
          <p:nvPr/>
        </p:nvGrpSpPr>
        <p:grpSpPr bwMode="auto">
          <a:xfrm>
            <a:off x="406401" y="177800"/>
            <a:ext cx="8633884" cy="6479117"/>
            <a:chOff x="192" y="84"/>
            <a:chExt cx="4079" cy="3061"/>
          </a:xfrm>
        </p:grpSpPr>
        <p:sp>
          <p:nvSpPr>
            <p:cNvPr id="4" name="AutoShape 3">
              <a:extLst>
                <a:ext uri="{FF2B5EF4-FFF2-40B4-BE49-F238E27FC236}">
                  <a16:creationId xmlns:a16="http://schemas.microsoft.com/office/drawing/2014/main" xmlns="" id="{8EAFD3CB-C74A-4B01-A02F-6BC2A7465E4C}"/>
                </a:ext>
              </a:extLst>
            </p:cNvPr>
            <p:cNvSpPr>
              <a:spLocks noChangeAspect="1" noChangeArrowheads="1" noTextEdit="1"/>
            </p:cNvSpPr>
            <p:nvPr/>
          </p:nvSpPr>
          <p:spPr bwMode="auto">
            <a:xfrm>
              <a:off x="192" y="84"/>
              <a:ext cx="4079" cy="3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pic>
          <p:nvPicPr>
            <p:cNvPr id="32773" name="Picture 5">
              <a:extLst>
                <a:ext uri="{FF2B5EF4-FFF2-40B4-BE49-F238E27FC236}">
                  <a16:creationId xmlns:a16="http://schemas.microsoft.com/office/drawing/2014/main" xmlns="" id="{7F1614AA-A1AB-4B6E-BF92-3F3CF6939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84"/>
              <a:ext cx="4085" cy="3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Oval Callout 4"/>
          <p:cNvSpPr/>
          <p:nvPr/>
        </p:nvSpPr>
        <p:spPr>
          <a:xfrm>
            <a:off x="8728046" y="1069977"/>
            <a:ext cx="1413841" cy="576064"/>
          </a:xfrm>
          <a:prstGeom prst="wedgeEllipseCallout">
            <a:avLst>
              <a:gd name="adj1" fmla="val -275033"/>
              <a:gd name="adj2" fmla="val 1218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1.8 </a:t>
            </a:r>
            <a:r>
              <a:rPr lang="en-ZA" dirty="0" err="1"/>
              <a:t>mmol</a:t>
            </a:r>
            <a:r>
              <a:rPr lang="en-ZA" dirty="0"/>
              <a:t>/l</a:t>
            </a:r>
            <a:endParaRPr lang="af-ZA" dirty="0"/>
          </a:p>
        </p:txBody>
      </p:sp>
    </p:spTree>
    <p:extLst>
      <p:ext uri="{BB962C8B-B14F-4D97-AF65-F5344CB8AC3E}">
        <p14:creationId xmlns:p14="http://schemas.microsoft.com/office/powerpoint/2010/main" val="237195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f-ZA"/>
          </a:p>
        </p:txBody>
      </p:sp>
      <p:sp>
        <p:nvSpPr>
          <p:cNvPr id="3" name="Content Placeholder 2"/>
          <p:cNvSpPr>
            <a:spLocks noGrp="1"/>
          </p:cNvSpPr>
          <p:nvPr>
            <p:ph idx="1"/>
          </p:nvPr>
        </p:nvSpPr>
        <p:spPr/>
        <p:txBody>
          <a:bodyPr/>
          <a:lstStyle/>
          <a:p>
            <a:endParaRPr lang="af-ZA"/>
          </a:p>
        </p:txBody>
      </p:sp>
      <p:pic>
        <p:nvPicPr>
          <p:cNvPr id="10242" name="Picture 2" descr="Image result for ASCVD defin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766" y="0"/>
            <a:ext cx="8317065" cy="623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622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ZA" dirty="0" smtClean="0"/>
              <a:t>Statins: In who to avoid?</a:t>
            </a:r>
            <a:endParaRPr lang="af-ZA" dirty="0"/>
          </a:p>
        </p:txBody>
      </p:sp>
      <p:sp>
        <p:nvSpPr>
          <p:cNvPr id="3" name="Content Placeholder 2"/>
          <p:cNvSpPr>
            <a:spLocks noGrp="1"/>
          </p:cNvSpPr>
          <p:nvPr>
            <p:ph idx="1"/>
          </p:nvPr>
        </p:nvSpPr>
        <p:spPr>
          <a:xfrm>
            <a:off x="838200" y="1022543"/>
            <a:ext cx="10515600" cy="4351338"/>
          </a:xfrm>
        </p:spPr>
        <p:txBody>
          <a:bodyPr>
            <a:noAutofit/>
          </a:bodyPr>
          <a:lstStyle/>
          <a:p>
            <a:r>
              <a:rPr lang="en-ZA" sz="2400" dirty="0">
                <a:latin typeface="Arial" panose="020B0604020202020204" pitchFamily="34" charset="0"/>
                <a:cs typeface="Arial" panose="020B0604020202020204" pitchFamily="34" charset="0"/>
              </a:rPr>
              <a:t>Statins must not be used in pregnant patients </a:t>
            </a:r>
            <a:endParaRPr lang="en-ZA" sz="2400" dirty="0" smtClean="0">
              <a:latin typeface="Arial" panose="020B0604020202020204" pitchFamily="34" charset="0"/>
              <a:cs typeface="Arial" panose="020B0604020202020204" pitchFamily="34" charset="0"/>
            </a:endParaRPr>
          </a:p>
          <a:p>
            <a:r>
              <a:rPr lang="en-ZA" sz="2400" dirty="0" smtClean="0">
                <a:latin typeface="Arial" panose="020B0604020202020204" pitchFamily="34" charset="0"/>
                <a:cs typeface="Arial" panose="020B0604020202020204" pitchFamily="34" charset="0"/>
              </a:rPr>
              <a:t>HIV </a:t>
            </a:r>
            <a:r>
              <a:rPr lang="en-ZA" sz="2400" dirty="0">
                <a:latin typeface="Arial" panose="020B0604020202020204" pitchFamily="34" charset="0"/>
                <a:cs typeface="Arial" panose="020B0604020202020204" pitchFamily="34" charset="0"/>
              </a:rPr>
              <a:t>patients some statins should be avoided and others can be taken safely.</a:t>
            </a:r>
            <a:endParaRPr lang="af-ZA" sz="2400" dirty="0">
              <a:latin typeface="Arial" panose="020B0604020202020204" pitchFamily="34" charset="0"/>
              <a:cs typeface="Arial" panose="020B0604020202020204" pitchFamily="34" charset="0"/>
            </a:endParaRPr>
          </a:p>
          <a:p>
            <a:r>
              <a:rPr lang="en-ZA" sz="2400" dirty="0">
                <a:latin typeface="Arial" panose="020B0604020202020204" pitchFamily="34" charset="0"/>
                <a:cs typeface="Arial" panose="020B0604020202020204" pitchFamily="34" charset="0"/>
              </a:rPr>
              <a:t> </a:t>
            </a:r>
            <a:r>
              <a:rPr lang="en-ZA" sz="2400" dirty="0" smtClean="0">
                <a:latin typeface="Arial" panose="020B0604020202020204" pitchFamily="34" charset="0"/>
                <a:cs typeface="Arial" panose="020B0604020202020204" pitchFamily="34" charset="0"/>
              </a:rPr>
              <a:t>“</a:t>
            </a:r>
            <a:r>
              <a:rPr lang="en-ZA" sz="2400" dirty="0">
                <a:latin typeface="Arial" panose="020B0604020202020204" pitchFamily="34" charset="0"/>
                <a:cs typeface="Arial" panose="020B0604020202020204" pitchFamily="34" charset="0"/>
              </a:rPr>
              <a:t>In general, atorvastatin and pravastatin are safe and effective for patients treated with protease-inhibitor (PI) or non-nucleoside reverse transcriptase inhibitor-based </a:t>
            </a:r>
            <a:r>
              <a:rPr lang="en-ZA" sz="2400" dirty="0" smtClean="0">
                <a:latin typeface="Arial" panose="020B0604020202020204" pitchFamily="34" charset="0"/>
                <a:cs typeface="Arial" panose="020B0604020202020204" pitchFamily="34" charset="0"/>
              </a:rPr>
              <a:t>ART.</a:t>
            </a:r>
            <a:endParaRPr lang="en-ZA" sz="2400" dirty="0">
              <a:latin typeface="Arial" panose="020B0604020202020204" pitchFamily="34" charset="0"/>
              <a:cs typeface="Arial" panose="020B0604020202020204" pitchFamily="34" charset="0"/>
            </a:endParaRPr>
          </a:p>
          <a:p>
            <a:r>
              <a:rPr lang="en-ZA" sz="2400" dirty="0" err="1" smtClean="0">
                <a:latin typeface="Arial" panose="020B0604020202020204" pitchFamily="34" charset="0"/>
                <a:cs typeface="Arial" panose="020B0604020202020204" pitchFamily="34" charset="0"/>
              </a:rPr>
              <a:t>Rosuvastatin</a:t>
            </a:r>
            <a:r>
              <a:rPr lang="en-ZA" sz="2400" dirty="0" smtClean="0">
                <a:latin typeface="Arial" panose="020B0604020202020204" pitchFamily="34" charset="0"/>
                <a:cs typeface="Arial" panose="020B0604020202020204" pitchFamily="34" charset="0"/>
              </a:rPr>
              <a:t> </a:t>
            </a:r>
            <a:r>
              <a:rPr lang="en-ZA" sz="2400" dirty="0">
                <a:latin typeface="Arial" panose="020B0604020202020204" pitchFamily="34" charset="0"/>
                <a:cs typeface="Arial" panose="020B0604020202020204" pitchFamily="34" charset="0"/>
              </a:rPr>
              <a:t>is generally considered safe if started at a low dose, but should be avoided if possible in patients receiving PI-based ART. </a:t>
            </a:r>
            <a:endParaRPr lang="en-ZA" sz="2400" dirty="0" smtClean="0">
              <a:latin typeface="Arial" panose="020B0604020202020204" pitchFamily="34" charset="0"/>
              <a:cs typeface="Arial" panose="020B0604020202020204" pitchFamily="34" charset="0"/>
            </a:endParaRPr>
          </a:p>
          <a:p>
            <a:r>
              <a:rPr lang="en-ZA" sz="2400" b="1" dirty="0" err="1" smtClean="0">
                <a:latin typeface="Arial" panose="020B0604020202020204" pitchFamily="34" charset="0"/>
                <a:cs typeface="Arial" panose="020B0604020202020204" pitchFamily="34" charset="0"/>
              </a:rPr>
              <a:t>Fluvastatin</a:t>
            </a:r>
            <a:r>
              <a:rPr lang="en-ZA" sz="2400" b="1" dirty="0">
                <a:latin typeface="Arial" panose="020B0604020202020204" pitchFamily="34" charset="0"/>
                <a:cs typeface="Arial" panose="020B0604020202020204" pitchFamily="34" charset="0"/>
              </a:rPr>
              <a:t>, lovastatin, and simvastatin </a:t>
            </a:r>
            <a:r>
              <a:rPr lang="en-ZA" sz="2400" dirty="0">
                <a:latin typeface="Arial" panose="020B0604020202020204" pitchFamily="34" charset="0"/>
                <a:cs typeface="Arial" panose="020B0604020202020204" pitchFamily="34" charset="0"/>
              </a:rPr>
              <a:t>should be avoided in patients receiving ART due to drug interactions, adverse events, and/or limited clinical data.”</a:t>
            </a:r>
            <a:endParaRPr lang="af-ZA" sz="2400" dirty="0">
              <a:latin typeface="Arial" panose="020B0604020202020204" pitchFamily="34" charset="0"/>
              <a:cs typeface="Arial" panose="020B0604020202020204" pitchFamily="34" charset="0"/>
            </a:endParaRPr>
          </a:p>
          <a:p>
            <a:pPr marL="0" indent="0">
              <a:buNone/>
            </a:pPr>
            <a:endParaRPr lang="af-ZA" sz="2000" dirty="0"/>
          </a:p>
          <a:p>
            <a:r>
              <a:rPr lang="en-ZA" sz="1600" dirty="0"/>
              <a:t>Chastain DB, Stover KR, Riche DM. Evidence-based review of statin use in patients with HIV on antiretroviral therapy. </a:t>
            </a:r>
            <a:r>
              <a:rPr lang="en-ZA" sz="1600" i="1" dirty="0"/>
              <a:t>Journal of Clinical &amp; Translational Endocrinology</a:t>
            </a:r>
            <a:r>
              <a:rPr lang="en-ZA" sz="1600" dirty="0"/>
              <a:t>. 2017;8:6-14. doi:10.1016/j.jcte.2017.01.004.</a:t>
            </a:r>
            <a:endParaRPr lang="af-ZA" sz="1600" dirty="0"/>
          </a:p>
          <a:p>
            <a:endParaRPr lang="af-ZA" sz="2000" dirty="0"/>
          </a:p>
        </p:txBody>
      </p:sp>
    </p:spTree>
    <p:extLst>
      <p:ext uri="{BB962C8B-B14F-4D97-AF65-F5344CB8AC3E}">
        <p14:creationId xmlns:p14="http://schemas.microsoft.com/office/powerpoint/2010/main" val="76312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Statins: side effects</a:t>
            </a:r>
            <a:endParaRPr lang="af-ZA" dirty="0"/>
          </a:p>
        </p:txBody>
      </p:sp>
      <p:pic>
        <p:nvPicPr>
          <p:cNvPr id="4" name="Content Placeholder 3"/>
          <p:cNvPicPr>
            <a:picLocks noGrp="1" noChangeAspect="1"/>
          </p:cNvPicPr>
          <p:nvPr>
            <p:ph idx="1"/>
          </p:nvPr>
        </p:nvPicPr>
        <p:blipFill>
          <a:blip r:embed="rId2"/>
          <a:stretch>
            <a:fillRect/>
          </a:stretch>
        </p:blipFill>
        <p:spPr>
          <a:xfrm>
            <a:off x="1399430" y="1359472"/>
            <a:ext cx="9827894" cy="5528191"/>
          </a:xfrm>
          <a:prstGeom prst="rect">
            <a:avLst/>
          </a:prstGeom>
        </p:spPr>
      </p:pic>
    </p:spTree>
    <p:extLst>
      <p:ext uri="{BB962C8B-B14F-4D97-AF65-F5344CB8AC3E}">
        <p14:creationId xmlns:p14="http://schemas.microsoft.com/office/powerpoint/2010/main" val="3680939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f-ZA"/>
          </a:p>
        </p:txBody>
      </p:sp>
      <p:pic>
        <p:nvPicPr>
          <p:cNvPr id="4" name="Content Placeholder 3"/>
          <p:cNvPicPr>
            <a:picLocks noGrp="1" noChangeAspect="1"/>
          </p:cNvPicPr>
          <p:nvPr>
            <p:ph idx="1"/>
          </p:nvPr>
        </p:nvPicPr>
        <p:blipFill>
          <a:blip r:embed="rId2"/>
          <a:stretch>
            <a:fillRect/>
          </a:stretch>
        </p:blipFill>
        <p:spPr>
          <a:xfrm>
            <a:off x="124606" y="160256"/>
            <a:ext cx="11714375" cy="6589336"/>
          </a:xfrm>
          <a:prstGeom prst="rect">
            <a:avLst/>
          </a:prstGeom>
        </p:spPr>
      </p:pic>
    </p:spTree>
    <p:extLst>
      <p:ext uri="{BB962C8B-B14F-4D97-AF65-F5344CB8AC3E}">
        <p14:creationId xmlns:p14="http://schemas.microsoft.com/office/powerpoint/2010/main" val="12139264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1718</Words>
  <Application>Microsoft Office PowerPoint</Application>
  <PresentationFormat>Custom</PresentationFormat>
  <Paragraphs>247</Paragraphs>
  <Slides>18</Slides>
  <Notes>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Comprehensive Diabetes Care </vt:lpstr>
      <vt:lpstr>Blood pressure</vt:lpstr>
      <vt:lpstr>Statins</vt:lpstr>
      <vt:lpstr>Statins:who to treat?</vt:lpstr>
      <vt:lpstr>PowerPoint Presentation</vt:lpstr>
      <vt:lpstr>PowerPoint Presentation</vt:lpstr>
      <vt:lpstr>Statins: In who to avoid?</vt:lpstr>
      <vt:lpstr>Statins: side effects</vt:lpstr>
      <vt:lpstr>PowerPoint Presentation</vt:lpstr>
      <vt:lpstr>What about Triglycerides?</vt:lpstr>
      <vt:lpstr>Other treatment</vt:lpstr>
      <vt:lpstr>ADA 2018: Antiplatelet Agents: Recommendations</vt:lpstr>
      <vt:lpstr>ADA 2018: Antiplatelet Agents: Recommendations </vt:lpstr>
      <vt:lpstr>What About ASA for 1⁰ Prevention of CVD? </vt:lpstr>
      <vt:lpstr>ASA for 1⁰ Prevention in Diabetes Meta analysis of 6 studies (n = 10,117)</vt:lpstr>
      <vt:lpstr>Recommendations 5-7</vt:lpstr>
      <vt:lpstr>SEMDSA</vt:lpstr>
      <vt:lpstr>Questions on Blood pressure and lipid control?</vt:lpstr>
    </vt:vector>
  </TitlesOfParts>
  <Company>University of Pretoria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Comprehensive Diabetes Care</dc:title>
  <dc:creator>User</dc:creator>
  <cp:lastModifiedBy>Dr. M Bac</cp:lastModifiedBy>
  <cp:revision>3</cp:revision>
  <dcterms:created xsi:type="dcterms:W3CDTF">2018-08-10T06:54:06Z</dcterms:created>
  <dcterms:modified xsi:type="dcterms:W3CDTF">2018-08-10T07:38:25Z</dcterms:modified>
</cp:coreProperties>
</file>