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21"/>
  </p:notesMasterIdLst>
  <p:sldIdLst>
    <p:sldId id="258" r:id="rId2"/>
    <p:sldId id="2446" r:id="rId3"/>
    <p:sldId id="2447" r:id="rId4"/>
    <p:sldId id="2448" r:id="rId5"/>
    <p:sldId id="2455" r:id="rId6"/>
    <p:sldId id="2449" r:id="rId7"/>
    <p:sldId id="2458" r:id="rId8"/>
    <p:sldId id="2473" r:id="rId9"/>
    <p:sldId id="2477" r:id="rId10"/>
    <p:sldId id="2478" r:id="rId11"/>
    <p:sldId id="2479" r:id="rId12"/>
    <p:sldId id="2480" r:id="rId13"/>
    <p:sldId id="2481" r:id="rId14"/>
    <p:sldId id="2483" r:id="rId15"/>
    <p:sldId id="2484" r:id="rId16"/>
    <p:sldId id="2485" r:id="rId17"/>
    <p:sldId id="2454" r:id="rId18"/>
    <p:sldId id="2465" r:id="rId19"/>
    <p:sldId id="24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912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37" autoAdjust="0"/>
  </p:normalViewPr>
  <p:slideViewPr>
    <p:cSldViewPr snapToGrid="0">
      <p:cViewPr varScale="1">
        <p:scale>
          <a:sx n="97" d="100"/>
          <a:sy n="97" d="100"/>
        </p:scale>
        <p:origin x="-888" y="-96"/>
      </p:cViewPr>
      <p:guideLst>
        <p:guide orient="horz" pos="2160"/>
        <p:guide pos="2880"/>
      </p:guideLst>
    </p:cSldViewPr>
  </p:slideViewPr>
  <p:outlineViewPr>
    <p:cViewPr>
      <p:scale>
        <a:sx n="33" d="100"/>
        <a:sy n="33" d="100"/>
      </p:scale>
      <p:origin x="0" y="-1416"/>
    </p:cViewPr>
  </p:outlineViewPr>
  <p:notesTextViewPr>
    <p:cViewPr>
      <p:scale>
        <a:sx n="50" d="100"/>
        <a:sy n="50" d="100"/>
      </p:scale>
      <p:origin x="0" y="0"/>
    </p:cViewPr>
  </p:notesTextViewPr>
  <p:sorterViewPr>
    <p:cViewPr>
      <p:scale>
        <a:sx n="120" d="100"/>
        <a:sy n="12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90C29-47A6-4B66-A789-7EA297BBE08C}" type="datetimeFigureOut">
              <a:rPr lang="en-US" smtClean="0"/>
              <a:t>11/06/21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5CF23-AF96-4AF9-AD67-61F320B196DE}" type="slidenum">
              <a:rPr lang="en-US" smtClean="0"/>
              <a:t>‹#›</a:t>
            </a:fld>
            <a:endParaRPr lang="en-US" dirty="0"/>
          </a:p>
        </p:txBody>
      </p:sp>
    </p:spTree>
    <p:extLst>
      <p:ext uri="{BB962C8B-B14F-4D97-AF65-F5344CB8AC3E}">
        <p14:creationId xmlns:p14="http://schemas.microsoft.com/office/powerpoint/2010/main" val="152870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B5CF23-AF96-4AF9-AD67-61F320B196DE}" type="slidenum">
              <a:rPr lang="en-US" smtClean="0"/>
              <a:t>8</a:t>
            </a:fld>
            <a:endParaRPr lang="en-US" dirty="0"/>
          </a:p>
        </p:txBody>
      </p:sp>
    </p:spTree>
    <p:extLst>
      <p:ext uri="{BB962C8B-B14F-4D97-AF65-F5344CB8AC3E}">
        <p14:creationId xmlns:p14="http://schemas.microsoft.com/office/powerpoint/2010/main" val="99441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B5CF23-AF96-4AF9-AD67-61F320B196DE}" type="slidenum">
              <a:rPr lang="en-US" smtClean="0"/>
              <a:t>14</a:t>
            </a:fld>
            <a:endParaRPr lang="en-US" dirty="0"/>
          </a:p>
        </p:txBody>
      </p:sp>
    </p:spTree>
    <p:extLst>
      <p:ext uri="{BB962C8B-B14F-4D97-AF65-F5344CB8AC3E}">
        <p14:creationId xmlns:p14="http://schemas.microsoft.com/office/powerpoint/2010/main" val="1014041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FPRI Title Page 1">
    <p:spTree>
      <p:nvGrpSpPr>
        <p:cNvPr id="1" name=""/>
        <p:cNvGrpSpPr/>
        <p:nvPr/>
      </p:nvGrpSpPr>
      <p:grpSpPr>
        <a:xfrm>
          <a:off x="0" y="0"/>
          <a:ext cx="0" cy="0"/>
          <a:chOff x="0" y="0"/>
          <a:chExt cx="0" cy="0"/>
        </a:xfrm>
      </p:grpSpPr>
      <p:sp>
        <p:nvSpPr>
          <p:cNvPr id="7" name="Rectangle 6"/>
          <p:cNvSpPr/>
          <p:nvPr/>
        </p:nvSpPr>
        <p:spPr>
          <a:xfrm>
            <a:off x="0" y="0"/>
            <a:ext cx="1309396" cy="6858000"/>
          </a:xfrm>
          <a:prstGeom prst="rect">
            <a:avLst/>
          </a:prstGeom>
          <a:solidFill>
            <a:srgbClr val="439E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p>
        </p:txBody>
      </p:sp>
      <p:pic>
        <p:nvPicPr>
          <p:cNvPr id="8" name="Picture 7"/>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254426" y="616061"/>
            <a:ext cx="800544" cy="1467664"/>
          </a:xfrm>
          <a:prstGeom prst="rect">
            <a:avLst/>
          </a:prstGeom>
          <a:noFill/>
        </p:spPr>
      </p:pic>
      <p:sp>
        <p:nvSpPr>
          <p:cNvPr id="4" name="Title 1"/>
          <p:cNvSpPr txBox="1">
            <a:spLocks/>
          </p:cNvSpPr>
          <p:nvPr/>
        </p:nvSpPr>
        <p:spPr>
          <a:xfrm>
            <a:off x="1625442" y="990600"/>
            <a:ext cx="4831765" cy="1423988"/>
          </a:xfrm>
          <a:prstGeom prst="rect">
            <a:avLst/>
          </a:prstGeom>
        </p:spPr>
        <p:txBody>
          <a:bodyPr anchor="b">
            <a:noAutofit/>
          </a:bodyPr>
          <a:lstStyle>
            <a:lvl1pPr algn="l" defTabSz="914400" rtl="0" eaLnBrk="1" latinLnBrk="0" hangingPunct="1">
              <a:lnSpc>
                <a:spcPct val="90000"/>
              </a:lnSpc>
              <a:spcBef>
                <a:spcPct val="0"/>
              </a:spcBef>
              <a:buNone/>
              <a:defRPr sz="4400" b="1" i="0" kern="1200">
                <a:solidFill>
                  <a:srgbClr val="439E2E"/>
                </a:solidFill>
                <a:latin typeface="Arial" charset="0"/>
                <a:ea typeface="Arial" charset="0"/>
                <a:cs typeface="Arial" charset="0"/>
              </a:defRPr>
            </a:lvl1pPr>
          </a:lstStyle>
          <a:p>
            <a:endParaRPr lang="en-US" sz="3300" dirty="0"/>
          </a:p>
        </p:txBody>
      </p:sp>
      <p:sp>
        <p:nvSpPr>
          <p:cNvPr id="2" name="Title 1"/>
          <p:cNvSpPr>
            <a:spLocks noGrp="1"/>
          </p:cNvSpPr>
          <p:nvPr>
            <p:ph type="title" hasCustomPrompt="1"/>
          </p:nvPr>
        </p:nvSpPr>
        <p:spPr>
          <a:xfrm>
            <a:off x="1625442" y="503238"/>
            <a:ext cx="6889909" cy="1693310"/>
          </a:xfrm>
        </p:spPr>
        <p:txBody>
          <a:bodyPr/>
          <a:lstStyle>
            <a:lvl1pPr>
              <a:defRPr b="1" baseline="0">
                <a:solidFill>
                  <a:schemeClr val="accent1"/>
                </a:solidFill>
              </a:defRPr>
            </a:lvl1pPr>
          </a:lstStyle>
          <a:p>
            <a:r>
              <a:rPr lang="en-US" dirty="0"/>
              <a:t>TITLE GOES HERE THIS SPACE CAN RUN TWO LINES</a:t>
            </a:r>
          </a:p>
        </p:txBody>
      </p:sp>
      <p:sp>
        <p:nvSpPr>
          <p:cNvPr id="11" name="Text Placeholder 10"/>
          <p:cNvSpPr>
            <a:spLocks noGrp="1"/>
          </p:cNvSpPr>
          <p:nvPr>
            <p:ph type="body" sz="quarter" idx="10" hasCustomPrompt="1"/>
          </p:nvPr>
        </p:nvSpPr>
        <p:spPr>
          <a:xfrm>
            <a:off x="1625441" y="3548615"/>
            <a:ext cx="6800850" cy="2404924"/>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z="1800" dirty="0"/>
              <a:t>Name</a:t>
            </a:r>
            <a:br>
              <a:rPr lang="en-US" sz="1800" dirty="0"/>
            </a:br>
            <a:r>
              <a:rPr lang="en-US" sz="1800" dirty="0"/>
              <a:t>Department/Division</a:t>
            </a:r>
            <a:br>
              <a:rPr lang="en-US" sz="1800" dirty="0"/>
            </a:br>
            <a:r>
              <a:rPr lang="en-US" sz="1800" dirty="0"/>
              <a:t>International Food Policy Research Institute</a:t>
            </a:r>
            <a:br>
              <a:rPr lang="en-US" sz="1800" dirty="0"/>
            </a:br>
            <a:r>
              <a:rPr lang="en-US" sz="1800" dirty="0"/>
              <a:t/>
            </a:r>
            <a:br>
              <a:rPr lang="en-US" sz="1800" dirty="0"/>
            </a:br>
            <a:r>
              <a:rPr lang="en-US" sz="1800" dirty="0"/>
              <a:t/>
            </a:r>
            <a:br>
              <a:rPr lang="en-US" sz="1800" dirty="0"/>
            </a:br>
            <a:r>
              <a:rPr lang="en-US" sz="1800" dirty="0"/>
              <a:t>Location | Date</a:t>
            </a:r>
            <a:endParaRPr lang="en-US" dirty="0"/>
          </a:p>
        </p:txBody>
      </p:sp>
      <p:sp>
        <p:nvSpPr>
          <p:cNvPr id="12" name="Text Placeholder 10"/>
          <p:cNvSpPr>
            <a:spLocks noGrp="1"/>
          </p:cNvSpPr>
          <p:nvPr>
            <p:ph type="body" sz="quarter" idx="11" hasCustomPrompt="1"/>
          </p:nvPr>
        </p:nvSpPr>
        <p:spPr>
          <a:xfrm>
            <a:off x="1625441" y="2316164"/>
            <a:ext cx="6800850" cy="745089"/>
          </a:xfrm>
        </p:spPr>
        <p:txBody>
          <a:bodyPr/>
          <a:lstStyle>
            <a:lvl1pPr marL="0" marR="0" indent="0" algn="l" defTabSz="685800" rtl="0" eaLnBrk="1" fontAlgn="auto" latinLnBrk="0" hangingPunct="1">
              <a:lnSpc>
                <a:spcPct val="50000"/>
              </a:lnSpc>
              <a:spcBef>
                <a:spcPts val="750"/>
              </a:spcBef>
              <a:spcAft>
                <a:spcPts val="0"/>
              </a:spcAft>
              <a:buClrTx/>
              <a:buSzTx/>
              <a:buFontTx/>
              <a:buNone/>
              <a:tabLs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dirty="0"/>
              <a:t>Sub-title goes here</a:t>
            </a:r>
            <a:br>
              <a:rPr lang="en-US" dirty="0"/>
            </a:br>
            <a:r>
              <a:rPr lang="en-US" dirty="0"/>
              <a:t>&amp; can run two lines</a:t>
            </a:r>
          </a:p>
          <a:p>
            <a:pPr lvl="0"/>
            <a:endParaRPr lang="en-US" dirty="0"/>
          </a:p>
        </p:txBody>
      </p:sp>
      <p:sp>
        <p:nvSpPr>
          <p:cNvPr id="13" name="Date Placeholder 12"/>
          <p:cNvSpPr>
            <a:spLocks noGrp="1"/>
          </p:cNvSpPr>
          <p:nvPr>
            <p:ph type="dt" sz="half" idx="12"/>
          </p:nvPr>
        </p:nvSpPr>
        <p:spPr>
          <a:xfrm>
            <a:off x="1625441" y="6193046"/>
            <a:ext cx="2057400" cy="365125"/>
          </a:xfrm>
        </p:spPr>
        <p:txBody>
          <a:bodyPr/>
          <a:lstStyle/>
          <a:p>
            <a:fld id="{F54A5AFE-9A4C-9443-92D6-A4D7FDF824DC}" type="datetimeFigureOut">
              <a:rPr lang="en-US" smtClean="0"/>
              <a:t>11/06/21</a:t>
            </a:fld>
            <a:endParaRPr lang="en-US" dirty="0"/>
          </a:p>
        </p:txBody>
      </p:sp>
    </p:spTree>
    <p:extLst>
      <p:ext uri="{BB962C8B-B14F-4D97-AF65-F5344CB8AC3E}">
        <p14:creationId xmlns:p14="http://schemas.microsoft.com/office/powerpoint/2010/main" val="173265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PIM">
    <p:spTree>
      <p:nvGrpSpPr>
        <p:cNvPr id="1" name=""/>
        <p:cNvGrpSpPr/>
        <p:nvPr/>
      </p:nvGrpSpPr>
      <p:grpSpPr>
        <a:xfrm>
          <a:off x="0" y="0"/>
          <a:ext cx="0" cy="0"/>
          <a:chOff x="0" y="0"/>
          <a:chExt cx="0" cy="0"/>
        </a:xfrm>
      </p:grpSpPr>
      <p:sp>
        <p:nvSpPr>
          <p:cNvPr id="7" name="Rectangle 6"/>
          <p:cNvSpPr/>
          <p:nvPr/>
        </p:nvSpPr>
        <p:spPr>
          <a:xfrm>
            <a:off x="0" y="0"/>
            <a:ext cx="1309396" cy="6858000"/>
          </a:xfrm>
          <a:prstGeom prst="rect">
            <a:avLst/>
          </a:prstGeom>
          <a:solidFill>
            <a:srgbClr val="439E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p>
        </p:txBody>
      </p:sp>
      <p:sp>
        <p:nvSpPr>
          <p:cNvPr id="4" name="Title 1"/>
          <p:cNvSpPr txBox="1">
            <a:spLocks/>
          </p:cNvSpPr>
          <p:nvPr/>
        </p:nvSpPr>
        <p:spPr>
          <a:xfrm>
            <a:off x="1625443" y="938595"/>
            <a:ext cx="4831765" cy="1423988"/>
          </a:xfrm>
          <a:prstGeom prst="rect">
            <a:avLst/>
          </a:prstGeom>
        </p:spPr>
        <p:txBody>
          <a:bodyPr anchor="b">
            <a:noAutofit/>
          </a:bodyPr>
          <a:lstStyle>
            <a:lvl1pPr algn="l" defTabSz="914400" rtl="0" eaLnBrk="1" latinLnBrk="0" hangingPunct="1">
              <a:lnSpc>
                <a:spcPct val="90000"/>
              </a:lnSpc>
              <a:spcBef>
                <a:spcPct val="0"/>
              </a:spcBef>
              <a:buNone/>
              <a:defRPr sz="4400" b="1" i="0" kern="1200">
                <a:solidFill>
                  <a:srgbClr val="439E2E"/>
                </a:solidFill>
                <a:latin typeface="Arial" charset="0"/>
                <a:ea typeface="Arial" charset="0"/>
                <a:cs typeface="Arial" charset="0"/>
              </a:defRPr>
            </a:lvl1pPr>
          </a:lstStyle>
          <a:p>
            <a:endParaRPr lang="en-US" sz="3300" dirty="0"/>
          </a:p>
        </p:txBody>
      </p:sp>
      <p:sp>
        <p:nvSpPr>
          <p:cNvPr id="5" name="Subtitle 2"/>
          <p:cNvSpPr txBox="1">
            <a:spLocks/>
          </p:cNvSpPr>
          <p:nvPr/>
        </p:nvSpPr>
        <p:spPr>
          <a:xfrm>
            <a:off x="1625442" y="2503273"/>
            <a:ext cx="7059334" cy="864634"/>
          </a:xfrm>
          <a:prstGeom prst="rect">
            <a:avLst/>
          </a:prstGeom>
        </p:spPr>
        <p:txBody>
          <a:bodyPr>
            <a:normAutofit/>
          </a:bodyPr>
          <a:lstStyle>
            <a:lvl1pPr marL="0" indent="0" algn="l" defTabSz="914400" rtl="0" eaLnBrk="1" latinLnBrk="0" hangingPunct="1">
              <a:lnSpc>
                <a:spcPct val="90000"/>
              </a:lnSpc>
              <a:spcBef>
                <a:spcPts val="1000"/>
              </a:spcBef>
              <a:buFont typeface="Wingdings" charset="2"/>
              <a:buNone/>
              <a:defRPr sz="2800" b="0" i="0" kern="1200" baseline="0">
                <a:solidFill>
                  <a:schemeClr val="tx1">
                    <a:lumMod val="75000"/>
                    <a:lumOff val="2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Courier New" charset="0"/>
              <a:buNone/>
              <a:defRPr sz="2000" b="0" i="0" kern="1200">
                <a:solidFill>
                  <a:srgbClr val="435464"/>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Courier New" charset="0"/>
              <a:buNone/>
              <a:defRPr sz="1800" b="0" i="0" kern="1200">
                <a:solidFill>
                  <a:srgbClr val="435464"/>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2100" dirty="0"/>
          </a:p>
        </p:txBody>
      </p:sp>
      <p:sp>
        <p:nvSpPr>
          <p:cNvPr id="6" name="Subtitle 2"/>
          <p:cNvSpPr txBox="1">
            <a:spLocks/>
          </p:cNvSpPr>
          <p:nvPr/>
        </p:nvSpPr>
        <p:spPr>
          <a:xfrm>
            <a:off x="1625442" y="4334495"/>
            <a:ext cx="7059334" cy="2101932"/>
          </a:xfrm>
          <a:prstGeom prst="rect">
            <a:avLst/>
          </a:prstGeom>
        </p:spPr>
        <p:txBody>
          <a:bodyPr>
            <a:noAutofit/>
          </a:bodyPr>
          <a:lstStyle>
            <a:lvl1pPr marL="0" indent="0" algn="l" defTabSz="914400" rtl="0" eaLnBrk="1" latinLnBrk="0" hangingPunct="1">
              <a:lnSpc>
                <a:spcPct val="90000"/>
              </a:lnSpc>
              <a:spcBef>
                <a:spcPts val="1000"/>
              </a:spcBef>
              <a:buFont typeface="Wingdings" charset="2"/>
              <a:buNone/>
              <a:defRPr sz="2800" b="0" i="0" kern="1200" baseline="0">
                <a:solidFill>
                  <a:schemeClr val="tx1">
                    <a:lumMod val="75000"/>
                    <a:lumOff val="2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Courier New" charset="0"/>
              <a:buNone/>
              <a:defRPr sz="2000" b="0" i="0" kern="1200">
                <a:solidFill>
                  <a:srgbClr val="435464"/>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Courier New" charset="0"/>
              <a:buNone/>
              <a:defRPr sz="1800" b="0" i="0" kern="1200">
                <a:solidFill>
                  <a:srgbClr val="435464"/>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105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0683" y="5287837"/>
            <a:ext cx="2358108" cy="1331403"/>
          </a:xfrm>
          <a:prstGeom prst="rect">
            <a:avLst/>
          </a:prstGeom>
        </p:spPr>
      </p:pic>
      <p:sp>
        <p:nvSpPr>
          <p:cNvPr id="15" name="Title 1"/>
          <p:cNvSpPr txBox="1">
            <a:spLocks/>
          </p:cNvSpPr>
          <p:nvPr/>
        </p:nvSpPr>
        <p:spPr>
          <a:xfrm>
            <a:off x="1625442" y="990600"/>
            <a:ext cx="4831765" cy="1423988"/>
          </a:xfrm>
          <a:prstGeom prst="rect">
            <a:avLst/>
          </a:prstGeom>
        </p:spPr>
        <p:txBody>
          <a:bodyPr anchor="b">
            <a:noAutofit/>
          </a:bodyPr>
          <a:lstStyle>
            <a:lvl1pPr algn="l" defTabSz="914400" rtl="0" eaLnBrk="1" latinLnBrk="0" hangingPunct="1">
              <a:lnSpc>
                <a:spcPct val="90000"/>
              </a:lnSpc>
              <a:spcBef>
                <a:spcPct val="0"/>
              </a:spcBef>
              <a:buNone/>
              <a:defRPr sz="4400" b="1" i="0" kern="1200">
                <a:solidFill>
                  <a:srgbClr val="439E2E"/>
                </a:solidFill>
                <a:latin typeface="Arial" charset="0"/>
                <a:ea typeface="Arial" charset="0"/>
                <a:cs typeface="Arial" charset="0"/>
              </a:defRPr>
            </a:lvl1pPr>
          </a:lstStyle>
          <a:p>
            <a:endParaRPr lang="en-US" sz="3300" dirty="0"/>
          </a:p>
        </p:txBody>
      </p:sp>
      <p:sp>
        <p:nvSpPr>
          <p:cNvPr id="16" name="Title 1"/>
          <p:cNvSpPr>
            <a:spLocks noGrp="1"/>
          </p:cNvSpPr>
          <p:nvPr>
            <p:ph type="title" hasCustomPrompt="1"/>
          </p:nvPr>
        </p:nvSpPr>
        <p:spPr>
          <a:xfrm>
            <a:off x="1625442" y="503238"/>
            <a:ext cx="6889909" cy="1693310"/>
          </a:xfrm>
        </p:spPr>
        <p:txBody>
          <a:bodyPr/>
          <a:lstStyle>
            <a:lvl1pPr>
              <a:defRPr b="1" baseline="0">
                <a:solidFill>
                  <a:schemeClr val="accent1"/>
                </a:solidFill>
              </a:defRPr>
            </a:lvl1pPr>
          </a:lstStyle>
          <a:p>
            <a:r>
              <a:rPr lang="en-US" dirty="0"/>
              <a:t>TITLE GOES HERE THIS SPACE CAN RUN TWO LINES</a:t>
            </a:r>
          </a:p>
        </p:txBody>
      </p:sp>
      <p:sp>
        <p:nvSpPr>
          <p:cNvPr id="17" name="Text Placeholder 10"/>
          <p:cNvSpPr>
            <a:spLocks noGrp="1"/>
          </p:cNvSpPr>
          <p:nvPr>
            <p:ph type="body" sz="quarter" idx="10" hasCustomPrompt="1"/>
          </p:nvPr>
        </p:nvSpPr>
        <p:spPr>
          <a:xfrm>
            <a:off x="1625441" y="3548615"/>
            <a:ext cx="6800850" cy="2404924"/>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z="1800" dirty="0"/>
              <a:t>Name</a:t>
            </a:r>
            <a:br>
              <a:rPr lang="en-US" sz="1800" dirty="0"/>
            </a:br>
            <a:r>
              <a:rPr lang="en-US" sz="1800" dirty="0"/>
              <a:t>Department/Division</a:t>
            </a:r>
            <a:br>
              <a:rPr lang="en-US" sz="1800" dirty="0"/>
            </a:br>
            <a:r>
              <a:rPr lang="en-US" sz="1800" dirty="0"/>
              <a:t>International Food Policy Research Institute</a:t>
            </a:r>
            <a:br>
              <a:rPr lang="en-US" sz="1800" dirty="0"/>
            </a:br>
            <a:r>
              <a:rPr lang="en-US" sz="1800" dirty="0"/>
              <a:t/>
            </a:r>
            <a:br>
              <a:rPr lang="en-US" sz="1800" dirty="0"/>
            </a:br>
            <a:r>
              <a:rPr lang="en-US" sz="1800" dirty="0"/>
              <a:t/>
            </a:r>
            <a:br>
              <a:rPr lang="en-US" sz="1800" dirty="0"/>
            </a:br>
            <a:r>
              <a:rPr lang="en-US" sz="1800" dirty="0"/>
              <a:t>Location | Date</a:t>
            </a:r>
            <a:endParaRPr lang="en-US" dirty="0"/>
          </a:p>
        </p:txBody>
      </p:sp>
      <p:sp>
        <p:nvSpPr>
          <p:cNvPr id="18" name="Text Placeholder 10"/>
          <p:cNvSpPr>
            <a:spLocks noGrp="1"/>
          </p:cNvSpPr>
          <p:nvPr>
            <p:ph type="body" sz="quarter" idx="11" hasCustomPrompt="1"/>
          </p:nvPr>
        </p:nvSpPr>
        <p:spPr>
          <a:xfrm>
            <a:off x="1625441" y="2316164"/>
            <a:ext cx="6800850" cy="745089"/>
          </a:xfrm>
        </p:spPr>
        <p:txBody>
          <a:bodyPr/>
          <a:lstStyle>
            <a:lvl1pPr marL="0" marR="0" indent="0" algn="l" defTabSz="685800" rtl="0" eaLnBrk="1" fontAlgn="auto" latinLnBrk="0" hangingPunct="1">
              <a:lnSpc>
                <a:spcPct val="50000"/>
              </a:lnSpc>
              <a:spcBef>
                <a:spcPts val="750"/>
              </a:spcBef>
              <a:spcAft>
                <a:spcPts val="0"/>
              </a:spcAft>
              <a:buClrTx/>
              <a:buSzTx/>
              <a:buFontTx/>
              <a:buNone/>
              <a:tabLs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dirty="0"/>
              <a:t>Sub-title goes here</a:t>
            </a:r>
            <a:br>
              <a:rPr lang="en-US" dirty="0"/>
            </a:br>
            <a:r>
              <a:rPr lang="en-US" dirty="0"/>
              <a:t>&amp; can run two lines</a:t>
            </a:r>
          </a:p>
          <a:p>
            <a:pPr lvl="0"/>
            <a:endParaRPr lang="en-US" dirty="0"/>
          </a:p>
        </p:txBody>
      </p:sp>
      <p:pic>
        <p:nvPicPr>
          <p:cNvPr id="12" name="Picture 11"/>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254426" y="616061"/>
            <a:ext cx="800544" cy="1467664"/>
          </a:xfrm>
          <a:prstGeom prst="rect">
            <a:avLst/>
          </a:prstGeom>
          <a:noFill/>
        </p:spPr>
      </p:pic>
    </p:spTree>
    <p:extLst>
      <p:ext uri="{BB962C8B-B14F-4D97-AF65-F5344CB8AC3E}">
        <p14:creationId xmlns:p14="http://schemas.microsoft.com/office/powerpoint/2010/main" val="189732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4NH">
    <p:spTree>
      <p:nvGrpSpPr>
        <p:cNvPr id="1" name=""/>
        <p:cNvGrpSpPr/>
        <p:nvPr/>
      </p:nvGrpSpPr>
      <p:grpSpPr>
        <a:xfrm>
          <a:off x="0" y="0"/>
          <a:ext cx="0" cy="0"/>
          <a:chOff x="0" y="0"/>
          <a:chExt cx="0" cy="0"/>
        </a:xfrm>
      </p:grpSpPr>
      <p:sp>
        <p:nvSpPr>
          <p:cNvPr id="7" name="Rectangle 6"/>
          <p:cNvSpPr/>
          <p:nvPr/>
        </p:nvSpPr>
        <p:spPr>
          <a:xfrm>
            <a:off x="0" y="0"/>
            <a:ext cx="1309396" cy="6858000"/>
          </a:xfrm>
          <a:prstGeom prst="rect">
            <a:avLst/>
          </a:prstGeom>
          <a:solidFill>
            <a:srgbClr val="439E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p>
        </p:txBody>
      </p:sp>
      <p:sp>
        <p:nvSpPr>
          <p:cNvPr id="4" name="Title 1"/>
          <p:cNvSpPr txBox="1">
            <a:spLocks/>
          </p:cNvSpPr>
          <p:nvPr/>
        </p:nvSpPr>
        <p:spPr>
          <a:xfrm>
            <a:off x="1625443" y="938595"/>
            <a:ext cx="4831765" cy="1423988"/>
          </a:xfrm>
          <a:prstGeom prst="rect">
            <a:avLst/>
          </a:prstGeom>
        </p:spPr>
        <p:txBody>
          <a:bodyPr anchor="b">
            <a:noAutofit/>
          </a:bodyPr>
          <a:lstStyle>
            <a:lvl1pPr algn="l" defTabSz="914400" rtl="0" eaLnBrk="1" latinLnBrk="0" hangingPunct="1">
              <a:lnSpc>
                <a:spcPct val="90000"/>
              </a:lnSpc>
              <a:spcBef>
                <a:spcPct val="0"/>
              </a:spcBef>
              <a:buNone/>
              <a:defRPr sz="4400" b="1" i="0" kern="1200">
                <a:solidFill>
                  <a:srgbClr val="439E2E"/>
                </a:solidFill>
                <a:latin typeface="Arial" charset="0"/>
                <a:ea typeface="Arial" charset="0"/>
                <a:cs typeface="Arial" charset="0"/>
              </a:defRPr>
            </a:lvl1pPr>
          </a:lstStyle>
          <a:p>
            <a:endParaRPr lang="en-US" sz="3300" dirty="0"/>
          </a:p>
        </p:txBody>
      </p:sp>
      <p:sp>
        <p:nvSpPr>
          <p:cNvPr id="5" name="Subtitle 2"/>
          <p:cNvSpPr txBox="1">
            <a:spLocks/>
          </p:cNvSpPr>
          <p:nvPr/>
        </p:nvSpPr>
        <p:spPr>
          <a:xfrm>
            <a:off x="1625442" y="2503273"/>
            <a:ext cx="7059334" cy="864634"/>
          </a:xfrm>
          <a:prstGeom prst="rect">
            <a:avLst/>
          </a:prstGeom>
        </p:spPr>
        <p:txBody>
          <a:bodyPr>
            <a:normAutofit/>
          </a:bodyPr>
          <a:lstStyle>
            <a:lvl1pPr marL="0" indent="0" algn="l" defTabSz="914400" rtl="0" eaLnBrk="1" latinLnBrk="0" hangingPunct="1">
              <a:lnSpc>
                <a:spcPct val="90000"/>
              </a:lnSpc>
              <a:spcBef>
                <a:spcPts val="1000"/>
              </a:spcBef>
              <a:buFont typeface="Wingdings" charset="2"/>
              <a:buNone/>
              <a:defRPr sz="2800" b="0" i="0" kern="1200" baseline="0">
                <a:solidFill>
                  <a:schemeClr val="tx1">
                    <a:lumMod val="75000"/>
                    <a:lumOff val="2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Courier New" charset="0"/>
              <a:buNone/>
              <a:defRPr sz="2000" b="0" i="0" kern="1200">
                <a:solidFill>
                  <a:srgbClr val="435464"/>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Courier New" charset="0"/>
              <a:buNone/>
              <a:defRPr sz="1800" b="0" i="0" kern="1200">
                <a:solidFill>
                  <a:srgbClr val="435464"/>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2100" dirty="0"/>
          </a:p>
        </p:txBody>
      </p:sp>
      <p:sp>
        <p:nvSpPr>
          <p:cNvPr id="6" name="Subtitle 2"/>
          <p:cNvSpPr txBox="1">
            <a:spLocks/>
          </p:cNvSpPr>
          <p:nvPr/>
        </p:nvSpPr>
        <p:spPr>
          <a:xfrm>
            <a:off x="1625442" y="4334495"/>
            <a:ext cx="7059334" cy="2101932"/>
          </a:xfrm>
          <a:prstGeom prst="rect">
            <a:avLst/>
          </a:prstGeom>
        </p:spPr>
        <p:txBody>
          <a:bodyPr>
            <a:noAutofit/>
          </a:bodyPr>
          <a:lstStyle>
            <a:lvl1pPr marL="0" indent="0" algn="l" defTabSz="914400" rtl="0" eaLnBrk="1" latinLnBrk="0" hangingPunct="1">
              <a:lnSpc>
                <a:spcPct val="90000"/>
              </a:lnSpc>
              <a:spcBef>
                <a:spcPts val="1000"/>
              </a:spcBef>
              <a:buFont typeface="Wingdings" charset="2"/>
              <a:buNone/>
              <a:defRPr sz="2800" b="0" i="0" kern="1200" baseline="0">
                <a:solidFill>
                  <a:schemeClr val="tx1">
                    <a:lumMod val="75000"/>
                    <a:lumOff val="2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Courier New" charset="0"/>
              <a:buNone/>
              <a:defRPr sz="2000" b="0" i="0" kern="1200">
                <a:solidFill>
                  <a:srgbClr val="435464"/>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Courier New" charset="0"/>
              <a:buNone/>
              <a:defRPr sz="1800" b="0" i="0" kern="1200">
                <a:solidFill>
                  <a:srgbClr val="435464"/>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105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979" y="5247859"/>
            <a:ext cx="2645294" cy="1481619"/>
          </a:xfrm>
          <a:prstGeom prst="rect">
            <a:avLst/>
          </a:prstGeom>
        </p:spPr>
      </p:pic>
      <p:sp>
        <p:nvSpPr>
          <p:cNvPr id="11" name="Title 1"/>
          <p:cNvSpPr>
            <a:spLocks noGrp="1"/>
          </p:cNvSpPr>
          <p:nvPr>
            <p:ph type="title" hasCustomPrompt="1"/>
          </p:nvPr>
        </p:nvSpPr>
        <p:spPr>
          <a:xfrm>
            <a:off x="1625442" y="503238"/>
            <a:ext cx="6889909" cy="1693310"/>
          </a:xfrm>
        </p:spPr>
        <p:txBody>
          <a:bodyPr/>
          <a:lstStyle>
            <a:lvl1pPr>
              <a:defRPr b="1" baseline="0">
                <a:solidFill>
                  <a:schemeClr val="accent1"/>
                </a:solidFill>
              </a:defRPr>
            </a:lvl1pPr>
          </a:lstStyle>
          <a:p>
            <a:r>
              <a:rPr lang="en-US" dirty="0"/>
              <a:t>TITLE GOES HERE THIS SPACE CAN RUN TWO LINES</a:t>
            </a:r>
          </a:p>
        </p:txBody>
      </p:sp>
      <p:sp>
        <p:nvSpPr>
          <p:cNvPr id="12" name="Text Placeholder 10"/>
          <p:cNvSpPr>
            <a:spLocks noGrp="1"/>
          </p:cNvSpPr>
          <p:nvPr>
            <p:ph type="body" sz="quarter" idx="10" hasCustomPrompt="1"/>
          </p:nvPr>
        </p:nvSpPr>
        <p:spPr>
          <a:xfrm>
            <a:off x="1625441" y="3548615"/>
            <a:ext cx="6800850" cy="2404924"/>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z="1800" dirty="0"/>
              <a:t>Name</a:t>
            </a:r>
            <a:br>
              <a:rPr lang="en-US" sz="1800" dirty="0"/>
            </a:br>
            <a:r>
              <a:rPr lang="en-US" sz="1800" dirty="0"/>
              <a:t>Department/Division</a:t>
            </a:r>
            <a:br>
              <a:rPr lang="en-US" sz="1800" dirty="0"/>
            </a:br>
            <a:r>
              <a:rPr lang="en-US" sz="1800" dirty="0"/>
              <a:t>International Food Policy Research Institute</a:t>
            </a:r>
            <a:br>
              <a:rPr lang="en-US" sz="1800" dirty="0"/>
            </a:br>
            <a:r>
              <a:rPr lang="en-US" sz="1800" dirty="0"/>
              <a:t/>
            </a:r>
            <a:br>
              <a:rPr lang="en-US" sz="1800" dirty="0"/>
            </a:br>
            <a:r>
              <a:rPr lang="en-US" sz="1800" dirty="0"/>
              <a:t/>
            </a:r>
            <a:br>
              <a:rPr lang="en-US" sz="1800" dirty="0"/>
            </a:br>
            <a:r>
              <a:rPr lang="en-US" sz="1800" dirty="0"/>
              <a:t>Location | Date</a:t>
            </a:r>
            <a:endParaRPr lang="en-US" dirty="0"/>
          </a:p>
        </p:txBody>
      </p:sp>
      <p:sp>
        <p:nvSpPr>
          <p:cNvPr id="13" name="Text Placeholder 10"/>
          <p:cNvSpPr>
            <a:spLocks noGrp="1"/>
          </p:cNvSpPr>
          <p:nvPr>
            <p:ph type="body" sz="quarter" idx="11" hasCustomPrompt="1"/>
          </p:nvPr>
        </p:nvSpPr>
        <p:spPr>
          <a:xfrm>
            <a:off x="1625441" y="2316164"/>
            <a:ext cx="6800850" cy="745089"/>
          </a:xfrm>
        </p:spPr>
        <p:txBody>
          <a:bodyPr/>
          <a:lstStyle>
            <a:lvl1pPr marL="0" marR="0" indent="0" algn="l" defTabSz="685800" rtl="0" eaLnBrk="1" fontAlgn="auto" latinLnBrk="0" hangingPunct="1">
              <a:lnSpc>
                <a:spcPct val="50000"/>
              </a:lnSpc>
              <a:spcBef>
                <a:spcPts val="750"/>
              </a:spcBef>
              <a:spcAft>
                <a:spcPts val="0"/>
              </a:spcAft>
              <a:buClrTx/>
              <a:buSzTx/>
              <a:buFontTx/>
              <a:buNone/>
              <a:tabLs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dirty="0"/>
              <a:t>Sub-title goes here</a:t>
            </a:r>
            <a:br>
              <a:rPr lang="en-US" dirty="0"/>
            </a:br>
            <a:r>
              <a:rPr lang="en-US" dirty="0"/>
              <a:t>&amp; can run two lines</a:t>
            </a:r>
          </a:p>
          <a:p>
            <a:pPr lvl="0"/>
            <a:endParaRPr lang="en-US" dirty="0"/>
          </a:p>
        </p:txBody>
      </p:sp>
      <p:pic>
        <p:nvPicPr>
          <p:cNvPr id="14" name="Picture 13"/>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254426" y="616061"/>
            <a:ext cx="800544" cy="1467664"/>
          </a:xfrm>
          <a:prstGeom prst="rect">
            <a:avLst/>
          </a:prstGeom>
          <a:noFill/>
        </p:spPr>
      </p:pic>
    </p:spTree>
    <p:extLst>
      <p:ext uri="{BB962C8B-B14F-4D97-AF65-F5344CB8AC3E}">
        <p14:creationId xmlns:p14="http://schemas.microsoft.com/office/powerpoint/2010/main" val="60324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Title Page">
    <p:spTree>
      <p:nvGrpSpPr>
        <p:cNvPr id="1" name=""/>
        <p:cNvGrpSpPr/>
        <p:nvPr/>
      </p:nvGrpSpPr>
      <p:grpSpPr>
        <a:xfrm>
          <a:off x="0" y="0"/>
          <a:ext cx="0" cy="0"/>
          <a:chOff x="0" y="0"/>
          <a:chExt cx="0" cy="0"/>
        </a:xfrm>
      </p:grpSpPr>
      <p:sp>
        <p:nvSpPr>
          <p:cNvPr id="8" name="Rectangle 7"/>
          <p:cNvSpPr/>
          <p:nvPr/>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p>
        </p:txBody>
      </p:sp>
      <p:sp>
        <p:nvSpPr>
          <p:cNvPr id="14" name="Title 1"/>
          <p:cNvSpPr>
            <a:spLocks noGrp="1"/>
          </p:cNvSpPr>
          <p:nvPr>
            <p:ph type="title" hasCustomPrompt="1"/>
          </p:nvPr>
        </p:nvSpPr>
        <p:spPr>
          <a:xfrm>
            <a:off x="633620" y="503238"/>
            <a:ext cx="8058149" cy="1693310"/>
          </a:xfrm>
        </p:spPr>
        <p:txBody>
          <a:bodyPr/>
          <a:lstStyle>
            <a:lvl1pPr>
              <a:defRPr b="1" baseline="0">
                <a:solidFill>
                  <a:schemeClr val="accent1"/>
                </a:solidFill>
              </a:defRPr>
            </a:lvl1pPr>
          </a:lstStyle>
          <a:p>
            <a:r>
              <a:rPr lang="en-US" dirty="0"/>
              <a:t>TITLE GOES HERE THIS SPACE CAN RUN TWO LINES</a:t>
            </a:r>
          </a:p>
        </p:txBody>
      </p:sp>
      <p:sp>
        <p:nvSpPr>
          <p:cNvPr id="15" name="Text Placeholder 10"/>
          <p:cNvSpPr>
            <a:spLocks noGrp="1"/>
          </p:cNvSpPr>
          <p:nvPr>
            <p:ph type="body" sz="quarter" idx="10" hasCustomPrompt="1"/>
          </p:nvPr>
        </p:nvSpPr>
        <p:spPr>
          <a:xfrm>
            <a:off x="646440" y="4452730"/>
            <a:ext cx="8045330" cy="1500808"/>
          </a:xfrm>
        </p:spPr>
        <p:txBody>
          <a:bodyP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z="1800" dirty="0"/>
              <a:t>Name</a:t>
            </a:r>
            <a:br>
              <a:rPr lang="en-US" sz="1800" dirty="0"/>
            </a:br>
            <a:r>
              <a:rPr lang="en-US" sz="1800" dirty="0"/>
              <a:t>Department/Division, International Food Policy Research Institute</a:t>
            </a:r>
            <a:br>
              <a:rPr lang="en-US" sz="1800" dirty="0"/>
            </a:br>
            <a:r>
              <a:rPr lang="en-US" sz="1800" dirty="0"/>
              <a:t/>
            </a:r>
            <a:br>
              <a:rPr lang="en-US" sz="1800" dirty="0"/>
            </a:br>
            <a:r>
              <a:rPr lang="en-US" sz="1800" dirty="0"/>
              <a:t>Location | Date</a:t>
            </a:r>
            <a:endParaRPr lang="en-US" dirty="0"/>
          </a:p>
        </p:txBody>
      </p:sp>
      <p:sp>
        <p:nvSpPr>
          <p:cNvPr id="16" name="Text Placeholder 10"/>
          <p:cNvSpPr>
            <a:spLocks noGrp="1"/>
          </p:cNvSpPr>
          <p:nvPr>
            <p:ph type="body" sz="quarter" idx="11" hasCustomPrompt="1"/>
          </p:nvPr>
        </p:nvSpPr>
        <p:spPr>
          <a:xfrm>
            <a:off x="646440" y="2316164"/>
            <a:ext cx="8045330" cy="745089"/>
          </a:xfrm>
        </p:spPr>
        <p:txBody>
          <a:bodyPr/>
          <a:lstStyle>
            <a:lvl1pPr marL="0" marR="0" indent="0" algn="l" defTabSz="685800" rtl="0" eaLnBrk="1" fontAlgn="auto" latinLnBrk="0" hangingPunct="1">
              <a:lnSpc>
                <a:spcPct val="50000"/>
              </a:lnSpc>
              <a:spcBef>
                <a:spcPts val="750"/>
              </a:spcBef>
              <a:spcAft>
                <a:spcPts val="0"/>
              </a:spcAft>
              <a:buClrTx/>
              <a:buSzTx/>
              <a:buFontTx/>
              <a:buNone/>
              <a:tabLs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dirty="0"/>
              <a:t>Sub-title goes here</a:t>
            </a:r>
            <a:br>
              <a:rPr lang="en-US" dirty="0"/>
            </a:br>
            <a:r>
              <a:rPr lang="en-US" dirty="0"/>
              <a:t>&amp; can run two lines</a:t>
            </a:r>
          </a:p>
          <a:p>
            <a:pPr lvl="0"/>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48" y="6138684"/>
            <a:ext cx="262929" cy="431081"/>
          </a:xfrm>
          <a:prstGeom prst="rect">
            <a:avLst/>
          </a:prstGeom>
        </p:spPr>
      </p:pic>
    </p:spTree>
    <p:extLst>
      <p:ext uri="{BB962C8B-B14F-4D97-AF65-F5344CB8AC3E}">
        <p14:creationId xmlns:p14="http://schemas.microsoft.com/office/powerpoint/2010/main" val="23434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lvl1pPr>
          </a:lstStyle>
          <a:p>
            <a:r>
              <a:rPr lang="en-US" dirty="0"/>
              <a:t>Slide Title</a:t>
            </a:r>
          </a:p>
        </p:txBody>
      </p:sp>
      <p:sp>
        <p:nvSpPr>
          <p:cNvPr id="3" name="Content Placeholder 2"/>
          <p:cNvSpPr>
            <a:spLocks noGrp="1"/>
          </p:cNvSpPr>
          <p:nvPr>
            <p:ph idx="1" hasCustomPrompt="1"/>
          </p:nvPr>
        </p:nvSpPr>
        <p:spPr/>
        <p:txBody>
          <a:bodyPr/>
          <a:lstStyle>
            <a:lvl1pPr>
              <a:defRPr baseline="0">
                <a:solidFill>
                  <a:schemeClr val="tx1">
                    <a:lumMod val="75000"/>
                    <a:lumOff val="25000"/>
                  </a:schemeClr>
                </a:solidFill>
              </a:defRPr>
            </a:lvl1pPr>
            <a:lvl2pPr marL="514350" indent="-171450">
              <a:buFont typeface="Courier New" charset="0"/>
              <a:buChar char="o"/>
              <a:defRPr baseline="0">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Text</a:t>
            </a:r>
          </a:p>
        </p:txBody>
      </p:sp>
      <p:sp>
        <p:nvSpPr>
          <p:cNvPr id="7" name="Rectangle 6"/>
          <p:cNvSpPr/>
          <p:nvPr/>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48" y="6138684"/>
            <a:ext cx="262929" cy="431081"/>
          </a:xfrm>
          <a:prstGeom prst="rect">
            <a:avLst/>
          </a:prstGeom>
        </p:spPr>
      </p:pic>
    </p:spTree>
    <p:extLst>
      <p:ext uri="{BB962C8B-B14F-4D97-AF65-F5344CB8AC3E}">
        <p14:creationId xmlns:p14="http://schemas.microsoft.com/office/powerpoint/2010/main" val="915173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Content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baseline="0">
                <a:solidFill>
                  <a:srgbClr val="435464"/>
                </a:solidFill>
              </a:defRPr>
            </a:lvl1pPr>
          </a:lstStyle>
          <a:p>
            <a:r>
              <a:rPr lang="en-US" dirty="0"/>
              <a:t>Slide Title</a:t>
            </a:r>
          </a:p>
        </p:txBody>
      </p:sp>
      <p:sp>
        <p:nvSpPr>
          <p:cNvPr id="3" name="Content Placeholder 2"/>
          <p:cNvSpPr>
            <a:spLocks noGrp="1"/>
          </p:cNvSpPr>
          <p:nvPr>
            <p:ph sz="half" idx="1" hasCustomPrompt="1"/>
          </p:nvPr>
        </p:nvSpPr>
        <p:spPr>
          <a:xfrm>
            <a:off x="628650" y="1825625"/>
            <a:ext cx="3886200" cy="4351338"/>
          </a:xfrm>
        </p:spPr>
        <p:txBody>
          <a:bodyPr/>
          <a:lstStyle>
            <a:lvl1pPr>
              <a:defRPr baseline="0"/>
            </a:lvl1pPr>
            <a:lvl2pPr>
              <a:defRPr baseline="0"/>
            </a:lvl2pPr>
          </a:lstStyle>
          <a:p>
            <a:pPr lvl="0"/>
            <a:r>
              <a:rPr lang="en-US" dirty="0"/>
              <a:t>Text</a:t>
            </a:r>
          </a:p>
        </p:txBody>
      </p:sp>
      <p:sp>
        <p:nvSpPr>
          <p:cNvPr id="4" name="Content Placeholder 3"/>
          <p:cNvSpPr>
            <a:spLocks noGrp="1"/>
          </p:cNvSpPr>
          <p:nvPr>
            <p:ph sz="half" idx="2" hasCustomPrompt="1"/>
          </p:nvPr>
        </p:nvSpPr>
        <p:spPr>
          <a:xfrm>
            <a:off x="4629150" y="1825625"/>
            <a:ext cx="3886200" cy="4351338"/>
          </a:xfrm>
        </p:spPr>
        <p:txBody>
          <a:bodyPr/>
          <a:lstStyle>
            <a:lvl1pPr>
              <a:defRPr baseline="0"/>
            </a:lvl1pPr>
            <a:lvl2pPr>
              <a:defRPr baseline="0"/>
            </a:lvl2pPr>
          </a:lstStyle>
          <a:p>
            <a:pPr lvl="0"/>
            <a:r>
              <a:rPr lang="en-US" dirty="0"/>
              <a:t>Text</a:t>
            </a:r>
          </a:p>
        </p:txBody>
      </p:sp>
      <p:sp>
        <p:nvSpPr>
          <p:cNvPr id="8" name="Rectangle 7"/>
          <p:cNvSpPr/>
          <p:nvPr/>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48" y="6138684"/>
            <a:ext cx="266670" cy="588114"/>
          </a:xfrm>
          <a:prstGeom prst="rect">
            <a:avLst/>
          </a:prstGeom>
        </p:spPr>
      </p:pic>
    </p:spTree>
    <p:extLst>
      <p:ext uri="{BB962C8B-B14F-4D97-AF65-F5344CB8AC3E}">
        <p14:creationId xmlns:p14="http://schemas.microsoft.com/office/powerpoint/2010/main" val="57665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Alt Title and Content">
    <p:spTree>
      <p:nvGrpSpPr>
        <p:cNvPr id="1" name=""/>
        <p:cNvGrpSpPr/>
        <p:nvPr/>
      </p:nvGrpSpPr>
      <p:grpSpPr>
        <a:xfrm>
          <a:off x="0" y="0"/>
          <a:ext cx="0" cy="0"/>
          <a:chOff x="0" y="0"/>
          <a:chExt cx="0" cy="0"/>
        </a:xfrm>
      </p:grpSpPr>
      <p:sp>
        <p:nvSpPr>
          <p:cNvPr id="8" name="Rectangle 7"/>
          <p:cNvSpPr/>
          <p:nvPr/>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48" y="6138684"/>
            <a:ext cx="262929" cy="431081"/>
          </a:xfrm>
          <a:prstGeom prst="rect">
            <a:avLst/>
          </a:prstGeom>
        </p:spPr>
      </p:pic>
    </p:spTree>
    <p:extLst>
      <p:ext uri="{BB962C8B-B14F-4D97-AF65-F5344CB8AC3E}">
        <p14:creationId xmlns:p14="http://schemas.microsoft.com/office/powerpoint/2010/main" val="3416902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54A5AFE-9A4C-9443-92D6-A4D7FDF824DC}" type="datetimeFigureOut">
              <a:rPr lang="en-US" smtClean="0"/>
              <a:t>11/06/21</a:t>
            </a:fld>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14C31E-DA4C-F44D-B44A-157C5C055EA1}" type="slidenum">
              <a:rPr lang="en-US" smtClean="0"/>
              <a:t>‹#›</a:t>
            </a:fld>
            <a:endParaRPr lang="en-US" dirty="0"/>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717" r:id="rId1"/>
    <p:sldLayoutId id="2147483739" r:id="rId2"/>
    <p:sldLayoutId id="2147483741" r:id="rId3"/>
    <p:sldLayoutId id="2147483742" r:id="rId4"/>
    <p:sldLayoutId id="2147483718" r:id="rId5"/>
    <p:sldLayoutId id="2147483723" r:id="rId6"/>
    <p:sldLayoutId id="2147483743" r:id="rId7"/>
  </p:sldLayoutIdLst>
  <p:txStyles>
    <p:titleStyle>
      <a:lvl1pPr algn="l" defTabSz="685800" rtl="0" eaLnBrk="1" latinLnBrk="0" hangingPunct="1">
        <a:lnSpc>
          <a:spcPct val="90000"/>
        </a:lnSpc>
        <a:spcBef>
          <a:spcPct val="0"/>
        </a:spcBef>
        <a:buNone/>
        <a:defRPr sz="3000" b="0" i="0" kern="1200">
          <a:solidFill>
            <a:srgbClr val="435464"/>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Wingdings" charset="2"/>
        <a:buChar char="§"/>
        <a:defRPr sz="1800" b="0" i="0" kern="1200">
          <a:solidFill>
            <a:srgbClr val="435464"/>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439" y="889365"/>
            <a:ext cx="8058149" cy="2293450"/>
          </a:xfrm>
        </p:spPr>
        <p:txBody>
          <a:bodyPr>
            <a:normAutofit fontScale="90000"/>
          </a:bodyPr>
          <a:lstStyle/>
          <a:p>
            <a:pPr algn="ctr"/>
            <a:r>
              <a:rPr lang="en-US" sz="4400" dirty="0">
                <a:solidFill>
                  <a:srgbClr val="48912B"/>
                </a:solidFill>
              </a:rPr>
              <a:t>Addressing Climate Change through Agriculture: Policy and Institutional Opportunities and Challenges</a:t>
            </a:r>
          </a:p>
        </p:txBody>
      </p:sp>
      <p:sp>
        <p:nvSpPr>
          <p:cNvPr id="3" name="Text Placeholder 2"/>
          <p:cNvSpPr>
            <a:spLocks noGrp="1"/>
          </p:cNvSpPr>
          <p:nvPr>
            <p:ph type="body" sz="quarter" idx="10"/>
          </p:nvPr>
        </p:nvSpPr>
        <p:spPr>
          <a:xfrm>
            <a:off x="659258" y="3844636"/>
            <a:ext cx="8045330" cy="2433072"/>
          </a:xfrm>
        </p:spPr>
        <p:txBody>
          <a:bodyPr>
            <a:normAutofit lnSpcReduction="10000"/>
          </a:bodyPr>
          <a:lstStyle/>
          <a:p>
            <a:pPr algn="ctr"/>
            <a:r>
              <a:rPr lang="en-US" sz="2800" b="1" dirty="0"/>
              <a:t>Suresh Chandra Babu</a:t>
            </a:r>
          </a:p>
          <a:p>
            <a:pPr algn="ctr"/>
            <a:r>
              <a:rPr lang="en-US" dirty="0"/>
              <a:t>Senior Research Fellow and Head of Capacity Strengthening Program</a:t>
            </a:r>
          </a:p>
          <a:p>
            <a:pPr algn="ctr"/>
            <a:r>
              <a:rPr lang="en-US" dirty="0"/>
              <a:t>International Food Policy Research Institute and </a:t>
            </a:r>
          </a:p>
          <a:p>
            <a:pPr algn="ctr"/>
            <a:r>
              <a:rPr lang="en-US" dirty="0"/>
              <a:t>Extraordinary Professor, University of Pretoria</a:t>
            </a:r>
          </a:p>
          <a:p>
            <a:pPr algn="ctr"/>
            <a:endParaRPr lang="en-US" dirty="0"/>
          </a:p>
          <a:p>
            <a:pPr algn="ctr"/>
            <a:r>
              <a:rPr lang="en-US" b="1" dirty="0"/>
              <a:t>The Centre for the Advancement of Scholarship (CAS) </a:t>
            </a:r>
          </a:p>
          <a:p>
            <a:pPr algn="ctr"/>
            <a:r>
              <a:rPr lang="en-US" b="1" dirty="0"/>
              <a:t>Webinar in 2021 on ‘Engaging the Environmental Publics</a:t>
            </a:r>
          </a:p>
          <a:p>
            <a:pPr algn="ctr"/>
            <a:r>
              <a:rPr lang="en-US" b="1" dirty="0"/>
              <a:t>May 31, 2021</a:t>
            </a:r>
          </a:p>
        </p:txBody>
      </p:sp>
    </p:spTree>
    <p:extLst>
      <p:ext uri="{BB962C8B-B14F-4D97-AF65-F5344CB8AC3E}">
        <p14:creationId xmlns:p14="http://schemas.microsoft.com/office/powerpoint/2010/main" val="3692773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xmlns="" id="{0FA4D7B2-6034-4563-993A-A01BDB57119A}"/>
              </a:ext>
            </a:extLst>
          </p:cNvPr>
          <p:cNvPicPr>
            <a:picLocks noGrp="1" noChangeAspect="1"/>
          </p:cNvPicPr>
          <p:nvPr>
            <p:ph idx="1"/>
          </p:nvPr>
        </p:nvPicPr>
        <p:blipFill rotWithShape="1">
          <a:blip r:embed="rId2"/>
          <a:stretch/>
        </p:blipFill>
        <p:spPr>
          <a:xfrm>
            <a:off x="1638601" y="68263"/>
            <a:ext cx="6250973" cy="6721475"/>
          </a:xfrm>
          <a:prstGeom prst="rect">
            <a:avLst/>
          </a:prstGeom>
          <a:noFill/>
        </p:spPr>
      </p:pic>
    </p:spTree>
    <p:extLst>
      <p:ext uri="{BB962C8B-B14F-4D97-AF65-F5344CB8AC3E}">
        <p14:creationId xmlns:p14="http://schemas.microsoft.com/office/powerpoint/2010/main" val="110748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392DDE32-F73F-4E12-AB3F-0AC3DD3BD74B}"/>
              </a:ext>
            </a:extLst>
          </p:cNvPr>
          <p:cNvSpPr>
            <a:spLocks noGrp="1"/>
          </p:cNvSpPr>
          <p:nvPr>
            <p:ph type="title"/>
          </p:nvPr>
        </p:nvSpPr>
        <p:spPr>
          <a:xfrm>
            <a:off x="628650" y="365126"/>
            <a:ext cx="7886700" cy="1325563"/>
          </a:xfrm>
        </p:spPr>
        <p:txBody>
          <a:bodyPr/>
          <a:lstStyle/>
          <a:p>
            <a:r>
              <a:rPr lang="en-US" dirty="0"/>
              <a:t>Key drivers?</a:t>
            </a:r>
          </a:p>
        </p:txBody>
      </p:sp>
      <p:pic>
        <p:nvPicPr>
          <p:cNvPr id="4" name="Content Placeholder 3">
            <a:extLst>
              <a:ext uri="{FF2B5EF4-FFF2-40B4-BE49-F238E27FC236}">
                <a16:creationId xmlns:a16="http://schemas.microsoft.com/office/drawing/2014/main" xmlns="" id="{1D109896-4C6F-4A2D-B958-E044D1D88C56}"/>
              </a:ext>
            </a:extLst>
          </p:cNvPr>
          <p:cNvPicPr>
            <a:picLocks noGrp="1" noChangeAspect="1"/>
          </p:cNvPicPr>
          <p:nvPr>
            <p:ph idx="1"/>
          </p:nvPr>
        </p:nvPicPr>
        <p:blipFill>
          <a:blip r:embed="rId2"/>
          <a:stretch>
            <a:fillRect/>
          </a:stretch>
        </p:blipFill>
        <p:spPr>
          <a:xfrm>
            <a:off x="628650" y="1690689"/>
            <a:ext cx="7886700" cy="4242520"/>
          </a:xfrm>
          <a:prstGeom prst="rect">
            <a:avLst/>
          </a:prstGeom>
          <a:noFill/>
        </p:spPr>
      </p:pic>
    </p:spTree>
    <p:extLst>
      <p:ext uri="{BB962C8B-B14F-4D97-AF65-F5344CB8AC3E}">
        <p14:creationId xmlns:p14="http://schemas.microsoft.com/office/powerpoint/2010/main" val="4253011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10;&#10;Description automatically generated">
            <a:extLst>
              <a:ext uri="{FF2B5EF4-FFF2-40B4-BE49-F238E27FC236}">
                <a16:creationId xmlns:a16="http://schemas.microsoft.com/office/drawing/2014/main" xmlns="" id="{45833047-0875-4839-9405-63C7C605CE21}"/>
              </a:ext>
            </a:extLst>
          </p:cNvPr>
          <p:cNvPicPr>
            <a:picLocks noGrp="1" noChangeAspect="1"/>
          </p:cNvPicPr>
          <p:nvPr>
            <p:ph idx="1"/>
          </p:nvPr>
        </p:nvPicPr>
        <p:blipFill>
          <a:blip r:embed="rId2"/>
          <a:stretch>
            <a:fillRect/>
          </a:stretch>
        </p:blipFill>
        <p:spPr>
          <a:xfrm>
            <a:off x="2083899" y="68263"/>
            <a:ext cx="5360378" cy="6721475"/>
          </a:xfrm>
          <a:prstGeom prst="rect">
            <a:avLst/>
          </a:prstGeom>
          <a:noFill/>
        </p:spPr>
      </p:pic>
    </p:spTree>
    <p:extLst>
      <p:ext uri="{BB962C8B-B14F-4D97-AF65-F5344CB8AC3E}">
        <p14:creationId xmlns:p14="http://schemas.microsoft.com/office/powerpoint/2010/main" val="90751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87EA7-FF0E-4F1C-A0CC-EC5219A43C0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0ADE9E38-CAD5-4EDB-8ADC-4426C6A670A3}"/>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xmlns="" id="{72032C39-772A-4F31-B83F-9576CBFDF987}"/>
              </a:ext>
            </a:extLst>
          </p:cNvPr>
          <p:cNvGraphicFramePr>
            <a:graphicFrameLocks noChangeAspect="1"/>
          </p:cNvGraphicFramePr>
          <p:nvPr>
            <p:extLst>
              <p:ext uri="{D42A27DB-BD31-4B8C-83A1-F6EECF244321}">
                <p14:modId xmlns:p14="http://schemas.microsoft.com/office/powerpoint/2010/main" val="200995808"/>
              </p:ext>
            </p:extLst>
          </p:nvPr>
        </p:nvGraphicFramePr>
        <p:xfrm>
          <a:off x="509155" y="288037"/>
          <a:ext cx="8094517" cy="6222301"/>
        </p:xfrm>
        <a:graphic>
          <a:graphicData uri="http://schemas.openxmlformats.org/presentationml/2006/ole">
            <mc:AlternateContent xmlns:mc="http://schemas.openxmlformats.org/markup-compatibility/2006">
              <mc:Choice xmlns:v="urn:schemas-microsoft-com:vml" Requires="v">
                <p:oleObj spid="_x0000_s1035" name="Document" r:id="rId4" imgW="5952018" imgH="6162552" progId="Word.Document.12">
                  <p:embed/>
                </p:oleObj>
              </mc:Choice>
              <mc:Fallback>
                <p:oleObj name="Document" r:id="rId4" imgW="5952018" imgH="6162552" progId="Word.Document.12">
                  <p:embed/>
                  <p:pic>
                    <p:nvPicPr>
                      <p:cNvPr id="0" name=""/>
                      <p:cNvPicPr/>
                      <p:nvPr/>
                    </p:nvPicPr>
                    <p:blipFill>
                      <a:blip r:embed="rId5"/>
                      <a:stretch>
                        <a:fillRect/>
                      </a:stretch>
                    </p:blipFill>
                    <p:spPr>
                      <a:xfrm>
                        <a:off x="509155" y="288037"/>
                        <a:ext cx="8094517" cy="6222301"/>
                      </a:xfrm>
                      <a:prstGeom prst="rect">
                        <a:avLst/>
                      </a:prstGeom>
                    </p:spPr>
                  </p:pic>
                </p:oleObj>
              </mc:Fallback>
            </mc:AlternateContent>
          </a:graphicData>
        </a:graphic>
      </p:graphicFrame>
    </p:spTree>
    <p:extLst>
      <p:ext uri="{BB962C8B-B14F-4D97-AF65-F5344CB8AC3E}">
        <p14:creationId xmlns:p14="http://schemas.microsoft.com/office/powerpoint/2010/main" val="26897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D25A3A94-BB26-4914-A04E-78E3BF7113AC}"/>
              </a:ext>
            </a:extLst>
          </p:cNvPr>
          <p:cNvPicPr>
            <a:picLocks noGrp="1" noChangeAspect="1"/>
          </p:cNvPicPr>
          <p:nvPr>
            <p:ph idx="1"/>
          </p:nvPr>
        </p:nvPicPr>
        <p:blipFill>
          <a:blip r:embed="rId3"/>
          <a:stretch>
            <a:fillRect/>
          </a:stretch>
        </p:blipFill>
        <p:spPr>
          <a:xfrm>
            <a:off x="474663" y="145412"/>
            <a:ext cx="8578850" cy="6567176"/>
          </a:xfrm>
          <a:prstGeom prst="rect">
            <a:avLst/>
          </a:prstGeom>
          <a:noFill/>
        </p:spPr>
      </p:pic>
    </p:spTree>
    <p:extLst>
      <p:ext uri="{BB962C8B-B14F-4D97-AF65-F5344CB8AC3E}">
        <p14:creationId xmlns:p14="http://schemas.microsoft.com/office/powerpoint/2010/main" val="60568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B0D67-AB29-4974-AC1E-447FBB24E761}"/>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xmlns="" id="{A2346E55-C4EF-4C4B-95B4-8188FD754A7B}"/>
              </a:ext>
            </a:extLst>
          </p:cNvPr>
          <p:cNvGraphicFramePr>
            <a:graphicFrameLocks noGrp="1"/>
          </p:cNvGraphicFramePr>
          <p:nvPr>
            <p:ph idx="1"/>
            <p:extLst>
              <p:ext uri="{D42A27DB-BD31-4B8C-83A1-F6EECF244321}">
                <p14:modId xmlns:p14="http://schemas.microsoft.com/office/powerpoint/2010/main" val="1197776890"/>
              </p:ext>
            </p:extLst>
          </p:nvPr>
        </p:nvGraphicFramePr>
        <p:xfrm>
          <a:off x="93519" y="0"/>
          <a:ext cx="9050483" cy="6691745"/>
        </p:xfrm>
        <a:graphic>
          <a:graphicData uri="http://schemas.openxmlformats.org/drawingml/2006/table">
            <a:tbl>
              <a:tblPr firstRow="1" firstCol="1" bandRow="1">
                <a:tableStyleId>{5C22544A-7EE6-4342-B048-85BDC9FD1C3A}</a:tableStyleId>
              </a:tblPr>
              <a:tblGrid>
                <a:gridCol w="1671826">
                  <a:extLst>
                    <a:ext uri="{9D8B030D-6E8A-4147-A177-3AD203B41FA5}">
                      <a16:colId xmlns:a16="http://schemas.microsoft.com/office/drawing/2014/main" xmlns="" val="541034355"/>
                    </a:ext>
                  </a:extLst>
                </a:gridCol>
                <a:gridCol w="1793336">
                  <a:extLst>
                    <a:ext uri="{9D8B030D-6E8A-4147-A177-3AD203B41FA5}">
                      <a16:colId xmlns:a16="http://schemas.microsoft.com/office/drawing/2014/main" xmlns="" val="1189087765"/>
                    </a:ext>
                  </a:extLst>
                </a:gridCol>
                <a:gridCol w="1810097">
                  <a:extLst>
                    <a:ext uri="{9D8B030D-6E8A-4147-A177-3AD203B41FA5}">
                      <a16:colId xmlns:a16="http://schemas.microsoft.com/office/drawing/2014/main" xmlns="" val="689128607"/>
                    </a:ext>
                  </a:extLst>
                </a:gridCol>
                <a:gridCol w="1841103">
                  <a:extLst>
                    <a:ext uri="{9D8B030D-6E8A-4147-A177-3AD203B41FA5}">
                      <a16:colId xmlns:a16="http://schemas.microsoft.com/office/drawing/2014/main" xmlns="" val="2846246072"/>
                    </a:ext>
                  </a:extLst>
                </a:gridCol>
                <a:gridCol w="1934121">
                  <a:extLst>
                    <a:ext uri="{9D8B030D-6E8A-4147-A177-3AD203B41FA5}">
                      <a16:colId xmlns:a16="http://schemas.microsoft.com/office/drawing/2014/main" xmlns="" val="2692767599"/>
                    </a:ext>
                  </a:extLst>
                </a:gridCol>
              </a:tblGrid>
              <a:tr h="851417">
                <a:tc>
                  <a:txBody>
                    <a:bodyPr/>
                    <a:lstStyle/>
                    <a:p>
                      <a:pPr marL="0" marR="0" algn="ctr">
                        <a:lnSpc>
                          <a:spcPct val="115000"/>
                        </a:lnSpc>
                        <a:spcBef>
                          <a:spcPts val="0"/>
                        </a:spcBef>
                        <a:spcAft>
                          <a:spcPts val="10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100" dirty="0">
                          <a:effectLst/>
                        </a:rPr>
                        <a:t>Bangladesh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100" dirty="0">
                          <a:effectLst/>
                        </a:rPr>
                        <a:t>Ghana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100" dirty="0">
                          <a:effectLst/>
                        </a:rPr>
                        <a:t>India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100" dirty="0">
                          <a:effectLst/>
                        </a:rPr>
                        <a:t>Vietnam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30803080"/>
                  </a:ext>
                </a:extLst>
              </a:tr>
              <a:tr h="5840328">
                <a:tc>
                  <a:txBody>
                    <a:bodyPr/>
                    <a:lstStyle/>
                    <a:p>
                      <a:pPr marL="0" marR="0" algn="ctr">
                        <a:lnSpc>
                          <a:spcPct val="115000"/>
                        </a:lnSpc>
                        <a:spcBef>
                          <a:spcPts val="0"/>
                        </a:spcBef>
                        <a:spcAft>
                          <a:spcPts val="1000"/>
                        </a:spcAft>
                      </a:pPr>
                      <a:r>
                        <a:rPr lang="en-US" sz="2000" dirty="0">
                          <a:effectLst/>
                        </a:rPr>
                        <a:t>Systems Level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800"/>
                        </a:spcAft>
                      </a:pPr>
                      <a:r>
                        <a:rPr lang="en-US" sz="1600" dirty="0">
                          <a:effectLst/>
                        </a:rPr>
                        <a:t>Satisfactory systems level capacity but exist in fragments. Need improved coordination among government ministries. Bangladesh requires investment to improve technology and innovation.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600" dirty="0">
                          <a:effectLst/>
                        </a:rPr>
                        <a:t>Lacks required systems level capacity for CSA implementation. Corruption and lack of government accountability persist. Funding and lack of ease of information remain a challenge.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600" dirty="0">
                          <a:effectLst/>
                        </a:rPr>
                        <a:t>Despite signs, inconsistencies among stakeholders and government remain. Endorsing CSA from national level would be a key. Allocation of budget for CSA needs increasing.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600" dirty="0">
                          <a:effectLst/>
                        </a:rPr>
                        <a:t>The government seems to have a will; however, corruption and limited innovation are holding Vietnam back. Increase in research and efforts to incorporate research into policies from national level would boost Vietnam’s CSA goals.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02351377"/>
                  </a:ext>
                </a:extLst>
              </a:tr>
            </a:tbl>
          </a:graphicData>
        </a:graphic>
      </p:graphicFrame>
    </p:spTree>
    <p:extLst>
      <p:ext uri="{BB962C8B-B14F-4D97-AF65-F5344CB8AC3E}">
        <p14:creationId xmlns:p14="http://schemas.microsoft.com/office/powerpoint/2010/main" val="299300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2F0696-2F35-4031-8703-C217E70A4F74}"/>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xmlns="" id="{81AB068B-8B23-4DA3-83E8-F553789AA2B5}"/>
              </a:ext>
            </a:extLst>
          </p:cNvPr>
          <p:cNvGraphicFramePr>
            <a:graphicFrameLocks noGrp="1"/>
          </p:cNvGraphicFramePr>
          <p:nvPr>
            <p:ph idx="1"/>
            <p:extLst>
              <p:ext uri="{D42A27DB-BD31-4B8C-83A1-F6EECF244321}">
                <p14:modId xmlns:p14="http://schemas.microsoft.com/office/powerpoint/2010/main" val="2537638002"/>
              </p:ext>
            </p:extLst>
          </p:nvPr>
        </p:nvGraphicFramePr>
        <p:xfrm>
          <a:off x="114300" y="365126"/>
          <a:ext cx="9029700" cy="6357791"/>
        </p:xfrm>
        <a:graphic>
          <a:graphicData uri="http://schemas.openxmlformats.org/drawingml/2006/table">
            <a:tbl>
              <a:tblPr firstRow="1" firstCol="1" bandRow="1">
                <a:tableStyleId>{5C22544A-7EE6-4342-B048-85BDC9FD1C3A}</a:tableStyleId>
              </a:tblPr>
              <a:tblGrid>
                <a:gridCol w="1667987">
                  <a:extLst>
                    <a:ext uri="{9D8B030D-6E8A-4147-A177-3AD203B41FA5}">
                      <a16:colId xmlns:a16="http://schemas.microsoft.com/office/drawing/2014/main" xmlns="" val="2658721012"/>
                    </a:ext>
                  </a:extLst>
                </a:gridCol>
                <a:gridCol w="1789218">
                  <a:extLst>
                    <a:ext uri="{9D8B030D-6E8A-4147-A177-3AD203B41FA5}">
                      <a16:colId xmlns:a16="http://schemas.microsoft.com/office/drawing/2014/main" xmlns="" val="4037871082"/>
                    </a:ext>
                  </a:extLst>
                </a:gridCol>
                <a:gridCol w="1805940">
                  <a:extLst>
                    <a:ext uri="{9D8B030D-6E8A-4147-A177-3AD203B41FA5}">
                      <a16:colId xmlns:a16="http://schemas.microsoft.com/office/drawing/2014/main" xmlns="" val="2200462428"/>
                    </a:ext>
                  </a:extLst>
                </a:gridCol>
                <a:gridCol w="1836875">
                  <a:extLst>
                    <a:ext uri="{9D8B030D-6E8A-4147-A177-3AD203B41FA5}">
                      <a16:colId xmlns:a16="http://schemas.microsoft.com/office/drawing/2014/main" xmlns="" val="3872335199"/>
                    </a:ext>
                  </a:extLst>
                </a:gridCol>
                <a:gridCol w="1929680">
                  <a:extLst>
                    <a:ext uri="{9D8B030D-6E8A-4147-A177-3AD203B41FA5}">
                      <a16:colId xmlns:a16="http://schemas.microsoft.com/office/drawing/2014/main" xmlns="" val="1680508847"/>
                    </a:ext>
                  </a:extLst>
                </a:gridCol>
              </a:tblGrid>
              <a:tr h="6357791">
                <a:tc>
                  <a:txBody>
                    <a:bodyPr/>
                    <a:lstStyle/>
                    <a:p>
                      <a:pPr marL="0" marR="0" algn="ctr">
                        <a:lnSpc>
                          <a:spcPct val="115000"/>
                        </a:lnSpc>
                        <a:spcBef>
                          <a:spcPts val="0"/>
                        </a:spcBef>
                        <a:spcAft>
                          <a:spcPts val="1000"/>
                        </a:spcAft>
                      </a:pPr>
                      <a:r>
                        <a:rPr lang="en-US" sz="1200" dirty="0">
                          <a:effectLst/>
                        </a:rPr>
                        <a:t>Individual/Capacity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400" dirty="0">
                          <a:effectLst/>
                        </a:rPr>
                        <a:t>Individual involvement in CSA activities is limited. To address the deficiency of technical capacity, Bangladesh needs to significantly invest in state-of-the-art technology and innovations. CSA focused trainings on improving research skills and leadership management would benefit Bangladesh.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400" dirty="0">
                          <a:effectLst/>
                        </a:rPr>
                        <a:t>Work needs to be done to make the policy process comprehensive and inclusive involving smallholders and relevant individuals. Technology and information availability to build individual capacity would accelerate CSA mission. Ghanaian individuals would benefit from CSA workshops and training.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400" dirty="0">
                          <a:effectLst/>
                        </a:rPr>
                        <a:t>Needs significant investment in in individual capacity development. Innovation and willingness to adopt CSA need to improve for better results. Being a large country, India needs state-specific individual capacity development programs that would help address existing capacity gaps.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400" dirty="0">
                          <a:effectLst/>
                        </a:rPr>
                        <a:t>Individuals' involvement in CSA monitoring activities needs to improve. Individuals not perceiving participation at CSA activities beneficial shows Vietnam needs to improve with ease and access to information. More workshops on CSA could improve enthusiastic individuals’ participation.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53016606"/>
                  </a:ext>
                </a:extLst>
              </a:tr>
            </a:tbl>
          </a:graphicData>
        </a:graphic>
      </p:graphicFrame>
    </p:spTree>
    <p:extLst>
      <p:ext uri="{BB962C8B-B14F-4D97-AF65-F5344CB8AC3E}">
        <p14:creationId xmlns:p14="http://schemas.microsoft.com/office/powerpoint/2010/main" val="114925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1AF9A-8C97-4820-B780-979A7207CADD}"/>
              </a:ext>
            </a:extLst>
          </p:cNvPr>
          <p:cNvSpPr>
            <a:spLocks noGrp="1"/>
          </p:cNvSpPr>
          <p:nvPr>
            <p:ph type="title"/>
          </p:nvPr>
        </p:nvSpPr>
        <p:spPr/>
        <p:txBody>
          <a:bodyPr/>
          <a:lstStyle/>
          <a:p>
            <a:r>
              <a:rPr lang="en-US" sz="2800" dirty="0"/>
              <a:t>What Drives Climate Change Action?</a:t>
            </a:r>
            <a:br>
              <a:rPr lang="en-US" sz="2800" dirty="0"/>
            </a:br>
            <a:r>
              <a:rPr lang="en-US" dirty="0"/>
              <a:t> </a:t>
            </a:r>
          </a:p>
        </p:txBody>
      </p:sp>
      <p:sp>
        <p:nvSpPr>
          <p:cNvPr id="3" name="Content Placeholder 2">
            <a:extLst>
              <a:ext uri="{FF2B5EF4-FFF2-40B4-BE49-F238E27FC236}">
                <a16:creationId xmlns:a16="http://schemas.microsoft.com/office/drawing/2014/main" xmlns="" id="{0566E141-8D5F-4649-897F-363E8440E720}"/>
              </a:ext>
            </a:extLst>
          </p:cNvPr>
          <p:cNvSpPr>
            <a:spLocks noGrp="1"/>
          </p:cNvSpPr>
          <p:nvPr>
            <p:ph idx="1"/>
          </p:nvPr>
        </p:nvSpPr>
        <p:spPr>
          <a:xfrm>
            <a:off x="628650" y="1423555"/>
            <a:ext cx="7886700" cy="4753408"/>
          </a:xfrm>
        </p:spPr>
        <p:txBody>
          <a:bodyPr>
            <a:normAutofit fontScale="77500" lnSpcReduction="20000"/>
          </a:bodyPr>
          <a:lstStyle/>
          <a:p>
            <a:r>
              <a:rPr lang="en-US" sz="3200" dirty="0"/>
              <a:t>At the policy making level:</a:t>
            </a:r>
          </a:p>
          <a:p>
            <a:r>
              <a:rPr lang="en-US" sz="3200" dirty="0"/>
              <a:t>Translating the global and regional framework into national priority</a:t>
            </a:r>
          </a:p>
          <a:p>
            <a:r>
              <a:rPr lang="en-US" sz="3200" dirty="0"/>
              <a:t>Translating evidence into action – policy and scientific research</a:t>
            </a:r>
          </a:p>
          <a:p>
            <a:r>
              <a:rPr lang="en-US" sz="3200" dirty="0"/>
              <a:t>Coordinating the multiple sectors in a country</a:t>
            </a:r>
          </a:p>
          <a:p>
            <a:r>
              <a:rPr lang="en-US" sz="3200" dirty="0"/>
              <a:t>Capacity to generate evidence – context and locality specific</a:t>
            </a:r>
          </a:p>
          <a:p>
            <a:r>
              <a:rPr lang="en-US" sz="3200" dirty="0"/>
              <a:t>Stakeholder consultations –at the national and local levels</a:t>
            </a:r>
          </a:p>
          <a:p>
            <a:r>
              <a:rPr lang="en-US" sz="3200" dirty="0"/>
              <a:t>Design and implementation of policies and programs</a:t>
            </a:r>
          </a:p>
          <a:p>
            <a:r>
              <a:rPr lang="en-US" sz="3200" dirty="0"/>
              <a:t>Institutional architecture </a:t>
            </a:r>
          </a:p>
          <a:p>
            <a:r>
              <a:rPr lang="en-US" sz="3200" dirty="0"/>
              <a:t>Funding and investment</a:t>
            </a:r>
          </a:p>
          <a:p>
            <a:r>
              <a:rPr lang="en-US" sz="3200" dirty="0"/>
              <a:t>Mutual accountability of actors and players</a:t>
            </a:r>
          </a:p>
          <a:p>
            <a:endParaRPr lang="en-US" sz="3200" dirty="0"/>
          </a:p>
          <a:p>
            <a:endParaRPr lang="en-US" sz="3200" dirty="0"/>
          </a:p>
          <a:p>
            <a:endParaRPr lang="en-US" sz="3200" dirty="0"/>
          </a:p>
          <a:p>
            <a:endParaRPr lang="en-US" dirty="0"/>
          </a:p>
        </p:txBody>
      </p:sp>
    </p:spTree>
    <p:extLst>
      <p:ext uri="{BB962C8B-B14F-4D97-AF65-F5344CB8AC3E}">
        <p14:creationId xmlns:p14="http://schemas.microsoft.com/office/powerpoint/2010/main" val="45413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3F27B-F070-4DBF-8952-690646FE93D3}"/>
              </a:ext>
            </a:extLst>
          </p:cNvPr>
          <p:cNvSpPr>
            <a:spLocks noGrp="1"/>
          </p:cNvSpPr>
          <p:nvPr>
            <p:ph type="title"/>
          </p:nvPr>
        </p:nvSpPr>
        <p:spPr/>
        <p:txBody>
          <a:bodyPr>
            <a:normAutofit/>
          </a:bodyPr>
          <a:lstStyle/>
          <a:p>
            <a:r>
              <a:rPr lang="en-US" sz="3200" dirty="0"/>
              <a:t>Way Forward</a:t>
            </a:r>
          </a:p>
        </p:txBody>
      </p:sp>
      <p:sp>
        <p:nvSpPr>
          <p:cNvPr id="3" name="Content Placeholder 2">
            <a:extLst>
              <a:ext uri="{FF2B5EF4-FFF2-40B4-BE49-F238E27FC236}">
                <a16:creationId xmlns:a16="http://schemas.microsoft.com/office/drawing/2014/main" xmlns="" id="{F702EFF9-E519-4EE5-86D1-A174C1D0BA63}"/>
              </a:ext>
            </a:extLst>
          </p:cNvPr>
          <p:cNvSpPr>
            <a:spLocks noGrp="1"/>
          </p:cNvSpPr>
          <p:nvPr>
            <p:ph idx="1"/>
          </p:nvPr>
        </p:nvSpPr>
        <p:spPr/>
        <p:txBody>
          <a:bodyPr/>
          <a:lstStyle/>
          <a:p>
            <a:r>
              <a:rPr lang="en-US" dirty="0"/>
              <a:t>Debate and dialogue are fine – but action needed</a:t>
            </a:r>
          </a:p>
          <a:p>
            <a:r>
              <a:rPr lang="en-US" dirty="0"/>
              <a:t>Academics complain – there is uncertainty – no data to learn</a:t>
            </a:r>
          </a:p>
          <a:p>
            <a:r>
              <a:rPr lang="en-US" dirty="0"/>
              <a:t>Learning by doing is the option</a:t>
            </a:r>
          </a:p>
          <a:p>
            <a:r>
              <a:rPr lang="en-US" dirty="0"/>
              <a:t>Move forward with what we have – build on it</a:t>
            </a:r>
          </a:p>
          <a:p>
            <a:r>
              <a:rPr lang="en-US" dirty="0"/>
              <a:t>Policy is not a static concept – needs to be dynamic</a:t>
            </a:r>
          </a:p>
          <a:p>
            <a:r>
              <a:rPr lang="en-US" dirty="0"/>
              <a:t>Even laws should be amended to meet the changing needs</a:t>
            </a:r>
          </a:p>
          <a:p>
            <a:r>
              <a:rPr lang="en-US" dirty="0"/>
              <a:t>State governments should innovate?</a:t>
            </a:r>
          </a:p>
          <a:p>
            <a:r>
              <a:rPr lang="en-US" dirty="0"/>
              <a:t>Develop case studies for learning</a:t>
            </a:r>
          </a:p>
          <a:p>
            <a:r>
              <a:rPr lang="en-US" dirty="0"/>
              <a:t>Strengthen policy, institutional, and innovation systems to meet the CSA challenge</a:t>
            </a:r>
          </a:p>
        </p:txBody>
      </p:sp>
    </p:spTree>
    <p:extLst>
      <p:ext uri="{BB962C8B-B14F-4D97-AF65-F5344CB8AC3E}">
        <p14:creationId xmlns:p14="http://schemas.microsoft.com/office/powerpoint/2010/main" val="1292764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7D16C-9DD7-4C72-9739-097346C087A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88832168-BF03-414C-A0E4-150349A00039}"/>
              </a:ext>
            </a:extLst>
          </p:cNvPr>
          <p:cNvSpPr>
            <a:spLocks noGrp="1"/>
          </p:cNvSpPr>
          <p:nvPr>
            <p:ph idx="1"/>
          </p:nvPr>
        </p:nvSpPr>
        <p:spPr/>
        <p:txBody>
          <a:bodyPr/>
          <a:lstStyle/>
          <a:p>
            <a:endParaRPr lang="en-US" dirty="0"/>
          </a:p>
          <a:p>
            <a:endParaRPr lang="en-US" dirty="0"/>
          </a:p>
          <a:p>
            <a:endParaRPr lang="en-US" dirty="0"/>
          </a:p>
          <a:p>
            <a:r>
              <a:rPr lang="en-US" sz="4000" b="1" dirty="0"/>
              <a:t>Thank you  - Q &amp; A</a:t>
            </a:r>
          </a:p>
        </p:txBody>
      </p:sp>
    </p:spTree>
    <p:extLst>
      <p:ext uri="{BB962C8B-B14F-4D97-AF65-F5344CB8AC3E}">
        <p14:creationId xmlns:p14="http://schemas.microsoft.com/office/powerpoint/2010/main" val="3402917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E721B-507C-45D1-A47A-D148D43E9684}"/>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xmlns="" id="{05514D47-67BA-429F-B8F6-108DFE84DD8D}"/>
              </a:ext>
            </a:extLst>
          </p:cNvPr>
          <p:cNvSpPr>
            <a:spLocks noGrp="1"/>
          </p:cNvSpPr>
          <p:nvPr>
            <p:ph idx="1"/>
          </p:nvPr>
        </p:nvSpPr>
        <p:spPr>
          <a:xfrm>
            <a:off x="628650" y="1485900"/>
            <a:ext cx="7886700" cy="4691063"/>
          </a:xfrm>
        </p:spPr>
        <p:txBody>
          <a:bodyPr>
            <a:normAutofit/>
          </a:bodyPr>
          <a:lstStyle/>
          <a:p>
            <a:r>
              <a:rPr lang="en-US" sz="3200" dirty="0"/>
              <a:t>Introduction</a:t>
            </a:r>
          </a:p>
          <a:p>
            <a:r>
              <a:rPr lang="en-US" sz="3200" dirty="0"/>
              <a:t>What Drives Climate Change Action?</a:t>
            </a:r>
          </a:p>
          <a:p>
            <a:r>
              <a:rPr lang="en-US" sz="3200" dirty="0"/>
              <a:t>Case Studies of Bangladesh, Ghana,  India, and Vietnam?</a:t>
            </a:r>
          </a:p>
          <a:p>
            <a:r>
              <a:rPr lang="en-US" sz="3200" dirty="0"/>
              <a:t>What lessons of policy making process?</a:t>
            </a:r>
          </a:p>
          <a:p>
            <a:r>
              <a:rPr lang="en-US" sz="3200" dirty="0"/>
              <a:t>The way forward?</a:t>
            </a:r>
          </a:p>
        </p:txBody>
      </p:sp>
    </p:spTree>
    <p:extLst>
      <p:ext uri="{BB962C8B-B14F-4D97-AF65-F5344CB8AC3E}">
        <p14:creationId xmlns:p14="http://schemas.microsoft.com/office/powerpoint/2010/main" val="65193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666F8-BD64-4B46-923F-0CB641E61F9C}"/>
              </a:ext>
            </a:extLst>
          </p:cNvPr>
          <p:cNvSpPr>
            <a:spLocks noGrp="1"/>
          </p:cNvSpPr>
          <p:nvPr>
            <p:ph type="title"/>
          </p:nvPr>
        </p:nvSpPr>
        <p:spPr>
          <a:xfrm>
            <a:off x="555913" y="417080"/>
            <a:ext cx="7886700" cy="1325563"/>
          </a:xfrm>
        </p:spPr>
        <p:txBody>
          <a:bodyPr>
            <a:normAutofit/>
          </a:bodyPr>
          <a:lstStyle/>
          <a:p>
            <a:r>
              <a:rPr lang="en-US" sz="3600" dirty="0"/>
              <a:t>Introduction</a:t>
            </a:r>
          </a:p>
        </p:txBody>
      </p:sp>
      <p:sp>
        <p:nvSpPr>
          <p:cNvPr id="3" name="Content Placeholder 2">
            <a:extLst>
              <a:ext uri="{FF2B5EF4-FFF2-40B4-BE49-F238E27FC236}">
                <a16:creationId xmlns:a16="http://schemas.microsoft.com/office/drawing/2014/main" xmlns="" id="{FA6B39AC-6D71-4E21-83F3-C2F34E72BDA2}"/>
              </a:ext>
            </a:extLst>
          </p:cNvPr>
          <p:cNvSpPr>
            <a:spLocks noGrp="1"/>
          </p:cNvSpPr>
          <p:nvPr>
            <p:ph idx="1"/>
          </p:nvPr>
        </p:nvSpPr>
        <p:spPr>
          <a:xfrm>
            <a:off x="628649" y="1319645"/>
            <a:ext cx="8349095" cy="4857318"/>
          </a:xfrm>
        </p:spPr>
        <p:txBody>
          <a:bodyPr>
            <a:noAutofit/>
          </a:bodyPr>
          <a:lstStyle/>
          <a:p>
            <a:r>
              <a:rPr lang="en-US" sz="3200" dirty="0"/>
              <a:t>Climate Change Action at the national level</a:t>
            </a:r>
          </a:p>
          <a:p>
            <a:r>
              <a:rPr lang="en-US" sz="3200" dirty="0"/>
              <a:t>Implications for national policy making?</a:t>
            </a:r>
          </a:p>
          <a:p>
            <a:r>
              <a:rPr lang="en-US" sz="3200" dirty="0"/>
              <a:t>What drives policy and institutional changes?</a:t>
            </a:r>
          </a:p>
          <a:p>
            <a:r>
              <a:rPr lang="en-US" sz="3200" dirty="0"/>
              <a:t>How to study these drivers?</a:t>
            </a:r>
          </a:p>
          <a:p>
            <a:r>
              <a:rPr lang="en-US" sz="3200" dirty="0"/>
              <a:t>Use a case study approach to track changes?</a:t>
            </a:r>
          </a:p>
          <a:p>
            <a:r>
              <a:rPr lang="en-US" sz="3200" dirty="0"/>
              <a:t>What lessons for strengthening policy systems and institutional architecture?</a:t>
            </a:r>
          </a:p>
          <a:p>
            <a:r>
              <a:rPr lang="en-US" sz="3200" dirty="0"/>
              <a:t>Concluding thoughts</a:t>
            </a:r>
          </a:p>
        </p:txBody>
      </p:sp>
    </p:spTree>
    <p:extLst>
      <p:ext uri="{BB962C8B-B14F-4D97-AF65-F5344CB8AC3E}">
        <p14:creationId xmlns:p14="http://schemas.microsoft.com/office/powerpoint/2010/main" val="40384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0FFA71-A726-4F77-998B-B08FBFA3727B}"/>
              </a:ext>
            </a:extLst>
          </p:cNvPr>
          <p:cNvSpPr>
            <a:spLocks noGrp="1"/>
          </p:cNvSpPr>
          <p:nvPr>
            <p:ph type="title"/>
          </p:nvPr>
        </p:nvSpPr>
        <p:spPr>
          <a:xfrm>
            <a:off x="628650" y="313171"/>
            <a:ext cx="7886700" cy="1325563"/>
          </a:xfrm>
        </p:spPr>
        <p:txBody>
          <a:bodyPr>
            <a:normAutofit/>
          </a:bodyPr>
          <a:lstStyle/>
          <a:p>
            <a:r>
              <a:rPr lang="en-US" sz="3200" dirty="0"/>
              <a:t>Climate Change Implications of National Policy making</a:t>
            </a:r>
          </a:p>
        </p:txBody>
      </p:sp>
      <p:sp>
        <p:nvSpPr>
          <p:cNvPr id="3" name="Content Placeholder 2">
            <a:extLst>
              <a:ext uri="{FF2B5EF4-FFF2-40B4-BE49-F238E27FC236}">
                <a16:creationId xmlns:a16="http://schemas.microsoft.com/office/drawing/2014/main" xmlns="" id="{9D7A37AC-8B0A-4612-B6EB-B431E28479B4}"/>
              </a:ext>
            </a:extLst>
          </p:cNvPr>
          <p:cNvSpPr>
            <a:spLocks noGrp="1"/>
          </p:cNvSpPr>
          <p:nvPr>
            <p:ph idx="1"/>
          </p:nvPr>
        </p:nvSpPr>
        <p:spPr/>
        <p:txBody>
          <a:bodyPr>
            <a:normAutofit fontScale="92500"/>
          </a:bodyPr>
          <a:lstStyle/>
          <a:p>
            <a:r>
              <a:rPr lang="en-US" sz="2800" dirty="0"/>
              <a:t>SDGs related to Climate Change</a:t>
            </a:r>
          </a:p>
          <a:p>
            <a:r>
              <a:rPr lang="en-US" sz="2800" dirty="0"/>
              <a:t>Global and Regional and National Framework for policy making and implementation.</a:t>
            </a:r>
          </a:p>
          <a:p>
            <a:r>
              <a:rPr lang="en-US" sz="2800" dirty="0"/>
              <a:t>What drives the policy process in developing countries?</a:t>
            </a:r>
          </a:p>
          <a:p>
            <a:endParaRPr lang="en-US" sz="2800" dirty="0"/>
          </a:p>
          <a:p>
            <a:r>
              <a:rPr lang="en-US" sz="2800" dirty="0"/>
              <a:t>What drives the sectoral policies and programs?</a:t>
            </a:r>
          </a:p>
          <a:p>
            <a:endParaRPr lang="en-US" sz="2800" dirty="0"/>
          </a:p>
          <a:p>
            <a:r>
              <a:rPr lang="en-US" sz="2800" dirty="0"/>
              <a:t>How can we improve the policy process and institutional architecture for climate change action?</a:t>
            </a:r>
            <a:endParaRPr lang="en-US" dirty="0"/>
          </a:p>
        </p:txBody>
      </p:sp>
    </p:spTree>
    <p:extLst>
      <p:ext uri="{BB962C8B-B14F-4D97-AF65-F5344CB8AC3E}">
        <p14:creationId xmlns:p14="http://schemas.microsoft.com/office/powerpoint/2010/main" val="129880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A5602-A928-4B8F-94EF-50F708903618}"/>
              </a:ext>
            </a:extLst>
          </p:cNvPr>
          <p:cNvSpPr>
            <a:spLocks noGrp="1"/>
          </p:cNvSpPr>
          <p:nvPr>
            <p:ph type="title"/>
          </p:nvPr>
        </p:nvSpPr>
        <p:spPr>
          <a:xfrm>
            <a:off x="628650" y="313171"/>
            <a:ext cx="7886700" cy="1325563"/>
          </a:xfrm>
        </p:spPr>
        <p:txBody>
          <a:bodyPr>
            <a:noAutofit/>
          </a:bodyPr>
          <a:lstStyle/>
          <a:p>
            <a:r>
              <a:rPr lang="en-US" sz="3600" dirty="0"/>
              <a:t>Priority actions - what does the Evidence Show?</a:t>
            </a:r>
            <a:br>
              <a:rPr lang="en-US" sz="3600" dirty="0"/>
            </a:br>
            <a:endParaRPr lang="en-US" sz="3600" dirty="0"/>
          </a:p>
        </p:txBody>
      </p:sp>
      <p:sp>
        <p:nvSpPr>
          <p:cNvPr id="3" name="Content Placeholder 2">
            <a:extLst>
              <a:ext uri="{FF2B5EF4-FFF2-40B4-BE49-F238E27FC236}">
                <a16:creationId xmlns:a16="http://schemas.microsoft.com/office/drawing/2014/main" xmlns="" id="{4F320281-531D-47D2-A56C-67F92B1F2E3B}"/>
              </a:ext>
            </a:extLst>
          </p:cNvPr>
          <p:cNvSpPr>
            <a:spLocks noGrp="1"/>
          </p:cNvSpPr>
          <p:nvPr>
            <p:ph idx="1"/>
          </p:nvPr>
        </p:nvSpPr>
        <p:spPr>
          <a:xfrm>
            <a:off x="628650" y="1797627"/>
            <a:ext cx="7886700" cy="4379336"/>
          </a:xfrm>
        </p:spPr>
        <p:txBody>
          <a:bodyPr>
            <a:normAutofit fontScale="85000" lnSpcReduction="20000"/>
          </a:bodyPr>
          <a:lstStyle/>
          <a:p>
            <a:r>
              <a:rPr lang="en-US" sz="2400" dirty="0"/>
              <a:t>Agricultural Sector and food systems implications</a:t>
            </a:r>
          </a:p>
          <a:p>
            <a:endParaRPr lang="en-US" sz="2400" dirty="0"/>
          </a:p>
          <a:p>
            <a:r>
              <a:rPr lang="en-US" sz="2400" dirty="0"/>
              <a:t>Disruptions in Technology innovation and productivity</a:t>
            </a:r>
          </a:p>
          <a:p>
            <a:r>
              <a:rPr lang="en-US" sz="2400" dirty="0"/>
              <a:t>Farming affected by and affects climate change</a:t>
            </a:r>
          </a:p>
          <a:p>
            <a:r>
              <a:rPr lang="en-US" sz="2400" dirty="0"/>
              <a:t>35 -40 percent of land use – for agriculture </a:t>
            </a:r>
          </a:p>
          <a:p>
            <a:r>
              <a:rPr lang="en-US" sz="2400" dirty="0"/>
              <a:t>ecosystem change due to land and water use change in agriculture</a:t>
            </a:r>
          </a:p>
          <a:p>
            <a:r>
              <a:rPr lang="en-US" sz="2400" dirty="0"/>
              <a:t>National and regional ecosystem changes induces challenges for the food systems</a:t>
            </a:r>
          </a:p>
          <a:p>
            <a:r>
              <a:rPr lang="en-US" sz="2400" dirty="0"/>
              <a:t>Organizational weaknesses of research and extension</a:t>
            </a:r>
          </a:p>
          <a:p>
            <a:r>
              <a:rPr lang="en-US" sz="2400" dirty="0"/>
              <a:t>Business ecosystems – badly needed for the entrepreneurship in agriculture.</a:t>
            </a:r>
          </a:p>
          <a:p>
            <a:r>
              <a:rPr lang="en-US" sz="2400" dirty="0"/>
              <a:t>Employment opportunities for the New cadre of the agricultural business graduates</a:t>
            </a:r>
          </a:p>
          <a:p>
            <a:r>
              <a:rPr lang="en-US" sz="2400" dirty="0"/>
              <a:t>High level of competition in the value chains benefiting farmers</a:t>
            </a:r>
          </a:p>
          <a:p>
            <a:endParaRPr lang="en-US" sz="2400" dirty="0"/>
          </a:p>
          <a:p>
            <a:endParaRPr lang="en-US" dirty="0"/>
          </a:p>
        </p:txBody>
      </p:sp>
    </p:spTree>
    <p:extLst>
      <p:ext uri="{BB962C8B-B14F-4D97-AF65-F5344CB8AC3E}">
        <p14:creationId xmlns:p14="http://schemas.microsoft.com/office/powerpoint/2010/main" val="145950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273CEE-CF6C-429F-B6C5-7B8CF40DB201}"/>
              </a:ext>
            </a:extLst>
          </p:cNvPr>
          <p:cNvSpPr>
            <a:spLocks noGrp="1"/>
          </p:cNvSpPr>
          <p:nvPr>
            <p:ph type="title"/>
          </p:nvPr>
        </p:nvSpPr>
        <p:spPr/>
        <p:txBody>
          <a:bodyPr/>
          <a:lstStyle/>
          <a:p>
            <a:r>
              <a:rPr lang="en-US" sz="3200" dirty="0"/>
              <a:t>What problems to solve?</a:t>
            </a:r>
            <a:endParaRPr lang="en-US" dirty="0"/>
          </a:p>
        </p:txBody>
      </p:sp>
      <p:sp>
        <p:nvSpPr>
          <p:cNvPr id="3" name="Content Placeholder 2">
            <a:extLst>
              <a:ext uri="{FF2B5EF4-FFF2-40B4-BE49-F238E27FC236}">
                <a16:creationId xmlns:a16="http://schemas.microsoft.com/office/drawing/2014/main" xmlns="" id="{EA1DEA28-B0AE-4A37-ADD2-8C2F4C6D062D}"/>
              </a:ext>
            </a:extLst>
          </p:cNvPr>
          <p:cNvSpPr>
            <a:spLocks noGrp="1"/>
          </p:cNvSpPr>
          <p:nvPr>
            <p:ph idx="1"/>
          </p:nvPr>
        </p:nvSpPr>
        <p:spPr>
          <a:xfrm>
            <a:off x="628650" y="1589809"/>
            <a:ext cx="7886700" cy="4587154"/>
          </a:xfrm>
        </p:spPr>
        <p:txBody>
          <a:bodyPr>
            <a:normAutofit fontScale="92500" lnSpcReduction="10000"/>
          </a:bodyPr>
          <a:lstStyle/>
          <a:p>
            <a:r>
              <a:rPr lang="en-US" sz="2000" dirty="0"/>
              <a:t>Increasing Food miles</a:t>
            </a:r>
          </a:p>
          <a:p>
            <a:r>
              <a:rPr lang="en-US" sz="2000" dirty="0"/>
              <a:t>Conventional food production’</a:t>
            </a:r>
          </a:p>
          <a:p>
            <a:r>
              <a:rPr lang="en-US" sz="2000" dirty="0"/>
              <a:t>Deforestation – burning forest for agricultural land</a:t>
            </a:r>
          </a:p>
          <a:p>
            <a:r>
              <a:rPr lang="en-US" sz="2000" dirty="0"/>
              <a:t>Land clearing for cattle production</a:t>
            </a:r>
          </a:p>
          <a:p>
            <a:r>
              <a:rPr lang="en-US" sz="2000" dirty="0"/>
              <a:t>Production of cattle  - cattle feed demand </a:t>
            </a:r>
          </a:p>
          <a:p>
            <a:r>
              <a:rPr lang="en-US" sz="2000" dirty="0"/>
              <a:t>Palm oil production – land cleared as well</a:t>
            </a:r>
          </a:p>
          <a:p>
            <a:r>
              <a:rPr lang="en-US" sz="2000" dirty="0"/>
              <a:t>Methane from animal agriculture and rice production</a:t>
            </a:r>
          </a:p>
          <a:p>
            <a:endParaRPr lang="en-US" sz="2000" dirty="0"/>
          </a:p>
          <a:p>
            <a:r>
              <a:rPr lang="en-US" sz="2000" dirty="0"/>
              <a:t>Using fertilizer chemical – high levels use – release into nitrous oxide</a:t>
            </a:r>
          </a:p>
          <a:p>
            <a:r>
              <a:rPr lang="en-US" sz="2000" dirty="0"/>
              <a:t>Water pollution of nitrogen</a:t>
            </a:r>
          </a:p>
          <a:p>
            <a:endParaRPr lang="en-US" sz="2000" dirty="0"/>
          </a:p>
          <a:p>
            <a:r>
              <a:rPr lang="en-US" sz="2000" dirty="0"/>
              <a:t>Post harvest losses </a:t>
            </a:r>
          </a:p>
          <a:p>
            <a:r>
              <a:rPr lang="en-US" sz="2000" dirty="0"/>
              <a:t>Food waste and management  </a:t>
            </a:r>
          </a:p>
          <a:p>
            <a:endParaRPr lang="en-US" dirty="0"/>
          </a:p>
        </p:txBody>
      </p:sp>
    </p:spTree>
    <p:extLst>
      <p:ext uri="{BB962C8B-B14F-4D97-AF65-F5344CB8AC3E}">
        <p14:creationId xmlns:p14="http://schemas.microsoft.com/office/powerpoint/2010/main" val="116425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9E8100-88EF-4271-B0B2-3F41C134FC62}"/>
              </a:ext>
            </a:extLst>
          </p:cNvPr>
          <p:cNvSpPr>
            <a:spLocks noGrp="1"/>
          </p:cNvSpPr>
          <p:nvPr>
            <p:ph type="title"/>
          </p:nvPr>
        </p:nvSpPr>
        <p:spPr>
          <a:xfrm>
            <a:off x="628650" y="365126"/>
            <a:ext cx="7886700" cy="486929"/>
          </a:xfrm>
        </p:spPr>
        <p:txBody>
          <a:bodyPr>
            <a:normAutofit/>
          </a:bodyPr>
          <a:lstStyle/>
          <a:p>
            <a:r>
              <a:rPr lang="en-US" dirty="0"/>
              <a:t>What solutions in Agriculture sector</a:t>
            </a:r>
          </a:p>
        </p:txBody>
      </p:sp>
      <p:sp>
        <p:nvSpPr>
          <p:cNvPr id="3" name="Content Placeholder 2">
            <a:extLst>
              <a:ext uri="{FF2B5EF4-FFF2-40B4-BE49-F238E27FC236}">
                <a16:creationId xmlns:a16="http://schemas.microsoft.com/office/drawing/2014/main" xmlns="" id="{D90FF743-A3DE-499E-9B9B-FB771B6EE290}"/>
              </a:ext>
            </a:extLst>
          </p:cNvPr>
          <p:cNvSpPr>
            <a:spLocks noGrp="1"/>
          </p:cNvSpPr>
          <p:nvPr>
            <p:ph idx="1"/>
          </p:nvPr>
        </p:nvSpPr>
        <p:spPr>
          <a:xfrm>
            <a:off x="628650" y="1007918"/>
            <a:ext cx="7886700" cy="5631873"/>
          </a:xfrm>
        </p:spPr>
        <p:txBody>
          <a:bodyPr>
            <a:normAutofit/>
          </a:bodyPr>
          <a:lstStyle/>
          <a:p>
            <a:r>
              <a:rPr lang="en-US" sz="2800" dirty="0"/>
              <a:t>Sources of GHG in agriculture</a:t>
            </a:r>
          </a:p>
          <a:p>
            <a:r>
              <a:rPr lang="en-US" sz="2800" dirty="0"/>
              <a:t>Agriculture contributes to 24% of the GHG</a:t>
            </a:r>
          </a:p>
          <a:p>
            <a:endParaRPr lang="en-US" sz="2800" dirty="0"/>
          </a:p>
          <a:p>
            <a:r>
              <a:rPr lang="en-US" sz="2800" dirty="0"/>
              <a:t>What are the sink opportunities</a:t>
            </a:r>
          </a:p>
          <a:p>
            <a:r>
              <a:rPr lang="en-US" sz="2800" dirty="0"/>
              <a:t>Climate smart agriculture</a:t>
            </a:r>
          </a:p>
          <a:p>
            <a:pPr lvl="1"/>
            <a:r>
              <a:rPr lang="en-US" sz="2800" dirty="0"/>
              <a:t>Land use management</a:t>
            </a:r>
          </a:p>
          <a:p>
            <a:pPr lvl="1"/>
            <a:r>
              <a:rPr lang="en-US" sz="2800" dirty="0"/>
              <a:t>Fertilizer use management</a:t>
            </a:r>
          </a:p>
          <a:p>
            <a:pPr lvl="1"/>
            <a:r>
              <a:rPr lang="en-US" sz="2800" dirty="0"/>
              <a:t>Irrigation and water use management</a:t>
            </a:r>
          </a:p>
          <a:p>
            <a:pPr lvl="1"/>
            <a:r>
              <a:rPr lang="en-US" sz="2800" dirty="0"/>
              <a:t>Soil protection and conservation</a:t>
            </a:r>
          </a:p>
          <a:p>
            <a:pPr lvl="1"/>
            <a:r>
              <a:rPr lang="en-US" sz="2800" dirty="0"/>
              <a:t>Collectively make agriculture climate smart</a:t>
            </a:r>
          </a:p>
          <a:p>
            <a:pPr lvl="1"/>
            <a:r>
              <a:rPr lang="en-US" sz="2800" dirty="0"/>
              <a:t>Food systems transformation</a:t>
            </a:r>
          </a:p>
        </p:txBody>
      </p:sp>
    </p:spTree>
    <p:extLst>
      <p:ext uri="{BB962C8B-B14F-4D97-AF65-F5344CB8AC3E}">
        <p14:creationId xmlns:p14="http://schemas.microsoft.com/office/powerpoint/2010/main" val="299717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6177E-E5B8-49D6-98DF-70E266F02F3E}"/>
              </a:ext>
            </a:extLst>
          </p:cNvPr>
          <p:cNvSpPr>
            <a:spLocks noGrp="1"/>
          </p:cNvSpPr>
          <p:nvPr>
            <p:ph type="title"/>
          </p:nvPr>
        </p:nvSpPr>
        <p:spPr/>
        <p:txBody>
          <a:bodyPr>
            <a:normAutofit fontScale="90000"/>
          </a:bodyPr>
          <a:lstStyle/>
          <a:p>
            <a:r>
              <a:rPr lang="en-US" dirty="0"/>
              <a:t/>
            </a:r>
            <a:br>
              <a:rPr lang="en-US" dirty="0"/>
            </a:br>
            <a:r>
              <a:rPr lang="en-US" dirty="0"/>
              <a:t/>
            </a:r>
            <a:br>
              <a:rPr lang="en-US" dirty="0"/>
            </a:br>
            <a:r>
              <a:rPr lang="en-US" sz="3200" dirty="0"/>
              <a:t>Food and ecosystem mangement</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D24DEC9F-D4D6-4005-8D68-9EA2857D5191}"/>
              </a:ext>
            </a:extLst>
          </p:cNvPr>
          <p:cNvSpPr>
            <a:spLocks noGrp="1"/>
          </p:cNvSpPr>
          <p:nvPr>
            <p:ph idx="1"/>
          </p:nvPr>
        </p:nvSpPr>
        <p:spPr/>
        <p:txBody>
          <a:bodyPr/>
          <a:lstStyle/>
          <a:p>
            <a:r>
              <a:rPr lang="en-US" b="1" dirty="0"/>
              <a:t>Improvement at the farm level?</a:t>
            </a:r>
          </a:p>
          <a:p>
            <a:r>
              <a:rPr lang="en-US" dirty="0"/>
              <a:t>Cover crops – soil and water managements</a:t>
            </a:r>
          </a:p>
          <a:p>
            <a:r>
              <a:rPr lang="en-US" dirty="0"/>
              <a:t>Precision agriculture – fertilizer management</a:t>
            </a:r>
          </a:p>
          <a:p>
            <a:r>
              <a:rPr lang="en-US" dirty="0"/>
              <a:t>Regenerative agriculture</a:t>
            </a:r>
          </a:p>
          <a:p>
            <a:r>
              <a:rPr lang="en-US" dirty="0"/>
              <a:t>Reduce emissions</a:t>
            </a:r>
          </a:p>
          <a:p>
            <a:endParaRPr lang="en-US" dirty="0"/>
          </a:p>
          <a:p>
            <a:endParaRPr lang="en-US" dirty="0"/>
          </a:p>
          <a:p>
            <a:r>
              <a:rPr lang="en-US" b="1" dirty="0"/>
              <a:t>Create new carbon sinks of Co2</a:t>
            </a:r>
          </a:p>
          <a:p>
            <a:r>
              <a:rPr lang="en-US" dirty="0"/>
              <a:t>Change the diets </a:t>
            </a:r>
          </a:p>
          <a:p>
            <a:r>
              <a:rPr lang="en-US" dirty="0"/>
              <a:t>Protected ecosystem</a:t>
            </a:r>
          </a:p>
          <a:p>
            <a:r>
              <a:rPr lang="en-US" dirty="0"/>
              <a:t>Forest – afforestation</a:t>
            </a:r>
          </a:p>
          <a:p>
            <a:r>
              <a:rPr lang="en-US" dirty="0"/>
              <a:t>What is happening on the farms?</a:t>
            </a:r>
          </a:p>
          <a:p>
            <a:endParaRPr lang="en-US" dirty="0"/>
          </a:p>
          <a:p>
            <a:endParaRPr lang="en-US" dirty="0"/>
          </a:p>
        </p:txBody>
      </p:sp>
    </p:spTree>
    <p:extLst>
      <p:ext uri="{BB962C8B-B14F-4D97-AF65-F5344CB8AC3E}">
        <p14:creationId xmlns:p14="http://schemas.microsoft.com/office/powerpoint/2010/main" val="133594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E334F9A-563F-4B7A-AC46-DF85543CAC99}"/>
              </a:ext>
            </a:extLst>
          </p:cNvPr>
          <p:cNvPicPr>
            <a:picLocks noGrp="1" noChangeAspect="1"/>
          </p:cNvPicPr>
          <p:nvPr>
            <p:ph idx="1"/>
          </p:nvPr>
        </p:nvPicPr>
        <p:blipFill>
          <a:blip r:embed="rId2"/>
          <a:stretch>
            <a:fillRect/>
          </a:stretch>
        </p:blipFill>
        <p:spPr>
          <a:xfrm>
            <a:off x="474663" y="238991"/>
            <a:ext cx="8578850" cy="6328063"/>
          </a:xfrm>
          <a:prstGeom prst="rect">
            <a:avLst/>
          </a:prstGeom>
          <a:noFill/>
        </p:spPr>
      </p:pic>
    </p:spTree>
    <p:extLst>
      <p:ext uri="{BB962C8B-B14F-4D97-AF65-F5344CB8AC3E}">
        <p14:creationId xmlns:p14="http://schemas.microsoft.com/office/powerpoint/2010/main" val="777296942"/>
      </p:ext>
    </p:extLst>
  </p:cSld>
  <p:clrMapOvr>
    <a:masterClrMapping/>
  </p:clrMapOvr>
</p:sld>
</file>

<file path=ppt/theme/theme1.xml><?xml version="1.0" encoding="utf-8"?>
<a:theme xmlns:a="http://schemas.openxmlformats.org/drawingml/2006/main" name="2017_IFPRI-standard">
  <a:themeElements>
    <a:clrScheme name="IFPRI 2017">
      <a:dk1>
        <a:srgbClr val="000000"/>
      </a:dk1>
      <a:lt1>
        <a:srgbClr val="FFFFFF"/>
      </a:lt1>
      <a:dk2>
        <a:srgbClr val="44546A"/>
      </a:dk2>
      <a:lt2>
        <a:srgbClr val="E7E6E6"/>
      </a:lt2>
      <a:accent1>
        <a:srgbClr val="509E2F"/>
      </a:accent1>
      <a:accent2>
        <a:srgbClr val="F6B220"/>
      </a:accent2>
      <a:accent3>
        <a:srgbClr val="3E5463"/>
      </a:accent3>
      <a:accent4>
        <a:srgbClr val="ED283A"/>
      </a:accent4>
      <a:accent5>
        <a:srgbClr val="F38A00"/>
      </a:accent5>
      <a:accent6>
        <a:srgbClr val="0095BE"/>
      </a:accent6>
      <a:hlink>
        <a:srgbClr val="0563C1"/>
      </a:hlink>
      <a:folHlink>
        <a:srgbClr val="954F72"/>
      </a:folHlink>
    </a:clrScheme>
    <a:fontScheme name="IFPRI 20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noAutofit/>
      </a:bodyPr>
      <a:lstStyle>
        <a:defPPr>
          <a:defRPr dirty="0"/>
        </a:defPPr>
      </a:lstStyle>
    </a:txDef>
  </a:objectDefaults>
  <a:extraClrSchemeLst/>
  <a:extLst>
    <a:ext uri="{05A4C25C-085E-4340-85A3-A5531E510DB2}">
      <thm15:themeFamily xmlns:thm15="http://schemas.microsoft.com/office/thememl/2012/main" xmlns="" name="2017_IFPRI-standard" id="{8D0505D8-0B72-4144-92C0-5CAF597468E4}" vid="{A50EE8E8-4004-4010-A080-B3D0085E0E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19449</TotalTime>
  <Words>922</Words>
  <Application>Microsoft Macintosh PowerPoint</Application>
  <PresentationFormat>On-screen Show (4:3)</PresentationFormat>
  <Paragraphs>127</Paragraphs>
  <Slides>19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2017_IFPRI-standard</vt:lpstr>
      <vt:lpstr>Document</vt:lpstr>
      <vt:lpstr>Addressing Climate Change through Agriculture: Policy and Institutional Opportunities and Challenges</vt:lpstr>
      <vt:lpstr>Outline</vt:lpstr>
      <vt:lpstr>Introduction</vt:lpstr>
      <vt:lpstr>Climate Change Implications of National Policy making</vt:lpstr>
      <vt:lpstr>Priority actions - what does the Evidence Show? </vt:lpstr>
      <vt:lpstr>What problems to solve?</vt:lpstr>
      <vt:lpstr>What solutions in Agriculture sector</vt:lpstr>
      <vt:lpstr>  Food and ecosystem mangement </vt:lpstr>
      <vt:lpstr>PowerPoint Presentation</vt:lpstr>
      <vt:lpstr>PowerPoint Presentation</vt:lpstr>
      <vt:lpstr>Key drivers?</vt:lpstr>
      <vt:lpstr>PowerPoint Presentation</vt:lpstr>
      <vt:lpstr>PowerPoint Presentation</vt:lpstr>
      <vt:lpstr>PowerPoint Presentation</vt:lpstr>
      <vt:lpstr>PowerPoint Presentation</vt:lpstr>
      <vt:lpstr>PowerPoint Presentation</vt:lpstr>
      <vt:lpstr>What Drives Climate Change Action?  </vt:lpstr>
      <vt:lpstr>Way Forward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Microeconomic Nutrition Policy</dc:title>
  <dc:creator>Paul, Namita (IFPRI)</dc:creator>
  <cp:lastModifiedBy>Tafadzwa mushonga</cp:lastModifiedBy>
  <cp:revision>185</cp:revision>
  <dcterms:created xsi:type="dcterms:W3CDTF">2017-09-14T20:51:21Z</dcterms:created>
  <dcterms:modified xsi:type="dcterms:W3CDTF">2021-06-11T11:44:46Z</dcterms:modified>
</cp:coreProperties>
</file>