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46C4-0410-45D6-9ACF-AA3AB486CFE2}" type="datetimeFigureOut">
              <a:rPr lang="en-ZA" smtClean="0"/>
              <a:t>2017/02/07</a:t>
            </a:fld>
            <a:endParaRPr lang="en-Z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AA0C98-9A09-48F2-8D1B-C2B505F7698C}" type="slidenum">
              <a:rPr lang="en-ZA" smtClean="0"/>
              <a:t>‹#›</a:t>
            </a:fld>
            <a:endParaRPr lang="en-Z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46C4-0410-45D6-9ACF-AA3AB486CFE2}" type="datetimeFigureOut">
              <a:rPr lang="en-ZA" smtClean="0"/>
              <a:t>2017/02/07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0C98-9A09-48F2-8D1B-C2B505F7698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46C4-0410-45D6-9ACF-AA3AB486CFE2}" type="datetimeFigureOut">
              <a:rPr lang="en-ZA" smtClean="0"/>
              <a:t>2017/02/07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A0C98-9A09-48F2-8D1B-C2B505F7698C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46C4-0410-45D6-9ACF-AA3AB486CFE2}" type="datetimeFigureOut">
              <a:rPr lang="en-ZA" smtClean="0"/>
              <a:t>2017/02/07</a:t>
            </a:fld>
            <a:endParaRPr lang="en-Z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AA0C98-9A09-48F2-8D1B-C2B505F7698C}" type="slidenum">
              <a:rPr lang="en-ZA" smtClean="0"/>
              <a:t>‹#›</a:t>
            </a:fld>
            <a:endParaRPr lang="en-Z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46C4-0410-45D6-9ACF-AA3AB486CFE2}" type="datetimeFigureOut">
              <a:rPr lang="en-ZA" smtClean="0"/>
              <a:t>2017/02/07</a:t>
            </a:fld>
            <a:endParaRPr lang="en-Z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AA0C98-9A09-48F2-8D1B-C2B505F7698C}" type="slidenum">
              <a:rPr lang="en-ZA" smtClean="0"/>
              <a:t>‹#›</a:t>
            </a:fld>
            <a:endParaRPr lang="en-Z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46C4-0410-45D6-9ACF-AA3AB486CFE2}" type="datetimeFigureOut">
              <a:rPr lang="en-ZA" smtClean="0"/>
              <a:t>2017/02/07</a:t>
            </a:fld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AA0C98-9A09-48F2-8D1B-C2B505F7698C}" type="slidenum">
              <a:rPr lang="en-ZA" smtClean="0"/>
              <a:t>‹#›</a:t>
            </a:fld>
            <a:endParaRPr lang="en-Z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46C4-0410-45D6-9ACF-AA3AB486CFE2}" type="datetimeFigureOut">
              <a:rPr lang="en-ZA" smtClean="0"/>
              <a:t>2017/02/07</a:t>
            </a:fld>
            <a:endParaRPr lang="en-Z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AA0C98-9A09-48F2-8D1B-C2B505F7698C}" type="slidenum">
              <a:rPr lang="en-ZA" smtClean="0"/>
              <a:t>‹#›</a:t>
            </a:fld>
            <a:endParaRPr lang="en-Z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46C4-0410-45D6-9ACF-AA3AB486CFE2}" type="datetimeFigureOut">
              <a:rPr lang="en-ZA" smtClean="0"/>
              <a:t>2017/02/07</a:t>
            </a:fld>
            <a:endParaRPr lang="en-Z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AA0C98-9A09-48F2-8D1B-C2B505F7698C}" type="slidenum">
              <a:rPr lang="en-ZA" smtClean="0"/>
              <a:t>‹#›</a:t>
            </a:fld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46C4-0410-45D6-9ACF-AA3AB486CFE2}" type="datetimeFigureOut">
              <a:rPr lang="en-ZA" smtClean="0"/>
              <a:t>2017/02/07</a:t>
            </a:fld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AA0C98-9A09-48F2-8D1B-C2B505F7698C}" type="slidenum">
              <a:rPr lang="en-ZA" smtClean="0"/>
              <a:t>‹#›</a:t>
            </a:fld>
            <a:endParaRPr lang="en-Z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46C4-0410-45D6-9ACF-AA3AB486CFE2}" type="datetimeFigureOut">
              <a:rPr lang="en-ZA" smtClean="0"/>
              <a:t>2017/02/07</a:t>
            </a:fld>
            <a:endParaRPr lang="en-Z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AA0C98-9A09-48F2-8D1B-C2B505F7698C}" type="slidenum">
              <a:rPr lang="en-ZA" smtClean="0"/>
              <a:t>‹#›</a:t>
            </a:fld>
            <a:endParaRPr lang="en-Z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46C4-0410-45D6-9ACF-AA3AB486CFE2}" type="datetimeFigureOut">
              <a:rPr lang="en-ZA" smtClean="0"/>
              <a:t>2017/02/07</a:t>
            </a:fld>
            <a:endParaRPr lang="en-Z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AA0C98-9A09-48F2-8D1B-C2B505F7698C}" type="slidenum">
              <a:rPr lang="en-ZA" smtClean="0"/>
              <a:t>‹#›</a:t>
            </a:fld>
            <a:endParaRPr lang="en-ZA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59A46C4-0410-45D6-9ACF-AA3AB486CFE2}" type="datetimeFigureOut">
              <a:rPr lang="en-ZA" smtClean="0"/>
              <a:t>2017/02/07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2AA0C98-9A09-48F2-8D1B-C2B505F7698C}" type="slidenum">
              <a:rPr lang="en-ZA" smtClean="0"/>
              <a:t>‹#›</a:t>
            </a:fld>
            <a:endParaRPr lang="en-Z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16024"/>
          </a:xfrm>
        </p:spPr>
        <p:txBody>
          <a:bodyPr>
            <a:noAutofit/>
          </a:bodyPr>
          <a:lstStyle/>
          <a:p>
            <a:r>
              <a:rPr lang="en-ZA" sz="2000" dirty="0" smtClean="0"/>
              <a:t>		UP Early Career Academics Programme 2017</a:t>
            </a:r>
            <a:endParaRPr lang="en-ZA" sz="2000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81514694"/>
              </p:ext>
            </p:extLst>
          </p:nvPr>
        </p:nvGraphicFramePr>
        <p:xfrm>
          <a:off x="-1" y="404659"/>
          <a:ext cx="4644008" cy="7074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721"/>
                <a:gridCol w="1080120"/>
                <a:gridCol w="1512167"/>
              </a:tblGrid>
              <a:tr h="278804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Topic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Date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Facilitator</a:t>
                      </a:r>
                      <a:endParaRPr lang="en-ZA" sz="1400" dirty="0"/>
                    </a:p>
                  </a:txBody>
                  <a:tcPr/>
                </a:tc>
              </a:tr>
              <a:tr h="334565"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Orientation</a:t>
                      </a:r>
                    </a:p>
                    <a:p>
                      <a:r>
                        <a:rPr lang="en-ZA" sz="900" dirty="0" smtClean="0"/>
                        <a:t>Venue: Graduate</a:t>
                      </a:r>
                      <a:r>
                        <a:rPr lang="en-ZA" sz="900" baseline="0" dirty="0" smtClean="0"/>
                        <a:t> Centre Room L1.74</a:t>
                      </a:r>
                      <a:endParaRPr lang="en-ZA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13</a:t>
                      </a:r>
                      <a:r>
                        <a:rPr lang="en-ZA" sz="900" baseline="0" dirty="0" smtClean="0"/>
                        <a:t> Feb 2017</a:t>
                      </a:r>
                    </a:p>
                    <a:p>
                      <a:r>
                        <a:rPr lang="en-ZA" sz="900" baseline="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Prof Burton &amp; Prof Mike </a:t>
                      </a:r>
                      <a:r>
                        <a:rPr lang="en-ZA" sz="900" smtClean="0"/>
                        <a:t>Sathekge</a:t>
                      </a:r>
                      <a:endParaRPr lang="en-ZA" sz="900" dirty="0"/>
                    </a:p>
                  </a:txBody>
                  <a:tcPr/>
                </a:tc>
              </a:tr>
              <a:tr h="460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dirty="0" smtClean="0"/>
                        <a:t>Preparing/updating</a:t>
                      </a:r>
                      <a:r>
                        <a:rPr lang="en-ZA" sz="900" baseline="0" dirty="0" smtClean="0"/>
                        <a:t> NRF CV and Apply for Funding</a:t>
                      </a:r>
                      <a:endParaRPr lang="en-ZA" sz="900" dirty="0" smtClean="0"/>
                    </a:p>
                    <a:p>
                      <a:r>
                        <a:rPr lang="en-ZA" sz="900" dirty="0" smtClean="0"/>
                        <a:t>Venue: Library Training Room 1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17 Feb 2017</a:t>
                      </a:r>
                    </a:p>
                    <a:p>
                      <a:r>
                        <a:rPr lang="en-ZA" sz="90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dirty="0" smtClean="0"/>
                        <a:t>Prof Gilbert </a:t>
                      </a:r>
                      <a:r>
                        <a:rPr lang="en-ZA" sz="900" dirty="0" err="1" smtClean="0"/>
                        <a:t>Onwu</a:t>
                      </a:r>
                      <a:endParaRPr lang="en-ZA" sz="900" dirty="0" smtClean="0"/>
                    </a:p>
                    <a:p>
                      <a:endParaRPr lang="en-ZA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60026"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Managing Research Projects</a:t>
                      </a:r>
                    </a:p>
                    <a:p>
                      <a:r>
                        <a:rPr lang="en-ZA" sz="900" dirty="0" smtClean="0"/>
                        <a:t>Venue:  Graduate Centre, room 1-74</a:t>
                      </a:r>
                    </a:p>
                    <a:p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20 Feb </a:t>
                      </a:r>
                      <a:r>
                        <a:rPr lang="en-ZA" sz="900" baseline="0" dirty="0" smtClean="0"/>
                        <a:t>2017</a:t>
                      </a:r>
                    </a:p>
                    <a:p>
                      <a:r>
                        <a:rPr lang="en-ZA" sz="900" baseline="0" dirty="0" smtClean="0"/>
                        <a:t>08:30-13:30</a:t>
                      </a:r>
                      <a:endParaRPr lang="en-ZA" sz="900" dirty="0" smtClean="0"/>
                    </a:p>
                    <a:p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dirty="0" smtClean="0">
                          <a:solidFill>
                            <a:srgbClr val="002060"/>
                          </a:solidFill>
                        </a:rPr>
                        <a:t>Prof Bernard Slippers</a:t>
                      </a:r>
                    </a:p>
                    <a:p>
                      <a:endParaRPr lang="en-ZA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4565"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Writing a Scientific</a:t>
                      </a:r>
                      <a:r>
                        <a:rPr lang="en-ZA" sz="900" baseline="0" dirty="0" smtClean="0"/>
                        <a:t> Paper</a:t>
                      </a:r>
                      <a:endParaRPr lang="en-ZA" sz="900" dirty="0" smtClean="0"/>
                    </a:p>
                    <a:p>
                      <a:r>
                        <a:rPr lang="en-ZA" sz="900" dirty="0" smtClean="0"/>
                        <a:t>Venue</a:t>
                      </a:r>
                      <a:r>
                        <a:rPr lang="en-ZA" sz="900" smtClean="0"/>
                        <a:t>: Graduate Centre Room 1-23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27 Feb 2017</a:t>
                      </a:r>
                    </a:p>
                    <a:p>
                      <a:r>
                        <a:rPr lang="en-ZA" sz="90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dirty="0" smtClean="0"/>
                        <a:t>Prof Mary </a:t>
                      </a:r>
                      <a:r>
                        <a:rPr lang="en-ZA" sz="900" dirty="0" err="1" smtClean="0"/>
                        <a:t>Madekurozwa</a:t>
                      </a:r>
                      <a:endParaRPr lang="en-ZA" sz="900" dirty="0" smtClean="0"/>
                    </a:p>
                    <a:p>
                      <a:endParaRPr lang="en-ZA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60026"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Writing for Publication </a:t>
                      </a:r>
                    </a:p>
                    <a:p>
                      <a:r>
                        <a:rPr lang="en-ZA" sz="900" dirty="0" smtClean="0"/>
                        <a:t>Venue: Graduate Centre Room 1-74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10 March 2017</a:t>
                      </a:r>
                    </a:p>
                    <a:p>
                      <a:r>
                        <a:rPr lang="en-ZA" sz="90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dirty="0" smtClean="0"/>
                        <a:t>Prof</a:t>
                      </a:r>
                      <a:r>
                        <a:rPr lang="en-ZA" sz="900" baseline="0" dirty="0" smtClean="0"/>
                        <a:t> David </a:t>
                      </a:r>
                      <a:r>
                        <a:rPr lang="en-ZA" sz="900" baseline="0" dirty="0" err="1" smtClean="0"/>
                        <a:t>Katerere</a:t>
                      </a:r>
                      <a:endParaRPr lang="en-ZA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7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dirty="0" smtClean="0"/>
                        <a:t>Finding your Voice</a:t>
                      </a:r>
                    </a:p>
                    <a:p>
                      <a:r>
                        <a:rPr lang="en-ZA" sz="900" dirty="0" smtClean="0"/>
                        <a:t>Venue: Graduate Centre Room 1-23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17 March 2017</a:t>
                      </a:r>
                    </a:p>
                    <a:p>
                      <a:r>
                        <a:rPr lang="en-ZA" sz="90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Prof </a:t>
                      </a:r>
                      <a:r>
                        <a:rPr lang="en-ZA" sz="900" dirty="0" err="1" smtClean="0"/>
                        <a:t>Ronel</a:t>
                      </a:r>
                      <a:r>
                        <a:rPr lang="en-ZA" sz="900" dirty="0" smtClean="0"/>
                        <a:t> </a:t>
                      </a:r>
                      <a:r>
                        <a:rPr lang="en-ZA" sz="900" dirty="0" err="1" smtClean="0"/>
                        <a:t>Rensburg</a:t>
                      </a:r>
                      <a:endParaRPr lang="en-ZA" sz="900" dirty="0"/>
                    </a:p>
                  </a:txBody>
                  <a:tcPr/>
                </a:tc>
              </a:tr>
              <a:tr h="3498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dirty="0" smtClean="0"/>
                        <a:t>Establishing Collaboration for Research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dirty="0" smtClean="0"/>
                        <a:t>Venue: Library Training</a:t>
                      </a:r>
                      <a:r>
                        <a:rPr lang="en-ZA" sz="900" baseline="0" dirty="0" smtClean="0"/>
                        <a:t> Room 1</a:t>
                      </a:r>
                      <a:endParaRPr lang="en-ZA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baseline="0" dirty="0" smtClean="0"/>
                        <a:t>31 March 2017</a:t>
                      </a:r>
                    </a:p>
                    <a:p>
                      <a:r>
                        <a:rPr lang="en-ZA" sz="900" baseline="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Ms Rachel </a:t>
                      </a:r>
                      <a:r>
                        <a:rPr lang="en-ZA" sz="900" baseline="0" dirty="0" smtClean="0"/>
                        <a:t>Prinsloo</a:t>
                      </a:r>
                      <a:endParaRPr lang="en-ZA" sz="900" dirty="0"/>
                    </a:p>
                  </a:txBody>
                  <a:tcPr/>
                </a:tc>
              </a:tr>
              <a:tr h="334565"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Preparing</a:t>
                      </a:r>
                      <a:r>
                        <a:rPr lang="en-ZA" sz="900" baseline="0" dirty="0" smtClean="0"/>
                        <a:t> for NRF Rating</a:t>
                      </a:r>
                    </a:p>
                    <a:p>
                      <a:r>
                        <a:rPr lang="en-ZA" sz="900" baseline="0" dirty="0" smtClean="0"/>
                        <a:t>Venue: Graduate Centre Room L1-72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7 April 2017</a:t>
                      </a:r>
                    </a:p>
                    <a:p>
                      <a:r>
                        <a:rPr lang="en-ZA" sz="90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>
                          <a:solidFill>
                            <a:schemeClr val="bg1"/>
                          </a:solidFill>
                        </a:rPr>
                        <a:t>Prof </a:t>
                      </a:r>
                      <a:r>
                        <a:rPr lang="en-ZA" sz="900" dirty="0" err="1" smtClean="0">
                          <a:solidFill>
                            <a:schemeClr val="bg1"/>
                          </a:solidFill>
                        </a:rPr>
                        <a:t>Gibert</a:t>
                      </a:r>
                      <a:r>
                        <a:rPr lang="en-ZA" sz="9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ZA" sz="900" dirty="0" err="1" smtClean="0">
                          <a:solidFill>
                            <a:schemeClr val="bg1"/>
                          </a:solidFill>
                        </a:rPr>
                        <a:t>Onwu</a:t>
                      </a:r>
                      <a:endParaRPr lang="en-ZA" sz="9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34565"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Writing for Publication(Hum)</a:t>
                      </a:r>
                    </a:p>
                    <a:p>
                      <a:r>
                        <a:rPr lang="en-ZA" sz="900" dirty="0" smtClean="0"/>
                        <a:t>Venue: Library Training Room 1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>
                          <a:solidFill>
                            <a:srgbClr val="002060"/>
                          </a:solidFill>
                        </a:rPr>
                        <a:t>19 April</a:t>
                      </a:r>
                      <a:r>
                        <a:rPr lang="en-ZA" sz="900" baseline="0" dirty="0" smtClean="0">
                          <a:solidFill>
                            <a:srgbClr val="002060"/>
                          </a:solidFill>
                        </a:rPr>
                        <a:t> 2017</a:t>
                      </a:r>
                    </a:p>
                    <a:p>
                      <a:r>
                        <a:rPr lang="en-ZA" sz="900" baseline="0" dirty="0" smtClean="0">
                          <a:solidFill>
                            <a:srgbClr val="002060"/>
                          </a:solidFill>
                        </a:rPr>
                        <a:t>08:30-13:30</a:t>
                      </a:r>
                      <a:endParaRPr lang="en-Z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Prof Chika </a:t>
                      </a:r>
                      <a:r>
                        <a:rPr lang="en-ZA" sz="900" dirty="0" err="1" smtClean="0"/>
                        <a:t>Sehoole</a:t>
                      </a:r>
                      <a:endParaRPr lang="en-ZA" sz="900" dirty="0"/>
                    </a:p>
                  </a:txBody>
                  <a:tcPr/>
                </a:tc>
              </a:tr>
              <a:tr h="334565"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Productive Writing</a:t>
                      </a:r>
                    </a:p>
                    <a:p>
                      <a:r>
                        <a:rPr lang="en-ZA" sz="900" dirty="0" smtClean="0"/>
                        <a:t>Venue:</a:t>
                      </a:r>
                      <a:r>
                        <a:rPr lang="en-ZA" sz="900" baseline="0" dirty="0" smtClean="0"/>
                        <a:t> Library Training Room 1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5 May 2017</a:t>
                      </a:r>
                    </a:p>
                    <a:p>
                      <a:r>
                        <a:rPr lang="en-ZA" sz="90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>
                          <a:solidFill>
                            <a:srgbClr val="002060"/>
                          </a:solidFill>
                        </a:rPr>
                        <a:t>Dr Heike </a:t>
                      </a:r>
                      <a:r>
                        <a:rPr lang="en-ZA" sz="900" dirty="0" err="1" smtClean="0">
                          <a:solidFill>
                            <a:srgbClr val="002060"/>
                          </a:solidFill>
                        </a:rPr>
                        <a:t>Lutermann</a:t>
                      </a:r>
                      <a:endParaRPr lang="en-ZA" sz="900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en-Z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34565"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Writing for success</a:t>
                      </a:r>
                    </a:p>
                    <a:p>
                      <a:r>
                        <a:rPr lang="en-ZA" sz="900" dirty="0" smtClean="0"/>
                        <a:t>Venue: Library Training Room 1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23 May 2017</a:t>
                      </a:r>
                    </a:p>
                    <a:p>
                      <a:r>
                        <a:rPr lang="en-ZA" sz="90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>
                          <a:solidFill>
                            <a:srgbClr val="002060"/>
                          </a:solidFill>
                        </a:rPr>
                        <a:t>Dr </a:t>
                      </a:r>
                      <a:r>
                        <a:rPr lang="en-ZA" sz="900" dirty="0" err="1" smtClean="0">
                          <a:solidFill>
                            <a:srgbClr val="002060"/>
                          </a:solidFill>
                        </a:rPr>
                        <a:t>Jandeli</a:t>
                      </a:r>
                      <a:r>
                        <a:rPr lang="en-ZA" sz="9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ZA" sz="900" dirty="0" err="1" smtClean="0">
                          <a:solidFill>
                            <a:srgbClr val="002060"/>
                          </a:solidFill>
                        </a:rPr>
                        <a:t>Niemand</a:t>
                      </a:r>
                      <a:endParaRPr lang="en-Z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345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dirty="0" smtClean="0"/>
                        <a:t>Starting your PhD</a:t>
                      </a:r>
                    </a:p>
                    <a:p>
                      <a:r>
                        <a:rPr lang="en-ZA" sz="900" dirty="0" smtClean="0"/>
                        <a:t>Venue: Graduate Centre, </a:t>
                      </a:r>
                      <a:r>
                        <a:rPr lang="en-ZA" sz="900" baseline="0" dirty="0" smtClean="0"/>
                        <a:t>Room1-23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29 May 2017</a:t>
                      </a:r>
                    </a:p>
                    <a:p>
                      <a:r>
                        <a:rPr lang="en-ZA" sz="90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Prof</a:t>
                      </a:r>
                      <a:r>
                        <a:rPr lang="en-ZA" sz="900" baseline="0" dirty="0" smtClean="0"/>
                        <a:t> Cheryl </a:t>
                      </a:r>
                      <a:r>
                        <a:rPr lang="en-ZA" sz="900" baseline="0" dirty="0" err="1" smtClean="0"/>
                        <a:t>McCrindle</a:t>
                      </a:r>
                      <a:endParaRPr lang="en-ZA" sz="900" dirty="0"/>
                    </a:p>
                  </a:txBody>
                  <a:tcPr/>
                </a:tc>
              </a:tr>
              <a:tr h="460026"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Writing a good Research</a:t>
                      </a:r>
                      <a:r>
                        <a:rPr lang="en-ZA" sz="900" baseline="0" dirty="0" smtClean="0"/>
                        <a:t> Grant Proposal</a:t>
                      </a:r>
                      <a:endParaRPr lang="en-ZA" sz="900" dirty="0" smtClean="0"/>
                    </a:p>
                    <a:p>
                      <a:r>
                        <a:rPr lang="en-ZA" sz="900" dirty="0" smtClean="0"/>
                        <a:t>Venue: Graduate Centre, L1-74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1 June</a:t>
                      </a:r>
                      <a:r>
                        <a:rPr lang="en-ZA" sz="900" baseline="0" dirty="0" smtClean="0"/>
                        <a:t> 2017</a:t>
                      </a:r>
                    </a:p>
                    <a:p>
                      <a:r>
                        <a:rPr lang="en-ZA" sz="90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baseline="0" dirty="0" smtClean="0"/>
                        <a:t>Prof Gilbert </a:t>
                      </a:r>
                      <a:r>
                        <a:rPr lang="en-ZA" sz="900" baseline="0" dirty="0" err="1" smtClean="0"/>
                        <a:t>Onwu</a:t>
                      </a:r>
                      <a:endParaRPr lang="en-ZA" sz="900" dirty="0"/>
                    </a:p>
                  </a:txBody>
                  <a:tcPr/>
                </a:tc>
              </a:tr>
              <a:tr h="334565"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Writing a Scientific Paper</a:t>
                      </a:r>
                    </a:p>
                    <a:p>
                      <a:r>
                        <a:rPr lang="en-ZA" sz="900" dirty="0" smtClean="0"/>
                        <a:t>Venue: Library Training Room 1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26 June 2017</a:t>
                      </a:r>
                    </a:p>
                    <a:p>
                      <a:r>
                        <a:rPr lang="en-ZA" sz="90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>
                          <a:solidFill>
                            <a:srgbClr val="002060"/>
                          </a:solidFill>
                        </a:rPr>
                        <a:t>Prof Emil </a:t>
                      </a:r>
                      <a:r>
                        <a:rPr lang="en-ZA" sz="900" dirty="0" err="1" smtClean="0">
                          <a:solidFill>
                            <a:srgbClr val="002060"/>
                          </a:solidFill>
                        </a:rPr>
                        <a:t>Roduner</a:t>
                      </a:r>
                      <a:endParaRPr lang="en-Z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440315">
                <a:tc>
                  <a:txBody>
                    <a:bodyPr/>
                    <a:lstStyle/>
                    <a:p>
                      <a:r>
                        <a:rPr lang="en-ZA" sz="900" baseline="0" dirty="0" smtClean="0"/>
                        <a:t>Writing a winning proposal</a:t>
                      </a:r>
                    </a:p>
                    <a:p>
                      <a:r>
                        <a:rPr lang="en-ZA" sz="900" baseline="0" dirty="0" smtClean="0"/>
                        <a:t>Venue: Library Training Room 1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26 June 2017</a:t>
                      </a:r>
                    </a:p>
                    <a:p>
                      <a:r>
                        <a:rPr lang="en-ZA" sz="90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>
                          <a:solidFill>
                            <a:srgbClr val="002060"/>
                          </a:solidFill>
                        </a:rPr>
                        <a:t>Dr Robin </a:t>
                      </a:r>
                      <a:r>
                        <a:rPr lang="en-ZA" sz="900" dirty="0" err="1" smtClean="0">
                          <a:solidFill>
                            <a:srgbClr val="002060"/>
                          </a:solidFill>
                        </a:rPr>
                        <a:t>Drennan</a:t>
                      </a:r>
                      <a:r>
                        <a:rPr lang="en-ZA" sz="9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/>
                </a:tc>
              </a:tr>
              <a:tr h="565935"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Supervision</a:t>
                      </a:r>
                    </a:p>
                    <a:p>
                      <a:r>
                        <a:rPr lang="en-ZA" sz="900" dirty="0" smtClean="0"/>
                        <a:t>Venue: Library Training Room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28 July 2017</a:t>
                      </a:r>
                    </a:p>
                    <a:p>
                      <a:r>
                        <a:rPr lang="en-ZA" sz="90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>
                          <a:solidFill>
                            <a:schemeClr val="bg2"/>
                          </a:solidFill>
                        </a:rPr>
                        <a:t>Prof Peter </a:t>
                      </a:r>
                      <a:r>
                        <a:rPr lang="en-ZA" sz="900" dirty="0" err="1" smtClean="0">
                          <a:solidFill>
                            <a:schemeClr val="bg2"/>
                          </a:solidFill>
                        </a:rPr>
                        <a:t>LeRoux</a:t>
                      </a:r>
                      <a:endParaRPr lang="en-ZA" sz="9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Content Placeholder 19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342887726"/>
              </p:ext>
            </p:extLst>
          </p:nvPr>
        </p:nvGraphicFramePr>
        <p:xfrm>
          <a:off x="4648200" y="404662"/>
          <a:ext cx="4495800" cy="5095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2032"/>
                <a:gridCol w="1008112"/>
                <a:gridCol w="1475656"/>
              </a:tblGrid>
              <a:tr h="281895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Topic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Date 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Facilitator</a:t>
                      </a:r>
                      <a:endParaRPr lang="en-ZA" sz="1400" dirty="0"/>
                    </a:p>
                  </a:txBody>
                  <a:tcPr/>
                </a:tc>
              </a:tr>
              <a:tr h="463889">
                <a:tc>
                  <a:txBody>
                    <a:bodyPr/>
                    <a:lstStyle/>
                    <a:p>
                      <a:r>
                        <a:rPr lang="en-ZA" sz="900" dirty="0" smtClean="0">
                          <a:solidFill>
                            <a:schemeClr val="bg1"/>
                          </a:solidFill>
                        </a:rPr>
                        <a:t>Managing Research Projects</a:t>
                      </a:r>
                    </a:p>
                    <a:p>
                      <a:r>
                        <a:rPr lang="en-ZA" sz="900" dirty="0" smtClean="0">
                          <a:solidFill>
                            <a:schemeClr val="bg1"/>
                          </a:solidFill>
                        </a:rPr>
                        <a:t>Venue: Library Training Room 1</a:t>
                      </a:r>
                      <a:endParaRPr lang="en-ZA" sz="9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>
                          <a:solidFill>
                            <a:srgbClr val="002060"/>
                          </a:solidFill>
                        </a:rPr>
                        <a:t>11 August 2017</a:t>
                      </a:r>
                    </a:p>
                    <a:p>
                      <a:r>
                        <a:rPr lang="en-ZA" sz="900" dirty="0" smtClean="0">
                          <a:solidFill>
                            <a:srgbClr val="002060"/>
                          </a:solidFill>
                        </a:rPr>
                        <a:t>08:30-13:30</a:t>
                      </a:r>
                      <a:endParaRPr lang="en-Z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>
                          <a:solidFill>
                            <a:schemeClr val="bg1"/>
                          </a:solidFill>
                        </a:rPr>
                        <a:t>Prof </a:t>
                      </a:r>
                      <a:r>
                        <a:rPr lang="en-ZA" sz="900" dirty="0" err="1" smtClean="0">
                          <a:solidFill>
                            <a:schemeClr val="bg1"/>
                          </a:solidFill>
                        </a:rPr>
                        <a:t>Paxie</a:t>
                      </a:r>
                      <a:r>
                        <a:rPr lang="en-ZA" sz="9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ZA" sz="900" smtClean="0">
                          <a:solidFill>
                            <a:schemeClr val="bg1"/>
                          </a:solidFill>
                        </a:rPr>
                        <a:t>Chirwa</a:t>
                      </a:r>
                      <a:endParaRPr lang="en-ZA" sz="9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38273"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Writing for Publication (Science)</a:t>
                      </a:r>
                    </a:p>
                    <a:p>
                      <a:r>
                        <a:rPr lang="en-ZA" sz="900" dirty="0" smtClean="0"/>
                        <a:t>Venue: Library Training Room 1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25 August 2017</a:t>
                      </a:r>
                    </a:p>
                    <a:p>
                      <a:r>
                        <a:rPr lang="en-ZA" sz="90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Prof Cheryl </a:t>
                      </a:r>
                      <a:r>
                        <a:rPr lang="en-ZA" sz="900" dirty="0" err="1" smtClean="0"/>
                        <a:t>McCrindle</a:t>
                      </a:r>
                      <a:endParaRPr lang="en-ZA" sz="900" dirty="0"/>
                    </a:p>
                  </a:txBody>
                  <a:tcPr/>
                </a:tc>
              </a:tr>
              <a:tr h="463889"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Write now: Getting more done through a writing group </a:t>
                      </a:r>
                    </a:p>
                    <a:p>
                      <a:r>
                        <a:rPr lang="en-ZA" sz="900" dirty="0" smtClean="0"/>
                        <a:t>Venue: Library Training</a:t>
                      </a:r>
                      <a:r>
                        <a:rPr lang="en-ZA" sz="900" baseline="0" dirty="0" smtClean="0"/>
                        <a:t> Room 1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01 Sept 2017</a:t>
                      </a:r>
                    </a:p>
                    <a:p>
                      <a:r>
                        <a:rPr lang="en-ZA" sz="90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dirty="0" smtClean="0">
                          <a:solidFill>
                            <a:srgbClr val="002060"/>
                          </a:solidFill>
                        </a:rPr>
                        <a:t>Prof</a:t>
                      </a:r>
                      <a:r>
                        <a:rPr lang="en-ZA" sz="900" baseline="0" dirty="0" smtClean="0">
                          <a:solidFill>
                            <a:srgbClr val="002060"/>
                          </a:solidFill>
                        </a:rPr>
                        <a:t> James </a:t>
                      </a:r>
                      <a:r>
                        <a:rPr lang="en-ZA" sz="900" baseline="0" smtClean="0">
                          <a:solidFill>
                            <a:srgbClr val="002060"/>
                          </a:solidFill>
                        </a:rPr>
                        <a:t>Ogude</a:t>
                      </a:r>
                      <a:endParaRPr lang="en-Z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465126">
                <a:tc>
                  <a:txBody>
                    <a:bodyPr/>
                    <a:lstStyle/>
                    <a:p>
                      <a:r>
                        <a:rPr lang="en-ZA" sz="900" baseline="0" dirty="0" smtClean="0"/>
                        <a:t>Research Ethics</a:t>
                      </a:r>
                    </a:p>
                    <a:p>
                      <a:r>
                        <a:rPr lang="en-ZA" sz="900" baseline="0" dirty="0" smtClean="0"/>
                        <a:t>Venue: Library Training Room 1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15 Sept 2017</a:t>
                      </a:r>
                    </a:p>
                    <a:p>
                      <a:r>
                        <a:rPr lang="en-ZA" sz="90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>
                          <a:solidFill>
                            <a:srgbClr val="002060"/>
                          </a:solidFill>
                        </a:rPr>
                        <a:t>Prof Johan </a:t>
                      </a:r>
                      <a:r>
                        <a:rPr lang="en-ZA" sz="900" dirty="0" err="1" smtClean="0">
                          <a:solidFill>
                            <a:srgbClr val="002060"/>
                          </a:solidFill>
                        </a:rPr>
                        <a:t>Schoeman</a:t>
                      </a:r>
                      <a:endParaRPr lang="en-Z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465126">
                <a:tc>
                  <a:txBody>
                    <a:bodyPr/>
                    <a:lstStyle/>
                    <a:p>
                      <a:r>
                        <a:rPr lang="en-ZA" sz="900" baseline="0" dirty="0" smtClean="0"/>
                        <a:t>Writing for Success</a:t>
                      </a:r>
                      <a:endParaRPr lang="en-ZA" sz="900" dirty="0" smtClean="0"/>
                    </a:p>
                    <a:p>
                      <a:r>
                        <a:rPr lang="en-ZA" sz="900" dirty="0" smtClean="0"/>
                        <a:t>Venue: Library Training Room 1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>
                          <a:solidFill>
                            <a:schemeClr val="bg1"/>
                          </a:solidFill>
                        </a:rPr>
                        <a:t>20 Sept 2017</a:t>
                      </a:r>
                    </a:p>
                    <a:p>
                      <a:r>
                        <a:rPr lang="en-ZA" sz="900" dirty="0" smtClean="0">
                          <a:solidFill>
                            <a:schemeClr val="bg1"/>
                          </a:solidFill>
                        </a:rPr>
                        <a:t>08:30-13:30</a:t>
                      </a:r>
                      <a:endParaRPr lang="en-ZA" sz="9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Prof Dire </a:t>
                      </a:r>
                      <a:r>
                        <a:rPr lang="en-ZA" sz="900" dirty="0" err="1" smtClean="0"/>
                        <a:t>Tladi</a:t>
                      </a:r>
                      <a:r>
                        <a:rPr lang="en-ZA" sz="900" dirty="0" smtClean="0"/>
                        <a:t> </a:t>
                      </a:r>
                      <a:endParaRPr lang="en-ZA" sz="900" dirty="0"/>
                    </a:p>
                  </a:txBody>
                  <a:tcPr/>
                </a:tc>
              </a:tr>
              <a:tr h="463889"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What is my role as a Postgraduate Supervisor</a:t>
                      </a:r>
                    </a:p>
                    <a:p>
                      <a:r>
                        <a:rPr lang="en-ZA" sz="900" dirty="0" smtClean="0"/>
                        <a:t>Venue: Graduate Centre Room 1-23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13 Oct 2017</a:t>
                      </a:r>
                    </a:p>
                    <a:p>
                      <a:r>
                        <a:rPr lang="en-ZA" sz="90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>
                          <a:solidFill>
                            <a:srgbClr val="002060"/>
                          </a:solidFill>
                        </a:rPr>
                        <a:t>Prof Patricia Forbes </a:t>
                      </a:r>
                    </a:p>
                    <a:p>
                      <a:endParaRPr lang="en-Z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463889">
                <a:tc>
                  <a:txBody>
                    <a:bodyPr/>
                    <a:lstStyle/>
                    <a:p>
                      <a:r>
                        <a:rPr lang="en-ZA" sz="900" baseline="0" dirty="0" smtClean="0"/>
                        <a:t>Building Effective Collaborative &amp; Professional Networking.</a:t>
                      </a:r>
                    </a:p>
                    <a:p>
                      <a:r>
                        <a:rPr lang="en-ZA" sz="900" baseline="0" dirty="0" smtClean="0"/>
                        <a:t>Venue: Library Training Room 1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26 Oct 2017</a:t>
                      </a:r>
                    </a:p>
                    <a:p>
                      <a:r>
                        <a:rPr lang="en-ZA" sz="900" dirty="0" smtClean="0"/>
                        <a:t>08:30-13:30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>
                          <a:solidFill>
                            <a:srgbClr val="002060"/>
                          </a:solidFill>
                        </a:rPr>
                        <a:t>Prof Robert Millar</a:t>
                      </a:r>
                    </a:p>
                  </a:txBody>
                  <a:tcPr/>
                </a:tc>
              </a:tr>
              <a:tr h="5972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dirty="0" smtClean="0"/>
                        <a:t>Being a good Postgraduate Research Supervisor</a:t>
                      </a:r>
                    </a:p>
                    <a:p>
                      <a:r>
                        <a:rPr lang="en-ZA" sz="900" dirty="0" smtClean="0"/>
                        <a:t>Venue: Library Training Room 1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>
                          <a:solidFill>
                            <a:srgbClr val="002060"/>
                          </a:solidFill>
                        </a:rPr>
                        <a:t>31 Oct 2017</a:t>
                      </a:r>
                    </a:p>
                    <a:p>
                      <a:r>
                        <a:rPr lang="en-ZA" sz="900" dirty="0" smtClean="0">
                          <a:solidFill>
                            <a:srgbClr val="002060"/>
                          </a:solidFill>
                        </a:rPr>
                        <a:t>08:30-13:30</a:t>
                      </a:r>
                      <a:endParaRPr lang="en-Z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>
                          <a:solidFill>
                            <a:schemeClr val="bg1"/>
                          </a:solidFill>
                        </a:rPr>
                        <a:t>Prof </a:t>
                      </a:r>
                      <a:r>
                        <a:rPr lang="en-ZA" sz="900" smtClean="0">
                          <a:solidFill>
                            <a:schemeClr val="bg1"/>
                          </a:solidFill>
                        </a:rPr>
                        <a:t>Anita Michel</a:t>
                      </a:r>
                      <a:endParaRPr lang="en-ZA" sz="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8273">
                <a:tc>
                  <a:txBody>
                    <a:bodyPr/>
                    <a:lstStyle/>
                    <a:p>
                      <a:r>
                        <a:rPr lang="en-ZA" sz="900" dirty="0" smtClean="0"/>
                        <a:t>Conflict Management</a:t>
                      </a:r>
                    </a:p>
                    <a:p>
                      <a:r>
                        <a:rPr lang="en-ZA" sz="900" dirty="0" smtClean="0"/>
                        <a:t>Venue: Graduate Centre Room 1-23</a:t>
                      </a:r>
                      <a:r>
                        <a:rPr lang="en-ZA" sz="900" baseline="0" dirty="0" smtClean="0"/>
                        <a:t> </a:t>
                      </a:r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900" dirty="0" smtClean="0">
                          <a:solidFill>
                            <a:srgbClr val="002060"/>
                          </a:solidFill>
                        </a:rPr>
                        <a:t>03 Nov 2017</a:t>
                      </a:r>
                    </a:p>
                    <a:p>
                      <a:r>
                        <a:rPr lang="en-ZA" sz="900" dirty="0" smtClean="0">
                          <a:solidFill>
                            <a:srgbClr val="002060"/>
                          </a:solidFill>
                        </a:rPr>
                        <a:t>08:30-13:30</a:t>
                      </a:r>
                      <a:endParaRPr lang="en-Z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dirty="0" smtClean="0"/>
                        <a:t>Prof </a:t>
                      </a:r>
                      <a:r>
                        <a:rPr lang="en-ZA" sz="900" dirty="0" err="1" smtClean="0"/>
                        <a:t>Mashudu</a:t>
                      </a:r>
                      <a:r>
                        <a:rPr lang="en-ZA" sz="900" dirty="0" smtClean="0"/>
                        <a:t> </a:t>
                      </a:r>
                      <a:r>
                        <a:rPr lang="en-ZA" sz="900" dirty="0" err="1" smtClean="0"/>
                        <a:t>Tshifularo</a:t>
                      </a:r>
                      <a:r>
                        <a:rPr lang="en-ZA" sz="900" dirty="0" smtClean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9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Z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422143">
                <a:tc>
                  <a:txBody>
                    <a:bodyPr/>
                    <a:lstStyle/>
                    <a:p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9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413188"/>
              </p:ext>
            </p:extLst>
          </p:nvPr>
        </p:nvGraphicFramePr>
        <p:xfrm>
          <a:off x="4716016" y="5589241"/>
          <a:ext cx="4427984" cy="1440160"/>
        </p:xfrm>
        <a:graphic>
          <a:graphicData uri="http://schemas.openxmlformats.org/drawingml/2006/table">
            <a:tbl>
              <a:tblPr/>
              <a:tblGrid>
                <a:gridCol w="4427984"/>
              </a:tblGrid>
              <a:tr h="1440160"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Kindly note that the One-on-One</a:t>
                      </a:r>
                      <a:r>
                        <a:rPr lang="en-ZA" sz="1200" baseline="0" dirty="0" smtClean="0"/>
                        <a:t> Writing Clinic is running on </a:t>
                      </a:r>
                    </a:p>
                    <a:p>
                      <a:r>
                        <a:rPr lang="en-ZA" sz="1200" baseline="0" dirty="0" smtClean="0"/>
                        <a:t>Tuesdays and Wednesdays this year.</a:t>
                      </a:r>
                      <a:endParaRPr lang="en-ZA" sz="1200" dirty="0" smtClean="0"/>
                    </a:p>
                    <a:p>
                      <a:r>
                        <a:rPr lang="en-ZA" sz="1200" dirty="0" smtClean="0"/>
                        <a:t>If you have writing work-in-progress that you would like to discuss with a writing consultant, please book  a session with Tilly</a:t>
                      </a:r>
                      <a:r>
                        <a:rPr lang="en-ZA" sz="1200" b="0" baseline="0" dirty="0" smtClean="0"/>
                        <a:t> at </a:t>
                      </a:r>
                      <a:r>
                        <a:rPr lang="en-ZA" sz="1200" b="1" baseline="0" dirty="0" smtClean="0"/>
                        <a:t> tilly.hlongwane@up.ac.za</a:t>
                      </a:r>
                      <a:r>
                        <a:rPr lang="en-ZA" sz="1200" b="1" baseline="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en-ZA" sz="1200" b="1" dirty="0" smtClean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9531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552</TotalTime>
  <Words>478</Words>
  <Application>Microsoft Office PowerPoint</Application>
  <PresentationFormat>On-screen Show (4:3)</PresentationFormat>
  <Paragraphs>135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Elemental</vt:lpstr>
      <vt:lpstr>  UP Early Career Academics Programme 2017</vt:lpstr>
    </vt:vector>
  </TitlesOfParts>
  <Company>University of Pretoria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Eraly</dc:title>
  <dc:creator>Zenzile Msweli</dc:creator>
  <cp:lastModifiedBy>User</cp:lastModifiedBy>
  <cp:revision>111</cp:revision>
  <cp:lastPrinted>2016-08-19T07:48:54Z</cp:lastPrinted>
  <dcterms:created xsi:type="dcterms:W3CDTF">2015-09-08T11:33:23Z</dcterms:created>
  <dcterms:modified xsi:type="dcterms:W3CDTF">2017-02-07T09:49:33Z</dcterms:modified>
</cp:coreProperties>
</file>