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5" r:id="rId2"/>
    <p:sldId id="266" r:id="rId3"/>
    <p:sldId id="270" r:id="rId4"/>
    <p:sldId id="271" r:id="rId5"/>
    <p:sldId id="280" r:id="rId6"/>
    <p:sldId id="272" r:id="rId7"/>
    <p:sldId id="273" r:id="rId8"/>
    <p:sldId id="282" r:id="rId9"/>
    <p:sldId id="274" r:id="rId10"/>
    <p:sldId id="283" r:id="rId11"/>
    <p:sldId id="284" r:id="rId12"/>
    <p:sldId id="285" r:id="rId13"/>
    <p:sldId id="286"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3" d="100"/>
          <a:sy n="123" d="100"/>
        </p:scale>
        <p:origin x="-1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75ABA6-8FE7-48B6-BBA2-E477282628E4}" type="datetimeFigureOut">
              <a:rPr lang="en-ZA" smtClean="0"/>
              <a:t>2019/06/28</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0DE1E3-2A18-4091-A4FC-8589EF629414}" type="slidenum">
              <a:rPr lang="en-ZA" smtClean="0"/>
              <a:t>‹#›</a:t>
            </a:fld>
            <a:endParaRPr lang="en-ZA"/>
          </a:p>
        </p:txBody>
      </p:sp>
    </p:spTree>
    <p:extLst>
      <p:ext uri="{BB962C8B-B14F-4D97-AF65-F5344CB8AC3E}">
        <p14:creationId xmlns:p14="http://schemas.microsoft.com/office/powerpoint/2010/main" val="1096792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01E81806-E9A8-422E-B3AF-4765F29648CB}" type="slidenum">
              <a:rPr lang="en-ZA" smtClean="0"/>
              <a:t>1</a:t>
            </a:fld>
            <a:endParaRPr lang="en-ZA"/>
          </a:p>
        </p:txBody>
      </p:sp>
    </p:spTree>
    <p:extLst>
      <p:ext uri="{BB962C8B-B14F-4D97-AF65-F5344CB8AC3E}">
        <p14:creationId xmlns:p14="http://schemas.microsoft.com/office/powerpoint/2010/main" val="3171676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01E81806-E9A8-422E-B3AF-4765F29648CB}" type="slidenum">
              <a:rPr lang="en-ZA" smtClean="0"/>
              <a:t>10</a:t>
            </a:fld>
            <a:endParaRPr lang="en-ZA"/>
          </a:p>
        </p:txBody>
      </p:sp>
    </p:spTree>
    <p:extLst>
      <p:ext uri="{BB962C8B-B14F-4D97-AF65-F5344CB8AC3E}">
        <p14:creationId xmlns:p14="http://schemas.microsoft.com/office/powerpoint/2010/main" val="29921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01E81806-E9A8-422E-B3AF-4765F29648CB}" type="slidenum">
              <a:rPr lang="en-ZA" smtClean="0"/>
              <a:t>11</a:t>
            </a:fld>
            <a:endParaRPr lang="en-ZA"/>
          </a:p>
        </p:txBody>
      </p:sp>
    </p:spTree>
    <p:extLst>
      <p:ext uri="{BB962C8B-B14F-4D97-AF65-F5344CB8AC3E}">
        <p14:creationId xmlns:p14="http://schemas.microsoft.com/office/powerpoint/2010/main" val="1448654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1E81806-E9A8-422E-B3AF-4765F29648CB}"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Z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7871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1E81806-E9A8-422E-B3AF-4765F29648CB}"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Z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1927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01E81806-E9A8-422E-B3AF-4765F29648CB}" type="slidenum">
              <a:rPr lang="en-ZA" smtClean="0"/>
              <a:t>2</a:t>
            </a:fld>
            <a:endParaRPr lang="en-ZA"/>
          </a:p>
        </p:txBody>
      </p:sp>
    </p:spTree>
    <p:extLst>
      <p:ext uri="{BB962C8B-B14F-4D97-AF65-F5344CB8AC3E}">
        <p14:creationId xmlns:p14="http://schemas.microsoft.com/office/powerpoint/2010/main" val="619186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01E81806-E9A8-422E-B3AF-4765F29648CB}" type="slidenum">
              <a:rPr lang="en-ZA" smtClean="0"/>
              <a:t>3</a:t>
            </a:fld>
            <a:endParaRPr lang="en-ZA"/>
          </a:p>
        </p:txBody>
      </p:sp>
    </p:spTree>
    <p:extLst>
      <p:ext uri="{BB962C8B-B14F-4D97-AF65-F5344CB8AC3E}">
        <p14:creationId xmlns:p14="http://schemas.microsoft.com/office/powerpoint/2010/main" val="1420727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01E81806-E9A8-422E-B3AF-4765F29648CB}" type="slidenum">
              <a:rPr lang="en-ZA" smtClean="0"/>
              <a:t>4</a:t>
            </a:fld>
            <a:endParaRPr lang="en-ZA"/>
          </a:p>
        </p:txBody>
      </p:sp>
    </p:spTree>
    <p:extLst>
      <p:ext uri="{BB962C8B-B14F-4D97-AF65-F5344CB8AC3E}">
        <p14:creationId xmlns:p14="http://schemas.microsoft.com/office/powerpoint/2010/main" val="2239513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01E81806-E9A8-422E-B3AF-4765F29648CB}" type="slidenum">
              <a:rPr lang="en-ZA" smtClean="0"/>
              <a:t>5</a:t>
            </a:fld>
            <a:endParaRPr lang="en-ZA"/>
          </a:p>
        </p:txBody>
      </p:sp>
    </p:spTree>
    <p:extLst>
      <p:ext uri="{BB962C8B-B14F-4D97-AF65-F5344CB8AC3E}">
        <p14:creationId xmlns:p14="http://schemas.microsoft.com/office/powerpoint/2010/main" val="1563118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01E81806-E9A8-422E-B3AF-4765F29648CB}" type="slidenum">
              <a:rPr lang="en-ZA" smtClean="0"/>
              <a:t>6</a:t>
            </a:fld>
            <a:endParaRPr lang="en-ZA"/>
          </a:p>
        </p:txBody>
      </p:sp>
    </p:spTree>
    <p:extLst>
      <p:ext uri="{BB962C8B-B14F-4D97-AF65-F5344CB8AC3E}">
        <p14:creationId xmlns:p14="http://schemas.microsoft.com/office/powerpoint/2010/main" val="3467413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01E81806-E9A8-422E-B3AF-4765F29648CB}" type="slidenum">
              <a:rPr lang="en-ZA" smtClean="0"/>
              <a:t>7</a:t>
            </a:fld>
            <a:endParaRPr lang="en-ZA"/>
          </a:p>
        </p:txBody>
      </p:sp>
    </p:spTree>
    <p:extLst>
      <p:ext uri="{BB962C8B-B14F-4D97-AF65-F5344CB8AC3E}">
        <p14:creationId xmlns:p14="http://schemas.microsoft.com/office/powerpoint/2010/main" val="2184862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1E81806-E9A8-422E-B3AF-4765F29648CB}"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Z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5087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01E81806-E9A8-422E-B3AF-4765F29648CB}" type="slidenum">
              <a:rPr lang="en-ZA" smtClean="0"/>
              <a:t>9</a:t>
            </a:fld>
            <a:endParaRPr lang="en-ZA"/>
          </a:p>
        </p:txBody>
      </p:sp>
    </p:spTree>
    <p:extLst>
      <p:ext uri="{BB962C8B-B14F-4D97-AF65-F5344CB8AC3E}">
        <p14:creationId xmlns:p14="http://schemas.microsoft.com/office/powerpoint/2010/main" val="3290423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56DE59A5-9F15-449D-A4D0-522ADDD5CB69}" type="datetimeFigureOut">
              <a:rPr lang="en-ZA" smtClean="0"/>
              <a:t>2019/06/28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237C12E-028F-4B0D-9996-B6E7246D6DFC}" type="slidenum">
              <a:rPr lang="en-ZA" smtClean="0"/>
              <a:t>‹#›</a:t>
            </a:fld>
            <a:endParaRPr lang="en-ZA"/>
          </a:p>
        </p:txBody>
      </p:sp>
    </p:spTree>
    <p:extLst>
      <p:ext uri="{BB962C8B-B14F-4D97-AF65-F5344CB8AC3E}">
        <p14:creationId xmlns:p14="http://schemas.microsoft.com/office/powerpoint/2010/main" val="1549095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56DE59A5-9F15-449D-A4D0-522ADDD5CB69}" type="datetimeFigureOut">
              <a:rPr lang="en-ZA" smtClean="0"/>
              <a:t>2019/06/28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237C12E-028F-4B0D-9996-B6E7246D6DFC}" type="slidenum">
              <a:rPr lang="en-ZA" smtClean="0"/>
              <a:t>‹#›</a:t>
            </a:fld>
            <a:endParaRPr lang="en-ZA"/>
          </a:p>
        </p:txBody>
      </p:sp>
    </p:spTree>
    <p:extLst>
      <p:ext uri="{BB962C8B-B14F-4D97-AF65-F5344CB8AC3E}">
        <p14:creationId xmlns:p14="http://schemas.microsoft.com/office/powerpoint/2010/main" val="4114996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56DE59A5-9F15-449D-A4D0-522ADDD5CB69}" type="datetimeFigureOut">
              <a:rPr lang="en-ZA" smtClean="0"/>
              <a:t>2019/06/28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237C12E-028F-4B0D-9996-B6E7246D6DFC}" type="slidenum">
              <a:rPr lang="en-ZA" smtClean="0"/>
              <a:t>‹#›</a:t>
            </a:fld>
            <a:endParaRPr lang="en-ZA"/>
          </a:p>
        </p:txBody>
      </p:sp>
    </p:spTree>
    <p:extLst>
      <p:ext uri="{BB962C8B-B14F-4D97-AF65-F5344CB8AC3E}">
        <p14:creationId xmlns:p14="http://schemas.microsoft.com/office/powerpoint/2010/main" val="293417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56DE59A5-9F15-449D-A4D0-522ADDD5CB69}" type="datetimeFigureOut">
              <a:rPr lang="en-ZA" smtClean="0"/>
              <a:t>2019/06/28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237C12E-028F-4B0D-9996-B6E7246D6DFC}" type="slidenum">
              <a:rPr lang="en-ZA" smtClean="0"/>
              <a:t>‹#›</a:t>
            </a:fld>
            <a:endParaRPr lang="en-ZA"/>
          </a:p>
        </p:txBody>
      </p:sp>
    </p:spTree>
    <p:extLst>
      <p:ext uri="{BB962C8B-B14F-4D97-AF65-F5344CB8AC3E}">
        <p14:creationId xmlns:p14="http://schemas.microsoft.com/office/powerpoint/2010/main" val="3645767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DE59A5-9F15-449D-A4D0-522ADDD5CB69}" type="datetimeFigureOut">
              <a:rPr lang="en-ZA" smtClean="0"/>
              <a:t>2019/06/28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237C12E-028F-4B0D-9996-B6E7246D6DFC}" type="slidenum">
              <a:rPr lang="en-ZA" smtClean="0"/>
              <a:t>‹#›</a:t>
            </a:fld>
            <a:endParaRPr lang="en-ZA"/>
          </a:p>
        </p:txBody>
      </p:sp>
    </p:spTree>
    <p:extLst>
      <p:ext uri="{BB962C8B-B14F-4D97-AF65-F5344CB8AC3E}">
        <p14:creationId xmlns:p14="http://schemas.microsoft.com/office/powerpoint/2010/main" val="213639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56DE59A5-9F15-449D-A4D0-522ADDD5CB69}" type="datetimeFigureOut">
              <a:rPr lang="en-ZA" smtClean="0"/>
              <a:t>2019/06/28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F237C12E-028F-4B0D-9996-B6E7246D6DFC}" type="slidenum">
              <a:rPr lang="en-ZA" smtClean="0"/>
              <a:t>‹#›</a:t>
            </a:fld>
            <a:endParaRPr lang="en-ZA"/>
          </a:p>
        </p:txBody>
      </p:sp>
    </p:spTree>
    <p:extLst>
      <p:ext uri="{BB962C8B-B14F-4D97-AF65-F5344CB8AC3E}">
        <p14:creationId xmlns:p14="http://schemas.microsoft.com/office/powerpoint/2010/main" val="141919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56DE59A5-9F15-449D-A4D0-522ADDD5CB69}" type="datetimeFigureOut">
              <a:rPr lang="en-ZA" smtClean="0"/>
              <a:t>2019/06/28</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F237C12E-028F-4B0D-9996-B6E7246D6DFC}" type="slidenum">
              <a:rPr lang="en-ZA" smtClean="0"/>
              <a:t>‹#›</a:t>
            </a:fld>
            <a:endParaRPr lang="en-ZA"/>
          </a:p>
        </p:txBody>
      </p:sp>
    </p:spTree>
    <p:extLst>
      <p:ext uri="{BB962C8B-B14F-4D97-AF65-F5344CB8AC3E}">
        <p14:creationId xmlns:p14="http://schemas.microsoft.com/office/powerpoint/2010/main" val="1075799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56DE59A5-9F15-449D-A4D0-522ADDD5CB69}" type="datetimeFigureOut">
              <a:rPr lang="en-ZA" smtClean="0"/>
              <a:t>2019/06/28</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F237C12E-028F-4B0D-9996-B6E7246D6DFC}" type="slidenum">
              <a:rPr lang="en-ZA" smtClean="0"/>
              <a:t>‹#›</a:t>
            </a:fld>
            <a:endParaRPr lang="en-ZA"/>
          </a:p>
        </p:txBody>
      </p:sp>
    </p:spTree>
    <p:extLst>
      <p:ext uri="{BB962C8B-B14F-4D97-AF65-F5344CB8AC3E}">
        <p14:creationId xmlns:p14="http://schemas.microsoft.com/office/powerpoint/2010/main" val="3001167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DE59A5-9F15-449D-A4D0-522ADDD5CB69}" type="datetimeFigureOut">
              <a:rPr lang="en-ZA" smtClean="0"/>
              <a:t>2019/06/28</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F237C12E-028F-4B0D-9996-B6E7246D6DFC}" type="slidenum">
              <a:rPr lang="en-ZA" smtClean="0"/>
              <a:t>‹#›</a:t>
            </a:fld>
            <a:endParaRPr lang="en-ZA"/>
          </a:p>
        </p:txBody>
      </p:sp>
    </p:spTree>
    <p:extLst>
      <p:ext uri="{BB962C8B-B14F-4D97-AF65-F5344CB8AC3E}">
        <p14:creationId xmlns:p14="http://schemas.microsoft.com/office/powerpoint/2010/main" val="4158747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DE59A5-9F15-449D-A4D0-522ADDD5CB69}" type="datetimeFigureOut">
              <a:rPr lang="en-ZA" smtClean="0"/>
              <a:t>2019/06/28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F237C12E-028F-4B0D-9996-B6E7246D6DFC}" type="slidenum">
              <a:rPr lang="en-ZA" smtClean="0"/>
              <a:t>‹#›</a:t>
            </a:fld>
            <a:endParaRPr lang="en-ZA"/>
          </a:p>
        </p:txBody>
      </p:sp>
    </p:spTree>
    <p:extLst>
      <p:ext uri="{BB962C8B-B14F-4D97-AF65-F5344CB8AC3E}">
        <p14:creationId xmlns:p14="http://schemas.microsoft.com/office/powerpoint/2010/main" val="42619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DE59A5-9F15-449D-A4D0-522ADDD5CB69}" type="datetimeFigureOut">
              <a:rPr lang="en-ZA" smtClean="0"/>
              <a:t>2019/06/28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F237C12E-028F-4B0D-9996-B6E7246D6DFC}" type="slidenum">
              <a:rPr lang="en-ZA" smtClean="0"/>
              <a:t>‹#›</a:t>
            </a:fld>
            <a:endParaRPr lang="en-ZA"/>
          </a:p>
        </p:txBody>
      </p:sp>
    </p:spTree>
    <p:extLst>
      <p:ext uri="{BB962C8B-B14F-4D97-AF65-F5344CB8AC3E}">
        <p14:creationId xmlns:p14="http://schemas.microsoft.com/office/powerpoint/2010/main" val="3699186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DE59A5-9F15-449D-A4D0-522ADDD5CB69}" type="datetimeFigureOut">
              <a:rPr lang="en-ZA" smtClean="0"/>
              <a:t>2019/06/28</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37C12E-028F-4B0D-9996-B6E7246D6DFC}" type="slidenum">
              <a:rPr lang="en-ZA" smtClean="0"/>
              <a:t>‹#›</a:t>
            </a:fld>
            <a:endParaRPr lang="en-ZA"/>
          </a:p>
        </p:txBody>
      </p:sp>
    </p:spTree>
    <p:extLst>
      <p:ext uri="{BB962C8B-B14F-4D97-AF65-F5344CB8AC3E}">
        <p14:creationId xmlns:p14="http://schemas.microsoft.com/office/powerpoint/2010/main" val="284245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Word_Document1.docx"/><Relationship Id="rId5" Type="http://schemas.openxmlformats.org/officeDocument/2006/relationships/oleObject" Target="../embeddings/oleObject1.bin"/><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Surette.vanstaden@up.ac.z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1412776"/>
            <a:ext cx="3527376" cy="5472608"/>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3" name="Rectangle 2"/>
          <p:cNvSpPr/>
          <p:nvPr/>
        </p:nvSpPr>
        <p:spPr>
          <a:xfrm>
            <a:off x="2927648" y="0"/>
            <a:ext cx="7740352" cy="35730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Rectangle 6"/>
          <p:cNvSpPr/>
          <p:nvPr/>
        </p:nvSpPr>
        <p:spPr>
          <a:xfrm>
            <a:off x="5159896" y="3121224"/>
            <a:ext cx="4572000" cy="307777"/>
          </a:xfrm>
          <a:prstGeom prst="rect">
            <a:avLst/>
          </a:prstGeom>
        </p:spPr>
        <p:txBody>
          <a:bodyPr>
            <a:spAutoFit/>
          </a:bodyPr>
          <a:lstStyle/>
          <a:p>
            <a:pPr fontAlgn="ctr"/>
            <a:r>
              <a:rPr lang="en-GB" sz="1400" b="1" dirty="0"/>
              <a:t>Faculty of Education</a:t>
            </a:r>
            <a:endParaRPr lang="en-ZA" sz="1400" dirty="0"/>
          </a:p>
        </p:txBody>
      </p:sp>
      <p:sp>
        <p:nvSpPr>
          <p:cNvPr id="8" name="Rectangle 7"/>
          <p:cNvSpPr/>
          <p:nvPr/>
        </p:nvSpPr>
        <p:spPr>
          <a:xfrm>
            <a:off x="2927648" y="1412776"/>
            <a:ext cx="2123728" cy="2160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9" name="Picture 2" descr="I:\Double Option 2015 R\UP\PowerPoint Editable\UP 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5681" y="1755960"/>
            <a:ext cx="1513185" cy="1577861"/>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a:extLst>
              <a:ext uri="{FF2B5EF4-FFF2-40B4-BE49-F238E27FC236}">
                <a16:creationId xmlns:a16="http://schemas.microsoft.com/office/drawing/2014/main" xmlns="" id="{620881F0-1133-4792-B034-53331F3AB501}"/>
              </a:ext>
            </a:extLst>
          </p:cNvPr>
          <p:cNvSpPr txBox="1">
            <a:spLocks/>
          </p:cNvSpPr>
          <p:nvPr/>
        </p:nvSpPr>
        <p:spPr>
          <a:xfrm>
            <a:off x="5089212" y="1412776"/>
            <a:ext cx="5633048" cy="1912983"/>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spcAft>
                <a:spcPts val="800"/>
              </a:spcAft>
            </a:pPr>
            <a:endParaRPr lang="en-GB" sz="112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GB" sz="11200"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ZA" sz="9600" b="1" dirty="0">
                <a:latin typeface="Calibri" panose="020F0502020204030204" pitchFamily="34" charset="0"/>
                <a:ea typeface="Calibri" panose="020F0502020204030204" pitchFamily="34" charset="0"/>
                <a:cs typeface="Times New Roman" panose="02020603050405020304" pitchFamily="18" charset="0"/>
              </a:rPr>
              <a:t>Moving beyond league table standings: How Measures of Opportunity to Learn (OTL) can inform educational quality and policy directives. </a:t>
            </a:r>
          </a:p>
          <a:p>
            <a:pPr lvl="0" algn="r">
              <a:spcBef>
                <a:spcPts val="1000"/>
              </a:spcBef>
            </a:pPr>
            <a:endParaRPr lang="en-ZA" sz="7200" dirty="0">
              <a:solidFill>
                <a:prstClr val="black"/>
              </a:solidFill>
              <a:latin typeface="Calibri" panose="020F0502020204030204"/>
              <a:ea typeface="+mn-ea"/>
              <a:cs typeface="+mn-cs"/>
            </a:endParaRPr>
          </a:p>
          <a:p>
            <a:pPr lvl="0" algn="r">
              <a:spcBef>
                <a:spcPts val="1000"/>
              </a:spcBef>
            </a:pPr>
            <a:endParaRPr lang="en-ZA" sz="7200" dirty="0">
              <a:solidFill>
                <a:prstClr val="black"/>
              </a:solidFill>
              <a:latin typeface="Calibri" panose="020F0502020204030204"/>
              <a:ea typeface="+mn-ea"/>
              <a:cs typeface="+mn-cs"/>
            </a:endParaRPr>
          </a:p>
          <a:p>
            <a:pPr lvl="0" algn="r">
              <a:spcBef>
                <a:spcPts val="1000"/>
              </a:spcBef>
            </a:pPr>
            <a:r>
              <a:rPr lang="en-ZA" sz="7200" dirty="0">
                <a:solidFill>
                  <a:prstClr val="black"/>
                </a:solidFill>
                <a:latin typeface="Calibri" panose="020F0502020204030204"/>
                <a:ea typeface="+mn-ea"/>
                <a:cs typeface="+mn-cs"/>
              </a:rPr>
              <a:t> </a:t>
            </a:r>
          </a:p>
          <a:p>
            <a:pPr lvl="0" algn="r">
              <a:spcBef>
                <a:spcPts val="1000"/>
              </a:spcBef>
            </a:pPr>
            <a:endParaRPr lang="en-ZA" sz="7200" dirty="0">
              <a:solidFill>
                <a:prstClr val="black"/>
              </a:solidFill>
              <a:latin typeface="Calibri" panose="020F0502020204030204"/>
              <a:ea typeface="+mn-ea"/>
              <a:cs typeface="+mn-cs"/>
            </a:endParaRPr>
          </a:p>
          <a:p>
            <a:r>
              <a:rPr lang="en-ZA" b="1" dirty="0"/>
              <a:t/>
            </a:r>
            <a:br>
              <a:rPr lang="en-ZA" b="1" dirty="0"/>
            </a:br>
            <a:endParaRPr lang="en-ZA" b="1" dirty="0"/>
          </a:p>
        </p:txBody>
      </p:sp>
      <p:sp>
        <p:nvSpPr>
          <p:cNvPr id="11" name="Title 1">
            <a:extLst>
              <a:ext uri="{FF2B5EF4-FFF2-40B4-BE49-F238E27FC236}">
                <a16:creationId xmlns:a16="http://schemas.microsoft.com/office/drawing/2014/main" xmlns="" id="{3042E257-91F6-48A7-B232-B4DD38C80B54}"/>
              </a:ext>
            </a:extLst>
          </p:cNvPr>
          <p:cNvSpPr txBox="1">
            <a:spLocks/>
          </p:cNvSpPr>
          <p:nvPr/>
        </p:nvSpPr>
        <p:spPr>
          <a:xfrm>
            <a:off x="5365305" y="2968488"/>
            <a:ext cx="6206817" cy="3604590"/>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spcAft>
                <a:spcPts val="800"/>
              </a:spcAft>
            </a:pPr>
            <a:r>
              <a:rPr lang="en-GB" b="1" dirty="0"/>
              <a:t/>
            </a:r>
            <a:br>
              <a:rPr lang="en-GB" b="1" dirty="0"/>
            </a:br>
            <a:r>
              <a:rPr lang="en-GB" sz="8000" b="1" dirty="0"/>
              <a:t/>
            </a:r>
            <a:br>
              <a:rPr lang="en-GB" sz="8000" b="1" dirty="0"/>
            </a:br>
            <a:endParaRPr lang="en-GB" sz="8000" b="1" dirty="0"/>
          </a:p>
          <a:p>
            <a:pPr algn="r">
              <a:lnSpc>
                <a:spcPct val="107000"/>
              </a:lnSpc>
              <a:spcAft>
                <a:spcPts val="800"/>
              </a:spcAft>
            </a:pPr>
            <a:r>
              <a:rPr lang="en-ZA" sz="7200" b="1" dirty="0">
                <a:solidFill>
                  <a:prstClr val="black"/>
                </a:solidFill>
                <a:latin typeface="Calibri" panose="020F0502020204030204"/>
                <a:ea typeface="+mn-ea"/>
                <a:cs typeface="+mn-cs"/>
              </a:rPr>
              <a:t>Centre for Evaluation and Assessment:	     Surette van </a:t>
            </a:r>
            <a:r>
              <a:rPr lang="en-ZA" sz="7200" b="1" dirty="0" err="1">
                <a:solidFill>
                  <a:prstClr val="black"/>
                </a:solidFill>
                <a:latin typeface="Calibri" panose="020F0502020204030204"/>
                <a:ea typeface="+mn-ea"/>
                <a:cs typeface="+mn-cs"/>
              </a:rPr>
              <a:t>Staden</a:t>
            </a:r>
            <a:endParaRPr lang="en-ZA" sz="7200" b="1" dirty="0">
              <a:solidFill>
                <a:prstClr val="black"/>
              </a:solidFill>
              <a:latin typeface="Calibri" panose="020F0502020204030204"/>
              <a:ea typeface="+mn-ea"/>
              <a:cs typeface="+mn-cs"/>
            </a:endParaRPr>
          </a:p>
          <a:p>
            <a:pPr algn="r">
              <a:lnSpc>
                <a:spcPct val="107000"/>
              </a:lnSpc>
              <a:spcAft>
                <a:spcPts val="800"/>
              </a:spcAft>
            </a:pPr>
            <a:r>
              <a:rPr lang="en-ZA" sz="7200" b="1" dirty="0">
                <a:solidFill>
                  <a:prstClr val="black"/>
                </a:solidFill>
                <a:latin typeface="Calibri" panose="020F0502020204030204"/>
                <a:ea typeface="+mn-ea"/>
                <a:cs typeface="+mn-cs"/>
              </a:rPr>
              <a:t>Celeste </a:t>
            </a:r>
            <a:r>
              <a:rPr lang="en-ZA" sz="7200" b="1" dirty="0" err="1">
                <a:solidFill>
                  <a:prstClr val="black"/>
                </a:solidFill>
                <a:latin typeface="Calibri" panose="020F0502020204030204"/>
                <a:ea typeface="+mn-ea"/>
                <a:cs typeface="+mn-cs"/>
              </a:rPr>
              <a:t>Combrinck</a:t>
            </a:r>
            <a:endParaRPr lang="en-ZA" sz="7200" b="1" dirty="0">
              <a:solidFill>
                <a:prstClr val="black"/>
              </a:solidFill>
              <a:latin typeface="Calibri" panose="020F0502020204030204"/>
              <a:ea typeface="+mn-ea"/>
              <a:cs typeface="+mn-cs"/>
            </a:endParaRPr>
          </a:p>
          <a:p>
            <a:pPr lvl="0" algn="r">
              <a:spcBef>
                <a:spcPts val="1000"/>
              </a:spcBef>
            </a:pPr>
            <a:r>
              <a:rPr lang="en-ZA" sz="7200" b="1" dirty="0">
                <a:solidFill>
                  <a:prstClr val="black"/>
                </a:solidFill>
                <a:latin typeface="Calibri" panose="020F0502020204030204"/>
                <a:ea typeface="+mn-ea"/>
                <a:cs typeface="+mn-cs"/>
              </a:rPr>
              <a:t>Karen Roux</a:t>
            </a:r>
          </a:p>
          <a:p>
            <a:pPr lvl="0" algn="r">
              <a:spcBef>
                <a:spcPts val="1000"/>
              </a:spcBef>
            </a:pPr>
            <a:r>
              <a:rPr lang="en-ZA" sz="7200" b="1" dirty="0" err="1">
                <a:solidFill>
                  <a:prstClr val="black"/>
                </a:solidFill>
                <a:latin typeface="Calibri" panose="020F0502020204030204"/>
                <a:ea typeface="+mn-ea"/>
                <a:cs typeface="+mn-cs"/>
              </a:rPr>
              <a:t>Mishack</a:t>
            </a:r>
            <a:r>
              <a:rPr lang="en-ZA" sz="7200" b="1" dirty="0">
                <a:solidFill>
                  <a:prstClr val="black"/>
                </a:solidFill>
                <a:latin typeface="Calibri" panose="020F0502020204030204"/>
                <a:ea typeface="+mn-ea"/>
                <a:cs typeface="+mn-cs"/>
              </a:rPr>
              <a:t> </a:t>
            </a:r>
            <a:r>
              <a:rPr lang="en-ZA" sz="7200" b="1" dirty="0" err="1">
                <a:solidFill>
                  <a:prstClr val="black"/>
                </a:solidFill>
                <a:latin typeface="Calibri" panose="020F0502020204030204"/>
                <a:ea typeface="+mn-ea"/>
                <a:cs typeface="+mn-cs"/>
              </a:rPr>
              <a:t>Tshele</a:t>
            </a:r>
            <a:endParaRPr lang="en-ZA" sz="7200" b="1" dirty="0">
              <a:solidFill>
                <a:prstClr val="black"/>
              </a:solidFill>
              <a:latin typeface="Calibri" panose="020F0502020204030204"/>
              <a:ea typeface="+mn-ea"/>
              <a:cs typeface="+mn-cs"/>
            </a:endParaRPr>
          </a:p>
          <a:p>
            <a:pPr lvl="0" algn="r">
              <a:spcBef>
                <a:spcPts val="1000"/>
              </a:spcBef>
            </a:pPr>
            <a:r>
              <a:rPr lang="en-ZA" sz="7200" b="1" dirty="0" err="1">
                <a:solidFill>
                  <a:prstClr val="black"/>
                </a:solidFill>
                <a:latin typeface="Calibri" panose="020F0502020204030204"/>
                <a:ea typeface="+mn-ea"/>
                <a:cs typeface="+mn-cs"/>
              </a:rPr>
              <a:t>Nelladee</a:t>
            </a:r>
            <a:r>
              <a:rPr lang="en-ZA" sz="7200" b="1" dirty="0">
                <a:solidFill>
                  <a:prstClr val="black"/>
                </a:solidFill>
                <a:latin typeface="Calibri" panose="020F0502020204030204"/>
                <a:ea typeface="+mn-ea"/>
                <a:cs typeface="+mn-cs"/>
              </a:rPr>
              <a:t> McLeod </a:t>
            </a:r>
            <a:r>
              <a:rPr lang="en-ZA" sz="7200" b="1" dirty="0" err="1">
                <a:solidFill>
                  <a:prstClr val="black"/>
                </a:solidFill>
                <a:latin typeface="Calibri" panose="020F0502020204030204"/>
                <a:ea typeface="+mn-ea"/>
                <a:cs typeface="+mn-cs"/>
              </a:rPr>
              <a:t>Palane</a:t>
            </a:r>
            <a:endParaRPr lang="en-ZA" sz="7200" b="1" dirty="0">
              <a:solidFill>
                <a:prstClr val="black"/>
              </a:solidFill>
              <a:latin typeface="Calibri" panose="020F0502020204030204"/>
              <a:ea typeface="+mn-ea"/>
              <a:cs typeface="+mn-cs"/>
            </a:endParaRPr>
          </a:p>
          <a:p>
            <a:pPr lvl="0" algn="r">
              <a:spcBef>
                <a:spcPts val="1000"/>
              </a:spcBef>
            </a:pPr>
            <a:endParaRPr lang="en-ZA" sz="7200" dirty="0">
              <a:solidFill>
                <a:prstClr val="black"/>
              </a:solidFill>
              <a:latin typeface="Calibri" panose="020F0502020204030204"/>
              <a:ea typeface="+mn-ea"/>
              <a:cs typeface="+mn-cs"/>
            </a:endParaRPr>
          </a:p>
          <a:p>
            <a:pPr lvl="0" algn="r">
              <a:spcBef>
                <a:spcPts val="1000"/>
              </a:spcBef>
            </a:pPr>
            <a:r>
              <a:rPr lang="en-ZA" sz="7200" dirty="0">
                <a:solidFill>
                  <a:prstClr val="black"/>
                </a:solidFill>
                <a:latin typeface="Calibri" panose="020F0502020204030204"/>
                <a:ea typeface="+mn-ea"/>
                <a:cs typeface="+mn-cs"/>
              </a:rPr>
              <a:t>PIRLS Seminar, 28 June 2019</a:t>
            </a:r>
          </a:p>
          <a:p>
            <a:r>
              <a:rPr lang="en-ZA" b="1" dirty="0"/>
              <a:t/>
            </a:r>
            <a:br>
              <a:rPr lang="en-ZA" b="1" dirty="0"/>
            </a:br>
            <a:endParaRPr lang="en-ZA" b="1" dirty="0"/>
          </a:p>
        </p:txBody>
      </p:sp>
    </p:spTree>
    <p:extLst>
      <p:ext uri="{BB962C8B-B14F-4D97-AF65-F5344CB8AC3E}">
        <p14:creationId xmlns:p14="http://schemas.microsoft.com/office/powerpoint/2010/main" val="2791807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V="1">
            <a:off x="993913" y="5978084"/>
            <a:ext cx="1119808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rgbClr val="FFC000"/>
              </a:solidFill>
            </a:endParaRPr>
          </a:p>
        </p:txBody>
      </p:sp>
      <p:pic>
        <p:nvPicPr>
          <p:cNvPr id="1027" name="Picture 3" descr="I:\Double Option 2015 R\UP\New look\new look\UP LOGO\UP_Logo_Portrait\JPG\UP_Logo_Portrait_RGB_High_Res_071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62694"/>
            <a:ext cx="895306" cy="8953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00390" y="6567156"/>
            <a:ext cx="2903522" cy="246221"/>
          </a:xfrm>
          <a:prstGeom prst="rect">
            <a:avLst/>
          </a:prstGeom>
          <a:noFill/>
        </p:spPr>
        <p:txBody>
          <a:bodyPr wrap="square" rtlCol="0">
            <a:spAutoFit/>
          </a:bodyPr>
          <a:lstStyle/>
          <a:p>
            <a:r>
              <a:rPr lang="en-ZA" sz="1000" dirty="0">
                <a:solidFill>
                  <a:schemeClr val="bg1"/>
                </a:solidFill>
              </a:rPr>
              <a:t>Faculty of Education</a:t>
            </a:r>
          </a:p>
        </p:txBody>
      </p:sp>
      <p:sp>
        <p:nvSpPr>
          <p:cNvPr id="8" name="Title 7">
            <a:extLst>
              <a:ext uri="{FF2B5EF4-FFF2-40B4-BE49-F238E27FC236}">
                <a16:creationId xmlns:a16="http://schemas.microsoft.com/office/drawing/2014/main" xmlns="" id="{D3AEEE31-D525-4827-953E-A9EB456774ED}"/>
              </a:ext>
            </a:extLst>
          </p:cNvPr>
          <p:cNvSpPr>
            <a:spLocks noGrp="1"/>
          </p:cNvSpPr>
          <p:nvPr>
            <p:ph type="title"/>
          </p:nvPr>
        </p:nvSpPr>
        <p:spPr>
          <a:xfrm>
            <a:off x="838200" y="365125"/>
            <a:ext cx="10515600" cy="1325563"/>
          </a:xfrm>
        </p:spPr>
        <p:txBody>
          <a:bodyPr/>
          <a:lstStyle/>
          <a:p>
            <a:r>
              <a:rPr lang="en-ZA" b="1" dirty="0"/>
              <a:t>Regression Results</a:t>
            </a:r>
          </a:p>
        </p:txBody>
      </p:sp>
      <p:pic>
        <p:nvPicPr>
          <p:cNvPr id="10" name="Content Placeholder 9">
            <a:extLst>
              <a:ext uri="{FF2B5EF4-FFF2-40B4-BE49-F238E27FC236}">
                <a16:creationId xmlns:a16="http://schemas.microsoft.com/office/drawing/2014/main" xmlns="" id="{66861C16-A645-4571-A161-C8F80CBF2AE0}"/>
              </a:ext>
            </a:extLst>
          </p:cNvPr>
          <p:cNvPicPr>
            <a:picLocks noGrp="1" noChangeAspect="1"/>
          </p:cNvPicPr>
          <p:nvPr>
            <p:ph idx="1"/>
          </p:nvPr>
        </p:nvPicPr>
        <p:blipFill>
          <a:blip r:embed="rId4"/>
          <a:stretch>
            <a:fillRect/>
          </a:stretch>
        </p:blipFill>
        <p:spPr>
          <a:xfrm>
            <a:off x="1192696" y="1815548"/>
            <a:ext cx="9335647" cy="3006137"/>
          </a:xfrm>
          <a:prstGeom prst="rect">
            <a:avLst/>
          </a:prstGeom>
        </p:spPr>
      </p:pic>
    </p:spTree>
    <p:extLst>
      <p:ext uri="{BB962C8B-B14F-4D97-AF65-F5344CB8AC3E}">
        <p14:creationId xmlns:p14="http://schemas.microsoft.com/office/powerpoint/2010/main" val="244037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V="1">
            <a:off x="993913" y="5978084"/>
            <a:ext cx="1119808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rgbClr val="FFC000"/>
              </a:solidFill>
            </a:endParaRPr>
          </a:p>
        </p:txBody>
      </p:sp>
      <p:pic>
        <p:nvPicPr>
          <p:cNvPr id="1027" name="Picture 3" descr="I:\Double Option 2015 R\UP\New look\new look\UP LOGO\UP_Logo_Portrait\JPG\UP_Logo_Portrait_RGB_High_Res_0714.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962694"/>
            <a:ext cx="895306" cy="8953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00390" y="6567156"/>
            <a:ext cx="2903522" cy="246221"/>
          </a:xfrm>
          <a:prstGeom prst="rect">
            <a:avLst/>
          </a:prstGeom>
          <a:noFill/>
        </p:spPr>
        <p:txBody>
          <a:bodyPr wrap="square" rtlCol="0">
            <a:spAutoFit/>
          </a:bodyPr>
          <a:lstStyle/>
          <a:p>
            <a:r>
              <a:rPr lang="en-ZA" sz="1000" dirty="0">
                <a:solidFill>
                  <a:schemeClr val="bg1"/>
                </a:solidFill>
              </a:rPr>
              <a:t>Faculty of Education</a:t>
            </a:r>
          </a:p>
        </p:txBody>
      </p:sp>
      <p:sp>
        <p:nvSpPr>
          <p:cNvPr id="8" name="Title 7">
            <a:extLst>
              <a:ext uri="{FF2B5EF4-FFF2-40B4-BE49-F238E27FC236}">
                <a16:creationId xmlns:a16="http://schemas.microsoft.com/office/drawing/2014/main" xmlns="" id="{D3AEEE31-D525-4827-953E-A9EB456774ED}"/>
              </a:ext>
            </a:extLst>
          </p:cNvPr>
          <p:cNvSpPr>
            <a:spLocks noGrp="1"/>
          </p:cNvSpPr>
          <p:nvPr>
            <p:ph type="title"/>
          </p:nvPr>
        </p:nvSpPr>
        <p:spPr>
          <a:xfrm>
            <a:off x="838200" y="365125"/>
            <a:ext cx="10515600" cy="1325563"/>
          </a:xfrm>
        </p:spPr>
        <p:txBody>
          <a:bodyPr/>
          <a:lstStyle/>
          <a:p>
            <a:r>
              <a:rPr lang="en-ZA" b="1" dirty="0"/>
              <a:t>Regression Results</a:t>
            </a:r>
          </a:p>
        </p:txBody>
      </p:sp>
      <p:graphicFrame>
        <p:nvGraphicFramePr>
          <p:cNvPr id="6" name="Object 5">
            <a:extLst>
              <a:ext uri="{FF2B5EF4-FFF2-40B4-BE49-F238E27FC236}">
                <a16:creationId xmlns:a16="http://schemas.microsoft.com/office/drawing/2014/main" xmlns="" id="{44B63B28-5F20-44DC-BBAC-CECA16BDE22E}"/>
              </a:ext>
            </a:extLst>
          </p:cNvPr>
          <p:cNvGraphicFramePr>
            <a:graphicFrameLocks noChangeAspect="1"/>
          </p:cNvGraphicFramePr>
          <p:nvPr>
            <p:extLst>
              <p:ext uri="{D42A27DB-BD31-4B8C-83A1-F6EECF244321}">
                <p14:modId xmlns:p14="http://schemas.microsoft.com/office/powerpoint/2010/main" val="277858844"/>
              </p:ext>
            </p:extLst>
          </p:nvPr>
        </p:nvGraphicFramePr>
        <p:xfrm>
          <a:off x="728870" y="1391478"/>
          <a:ext cx="10416208" cy="4293705"/>
        </p:xfrm>
        <a:graphic>
          <a:graphicData uri="http://schemas.openxmlformats.org/presentationml/2006/ole">
            <mc:AlternateContent xmlns:mc="http://schemas.openxmlformats.org/markup-compatibility/2006">
              <mc:Choice xmlns:v="urn:schemas-microsoft-com:vml" Requires="v">
                <p:oleObj spid="_x0000_s2053" name="Document" r:id="rId6" imgW="8877336" imgH="3490654" progId="Word.Document.12">
                  <p:embed/>
                </p:oleObj>
              </mc:Choice>
              <mc:Fallback>
                <p:oleObj name="Document" r:id="rId6" imgW="8877336" imgH="3490654" progId="Word.Document.12">
                  <p:embed/>
                  <p:pic>
                    <p:nvPicPr>
                      <p:cNvPr id="0" name=""/>
                      <p:cNvPicPr/>
                      <p:nvPr/>
                    </p:nvPicPr>
                    <p:blipFill>
                      <a:blip r:embed="rId7"/>
                      <a:stretch>
                        <a:fillRect/>
                      </a:stretch>
                    </p:blipFill>
                    <p:spPr>
                      <a:xfrm>
                        <a:off x="728870" y="1391478"/>
                        <a:ext cx="10416208" cy="4293705"/>
                      </a:xfrm>
                      <a:prstGeom prst="rect">
                        <a:avLst/>
                      </a:prstGeom>
                    </p:spPr>
                  </p:pic>
                </p:oleObj>
              </mc:Fallback>
            </mc:AlternateContent>
          </a:graphicData>
        </a:graphic>
      </p:graphicFrame>
    </p:spTree>
    <p:extLst>
      <p:ext uri="{BB962C8B-B14F-4D97-AF65-F5344CB8AC3E}">
        <p14:creationId xmlns:p14="http://schemas.microsoft.com/office/powerpoint/2010/main" val="2363275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V="1">
            <a:off x="993913" y="5978084"/>
            <a:ext cx="1119808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a:ln>
                <a:noFill/>
              </a:ln>
              <a:solidFill>
                <a:srgbClr val="FFC000"/>
              </a:solidFill>
              <a:effectLst/>
              <a:uLnTx/>
              <a:uFillTx/>
              <a:latin typeface="Calibri" panose="020F0502020204030204"/>
              <a:ea typeface="+mn-ea"/>
              <a:cs typeface="+mn-cs"/>
            </a:endParaRPr>
          </a:p>
        </p:txBody>
      </p:sp>
      <p:pic>
        <p:nvPicPr>
          <p:cNvPr id="1027" name="Picture 3" descr="I:\Double Option 2015 R\UP\New look\new look\UP LOGO\UP_Logo_Portrait\JPG\UP_Logo_Portrait_RGB_High_Res_071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62694"/>
            <a:ext cx="895306" cy="8953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00390" y="6567156"/>
            <a:ext cx="290352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000" b="0" i="0" u="none" strike="noStrike" kern="1200" cap="none" spc="0" normalizeH="0" baseline="0" noProof="0" dirty="0">
                <a:ln>
                  <a:noFill/>
                </a:ln>
                <a:solidFill>
                  <a:prstClr val="white"/>
                </a:solidFill>
                <a:effectLst/>
                <a:uLnTx/>
                <a:uFillTx/>
                <a:latin typeface="Calibri" panose="020F0502020204030204"/>
                <a:ea typeface="+mn-ea"/>
                <a:cs typeface="+mn-cs"/>
              </a:rPr>
              <a:t>Faculty of Education</a:t>
            </a:r>
          </a:p>
        </p:txBody>
      </p:sp>
      <p:sp>
        <p:nvSpPr>
          <p:cNvPr id="8" name="Title 7">
            <a:extLst>
              <a:ext uri="{FF2B5EF4-FFF2-40B4-BE49-F238E27FC236}">
                <a16:creationId xmlns:a16="http://schemas.microsoft.com/office/drawing/2014/main" xmlns="" id="{D3AEEE31-D525-4827-953E-A9EB456774ED}"/>
              </a:ext>
            </a:extLst>
          </p:cNvPr>
          <p:cNvSpPr>
            <a:spLocks noGrp="1"/>
          </p:cNvSpPr>
          <p:nvPr>
            <p:ph type="title"/>
          </p:nvPr>
        </p:nvSpPr>
        <p:spPr/>
        <p:txBody>
          <a:bodyPr/>
          <a:lstStyle/>
          <a:p>
            <a:r>
              <a:rPr lang="en-ZA" b="1" dirty="0"/>
              <a:t>Discussion and Implications</a:t>
            </a:r>
          </a:p>
        </p:txBody>
      </p:sp>
      <p:sp>
        <p:nvSpPr>
          <p:cNvPr id="9" name="Content Placeholder 8">
            <a:extLst>
              <a:ext uri="{FF2B5EF4-FFF2-40B4-BE49-F238E27FC236}">
                <a16:creationId xmlns:a16="http://schemas.microsoft.com/office/drawing/2014/main" xmlns="" id="{AF0DA565-04D2-4F75-83C6-1682550EFFF2}"/>
              </a:ext>
            </a:extLst>
          </p:cNvPr>
          <p:cNvSpPr>
            <a:spLocks noGrp="1"/>
          </p:cNvSpPr>
          <p:nvPr>
            <p:ph idx="1"/>
          </p:nvPr>
        </p:nvSpPr>
        <p:spPr>
          <a:xfrm>
            <a:off x="838200" y="1602118"/>
            <a:ext cx="10515600" cy="4351338"/>
          </a:xfrm>
        </p:spPr>
        <p:txBody>
          <a:bodyPr>
            <a:normAutofit fontScale="92500" lnSpcReduction="20000"/>
          </a:bodyPr>
          <a:lstStyle/>
          <a:p>
            <a:r>
              <a:rPr lang="en-ZA" dirty="0"/>
              <a:t>Significant scales from the learner questionnaire:</a:t>
            </a:r>
          </a:p>
          <a:p>
            <a:pPr lvl="1"/>
            <a:r>
              <a:rPr lang="en-ZA" dirty="0"/>
              <a:t>When teachers more frequently give them interesting reading material, clarifies what is expected from the learner, does a variety of activities to assist the learner, informs the learner how to improve when a mistake was made and encourages the learner to think about what he/she has read.</a:t>
            </a:r>
          </a:p>
          <a:p>
            <a:r>
              <a:rPr lang="en-ZA" dirty="0"/>
              <a:t>As expected, SES makes a substantial contribution, indicting an increase of 38 score points in reading literacy achievement when learners are from economically more advantaged backgrounds (but the variable was not significant, </a:t>
            </a:r>
            <a:r>
              <a:rPr lang="en-ZA" i="1" dirty="0"/>
              <a:t>t</a:t>
            </a:r>
            <a:r>
              <a:rPr lang="en-ZA" dirty="0"/>
              <a:t>= 1,75). </a:t>
            </a:r>
          </a:p>
          <a:p>
            <a:r>
              <a:rPr lang="en-ZA" dirty="0"/>
              <a:t>Problems with Teacher questionnaire data:</a:t>
            </a:r>
          </a:p>
          <a:p>
            <a:pPr lvl="1"/>
            <a:r>
              <a:rPr lang="en-ZA" dirty="0"/>
              <a:t>Some variables are negative and functioning in the opposite direction than expected, for example the teacher scale of Reading Instruction Activities indicates that if the teacher does the activities on a more regular basis, 68 score points can be lost. </a:t>
            </a:r>
          </a:p>
          <a:p>
            <a:pPr lvl="1"/>
            <a:r>
              <a:rPr lang="en-ZA" dirty="0"/>
              <a:t>This counterintuitive pattern is attributed to the lack of discrimination in the variables, the over-reporting of activities and social desirability responding.</a:t>
            </a:r>
          </a:p>
          <a:p>
            <a:endParaRPr lang="en-GB" dirty="0"/>
          </a:p>
          <a:p>
            <a:endParaRPr lang="en-ZA" dirty="0"/>
          </a:p>
        </p:txBody>
      </p:sp>
    </p:spTree>
    <p:extLst>
      <p:ext uri="{BB962C8B-B14F-4D97-AF65-F5344CB8AC3E}">
        <p14:creationId xmlns:p14="http://schemas.microsoft.com/office/powerpoint/2010/main" val="2404669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V="1">
            <a:off x="993913" y="5978084"/>
            <a:ext cx="1119808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a:ln>
                <a:noFill/>
              </a:ln>
              <a:solidFill>
                <a:srgbClr val="FFC000"/>
              </a:solidFill>
              <a:effectLst/>
              <a:uLnTx/>
              <a:uFillTx/>
              <a:latin typeface="Calibri" panose="020F0502020204030204"/>
              <a:ea typeface="+mn-ea"/>
              <a:cs typeface="+mn-cs"/>
            </a:endParaRPr>
          </a:p>
        </p:txBody>
      </p:sp>
      <p:pic>
        <p:nvPicPr>
          <p:cNvPr id="1027" name="Picture 3" descr="I:\Double Option 2015 R\UP\New look\new look\UP LOGO\UP_Logo_Portrait\JPG\UP_Logo_Portrait_RGB_High_Res_071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62694"/>
            <a:ext cx="895306" cy="8953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00390" y="6567156"/>
            <a:ext cx="290352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000" b="0" i="0" u="none" strike="noStrike" kern="1200" cap="none" spc="0" normalizeH="0" baseline="0" noProof="0" dirty="0">
                <a:ln>
                  <a:noFill/>
                </a:ln>
                <a:solidFill>
                  <a:prstClr val="white"/>
                </a:solidFill>
                <a:effectLst/>
                <a:uLnTx/>
                <a:uFillTx/>
                <a:latin typeface="Calibri" panose="020F0502020204030204"/>
                <a:ea typeface="+mn-ea"/>
                <a:cs typeface="+mn-cs"/>
              </a:rPr>
              <a:t>Faculty of Education</a:t>
            </a:r>
          </a:p>
        </p:txBody>
      </p:sp>
      <p:sp>
        <p:nvSpPr>
          <p:cNvPr id="8" name="Title 7">
            <a:extLst>
              <a:ext uri="{FF2B5EF4-FFF2-40B4-BE49-F238E27FC236}">
                <a16:creationId xmlns:a16="http://schemas.microsoft.com/office/drawing/2014/main" xmlns="" id="{D3AEEE31-D525-4827-953E-A9EB456774ED}"/>
              </a:ext>
            </a:extLst>
          </p:cNvPr>
          <p:cNvSpPr>
            <a:spLocks noGrp="1"/>
          </p:cNvSpPr>
          <p:nvPr>
            <p:ph type="title"/>
          </p:nvPr>
        </p:nvSpPr>
        <p:spPr/>
        <p:txBody>
          <a:bodyPr/>
          <a:lstStyle/>
          <a:p>
            <a:r>
              <a:rPr lang="en-ZA" b="1" dirty="0"/>
              <a:t>Discussion and Implications</a:t>
            </a:r>
          </a:p>
        </p:txBody>
      </p:sp>
      <p:sp>
        <p:nvSpPr>
          <p:cNvPr id="9" name="Content Placeholder 8">
            <a:extLst>
              <a:ext uri="{FF2B5EF4-FFF2-40B4-BE49-F238E27FC236}">
                <a16:creationId xmlns:a16="http://schemas.microsoft.com/office/drawing/2014/main" xmlns="" id="{AF0DA565-04D2-4F75-83C6-1682550EFFF2}"/>
              </a:ext>
            </a:extLst>
          </p:cNvPr>
          <p:cNvSpPr>
            <a:spLocks noGrp="1"/>
          </p:cNvSpPr>
          <p:nvPr>
            <p:ph idx="1"/>
          </p:nvPr>
        </p:nvSpPr>
        <p:spPr>
          <a:xfrm>
            <a:off x="838200" y="1456344"/>
            <a:ext cx="10515600" cy="4351338"/>
          </a:xfrm>
        </p:spPr>
        <p:txBody>
          <a:bodyPr>
            <a:normAutofit fontScale="55000" lnSpcReduction="20000"/>
          </a:bodyPr>
          <a:lstStyle/>
          <a:p>
            <a:pPr algn="just">
              <a:lnSpc>
                <a:spcPct val="107000"/>
              </a:lnSpc>
              <a:spcAft>
                <a:spcPts val="800"/>
              </a:spcAft>
            </a:pPr>
            <a:r>
              <a:rPr lang="en-ZA" sz="2900" dirty="0">
                <a:latin typeface="Calibri" panose="020F0502020204030204" pitchFamily="34" charset="0"/>
                <a:ea typeface="Calibri" panose="020F0502020204030204" pitchFamily="34" charset="0"/>
                <a:cs typeface="Times New Roman" panose="02020603050405020304" pitchFamily="18" charset="0"/>
              </a:rPr>
              <a:t>The model is not ideal, with many variables that are not statistically significant. </a:t>
            </a:r>
          </a:p>
          <a:p>
            <a:pPr lvl="0">
              <a:lnSpc>
                <a:spcPct val="150000"/>
              </a:lnSpc>
              <a:spcBef>
                <a:spcPts val="1200"/>
              </a:spcBef>
            </a:pPr>
            <a:r>
              <a:rPr lang="en-ZA" sz="2900" dirty="0">
                <a:solidFill>
                  <a:prstClr val="black"/>
                </a:solidFill>
                <a:latin typeface="Calibri" panose="020F0502020204030204" pitchFamily="34" charset="0"/>
                <a:ea typeface="Calibri" panose="020F0502020204030204" pitchFamily="34" charset="0"/>
                <a:cs typeface="Times New Roman" panose="02020603050405020304" pitchFamily="18" charset="0"/>
              </a:rPr>
              <a:t>In the language of Black and </a:t>
            </a:r>
            <a:r>
              <a:rPr lang="en-ZA" sz="29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Wiliam</a:t>
            </a:r>
            <a:r>
              <a:rPr lang="en-ZA" sz="2900" dirty="0">
                <a:solidFill>
                  <a:prstClr val="black"/>
                </a:solidFill>
                <a:latin typeface="Calibri" panose="020F0502020204030204" pitchFamily="34" charset="0"/>
                <a:ea typeface="Calibri" panose="020F0502020204030204" pitchFamily="34" charset="0"/>
                <a:cs typeface="Times New Roman" panose="02020603050405020304" pitchFamily="18" charset="0"/>
              </a:rPr>
              <a:t> (2005), the ‘black box’ of assessment also applicable to OTL.</a:t>
            </a:r>
            <a:endParaRPr lang="en-ZA" sz="29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ZA" sz="2900" dirty="0">
                <a:latin typeface="Calibri" panose="020F0502020204030204" pitchFamily="34" charset="0"/>
                <a:ea typeface="Calibri" panose="020F0502020204030204" pitchFamily="34" charset="0"/>
                <a:cs typeface="Times New Roman" panose="02020603050405020304" pitchFamily="18" charset="0"/>
              </a:rPr>
              <a:t>The current r</a:t>
            </a:r>
            <a:r>
              <a:rPr lang="en-ZA" sz="2900" baseline="30000" dirty="0">
                <a:latin typeface="Calibri" panose="020F0502020204030204" pitchFamily="34" charset="0"/>
                <a:ea typeface="Calibri" panose="020F0502020204030204" pitchFamily="34" charset="0"/>
                <a:cs typeface="Times New Roman" panose="02020603050405020304" pitchFamily="18" charset="0"/>
              </a:rPr>
              <a:t>2</a:t>
            </a:r>
            <a:r>
              <a:rPr lang="en-ZA" sz="2900" dirty="0">
                <a:latin typeface="Calibri" panose="020F0502020204030204" pitchFamily="34" charset="0"/>
                <a:ea typeface="Calibri" panose="020F0502020204030204" pitchFamily="34" charset="0"/>
                <a:cs typeface="Times New Roman" panose="02020603050405020304" pitchFamily="18" charset="0"/>
              </a:rPr>
              <a:t> = 0,20 (or 20% explanatory power) of the variance in learner reading literacy achievement is an important step to understanding what is associated with reading comprehension development in the classroom as well as potential ways to measure OTL.</a:t>
            </a:r>
          </a:p>
          <a:p>
            <a:pPr algn="just">
              <a:lnSpc>
                <a:spcPct val="107000"/>
              </a:lnSpc>
              <a:spcAft>
                <a:spcPts val="800"/>
              </a:spcAft>
            </a:pPr>
            <a:r>
              <a:rPr lang="en-AU" sz="2900" dirty="0">
                <a:latin typeface="Calibri" panose="020F0502020204030204" pitchFamily="34" charset="0"/>
                <a:ea typeface="Calibri" panose="020F0502020204030204" pitchFamily="34" charset="0"/>
                <a:cs typeface="Times New Roman" panose="02020603050405020304" pitchFamily="18" charset="0"/>
              </a:rPr>
              <a:t>In light of these challenges, the use of PIRLS results beyond league table standings may not always be in the utility of the teacher or learner questionnaire data. </a:t>
            </a:r>
          </a:p>
          <a:p>
            <a:pPr algn="just">
              <a:lnSpc>
                <a:spcPct val="107000"/>
              </a:lnSpc>
              <a:spcAft>
                <a:spcPts val="800"/>
              </a:spcAft>
            </a:pPr>
            <a:r>
              <a:rPr lang="en-AU" sz="2900" dirty="0">
                <a:latin typeface="Calibri" panose="020F0502020204030204" pitchFamily="34" charset="0"/>
                <a:ea typeface="Calibri" panose="020F0502020204030204" pitchFamily="34" charset="0"/>
                <a:cs typeface="Times New Roman" panose="02020603050405020304" pitchFamily="18" charset="0"/>
              </a:rPr>
              <a:t>This lack of utility does not mean that the data is not valuable.</a:t>
            </a:r>
          </a:p>
          <a:p>
            <a:pPr lvl="1" algn="just">
              <a:lnSpc>
                <a:spcPct val="107000"/>
              </a:lnSpc>
              <a:spcAft>
                <a:spcPts val="800"/>
              </a:spcAft>
            </a:pPr>
            <a:r>
              <a:rPr lang="en-AU" dirty="0">
                <a:latin typeface="Calibri" panose="020F0502020204030204" pitchFamily="34" charset="0"/>
                <a:ea typeface="Calibri" panose="020F0502020204030204" pitchFamily="34" charset="0"/>
                <a:cs typeface="Times New Roman" panose="02020603050405020304" pitchFamily="18" charset="0"/>
              </a:rPr>
              <a:t>Instead, it requires that researchers and policy makers intent on providing feedback do not analyse data superficially, but rather </a:t>
            </a:r>
            <a:r>
              <a:rPr lang="en-AU">
                <a:latin typeface="Calibri" panose="020F0502020204030204" pitchFamily="34" charset="0"/>
                <a:ea typeface="Calibri" panose="020F0502020204030204" pitchFamily="34" charset="0"/>
                <a:cs typeface="Times New Roman" panose="02020603050405020304" pitchFamily="18" charset="0"/>
              </a:rPr>
              <a:t>carefully scrutinise </a:t>
            </a:r>
            <a:r>
              <a:rPr lang="en-AU" dirty="0">
                <a:latin typeface="Calibri" panose="020F0502020204030204" pitchFamily="34" charset="0"/>
                <a:ea typeface="Calibri" panose="020F0502020204030204" pitchFamily="34" charset="0"/>
                <a:cs typeface="Times New Roman" panose="02020603050405020304" pitchFamily="18" charset="0"/>
              </a:rPr>
              <a:t>the data, sometimes together with contextual research data from other studies and methods, to reveal insights into the reasons </a:t>
            </a:r>
            <a:r>
              <a:rPr lang="en-AU">
                <a:latin typeface="Calibri" panose="020F0502020204030204" pitchFamily="34" charset="0"/>
                <a:ea typeface="Calibri" panose="020F0502020204030204" pitchFamily="34" charset="0"/>
                <a:cs typeface="Times New Roman" panose="02020603050405020304" pitchFamily="18" charset="0"/>
              </a:rPr>
              <a:t>for anomalies.</a:t>
            </a:r>
            <a:endParaRPr lang="en-AU"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spcAft>
                <a:spcPts val="800"/>
              </a:spcAft>
            </a:pPr>
            <a:r>
              <a:rPr lang="en-AU" dirty="0">
                <a:latin typeface="Calibri" panose="020F0502020204030204" pitchFamily="34" charset="0"/>
                <a:ea typeface="Calibri" panose="020F0502020204030204" pitchFamily="34" charset="0"/>
                <a:cs typeface="Times New Roman" panose="02020603050405020304" pitchFamily="18" charset="0"/>
              </a:rPr>
              <a:t>Perhaps another opportunity t</a:t>
            </a:r>
            <a:r>
              <a:rPr lang="en-GB" dirty="0">
                <a:latin typeface="Calibri" panose="020F0502020204030204" pitchFamily="34" charset="0"/>
                <a:ea typeface="Calibri" panose="020F0502020204030204" pitchFamily="34" charset="0"/>
                <a:cs typeface="Times New Roman" panose="02020603050405020304" pitchFamily="18" charset="0"/>
              </a:rPr>
              <a:t>o examine the implemented curriculum, an OTL questionnaire can be administered to the teachers of the learners who are assessed in largescale studies, similar to that done by McDonnell in 1995. </a:t>
            </a:r>
          </a:p>
          <a:p>
            <a:pPr>
              <a:lnSpc>
                <a:spcPct val="150000"/>
              </a:lnSpc>
              <a:spcBef>
                <a:spcPts val="1200"/>
              </a:spcBef>
              <a:spcAft>
                <a:spcPts val="0"/>
              </a:spcAft>
            </a:pPr>
            <a:endParaRPr lang="en-ZA" dirty="0">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Tree>
    <p:extLst>
      <p:ext uri="{BB962C8B-B14F-4D97-AF65-F5344CB8AC3E}">
        <p14:creationId xmlns:p14="http://schemas.microsoft.com/office/powerpoint/2010/main" val="3283055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0722" y="2103437"/>
            <a:ext cx="10515600" cy="1325563"/>
          </a:xfrm>
        </p:spPr>
        <p:txBody>
          <a:bodyPr>
            <a:normAutofit fontScale="90000"/>
          </a:bodyPr>
          <a:lstStyle/>
          <a:p>
            <a:pPr algn="ctr"/>
            <a:r>
              <a:rPr lang="en-ZA" b="1" dirty="0"/>
              <a:t>Thank you</a:t>
            </a:r>
            <a:r>
              <a:rPr lang="en-ZA" dirty="0"/>
              <a:t/>
            </a:r>
            <a:br>
              <a:rPr lang="en-ZA" dirty="0"/>
            </a:br>
            <a:r>
              <a:rPr lang="en-ZA" dirty="0"/>
              <a:t/>
            </a:r>
            <a:br>
              <a:rPr lang="en-ZA" dirty="0"/>
            </a:br>
            <a:r>
              <a:rPr lang="en-ZA" sz="3600" dirty="0"/>
              <a:t>Surette van </a:t>
            </a:r>
            <a:r>
              <a:rPr lang="en-ZA" sz="3600" dirty="0" err="1"/>
              <a:t>Staden</a:t>
            </a:r>
            <a:r>
              <a:rPr lang="en-ZA" sz="3600" dirty="0"/>
              <a:t>:</a:t>
            </a:r>
            <a:br>
              <a:rPr lang="en-ZA" sz="3600" dirty="0"/>
            </a:br>
            <a:r>
              <a:rPr lang="en-ZA" sz="3600" dirty="0">
                <a:hlinkClick r:id="rId2"/>
              </a:rPr>
              <a:t>Surette.vanstaden@up.ac.za</a:t>
            </a:r>
            <a:r>
              <a:rPr lang="en-ZA" sz="3600" dirty="0"/>
              <a:t/>
            </a:r>
            <a:br>
              <a:rPr lang="en-ZA" sz="3600" dirty="0"/>
            </a:br>
            <a:r>
              <a:rPr lang="en-ZA" sz="3600" dirty="0"/>
              <a:t/>
            </a:r>
            <a:br>
              <a:rPr lang="en-ZA" sz="3600" dirty="0"/>
            </a:br>
            <a:r>
              <a:rPr lang="en-ZA" dirty="0"/>
              <a:t/>
            </a:r>
            <a:br>
              <a:rPr lang="en-ZA" dirty="0"/>
            </a:br>
            <a:endParaRPr lang="en-ZA" dirty="0"/>
          </a:p>
        </p:txBody>
      </p:sp>
      <p:sp>
        <p:nvSpPr>
          <p:cNvPr id="6" name="Rectangle 5">
            <a:extLst>
              <a:ext uri="{FF2B5EF4-FFF2-40B4-BE49-F238E27FC236}">
                <a16:creationId xmlns:a16="http://schemas.microsoft.com/office/drawing/2014/main" xmlns="" id="{8F4FA139-E955-44C5-BB99-52DCB7E44F31}"/>
              </a:ext>
            </a:extLst>
          </p:cNvPr>
          <p:cNvSpPr/>
          <p:nvPr/>
        </p:nvSpPr>
        <p:spPr>
          <a:xfrm flipV="1">
            <a:off x="970722" y="5978084"/>
            <a:ext cx="1122127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rgbClr val="FFC000"/>
              </a:solidFill>
            </a:endParaRPr>
          </a:p>
        </p:txBody>
      </p:sp>
      <p:pic>
        <p:nvPicPr>
          <p:cNvPr id="7" name="Picture 6" descr="I:\Double Option 2015 R\UP\New look\new look\UP LOGO\UP_Logo_Portrait\JPG\UP_Logo_Portrait_RGB_High_Res_0714.jpg">
            <a:extLst>
              <a:ext uri="{FF2B5EF4-FFF2-40B4-BE49-F238E27FC236}">
                <a16:creationId xmlns:a16="http://schemas.microsoft.com/office/drawing/2014/main" xmlns="" id="{63FE7039-D1A8-411D-A78E-6861CE7814C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16" y="5978409"/>
            <a:ext cx="895306" cy="895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9263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V="1">
            <a:off x="993913" y="5978084"/>
            <a:ext cx="1119808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rgbClr val="FFC000"/>
              </a:solidFill>
            </a:endParaRPr>
          </a:p>
        </p:txBody>
      </p:sp>
      <p:pic>
        <p:nvPicPr>
          <p:cNvPr id="1027" name="Picture 3" descr="I:\Double Option 2015 R\UP\New look\new look\UP LOGO\UP_Logo_Portrait\JPG\UP_Logo_Portrait_RGB_High_Res_071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62694"/>
            <a:ext cx="895306" cy="8953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00390" y="6567156"/>
            <a:ext cx="2903522" cy="246221"/>
          </a:xfrm>
          <a:prstGeom prst="rect">
            <a:avLst/>
          </a:prstGeom>
          <a:noFill/>
        </p:spPr>
        <p:txBody>
          <a:bodyPr wrap="square" rtlCol="0">
            <a:spAutoFit/>
          </a:bodyPr>
          <a:lstStyle/>
          <a:p>
            <a:r>
              <a:rPr lang="en-ZA" sz="1000" dirty="0">
                <a:solidFill>
                  <a:schemeClr val="bg1"/>
                </a:solidFill>
              </a:rPr>
              <a:t>Faculty of Education</a:t>
            </a:r>
          </a:p>
        </p:txBody>
      </p:sp>
      <p:sp>
        <p:nvSpPr>
          <p:cNvPr id="8" name="Title 7">
            <a:extLst>
              <a:ext uri="{FF2B5EF4-FFF2-40B4-BE49-F238E27FC236}">
                <a16:creationId xmlns:a16="http://schemas.microsoft.com/office/drawing/2014/main" xmlns="" id="{D3AEEE31-D525-4827-953E-A9EB456774ED}"/>
              </a:ext>
            </a:extLst>
          </p:cNvPr>
          <p:cNvSpPr>
            <a:spLocks noGrp="1"/>
          </p:cNvSpPr>
          <p:nvPr>
            <p:ph type="title"/>
          </p:nvPr>
        </p:nvSpPr>
        <p:spPr/>
        <p:txBody>
          <a:bodyPr/>
          <a:lstStyle/>
          <a:p>
            <a:r>
              <a:rPr lang="en-ZA" b="1" dirty="0"/>
              <a:t>Introduction</a:t>
            </a:r>
          </a:p>
        </p:txBody>
      </p:sp>
      <p:sp>
        <p:nvSpPr>
          <p:cNvPr id="9" name="Content Placeholder 8">
            <a:extLst>
              <a:ext uri="{FF2B5EF4-FFF2-40B4-BE49-F238E27FC236}">
                <a16:creationId xmlns:a16="http://schemas.microsoft.com/office/drawing/2014/main" xmlns="" id="{AF0DA565-04D2-4F75-83C6-1682550EFFF2}"/>
              </a:ext>
            </a:extLst>
          </p:cNvPr>
          <p:cNvSpPr>
            <a:spLocks noGrp="1"/>
          </p:cNvSpPr>
          <p:nvPr>
            <p:ph idx="1"/>
          </p:nvPr>
        </p:nvSpPr>
        <p:spPr>
          <a:xfrm>
            <a:off x="838200" y="1602118"/>
            <a:ext cx="10515600" cy="4351338"/>
          </a:xfrm>
        </p:spPr>
        <p:txBody>
          <a:bodyPr>
            <a:normAutofit fontScale="92500" lnSpcReduction="10000"/>
          </a:bodyPr>
          <a:lstStyle/>
          <a:p>
            <a:r>
              <a:rPr lang="en-ZA" dirty="0">
                <a:latin typeface="Calibri" panose="020F0502020204030204" pitchFamily="34" charset="0"/>
                <a:ea typeface="Calibri" panose="020F0502020204030204" pitchFamily="34" charset="0"/>
                <a:cs typeface="Times New Roman" panose="02020603050405020304" pitchFamily="18" charset="0"/>
              </a:rPr>
              <a:t>This paper aims to unpack the possible value of large scale assessment data in measuring equal educational opportunity as conceptualised by the Opportunity to Learn (OTL). </a:t>
            </a:r>
          </a:p>
          <a:p>
            <a:r>
              <a:rPr lang="en-ZA" dirty="0">
                <a:latin typeface="Calibri" panose="020F0502020204030204" pitchFamily="34" charset="0"/>
                <a:ea typeface="Calibri" panose="020F0502020204030204" pitchFamily="34" charset="0"/>
                <a:cs typeface="Times New Roman" panose="02020603050405020304" pitchFamily="18" charset="0"/>
              </a:rPr>
              <a:t>Conceptualised by the IEA’s tripartite model of an intended, an implemented and attained curriculum, OTL interprets the attained curriculum beyond overall league table standings. </a:t>
            </a:r>
          </a:p>
          <a:p>
            <a:r>
              <a:rPr lang="en-ZA" dirty="0">
                <a:latin typeface="Calibri" panose="020F0502020204030204" pitchFamily="34" charset="0"/>
                <a:ea typeface="Calibri" panose="020F0502020204030204" pitchFamily="34" charset="0"/>
                <a:cs typeface="Times New Roman" panose="02020603050405020304" pitchFamily="18" charset="0"/>
              </a:rPr>
              <a:t>A more effective use of large-scale assessment data from an OTL perspective, specifically in developing contexts, is still problematic using teacher and learner questionnaire data. </a:t>
            </a:r>
          </a:p>
          <a:p>
            <a:r>
              <a:rPr lang="en-ZA" dirty="0">
                <a:latin typeface="Calibri" panose="020F0502020204030204" pitchFamily="34" charset="0"/>
                <a:ea typeface="Calibri" panose="020F0502020204030204" pitchFamily="34" charset="0"/>
                <a:cs typeface="Times New Roman" panose="02020603050405020304" pitchFamily="18" charset="0"/>
              </a:rPr>
              <a:t>Issues of social desirability and overly positive reporting make any claims about the teachers’ role in providing opportunities to learn and exposure to the curriculum in the classroom difficult to gauge.</a:t>
            </a:r>
            <a:endParaRPr lang="en-GB" dirty="0"/>
          </a:p>
          <a:p>
            <a:endParaRPr lang="en-ZA" dirty="0"/>
          </a:p>
        </p:txBody>
      </p:sp>
    </p:spTree>
    <p:extLst>
      <p:ext uri="{BB962C8B-B14F-4D97-AF65-F5344CB8AC3E}">
        <p14:creationId xmlns:p14="http://schemas.microsoft.com/office/powerpoint/2010/main" val="3970652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V="1">
            <a:off x="993913" y="5978084"/>
            <a:ext cx="1119808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rgbClr val="FFC000"/>
              </a:solidFill>
            </a:endParaRPr>
          </a:p>
        </p:txBody>
      </p:sp>
      <p:pic>
        <p:nvPicPr>
          <p:cNvPr id="1027" name="Picture 3" descr="I:\Double Option 2015 R\UP\New look\new look\UP LOGO\UP_Logo_Portrait\JPG\UP_Logo_Portrait_RGB_High_Res_071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62694"/>
            <a:ext cx="895306" cy="8953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00390" y="6567156"/>
            <a:ext cx="2903522" cy="246221"/>
          </a:xfrm>
          <a:prstGeom prst="rect">
            <a:avLst/>
          </a:prstGeom>
          <a:noFill/>
        </p:spPr>
        <p:txBody>
          <a:bodyPr wrap="square" rtlCol="0">
            <a:spAutoFit/>
          </a:bodyPr>
          <a:lstStyle/>
          <a:p>
            <a:r>
              <a:rPr lang="en-ZA" sz="1000" dirty="0">
                <a:solidFill>
                  <a:schemeClr val="bg1"/>
                </a:solidFill>
              </a:rPr>
              <a:t>Faculty of Education</a:t>
            </a:r>
          </a:p>
        </p:txBody>
      </p:sp>
      <p:sp>
        <p:nvSpPr>
          <p:cNvPr id="8" name="Title 7">
            <a:extLst>
              <a:ext uri="{FF2B5EF4-FFF2-40B4-BE49-F238E27FC236}">
                <a16:creationId xmlns:a16="http://schemas.microsoft.com/office/drawing/2014/main" xmlns="" id="{D3AEEE31-D525-4827-953E-A9EB456774ED}"/>
              </a:ext>
            </a:extLst>
          </p:cNvPr>
          <p:cNvSpPr>
            <a:spLocks noGrp="1"/>
          </p:cNvSpPr>
          <p:nvPr>
            <p:ph type="title"/>
          </p:nvPr>
        </p:nvSpPr>
        <p:spPr/>
        <p:txBody>
          <a:bodyPr/>
          <a:lstStyle/>
          <a:p>
            <a:r>
              <a:rPr lang="en-ZA" b="1" dirty="0"/>
              <a:t>Presentation Overview</a:t>
            </a:r>
          </a:p>
        </p:txBody>
      </p:sp>
      <p:sp>
        <p:nvSpPr>
          <p:cNvPr id="9" name="Content Placeholder 8">
            <a:extLst>
              <a:ext uri="{FF2B5EF4-FFF2-40B4-BE49-F238E27FC236}">
                <a16:creationId xmlns:a16="http://schemas.microsoft.com/office/drawing/2014/main" xmlns="" id="{AF0DA565-04D2-4F75-83C6-1682550EFFF2}"/>
              </a:ext>
            </a:extLst>
          </p:cNvPr>
          <p:cNvSpPr>
            <a:spLocks noGrp="1"/>
          </p:cNvSpPr>
          <p:nvPr>
            <p:ph idx="1"/>
          </p:nvPr>
        </p:nvSpPr>
        <p:spPr>
          <a:xfrm>
            <a:off x="838200" y="2066704"/>
            <a:ext cx="10515600" cy="4351338"/>
          </a:xfrm>
        </p:spPr>
        <p:txBody>
          <a:bodyPr>
            <a:normAutofit/>
          </a:bodyPr>
          <a:lstStyle/>
          <a:p>
            <a:r>
              <a:rPr lang="en-ZA" dirty="0"/>
              <a:t>South Africa’s history in participating in PIRLS</a:t>
            </a:r>
          </a:p>
          <a:p>
            <a:r>
              <a:rPr lang="en-ZA" dirty="0"/>
              <a:t>The IEA’s tripartite model</a:t>
            </a:r>
          </a:p>
          <a:p>
            <a:r>
              <a:rPr lang="en-ZA" dirty="0"/>
              <a:t>Research questions, measuring OTL and problems with teacher questionnaire data</a:t>
            </a:r>
          </a:p>
          <a:p>
            <a:r>
              <a:rPr lang="en-ZA" dirty="0"/>
              <a:t>Results</a:t>
            </a:r>
          </a:p>
          <a:p>
            <a:r>
              <a:rPr lang="en-ZA" dirty="0"/>
              <a:t>Discussion and implications</a:t>
            </a:r>
            <a:endParaRPr lang="en-ZA" i="1" dirty="0"/>
          </a:p>
          <a:p>
            <a:endParaRPr lang="en-GB" dirty="0"/>
          </a:p>
          <a:p>
            <a:endParaRPr lang="en-ZA" dirty="0"/>
          </a:p>
        </p:txBody>
      </p:sp>
    </p:spTree>
    <p:extLst>
      <p:ext uri="{BB962C8B-B14F-4D97-AF65-F5344CB8AC3E}">
        <p14:creationId xmlns:p14="http://schemas.microsoft.com/office/powerpoint/2010/main" val="1029535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V="1">
            <a:off x="993913" y="5978084"/>
            <a:ext cx="1119808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rgbClr val="FFC000"/>
              </a:solidFill>
            </a:endParaRPr>
          </a:p>
        </p:txBody>
      </p:sp>
      <p:pic>
        <p:nvPicPr>
          <p:cNvPr id="1027" name="Picture 3" descr="I:\Double Option 2015 R\UP\New look\new look\UP LOGO\UP_Logo_Portrait\JPG\UP_Logo_Portrait_RGB_High_Res_071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62694"/>
            <a:ext cx="895306" cy="8953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00390" y="6567156"/>
            <a:ext cx="2903522" cy="246221"/>
          </a:xfrm>
          <a:prstGeom prst="rect">
            <a:avLst/>
          </a:prstGeom>
          <a:noFill/>
        </p:spPr>
        <p:txBody>
          <a:bodyPr wrap="square" rtlCol="0">
            <a:spAutoFit/>
          </a:bodyPr>
          <a:lstStyle/>
          <a:p>
            <a:r>
              <a:rPr lang="en-ZA" sz="1000" dirty="0">
                <a:solidFill>
                  <a:schemeClr val="bg1"/>
                </a:solidFill>
              </a:rPr>
              <a:t>Faculty of Education</a:t>
            </a:r>
          </a:p>
        </p:txBody>
      </p:sp>
      <p:sp>
        <p:nvSpPr>
          <p:cNvPr id="8" name="Title 7">
            <a:extLst>
              <a:ext uri="{FF2B5EF4-FFF2-40B4-BE49-F238E27FC236}">
                <a16:creationId xmlns:a16="http://schemas.microsoft.com/office/drawing/2014/main" xmlns="" id="{D3AEEE31-D525-4827-953E-A9EB456774ED}"/>
              </a:ext>
            </a:extLst>
          </p:cNvPr>
          <p:cNvSpPr>
            <a:spLocks noGrp="1"/>
          </p:cNvSpPr>
          <p:nvPr>
            <p:ph type="title"/>
          </p:nvPr>
        </p:nvSpPr>
        <p:spPr/>
        <p:txBody>
          <a:bodyPr/>
          <a:lstStyle/>
          <a:p>
            <a:r>
              <a:rPr lang="en-ZA" b="1" dirty="0"/>
              <a:t>South Africa’s Participation in PIRLS </a:t>
            </a:r>
          </a:p>
        </p:txBody>
      </p:sp>
      <p:sp>
        <p:nvSpPr>
          <p:cNvPr id="9" name="Content Placeholder 8">
            <a:extLst>
              <a:ext uri="{FF2B5EF4-FFF2-40B4-BE49-F238E27FC236}">
                <a16:creationId xmlns:a16="http://schemas.microsoft.com/office/drawing/2014/main" xmlns="" id="{AF0DA565-04D2-4F75-83C6-1682550EFFF2}"/>
              </a:ext>
            </a:extLst>
          </p:cNvPr>
          <p:cNvSpPr>
            <a:spLocks noGrp="1"/>
          </p:cNvSpPr>
          <p:nvPr>
            <p:ph idx="1"/>
          </p:nvPr>
        </p:nvSpPr>
        <p:spPr>
          <a:xfrm>
            <a:off x="838200" y="1602118"/>
            <a:ext cx="10515600" cy="4351338"/>
          </a:xfrm>
        </p:spPr>
        <p:txBody>
          <a:bodyPr>
            <a:normAutofit fontScale="85000" lnSpcReduction="20000"/>
          </a:bodyPr>
          <a:lstStyle/>
          <a:p>
            <a:r>
              <a:rPr lang="en-ZA" dirty="0"/>
              <a:t>First participation: PIRLS 2006</a:t>
            </a:r>
          </a:p>
          <a:p>
            <a:r>
              <a:rPr lang="en-ZA" dirty="0"/>
              <a:t>Then PIRLS 2011 and </a:t>
            </a:r>
            <a:r>
              <a:rPr lang="en-ZA" dirty="0" err="1"/>
              <a:t>prePIRLS</a:t>
            </a:r>
            <a:endParaRPr lang="en-ZA" dirty="0"/>
          </a:p>
          <a:p>
            <a:r>
              <a:rPr lang="en-ZA" dirty="0"/>
              <a:t>PIRLS 2016:</a:t>
            </a:r>
          </a:p>
          <a:p>
            <a:pPr marL="0" indent="0">
              <a:buNone/>
            </a:pPr>
            <a:endParaRPr lang="en-ZA" dirty="0"/>
          </a:p>
          <a:p>
            <a:pPr lvl="1" algn="just">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Yet again Grade 4 learners achieved the lowest overall scores in PIRLS Literacy (previously called </a:t>
            </a:r>
            <a:r>
              <a:rPr lang="en-GB" dirty="0" err="1">
                <a:latin typeface="Calibri" panose="020F0502020204030204" pitchFamily="34" charset="0"/>
                <a:ea typeface="Calibri" panose="020F0502020204030204" pitchFamily="34" charset="0"/>
                <a:cs typeface="Times New Roman" panose="02020603050405020304" pitchFamily="18" charset="0"/>
              </a:rPr>
              <a:t>prePIRLS</a:t>
            </a:r>
            <a:r>
              <a:rPr lang="en-GB" dirty="0">
                <a:latin typeface="Calibri" panose="020F0502020204030204" pitchFamily="34" charset="0"/>
                <a:ea typeface="Calibri" panose="020F0502020204030204" pitchFamily="34" charset="0"/>
                <a:cs typeface="Times New Roman" panose="02020603050405020304" pitchFamily="18" charset="0"/>
              </a:rPr>
              <a:t>), with an overall score of 320 (SE=4.4).</a:t>
            </a:r>
          </a:p>
          <a:p>
            <a:pPr lvl="1" algn="just">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Some evidence of slow, steady improvement cross the system over ten years</a:t>
            </a:r>
          </a:p>
          <a:p>
            <a:pPr algn="just">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But results like these unfortunately catch media attention, with newspaper headlines stating ‘Read it and weep: SA kids struggle with literacy’ (Times, 2017) and public opinion about the education sector and quality of schooling is at an all-time low. </a:t>
            </a:r>
            <a:endParaRPr lang="en-ZA" dirty="0"/>
          </a:p>
          <a:p>
            <a:pPr lvl="1"/>
            <a:endParaRPr lang="en-ZA" dirty="0"/>
          </a:p>
          <a:p>
            <a:pPr lvl="1"/>
            <a:endParaRPr lang="en-ZA" dirty="0"/>
          </a:p>
          <a:p>
            <a:endParaRPr lang="en-ZA" dirty="0"/>
          </a:p>
          <a:p>
            <a:endParaRPr lang="en-GB" dirty="0"/>
          </a:p>
          <a:p>
            <a:endParaRPr lang="en-ZA" dirty="0"/>
          </a:p>
        </p:txBody>
      </p:sp>
    </p:spTree>
    <p:extLst>
      <p:ext uri="{BB962C8B-B14F-4D97-AF65-F5344CB8AC3E}">
        <p14:creationId xmlns:p14="http://schemas.microsoft.com/office/powerpoint/2010/main" val="188985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V="1">
            <a:off x="993913" y="5978084"/>
            <a:ext cx="1119808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rgbClr val="FFC000"/>
              </a:solidFill>
            </a:endParaRPr>
          </a:p>
        </p:txBody>
      </p:sp>
      <p:pic>
        <p:nvPicPr>
          <p:cNvPr id="1027" name="Picture 3" descr="I:\Double Option 2015 R\UP\New look\new look\UP LOGO\UP_Logo_Portrait\JPG\UP_Logo_Portrait_RGB_High_Res_071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62694"/>
            <a:ext cx="895306" cy="8953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00390" y="6567156"/>
            <a:ext cx="2903522" cy="246221"/>
          </a:xfrm>
          <a:prstGeom prst="rect">
            <a:avLst/>
          </a:prstGeom>
          <a:noFill/>
        </p:spPr>
        <p:txBody>
          <a:bodyPr wrap="square" rtlCol="0">
            <a:spAutoFit/>
          </a:bodyPr>
          <a:lstStyle/>
          <a:p>
            <a:r>
              <a:rPr lang="en-ZA" sz="1000" dirty="0">
                <a:solidFill>
                  <a:schemeClr val="bg1"/>
                </a:solidFill>
              </a:rPr>
              <a:t>Faculty of Education</a:t>
            </a:r>
          </a:p>
        </p:txBody>
      </p:sp>
      <p:sp>
        <p:nvSpPr>
          <p:cNvPr id="8" name="Title 7">
            <a:extLst>
              <a:ext uri="{FF2B5EF4-FFF2-40B4-BE49-F238E27FC236}">
                <a16:creationId xmlns:a16="http://schemas.microsoft.com/office/drawing/2014/main" xmlns="" id="{D3AEEE31-D525-4827-953E-A9EB456774ED}"/>
              </a:ext>
            </a:extLst>
          </p:cNvPr>
          <p:cNvSpPr>
            <a:spLocks noGrp="1"/>
          </p:cNvSpPr>
          <p:nvPr>
            <p:ph type="title"/>
          </p:nvPr>
        </p:nvSpPr>
        <p:spPr/>
        <p:txBody>
          <a:bodyPr/>
          <a:lstStyle/>
          <a:p>
            <a:r>
              <a:rPr lang="en-ZA" b="1" dirty="0"/>
              <a:t>The IEA’s Tripartite Model</a:t>
            </a:r>
          </a:p>
        </p:txBody>
      </p:sp>
      <p:sp>
        <p:nvSpPr>
          <p:cNvPr id="9" name="Content Placeholder 8">
            <a:extLst>
              <a:ext uri="{FF2B5EF4-FFF2-40B4-BE49-F238E27FC236}">
                <a16:creationId xmlns:a16="http://schemas.microsoft.com/office/drawing/2014/main" xmlns="" id="{AF0DA565-04D2-4F75-83C6-1682550EFFF2}"/>
              </a:ext>
            </a:extLst>
          </p:cNvPr>
          <p:cNvSpPr>
            <a:spLocks noGrp="1"/>
          </p:cNvSpPr>
          <p:nvPr>
            <p:ph idx="1"/>
          </p:nvPr>
        </p:nvSpPr>
        <p:spPr>
          <a:xfrm>
            <a:off x="838200" y="1602118"/>
            <a:ext cx="10515600" cy="4351338"/>
          </a:xfrm>
        </p:spPr>
        <p:txBody>
          <a:bodyPr>
            <a:normAutofit/>
          </a:bodyPr>
          <a:lstStyle/>
          <a:p>
            <a:pPr marL="342900" lvl="0" indent="-342900" algn="just">
              <a:lnSpc>
                <a:spcPct val="107000"/>
              </a:lnSpc>
              <a:spcAft>
                <a:spcPts val="800"/>
              </a:spcAft>
              <a:buFont typeface="+mj-lt"/>
              <a:buAutoNum type="arabicPeriod"/>
            </a:pPr>
            <a:r>
              <a:rPr lang="en-ZA" dirty="0">
                <a:latin typeface="Arial" panose="020B0604020202020204" pitchFamily="34" charset="0"/>
                <a:ea typeface="Calibri" panose="020F0502020204030204" pitchFamily="34" charset="0"/>
                <a:cs typeface="Arial" panose="020B0604020202020204" pitchFamily="34" charset="0"/>
              </a:rPr>
              <a:t>What society would like to see taught in the education system (the intended curriculum)</a:t>
            </a:r>
          </a:p>
          <a:p>
            <a:pPr marL="342900" lvl="0" indent="-342900" algn="just">
              <a:lnSpc>
                <a:spcPct val="107000"/>
              </a:lnSpc>
              <a:spcAft>
                <a:spcPts val="800"/>
              </a:spcAft>
              <a:buFont typeface="+mj-lt"/>
              <a:buAutoNum type="arabicPeriod"/>
            </a:pPr>
            <a:r>
              <a:rPr lang="en-ZA" dirty="0">
                <a:solidFill>
                  <a:srgbClr val="FF0000"/>
                </a:solidFill>
                <a:latin typeface="Arial" panose="020B0604020202020204" pitchFamily="34" charset="0"/>
                <a:ea typeface="Calibri" panose="020F0502020204030204" pitchFamily="34" charset="0"/>
                <a:cs typeface="Arial" panose="020B0604020202020204" pitchFamily="34" charset="0"/>
              </a:rPr>
              <a:t>What is actually taught (the implemented curriculum)</a:t>
            </a:r>
          </a:p>
          <a:p>
            <a:pPr marL="342900" lvl="0" indent="-342900" algn="just">
              <a:lnSpc>
                <a:spcPct val="107000"/>
              </a:lnSpc>
              <a:spcAft>
                <a:spcPts val="800"/>
              </a:spcAft>
              <a:buFont typeface="+mj-lt"/>
              <a:buAutoNum type="arabicPeriod"/>
            </a:pPr>
            <a:r>
              <a:rPr lang="en-ZA" dirty="0">
                <a:latin typeface="Arial" panose="020B0604020202020204" pitchFamily="34" charset="0"/>
                <a:ea typeface="Calibri" panose="020F0502020204030204" pitchFamily="34" charset="0"/>
                <a:cs typeface="Arial" panose="020B0604020202020204" pitchFamily="34" charset="0"/>
              </a:rPr>
              <a:t>What is learnt (the attained curriculum)</a:t>
            </a:r>
          </a:p>
          <a:p>
            <a:r>
              <a:rPr lang="en-ZA" dirty="0">
                <a:latin typeface="Calibri" panose="020F0502020204030204" pitchFamily="34" charset="0"/>
                <a:ea typeface="Calibri" panose="020F0502020204030204" pitchFamily="34" charset="0"/>
                <a:cs typeface="Times New Roman" panose="02020603050405020304" pitchFamily="18" charset="0"/>
              </a:rPr>
              <a:t>The tripartite model should be regarded as the guiding force behind participation, subsequent results and their interpretation. </a:t>
            </a:r>
          </a:p>
          <a:p>
            <a:r>
              <a:rPr lang="en-ZA" dirty="0">
                <a:latin typeface="Calibri" panose="020F0502020204030204" pitchFamily="34" charset="0"/>
                <a:ea typeface="Calibri" panose="020F0502020204030204" pitchFamily="34" charset="0"/>
                <a:cs typeface="Times New Roman" panose="02020603050405020304" pitchFamily="18" charset="0"/>
              </a:rPr>
              <a:t>The implemented curriculum is unpacked in this paper from an OTL perspective. </a:t>
            </a:r>
            <a:endParaRPr lang="en-ZA" dirty="0"/>
          </a:p>
          <a:p>
            <a:pPr lvl="1"/>
            <a:endParaRPr lang="en-ZA" dirty="0"/>
          </a:p>
          <a:p>
            <a:endParaRPr lang="en-ZA" dirty="0"/>
          </a:p>
          <a:p>
            <a:endParaRPr lang="en-GB" dirty="0"/>
          </a:p>
          <a:p>
            <a:endParaRPr lang="en-ZA" dirty="0"/>
          </a:p>
        </p:txBody>
      </p:sp>
    </p:spTree>
    <p:extLst>
      <p:ext uri="{BB962C8B-B14F-4D97-AF65-F5344CB8AC3E}">
        <p14:creationId xmlns:p14="http://schemas.microsoft.com/office/powerpoint/2010/main" val="3195739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V="1">
            <a:off x="993913" y="5978084"/>
            <a:ext cx="1119808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rgbClr val="FFC000"/>
              </a:solidFill>
            </a:endParaRPr>
          </a:p>
        </p:txBody>
      </p:sp>
      <p:pic>
        <p:nvPicPr>
          <p:cNvPr id="1027" name="Picture 3" descr="I:\Double Option 2015 R\UP\New look\new look\UP LOGO\UP_Logo_Portrait\JPG\UP_Logo_Portrait_RGB_High_Res_071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62694"/>
            <a:ext cx="895306" cy="8953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00390" y="6567156"/>
            <a:ext cx="2903522" cy="246221"/>
          </a:xfrm>
          <a:prstGeom prst="rect">
            <a:avLst/>
          </a:prstGeom>
          <a:noFill/>
        </p:spPr>
        <p:txBody>
          <a:bodyPr wrap="square" rtlCol="0">
            <a:spAutoFit/>
          </a:bodyPr>
          <a:lstStyle/>
          <a:p>
            <a:r>
              <a:rPr lang="en-ZA" sz="1000" dirty="0">
                <a:solidFill>
                  <a:schemeClr val="bg1"/>
                </a:solidFill>
              </a:rPr>
              <a:t>Faculty of Education</a:t>
            </a:r>
          </a:p>
        </p:txBody>
      </p:sp>
      <p:sp>
        <p:nvSpPr>
          <p:cNvPr id="8" name="Title 7">
            <a:extLst>
              <a:ext uri="{FF2B5EF4-FFF2-40B4-BE49-F238E27FC236}">
                <a16:creationId xmlns:a16="http://schemas.microsoft.com/office/drawing/2014/main" xmlns="" id="{D3AEEE31-D525-4827-953E-A9EB456774ED}"/>
              </a:ext>
            </a:extLst>
          </p:cNvPr>
          <p:cNvSpPr>
            <a:spLocks noGrp="1"/>
          </p:cNvSpPr>
          <p:nvPr>
            <p:ph type="title"/>
          </p:nvPr>
        </p:nvSpPr>
        <p:spPr/>
        <p:txBody>
          <a:bodyPr/>
          <a:lstStyle/>
          <a:p>
            <a:r>
              <a:rPr lang="en-ZA" b="1" dirty="0"/>
              <a:t>Some Evidence of OTL</a:t>
            </a:r>
          </a:p>
        </p:txBody>
      </p:sp>
      <p:sp>
        <p:nvSpPr>
          <p:cNvPr id="9" name="Content Placeholder 8">
            <a:extLst>
              <a:ext uri="{FF2B5EF4-FFF2-40B4-BE49-F238E27FC236}">
                <a16:creationId xmlns:a16="http://schemas.microsoft.com/office/drawing/2014/main" xmlns="" id="{AF0DA565-04D2-4F75-83C6-1682550EFFF2}"/>
              </a:ext>
            </a:extLst>
          </p:cNvPr>
          <p:cNvSpPr>
            <a:spLocks noGrp="1"/>
          </p:cNvSpPr>
          <p:nvPr>
            <p:ph idx="1"/>
          </p:nvPr>
        </p:nvSpPr>
        <p:spPr>
          <a:xfrm>
            <a:off x="838200" y="1602118"/>
            <a:ext cx="10515600" cy="4351338"/>
          </a:xfrm>
        </p:spPr>
        <p:txBody>
          <a:bodyPr>
            <a:normAutofit lnSpcReduction="10000"/>
          </a:bodyPr>
          <a:lstStyle/>
          <a:p>
            <a:pPr marL="0" indent="0">
              <a:buNone/>
            </a:pPr>
            <a:r>
              <a:rPr lang="en-ZA" dirty="0"/>
              <a:t>Challenges in South African education</a:t>
            </a:r>
          </a:p>
          <a:p>
            <a:pPr lvl="1"/>
            <a:r>
              <a:rPr lang="en-ZA" dirty="0"/>
              <a:t>Weak teacher content knowledge and pedagogical skill</a:t>
            </a:r>
          </a:p>
          <a:p>
            <a:pPr lvl="1"/>
            <a:r>
              <a:rPr lang="en-ZA" dirty="0"/>
              <a:t> Wasted learning time and insufficient opportunity to learn</a:t>
            </a:r>
          </a:p>
          <a:p>
            <a:r>
              <a:rPr lang="en-ZA" dirty="0"/>
              <a:t>Confirmed by studies done by the National Education Evaluation and Development Unit (NEEDU) and the National School Effectiveness Study (NSES):</a:t>
            </a:r>
          </a:p>
          <a:p>
            <a:pPr lvl="1"/>
            <a:r>
              <a:rPr lang="en-ZA" dirty="0"/>
              <a:t>Most grade 5 children write in their books only once per week or less as part of their reading and language instruction. </a:t>
            </a:r>
          </a:p>
          <a:p>
            <a:pPr lvl="1"/>
            <a:r>
              <a:rPr lang="en-ZA" dirty="0"/>
              <a:t>Only 3% of grade 5 learners across South Africa wrote in their books every day. </a:t>
            </a:r>
          </a:p>
          <a:p>
            <a:pPr lvl="1"/>
            <a:r>
              <a:rPr lang="en-ZA" dirty="0"/>
              <a:t>In grade 4 and grade 5 exercise books, about half of all exercises in the year were single word exercises. </a:t>
            </a:r>
          </a:p>
          <a:p>
            <a:endParaRPr lang="en-ZA" dirty="0"/>
          </a:p>
          <a:p>
            <a:endParaRPr lang="en-GB" dirty="0"/>
          </a:p>
          <a:p>
            <a:endParaRPr lang="en-ZA" dirty="0"/>
          </a:p>
        </p:txBody>
      </p:sp>
    </p:spTree>
    <p:extLst>
      <p:ext uri="{BB962C8B-B14F-4D97-AF65-F5344CB8AC3E}">
        <p14:creationId xmlns:p14="http://schemas.microsoft.com/office/powerpoint/2010/main" val="1795885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V="1">
            <a:off x="993913" y="5978084"/>
            <a:ext cx="1119808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rgbClr val="FFC000"/>
              </a:solidFill>
            </a:endParaRPr>
          </a:p>
        </p:txBody>
      </p:sp>
      <p:pic>
        <p:nvPicPr>
          <p:cNvPr id="1027" name="Picture 3" descr="I:\Double Option 2015 R\UP\New look\new look\UP LOGO\UP_Logo_Portrait\JPG\UP_Logo_Portrait_RGB_High_Res_071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62694"/>
            <a:ext cx="895306" cy="8953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00390" y="6567156"/>
            <a:ext cx="2903522" cy="246221"/>
          </a:xfrm>
          <a:prstGeom prst="rect">
            <a:avLst/>
          </a:prstGeom>
          <a:noFill/>
        </p:spPr>
        <p:txBody>
          <a:bodyPr wrap="square" rtlCol="0">
            <a:spAutoFit/>
          </a:bodyPr>
          <a:lstStyle/>
          <a:p>
            <a:r>
              <a:rPr lang="en-ZA" sz="1000" dirty="0">
                <a:solidFill>
                  <a:schemeClr val="bg1"/>
                </a:solidFill>
              </a:rPr>
              <a:t>Faculty of Education</a:t>
            </a:r>
          </a:p>
        </p:txBody>
      </p:sp>
      <p:sp>
        <p:nvSpPr>
          <p:cNvPr id="8" name="Title 7">
            <a:extLst>
              <a:ext uri="{FF2B5EF4-FFF2-40B4-BE49-F238E27FC236}">
                <a16:creationId xmlns:a16="http://schemas.microsoft.com/office/drawing/2014/main" xmlns="" id="{D3AEEE31-D525-4827-953E-A9EB456774ED}"/>
              </a:ext>
            </a:extLst>
          </p:cNvPr>
          <p:cNvSpPr>
            <a:spLocks noGrp="1"/>
          </p:cNvSpPr>
          <p:nvPr>
            <p:ph type="title"/>
          </p:nvPr>
        </p:nvSpPr>
        <p:spPr/>
        <p:txBody>
          <a:bodyPr/>
          <a:lstStyle/>
          <a:p>
            <a:r>
              <a:rPr lang="en-ZA" b="1" dirty="0"/>
              <a:t>Problems with Teacher Questionnaire Data</a:t>
            </a:r>
          </a:p>
        </p:txBody>
      </p:sp>
      <p:sp>
        <p:nvSpPr>
          <p:cNvPr id="9" name="Content Placeholder 8">
            <a:extLst>
              <a:ext uri="{FF2B5EF4-FFF2-40B4-BE49-F238E27FC236}">
                <a16:creationId xmlns:a16="http://schemas.microsoft.com/office/drawing/2014/main" xmlns="" id="{AF0DA565-04D2-4F75-83C6-1682550EFFF2}"/>
              </a:ext>
            </a:extLst>
          </p:cNvPr>
          <p:cNvSpPr>
            <a:spLocks noGrp="1"/>
          </p:cNvSpPr>
          <p:nvPr>
            <p:ph idx="1"/>
          </p:nvPr>
        </p:nvSpPr>
        <p:spPr>
          <a:xfrm>
            <a:off x="838200" y="1525824"/>
            <a:ext cx="10515600" cy="4601734"/>
          </a:xfrm>
        </p:spPr>
        <p:txBody>
          <a:bodyPr>
            <a:normAutofit fontScale="85000" lnSpcReduction="10000"/>
          </a:bodyPr>
          <a:lstStyle/>
          <a:p>
            <a:pPr algn="just">
              <a:lnSpc>
                <a:spcPct val="107000"/>
              </a:lnSpc>
              <a:spcAft>
                <a:spcPts val="800"/>
              </a:spcAft>
            </a:pPr>
            <a:r>
              <a:rPr lang="en-AU" dirty="0">
                <a:latin typeface="Calibri" panose="020F0502020204030204" pitchFamily="34" charset="0"/>
                <a:ea typeface="Calibri" panose="020F0502020204030204" pitchFamily="34" charset="0"/>
                <a:cs typeface="Times New Roman" panose="02020603050405020304" pitchFamily="18" charset="0"/>
              </a:rPr>
              <a:t>PIRLS 2006 and 2011 studies: difficult to ascertain any major patterns of response distribution or practices that related to higher learner achievement. </a:t>
            </a:r>
          </a:p>
          <a:p>
            <a:pPr algn="just">
              <a:lnSpc>
                <a:spcPct val="107000"/>
              </a:lnSpc>
              <a:spcAft>
                <a:spcPts val="800"/>
              </a:spcAft>
            </a:pPr>
            <a:r>
              <a:rPr lang="en-AU" dirty="0">
                <a:latin typeface="Calibri" panose="020F0502020204030204" pitchFamily="34" charset="0"/>
                <a:ea typeface="Calibri" panose="020F0502020204030204" pitchFamily="34" charset="0"/>
                <a:cs typeface="Times New Roman" panose="02020603050405020304" pitchFamily="18" charset="0"/>
              </a:rPr>
              <a:t>Using different methods, van </a:t>
            </a:r>
            <a:r>
              <a:rPr lang="en-AU" dirty="0" err="1">
                <a:latin typeface="Calibri" panose="020F0502020204030204" pitchFamily="34" charset="0"/>
                <a:ea typeface="Calibri" panose="020F0502020204030204" pitchFamily="34" charset="0"/>
                <a:cs typeface="Times New Roman" panose="02020603050405020304" pitchFamily="18" charset="0"/>
              </a:rPr>
              <a:t>Staden</a:t>
            </a:r>
            <a:r>
              <a:rPr lang="en-AU" dirty="0">
                <a:latin typeface="Calibri" panose="020F0502020204030204" pitchFamily="34" charset="0"/>
                <a:ea typeface="Calibri" panose="020F0502020204030204" pitchFamily="34" charset="0"/>
                <a:cs typeface="Times New Roman" panose="02020603050405020304" pitchFamily="18" charset="0"/>
              </a:rPr>
              <a:t> (2011) and Zimmerman (2011) shed little light on the impact of teachers’ reported teaching practices when utilising the PIRLS teacher questionnaire data either. </a:t>
            </a:r>
          </a:p>
          <a:p>
            <a:pPr algn="just">
              <a:lnSpc>
                <a:spcPct val="107000"/>
              </a:lnSpc>
              <a:spcAft>
                <a:spcPts val="800"/>
              </a:spcAft>
            </a:pPr>
            <a:r>
              <a:rPr lang="en-AU" dirty="0">
                <a:latin typeface="Calibri" panose="020F0502020204030204" pitchFamily="34" charset="0"/>
                <a:ea typeface="Calibri" panose="020F0502020204030204" pitchFamily="34" charset="0"/>
                <a:cs typeface="Times New Roman" panose="02020603050405020304" pitchFamily="18" charset="0"/>
              </a:rPr>
              <a:t>Overly positive reporting by teachers for the items or misunderstandings of the meaning of the items are found in three examples:</a:t>
            </a:r>
          </a:p>
          <a:p>
            <a:pPr lvl="1" algn="just">
              <a:lnSpc>
                <a:spcPct val="107000"/>
              </a:lnSpc>
              <a:spcAft>
                <a:spcPts val="800"/>
              </a:spcAft>
            </a:pPr>
            <a:r>
              <a:rPr lang="en-AU" dirty="0">
                <a:latin typeface="Calibri" panose="020F0502020204030204" pitchFamily="34" charset="0"/>
                <a:cs typeface="Times New Roman" panose="02020603050405020304" pitchFamily="18" charset="0"/>
              </a:rPr>
              <a:t>Percentage of time reported on reading over reported to exceed 100%.</a:t>
            </a:r>
          </a:p>
          <a:p>
            <a:pPr lvl="1" algn="just">
              <a:lnSpc>
                <a:spcPct val="107000"/>
              </a:lnSpc>
              <a:spcAft>
                <a:spcPts val="800"/>
              </a:spcAft>
            </a:pPr>
            <a:r>
              <a:rPr lang="en-AU" dirty="0">
                <a:latin typeface="Calibri" panose="020F0502020204030204" pitchFamily="34" charset="0"/>
                <a:cs typeface="Times New Roman" panose="02020603050405020304" pitchFamily="18" charset="0"/>
              </a:rPr>
              <a:t>Patterns where the more frequent activities took place, the lower achievement.</a:t>
            </a:r>
          </a:p>
          <a:p>
            <a:pPr lvl="1" algn="just">
              <a:lnSpc>
                <a:spcPct val="107000"/>
              </a:lnSpc>
              <a:spcAft>
                <a:spcPts val="800"/>
              </a:spcAft>
            </a:pPr>
            <a:r>
              <a:rPr lang="en-AU" dirty="0">
                <a:latin typeface="Calibri" panose="020F0502020204030204" pitchFamily="34" charset="0"/>
                <a:cs typeface="Times New Roman" panose="02020603050405020304" pitchFamily="18" charset="0"/>
              </a:rPr>
              <a:t>Teachers’ being unware of the true nature of learners’ reading backlog.</a:t>
            </a:r>
          </a:p>
          <a:p>
            <a:pPr lvl="1" algn="just">
              <a:lnSpc>
                <a:spcPct val="107000"/>
              </a:lnSpc>
              <a:spcAft>
                <a:spcPts val="800"/>
              </a:spcAft>
            </a:pPr>
            <a:endParaRPr lang="en-AU" dirty="0">
              <a:latin typeface="Calibri" panose="020F0502020204030204" pitchFamily="34" charset="0"/>
              <a:cs typeface="Times New Roman" panose="02020603050405020304" pitchFamily="18" charset="0"/>
            </a:endParaRPr>
          </a:p>
          <a:p>
            <a:pPr lvl="1" algn="just">
              <a:lnSpc>
                <a:spcPct val="107000"/>
              </a:lnSpc>
              <a:spcAft>
                <a:spcPts val="800"/>
              </a:spcAft>
            </a:pPr>
            <a:endParaRPr lang="en-GB" dirty="0"/>
          </a:p>
          <a:p>
            <a:endParaRPr lang="en-ZA" dirty="0"/>
          </a:p>
        </p:txBody>
      </p:sp>
    </p:spTree>
    <p:extLst>
      <p:ext uri="{BB962C8B-B14F-4D97-AF65-F5344CB8AC3E}">
        <p14:creationId xmlns:p14="http://schemas.microsoft.com/office/powerpoint/2010/main" val="3807083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V="1">
            <a:off x="993913" y="5978084"/>
            <a:ext cx="1119808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ZA" sz="1800" b="0" i="0" u="none" strike="noStrike" kern="1200" cap="none" spc="0" normalizeH="0" baseline="0" noProof="0">
              <a:ln>
                <a:noFill/>
              </a:ln>
              <a:solidFill>
                <a:srgbClr val="FFC000"/>
              </a:solidFill>
              <a:effectLst/>
              <a:uLnTx/>
              <a:uFillTx/>
              <a:latin typeface="Calibri" panose="020F0502020204030204"/>
              <a:ea typeface="+mn-ea"/>
              <a:cs typeface="+mn-cs"/>
            </a:endParaRPr>
          </a:p>
        </p:txBody>
      </p:sp>
      <p:pic>
        <p:nvPicPr>
          <p:cNvPr id="1027" name="Picture 3" descr="I:\Double Option 2015 R\UP\New look\new look\UP LOGO\UP_Logo_Portrait\JPG\UP_Logo_Portrait_RGB_High_Res_071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62694"/>
            <a:ext cx="895306" cy="8953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00390" y="6567156"/>
            <a:ext cx="2903522"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000" b="0" i="0" u="none" strike="noStrike" kern="1200" cap="none" spc="0" normalizeH="0" baseline="0" noProof="0" dirty="0">
                <a:ln>
                  <a:noFill/>
                </a:ln>
                <a:solidFill>
                  <a:prstClr val="white"/>
                </a:solidFill>
                <a:effectLst/>
                <a:uLnTx/>
                <a:uFillTx/>
                <a:latin typeface="Calibri" panose="020F0502020204030204"/>
                <a:ea typeface="+mn-ea"/>
                <a:cs typeface="+mn-cs"/>
              </a:rPr>
              <a:t>Faculty of Education</a:t>
            </a:r>
          </a:p>
        </p:txBody>
      </p:sp>
      <p:sp>
        <p:nvSpPr>
          <p:cNvPr id="8" name="Title 7">
            <a:extLst>
              <a:ext uri="{FF2B5EF4-FFF2-40B4-BE49-F238E27FC236}">
                <a16:creationId xmlns:a16="http://schemas.microsoft.com/office/drawing/2014/main" xmlns="" id="{D3AEEE31-D525-4827-953E-A9EB456774ED}"/>
              </a:ext>
            </a:extLst>
          </p:cNvPr>
          <p:cNvSpPr>
            <a:spLocks noGrp="1"/>
          </p:cNvSpPr>
          <p:nvPr>
            <p:ph type="title"/>
          </p:nvPr>
        </p:nvSpPr>
        <p:spPr/>
        <p:txBody>
          <a:bodyPr/>
          <a:lstStyle/>
          <a:p>
            <a:r>
              <a:rPr lang="en-ZA" b="1" dirty="0"/>
              <a:t>Research Questions</a:t>
            </a:r>
          </a:p>
        </p:txBody>
      </p:sp>
      <p:sp>
        <p:nvSpPr>
          <p:cNvPr id="9" name="Content Placeholder 8">
            <a:extLst>
              <a:ext uri="{FF2B5EF4-FFF2-40B4-BE49-F238E27FC236}">
                <a16:creationId xmlns:a16="http://schemas.microsoft.com/office/drawing/2014/main" xmlns="" id="{AF0DA565-04D2-4F75-83C6-1682550EFFF2}"/>
              </a:ext>
            </a:extLst>
          </p:cNvPr>
          <p:cNvSpPr>
            <a:spLocks noGrp="1"/>
          </p:cNvSpPr>
          <p:nvPr>
            <p:ph idx="1"/>
          </p:nvPr>
        </p:nvSpPr>
        <p:spPr>
          <a:xfrm>
            <a:off x="838200" y="1602118"/>
            <a:ext cx="10515600" cy="4351338"/>
          </a:xfrm>
        </p:spPr>
        <p:txBody>
          <a:bodyPr>
            <a:normAutofit/>
          </a:bodyPr>
          <a:lstStyle/>
          <a:p>
            <a:pPr algn="just">
              <a:lnSpc>
                <a:spcPct val="107000"/>
              </a:lnSpc>
              <a:spcAft>
                <a:spcPts val="800"/>
              </a:spcAft>
            </a:pPr>
            <a:r>
              <a:rPr lang="en-ZA" dirty="0">
                <a:latin typeface="Calibri" panose="020F0502020204030204" pitchFamily="34" charset="0"/>
                <a:ea typeface="Calibri" panose="020F0502020204030204" pitchFamily="34" charset="0"/>
                <a:cs typeface="Times New Roman" panose="02020603050405020304" pitchFamily="18" charset="0"/>
              </a:rPr>
              <a:t>To what extent can OTL, as reported by Grade 4 learners, Grade 4 language teachers and principals explain the PIRLS Literacy 2016 results when controlling for SES and teachers’ major area of study?</a:t>
            </a:r>
          </a:p>
          <a:p>
            <a:pPr marL="342900" lvl="0" indent="-342900" algn="just">
              <a:lnSpc>
                <a:spcPct val="107000"/>
              </a:lnSpc>
              <a:spcAft>
                <a:spcPts val="0"/>
              </a:spcAft>
              <a:buFont typeface="+mj-lt"/>
              <a:buAutoNum type="arabicPeriod"/>
            </a:pPr>
            <a:r>
              <a:rPr lang="en-ZA" dirty="0">
                <a:latin typeface="Calibri" panose="020F0502020204030204" pitchFamily="34" charset="0"/>
                <a:ea typeface="Calibri" panose="020F0502020204030204" pitchFamily="34" charset="0"/>
                <a:cs typeface="Times New Roman" panose="02020603050405020304" pitchFamily="18" charset="0"/>
              </a:rPr>
              <a:t>Which OTL variables in the South African PIRLS 2016 data predict reading literacy achievement at Grade 4 level?</a:t>
            </a:r>
          </a:p>
          <a:p>
            <a:pPr marL="342900" lvl="0" indent="-342900" algn="just">
              <a:lnSpc>
                <a:spcPct val="107000"/>
              </a:lnSpc>
              <a:spcAft>
                <a:spcPts val="800"/>
              </a:spcAft>
              <a:buFont typeface="+mj-lt"/>
              <a:buAutoNum type="arabicPeriod"/>
            </a:pPr>
            <a:r>
              <a:rPr lang="en-ZA" dirty="0">
                <a:latin typeface="Calibri" panose="020F0502020204030204" pitchFamily="34" charset="0"/>
                <a:ea typeface="Calibri" panose="020F0502020204030204" pitchFamily="34" charset="0"/>
                <a:cs typeface="Times New Roman" panose="02020603050405020304" pitchFamily="18" charset="0"/>
              </a:rPr>
              <a:t>To what extent do questionnaire data provide credible measures of OTL in a developing context where teacher classroom practice vary greatly?</a:t>
            </a:r>
          </a:p>
          <a:p>
            <a:pPr marL="0" indent="0">
              <a:buNone/>
            </a:pPr>
            <a:endParaRPr lang="en-ZA" dirty="0"/>
          </a:p>
          <a:p>
            <a:endParaRPr lang="en-GB" dirty="0"/>
          </a:p>
          <a:p>
            <a:endParaRPr lang="en-ZA" dirty="0"/>
          </a:p>
        </p:txBody>
      </p:sp>
    </p:spTree>
    <p:extLst>
      <p:ext uri="{BB962C8B-B14F-4D97-AF65-F5344CB8AC3E}">
        <p14:creationId xmlns:p14="http://schemas.microsoft.com/office/powerpoint/2010/main" val="3097100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flipV="1">
            <a:off x="993913" y="5978084"/>
            <a:ext cx="11198087" cy="879916"/>
          </a:xfrm>
          <a:prstGeom prst="rect">
            <a:avLst/>
          </a:prstGeom>
          <a:solidFill>
            <a:srgbClr val="DBA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rgbClr val="FFC000"/>
              </a:solidFill>
            </a:endParaRPr>
          </a:p>
        </p:txBody>
      </p:sp>
      <p:pic>
        <p:nvPicPr>
          <p:cNvPr id="1027" name="Picture 3" descr="I:\Double Option 2015 R\UP\New look\new look\UP LOGO\UP_Logo_Portrait\JPG\UP_Logo_Portrait_RGB_High_Res_071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62694"/>
            <a:ext cx="895306" cy="89530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00390" y="6567156"/>
            <a:ext cx="2903522" cy="246221"/>
          </a:xfrm>
          <a:prstGeom prst="rect">
            <a:avLst/>
          </a:prstGeom>
          <a:noFill/>
        </p:spPr>
        <p:txBody>
          <a:bodyPr wrap="square" rtlCol="0">
            <a:spAutoFit/>
          </a:bodyPr>
          <a:lstStyle/>
          <a:p>
            <a:r>
              <a:rPr lang="en-ZA" sz="1000" dirty="0">
                <a:solidFill>
                  <a:schemeClr val="bg1"/>
                </a:solidFill>
              </a:rPr>
              <a:t>Faculty of Education</a:t>
            </a:r>
          </a:p>
        </p:txBody>
      </p:sp>
      <p:sp>
        <p:nvSpPr>
          <p:cNvPr id="8" name="Title 7">
            <a:extLst>
              <a:ext uri="{FF2B5EF4-FFF2-40B4-BE49-F238E27FC236}">
                <a16:creationId xmlns:a16="http://schemas.microsoft.com/office/drawing/2014/main" xmlns="" id="{D3AEEE31-D525-4827-953E-A9EB456774ED}"/>
              </a:ext>
            </a:extLst>
          </p:cNvPr>
          <p:cNvSpPr>
            <a:spLocks noGrp="1"/>
          </p:cNvSpPr>
          <p:nvPr>
            <p:ph type="title"/>
          </p:nvPr>
        </p:nvSpPr>
        <p:spPr/>
        <p:txBody>
          <a:bodyPr/>
          <a:lstStyle/>
          <a:p>
            <a:r>
              <a:rPr lang="en-ZA" b="1" dirty="0"/>
              <a:t>Regression Results</a:t>
            </a:r>
          </a:p>
        </p:txBody>
      </p:sp>
      <p:pic>
        <p:nvPicPr>
          <p:cNvPr id="3" name="Content Placeholder 2">
            <a:extLst>
              <a:ext uri="{FF2B5EF4-FFF2-40B4-BE49-F238E27FC236}">
                <a16:creationId xmlns:a16="http://schemas.microsoft.com/office/drawing/2014/main" xmlns="" id="{48C9C1D2-F6F0-42D1-BBC7-F739ACA9FE57}"/>
              </a:ext>
            </a:extLst>
          </p:cNvPr>
          <p:cNvPicPr>
            <a:picLocks noGrp="1" noChangeAspect="1"/>
          </p:cNvPicPr>
          <p:nvPr>
            <p:ph idx="1"/>
          </p:nvPr>
        </p:nvPicPr>
        <p:blipFill>
          <a:blip r:embed="rId4"/>
          <a:stretch>
            <a:fillRect/>
          </a:stretch>
        </p:blipFill>
        <p:spPr>
          <a:xfrm>
            <a:off x="993914" y="2040835"/>
            <a:ext cx="10257182" cy="2796208"/>
          </a:xfrm>
          <a:prstGeom prst="rect">
            <a:avLst/>
          </a:prstGeom>
        </p:spPr>
      </p:pic>
    </p:spTree>
    <p:extLst>
      <p:ext uri="{BB962C8B-B14F-4D97-AF65-F5344CB8AC3E}">
        <p14:creationId xmlns:p14="http://schemas.microsoft.com/office/powerpoint/2010/main" val="40842785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629</TotalTime>
  <Words>1106</Words>
  <Application>Microsoft Office PowerPoint</Application>
  <PresentationFormat>Custom</PresentationFormat>
  <Paragraphs>114</Paragraphs>
  <Slides>14</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Document</vt:lpstr>
      <vt:lpstr>PowerPoint Presentation</vt:lpstr>
      <vt:lpstr>Introduction</vt:lpstr>
      <vt:lpstr>Presentation Overview</vt:lpstr>
      <vt:lpstr>South Africa’s Participation in PIRLS </vt:lpstr>
      <vt:lpstr>The IEA’s Tripartite Model</vt:lpstr>
      <vt:lpstr>Some Evidence of OTL</vt:lpstr>
      <vt:lpstr>Problems with Teacher Questionnaire Data</vt:lpstr>
      <vt:lpstr>Research Questions</vt:lpstr>
      <vt:lpstr>Regression Results</vt:lpstr>
      <vt:lpstr>Regression Results</vt:lpstr>
      <vt:lpstr>Regression Results</vt:lpstr>
      <vt:lpstr>Discussion and Implications</vt:lpstr>
      <vt:lpstr>Discussion and Implications</vt:lpstr>
      <vt:lpstr>Thank you  Surette van Staden: Surette.vanstaden@up.ac.za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Problematizing the concept of success: Does Success for All mean the same for all?</dc:title>
  <dc:creator>Prof</dc:creator>
  <cp:lastModifiedBy>p4359568</cp:lastModifiedBy>
  <cp:revision>34</cp:revision>
  <dcterms:created xsi:type="dcterms:W3CDTF">2017-11-02T16:45:08Z</dcterms:created>
  <dcterms:modified xsi:type="dcterms:W3CDTF">2019-06-28T07:42:09Z</dcterms:modified>
</cp:coreProperties>
</file>