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
  </p:notesMasterIdLst>
  <p:handoutMasterIdLst>
    <p:handoutMasterId r:id="rId11"/>
  </p:handoutMasterIdLst>
  <p:sldIdLst>
    <p:sldId id="256" r:id="rId2"/>
    <p:sldId id="257" r:id="rId3"/>
    <p:sldId id="258" r:id="rId4"/>
    <p:sldId id="265" r:id="rId5"/>
    <p:sldId id="259" r:id="rId6"/>
    <p:sldId id="260" r:id="rId7"/>
    <p:sldId id="262" r:id="rId8"/>
    <p:sldId id="263" r:id="rId9"/>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B8B"/>
    <a:srgbClr val="FF7575"/>
    <a:srgbClr val="DBA628"/>
    <a:srgbClr val="FEC234"/>
    <a:srgbClr val="D71C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F0328-5B1A-4445-AD9F-48572AF62C60}" v="89" dt="2020-06-15T13:06:52.8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92" autoAdjust="0"/>
    <p:restoredTop sz="94660"/>
  </p:normalViewPr>
  <p:slideViewPr>
    <p:cSldViewPr snapToGrid="0">
      <p:cViewPr>
        <p:scale>
          <a:sx n="100" d="100"/>
          <a:sy n="100" d="100"/>
        </p:scale>
        <p:origin x="990" y="-1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que Kamffer" userId="e19c0107d64adbee" providerId="LiveId" clId="{A16F0328-5B1A-4445-AD9F-48572AF62C60}"/>
    <pc:docChg chg="undo custSel modSld">
      <pc:chgData name="Dominique Kamffer" userId="e19c0107d64adbee" providerId="LiveId" clId="{A16F0328-5B1A-4445-AD9F-48572AF62C60}" dt="2020-06-15T13:14:45.122" v="975" actId="121"/>
      <pc:docMkLst>
        <pc:docMk/>
      </pc:docMkLst>
      <pc:sldChg chg="modSp mod">
        <pc:chgData name="Dominique Kamffer" userId="e19c0107d64adbee" providerId="LiveId" clId="{A16F0328-5B1A-4445-AD9F-48572AF62C60}" dt="2020-06-15T12:11:15.271" v="1" actId="207"/>
        <pc:sldMkLst>
          <pc:docMk/>
          <pc:sldMk cId="584579466" sldId="256"/>
        </pc:sldMkLst>
        <pc:graphicFrameChg chg="modGraphic">
          <ac:chgData name="Dominique Kamffer" userId="e19c0107d64adbee" providerId="LiveId" clId="{A16F0328-5B1A-4445-AD9F-48572AF62C60}" dt="2020-06-15T12:11:11.817" v="0" actId="207"/>
          <ac:graphicFrameMkLst>
            <pc:docMk/>
            <pc:sldMk cId="584579466" sldId="256"/>
            <ac:graphicFrameMk id="18" creationId="{A4015AEF-1594-4B63-95A8-1A181E5D2543}"/>
          </ac:graphicFrameMkLst>
        </pc:graphicFrameChg>
        <pc:graphicFrameChg chg="modGraphic">
          <ac:chgData name="Dominique Kamffer" userId="e19c0107d64adbee" providerId="LiveId" clId="{A16F0328-5B1A-4445-AD9F-48572AF62C60}" dt="2020-06-15T12:11:15.271" v="1" actId="207"/>
          <ac:graphicFrameMkLst>
            <pc:docMk/>
            <pc:sldMk cId="584579466" sldId="256"/>
            <ac:graphicFrameMk id="21" creationId="{8A754DFD-1EA2-4D74-82C5-D678A3754C43}"/>
          </ac:graphicFrameMkLst>
        </pc:graphicFrameChg>
      </pc:sldChg>
      <pc:sldChg chg="addSp delSp modSp mod">
        <pc:chgData name="Dominique Kamffer" userId="e19c0107d64adbee" providerId="LiveId" clId="{A16F0328-5B1A-4445-AD9F-48572AF62C60}" dt="2020-06-15T12:27:00.711" v="133" actId="164"/>
        <pc:sldMkLst>
          <pc:docMk/>
          <pc:sldMk cId="4130312657" sldId="257"/>
        </pc:sldMkLst>
        <pc:spChg chg="add mod topLvl">
          <ac:chgData name="Dominique Kamffer" userId="e19c0107d64adbee" providerId="LiveId" clId="{A16F0328-5B1A-4445-AD9F-48572AF62C60}" dt="2020-06-15T12:27:00.711" v="133" actId="164"/>
          <ac:spMkLst>
            <pc:docMk/>
            <pc:sldMk cId="4130312657" sldId="257"/>
            <ac:spMk id="12" creationId="{585B9FE0-4115-48B3-8298-821EC331C548}"/>
          </ac:spMkLst>
        </pc:spChg>
        <pc:spChg chg="mod">
          <ac:chgData name="Dominique Kamffer" userId="e19c0107d64adbee" providerId="LiveId" clId="{A16F0328-5B1A-4445-AD9F-48572AF62C60}" dt="2020-06-15T12:15:57.478" v="23"/>
          <ac:spMkLst>
            <pc:docMk/>
            <pc:sldMk cId="4130312657" sldId="257"/>
            <ac:spMk id="20" creationId="{DE87233B-7C20-45BA-9DA6-B7D1B29E5437}"/>
          </ac:spMkLst>
        </pc:spChg>
        <pc:grpChg chg="add del mod">
          <ac:chgData name="Dominique Kamffer" userId="e19c0107d64adbee" providerId="LiveId" clId="{A16F0328-5B1A-4445-AD9F-48572AF62C60}" dt="2020-06-15T12:26:41.551" v="125" actId="165"/>
          <ac:grpSpMkLst>
            <pc:docMk/>
            <pc:sldMk cId="4130312657" sldId="257"/>
            <ac:grpSpMk id="13" creationId="{907F9B09-7C22-4354-AB38-FC397D1049A4}"/>
          </ac:grpSpMkLst>
        </pc:grpChg>
        <pc:grpChg chg="add mod">
          <ac:chgData name="Dominique Kamffer" userId="e19c0107d64adbee" providerId="LiveId" clId="{A16F0328-5B1A-4445-AD9F-48572AF62C60}" dt="2020-06-15T12:27:00.711" v="133" actId="164"/>
          <ac:grpSpMkLst>
            <pc:docMk/>
            <pc:sldMk cId="4130312657" sldId="257"/>
            <ac:grpSpMk id="15" creationId="{58A27781-6044-4973-A24F-C60C1FD4EEAF}"/>
          </ac:grpSpMkLst>
        </pc:grpChg>
        <pc:picChg chg="mod topLvl">
          <ac:chgData name="Dominique Kamffer" userId="e19c0107d64adbee" providerId="LiveId" clId="{A16F0328-5B1A-4445-AD9F-48572AF62C60}" dt="2020-06-15T12:27:00.711" v="133" actId="164"/>
          <ac:picMkLst>
            <pc:docMk/>
            <pc:sldMk cId="4130312657" sldId="257"/>
            <ac:picMk id="21" creationId="{4BD0BC0E-6C79-497B-A299-CC83FFF51DB5}"/>
          </ac:picMkLst>
        </pc:picChg>
      </pc:sldChg>
      <pc:sldChg chg="modSp mod">
        <pc:chgData name="Dominique Kamffer" userId="e19c0107d64adbee" providerId="LiveId" clId="{A16F0328-5B1A-4445-AD9F-48572AF62C60}" dt="2020-06-15T12:23:58.820" v="124" actId="20577"/>
        <pc:sldMkLst>
          <pc:docMk/>
          <pc:sldMk cId="3545536608" sldId="258"/>
        </pc:sldMkLst>
        <pc:spChg chg="mod">
          <ac:chgData name="Dominique Kamffer" userId="e19c0107d64adbee" providerId="LiveId" clId="{A16F0328-5B1A-4445-AD9F-48572AF62C60}" dt="2020-06-15T12:23:58.820" v="124" actId="20577"/>
          <ac:spMkLst>
            <pc:docMk/>
            <pc:sldMk cId="3545536608" sldId="258"/>
            <ac:spMk id="9" creationId="{96CA57C3-046D-4E7E-9E75-3716F5FFA4CD}"/>
          </ac:spMkLst>
        </pc:spChg>
      </pc:sldChg>
      <pc:sldChg chg="addSp delSp modSp mod">
        <pc:chgData name="Dominique Kamffer" userId="e19c0107d64adbee" providerId="LiveId" clId="{A16F0328-5B1A-4445-AD9F-48572AF62C60}" dt="2020-06-15T13:04:11.297" v="830" actId="20577"/>
        <pc:sldMkLst>
          <pc:docMk/>
          <pc:sldMk cId="3216260849" sldId="259"/>
        </pc:sldMkLst>
        <pc:spChg chg="add mod">
          <ac:chgData name="Dominique Kamffer" userId="e19c0107d64adbee" providerId="LiveId" clId="{A16F0328-5B1A-4445-AD9F-48572AF62C60}" dt="2020-06-15T13:03:56.282" v="823" actId="14100"/>
          <ac:spMkLst>
            <pc:docMk/>
            <pc:sldMk cId="3216260849" sldId="259"/>
            <ac:spMk id="7" creationId="{61EFA009-D715-4546-93B7-52F5BD7CCBCE}"/>
          </ac:spMkLst>
        </pc:spChg>
        <pc:spChg chg="add mod ord">
          <ac:chgData name="Dominique Kamffer" userId="e19c0107d64adbee" providerId="LiveId" clId="{A16F0328-5B1A-4445-AD9F-48572AF62C60}" dt="2020-06-15T13:03:33.709" v="819" actId="1035"/>
          <ac:spMkLst>
            <pc:docMk/>
            <pc:sldMk cId="3216260849" sldId="259"/>
            <ac:spMk id="8" creationId="{9906CBFB-E39E-4839-8AE2-D90EB06EB3B0}"/>
          </ac:spMkLst>
        </pc:spChg>
        <pc:spChg chg="add del mod">
          <ac:chgData name="Dominique Kamffer" userId="e19c0107d64adbee" providerId="LiveId" clId="{A16F0328-5B1A-4445-AD9F-48572AF62C60}" dt="2020-06-15T13:04:11.297" v="830" actId="20577"/>
          <ac:spMkLst>
            <pc:docMk/>
            <pc:sldMk cId="3216260849" sldId="259"/>
            <ac:spMk id="12" creationId="{1FE86884-AA7A-4011-BA16-CE8EA32E2D43}"/>
          </ac:spMkLst>
        </pc:spChg>
        <pc:spChg chg="mod">
          <ac:chgData name="Dominique Kamffer" userId="e19c0107d64adbee" providerId="LiveId" clId="{A16F0328-5B1A-4445-AD9F-48572AF62C60}" dt="2020-06-15T13:03:44.596" v="820" actId="207"/>
          <ac:spMkLst>
            <pc:docMk/>
            <pc:sldMk cId="3216260849" sldId="259"/>
            <ac:spMk id="17" creationId="{0BA4FDA7-147C-4FE6-B95F-1804713584DE}"/>
          </ac:spMkLst>
        </pc:spChg>
        <pc:graphicFrameChg chg="mod modGraphic">
          <ac:chgData name="Dominique Kamffer" userId="e19c0107d64adbee" providerId="LiveId" clId="{A16F0328-5B1A-4445-AD9F-48572AF62C60}" dt="2020-06-15T12:18:02.884" v="25"/>
          <ac:graphicFrameMkLst>
            <pc:docMk/>
            <pc:sldMk cId="3216260849" sldId="259"/>
            <ac:graphicFrameMk id="11" creationId="{AFCA6B3C-6157-4409-A3B1-D1BD93E48EE8}"/>
          </ac:graphicFrameMkLst>
        </pc:graphicFrameChg>
        <pc:picChg chg="mod">
          <ac:chgData name="Dominique Kamffer" userId="e19c0107d64adbee" providerId="LiveId" clId="{A16F0328-5B1A-4445-AD9F-48572AF62C60}" dt="2020-06-15T13:02:54.672" v="808" actId="1076"/>
          <ac:picMkLst>
            <pc:docMk/>
            <pc:sldMk cId="3216260849" sldId="259"/>
            <ac:picMk id="14" creationId="{7B41AA95-3F35-42E9-B22F-959A809F42B1}"/>
          </ac:picMkLst>
        </pc:picChg>
      </pc:sldChg>
      <pc:sldChg chg="addSp delSp modSp mod">
        <pc:chgData name="Dominique Kamffer" userId="e19c0107d64adbee" providerId="LiveId" clId="{A16F0328-5B1A-4445-AD9F-48572AF62C60}" dt="2020-06-15T13:14:18.524" v="974" actId="1036"/>
        <pc:sldMkLst>
          <pc:docMk/>
          <pc:sldMk cId="2789329078" sldId="260"/>
        </pc:sldMkLst>
        <pc:spChg chg="del">
          <ac:chgData name="Dominique Kamffer" userId="e19c0107d64adbee" providerId="LiveId" clId="{A16F0328-5B1A-4445-AD9F-48572AF62C60}" dt="2020-06-15T13:04:58.112" v="832" actId="478"/>
          <ac:spMkLst>
            <pc:docMk/>
            <pc:sldMk cId="2789329078" sldId="260"/>
            <ac:spMk id="10" creationId="{6BAA2D98-EEEC-4707-9BDA-19D575475D27}"/>
          </ac:spMkLst>
        </pc:spChg>
        <pc:spChg chg="add mod">
          <ac:chgData name="Dominique Kamffer" userId="e19c0107d64adbee" providerId="LiveId" clId="{A16F0328-5B1A-4445-AD9F-48572AF62C60}" dt="2020-06-15T13:14:18.524" v="974" actId="1036"/>
          <ac:spMkLst>
            <pc:docMk/>
            <pc:sldMk cId="2789329078" sldId="260"/>
            <ac:spMk id="11" creationId="{27763BB0-5568-4838-93F5-C3F9E4204F34}"/>
          </ac:spMkLst>
        </pc:spChg>
        <pc:spChg chg="add mod">
          <ac:chgData name="Dominique Kamffer" userId="e19c0107d64adbee" providerId="LiveId" clId="{A16F0328-5B1A-4445-AD9F-48572AF62C60}" dt="2020-06-15T13:14:18.524" v="974" actId="1036"/>
          <ac:spMkLst>
            <pc:docMk/>
            <pc:sldMk cId="2789329078" sldId="260"/>
            <ac:spMk id="12" creationId="{79B32226-3408-4743-B970-BBA83D008F14}"/>
          </ac:spMkLst>
        </pc:spChg>
        <pc:spChg chg="add mod">
          <ac:chgData name="Dominique Kamffer" userId="e19c0107d64adbee" providerId="LiveId" clId="{A16F0328-5B1A-4445-AD9F-48572AF62C60}" dt="2020-06-15T13:14:18.524" v="974" actId="1036"/>
          <ac:spMkLst>
            <pc:docMk/>
            <pc:sldMk cId="2789329078" sldId="260"/>
            <ac:spMk id="13" creationId="{283173B5-189C-4372-9924-FDE2EEFAFC6D}"/>
          </ac:spMkLst>
        </pc:spChg>
        <pc:spChg chg="add mod">
          <ac:chgData name="Dominique Kamffer" userId="e19c0107d64adbee" providerId="LiveId" clId="{A16F0328-5B1A-4445-AD9F-48572AF62C60}" dt="2020-06-15T13:14:18.524" v="974" actId="1036"/>
          <ac:spMkLst>
            <pc:docMk/>
            <pc:sldMk cId="2789329078" sldId="260"/>
            <ac:spMk id="14" creationId="{39379AE0-34D7-4C25-A52C-16DB71B36D21}"/>
          </ac:spMkLst>
        </pc:spChg>
        <pc:graphicFrameChg chg="mod">
          <ac:chgData name="Dominique Kamffer" userId="e19c0107d64adbee" providerId="LiveId" clId="{A16F0328-5B1A-4445-AD9F-48572AF62C60}" dt="2020-06-15T12:15:57.478" v="23"/>
          <ac:graphicFrameMkLst>
            <pc:docMk/>
            <pc:sldMk cId="2789329078" sldId="260"/>
            <ac:graphicFrameMk id="7" creationId="{BF86DEF3-869A-40F1-AA94-D4567E68EAEA}"/>
          </ac:graphicFrameMkLst>
        </pc:graphicFrameChg>
        <pc:picChg chg="mod">
          <ac:chgData name="Dominique Kamffer" userId="e19c0107d64adbee" providerId="LiveId" clId="{A16F0328-5B1A-4445-AD9F-48572AF62C60}" dt="2020-06-15T13:14:18.524" v="974" actId="1036"/>
          <ac:picMkLst>
            <pc:docMk/>
            <pc:sldMk cId="2789329078" sldId="260"/>
            <ac:picMk id="9" creationId="{0EC753D9-268D-460C-8BC0-3FD3014D0E6C}"/>
          </ac:picMkLst>
        </pc:picChg>
      </pc:sldChg>
      <pc:sldChg chg="modSp mod">
        <pc:chgData name="Dominique Kamffer" userId="e19c0107d64adbee" providerId="LiveId" clId="{A16F0328-5B1A-4445-AD9F-48572AF62C60}" dt="2020-06-15T12:20:05.719" v="28" actId="20577"/>
        <pc:sldMkLst>
          <pc:docMk/>
          <pc:sldMk cId="1186265638" sldId="262"/>
        </pc:sldMkLst>
        <pc:spChg chg="mod">
          <ac:chgData name="Dominique Kamffer" userId="e19c0107d64adbee" providerId="LiveId" clId="{A16F0328-5B1A-4445-AD9F-48572AF62C60}" dt="2020-06-15T12:20:05.719" v="28" actId="20577"/>
          <ac:spMkLst>
            <pc:docMk/>
            <pc:sldMk cId="1186265638" sldId="262"/>
            <ac:spMk id="12" creationId="{A5AD4186-1CFF-4330-A014-779A70FCC06A}"/>
          </ac:spMkLst>
        </pc:spChg>
      </pc:sldChg>
      <pc:sldChg chg="modSp mod">
        <pc:chgData name="Dominique Kamffer" userId="e19c0107d64adbee" providerId="LiveId" clId="{A16F0328-5B1A-4445-AD9F-48572AF62C60}" dt="2020-06-15T12:21:06.382" v="33" actId="207"/>
        <pc:sldMkLst>
          <pc:docMk/>
          <pc:sldMk cId="835028704" sldId="263"/>
        </pc:sldMkLst>
        <pc:spChg chg="mod">
          <ac:chgData name="Dominique Kamffer" userId="e19c0107d64adbee" providerId="LiveId" clId="{A16F0328-5B1A-4445-AD9F-48572AF62C60}" dt="2020-06-15T12:21:06.382" v="33" actId="207"/>
          <ac:spMkLst>
            <pc:docMk/>
            <pc:sldMk cId="835028704" sldId="263"/>
            <ac:spMk id="10" creationId="{D473C41F-098C-4619-8497-B88783F952F3}"/>
          </ac:spMkLst>
        </pc:spChg>
        <pc:graphicFrameChg chg="modGraphic">
          <ac:chgData name="Dominique Kamffer" userId="e19c0107d64adbee" providerId="LiveId" clId="{A16F0328-5B1A-4445-AD9F-48572AF62C60}" dt="2020-06-15T12:20:45.460" v="31" actId="20577"/>
          <ac:graphicFrameMkLst>
            <pc:docMk/>
            <pc:sldMk cId="835028704" sldId="263"/>
            <ac:graphicFrameMk id="13" creationId="{E4CC7E90-E21C-43A4-814B-EF961BBE866F}"/>
          </ac:graphicFrameMkLst>
        </pc:graphicFrameChg>
      </pc:sldChg>
      <pc:sldChg chg="addSp delSp modSp mod">
        <pc:chgData name="Dominique Kamffer" userId="e19c0107d64adbee" providerId="LiveId" clId="{A16F0328-5B1A-4445-AD9F-48572AF62C60}" dt="2020-06-15T13:14:45.122" v="975" actId="121"/>
        <pc:sldMkLst>
          <pc:docMk/>
          <pc:sldMk cId="1811894261" sldId="265"/>
        </pc:sldMkLst>
        <pc:spChg chg="mod">
          <ac:chgData name="Dominique Kamffer" userId="e19c0107d64adbee" providerId="LiveId" clId="{A16F0328-5B1A-4445-AD9F-48572AF62C60}" dt="2020-06-15T12:49:39.963" v="534" actId="14100"/>
          <ac:spMkLst>
            <pc:docMk/>
            <pc:sldMk cId="1811894261" sldId="265"/>
            <ac:spMk id="7" creationId="{34ED66C8-8FFA-4901-9DB1-8C938825B9DB}"/>
          </ac:spMkLst>
        </pc:spChg>
        <pc:spChg chg="mod">
          <ac:chgData name="Dominique Kamffer" userId="e19c0107d64adbee" providerId="LiveId" clId="{A16F0328-5B1A-4445-AD9F-48572AF62C60}" dt="2020-06-15T12:50:05.733" v="541" actId="14100"/>
          <ac:spMkLst>
            <pc:docMk/>
            <pc:sldMk cId="1811894261" sldId="265"/>
            <ac:spMk id="8" creationId="{85F3EF1A-D5CD-4FA2-932F-0C839035FAEC}"/>
          </ac:spMkLst>
        </pc:spChg>
        <pc:spChg chg="mod">
          <ac:chgData name="Dominique Kamffer" userId="e19c0107d64adbee" providerId="LiveId" clId="{A16F0328-5B1A-4445-AD9F-48572AF62C60}" dt="2020-06-15T12:49:43.485" v="535" actId="20577"/>
          <ac:spMkLst>
            <pc:docMk/>
            <pc:sldMk cId="1811894261" sldId="265"/>
            <ac:spMk id="9" creationId="{143C2CEC-8450-4847-8C10-4C659B1866AD}"/>
          </ac:spMkLst>
        </pc:spChg>
        <pc:spChg chg="mod">
          <ac:chgData name="Dominique Kamffer" userId="e19c0107d64adbee" providerId="LiveId" clId="{A16F0328-5B1A-4445-AD9F-48572AF62C60}" dt="2020-06-15T12:52:03.135" v="560" actId="1076"/>
          <ac:spMkLst>
            <pc:docMk/>
            <pc:sldMk cId="1811894261" sldId="265"/>
            <ac:spMk id="10" creationId="{49BCA72C-10C2-466F-A18B-D2AACBCE2C5C}"/>
          </ac:spMkLst>
        </pc:spChg>
        <pc:spChg chg="del mod">
          <ac:chgData name="Dominique Kamffer" userId="e19c0107d64adbee" providerId="LiveId" clId="{A16F0328-5B1A-4445-AD9F-48572AF62C60}" dt="2020-06-15T12:49:20.644" v="533"/>
          <ac:spMkLst>
            <pc:docMk/>
            <pc:sldMk cId="1811894261" sldId="265"/>
            <ac:spMk id="13" creationId="{24B5CB39-DAA5-4CB7-A613-A2E0D3748CCF}"/>
          </ac:spMkLst>
        </pc:spChg>
        <pc:graphicFrameChg chg="add mod modGraphic">
          <ac:chgData name="Dominique Kamffer" userId="e19c0107d64adbee" providerId="LiveId" clId="{A16F0328-5B1A-4445-AD9F-48572AF62C60}" dt="2020-06-15T12:52:28.920" v="565" actId="1035"/>
          <ac:graphicFrameMkLst>
            <pc:docMk/>
            <pc:sldMk cId="1811894261" sldId="265"/>
            <ac:graphicFrameMk id="11" creationId="{D5D1E9CA-78D9-444A-A8ED-960D00ACD5E8}"/>
          </ac:graphicFrameMkLst>
        </pc:graphicFrameChg>
        <pc:graphicFrameChg chg="mod">
          <ac:chgData name="Dominique Kamffer" userId="e19c0107d64adbee" providerId="LiveId" clId="{A16F0328-5B1A-4445-AD9F-48572AF62C60}" dt="2020-06-15T12:49:52.591" v="538" actId="1076"/>
          <ac:graphicFrameMkLst>
            <pc:docMk/>
            <pc:sldMk cId="1811894261" sldId="265"/>
            <ac:graphicFrameMk id="12" creationId="{254F70C0-C3F0-4E49-B590-FAC5D1C1F0E6}"/>
          </ac:graphicFrameMkLst>
        </pc:graphicFrameChg>
        <pc:graphicFrameChg chg="add del mod">
          <ac:chgData name="Dominique Kamffer" userId="e19c0107d64adbee" providerId="LiveId" clId="{A16F0328-5B1A-4445-AD9F-48572AF62C60}" dt="2020-06-15T12:42:22.660" v="436"/>
          <ac:graphicFrameMkLst>
            <pc:docMk/>
            <pc:sldMk cId="1811894261" sldId="265"/>
            <ac:graphicFrameMk id="15" creationId="{760D68D2-8CDE-4ECD-A9EE-7D0F69E8DA14}"/>
          </ac:graphicFrameMkLst>
        </pc:graphicFrameChg>
        <pc:graphicFrameChg chg="add mod modGraphic">
          <ac:chgData name="Dominique Kamffer" userId="e19c0107d64adbee" providerId="LiveId" clId="{A16F0328-5B1A-4445-AD9F-48572AF62C60}" dt="2020-06-15T13:14:45.122" v="975" actId="121"/>
          <ac:graphicFrameMkLst>
            <pc:docMk/>
            <pc:sldMk cId="1811894261" sldId="265"/>
            <ac:graphicFrameMk id="18" creationId="{CE3A6192-AD28-41A4-82DB-2401569C0A17}"/>
          </ac:graphicFrameMkLst>
        </pc:graphicFrameChg>
        <pc:picChg chg="mod modCrop">
          <ac:chgData name="Dominique Kamffer" userId="e19c0107d64adbee" providerId="LiveId" clId="{A16F0328-5B1A-4445-AD9F-48572AF62C60}" dt="2020-06-15T12:51:59.436" v="559" actId="1076"/>
          <ac:picMkLst>
            <pc:docMk/>
            <pc:sldMk cId="1811894261" sldId="265"/>
            <ac:picMk id="17" creationId="{75760E03-A0D5-4ED5-A9F7-BDDB123F9296}"/>
          </ac:picMkLst>
        </pc:picChg>
      </pc:sldChg>
    </pc:docChg>
  </pc:docChgLst>
  <pc:docChgLst>
    <pc:chgData name="Dominique Kamffer" userId="e19c0107d64adbee" providerId="LiveId" clId="{CA65976F-5628-4C22-9A96-BFB98A1F58E8}"/>
    <pc:docChg chg="modSld">
      <pc:chgData name="Dominique Kamffer" userId="e19c0107d64adbee" providerId="LiveId" clId="{CA65976F-5628-4C22-9A96-BFB98A1F58E8}" dt="2020-05-01T09:06:29.051" v="24" actId="255"/>
      <pc:docMkLst>
        <pc:docMk/>
      </pc:docMkLst>
      <pc:sldChg chg="addSp modSp">
        <pc:chgData name="Dominique Kamffer" userId="e19c0107d64adbee" providerId="LiveId" clId="{CA65976F-5628-4C22-9A96-BFB98A1F58E8}" dt="2020-05-01T09:06:29.051" v="24" actId="255"/>
        <pc:sldMkLst>
          <pc:docMk/>
          <pc:sldMk cId="4130312657" sldId="257"/>
        </pc:sldMkLst>
        <pc:spChg chg="add mod">
          <ac:chgData name="Dominique Kamffer" userId="e19c0107d64adbee" providerId="LiveId" clId="{CA65976F-5628-4C22-9A96-BFB98A1F58E8}" dt="2020-05-01T09:05:55.981" v="16" actId="1076"/>
          <ac:spMkLst>
            <pc:docMk/>
            <pc:sldMk cId="4130312657" sldId="257"/>
            <ac:spMk id="10" creationId="{EA162FB9-6600-417C-8418-64231E3D66FA}"/>
          </ac:spMkLst>
        </pc:spChg>
        <pc:spChg chg="add mod">
          <ac:chgData name="Dominique Kamffer" userId="e19c0107d64adbee" providerId="LiveId" clId="{CA65976F-5628-4C22-9A96-BFB98A1F58E8}" dt="2020-05-01T09:06:08.519" v="21" actId="1038"/>
          <ac:spMkLst>
            <pc:docMk/>
            <pc:sldMk cId="4130312657" sldId="257"/>
            <ac:spMk id="14" creationId="{2EA8CABB-7832-46FD-9849-C6E337BB2DF4}"/>
          </ac:spMkLst>
        </pc:spChg>
        <pc:spChg chg="mod">
          <ac:chgData name="Dominique Kamffer" userId="e19c0107d64adbee" providerId="LiveId" clId="{CA65976F-5628-4C22-9A96-BFB98A1F58E8}" dt="2020-05-01T09:06:29.051" v="24" actId="255"/>
          <ac:spMkLst>
            <pc:docMk/>
            <pc:sldMk cId="4130312657" sldId="257"/>
            <ac:spMk id="20" creationId="{DE87233B-7C20-45BA-9DA6-B7D1B29E5437}"/>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D609557-D4D0-45A7-822A-F9974760B1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ZA"/>
        </a:p>
      </dgm:t>
    </dgm:pt>
    <dgm:pt modelId="{3B536081-87FB-48A8-9C73-27E488A9D071}">
      <dgm:prSet phldrT="[Text]" custT="1"/>
      <dgm:spPr>
        <a:solidFill>
          <a:srgbClr val="D71C33"/>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t>Senior Phase and Further Education and Training Teaching (Grade 7 to 12)</a:t>
          </a:r>
        </a:p>
      </dgm:t>
    </dgm:pt>
    <dgm:pt modelId="{6EE77EF0-FF47-49E4-975C-962BD320B3D5}" type="parTrans" cxnId="{D18CB24F-CB83-4FAA-9D78-F4CAE3B1CF01}">
      <dgm:prSet/>
      <dgm:spPr/>
      <dgm:t>
        <a:bodyPr/>
        <a:lstStyle/>
        <a:p>
          <a:endParaRPr lang="en-ZA" sz="1600"/>
        </a:p>
      </dgm:t>
    </dgm:pt>
    <dgm:pt modelId="{7523E53C-025D-4760-9B46-0D263D41477A}" type="sibTrans" cxnId="{D18CB24F-CB83-4FAA-9D78-F4CAE3B1CF01}">
      <dgm:prSet/>
      <dgm:spPr/>
      <dgm:t>
        <a:bodyPr/>
        <a:lstStyle/>
        <a:p>
          <a:endParaRPr lang="en-ZA" sz="1600"/>
        </a:p>
      </dgm:t>
    </dgm:pt>
    <dgm:pt modelId="{A953CC55-ED89-4991-94BD-3911710638AE}">
      <dgm:prSet phldrT="[Text]" custT="1"/>
      <dgm:spPr>
        <a:solidFill>
          <a:srgbClr val="D71C33"/>
        </a:solidFill>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600" dirty="0"/>
            <a:t>Further Education and Training Phase Teaching (Grade 10 to 12)</a:t>
          </a:r>
          <a:endParaRPr lang="en-ZA" sz="1600" dirty="0"/>
        </a:p>
      </dgm:t>
    </dgm:pt>
    <dgm:pt modelId="{49D542B8-2F9A-43CF-87E8-83540432D153}" type="parTrans" cxnId="{6A361D6C-58F1-4FBF-8ABB-6A0C07BB62E4}">
      <dgm:prSet/>
      <dgm:spPr/>
      <dgm:t>
        <a:bodyPr/>
        <a:lstStyle/>
        <a:p>
          <a:endParaRPr lang="en-ZA" sz="1600"/>
        </a:p>
      </dgm:t>
    </dgm:pt>
    <dgm:pt modelId="{3002B736-716F-4FB5-B0F3-B3AFB3C84785}" type="sibTrans" cxnId="{6A361D6C-58F1-4FBF-8ABB-6A0C07BB62E4}">
      <dgm:prSet/>
      <dgm:spPr/>
      <dgm:t>
        <a:bodyPr/>
        <a:lstStyle/>
        <a:p>
          <a:endParaRPr lang="en-ZA" sz="1600"/>
        </a:p>
      </dgm:t>
    </dgm:pt>
    <dgm:pt modelId="{5C58C785-448E-4D3C-9F17-0F2787ED5F40}" type="pres">
      <dgm:prSet presAssocID="{AD609557-D4D0-45A7-822A-F9974760B183}" presName="linear" presStyleCnt="0">
        <dgm:presLayoutVars>
          <dgm:animLvl val="lvl"/>
          <dgm:resizeHandles val="exact"/>
        </dgm:presLayoutVars>
      </dgm:prSet>
      <dgm:spPr/>
    </dgm:pt>
    <dgm:pt modelId="{F375D177-D1E6-4F5C-BF25-19F0A3ED5EA9}" type="pres">
      <dgm:prSet presAssocID="{3B536081-87FB-48A8-9C73-27E488A9D071}" presName="parentText" presStyleLbl="node1" presStyleIdx="0" presStyleCnt="2" custLinFactY="-28901" custLinFactNeighborX="0" custLinFactNeighborY="-100000">
        <dgm:presLayoutVars>
          <dgm:chMax val="0"/>
          <dgm:bulletEnabled val="1"/>
        </dgm:presLayoutVars>
      </dgm:prSet>
      <dgm:spPr/>
    </dgm:pt>
    <dgm:pt modelId="{A951F9EE-9FD4-43C2-AD6C-BE702C05FD4D}" type="pres">
      <dgm:prSet presAssocID="{7523E53C-025D-4760-9B46-0D263D41477A}" presName="spacer" presStyleCnt="0"/>
      <dgm:spPr/>
    </dgm:pt>
    <dgm:pt modelId="{A6AD35CC-29E1-47DF-AD15-8C31D637B41E}" type="pres">
      <dgm:prSet presAssocID="{A953CC55-ED89-4991-94BD-3911710638AE}" presName="parentText" presStyleLbl="node1" presStyleIdx="1" presStyleCnt="2">
        <dgm:presLayoutVars>
          <dgm:chMax val="0"/>
          <dgm:bulletEnabled val="1"/>
        </dgm:presLayoutVars>
      </dgm:prSet>
      <dgm:spPr/>
    </dgm:pt>
  </dgm:ptLst>
  <dgm:cxnLst>
    <dgm:cxn modelId="{6A361D6C-58F1-4FBF-8ABB-6A0C07BB62E4}" srcId="{AD609557-D4D0-45A7-822A-F9974760B183}" destId="{A953CC55-ED89-4991-94BD-3911710638AE}" srcOrd="1" destOrd="0" parTransId="{49D542B8-2F9A-43CF-87E8-83540432D153}" sibTransId="{3002B736-716F-4FB5-B0F3-B3AFB3C84785}"/>
    <dgm:cxn modelId="{D18CB24F-CB83-4FAA-9D78-F4CAE3B1CF01}" srcId="{AD609557-D4D0-45A7-822A-F9974760B183}" destId="{3B536081-87FB-48A8-9C73-27E488A9D071}" srcOrd="0" destOrd="0" parTransId="{6EE77EF0-FF47-49E4-975C-962BD320B3D5}" sibTransId="{7523E53C-025D-4760-9B46-0D263D41477A}"/>
    <dgm:cxn modelId="{DF44A3A3-2F37-494A-859E-0C4BB0DB62E7}" type="presOf" srcId="{AD609557-D4D0-45A7-822A-F9974760B183}" destId="{5C58C785-448E-4D3C-9F17-0F2787ED5F40}" srcOrd="0" destOrd="0" presId="urn:microsoft.com/office/officeart/2005/8/layout/vList2"/>
    <dgm:cxn modelId="{27DD42A7-EFA9-42BF-98EA-836839C459C6}" type="presOf" srcId="{3B536081-87FB-48A8-9C73-27E488A9D071}" destId="{F375D177-D1E6-4F5C-BF25-19F0A3ED5EA9}" srcOrd="0" destOrd="0" presId="urn:microsoft.com/office/officeart/2005/8/layout/vList2"/>
    <dgm:cxn modelId="{3D5048EA-18FB-4DD4-B879-B6F30AB2D889}" type="presOf" srcId="{A953CC55-ED89-4991-94BD-3911710638AE}" destId="{A6AD35CC-29E1-47DF-AD15-8C31D637B41E}" srcOrd="0" destOrd="0" presId="urn:microsoft.com/office/officeart/2005/8/layout/vList2"/>
    <dgm:cxn modelId="{1709BA15-8E08-4807-913C-9534C9CA5BA5}" type="presParOf" srcId="{5C58C785-448E-4D3C-9F17-0F2787ED5F40}" destId="{F375D177-D1E6-4F5C-BF25-19F0A3ED5EA9}" srcOrd="0" destOrd="0" presId="urn:microsoft.com/office/officeart/2005/8/layout/vList2"/>
    <dgm:cxn modelId="{1B07FA05-5EF9-40A0-BC81-960BCC5732CE}" type="presParOf" srcId="{5C58C785-448E-4D3C-9F17-0F2787ED5F40}" destId="{A951F9EE-9FD4-43C2-AD6C-BE702C05FD4D}" srcOrd="1" destOrd="0" presId="urn:microsoft.com/office/officeart/2005/8/layout/vList2"/>
    <dgm:cxn modelId="{4B25A053-2EB4-4337-968B-3470A0A8E633}" type="presParOf" srcId="{5C58C785-448E-4D3C-9F17-0F2787ED5F40}" destId="{A6AD35CC-29E1-47DF-AD15-8C31D637B41E}" srcOrd="2" destOrd="0" presId="urn:microsoft.com/office/officeart/2005/8/layout/vList2"/>
  </dgm:cxnLst>
  <dgm:bg>
    <a:noFill/>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5D177-D1E6-4F5C-BF25-19F0A3ED5EA9}">
      <dsp:nvSpPr>
        <dsp:cNvPr id="0" name=""/>
        <dsp:cNvSpPr/>
      </dsp:nvSpPr>
      <dsp:spPr>
        <a:xfrm>
          <a:off x="0" y="0"/>
          <a:ext cx="7179310" cy="505440"/>
        </a:xfrm>
        <a:prstGeom prst="roundRect">
          <a:avLst/>
        </a:prstGeom>
        <a:solidFill>
          <a:srgbClr val="D71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Senior Phase and Further Education and Training Teaching (Grade 7 to 12)</a:t>
          </a:r>
        </a:p>
      </dsp:txBody>
      <dsp:txXfrm>
        <a:off x="24674" y="24674"/>
        <a:ext cx="7129962" cy="456092"/>
      </dsp:txXfrm>
    </dsp:sp>
    <dsp:sp modelId="{A6AD35CC-29E1-47DF-AD15-8C31D637B41E}">
      <dsp:nvSpPr>
        <dsp:cNvPr id="0" name=""/>
        <dsp:cNvSpPr/>
      </dsp:nvSpPr>
      <dsp:spPr>
        <a:xfrm>
          <a:off x="0" y="589540"/>
          <a:ext cx="7179310" cy="505440"/>
        </a:xfrm>
        <a:prstGeom prst="roundRect">
          <a:avLst/>
        </a:prstGeom>
        <a:solidFill>
          <a:srgbClr val="D71C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1600" kern="1200" dirty="0"/>
            <a:t>Further Education and Training Phase Teaching (Grade 10 to 12)</a:t>
          </a:r>
          <a:endParaRPr lang="en-ZA" sz="1600" kern="1200" dirty="0"/>
        </a:p>
      </dsp:txBody>
      <dsp:txXfrm>
        <a:off x="24674" y="614214"/>
        <a:ext cx="7129962" cy="45609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9FDDB2-D909-4CAF-B96B-96BFB75487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a:extLst>
              <a:ext uri="{FF2B5EF4-FFF2-40B4-BE49-F238E27FC236}">
                <a16:creationId xmlns:a16="http://schemas.microsoft.com/office/drawing/2014/main" id="{61DE6CC6-7603-4A68-BD38-811C4A6EC66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F8FB3D-230D-4D43-AC7B-564DAEA772F8}" type="datetimeFigureOut">
              <a:rPr lang="en-ZA" smtClean="0"/>
              <a:t>2020/06/15</a:t>
            </a:fld>
            <a:endParaRPr lang="en-ZA"/>
          </a:p>
        </p:txBody>
      </p:sp>
      <p:sp>
        <p:nvSpPr>
          <p:cNvPr id="4" name="Footer Placeholder 3">
            <a:extLst>
              <a:ext uri="{FF2B5EF4-FFF2-40B4-BE49-F238E27FC236}">
                <a16:creationId xmlns:a16="http://schemas.microsoft.com/office/drawing/2014/main" id="{6BFBBE73-2018-4E1F-B8C4-2833A17D5E6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a:extLst>
              <a:ext uri="{FF2B5EF4-FFF2-40B4-BE49-F238E27FC236}">
                <a16:creationId xmlns:a16="http://schemas.microsoft.com/office/drawing/2014/main" id="{705ED690-FA81-4D2F-A4B1-D0C07DCEED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F4D2D5-8058-4AB6-99CE-970C1D8F9A43}" type="slidenum">
              <a:rPr lang="en-ZA" smtClean="0"/>
              <a:t>‹#›</a:t>
            </a:fld>
            <a:endParaRPr lang="en-ZA"/>
          </a:p>
        </p:txBody>
      </p:sp>
    </p:spTree>
    <p:extLst>
      <p:ext uri="{BB962C8B-B14F-4D97-AF65-F5344CB8AC3E}">
        <p14:creationId xmlns:p14="http://schemas.microsoft.com/office/powerpoint/2010/main" val="415752593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727D43-3EFD-4E6A-A912-DA4213EA51D2}" type="datetimeFigureOut">
              <a:rPr lang="en-ZA" smtClean="0"/>
              <a:t>2020/06/15</a:t>
            </a:fld>
            <a:endParaRPr lang="en-ZA"/>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81250A-25B3-4917-9A46-1DCF51B36E9A}" type="slidenum">
              <a:rPr lang="en-ZA" smtClean="0"/>
              <a:t>‹#›</a:t>
            </a:fld>
            <a:endParaRPr lang="en-ZA"/>
          </a:p>
        </p:txBody>
      </p:sp>
    </p:spTree>
    <p:extLst>
      <p:ext uri="{BB962C8B-B14F-4D97-AF65-F5344CB8AC3E}">
        <p14:creationId xmlns:p14="http://schemas.microsoft.com/office/powerpoint/2010/main" val="275702473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US"/>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71069A0-933C-4E22-9D61-A4FDC50ED860}" type="datetime1">
              <a:rPr lang="en-ZA" smtClean="0"/>
              <a:t>2020/06/15</a:t>
            </a:fld>
            <a:endParaRPr lang="en-ZA"/>
          </a:p>
        </p:txBody>
      </p:sp>
      <p:sp>
        <p:nvSpPr>
          <p:cNvPr id="5" name="Footer Placeholder 4"/>
          <p:cNvSpPr>
            <a:spLocks noGrp="1"/>
          </p:cNvSpPr>
          <p:nvPr>
            <p:ph type="ftr" sz="quarter" idx="11"/>
          </p:nvPr>
        </p:nvSpPr>
        <p:spPr/>
        <p:txBody>
          <a:bodyPr/>
          <a:lstStyle/>
          <a:p>
            <a:r>
              <a:rPr lang="en-ZA"/>
              <a:t>Faculty of Education</a:t>
            </a:r>
          </a:p>
        </p:txBody>
      </p:sp>
      <p:sp>
        <p:nvSpPr>
          <p:cNvPr id="6" name="Slide Number Placeholder 5"/>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2756370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D74C1E4-9A23-4D3B-9F4E-657897793CCF}" type="datetime1">
              <a:rPr lang="en-ZA" smtClean="0"/>
              <a:t>2020/06/15</a:t>
            </a:fld>
            <a:endParaRPr lang="en-ZA"/>
          </a:p>
        </p:txBody>
      </p:sp>
      <p:sp>
        <p:nvSpPr>
          <p:cNvPr id="5" name="Footer Placeholder 4"/>
          <p:cNvSpPr>
            <a:spLocks noGrp="1"/>
          </p:cNvSpPr>
          <p:nvPr>
            <p:ph type="ftr" sz="quarter" idx="11"/>
          </p:nvPr>
        </p:nvSpPr>
        <p:spPr/>
        <p:txBody>
          <a:bodyPr/>
          <a:lstStyle/>
          <a:p>
            <a:r>
              <a:rPr lang="en-ZA"/>
              <a:t>Faculty of Education</a:t>
            </a:r>
          </a:p>
        </p:txBody>
      </p:sp>
      <p:sp>
        <p:nvSpPr>
          <p:cNvPr id="6" name="Slide Number Placeholder 5"/>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1595666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F6ADA79-65FD-4FE2-AFCD-209ACCA23629}" type="datetime1">
              <a:rPr lang="en-ZA" smtClean="0"/>
              <a:t>2020/06/15</a:t>
            </a:fld>
            <a:endParaRPr lang="en-ZA"/>
          </a:p>
        </p:txBody>
      </p:sp>
      <p:sp>
        <p:nvSpPr>
          <p:cNvPr id="5" name="Footer Placeholder 4"/>
          <p:cNvSpPr>
            <a:spLocks noGrp="1"/>
          </p:cNvSpPr>
          <p:nvPr>
            <p:ph type="ftr" sz="quarter" idx="11"/>
          </p:nvPr>
        </p:nvSpPr>
        <p:spPr/>
        <p:txBody>
          <a:bodyPr/>
          <a:lstStyle/>
          <a:p>
            <a:r>
              <a:rPr lang="en-ZA"/>
              <a:t>Faculty of Education</a:t>
            </a:r>
          </a:p>
        </p:txBody>
      </p:sp>
      <p:sp>
        <p:nvSpPr>
          <p:cNvPr id="6" name="Slide Number Placeholder 5"/>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342776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B2CEC3-498D-4512-893D-876A028D2588}" type="datetime1">
              <a:rPr lang="en-ZA" smtClean="0"/>
              <a:t>2020/06/15</a:t>
            </a:fld>
            <a:endParaRPr lang="en-ZA"/>
          </a:p>
        </p:txBody>
      </p:sp>
      <p:sp>
        <p:nvSpPr>
          <p:cNvPr id="5" name="Footer Placeholder 4"/>
          <p:cNvSpPr>
            <a:spLocks noGrp="1"/>
          </p:cNvSpPr>
          <p:nvPr>
            <p:ph type="ftr" sz="quarter" idx="11"/>
          </p:nvPr>
        </p:nvSpPr>
        <p:spPr/>
        <p:txBody>
          <a:bodyPr/>
          <a:lstStyle/>
          <a:p>
            <a:r>
              <a:rPr lang="en-ZA"/>
              <a:t>Faculty of Education</a:t>
            </a:r>
          </a:p>
        </p:txBody>
      </p:sp>
      <p:sp>
        <p:nvSpPr>
          <p:cNvPr id="6" name="Slide Number Placeholder 5"/>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4289317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US"/>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4368A0-179B-4B2F-8081-B21E6E59A5EC}" type="datetime1">
              <a:rPr lang="en-ZA" smtClean="0"/>
              <a:t>2020/06/15</a:t>
            </a:fld>
            <a:endParaRPr lang="en-ZA"/>
          </a:p>
        </p:txBody>
      </p:sp>
      <p:sp>
        <p:nvSpPr>
          <p:cNvPr id="5" name="Footer Placeholder 4"/>
          <p:cNvSpPr>
            <a:spLocks noGrp="1"/>
          </p:cNvSpPr>
          <p:nvPr>
            <p:ph type="ftr" sz="quarter" idx="11"/>
          </p:nvPr>
        </p:nvSpPr>
        <p:spPr/>
        <p:txBody>
          <a:bodyPr/>
          <a:lstStyle/>
          <a:p>
            <a:r>
              <a:rPr lang="en-ZA"/>
              <a:t>Faculty of Education</a:t>
            </a:r>
          </a:p>
        </p:txBody>
      </p:sp>
      <p:sp>
        <p:nvSpPr>
          <p:cNvPr id="6" name="Slide Number Placeholder 5"/>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3847649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71AC92F-D238-4754-BFCE-ECE24EF9B069}" type="datetime1">
              <a:rPr lang="en-ZA" smtClean="0"/>
              <a:t>2020/06/15</a:t>
            </a:fld>
            <a:endParaRPr lang="en-ZA"/>
          </a:p>
        </p:txBody>
      </p:sp>
      <p:sp>
        <p:nvSpPr>
          <p:cNvPr id="6" name="Footer Placeholder 5"/>
          <p:cNvSpPr>
            <a:spLocks noGrp="1"/>
          </p:cNvSpPr>
          <p:nvPr>
            <p:ph type="ftr" sz="quarter" idx="11"/>
          </p:nvPr>
        </p:nvSpPr>
        <p:spPr/>
        <p:txBody>
          <a:bodyPr/>
          <a:lstStyle/>
          <a:p>
            <a:r>
              <a:rPr lang="en-ZA"/>
              <a:t>Faculty of Education</a:t>
            </a:r>
          </a:p>
        </p:txBody>
      </p:sp>
      <p:sp>
        <p:nvSpPr>
          <p:cNvPr id="7" name="Slide Number Placeholder 6"/>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354553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US"/>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2194BC-B666-4EAD-9958-B6084F5270FC}" type="datetime1">
              <a:rPr lang="en-ZA" smtClean="0"/>
              <a:t>2020/06/15</a:t>
            </a:fld>
            <a:endParaRPr lang="en-ZA"/>
          </a:p>
        </p:txBody>
      </p:sp>
      <p:sp>
        <p:nvSpPr>
          <p:cNvPr id="8" name="Footer Placeholder 7"/>
          <p:cNvSpPr>
            <a:spLocks noGrp="1"/>
          </p:cNvSpPr>
          <p:nvPr>
            <p:ph type="ftr" sz="quarter" idx="11"/>
          </p:nvPr>
        </p:nvSpPr>
        <p:spPr/>
        <p:txBody>
          <a:bodyPr/>
          <a:lstStyle/>
          <a:p>
            <a:r>
              <a:rPr lang="en-ZA"/>
              <a:t>Faculty of Education</a:t>
            </a:r>
          </a:p>
        </p:txBody>
      </p:sp>
      <p:sp>
        <p:nvSpPr>
          <p:cNvPr id="9" name="Slide Number Placeholder 8"/>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138826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3F7E676-BF11-4D27-98AA-0FA14DC96F98}" type="datetime1">
              <a:rPr lang="en-ZA" smtClean="0"/>
              <a:t>2020/06/15</a:t>
            </a:fld>
            <a:endParaRPr lang="en-ZA"/>
          </a:p>
        </p:txBody>
      </p:sp>
      <p:sp>
        <p:nvSpPr>
          <p:cNvPr id="4" name="Footer Placeholder 3"/>
          <p:cNvSpPr>
            <a:spLocks noGrp="1"/>
          </p:cNvSpPr>
          <p:nvPr>
            <p:ph type="ftr" sz="quarter" idx="11"/>
          </p:nvPr>
        </p:nvSpPr>
        <p:spPr/>
        <p:txBody>
          <a:bodyPr/>
          <a:lstStyle/>
          <a:p>
            <a:r>
              <a:rPr lang="en-ZA"/>
              <a:t>Faculty of Education</a:t>
            </a:r>
          </a:p>
        </p:txBody>
      </p:sp>
      <p:sp>
        <p:nvSpPr>
          <p:cNvPr id="5" name="Slide Number Placeholder 4"/>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246341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8BAF4-58B7-4B7C-9247-C231BCECFF3B}" type="datetime1">
              <a:rPr lang="en-ZA" smtClean="0"/>
              <a:t>2020/06/15</a:t>
            </a:fld>
            <a:endParaRPr lang="en-ZA"/>
          </a:p>
        </p:txBody>
      </p:sp>
      <p:sp>
        <p:nvSpPr>
          <p:cNvPr id="3" name="Footer Placeholder 2"/>
          <p:cNvSpPr>
            <a:spLocks noGrp="1"/>
          </p:cNvSpPr>
          <p:nvPr>
            <p:ph type="ftr" sz="quarter" idx="11"/>
          </p:nvPr>
        </p:nvSpPr>
        <p:spPr/>
        <p:txBody>
          <a:bodyPr/>
          <a:lstStyle/>
          <a:p>
            <a:r>
              <a:rPr lang="en-ZA"/>
              <a:t>Faculty of Education</a:t>
            </a:r>
          </a:p>
        </p:txBody>
      </p:sp>
      <p:sp>
        <p:nvSpPr>
          <p:cNvPr id="4" name="Slide Number Placeholder 3"/>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3885429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D275B85-7699-40AC-A186-0DC10421EE8C}" type="datetime1">
              <a:rPr lang="en-ZA" smtClean="0"/>
              <a:t>2020/06/15</a:t>
            </a:fld>
            <a:endParaRPr lang="en-ZA"/>
          </a:p>
        </p:txBody>
      </p:sp>
      <p:sp>
        <p:nvSpPr>
          <p:cNvPr id="6" name="Footer Placeholder 5"/>
          <p:cNvSpPr>
            <a:spLocks noGrp="1"/>
          </p:cNvSpPr>
          <p:nvPr>
            <p:ph type="ftr" sz="quarter" idx="11"/>
          </p:nvPr>
        </p:nvSpPr>
        <p:spPr/>
        <p:txBody>
          <a:bodyPr/>
          <a:lstStyle/>
          <a:p>
            <a:r>
              <a:rPr lang="en-ZA"/>
              <a:t>Faculty of Education</a:t>
            </a:r>
          </a:p>
        </p:txBody>
      </p:sp>
      <p:sp>
        <p:nvSpPr>
          <p:cNvPr id="7" name="Slide Number Placeholder 6"/>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2652022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US"/>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US"/>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US"/>
              <a:t>Click to edit Master text styles</a:t>
            </a:r>
          </a:p>
        </p:txBody>
      </p:sp>
      <p:sp>
        <p:nvSpPr>
          <p:cNvPr id="5" name="Date Placeholder 4"/>
          <p:cNvSpPr>
            <a:spLocks noGrp="1"/>
          </p:cNvSpPr>
          <p:nvPr>
            <p:ph type="dt" sz="half" idx="10"/>
          </p:nvPr>
        </p:nvSpPr>
        <p:spPr/>
        <p:txBody>
          <a:bodyPr/>
          <a:lstStyle/>
          <a:p>
            <a:fld id="{31575F71-2224-4EBC-B460-E4B240084DC9}" type="datetime1">
              <a:rPr lang="en-ZA" smtClean="0"/>
              <a:t>2020/06/15</a:t>
            </a:fld>
            <a:endParaRPr lang="en-ZA"/>
          </a:p>
        </p:txBody>
      </p:sp>
      <p:sp>
        <p:nvSpPr>
          <p:cNvPr id="6" name="Footer Placeholder 5"/>
          <p:cNvSpPr>
            <a:spLocks noGrp="1"/>
          </p:cNvSpPr>
          <p:nvPr>
            <p:ph type="ftr" sz="quarter" idx="11"/>
          </p:nvPr>
        </p:nvSpPr>
        <p:spPr/>
        <p:txBody>
          <a:bodyPr/>
          <a:lstStyle/>
          <a:p>
            <a:r>
              <a:rPr lang="en-ZA"/>
              <a:t>Faculty of Education</a:t>
            </a:r>
          </a:p>
        </p:txBody>
      </p:sp>
      <p:sp>
        <p:nvSpPr>
          <p:cNvPr id="7" name="Slide Number Placeholder 6"/>
          <p:cNvSpPr>
            <a:spLocks noGrp="1"/>
          </p:cNvSpPr>
          <p:nvPr>
            <p:ph type="sldNum" sz="quarter" idx="12"/>
          </p:nvPr>
        </p:nvSpPr>
        <p:spPr/>
        <p:txBody>
          <a:bodyPr/>
          <a:lstStyle/>
          <a:p>
            <a:fld id="{DBAA4412-454A-4D8E-B575-ABAB72FD5B57}" type="slidenum">
              <a:rPr lang="en-ZA" smtClean="0"/>
              <a:t>‹#›</a:t>
            </a:fld>
            <a:endParaRPr lang="en-ZA"/>
          </a:p>
        </p:txBody>
      </p:sp>
    </p:spTree>
    <p:extLst>
      <p:ext uri="{BB962C8B-B14F-4D97-AF65-F5344CB8AC3E}">
        <p14:creationId xmlns:p14="http://schemas.microsoft.com/office/powerpoint/2010/main" val="132702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E64469C3-E934-4322-9A2C-360F64469217}" type="datetime1">
              <a:rPr lang="en-ZA" smtClean="0"/>
              <a:t>2020/06/15</a:t>
            </a:fld>
            <a:endParaRPr lang="en-ZA"/>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r>
              <a:rPr lang="en-ZA"/>
              <a:t>Faculty of Education</a:t>
            </a:r>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DBAA4412-454A-4D8E-B575-ABAB72FD5B57}" type="slidenum">
              <a:rPr lang="en-ZA" smtClean="0"/>
              <a:t>‹#›</a:t>
            </a:fld>
            <a:endParaRPr lang="en-ZA"/>
          </a:p>
        </p:txBody>
      </p:sp>
    </p:spTree>
    <p:extLst>
      <p:ext uri="{BB962C8B-B14F-4D97-AF65-F5344CB8AC3E}">
        <p14:creationId xmlns:p14="http://schemas.microsoft.com/office/powerpoint/2010/main" val="387900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openxmlformats.org/officeDocument/2006/relationships/hyperlink" Target="mailto:thandi.mngomezulu@up.ac.z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mailto:thandi.mngomezulu@up.ac.za"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hyperlink" Target="mailto:sarina.dejager@up.ac.za" TargetMode="External"/><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hyperlink" Target="mailto:mannana.tshabalala@up.ac.za" TargetMode="External"/><Relationship Id="rId4" Type="http://schemas.openxmlformats.org/officeDocument/2006/relationships/hyperlink" Target="mailto:pgceassistant@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7382E4E-FDB1-487E-BF88-200920AD47E1}"/>
              </a:ext>
            </a:extLst>
          </p:cNvPr>
          <p:cNvGrpSpPr>
            <a:grpSpLocks/>
          </p:cNvGrpSpPr>
          <p:nvPr/>
        </p:nvGrpSpPr>
        <p:grpSpPr bwMode="auto">
          <a:xfrm>
            <a:off x="2540" y="-2698"/>
            <a:ext cx="7560310" cy="10697210"/>
            <a:chOff x="8" y="0"/>
            <a:chExt cx="11906" cy="16846"/>
          </a:xfrm>
        </p:grpSpPr>
        <p:sp>
          <p:nvSpPr>
            <p:cNvPr id="6" name="Rectangle 5">
              <a:extLst>
                <a:ext uri="{FF2B5EF4-FFF2-40B4-BE49-F238E27FC236}">
                  <a16:creationId xmlns:a16="http://schemas.microsoft.com/office/drawing/2014/main" id="{B3760921-2A2B-42C0-9B37-55BE1AC74BD0}"/>
                </a:ext>
              </a:extLst>
            </p:cNvPr>
            <p:cNvSpPr>
              <a:spLocks noChangeArrowheads="1"/>
            </p:cNvSpPr>
            <p:nvPr/>
          </p:nvSpPr>
          <p:spPr bwMode="auto">
            <a:xfrm>
              <a:off x="7572"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7" name="Rectangle 6">
              <a:extLst>
                <a:ext uri="{FF2B5EF4-FFF2-40B4-BE49-F238E27FC236}">
                  <a16:creationId xmlns:a16="http://schemas.microsoft.com/office/drawing/2014/main" id="{D7A5445C-8D79-4E26-98AC-4EC77C07D488}"/>
                </a:ext>
              </a:extLst>
            </p:cNvPr>
            <p:cNvSpPr>
              <a:spLocks noChangeArrowheads="1"/>
            </p:cNvSpPr>
            <p:nvPr/>
          </p:nvSpPr>
          <p:spPr bwMode="auto">
            <a:xfrm>
              <a:off x="11611"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pic>
          <p:nvPicPr>
            <p:cNvPr id="8" name="Picture 7">
              <a:extLst>
                <a:ext uri="{FF2B5EF4-FFF2-40B4-BE49-F238E27FC236}">
                  <a16:creationId xmlns:a16="http://schemas.microsoft.com/office/drawing/2014/main" id="{D9BE7CE1-C33F-47A2-9D56-B3C1A6A8635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51" y="12380"/>
              <a:ext cx="6554" cy="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B2467FF0-B725-446A-9864-B53B7385C2EC}"/>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369" y="8107"/>
              <a:ext cx="6536" cy="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D21B4CE2-4A41-47F3-B022-D62D9EF3F8C2}"/>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366" y="3685"/>
              <a:ext cx="6539" cy="4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8">
              <a:extLst>
                <a:ext uri="{FF2B5EF4-FFF2-40B4-BE49-F238E27FC236}">
                  <a16:creationId xmlns:a16="http://schemas.microsoft.com/office/drawing/2014/main" id="{07434D87-2DB1-46E8-AED3-8642A00268CF}"/>
                </a:ext>
              </a:extLst>
            </p:cNvPr>
            <p:cNvSpPr>
              <a:spLocks/>
            </p:cNvSpPr>
            <p:nvPr/>
          </p:nvSpPr>
          <p:spPr bwMode="auto">
            <a:xfrm>
              <a:off x="8" y="1323"/>
              <a:ext cx="5415" cy="15523"/>
            </a:xfrm>
            <a:custGeom>
              <a:avLst/>
              <a:gdLst>
                <a:gd name="T0" fmla="*/ 5414 w 5415"/>
                <a:gd name="T1" fmla="+- 0 3685 1315"/>
                <a:gd name="T2" fmla="*/ 3685 h 15523"/>
                <a:gd name="T3" fmla="*/ 2622 w 5415"/>
                <a:gd name="T4" fmla="+- 0 3685 1315"/>
                <a:gd name="T5" fmla="*/ 3685 h 15523"/>
                <a:gd name="T6" fmla="*/ 2622 w 5415"/>
                <a:gd name="T7" fmla="+- 0 1315 1315"/>
                <a:gd name="T8" fmla="*/ 1315 h 15523"/>
                <a:gd name="T9" fmla="*/ 0 w 5415"/>
                <a:gd name="T10" fmla="+- 0 1315 1315"/>
                <a:gd name="T11" fmla="*/ 1315 h 15523"/>
                <a:gd name="T12" fmla="*/ 0 w 5415"/>
                <a:gd name="T13" fmla="+- 0 3685 1315"/>
                <a:gd name="T14" fmla="*/ 3685 h 15523"/>
                <a:gd name="T15" fmla="*/ 0 w 5415"/>
                <a:gd name="T16" fmla="+- 0 4082 1315"/>
                <a:gd name="T17" fmla="*/ 4082 h 15523"/>
                <a:gd name="T18" fmla="*/ 0 w 5415"/>
                <a:gd name="T19" fmla="+- 0 16838 1315"/>
                <a:gd name="T20" fmla="*/ 16838 h 15523"/>
                <a:gd name="T21" fmla="*/ 5414 w 5415"/>
                <a:gd name="T22" fmla="+- 0 16838 1315"/>
                <a:gd name="T23" fmla="*/ 16838 h 15523"/>
                <a:gd name="T24" fmla="*/ 5414 w 5415"/>
                <a:gd name="T25" fmla="+- 0 4082 1315"/>
                <a:gd name="T26" fmla="*/ 4082 h 15523"/>
                <a:gd name="T27" fmla="*/ 5414 w 5415"/>
                <a:gd name="T28" fmla="+- 0 3685 1315"/>
                <a:gd name="T29" fmla="*/ 3685 h 15523"/>
              </a:gdLst>
              <a:ahLst/>
              <a:cxnLst>
                <a:cxn ang="0">
                  <a:pos x="T0" y="T2"/>
                </a:cxn>
                <a:cxn ang="0">
                  <a:pos x="T3" y="T5"/>
                </a:cxn>
                <a:cxn ang="0">
                  <a:pos x="T6" y="T8"/>
                </a:cxn>
                <a:cxn ang="0">
                  <a:pos x="T9" y="T11"/>
                </a:cxn>
                <a:cxn ang="0">
                  <a:pos x="T12" y="T14"/>
                </a:cxn>
                <a:cxn ang="0">
                  <a:pos x="T15" y="T17"/>
                </a:cxn>
                <a:cxn ang="0">
                  <a:pos x="T18" y="T20"/>
                </a:cxn>
                <a:cxn ang="0">
                  <a:pos x="T21" y="T23"/>
                </a:cxn>
                <a:cxn ang="0">
                  <a:pos x="T24" y="T26"/>
                </a:cxn>
                <a:cxn ang="0">
                  <a:pos x="T27" y="T29"/>
                </a:cxn>
              </a:cxnLst>
              <a:rect l="0" t="0" r="r" b="b"/>
              <a:pathLst>
                <a:path w="5415" h="15523">
                  <a:moveTo>
                    <a:pt x="5414" y="2370"/>
                  </a:moveTo>
                  <a:lnTo>
                    <a:pt x="2622" y="2370"/>
                  </a:lnTo>
                  <a:lnTo>
                    <a:pt x="2622" y="0"/>
                  </a:lnTo>
                  <a:lnTo>
                    <a:pt x="0" y="0"/>
                  </a:lnTo>
                  <a:lnTo>
                    <a:pt x="0" y="2370"/>
                  </a:lnTo>
                  <a:lnTo>
                    <a:pt x="0" y="2767"/>
                  </a:lnTo>
                  <a:lnTo>
                    <a:pt x="0" y="15523"/>
                  </a:lnTo>
                  <a:lnTo>
                    <a:pt x="5414" y="15523"/>
                  </a:lnTo>
                  <a:lnTo>
                    <a:pt x="5414" y="2767"/>
                  </a:lnTo>
                  <a:lnTo>
                    <a:pt x="5414" y="2370"/>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2" name="Freeform 9">
              <a:extLst>
                <a:ext uri="{FF2B5EF4-FFF2-40B4-BE49-F238E27FC236}">
                  <a16:creationId xmlns:a16="http://schemas.microsoft.com/office/drawing/2014/main" id="{070E2C29-8FAA-4DEC-824F-6256BB7E5FBF}"/>
                </a:ext>
              </a:extLst>
            </p:cNvPr>
            <p:cNvSpPr>
              <a:spLocks/>
            </p:cNvSpPr>
            <p:nvPr/>
          </p:nvSpPr>
          <p:spPr bwMode="auto">
            <a:xfrm>
              <a:off x="3042" y="0"/>
              <a:ext cx="8872" cy="3686"/>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3" name="Rectangle 12">
              <a:extLst>
                <a:ext uri="{FF2B5EF4-FFF2-40B4-BE49-F238E27FC236}">
                  <a16:creationId xmlns:a16="http://schemas.microsoft.com/office/drawing/2014/main" id="{A25E7ECD-52A0-47D8-950E-81C00B7FBFAE}"/>
                </a:ext>
              </a:extLst>
            </p:cNvPr>
            <p:cNvSpPr>
              <a:spLocks noChangeArrowheads="1"/>
            </p:cNvSpPr>
            <p:nvPr/>
          </p:nvSpPr>
          <p:spPr bwMode="auto">
            <a:xfrm>
              <a:off x="2598" y="1320"/>
              <a:ext cx="2835" cy="2835"/>
            </a:xfrm>
            <a:prstGeom prst="rect">
              <a:avLst/>
            </a:prstGeom>
            <a:solidFill>
              <a:srgbClr val="DBA628"/>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14" name="Freeform 10">
              <a:extLst>
                <a:ext uri="{FF2B5EF4-FFF2-40B4-BE49-F238E27FC236}">
                  <a16:creationId xmlns:a16="http://schemas.microsoft.com/office/drawing/2014/main" id="{ED16A0BC-D4D4-49E7-9BED-663D1F9571A7}"/>
                </a:ext>
              </a:extLst>
            </p:cNvPr>
            <p:cNvSpPr>
              <a:spLocks/>
            </p:cNvSpPr>
            <p:nvPr/>
          </p:nvSpPr>
          <p:spPr bwMode="auto">
            <a:xfrm>
              <a:off x="3047" y="843"/>
              <a:ext cx="2835" cy="2835"/>
            </a:xfrm>
            <a:custGeom>
              <a:avLst/>
              <a:gdLst>
                <a:gd name="T0" fmla="+- 0 5824 3047"/>
                <a:gd name="T1" fmla="*/ T0 w 2777"/>
                <a:gd name="T2" fmla="+- 0 907 907"/>
                <a:gd name="T3" fmla="*/ 907 h 2786"/>
                <a:gd name="T4" fmla="+- 0 3047 3047"/>
                <a:gd name="T5" fmla="*/ T4 w 2777"/>
                <a:gd name="T6" fmla="+- 0 907 907"/>
                <a:gd name="T7" fmla="*/ 907 h 2786"/>
                <a:gd name="T8" fmla="+- 0 3047 3047"/>
                <a:gd name="T9" fmla="*/ T8 w 2777"/>
                <a:gd name="T10" fmla="+- 0 1321 907"/>
                <a:gd name="T11" fmla="*/ 1321 h 2786"/>
                <a:gd name="T12" fmla="+- 0 3047 3047"/>
                <a:gd name="T13" fmla="*/ T12 w 2777"/>
                <a:gd name="T14" fmla="+- 0 3693 907"/>
                <a:gd name="T15" fmla="*/ 3693 h 2786"/>
                <a:gd name="T16" fmla="+- 0 5824 3047"/>
                <a:gd name="T17" fmla="*/ T16 w 2777"/>
                <a:gd name="T18" fmla="+- 0 3693 907"/>
                <a:gd name="T19" fmla="*/ 3693 h 2786"/>
                <a:gd name="T20" fmla="+- 0 5824 3047"/>
                <a:gd name="T21" fmla="*/ T20 w 2777"/>
                <a:gd name="T22" fmla="+- 0 1321 907"/>
                <a:gd name="T23" fmla="*/ 1321 h 2786"/>
                <a:gd name="T24" fmla="+- 0 5824 3047"/>
                <a:gd name="T25" fmla="*/ T24 w 2777"/>
                <a:gd name="T26" fmla="+- 0 907 907"/>
                <a:gd name="T27" fmla="*/ 907 h 2786"/>
              </a:gdLst>
              <a:ahLst/>
              <a:cxnLst>
                <a:cxn ang="0">
                  <a:pos x="T1" y="T3"/>
                </a:cxn>
                <a:cxn ang="0">
                  <a:pos x="T5" y="T7"/>
                </a:cxn>
                <a:cxn ang="0">
                  <a:pos x="T9" y="T11"/>
                </a:cxn>
                <a:cxn ang="0">
                  <a:pos x="T13" y="T15"/>
                </a:cxn>
                <a:cxn ang="0">
                  <a:pos x="T17" y="T19"/>
                </a:cxn>
                <a:cxn ang="0">
                  <a:pos x="T21" y="T23"/>
                </a:cxn>
                <a:cxn ang="0">
                  <a:pos x="T25" y="T27"/>
                </a:cxn>
              </a:cxnLst>
              <a:rect l="0" t="0" r="r" b="b"/>
              <a:pathLst>
                <a:path w="2777" h="2786">
                  <a:moveTo>
                    <a:pt x="2777" y="0"/>
                  </a:moveTo>
                  <a:lnTo>
                    <a:pt x="0" y="0"/>
                  </a:lnTo>
                  <a:lnTo>
                    <a:pt x="0" y="414"/>
                  </a:lnTo>
                  <a:lnTo>
                    <a:pt x="0" y="2786"/>
                  </a:lnTo>
                  <a:lnTo>
                    <a:pt x="2777" y="2786"/>
                  </a:lnTo>
                  <a:lnTo>
                    <a:pt x="2777" y="414"/>
                  </a:lnTo>
                  <a:lnTo>
                    <a:pt x="2777" y="0"/>
                  </a:lnTo>
                  <a:close/>
                </a:path>
              </a:pathLst>
            </a:custGeom>
            <a:solidFill>
              <a:srgbClr val="D71C3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pic>
          <p:nvPicPr>
            <p:cNvPr id="15" name="Picture 14">
              <a:extLst>
                <a:ext uri="{FF2B5EF4-FFF2-40B4-BE49-F238E27FC236}">
                  <a16:creationId xmlns:a16="http://schemas.microsoft.com/office/drawing/2014/main" id="{07DF6DFE-4117-4E95-8A16-A956EB5ABC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46" y="1320"/>
              <a:ext cx="2368" cy="2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Subtitle 2">
            <a:extLst>
              <a:ext uri="{FF2B5EF4-FFF2-40B4-BE49-F238E27FC236}">
                <a16:creationId xmlns:a16="http://schemas.microsoft.com/office/drawing/2014/main" id="{B61AEF7B-4BDA-48AC-B84A-14A57DD1A7A3}"/>
              </a:ext>
            </a:extLst>
          </p:cNvPr>
          <p:cNvSpPr>
            <a:spLocks noGrp="1"/>
          </p:cNvSpPr>
          <p:nvPr>
            <p:ph type="subTitle" idx="4294967295"/>
          </p:nvPr>
        </p:nvSpPr>
        <p:spPr>
          <a:xfrm>
            <a:off x="0" y="2928938"/>
            <a:ext cx="3240088" cy="7473950"/>
          </a:xfrm>
        </p:spPr>
        <p:txBody>
          <a:bodyPr anchor="ctr">
            <a:normAutofit/>
          </a:bodyPr>
          <a:lstStyle/>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en-ZA" sz="1200" dirty="0">
              <a:solidFill>
                <a:schemeClr val="bg1"/>
              </a:solidFill>
            </a:endParaRPr>
          </a:p>
        </p:txBody>
      </p:sp>
      <p:graphicFrame>
        <p:nvGraphicFramePr>
          <p:cNvPr id="18" name="Table 17">
            <a:extLst>
              <a:ext uri="{FF2B5EF4-FFF2-40B4-BE49-F238E27FC236}">
                <a16:creationId xmlns:a16="http://schemas.microsoft.com/office/drawing/2014/main" id="{A4015AEF-1594-4B63-95A8-1A181E5D2543}"/>
              </a:ext>
            </a:extLst>
          </p:cNvPr>
          <p:cNvGraphicFramePr>
            <a:graphicFrameLocks noGrp="1"/>
          </p:cNvGraphicFramePr>
          <p:nvPr>
            <p:extLst>
              <p:ext uri="{D42A27DB-BD31-4B8C-83A1-F6EECF244321}">
                <p14:modId xmlns:p14="http://schemas.microsoft.com/office/powerpoint/2010/main" val="281894976"/>
              </p:ext>
            </p:extLst>
          </p:nvPr>
        </p:nvGraphicFramePr>
        <p:xfrm>
          <a:off x="3827146" y="225552"/>
          <a:ext cx="3600000" cy="2153206"/>
        </p:xfrm>
        <a:graphic>
          <a:graphicData uri="http://schemas.openxmlformats.org/drawingml/2006/table">
            <a:tbl>
              <a:tblPr/>
              <a:tblGrid>
                <a:gridCol w="3600000">
                  <a:extLst>
                    <a:ext uri="{9D8B030D-6E8A-4147-A177-3AD203B41FA5}">
                      <a16:colId xmlns:a16="http://schemas.microsoft.com/office/drawing/2014/main" val="2363937483"/>
                    </a:ext>
                  </a:extLst>
                </a:gridCol>
              </a:tblGrid>
              <a:tr h="1330246">
                <a:tc>
                  <a:txBody>
                    <a:bodyPr/>
                    <a:lstStyle/>
                    <a:p>
                      <a:r>
                        <a:rPr lang="en-US" sz="2400" b="1" dirty="0">
                          <a:solidFill>
                            <a:schemeClr val="bg1"/>
                          </a:solidFill>
                        </a:rPr>
                        <a:t>Faculty of Education</a:t>
                      </a:r>
                      <a:br>
                        <a:rPr lang="en-US" sz="1600" dirty="0">
                          <a:solidFill>
                            <a:schemeClr val="bg1"/>
                          </a:solidFill>
                        </a:rPr>
                      </a:br>
                      <a:r>
                        <a:rPr lang="en-US" sz="1600" dirty="0" err="1">
                          <a:solidFill>
                            <a:schemeClr val="bg1"/>
                          </a:solidFill>
                        </a:rPr>
                        <a:t>Fakulteit</a:t>
                      </a:r>
                      <a:r>
                        <a:rPr lang="en-US" sz="1600" dirty="0">
                          <a:solidFill>
                            <a:schemeClr val="bg1"/>
                          </a:solidFill>
                        </a:rPr>
                        <a:t> van </a:t>
                      </a:r>
                      <a:r>
                        <a:rPr lang="en-US" sz="1600" dirty="0" err="1">
                          <a:solidFill>
                            <a:schemeClr val="bg1"/>
                          </a:solidFill>
                        </a:rPr>
                        <a:t>Opvoedkunde</a:t>
                      </a:r>
                      <a:br>
                        <a:rPr lang="en-US" sz="1600" dirty="0">
                          <a:solidFill>
                            <a:schemeClr val="bg1"/>
                          </a:solidFill>
                        </a:rPr>
                      </a:br>
                      <a:r>
                        <a:rPr lang="en-US" sz="1600" dirty="0" err="1">
                          <a:solidFill>
                            <a:schemeClr val="bg1"/>
                          </a:solidFill>
                        </a:rPr>
                        <a:t>Lefapha</a:t>
                      </a:r>
                      <a:r>
                        <a:rPr lang="en-US" sz="1600" dirty="0">
                          <a:solidFill>
                            <a:schemeClr val="bg1"/>
                          </a:solidFill>
                        </a:rPr>
                        <a:t> la </a:t>
                      </a:r>
                      <a:r>
                        <a:rPr lang="en-US" sz="1600" dirty="0" err="1">
                          <a:solidFill>
                            <a:schemeClr val="bg1"/>
                          </a:solidFill>
                        </a:rPr>
                        <a:t>Thuto</a:t>
                      </a:r>
                      <a:endParaRPr lang="en-ZA" dirty="0"/>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75699292"/>
                  </a:ext>
                </a:extLst>
              </a:tr>
              <a:tr h="775699">
                <a:tc>
                  <a:txBody>
                    <a:bodyPr/>
                    <a:lstStyle/>
                    <a:p>
                      <a:r>
                        <a:rPr lang="en-US" sz="2400" b="1" dirty="0">
                          <a:solidFill>
                            <a:schemeClr val="bg1"/>
                          </a:solidFill>
                        </a:rPr>
                        <a:t>Department of Humanities Education</a:t>
                      </a:r>
                      <a:endParaRPr lang="en-ZA" sz="2400" b="1" dirty="0">
                        <a:solidFill>
                          <a:schemeClr val="bg1"/>
                        </a:solidFill>
                      </a:endParaRPr>
                    </a:p>
                  </a:txBody>
                  <a:tcPr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tcPr>
                </a:tc>
                <a:extLst>
                  <a:ext uri="{0D108BD9-81ED-4DB2-BD59-A6C34878D82A}">
                    <a16:rowId xmlns:a16="http://schemas.microsoft.com/office/drawing/2014/main" val="327616745"/>
                  </a:ext>
                </a:extLst>
              </a:tr>
            </a:tbl>
          </a:graphicData>
        </a:graphic>
      </p:graphicFrame>
      <p:graphicFrame>
        <p:nvGraphicFramePr>
          <p:cNvPr id="21" name="Table 20">
            <a:extLst>
              <a:ext uri="{FF2B5EF4-FFF2-40B4-BE49-F238E27FC236}">
                <a16:creationId xmlns:a16="http://schemas.microsoft.com/office/drawing/2014/main" id="{8A754DFD-1EA2-4D74-82C5-D678A3754C43}"/>
              </a:ext>
            </a:extLst>
          </p:cNvPr>
          <p:cNvGraphicFramePr>
            <a:graphicFrameLocks noGrp="1"/>
          </p:cNvGraphicFramePr>
          <p:nvPr>
            <p:extLst>
              <p:ext uri="{D42A27DB-BD31-4B8C-83A1-F6EECF244321}">
                <p14:modId xmlns:p14="http://schemas.microsoft.com/office/powerpoint/2010/main" val="3448636703"/>
              </p:ext>
            </p:extLst>
          </p:nvPr>
        </p:nvGraphicFramePr>
        <p:xfrm>
          <a:off x="83802" y="2774790"/>
          <a:ext cx="3276000" cy="7320042"/>
        </p:xfrm>
        <a:graphic>
          <a:graphicData uri="http://schemas.openxmlformats.org/drawingml/2006/table">
            <a:tbl>
              <a:tblPr/>
              <a:tblGrid>
                <a:gridCol w="3276000">
                  <a:extLst>
                    <a:ext uri="{9D8B030D-6E8A-4147-A177-3AD203B41FA5}">
                      <a16:colId xmlns:a16="http://schemas.microsoft.com/office/drawing/2014/main" val="4287800526"/>
                    </a:ext>
                  </a:extLst>
                </a:gridCol>
              </a:tblGrid>
              <a:tr h="3223674">
                <a:tc>
                  <a:txBody>
                    <a:bodyPr/>
                    <a:lstStyle/>
                    <a:p>
                      <a:pPr algn="r"/>
                      <a:r>
                        <a:rPr lang="en-US" sz="3200" b="1" dirty="0">
                          <a:solidFill>
                            <a:schemeClr val="bg1"/>
                          </a:solidFill>
                        </a:rPr>
                        <a:t>2020</a:t>
                      </a:r>
                      <a:endParaRPr lang="en-US" sz="1600" b="1" dirty="0">
                        <a:solidFill>
                          <a:schemeClr val="bg1"/>
                        </a:solidFill>
                      </a:endParaRPr>
                    </a:p>
                    <a:p>
                      <a:endParaRPr lang="en-US" sz="1600" b="1" dirty="0">
                        <a:solidFill>
                          <a:schemeClr val="bg1"/>
                        </a:solidFill>
                      </a:endParaRPr>
                    </a:p>
                    <a:p>
                      <a:r>
                        <a:rPr lang="en-US" sz="2400" b="1" dirty="0">
                          <a:solidFill>
                            <a:schemeClr val="bg1"/>
                          </a:solidFill>
                        </a:rPr>
                        <a:t>POSTGRADUATE CERTIFICATE IN EDUCATION (PGCE)</a:t>
                      </a:r>
                    </a:p>
                    <a:p>
                      <a:endParaRPr lang="en-US" sz="2400" dirty="0">
                        <a:solidFill>
                          <a:schemeClr val="bg1"/>
                        </a:solidFill>
                      </a:endParaRPr>
                    </a:p>
                    <a:p>
                      <a:pPr algn="l"/>
                      <a:r>
                        <a:rPr lang="en-US" sz="1800" dirty="0">
                          <a:solidFill>
                            <a:schemeClr val="bg1"/>
                          </a:solidFill>
                        </a:rPr>
                        <a:t>at the Department of Humanities Education</a:t>
                      </a:r>
                    </a:p>
                  </a:txBody>
                  <a:tcPr anchor="ctr">
                    <a:lnL w="12700" cmpd="sng">
                      <a:noFill/>
                      <a:prstDash val="solid"/>
                    </a:lnL>
                    <a:lnR w="12700" cmpd="sng">
                      <a:noFill/>
                      <a:prstDash val="solid"/>
                    </a:lnR>
                    <a:lnT w="12700" cmpd="sng">
                      <a:noFill/>
                      <a:prstDash val="soli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21731944"/>
                  </a:ext>
                </a:extLst>
              </a:tr>
              <a:tr h="1024128">
                <a:tc>
                  <a:txBody>
                    <a:bodyPr/>
                    <a:lstStyle/>
                    <a:p>
                      <a:r>
                        <a:rPr lang="en-US" sz="1600" dirty="0">
                          <a:solidFill>
                            <a:schemeClr val="bg1"/>
                          </a:solidFill>
                        </a:rPr>
                        <a:t>www.up.ac.za/apply</a:t>
                      </a:r>
                    </a:p>
                    <a:p>
                      <a:r>
                        <a:rPr lang="en-US" sz="1600" dirty="0">
                          <a:solidFill>
                            <a:schemeClr val="bg1"/>
                          </a:solidFill>
                        </a:rPr>
                        <a:t>www.up.ac.za/ faculty-of-education</a:t>
                      </a:r>
                    </a:p>
                  </a:txBody>
                  <a:tcPr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68148728"/>
                  </a:ext>
                </a:extLst>
              </a:tr>
              <a:tr h="1920240">
                <a:tc>
                  <a:txBody>
                    <a:bodyPr/>
                    <a:lstStyle/>
                    <a:p>
                      <a:r>
                        <a:rPr lang="en-US" sz="1600" dirty="0">
                          <a:solidFill>
                            <a:schemeClr val="bg1"/>
                          </a:solidFill>
                        </a:rPr>
                        <a:t>Application enquiries:</a:t>
                      </a:r>
                    </a:p>
                    <a:p>
                      <a:endParaRPr lang="en-US" sz="1600" dirty="0">
                        <a:solidFill>
                          <a:schemeClr val="bg1"/>
                        </a:solidFill>
                      </a:endParaRPr>
                    </a:p>
                    <a:p>
                      <a:r>
                        <a:rPr lang="en-US" sz="1600" dirty="0" err="1">
                          <a:solidFill>
                            <a:schemeClr val="bg1"/>
                          </a:solidFill>
                        </a:rPr>
                        <a:t>Ms</a:t>
                      </a:r>
                      <a:r>
                        <a:rPr lang="en-US" sz="1600" dirty="0">
                          <a:solidFill>
                            <a:schemeClr val="bg1"/>
                          </a:solidFill>
                        </a:rPr>
                        <a:t> T Mngomezulu</a:t>
                      </a:r>
                    </a:p>
                    <a:p>
                      <a:r>
                        <a:rPr lang="en-US" sz="1600" dirty="0">
                          <a:solidFill>
                            <a:schemeClr val="bg1"/>
                          </a:solidFill>
                        </a:rPr>
                        <a:t>Tel: (+27) 012 420 5615</a:t>
                      </a:r>
                    </a:p>
                    <a:p>
                      <a:r>
                        <a:rPr lang="en-US" sz="1600" dirty="0">
                          <a:solidFill>
                            <a:schemeClr val="bg1"/>
                          </a:solidFill>
                        </a:rPr>
                        <a:t>Email: </a:t>
                      </a:r>
                      <a:r>
                        <a:rPr lang="en-US" sz="1600" dirty="0">
                          <a:solidFill>
                            <a:schemeClr val="bg1"/>
                          </a:solidFill>
                          <a:hlinkClick r:id="rId9">
                            <a:extLst>
                              <a:ext uri="{A12FA001-AC4F-418D-AE19-62706E023703}">
                                <ahyp:hlinkClr xmlns:ahyp="http://schemas.microsoft.com/office/drawing/2018/hyperlinkcolor" val="tx"/>
                              </a:ext>
                            </a:extLst>
                          </a:hlinkClick>
                        </a:rPr>
                        <a:t>thandi.mngomezulu@up.ac.za</a:t>
                      </a:r>
                      <a:r>
                        <a:rPr lang="en-US" sz="1600" dirty="0">
                          <a:solidFill>
                            <a:schemeClr val="bg1"/>
                          </a:solidFill>
                        </a:rPr>
                        <a:t>  </a:t>
                      </a:r>
                    </a:p>
                  </a:txBody>
                  <a:tcPr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09622789"/>
                  </a:ext>
                </a:extLst>
              </a:tr>
              <a:tr h="1152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l" defTabSz="755934" rtl="0" eaLnBrk="1" fontAlgn="auto" latinLnBrk="0" hangingPunct="1">
                        <a:lnSpc>
                          <a:spcPct val="100000"/>
                        </a:lnSpc>
                        <a:spcBef>
                          <a:spcPts val="0"/>
                        </a:spcBef>
                        <a:spcAft>
                          <a:spcPts val="0"/>
                        </a:spcAft>
                        <a:buClrTx/>
                        <a:buSzTx/>
                        <a:buFontTx/>
                        <a:buNone/>
                        <a:tabLst/>
                        <a:defRPr/>
                      </a:pPr>
                      <a:endParaRPr lang="en-US" sz="1600" dirty="0">
                        <a:solidFill>
                          <a:schemeClr val="bg1"/>
                        </a:solidFill>
                      </a:endParaRPr>
                    </a:p>
                    <a:p>
                      <a:pPr marL="0" marR="0" lvl="0" indent="0" algn="ctr" defTabSz="755934" rtl="0" eaLnBrk="1" fontAlgn="auto" latinLnBrk="0" hangingPunct="1">
                        <a:lnSpc>
                          <a:spcPct val="100000"/>
                        </a:lnSpc>
                        <a:spcBef>
                          <a:spcPts val="0"/>
                        </a:spcBef>
                        <a:spcAft>
                          <a:spcPts val="0"/>
                        </a:spcAft>
                        <a:buClrTx/>
                        <a:buSzTx/>
                        <a:buFontTx/>
                        <a:buNone/>
                        <a:tabLst/>
                        <a:defRPr/>
                      </a:pPr>
                      <a:r>
                        <a:rPr lang="en-US" sz="2400" b="1" dirty="0">
                          <a:solidFill>
                            <a:schemeClr val="bg1"/>
                          </a:solidFill>
                        </a:rPr>
                        <a:t>Postgraduate degrees</a:t>
                      </a:r>
                    </a:p>
                  </a:txBody>
                  <a:tcPr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69298244"/>
                  </a:ext>
                </a:extLst>
              </a:tr>
            </a:tbl>
          </a:graphicData>
        </a:graphic>
      </p:graphicFrame>
      <p:sp>
        <p:nvSpPr>
          <p:cNvPr id="23" name="Slide Number Placeholder 22">
            <a:extLst>
              <a:ext uri="{FF2B5EF4-FFF2-40B4-BE49-F238E27FC236}">
                <a16:creationId xmlns:a16="http://schemas.microsoft.com/office/drawing/2014/main" id="{8F3AA0A1-1D83-43D3-9129-22D10564B6D0}"/>
              </a:ext>
            </a:extLst>
          </p:cNvPr>
          <p:cNvSpPr>
            <a:spLocks noGrp="1"/>
          </p:cNvSpPr>
          <p:nvPr>
            <p:ph type="sldNum" sz="quarter" idx="12"/>
          </p:nvPr>
        </p:nvSpPr>
        <p:spPr/>
        <p:txBody>
          <a:bodyPr/>
          <a:lstStyle/>
          <a:p>
            <a:fld id="{DBAA4412-454A-4D8E-B575-ABAB72FD5B57}" type="slidenum">
              <a:rPr lang="en-ZA" smtClean="0"/>
              <a:t>1</a:t>
            </a:fld>
            <a:endParaRPr lang="en-ZA"/>
          </a:p>
        </p:txBody>
      </p:sp>
    </p:spTree>
    <p:extLst>
      <p:ext uri="{BB962C8B-B14F-4D97-AF65-F5344CB8AC3E}">
        <p14:creationId xmlns:p14="http://schemas.microsoft.com/office/powerpoint/2010/main" val="584579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C8543E-7A80-4BC4-B3BB-BE583454FC4D}"/>
              </a:ext>
            </a:extLst>
          </p:cNvPr>
          <p:cNvSpPr>
            <a:spLocks noGrp="1"/>
          </p:cNvSpPr>
          <p:nvPr>
            <p:ph type="ftr" sz="quarter" idx="11"/>
          </p:nvPr>
        </p:nvSpPr>
        <p:spPr>
          <a:xfrm>
            <a:off x="186690" y="10120236"/>
            <a:ext cx="1249680" cy="286385"/>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C3A4B6AB-9C9F-4F1E-820D-8D8C25702C49}"/>
              </a:ext>
            </a:extLst>
          </p:cNvPr>
          <p:cNvSpPr>
            <a:spLocks noGrp="1"/>
          </p:cNvSpPr>
          <p:nvPr>
            <p:ph type="sldNum" sz="quarter" idx="12"/>
          </p:nvPr>
        </p:nvSpPr>
        <p:spPr>
          <a:xfrm>
            <a:off x="193996" y="10406621"/>
            <a:ext cx="186691" cy="286386"/>
          </a:xfrm>
        </p:spPr>
        <p:txBody>
          <a:bodyPr/>
          <a:lstStyle/>
          <a:p>
            <a:fld id="{DBAA4412-454A-4D8E-B575-ABAB72FD5B57}" type="slidenum">
              <a:rPr lang="en-ZA" smtClean="0"/>
              <a:t>2</a:t>
            </a:fld>
            <a:endParaRPr lang="en-ZA" dirty="0"/>
          </a:p>
        </p:txBody>
      </p:sp>
      <p:grpSp>
        <p:nvGrpSpPr>
          <p:cNvPr id="4" name="Group 3">
            <a:extLst>
              <a:ext uri="{FF2B5EF4-FFF2-40B4-BE49-F238E27FC236}">
                <a16:creationId xmlns:a16="http://schemas.microsoft.com/office/drawing/2014/main" id="{2FCBA125-2D9C-4789-B53B-EF315ED5BEBB}"/>
              </a:ext>
            </a:extLst>
          </p:cNvPr>
          <p:cNvGrpSpPr>
            <a:grpSpLocks/>
          </p:cNvGrpSpPr>
          <p:nvPr/>
        </p:nvGrpSpPr>
        <p:grpSpPr bwMode="auto">
          <a:xfrm>
            <a:off x="0" y="10406622"/>
            <a:ext cx="2751455" cy="286385"/>
            <a:chOff x="0" y="16387"/>
            <a:chExt cx="4333" cy="451"/>
          </a:xfrm>
        </p:grpSpPr>
        <p:sp>
          <p:nvSpPr>
            <p:cNvPr id="5" name="Rectangle 4">
              <a:extLst>
                <a:ext uri="{FF2B5EF4-FFF2-40B4-BE49-F238E27FC236}">
                  <a16:creationId xmlns:a16="http://schemas.microsoft.com/office/drawing/2014/main" id="{D286EA9E-0A2D-433F-9707-659923751AC7}"/>
                </a:ext>
              </a:extLst>
            </p:cNvPr>
            <p:cNvSpPr>
              <a:spLocks noChangeArrowheads="1"/>
            </p:cNvSpPr>
            <p:nvPr/>
          </p:nvSpPr>
          <p:spPr bwMode="auto">
            <a:xfrm>
              <a:off x="0"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491AF18D-8492-4B9A-80B7-33100D324AB3}"/>
                </a:ext>
              </a:extLst>
            </p:cNvPr>
            <p:cNvSpPr>
              <a:spLocks noChangeArrowheads="1"/>
            </p:cNvSpPr>
            <p:nvPr/>
          </p:nvSpPr>
          <p:spPr bwMode="auto">
            <a:xfrm>
              <a:off x="0"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sp>
        <p:nvSpPr>
          <p:cNvPr id="7" name="Freeform 8">
            <a:extLst>
              <a:ext uri="{FF2B5EF4-FFF2-40B4-BE49-F238E27FC236}">
                <a16:creationId xmlns:a16="http://schemas.microsoft.com/office/drawing/2014/main" id="{34ED66C8-8FFA-4901-9DB1-8C938825B9DB}"/>
              </a:ext>
            </a:extLst>
          </p:cNvPr>
          <p:cNvSpPr>
            <a:spLocks/>
          </p:cNvSpPr>
          <p:nvPr/>
        </p:nvSpPr>
        <p:spPr bwMode="auto">
          <a:xfrm>
            <a:off x="-1" y="1"/>
            <a:ext cx="7559675" cy="1620000"/>
          </a:xfrm>
          <a:prstGeom prst="rect">
            <a:avLst/>
          </a:pr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8" name="Freeform 9">
            <a:extLst>
              <a:ext uri="{FF2B5EF4-FFF2-40B4-BE49-F238E27FC236}">
                <a16:creationId xmlns:a16="http://schemas.microsoft.com/office/drawing/2014/main" id="{85F3EF1A-D5CD-4FA2-932F-0C839035FAEC}"/>
              </a:ext>
            </a:extLst>
          </p:cNvPr>
          <p:cNvSpPr>
            <a:spLocks/>
          </p:cNvSpPr>
          <p:nvPr/>
        </p:nvSpPr>
        <p:spPr bwMode="auto">
          <a:xfrm>
            <a:off x="0" y="1620000"/>
            <a:ext cx="7559675" cy="720000"/>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p:spPr>
        <p:txBody>
          <a:bodyPr rot="0" vert="horz" wrap="square" lIns="91440" tIns="45720" rIns="91440" bIns="45720" anchor="t" anchorCtr="0" upright="1">
            <a:noAutofit/>
          </a:bodyPr>
          <a:lstStyle/>
          <a:p>
            <a:endParaRPr lang="en-ZA"/>
          </a:p>
        </p:txBody>
      </p:sp>
      <p:sp>
        <p:nvSpPr>
          <p:cNvPr id="9" name="TextBox 8">
            <a:extLst>
              <a:ext uri="{FF2B5EF4-FFF2-40B4-BE49-F238E27FC236}">
                <a16:creationId xmlns:a16="http://schemas.microsoft.com/office/drawing/2014/main" id="{143C2CEC-8450-4847-8C10-4C659B1866AD}"/>
              </a:ext>
            </a:extLst>
          </p:cNvPr>
          <p:cNvSpPr txBox="1"/>
          <p:nvPr/>
        </p:nvSpPr>
        <p:spPr>
          <a:xfrm>
            <a:off x="-2" y="73311"/>
            <a:ext cx="7559675" cy="1477328"/>
          </a:xfrm>
          <a:prstGeom prst="rect">
            <a:avLst/>
          </a:prstGeom>
          <a:noFill/>
        </p:spPr>
        <p:txBody>
          <a:bodyPr wrap="square" rtlCol="0" anchor="ctr">
            <a:spAutoFit/>
          </a:bodyPr>
          <a:lstStyle/>
          <a:p>
            <a:pPr algn="ctr"/>
            <a:r>
              <a:rPr lang="en-US" sz="3200" dirty="0">
                <a:solidFill>
                  <a:schemeClr val="bg1"/>
                </a:solidFill>
              </a:rPr>
              <a:t>2020</a:t>
            </a:r>
          </a:p>
          <a:p>
            <a:pPr algn="ctr"/>
            <a:endParaRPr lang="en-US" sz="1000" b="1" dirty="0">
              <a:solidFill>
                <a:schemeClr val="bg1"/>
              </a:solidFill>
            </a:endParaRPr>
          </a:p>
          <a:p>
            <a:pPr algn="ctr"/>
            <a:r>
              <a:rPr lang="en-US" sz="2400" dirty="0">
                <a:solidFill>
                  <a:schemeClr val="bg1"/>
                </a:solidFill>
              </a:rPr>
              <a:t>Postgraduate Certificate in Education</a:t>
            </a:r>
          </a:p>
          <a:p>
            <a:pPr algn="ctr"/>
            <a:r>
              <a:rPr lang="en-US" sz="2400" dirty="0">
                <a:solidFill>
                  <a:schemeClr val="bg1"/>
                </a:solidFill>
              </a:rPr>
              <a:t>(PGCE)</a:t>
            </a:r>
            <a:endParaRPr lang="en-ZA" sz="2400" dirty="0">
              <a:solidFill>
                <a:schemeClr val="bg1"/>
              </a:solidFill>
            </a:endParaRPr>
          </a:p>
        </p:txBody>
      </p:sp>
      <p:sp>
        <p:nvSpPr>
          <p:cNvPr id="11" name="TextBox 10">
            <a:extLst>
              <a:ext uri="{FF2B5EF4-FFF2-40B4-BE49-F238E27FC236}">
                <a16:creationId xmlns:a16="http://schemas.microsoft.com/office/drawing/2014/main" id="{0DB84012-54AE-4884-B772-42DDFC243A19}"/>
              </a:ext>
            </a:extLst>
          </p:cNvPr>
          <p:cNvSpPr txBox="1"/>
          <p:nvPr/>
        </p:nvSpPr>
        <p:spPr>
          <a:xfrm>
            <a:off x="186690" y="1775689"/>
            <a:ext cx="7184390" cy="408623"/>
          </a:xfrm>
          <a:prstGeom prst="roundRect">
            <a:avLst>
              <a:gd name="adj" fmla="val 25369"/>
            </a:avLst>
          </a:prstGeom>
          <a:solidFill>
            <a:srgbClr val="D71C33"/>
          </a:solidFill>
          <a:ln w="12700">
            <a:solidFill>
              <a:schemeClr val="bg1"/>
            </a:solidFill>
          </a:ln>
        </p:spPr>
        <p:txBody>
          <a:bodyPr wrap="square" rtlCol="0" anchor="ctr">
            <a:spAutoFit/>
          </a:bodyPr>
          <a:lstStyle/>
          <a:p>
            <a:pPr algn="ctr"/>
            <a:r>
              <a:rPr lang="en-US" dirty="0" err="1">
                <a:solidFill>
                  <a:schemeClr val="bg1"/>
                </a:solidFill>
              </a:rPr>
              <a:t>Programme</a:t>
            </a:r>
            <a:r>
              <a:rPr lang="en-US" dirty="0">
                <a:solidFill>
                  <a:schemeClr val="bg1"/>
                </a:solidFill>
              </a:rPr>
              <a:t> information</a:t>
            </a:r>
          </a:p>
        </p:txBody>
      </p:sp>
      <p:sp>
        <p:nvSpPr>
          <p:cNvPr id="20" name="TextBox 19">
            <a:extLst>
              <a:ext uri="{FF2B5EF4-FFF2-40B4-BE49-F238E27FC236}">
                <a16:creationId xmlns:a16="http://schemas.microsoft.com/office/drawing/2014/main" id="{DE87233B-7C20-45BA-9DA6-B7D1B29E5437}"/>
              </a:ext>
            </a:extLst>
          </p:cNvPr>
          <p:cNvSpPr txBox="1"/>
          <p:nvPr/>
        </p:nvSpPr>
        <p:spPr>
          <a:xfrm>
            <a:off x="193995" y="2588288"/>
            <a:ext cx="7200000" cy="7663636"/>
          </a:xfrm>
          <a:prstGeom prst="rect">
            <a:avLst/>
          </a:prstGeom>
          <a:noFill/>
        </p:spPr>
        <p:txBody>
          <a:bodyPr wrap="square" rtlCol="0">
            <a:spAutoFit/>
          </a:bodyPr>
          <a:lstStyle/>
          <a:p>
            <a:pPr marL="2778125" algn="just"/>
            <a:r>
              <a:rPr lang="en-US" sz="1400" b="1" dirty="0">
                <a:solidFill>
                  <a:srgbClr val="DBA628"/>
                </a:solidFill>
              </a:rPr>
              <a:t>Requirements for admission</a:t>
            </a:r>
          </a:p>
          <a:p>
            <a:pPr marL="2778125" algn="just"/>
            <a:endParaRPr lang="en-US" sz="800" dirty="0"/>
          </a:p>
          <a:p>
            <a:pPr marL="2778125" algn="just"/>
            <a:r>
              <a:rPr lang="en-US" sz="1200" dirty="0"/>
              <a:t>An appropriate Bachelor’s degree or accredited and approved diploma is required for all the </a:t>
            </a:r>
            <a:r>
              <a:rPr lang="en-US" sz="1200" dirty="0" err="1"/>
              <a:t>programmes</a:t>
            </a:r>
            <a:r>
              <a:rPr lang="en-US" sz="1200" dirty="0"/>
              <a:t>. All prospective students who hold a 360-credit diploma have to provide evidence that their diplomas are approved and accredited by the Department of Higher Education and Training.</a:t>
            </a:r>
          </a:p>
          <a:p>
            <a:pPr marL="2778125" algn="just"/>
            <a:endParaRPr lang="en-US" sz="800" dirty="0"/>
          </a:p>
          <a:p>
            <a:pPr marL="2778125" algn="just"/>
            <a:r>
              <a:rPr lang="en-US" sz="1200" dirty="0"/>
              <a:t>This is a selection </a:t>
            </a:r>
            <a:r>
              <a:rPr lang="en-US" sz="1200" dirty="0" err="1"/>
              <a:t>programme</a:t>
            </a:r>
            <a:r>
              <a:rPr lang="en-US" sz="1200" dirty="0"/>
              <a:t>, and although prospective students may comply with all academic requirements, the selection committee and the relevant departments involved, may select a limited number of students due to capacity and resources available.</a:t>
            </a:r>
          </a:p>
          <a:p>
            <a:pPr marL="2778125" algn="just"/>
            <a:endParaRPr lang="en-US" sz="800" dirty="0"/>
          </a:p>
          <a:p>
            <a:pPr algn="just"/>
            <a:r>
              <a:rPr lang="en-US" sz="1400" b="1" dirty="0">
                <a:solidFill>
                  <a:schemeClr val="accent2"/>
                </a:solidFill>
              </a:rPr>
              <a:t>Particular subject requirements for each phase are stipulated below:</a:t>
            </a:r>
          </a:p>
          <a:p>
            <a:pPr algn="just"/>
            <a:endParaRPr lang="en-US" sz="800" dirty="0"/>
          </a:p>
          <a:p>
            <a:pPr algn="just"/>
            <a:r>
              <a:rPr lang="en-US" sz="1200" b="1" dirty="0"/>
              <a:t>Senior Phase and Further Education and Training Teaching:</a:t>
            </a:r>
          </a:p>
          <a:p>
            <a:pPr algn="just"/>
            <a:r>
              <a:rPr lang="en-US" sz="1200" dirty="0"/>
              <a:t>One (or more) degree modules passed at a second-year academic level (200) which correspond with one or more relevant subjects at school level for Senior Phase and one other / different (or more) degree modules passed at a third-year academic level (300) which corresponds with a relevant school subject at Further Education and Training Phase Teaching (check </a:t>
            </a:r>
            <a:r>
              <a:rPr lang="en-US" sz="1200" dirty="0" err="1"/>
              <a:t>programme</a:t>
            </a:r>
            <a:r>
              <a:rPr lang="en-US" sz="1200" dirty="0"/>
              <a:t> modules).</a:t>
            </a:r>
          </a:p>
          <a:p>
            <a:pPr algn="just"/>
            <a:endParaRPr lang="en-US" sz="1200" dirty="0"/>
          </a:p>
          <a:p>
            <a:pPr algn="just"/>
            <a:endParaRPr lang="en-US" sz="800" dirty="0"/>
          </a:p>
          <a:p>
            <a:pPr algn="just"/>
            <a:r>
              <a:rPr lang="en-US" sz="1200" b="1" dirty="0"/>
              <a:t>Further Education and Training Phase (FET) Teaching:</a:t>
            </a:r>
          </a:p>
          <a:p>
            <a:pPr algn="just"/>
            <a:r>
              <a:rPr lang="en-US" sz="1200" b="1" dirty="0"/>
              <a:t>Option A</a:t>
            </a:r>
            <a:r>
              <a:rPr lang="en-US" sz="1200" dirty="0"/>
              <a:t>: One-degree module passed at a third-year academic level (300) which corresponds with a relevant school subject and a research project for students who do not qualify for a 2nd teaching </a:t>
            </a:r>
            <a:r>
              <a:rPr lang="en-US" sz="1200" dirty="0" err="1"/>
              <a:t>specialisation</a:t>
            </a:r>
            <a:r>
              <a:rPr lang="en-US" sz="1200" dirty="0"/>
              <a:t>;</a:t>
            </a:r>
          </a:p>
          <a:p>
            <a:pPr algn="just"/>
            <a:r>
              <a:rPr lang="en-US" sz="1200" b="1" dirty="0"/>
              <a:t>Option B</a:t>
            </a:r>
            <a:r>
              <a:rPr lang="en-US" sz="1200" dirty="0"/>
              <a:t>: Two different degree modules passed at a third-year academic level (300) which correspond with a relevant school subject (check </a:t>
            </a:r>
            <a:r>
              <a:rPr lang="en-US" sz="1200" dirty="0" err="1"/>
              <a:t>programme</a:t>
            </a:r>
            <a:r>
              <a:rPr lang="en-US" sz="1200" dirty="0"/>
              <a:t> modules).</a:t>
            </a:r>
          </a:p>
          <a:p>
            <a:pPr algn="just"/>
            <a:endParaRPr lang="en-US" sz="800" dirty="0"/>
          </a:p>
          <a:p>
            <a:pPr algn="just"/>
            <a:r>
              <a:rPr lang="en-US" sz="1400" b="1" dirty="0">
                <a:solidFill>
                  <a:srgbClr val="DBA628"/>
                </a:solidFill>
              </a:rPr>
              <a:t>Computer literacy</a:t>
            </a:r>
          </a:p>
          <a:p>
            <a:pPr algn="just"/>
            <a:endParaRPr lang="en-US" sz="800" dirty="0"/>
          </a:p>
          <a:p>
            <a:pPr algn="just"/>
            <a:r>
              <a:rPr lang="en-US" sz="1200" dirty="0"/>
              <a:t>All students had to complete a computer literacy course as part of their first degree. If not, it will be expected of students to enroll for such a course concurrently.</a:t>
            </a:r>
          </a:p>
          <a:p>
            <a:pPr algn="just"/>
            <a:endParaRPr lang="en-US" sz="800" dirty="0"/>
          </a:p>
          <a:p>
            <a:pPr algn="just"/>
            <a:r>
              <a:rPr lang="en-US" sz="1400" b="1" dirty="0">
                <a:solidFill>
                  <a:srgbClr val="DBA628"/>
                </a:solidFill>
              </a:rPr>
              <a:t>African language competency</a:t>
            </a:r>
          </a:p>
          <a:p>
            <a:pPr algn="just"/>
            <a:endParaRPr lang="en-US" sz="800" dirty="0"/>
          </a:p>
          <a:p>
            <a:pPr algn="just"/>
            <a:r>
              <a:rPr lang="en-US" sz="1200" dirty="0"/>
              <a:t>All students who successfully complete the PGCE should be partially proficient in at least one official African language or in South African Sign Language, as language of conversational competence. Students can write an exemption examination to determine the language competence.</a:t>
            </a:r>
          </a:p>
          <a:p>
            <a:pPr algn="just"/>
            <a:endParaRPr lang="en-US" sz="800" dirty="0"/>
          </a:p>
          <a:p>
            <a:pPr algn="just"/>
            <a:r>
              <a:rPr lang="en-US" sz="1400" b="1" dirty="0">
                <a:solidFill>
                  <a:srgbClr val="DBA628"/>
                </a:solidFill>
              </a:rPr>
              <a:t>Demonstration of subject-related skills</a:t>
            </a:r>
          </a:p>
          <a:p>
            <a:pPr algn="just"/>
            <a:endParaRPr lang="en-US" sz="800" dirty="0"/>
          </a:p>
          <a:p>
            <a:pPr algn="just"/>
            <a:r>
              <a:rPr lang="en-US" sz="1200" dirty="0"/>
              <a:t>Some school subjects require the demonstration of skills. Candidates who apply may be asked to demonstrate these skills by way of various activities (including theory, practical examination or 2 portfolios). Subjects include: Visual Art; Drama; Music; Geography; Natural Science; Physical Science, Life Science and African Languages.</a:t>
            </a:r>
            <a:endParaRPr lang="en-ZA" sz="1200" dirty="0"/>
          </a:p>
        </p:txBody>
      </p:sp>
      <p:sp>
        <p:nvSpPr>
          <p:cNvPr id="10" name="Rectangle: Rounded Corners 9">
            <a:extLst>
              <a:ext uri="{FF2B5EF4-FFF2-40B4-BE49-F238E27FC236}">
                <a16:creationId xmlns:a16="http://schemas.microsoft.com/office/drawing/2014/main" id="{EA162FB9-6600-417C-8418-64231E3D66FA}"/>
              </a:ext>
            </a:extLst>
          </p:cNvPr>
          <p:cNvSpPr/>
          <p:nvPr/>
        </p:nvSpPr>
        <p:spPr>
          <a:xfrm>
            <a:off x="193994" y="5088688"/>
            <a:ext cx="7200000" cy="10881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Rectangle: Rounded Corners 13">
            <a:extLst>
              <a:ext uri="{FF2B5EF4-FFF2-40B4-BE49-F238E27FC236}">
                <a16:creationId xmlns:a16="http://schemas.microsoft.com/office/drawing/2014/main" id="{2EA8CABB-7832-46FD-9849-C6E337BB2DF4}"/>
              </a:ext>
            </a:extLst>
          </p:cNvPr>
          <p:cNvSpPr/>
          <p:nvPr/>
        </p:nvSpPr>
        <p:spPr>
          <a:xfrm>
            <a:off x="203780" y="6281956"/>
            <a:ext cx="7200000" cy="1088183"/>
          </a:xfrm>
          <a:prstGeom prst="round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5" name="Group 14">
            <a:extLst>
              <a:ext uri="{FF2B5EF4-FFF2-40B4-BE49-F238E27FC236}">
                <a16:creationId xmlns:a16="http://schemas.microsoft.com/office/drawing/2014/main" id="{58A27781-6044-4973-A24F-C60C1FD4EEAF}"/>
              </a:ext>
            </a:extLst>
          </p:cNvPr>
          <p:cNvGrpSpPr/>
          <p:nvPr/>
        </p:nvGrpSpPr>
        <p:grpSpPr>
          <a:xfrm>
            <a:off x="193996" y="2588287"/>
            <a:ext cx="2710950" cy="2017094"/>
            <a:chOff x="193996" y="2588287"/>
            <a:chExt cx="2710950" cy="2017094"/>
          </a:xfrm>
        </p:grpSpPr>
        <p:pic>
          <p:nvPicPr>
            <p:cNvPr id="21" name="Picture 20" descr="A picture containing food&#10;&#10;Description automatically generated">
              <a:extLst>
                <a:ext uri="{FF2B5EF4-FFF2-40B4-BE49-F238E27FC236}">
                  <a16:creationId xmlns:a16="http://schemas.microsoft.com/office/drawing/2014/main" id="{4BD0BC0E-6C79-497B-A299-CC83FFF51DB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3996" y="2588287"/>
              <a:ext cx="2710950" cy="2017094"/>
            </a:xfrm>
            <a:prstGeom prst="rect">
              <a:avLst/>
            </a:prstGeom>
          </p:spPr>
        </p:pic>
        <p:sp>
          <p:nvSpPr>
            <p:cNvPr id="12" name="TextBox 11">
              <a:extLst>
                <a:ext uri="{FF2B5EF4-FFF2-40B4-BE49-F238E27FC236}">
                  <a16:creationId xmlns:a16="http://schemas.microsoft.com/office/drawing/2014/main" id="{585B9FE0-4115-48B3-8298-821EC331C548}"/>
                </a:ext>
              </a:extLst>
            </p:cNvPr>
            <p:cNvSpPr txBox="1"/>
            <p:nvPr/>
          </p:nvSpPr>
          <p:spPr>
            <a:xfrm>
              <a:off x="1496530" y="3116827"/>
              <a:ext cx="577516" cy="369332"/>
            </a:xfrm>
            <a:prstGeom prst="rect">
              <a:avLst/>
            </a:prstGeom>
            <a:noFill/>
          </p:spPr>
          <p:txBody>
            <a:bodyPr wrap="square" rtlCol="0">
              <a:spAutoFit/>
            </a:bodyPr>
            <a:lstStyle/>
            <a:p>
              <a:r>
                <a:rPr lang="en-US" b="1" dirty="0"/>
                <a:t>the</a:t>
              </a:r>
              <a:endParaRPr lang="en-ZA" b="1" dirty="0"/>
            </a:p>
          </p:txBody>
        </p:sp>
      </p:grpSp>
    </p:spTree>
    <p:extLst>
      <p:ext uri="{BB962C8B-B14F-4D97-AF65-F5344CB8AC3E}">
        <p14:creationId xmlns:p14="http://schemas.microsoft.com/office/powerpoint/2010/main" val="413031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FA171-A6F4-4A51-A453-5071F9A2CC62}"/>
              </a:ext>
            </a:extLst>
          </p:cNvPr>
          <p:cNvSpPr>
            <a:spLocks noGrp="1"/>
          </p:cNvSpPr>
          <p:nvPr>
            <p:ph type="ftr" sz="quarter" idx="11"/>
          </p:nvPr>
        </p:nvSpPr>
        <p:spPr>
          <a:xfrm>
            <a:off x="6114288" y="10155547"/>
            <a:ext cx="1258698" cy="249881"/>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5F97DCF4-2648-47E0-819E-012D7811D3F2}"/>
              </a:ext>
            </a:extLst>
          </p:cNvPr>
          <p:cNvSpPr>
            <a:spLocks noGrp="1"/>
          </p:cNvSpPr>
          <p:nvPr>
            <p:ph type="sldNum" sz="quarter" idx="12"/>
          </p:nvPr>
        </p:nvSpPr>
        <p:spPr>
          <a:xfrm>
            <a:off x="7117210" y="10407658"/>
            <a:ext cx="249003" cy="286386"/>
          </a:xfrm>
        </p:spPr>
        <p:txBody>
          <a:bodyPr/>
          <a:lstStyle/>
          <a:p>
            <a:fld id="{DBAA4412-454A-4D8E-B575-ABAB72FD5B57}" type="slidenum">
              <a:rPr lang="en-ZA" smtClean="0"/>
              <a:t>3</a:t>
            </a:fld>
            <a:endParaRPr lang="en-ZA" dirty="0"/>
          </a:p>
        </p:txBody>
      </p:sp>
      <p:grpSp>
        <p:nvGrpSpPr>
          <p:cNvPr id="4" name="Group 3">
            <a:extLst>
              <a:ext uri="{FF2B5EF4-FFF2-40B4-BE49-F238E27FC236}">
                <a16:creationId xmlns:a16="http://schemas.microsoft.com/office/drawing/2014/main" id="{AE7E1AA0-0CAE-4A12-993D-2A2A04DA2FAF}"/>
              </a:ext>
            </a:extLst>
          </p:cNvPr>
          <p:cNvGrpSpPr>
            <a:grpSpLocks/>
          </p:cNvGrpSpPr>
          <p:nvPr/>
        </p:nvGrpSpPr>
        <p:grpSpPr bwMode="auto">
          <a:xfrm>
            <a:off x="4808220" y="10405428"/>
            <a:ext cx="2751455" cy="286385"/>
            <a:chOff x="7572" y="16387"/>
            <a:chExt cx="4333" cy="451"/>
          </a:xfrm>
        </p:grpSpPr>
        <p:sp>
          <p:nvSpPr>
            <p:cNvPr id="5" name="Rectangle 4">
              <a:extLst>
                <a:ext uri="{FF2B5EF4-FFF2-40B4-BE49-F238E27FC236}">
                  <a16:creationId xmlns:a16="http://schemas.microsoft.com/office/drawing/2014/main" id="{DC2F16F0-9968-4469-973E-8A01F6241166}"/>
                </a:ext>
              </a:extLst>
            </p:cNvPr>
            <p:cNvSpPr>
              <a:spLocks noChangeArrowheads="1"/>
            </p:cNvSpPr>
            <p:nvPr/>
          </p:nvSpPr>
          <p:spPr bwMode="auto">
            <a:xfrm>
              <a:off x="7572"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393ED5A8-B8EC-4064-A024-F0414C8FDA6D}"/>
                </a:ext>
              </a:extLst>
            </p:cNvPr>
            <p:cNvSpPr>
              <a:spLocks noChangeArrowheads="1"/>
            </p:cNvSpPr>
            <p:nvPr/>
          </p:nvSpPr>
          <p:spPr bwMode="auto">
            <a:xfrm>
              <a:off x="11611"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sp>
        <p:nvSpPr>
          <p:cNvPr id="9" name="TextBox 8">
            <a:extLst>
              <a:ext uri="{FF2B5EF4-FFF2-40B4-BE49-F238E27FC236}">
                <a16:creationId xmlns:a16="http://schemas.microsoft.com/office/drawing/2014/main" id="{96CA57C3-046D-4E7E-9E75-3716F5FFA4CD}"/>
              </a:ext>
            </a:extLst>
          </p:cNvPr>
          <p:cNvSpPr txBox="1"/>
          <p:nvPr/>
        </p:nvSpPr>
        <p:spPr>
          <a:xfrm>
            <a:off x="179837" y="282575"/>
            <a:ext cx="7200000" cy="6124754"/>
          </a:xfrm>
          <a:prstGeom prst="rect">
            <a:avLst/>
          </a:prstGeom>
          <a:noFill/>
        </p:spPr>
        <p:txBody>
          <a:bodyPr wrap="square" rtlCol="0">
            <a:spAutoFit/>
          </a:bodyPr>
          <a:lstStyle/>
          <a:p>
            <a:pPr marL="1971675" algn="just"/>
            <a:r>
              <a:rPr lang="en-US" sz="1400" b="1" dirty="0" err="1">
                <a:solidFill>
                  <a:srgbClr val="DBA628"/>
                </a:solidFill>
              </a:rPr>
              <a:t>Programme</a:t>
            </a:r>
            <a:r>
              <a:rPr lang="en-US" sz="1400" b="1" dirty="0">
                <a:solidFill>
                  <a:srgbClr val="DBA628"/>
                </a:solidFill>
              </a:rPr>
              <a:t> delivery</a:t>
            </a:r>
          </a:p>
          <a:p>
            <a:pPr marL="1971675" algn="just"/>
            <a:endParaRPr lang="en-US" sz="800" dirty="0"/>
          </a:p>
          <a:p>
            <a:pPr marL="1971675" algn="just"/>
            <a:r>
              <a:rPr lang="en-US" sz="1200" dirty="0"/>
              <a:t>The PGCE consists of academic and teaching practice components. The academic learning components are presented in the format of integrated modules during which students construct a practice theory of and for education. The academic components run throughout the year. For the purpose of the teaching practice component, students place themselves in various partnership schools. The first placement takes place in quarter one for a one week shadow week. The second placement takes place in quarter two for six weeks in a school in the Pretoria region. The second teaching practice takes place in quarter three for six weeks in a different school in the Pretoria region. Students are fully engaged at the schools during teaching practice while they are supported and assessed by qualified mentor teachers and university lecturers.</a:t>
            </a:r>
          </a:p>
          <a:p>
            <a:pPr algn="just"/>
            <a:endParaRPr lang="en-US" sz="800" dirty="0"/>
          </a:p>
          <a:p>
            <a:pPr algn="just"/>
            <a:r>
              <a:rPr lang="en-US" sz="1400" b="1" dirty="0">
                <a:solidFill>
                  <a:srgbClr val="DBA628"/>
                </a:solidFill>
              </a:rPr>
              <a:t>Duration</a:t>
            </a:r>
          </a:p>
          <a:p>
            <a:pPr algn="just"/>
            <a:endParaRPr lang="en-US" sz="800" dirty="0"/>
          </a:p>
          <a:p>
            <a:pPr algn="just"/>
            <a:r>
              <a:rPr lang="en-US" sz="1200" dirty="0"/>
              <a:t>The </a:t>
            </a:r>
            <a:r>
              <a:rPr lang="en-US" sz="1200" dirty="0" err="1"/>
              <a:t>programme</a:t>
            </a:r>
            <a:r>
              <a:rPr lang="en-US" sz="1200" dirty="0"/>
              <a:t> extends over one year full-time.</a:t>
            </a:r>
          </a:p>
          <a:p>
            <a:pPr algn="just"/>
            <a:endParaRPr lang="en-US" sz="800" dirty="0"/>
          </a:p>
          <a:p>
            <a:pPr algn="just"/>
            <a:r>
              <a:rPr lang="en-US" sz="1400" b="1" dirty="0">
                <a:solidFill>
                  <a:srgbClr val="DBA628"/>
                </a:solidFill>
              </a:rPr>
              <a:t>Professional development</a:t>
            </a:r>
          </a:p>
          <a:p>
            <a:pPr algn="just"/>
            <a:endParaRPr lang="en-US" sz="800" dirty="0"/>
          </a:p>
          <a:p>
            <a:pPr algn="just"/>
            <a:r>
              <a:rPr lang="en-US" sz="1200" dirty="0"/>
              <a:t>At the end of the year, students will have to submit a professional portfolio showing the integration of all the different modules during an oral examination. The date for submission will be announced at the beginning of the academic year.</a:t>
            </a:r>
          </a:p>
          <a:p>
            <a:pPr algn="just"/>
            <a:endParaRPr lang="en-US" sz="800" dirty="0"/>
          </a:p>
          <a:p>
            <a:pPr algn="just"/>
            <a:r>
              <a:rPr lang="en-US" sz="1400" b="1" dirty="0">
                <a:solidFill>
                  <a:srgbClr val="DBA628"/>
                </a:solidFill>
              </a:rPr>
              <a:t>Assessment</a:t>
            </a:r>
          </a:p>
          <a:p>
            <a:pPr algn="just"/>
            <a:endParaRPr lang="en-US" sz="800" dirty="0"/>
          </a:p>
          <a:p>
            <a:pPr algn="just"/>
            <a:r>
              <a:rPr lang="en-US" sz="1200" dirty="0"/>
              <a:t>Continuous assessment is conducted on competence-based criteria. Assessment and feedback will be done at the end of the first semester. At the end of the year students will present and defend their professional portfolio before a panel of examiners (internal and external) for final examination.</a:t>
            </a:r>
          </a:p>
          <a:p>
            <a:pPr algn="just"/>
            <a:endParaRPr lang="en-US" sz="800" dirty="0"/>
          </a:p>
          <a:p>
            <a:pPr algn="just"/>
            <a:r>
              <a:rPr lang="en-US" sz="1400" b="1" dirty="0">
                <a:solidFill>
                  <a:srgbClr val="DBA628"/>
                </a:solidFill>
              </a:rPr>
              <a:t>Certificate with distinction</a:t>
            </a:r>
          </a:p>
          <a:p>
            <a:pPr algn="just"/>
            <a:endParaRPr lang="en-US" sz="800" dirty="0"/>
          </a:p>
          <a:p>
            <a:pPr algn="just"/>
            <a:r>
              <a:rPr lang="en-US" sz="1200" dirty="0"/>
              <a:t>The certificate will be awarded with distinction to a student who obtained 75% in each of the Professional development (</a:t>
            </a:r>
            <a:r>
              <a:rPr lang="en-US" sz="1200" dirty="0" err="1"/>
              <a:t>PPF</a:t>
            </a:r>
            <a:r>
              <a:rPr lang="en-US" sz="1200" dirty="0"/>
              <a:t> 401), Facilitating learning (</a:t>
            </a:r>
            <a:r>
              <a:rPr lang="en-US" sz="1200" dirty="0" err="1"/>
              <a:t>FCL</a:t>
            </a:r>
            <a:r>
              <a:rPr lang="en-US" sz="1200" dirty="0"/>
              <a:t> 401) and the </a:t>
            </a:r>
            <a:r>
              <a:rPr lang="en-US" sz="1200" dirty="0" err="1"/>
              <a:t>specialisation</a:t>
            </a:r>
            <a:r>
              <a:rPr lang="en-US" sz="1200" dirty="0"/>
              <a:t> module(s), as well as an average of 75% in all the other modules, with a minimum of 70% per module.</a:t>
            </a:r>
            <a:endParaRPr lang="en-ZA" sz="1200" dirty="0"/>
          </a:p>
        </p:txBody>
      </p:sp>
      <p:pic>
        <p:nvPicPr>
          <p:cNvPr id="8" name="Picture 7" descr="A picture containing drawing&#10;&#10;Description automatically generated">
            <a:extLst>
              <a:ext uri="{FF2B5EF4-FFF2-40B4-BE49-F238E27FC236}">
                <a16:creationId xmlns:a16="http://schemas.microsoft.com/office/drawing/2014/main" id="{44EAC38B-A23C-42FA-A76B-C2D095A8F857}"/>
              </a:ext>
            </a:extLst>
          </p:cNvPr>
          <p:cNvPicPr>
            <a:picLocks noChangeAspect="1"/>
          </p:cNvPicPr>
          <p:nvPr/>
        </p:nvPicPr>
        <p:blipFill rotWithShape="1">
          <a:blip r:embed="rId2">
            <a:extLst>
              <a:ext uri="{28A0092B-C50C-407E-A947-70E740481C1C}">
                <a14:useLocalDpi xmlns:a14="http://schemas.microsoft.com/office/drawing/2010/main" val="0"/>
              </a:ext>
            </a:extLst>
          </a:blip>
          <a:srcRect r="6235"/>
          <a:stretch/>
        </p:blipFill>
        <p:spPr>
          <a:xfrm>
            <a:off x="179837" y="327232"/>
            <a:ext cx="2049507" cy="2208641"/>
          </a:xfrm>
          <a:prstGeom prst="rect">
            <a:avLst/>
          </a:prstGeom>
        </p:spPr>
      </p:pic>
      <p:pic>
        <p:nvPicPr>
          <p:cNvPr id="10" name="Picture 9">
            <a:extLst>
              <a:ext uri="{FF2B5EF4-FFF2-40B4-BE49-F238E27FC236}">
                <a16:creationId xmlns:a16="http://schemas.microsoft.com/office/drawing/2014/main" id="{37F1C7C0-0C7D-4874-BD80-80A15A7B2AA0}"/>
              </a:ext>
            </a:extLst>
          </p:cNvPr>
          <p:cNvPicPr>
            <a:picLocks noChangeAspect="1"/>
          </p:cNvPicPr>
          <p:nvPr/>
        </p:nvPicPr>
        <p:blipFill>
          <a:blip r:embed="rId3"/>
          <a:stretch>
            <a:fillRect/>
          </a:stretch>
        </p:blipFill>
        <p:spPr>
          <a:xfrm>
            <a:off x="179837" y="6384179"/>
            <a:ext cx="7200000" cy="3682951"/>
          </a:xfrm>
          <a:prstGeom prst="rect">
            <a:avLst/>
          </a:prstGeom>
        </p:spPr>
      </p:pic>
    </p:spTree>
    <p:extLst>
      <p:ext uri="{BB962C8B-B14F-4D97-AF65-F5344CB8AC3E}">
        <p14:creationId xmlns:p14="http://schemas.microsoft.com/office/powerpoint/2010/main" val="3545536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C8543E-7A80-4BC4-B3BB-BE583454FC4D}"/>
              </a:ext>
            </a:extLst>
          </p:cNvPr>
          <p:cNvSpPr>
            <a:spLocks noGrp="1"/>
          </p:cNvSpPr>
          <p:nvPr>
            <p:ph type="ftr" sz="quarter" idx="11"/>
          </p:nvPr>
        </p:nvSpPr>
        <p:spPr>
          <a:xfrm>
            <a:off x="186690" y="10120236"/>
            <a:ext cx="1249680" cy="286385"/>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C3A4B6AB-9C9F-4F1E-820D-8D8C25702C49}"/>
              </a:ext>
            </a:extLst>
          </p:cNvPr>
          <p:cNvSpPr>
            <a:spLocks noGrp="1"/>
          </p:cNvSpPr>
          <p:nvPr>
            <p:ph type="sldNum" sz="quarter" idx="12"/>
          </p:nvPr>
        </p:nvSpPr>
        <p:spPr>
          <a:xfrm>
            <a:off x="193996" y="10406621"/>
            <a:ext cx="186691" cy="286386"/>
          </a:xfrm>
        </p:spPr>
        <p:txBody>
          <a:bodyPr/>
          <a:lstStyle/>
          <a:p>
            <a:fld id="{DBAA4412-454A-4D8E-B575-ABAB72FD5B57}" type="slidenum">
              <a:rPr lang="en-ZA" smtClean="0"/>
              <a:t>4</a:t>
            </a:fld>
            <a:endParaRPr lang="en-ZA" dirty="0"/>
          </a:p>
        </p:txBody>
      </p:sp>
      <p:grpSp>
        <p:nvGrpSpPr>
          <p:cNvPr id="4" name="Group 3">
            <a:extLst>
              <a:ext uri="{FF2B5EF4-FFF2-40B4-BE49-F238E27FC236}">
                <a16:creationId xmlns:a16="http://schemas.microsoft.com/office/drawing/2014/main" id="{2FCBA125-2D9C-4789-B53B-EF315ED5BEBB}"/>
              </a:ext>
            </a:extLst>
          </p:cNvPr>
          <p:cNvGrpSpPr>
            <a:grpSpLocks/>
          </p:cNvGrpSpPr>
          <p:nvPr/>
        </p:nvGrpSpPr>
        <p:grpSpPr bwMode="auto">
          <a:xfrm>
            <a:off x="0" y="10406622"/>
            <a:ext cx="2751455" cy="286385"/>
            <a:chOff x="0" y="16387"/>
            <a:chExt cx="4333" cy="451"/>
          </a:xfrm>
        </p:grpSpPr>
        <p:sp>
          <p:nvSpPr>
            <p:cNvPr id="5" name="Rectangle 4">
              <a:extLst>
                <a:ext uri="{FF2B5EF4-FFF2-40B4-BE49-F238E27FC236}">
                  <a16:creationId xmlns:a16="http://schemas.microsoft.com/office/drawing/2014/main" id="{D286EA9E-0A2D-433F-9707-659923751AC7}"/>
                </a:ext>
              </a:extLst>
            </p:cNvPr>
            <p:cNvSpPr>
              <a:spLocks noChangeArrowheads="1"/>
            </p:cNvSpPr>
            <p:nvPr/>
          </p:nvSpPr>
          <p:spPr bwMode="auto">
            <a:xfrm>
              <a:off x="0"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491AF18D-8492-4B9A-80B7-33100D324AB3}"/>
                </a:ext>
              </a:extLst>
            </p:cNvPr>
            <p:cNvSpPr>
              <a:spLocks noChangeArrowheads="1"/>
            </p:cNvSpPr>
            <p:nvPr/>
          </p:nvSpPr>
          <p:spPr bwMode="auto">
            <a:xfrm>
              <a:off x="0"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sp>
        <p:nvSpPr>
          <p:cNvPr id="7" name="Freeform 8">
            <a:extLst>
              <a:ext uri="{FF2B5EF4-FFF2-40B4-BE49-F238E27FC236}">
                <a16:creationId xmlns:a16="http://schemas.microsoft.com/office/drawing/2014/main" id="{34ED66C8-8FFA-4901-9DB1-8C938825B9DB}"/>
              </a:ext>
            </a:extLst>
          </p:cNvPr>
          <p:cNvSpPr>
            <a:spLocks/>
          </p:cNvSpPr>
          <p:nvPr/>
        </p:nvSpPr>
        <p:spPr bwMode="auto">
          <a:xfrm>
            <a:off x="-1" y="1"/>
            <a:ext cx="7559675" cy="1500659"/>
          </a:xfrm>
          <a:prstGeom prst="rect">
            <a:avLst/>
          </a:pr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8" name="Freeform 9">
            <a:extLst>
              <a:ext uri="{FF2B5EF4-FFF2-40B4-BE49-F238E27FC236}">
                <a16:creationId xmlns:a16="http://schemas.microsoft.com/office/drawing/2014/main" id="{85F3EF1A-D5CD-4FA2-932F-0C839035FAEC}"/>
              </a:ext>
            </a:extLst>
          </p:cNvPr>
          <p:cNvSpPr>
            <a:spLocks/>
          </p:cNvSpPr>
          <p:nvPr/>
        </p:nvSpPr>
        <p:spPr bwMode="auto">
          <a:xfrm>
            <a:off x="14158" y="1496055"/>
            <a:ext cx="7559675" cy="1196519"/>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9" name="TextBox 8">
            <a:extLst>
              <a:ext uri="{FF2B5EF4-FFF2-40B4-BE49-F238E27FC236}">
                <a16:creationId xmlns:a16="http://schemas.microsoft.com/office/drawing/2014/main" id="{143C2CEC-8450-4847-8C10-4C659B1866AD}"/>
              </a:ext>
            </a:extLst>
          </p:cNvPr>
          <p:cNvSpPr txBox="1"/>
          <p:nvPr/>
        </p:nvSpPr>
        <p:spPr>
          <a:xfrm>
            <a:off x="-2" y="211808"/>
            <a:ext cx="7559675" cy="1200329"/>
          </a:xfrm>
          <a:prstGeom prst="rect">
            <a:avLst/>
          </a:prstGeom>
          <a:noFill/>
        </p:spPr>
        <p:txBody>
          <a:bodyPr wrap="square" rtlCol="0" anchor="ctr">
            <a:spAutoFit/>
          </a:bodyPr>
          <a:lstStyle/>
          <a:p>
            <a:pPr algn="ctr"/>
            <a:r>
              <a:rPr lang="en-US" sz="2400" dirty="0">
                <a:solidFill>
                  <a:schemeClr val="bg1"/>
                </a:solidFill>
              </a:rPr>
              <a:t>Postgraduate Certificate in Education</a:t>
            </a:r>
          </a:p>
          <a:p>
            <a:pPr algn="ctr"/>
            <a:r>
              <a:rPr lang="en-US" sz="2400" dirty="0">
                <a:solidFill>
                  <a:schemeClr val="bg1"/>
                </a:solidFill>
              </a:rPr>
              <a:t>(PGCE)</a:t>
            </a:r>
            <a:endParaRPr lang="en-US" sz="1050" dirty="0">
              <a:solidFill>
                <a:schemeClr val="bg1"/>
              </a:solidFill>
            </a:endParaRPr>
          </a:p>
          <a:p>
            <a:pPr algn="ctr"/>
            <a:r>
              <a:rPr lang="en-ZA" sz="2400" dirty="0">
                <a:solidFill>
                  <a:schemeClr val="bg1"/>
                </a:solidFill>
              </a:rPr>
              <a:t>Fields of specialisation</a:t>
            </a:r>
            <a:endParaRPr lang="en-US" sz="2400" dirty="0">
              <a:solidFill>
                <a:schemeClr val="bg1"/>
              </a:solidFill>
            </a:endParaRPr>
          </a:p>
        </p:txBody>
      </p:sp>
      <p:graphicFrame>
        <p:nvGraphicFramePr>
          <p:cNvPr id="12" name="Diagram 11">
            <a:extLst>
              <a:ext uri="{FF2B5EF4-FFF2-40B4-BE49-F238E27FC236}">
                <a16:creationId xmlns:a16="http://schemas.microsoft.com/office/drawing/2014/main" id="{254F70C0-C3F0-4E49-B590-FAC5D1C1F0E6}"/>
              </a:ext>
            </a:extLst>
          </p:cNvPr>
          <p:cNvGraphicFramePr/>
          <p:nvPr>
            <p:extLst>
              <p:ext uri="{D42A27DB-BD31-4B8C-83A1-F6EECF244321}">
                <p14:modId xmlns:p14="http://schemas.microsoft.com/office/powerpoint/2010/main" val="1103710035"/>
              </p:ext>
            </p:extLst>
          </p:nvPr>
        </p:nvGraphicFramePr>
        <p:xfrm>
          <a:off x="186689" y="1556817"/>
          <a:ext cx="7179310" cy="11013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49BCA72C-10C2-466F-A18B-D2AACBCE2C5C}"/>
              </a:ext>
            </a:extLst>
          </p:cNvPr>
          <p:cNvSpPr txBox="1"/>
          <p:nvPr/>
        </p:nvSpPr>
        <p:spPr>
          <a:xfrm>
            <a:off x="193996" y="4151533"/>
            <a:ext cx="7200000" cy="3231654"/>
          </a:xfrm>
          <a:prstGeom prst="rect">
            <a:avLst/>
          </a:prstGeom>
          <a:noFill/>
        </p:spPr>
        <p:txBody>
          <a:bodyPr wrap="square" rtlCol="0">
            <a:spAutoFit/>
          </a:bodyPr>
          <a:lstStyle/>
          <a:p>
            <a:r>
              <a:rPr lang="en-US" sz="1200" dirty="0"/>
              <a:t>This certificate is presented in the following two fields of </a:t>
            </a:r>
            <a:r>
              <a:rPr lang="en-US" sz="1200" dirty="0" err="1"/>
              <a:t>specialisation</a:t>
            </a:r>
            <a:r>
              <a:rPr lang="en-US" sz="1200" dirty="0"/>
              <a:t>:</a:t>
            </a:r>
          </a:p>
          <a:p>
            <a:endParaRPr lang="en-US" sz="1200" dirty="0"/>
          </a:p>
          <a:p>
            <a:pPr algn="ctr"/>
            <a:r>
              <a:rPr lang="en-US" sz="1200" b="1" dirty="0">
                <a:solidFill>
                  <a:srgbClr val="DBA628"/>
                </a:solidFill>
              </a:rPr>
              <a:t>Senior Phase and Further Education and Training Teaching (Grade 7 to 12)</a:t>
            </a:r>
          </a:p>
          <a:p>
            <a:endParaRPr lang="en-US" sz="1200" dirty="0"/>
          </a:p>
          <a:p>
            <a:r>
              <a:rPr lang="en-US" sz="1200" dirty="0"/>
              <a:t>Choose one of the following teaching specialisations in accordance with the admission requirements</a:t>
            </a:r>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pPr algn="ctr"/>
            <a:r>
              <a:rPr lang="en-US" sz="1200" b="1" dirty="0">
                <a:solidFill>
                  <a:srgbClr val="DBA628"/>
                </a:solidFill>
              </a:rPr>
              <a:t>Further Education and Training Phase Teaching (Grade 10 to 12)</a:t>
            </a:r>
          </a:p>
          <a:p>
            <a:endParaRPr lang="en-US" sz="1200" dirty="0"/>
          </a:p>
          <a:p>
            <a:endParaRPr lang="en-US" sz="1200" dirty="0"/>
          </a:p>
          <a:p>
            <a:r>
              <a:rPr lang="en-US" sz="1200" dirty="0"/>
              <a:t>Choose one or two of the following teaching specialisations in accordance with the admission requirements</a:t>
            </a:r>
          </a:p>
        </p:txBody>
      </p:sp>
      <p:pic>
        <p:nvPicPr>
          <p:cNvPr id="17" name="Picture 16" descr="A close up of a logo&#10;&#10;Description automatically generated">
            <a:extLst>
              <a:ext uri="{FF2B5EF4-FFF2-40B4-BE49-F238E27FC236}">
                <a16:creationId xmlns:a16="http://schemas.microsoft.com/office/drawing/2014/main" id="{75760E03-A0D5-4ED5-A9F7-BDDB123F9296}"/>
              </a:ext>
            </a:extLst>
          </p:cNvPr>
          <p:cNvPicPr>
            <a:picLocks noChangeAspect="1"/>
          </p:cNvPicPr>
          <p:nvPr/>
        </p:nvPicPr>
        <p:blipFill rotWithShape="1">
          <a:blip r:embed="rId7">
            <a:extLst>
              <a:ext uri="{28A0092B-C50C-407E-A947-70E740481C1C}">
                <a14:useLocalDpi xmlns:a14="http://schemas.microsoft.com/office/drawing/2010/main" val="0"/>
              </a:ext>
            </a:extLst>
          </a:blip>
          <a:srcRect t="4678" b="-3688"/>
          <a:stretch/>
        </p:blipFill>
        <p:spPr>
          <a:xfrm>
            <a:off x="2446968" y="2727043"/>
            <a:ext cx="2694053" cy="1412136"/>
          </a:xfrm>
          <a:prstGeom prst="rect">
            <a:avLst/>
          </a:prstGeom>
        </p:spPr>
      </p:pic>
      <p:graphicFrame>
        <p:nvGraphicFramePr>
          <p:cNvPr id="11" name="Table 13">
            <a:extLst>
              <a:ext uri="{FF2B5EF4-FFF2-40B4-BE49-F238E27FC236}">
                <a16:creationId xmlns:a16="http://schemas.microsoft.com/office/drawing/2014/main" id="{D5D1E9CA-78D9-444A-A8ED-960D00ACD5E8}"/>
              </a:ext>
            </a:extLst>
          </p:cNvPr>
          <p:cNvGraphicFramePr>
            <a:graphicFrameLocks noGrp="1"/>
          </p:cNvGraphicFramePr>
          <p:nvPr>
            <p:extLst>
              <p:ext uri="{D42A27DB-BD31-4B8C-83A1-F6EECF244321}">
                <p14:modId xmlns:p14="http://schemas.microsoft.com/office/powerpoint/2010/main" val="1051854214"/>
              </p:ext>
            </p:extLst>
          </p:nvPr>
        </p:nvGraphicFramePr>
        <p:xfrm>
          <a:off x="1273247" y="5165675"/>
          <a:ext cx="4818508" cy="1792427"/>
        </p:xfrm>
        <a:graphic>
          <a:graphicData uri="http://schemas.openxmlformats.org/drawingml/2006/table">
            <a:tbl>
              <a:tblPr firstRow="1" bandRow="1">
                <a:tableStyleId>{5C22544A-7EE6-4342-B048-85BDC9FD1C3A}</a:tableStyleId>
              </a:tblPr>
              <a:tblGrid>
                <a:gridCol w="398054">
                  <a:extLst>
                    <a:ext uri="{9D8B030D-6E8A-4147-A177-3AD203B41FA5}">
                      <a16:colId xmlns:a16="http://schemas.microsoft.com/office/drawing/2014/main" val="2466755646"/>
                    </a:ext>
                  </a:extLst>
                </a:gridCol>
                <a:gridCol w="2156414">
                  <a:extLst>
                    <a:ext uri="{9D8B030D-6E8A-4147-A177-3AD203B41FA5}">
                      <a16:colId xmlns:a16="http://schemas.microsoft.com/office/drawing/2014/main" val="4229886661"/>
                    </a:ext>
                  </a:extLst>
                </a:gridCol>
                <a:gridCol w="2264040">
                  <a:extLst>
                    <a:ext uri="{9D8B030D-6E8A-4147-A177-3AD203B41FA5}">
                      <a16:colId xmlns:a16="http://schemas.microsoft.com/office/drawing/2014/main" val="115461808"/>
                    </a:ext>
                  </a:extLst>
                </a:gridCol>
              </a:tblGrid>
              <a:tr h="272065">
                <a:tc rowSpan="4">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dirty="0">
                          <a:solidFill>
                            <a:schemeClr val="accent4">
                              <a:lumMod val="75000"/>
                            </a:schemeClr>
                          </a:solidFill>
                        </a:rPr>
                        <a:t>Senior Phase subject choices</a:t>
                      </a:r>
                      <a:endParaRPr lang="en-ZA" sz="1100" dirty="0">
                        <a:solidFill>
                          <a:schemeClr val="accent4">
                            <a:lumMod val="75000"/>
                          </a:schemeClr>
                        </a:solidFill>
                      </a:endParaRPr>
                    </a:p>
                  </a:txBody>
                  <a:tcPr vert="vert27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dirty="0"/>
                        <a:t>Languages</a:t>
                      </a:r>
                      <a:endParaRPr lang="en-ZA" sz="1100" dirty="0"/>
                    </a:p>
                  </a:txBody>
                  <a:tcPr>
                    <a:lnL w="3175" cap="flat" cmpd="sng" algn="ctr">
                      <a:noFill/>
                      <a:prstDash val="solid"/>
                      <a:round/>
                      <a:headEnd type="none" w="med" len="med"/>
                      <a:tailEnd type="none" w="med" len="med"/>
                    </a:lnL>
                    <a:solidFill>
                      <a:schemeClr val="accent4"/>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dirty="0"/>
                        <a:t>STEM</a:t>
                      </a:r>
                      <a:endParaRPr lang="en-ZA" sz="1100" dirty="0"/>
                    </a:p>
                  </a:txBody>
                  <a:tcPr>
                    <a:solidFill>
                      <a:schemeClr val="accent6"/>
                    </a:solidFill>
                  </a:tcPr>
                </a:tc>
                <a:extLst>
                  <a:ext uri="{0D108BD9-81ED-4DB2-BD59-A6C34878D82A}">
                    <a16:rowId xmlns:a16="http://schemas.microsoft.com/office/drawing/2014/main" val="1264635086"/>
                  </a:ext>
                </a:extLst>
              </a:tr>
              <a:tr h="800190">
                <a:tc vMerge="1">
                  <a:txBody>
                    <a:bodyPr/>
                    <a:lstStyle/>
                    <a:p>
                      <a:pPr marL="285750" indent="-285750">
                        <a:buFont typeface="Wingdings" panose="05000000000000000000" pitchFamily="2" charset="2"/>
                        <a:buChar char="§"/>
                      </a:pPr>
                      <a:endParaRPr lang="en-ZA" sz="1100" dirty="0"/>
                    </a:p>
                  </a:txBody>
                  <a:tcPr>
                    <a:lnB w="12700" cmpd="sng">
                      <a:noFill/>
                    </a:lnB>
                    <a:solidFill>
                      <a:schemeClr val="accent4">
                        <a:lumMod val="40000"/>
                        <a:lumOff val="60000"/>
                      </a:schemeClr>
                    </a:solidFill>
                  </a:tcPr>
                </a:tc>
                <a:tc>
                  <a:txBody>
                    <a:bodyPr/>
                    <a:lstStyle/>
                    <a:p>
                      <a:pPr marL="285750" indent="-285750">
                        <a:buFont typeface="Wingdings" panose="05000000000000000000" pitchFamily="2" charset="2"/>
                        <a:buChar char="§"/>
                      </a:pPr>
                      <a:r>
                        <a:rPr lang="en-US" sz="1100" dirty="0"/>
                        <a:t>Afrikaans</a:t>
                      </a:r>
                    </a:p>
                    <a:p>
                      <a:pPr marL="285750" indent="-285750">
                        <a:buFont typeface="Wingdings" panose="05000000000000000000" pitchFamily="2" charset="2"/>
                        <a:buChar char="§"/>
                      </a:pPr>
                      <a:r>
                        <a:rPr lang="en-US" sz="1100" dirty="0"/>
                        <a:t>English</a:t>
                      </a:r>
                    </a:p>
                    <a:p>
                      <a:pPr marL="285750" indent="-285750">
                        <a:buFont typeface="Wingdings" panose="05000000000000000000" pitchFamily="2" charset="2"/>
                        <a:buChar char="§"/>
                      </a:pPr>
                      <a:r>
                        <a:rPr lang="en-US" sz="1100" dirty="0"/>
                        <a:t>African languages</a:t>
                      </a:r>
                      <a:endParaRPr lang="en-ZA" sz="1100" dirty="0"/>
                    </a:p>
                  </a:txBody>
                  <a:tcPr>
                    <a:lnL w="3175" cap="flat" cmpd="sng" algn="ctr">
                      <a:noFill/>
                      <a:prstDash val="solid"/>
                      <a:round/>
                      <a:headEnd type="none" w="med" len="med"/>
                      <a:tailEnd type="none" w="med" len="med"/>
                    </a:lnL>
                    <a:lnB w="12700" cmpd="sng">
                      <a:noFill/>
                    </a:lnB>
                    <a:solidFill>
                      <a:schemeClr val="accent4">
                        <a:lumMod val="40000"/>
                        <a:lumOff val="60000"/>
                      </a:schemeClr>
                    </a:solidFill>
                  </a:tcPr>
                </a:tc>
                <a:tc>
                  <a:txBody>
                    <a:bodyPr/>
                    <a:lstStyle/>
                    <a:p>
                      <a:pPr marL="285750" indent="-285750">
                        <a:buFont typeface="Wingdings" panose="05000000000000000000" pitchFamily="2" charset="2"/>
                        <a:buChar char="§"/>
                      </a:pPr>
                      <a:r>
                        <a:rPr lang="en-US" sz="1100" dirty="0"/>
                        <a:t>Mathematics</a:t>
                      </a:r>
                    </a:p>
                    <a:p>
                      <a:pPr marL="285750" indent="-285750">
                        <a:buFont typeface="Wingdings" panose="05000000000000000000" pitchFamily="2" charset="2"/>
                        <a:buChar char="§"/>
                      </a:pPr>
                      <a:r>
                        <a:rPr lang="en-US" sz="1100" dirty="0"/>
                        <a:t>Natural Science</a:t>
                      </a:r>
                      <a:endParaRPr lang="en-ZA" sz="1100" dirty="0"/>
                    </a:p>
                  </a:txBody>
                  <a:tcPr>
                    <a:lnB w="12700" cmpd="sng">
                      <a:noFill/>
                    </a:lnB>
                    <a:solidFill>
                      <a:schemeClr val="accent6">
                        <a:lumMod val="40000"/>
                        <a:lumOff val="60000"/>
                      </a:schemeClr>
                    </a:solidFill>
                  </a:tcPr>
                </a:tc>
                <a:extLst>
                  <a:ext uri="{0D108BD9-81ED-4DB2-BD59-A6C34878D82A}">
                    <a16:rowId xmlns:a16="http://schemas.microsoft.com/office/drawing/2014/main" val="3728375395"/>
                  </a:ext>
                </a:extLst>
              </a:tr>
              <a:tr h="272065">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ZA" sz="1100" b="1" dirty="0">
                        <a:solidFill>
                          <a:schemeClr val="bg1"/>
                        </a:solidFill>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Humanities</a:t>
                      </a:r>
                      <a:endParaRPr lang="en-ZA" sz="1100" b="1" dirty="0">
                        <a:solidFill>
                          <a:schemeClr val="bg1"/>
                        </a:solidFill>
                      </a:endParaRPr>
                    </a:p>
                  </a:txBody>
                  <a:tcPr>
                    <a:lnL w="3175" cap="flat" cmpd="sng" algn="ctr">
                      <a:no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100" b="1" dirty="0">
                          <a:solidFill>
                            <a:schemeClr val="bg1"/>
                          </a:solidFill>
                        </a:rPr>
                        <a:t>Commerce</a:t>
                      </a:r>
                      <a:endParaRPr lang="en-ZA" sz="1100" b="1" dirty="0">
                        <a:solidFill>
                          <a:schemeClr val="bg1"/>
                        </a:solidFill>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7441445"/>
                  </a:ext>
                </a:extLst>
              </a:tr>
              <a:tr h="448107">
                <a:tc vMerge="1">
                  <a:txBody>
                    <a:bodyPr/>
                    <a:lstStyle/>
                    <a:p>
                      <a:pPr marL="285750" indent="-285750">
                        <a:buFont typeface="Wingdings" panose="05000000000000000000" pitchFamily="2" charset="2"/>
                        <a:buChar char="§"/>
                      </a:pPr>
                      <a:endParaRPr lang="en-US" sz="1100" dirty="0"/>
                    </a:p>
                  </a:txBody>
                  <a:tcPr>
                    <a:lnT w="28575" cap="flat" cmpd="sng" algn="ctr">
                      <a:solidFill>
                        <a:schemeClr val="bg1"/>
                      </a:solidFill>
                      <a:prstDash val="solid"/>
                      <a:round/>
                      <a:headEnd type="none" w="med" len="med"/>
                      <a:tailEnd type="none" w="med" len="med"/>
                    </a:lnT>
                    <a:solidFill>
                      <a:srgbClr val="FF8B8B"/>
                    </a:solidFill>
                  </a:tcPr>
                </a:tc>
                <a:tc>
                  <a:txBody>
                    <a:bodyPr/>
                    <a:lstStyle/>
                    <a:p>
                      <a:pPr marL="285750" indent="-285750">
                        <a:buFont typeface="Wingdings" panose="05000000000000000000" pitchFamily="2" charset="2"/>
                        <a:buChar char="§"/>
                      </a:pPr>
                      <a:r>
                        <a:rPr lang="en-US" sz="1100" dirty="0"/>
                        <a:t>Social sciences</a:t>
                      </a:r>
                    </a:p>
                    <a:p>
                      <a:pPr marL="285750" indent="-285750">
                        <a:buFont typeface="Wingdings" panose="05000000000000000000" pitchFamily="2" charset="2"/>
                        <a:buChar char="§"/>
                      </a:pPr>
                      <a:r>
                        <a:rPr lang="en-US" sz="1100" dirty="0"/>
                        <a:t>Art and culture</a:t>
                      </a:r>
                    </a:p>
                  </a:txBody>
                  <a:tcPr>
                    <a:lnL w="3175"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F8B8B"/>
                    </a:solidFill>
                  </a:tcPr>
                </a:tc>
                <a:tc>
                  <a:txBody>
                    <a:bodyPr/>
                    <a:lstStyle/>
                    <a:p>
                      <a:pPr marL="285750" indent="-285750">
                        <a:buFont typeface="Wingdings" panose="05000000000000000000" pitchFamily="2" charset="2"/>
                        <a:buChar char="§"/>
                      </a:pPr>
                      <a:r>
                        <a:rPr lang="en-US" sz="1100" dirty="0"/>
                        <a:t>Economic and  management sciences</a:t>
                      </a:r>
                      <a:endParaRPr lang="en-ZA" sz="1100" dirty="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942254906"/>
                  </a:ext>
                </a:extLst>
              </a:tr>
            </a:tbl>
          </a:graphicData>
        </a:graphic>
      </p:graphicFrame>
      <p:graphicFrame>
        <p:nvGraphicFramePr>
          <p:cNvPr id="18" name="Table 13">
            <a:extLst>
              <a:ext uri="{FF2B5EF4-FFF2-40B4-BE49-F238E27FC236}">
                <a16:creationId xmlns:a16="http://schemas.microsoft.com/office/drawing/2014/main" id="{CE3A6192-AD28-41A4-82DB-2401569C0A17}"/>
              </a:ext>
            </a:extLst>
          </p:cNvPr>
          <p:cNvGraphicFramePr>
            <a:graphicFrameLocks noGrp="1"/>
          </p:cNvGraphicFramePr>
          <p:nvPr>
            <p:extLst>
              <p:ext uri="{D42A27DB-BD31-4B8C-83A1-F6EECF244321}">
                <p14:modId xmlns:p14="http://schemas.microsoft.com/office/powerpoint/2010/main" val="3777267498"/>
              </p:ext>
            </p:extLst>
          </p:nvPr>
        </p:nvGraphicFramePr>
        <p:xfrm>
          <a:off x="1295400" y="7395085"/>
          <a:ext cx="4796355" cy="2776880"/>
        </p:xfrm>
        <a:graphic>
          <a:graphicData uri="http://schemas.openxmlformats.org/drawingml/2006/table">
            <a:tbl>
              <a:tblPr firstRow="1" bandRow="1">
                <a:tableStyleId>{5C22544A-7EE6-4342-B048-85BDC9FD1C3A}</a:tableStyleId>
              </a:tblPr>
              <a:tblGrid>
                <a:gridCol w="396224">
                  <a:extLst>
                    <a:ext uri="{9D8B030D-6E8A-4147-A177-3AD203B41FA5}">
                      <a16:colId xmlns:a16="http://schemas.microsoft.com/office/drawing/2014/main" val="2466755646"/>
                    </a:ext>
                  </a:extLst>
                </a:gridCol>
                <a:gridCol w="2146500">
                  <a:extLst>
                    <a:ext uri="{9D8B030D-6E8A-4147-A177-3AD203B41FA5}">
                      <a16:colId xmlns:a16="http://schemas.microsoft.com/office/drawing/2014/main" val="4229886661"/>
                    </a:ext>
                  </a:extLst>
                </a:gridCol>
                <a:gridCol w="2253631">
                  <a:extLst>
                    <a:ext uri="{9D8B030D-6E8A-4147-A177-3AD203B41FA5}">
                      <a16:colId xmlns:a16="http://schemas.microsoft.com/office/drawing/2014/main" val="115461808"/>
                    </a:ext>
                  </a:extLst>
                </a:gridCol>
              </a:tblGrid>
              <a:tr h="272065">
                <a:tc rowSpan="4">
                  <a:txBody>
                    <a:bodyPr/>
                    <a:lstStyle/>
                    <a:p>
                      <a:pPr marL="0" marR="0" lvl="0" indent="0" algn="r" defTabSz="755934" rtl="0" eaLnBrk="1" fontAlgn="auto" latinLnBrk="0" hangingPunct="1">
                        <a:lnSpc>
                          <a:spcPct val="100000"/>
                        </a:lnSpc>
                        <a:spcBef>
                          <a:spcPts val="0"/>
                        </a:spcBef>
                        <a:spcAft>
                          <a:spcPts val="0"/>
                        </a:spcAft>
                        <a:buClrTx/>
                        <a:buSzTx/>
                        <a:buFontTx/>
                        <a:buNone/>
                        <a:tabLst/>
                        <a:defRPr/>
                      </a:pPr>
                      <a:r>
                        <a:rPr lang="en-US" sz="1100" dirty="0">
                          <a:solidFill>
                            <a:schemeClr val="accent4">
                              <a:lumMod val="75000"/>
                            </a:schemeClr>
                          </a:solidFill>
                        </a:rPr>
                        <a:t>FET subject choices</a:t>
                      </a:r>
                      <a:endParaRPr lang="en-ZA" sz="1100" dirty="0">
                        <a:solidFill>
                          <a:schemeClr val="accent4">
                            <a:lumMod val="75000"/>
                          </a:schemeClr>
                        </a:solidFill>
                      </a:endParaRPr>
                    </a:p>
                  </a:txBody>
                  <a:tcPr vert="vert270">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solidFill>
                      <a:schemeClr val="bg1"/>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dirty="0"/>
                        <a:t>Languages</a:t>
                      </a:r>
                      <a:endParaRPr lang="en-ZA" sz="1100" dirty="0"/>
                    </a:p>
                  </a:txBody>
                  <a:tcPr>
                    <a:lnL w="3175" cap="flat" cmpd="sng" algn="ctr">
                      <a:noFill/>
                      <a:prstDash val="solid"/>
                      <a:round/>
                      <a:headEnd type="none" w="med" len="med"/>
                      <a:tailEnd type="none" w="med" len="med"/>
                    </a:lnL>
                    <a:solidFill>
                      <a:schemeClr val="accent4"/>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dirty="0"/>
                        <a:t>STEM</a:t>
                      </a:r>
                      <a:endParaRPr lang="en-ZA" sz="1100" dirty="0"/>
                    </a:p>
                  </a:txBody>
                  <a:tcPr>
                    <a:solidFill>
                      <a:schemeClr val="accent6"/>
                    </a:solidFill>
                  </a:tcPr>
                </a:tc>
                <a:extLst>
                  <a:ext uri="{0D108BD9-81ED-4DB2-BD59-A6C34878D82A}">
                    <a16:rowId xmlns:a16="http://schemas.microsoft.com/office/drawing/2014/main" val="1264635086"/>
                  </a:ext>
                </a:extLst>
              </a:tr>
              <a:tr h="800190">
                <a:tc vMerge="1">
                  <a:txBody>
                    <a:bodyPr/>
                    <a:lstStyle/>
                    <a:p>
                      <a:pPr marL="285750" indent="-285750">
                        <a:buFont typeface="Wingdings" panose="05000000000000000000" pitchFamily="2" charset="2"/>
                        <a:buChar char="§"/>
                      </a:pPr>
                      <a:endParaRPr lang="en-ZA" sz="1100" dirty="0"/>
                    </a:p>
                  </a:txBody>
                  <a:tcPr>
                    <a:lnB w="12700" cmpd="sng">
                      <a:noFill/>
                    </a:lnB>
                    <a:solidFill>
                      <a:schemeClr val="accent4">
                        <a:lumMod val="40000"/>
                        <a:lumOff val="60000"/>
                      </a:schemeClr>
                    </a:solidFill>
                  </a:tcPr>
                </a:tc>
                <a:tc>
                  <a:txBody>
                    <a:bodyPr/>
                    <a:lstStyle/>
                    <a:p>
                      <a:pPr marL="285750" marR="0" lvl="0" indent="-285750" algn="l" defTabSz="755934"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100" dirty="0"/>
                        <a:t>African languages</a:t>
                      </a:r>
                      <a:endParaRPr lang="en-ZA" sz="1100" dirty="0"/>
                    </a:p>
                    <a:p>
                      <a:pPr marL="285750" indent="-285750">
                        <a:buFont typeface="Wingdings" panose="05000000000000000000" pitchFamily="2" charset="2"/>
                        <a:buChar char="§"/>
                      </a:pPr>
                      <a:r>
                        <a:rPr lang="en-US" sz="1100" dirty="0"/>
                        <a:t>Afrikaans</a:t>
                      </a:r>
                    </a:p>
                    <a:p>
                      <a:pPr marL="285750" indent="-285750">
                        <a:buFont typeface="Wingdings" panose="05000000000000000000" pitchFamily="2" charset="2"/>
                        <a:buChar char="§"/>
                      </a:pPr>
                      <a:r>
                        <a:rPr lang="en-US" sz="1100" dirty="0"/>
                        <a:t>English</a:t>
                      </a:r>
                    </a:p>
                  </a:txBody>
                  <a:tcPr>
                    <a:lnL w="3175" cap="flat" cmpd="sng" algn="ctr">
                      <a:noFill/>
                      <a:prstDash val="solid"/>
                      <a:round/>
                      <a:headEnd type="none" w="med" len="med"/>
                      <a:tailEnd type="none" w="med" len="med"/>
                    </a:lnL>
                    <a:lnB w="12700" cmpd="sng">
                      <a:noFill/>
                    </a:lnB>
                    <a:solidFill>
                      <a:schemeClr val="accent4">
                        <a:lumMod val="40000"/>
                        <a:lumOff val="60000"/>
                      </a:schemeClr>
                    </a:solidFill>
                  </a:tcPr>
                </a:tc>
                <a:tc>
                  <a:txBody>
                    <a:bodyPr/>
                    <a:lstStyle/>
                    <a:p>
                      <a:pPr marL="285750" indent="-285750">
                        <a:buFont typeface="Arial" panose="020B0604020202020204" pitchFamily="34" charset="0"/>
                        <a:buChar char="•"/>
                      </a:pPr>
                      <a:r>
                        <a:rPr lang="en-US" sz="1100" dirty="0"/>
                        <a:t>Life sciences</a:t>
                      </a:r>
                    </a:p>
                    <a:p>
                      <a:pPr marL="285750" indent="-285750">
                        <a:buFont typeface="Arial" panose="020B0604020202020204" pitchFamily="34" charset="0"/>
                        <a:buChar char="•"/>
                      </a:pPr>
                      <a:r>
                        <a:rPr lang="en-US" sz="1100" dirty="0"/>
                        <a:t>Mathematics and Mathematical Literacy</a:t>
                      </a:r>
                    </a:p>
                    <a:p>
                      <a:pPr marL="285750" indent="-285750">
                        <a:buFont typeface="Arial" panose="020B0604020202020204" pitchFamily="34" charset="0"/>
                        <a:buChar char="•"/>
                      </a:pPr>
                      <a:r>
                        <a:rPr lang="en-US" sz="1100" dirty="0"/>
                        <a:t>Physical sciences</a:t>
                      </a:r>
                    </a:p>
                  </a:txBody>
                  <a:tcPr>
                    <a:lnB w="12700" cmpd="sng">
                      <a:noFill/>
                    </a:lnB>
                    <a:solidFill>
                      <a:schemeClr val="accent6">
                        <a:lumMod val="40000"/>
                        <a:lumOff val="60000"/>
                      </a:schemeClr>
                    </a:solidFill>
                  </a:tcPr>
                </a:tc>
                <a:extLst>
                  <a:ext uri="{0D108BD9-81ED-4DB2-BD59-A6C34878D82A}">
                    <a16:rowId xmlns:a16="http://schemas.microsoft.com/office/drawing/2014/main" val="3728375395"/>
                  </a:ext>
                </a:extLst>
              </a:tr>
              <a:tr h="272065">
                <a:tc vMerge="1">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ZA" sz="1100" b="1" dirty="0">
                        <a:solidFill>
                          <a:schemeClr val="bg1"/>
                        </a:solidFill>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Humanities</a:t>
                      </a:r>
                      <a:endParaRPr lang="en-ZA" sz="1100" b="1" dirty="0">
                        <a:solidFill>
                          <a:schemeClr val="bg1"/>
                        </a:solidFill>
                      </a:endParaRPr>
                    </a:p>
                  </a:txBody>
                  <a:tcPr>
                    <a:lnL w="3175" cap="flat" cmpd="sng" algn="ctr">
                      <a:noFill/>
                      <a:prstDash val="solid"/>
                      <a:round/>
                      <a:headEnd type="none" w="med" len="med"/>
                      <a:tailEnd type="none" w="med" len="med"/>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r>
                        <a:rPr lang="en-US" sz="1100" b="1" dirty="0">
                          <a:solidFill>
                            <a:schemeClr val="bg1"/>
                          </a:solidFill>
                        </a:rPr>
                        <a:t>Commerce</a:t>
                      </a:r>
                      <a:endParaRPr lang="en-ZA" sz="1100" b="1" dirty="0">
                        <a:solidFill>
                          <a:schemeClr val="bg1"/>
                        </a:solidFill>
                      </a:endParaRPr>
                    </a:p>
                  </a:txBody>
                  <a:tcP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257441445"/>
                  </a:ext>
                </a:extLst>
              </a:tr>
              <a:tr h="448107">
                <a:tc vMerge="1">
                  <a:txBody>
                    <a:bodyPr/>
                    <a:lstStyle/>
                    <a:p>
                      <a:pPr marL="285750" indent="-285750">
                        <a:buFont typeface="Wingdings" panose="05000000000000000000" pitchFamily="2" charset="2"/>
                        <a:buChar char="§"/>
                      </a:pPr>
                      <a:endParaRPr lang="en-US" sz="1100" dirty="0"/>
                    </a:p>
                  </a:txBody>
                  <a:tcPr>
                    <a:lnT w="28575" cap="flat" cmpd="sng" algn="ctr">
                      <a:solidFill>
                        <a:schemeClr val="bg1"/>
                      </a:solidFill>
                      <a:prstDash val="solid"/>
                      <a:round/>
                      <a:headEnd type="none" w="med" len="med"/>
                      <a:tailEnd type="none" w="med" len="med"/>
                    </a:lnT>
                    <a:solidFill>
                      <a:srgbClr val="FF8B8B"/>
                    </a:solidFill>
                  </a:tcPr>
                </a:tc>
                <a:tc>
                  <a:txBody>
                    <a:bodyPr/>
                    <a:lstStyle/>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Dramatic arts</a:t>
                      </a:r>
                    </a:p>
                    <a:p>
                      <a:pPr marL="285750" indent="-285750">
                        <a:buFont typeface="Arial" panose="020B0604020202020204" pitchFamily="34" charset="0"/>
                        <a:buChar char="•"/>
                      </a:pPr>
                      <a:r>
                        <a:rPr lang="en-US" sz="1100" dirty="0"/>
                        <a:t>Geography</a:t>
                      </a:r>
                    </a:p>
                    <a:p>
                      <a:pPr marL="285750" indent="-285750">
                        <a:buFont typeface="Arial" panose="020B0604020202020204" pitchFamily="34" charset="0"/>
                        <a:buChar char="•"/>
                      </a:pPr>
                      <a:r>
                        <a:rPr lang="en-US" sz="1100" dirty="0"/>
                        <a:t>History</a:t>
                      </a:r>
                    </a:p>
                    <a:p>
                      <a:pPr marL="285750" indent="-285750">
                        <a:buFont typeface="Arial" panose="020B0604020202020204" pitchFamily="34" charset="0"/>
                        <a:buChar char="•"/>
                      </a:pPr>
                      <a:r>
                        <a:rPr lang="en-US" sz="1100" dirty="0"/>
                        <a:t>Visual arts</a:t>
                      </a:r>
                    </a:p>
                    <a:p>
                      <a:pPr marL="285750" indent="-285750">
                        <a:buFont typeface="Arial" panose="020B0604020202020204" pitchFamily="34" charset="0"/>
                        <a:buChar char="•"/>
                      </a:pPr>
                      <a:r>
                        <a:rPr lang="en-US" sz="1100" dirty="0"/>
                        <a:t>Music</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Research Project (for those who do not qualify for a 2nd methodology)</a:t>
                      </a:r>
                    </a:p>
                  </a:txBody>
                  <a:tcPr>
                    <a:lnL w="3175" cap="flat" cmpd="sng" algn="ctr">
                      <a:noFill/>
                      <a:prstDash val="solid"/>
                      <a:round/>
                      <a:headEnd type="none" w="med" len="med"/>
                      <a:tailEnd type="none" w="med" len="med"/>
                    </a:lnL>
                    <a:lnT w="28575" cap="flat" cmpd="sng" algn="ctr">
                      <a:solidFill>
                        <a:schemeClr val="bg1"/>
                      </a:solidFill>
                      <a:prstDash val="solid"/>
                      <a:round/>
                      <a:headEnd type="none" w="med" len="med"/>
                      <a:tailEnd type="none" w="med" len="med"/>
                    </a:lnT>
                    <a:solidFill>
                      <a:srgbClr val="FF8B8B"/>
                    </a:solidFill>
                  </a:tcPr>
                </a:tc>
                <a:tc>
                  <a:txBody>
                    <a:bodyPr/>
                    <a:lstStyle/>
                    <a:p>
                      <a:pPr marL="285750" indent="-285750">
                        <a:buFont typeface="Arial" panose="020B0604020202020204" pitchFamily="34" charset="0"/>
                        <a:buChar char="•"/>
                      </a:pPr>
                      <a:r>
                        <a:rPr lang="en-US" sz="1100" dirty="0"/>
                        <a:t>Accounting</a:t>
                      </a:r>
                    </a:p>
                    <a:p>
                      <a:pPr marL="285750" indent="-285750">
                        <a:buFont typeface="Arial" panose="020B0604020202020204" pitchFamily="34" charset="0"/>
                        <a:buChar char="•"/>
                      </a:pPr>
                      <a:r>
                        <a:rPr lang="en-US" sz="1100" dirty="0"/>
                        <a:t>Business studies</a:t>
                      </a:r>
                    </a:p>
                    <a:p>
                      <a:pPr marL="285750" indent="-285750">
                        <a:buFont typeface="Arial" panose="020B0604020202020204" pitchFamily="34" charset="0"/>
                        <a:buChar char="•"/>
                      </a:pPr>
                      <a:r>
                        <a:rPr lang="en-US" sz="1100" dirty="0"/>
                        <a:t>Economics</a:t>
                      </a:r>
                    </a:p>
                    <a:p>
                      <a:pPr marL="285750" marR="0" lvl="0" indent="-285750" algn="l" defTabSz="75593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t>Tourism</a:t>
                      </a:r>
                    </a:p>
                    <a:p>
                      <a:pPr marL="285750" indent="-285750">
                        <a:buFont typeface="Arial" panose="020B0604020202020204" pitchFamily="34" charset="0"/>
                        <a:buChar char="•"/>
                      </a:pPr>
                      <a:endParaRPr lang="en-US" sz="1100" dirty="0"/>
                    </a:p>
                  </a:txBody>
                  <a:tcPr>
                    <a:lnT w="28575" cap="flat" cmpd="sng" algn="ctr">
                      <a:solidFill>
                        <a:schemeClr val="bg1"/>
                      </a:solidFill>
                      <a:prstDash val="solid"/>
                      <a:round/>
                      <a:headEnd type="none" w="med" len="med"/>
                      <a:tailEnd type="none" w="med" len="med"/>
                    </a:lnT>
                    <a:solidFill>
                      <a:schemeClr val="accent1">
                        <a:lumMod val="40000"/>
                        <a:lumOff val="60000"/>
                      </a:schemeClr>
                    </a:solidFill>
                  </a:tcPr>
                </a:tc>
                <a:extLst>
                  <a:ext uri="{0D108BD9-81ED-4DB2-BD59-A6C34878D82A}">
                    <a16:rowId xmlns:a16="http://schemas.microsoft.com/office/drawing/2014/main" val="3942254906"/>
                  </a:ext>
                </a:extLst>
              </a:tr>
            </a:tbl>
          </a:graphicData>
        </a:graphic>
      </p:graphicFrame>
    </p:spTree>
    <p:extLst>
      <p:ext uri="{BB962C8B-B14F-4D97-AF65-F5344CB8AC3E}">
        <p14:creationId xmlns:p14="http://schemas.microsoft.com/office/powerpoint/2010/main" val="1811894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906CBFB-E39E-4839-8AE2-D90EB06EB3B0}"/>
              </a:ext>
            </a:extLst>
          </p:cNvPr>
          <p:cNvSpPr/>
          <p:nvPr/>
        </p:nvSpPr>
        <p:spPr>
          <a:xfrm>
            <a:off x="2162175" y="6140243"/>
            <a:ext cx="3476625" cy="406808"/>
          </a:xfrm>
          <a:prstGeom prst="roundRect">
            <a:avLst/>
          </a:pr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 name="Footer Placeholder 1">
            <a:extLst>
              <a:ext uri="{FF2B5EF4-FFF2-40B4-BE49-F238E27FC236}">
                <a16:creationId xmlns:a16="http://schemas.microsoft.com/office/drawing/2014/main" id="{72C8543E-7A80-4BC4-B3BB-BE583454FC4D}"/>
              </a:ext>
            </a:extLst>
          </p:cNvPr>
          <p:cNvSpPr>
            <a:spLocks noGrp="1"/>
          </p:cNvSpPr>
          <p:nvPr>
            <p:ph type="ftr" sz="quarter" idx="11"/>
          </p:nvPr>
        </p:nvSpPr>
        <p:spPr>
          <a:xfrm>
            <a:off x="186690" y="10120236"/>
            <a:ext cx="1249680" cy="286385"/>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C3A4B6AB-9C9F-4F1E-820D-8D8C25702C49}"/>
              </a:ext>
            </a:extLst>
          </p:cNvPr>
          <p:cNvSpPr>
            <a:spLocks noGrp="1"/>
          </p:cNvSpPr>
          <p:nvPr>
            <p:ph type="sldNum" sz="quarter" idx="12"/>
          </p:nvPr>
        </p:nvSpPr>
        <p:spPr>
          <a:xfrm>
            <a:off x="193996" y="10406621"/>
            <a:ext cx="186691" cy="286386"/>
          </a:xfrm>
        </p:spPr>
        <p:txBody>
          <a:bodyPr/>
          <a:lstStyle/>
          <a:p>
            <a:fld id="{DBAA4412-454A-4D8E-B575-ABAB72FD5B57}" type="slidenum">
              <a:rPr lang="en-ZA" smtClean="0"/>
              <a:t>5</a:t>
            </a:fld>
            <a:endParaRPr lang="en-ZA" dirty="0"/>
          </a:p>
        </p:txBody>
      </p:sp>
      <p:grpSp>
        <p:nvGrpSpPr>
          <p:cNvPr id="4" name="Group 3">
            <a:extLst>
              <a:ext uri="{FF2B5EF4-FFF2-40B4-BE49-F238E27FC236}">
                <a16:creationId xmlns:a16="http://schemas.microsoft.com/office/drawing/2014/main" id="{2FCBA125-2D9C-4789-B53B-EF315ED5BEBB}"/>
              </a:ext>
            </a:extLst>
          </p:cNvPr>
          <p:cNvGrpSpPr>
            <a:grpSpLocks/>
          </p:cNvGrpSpPr>
          <p:nvPr/>
        </p:nvGrpSpPr>
        <p:grpSpPr bwMode="auto">
          <a:xfrm>
            <a:off x="0" y="10406622"/>
            <a:ext cx="2751455" cy="286385"/>
            <a:chOff x="0" y="16387"/>
            <a:chExt cx="4333" cy="451"/>
          </a:xfrm>
        </p:grpSpPr>
        <p:sp>
          <p:nvSpPr>
            <p:cNvPr id="5" name="Rectangle 4">
              <a:extLst>
                <a:ext uri="{FF2B5EF4-FFF2-40B4-BE49-F238E27FC236}">
                  <a16:creationId xmlns:a16="http://schemas.microsoft.com/office/drawing/2014/main" id="{D286EA9E-0A2D-433F-9707-659923751AC7}"/>
                </a:ext>
              </a:extLst>
            </p:cNvPr>
            <p:cNvSpPr>
              <a:spLocks noChangeArrowheads="1"/>
            </p:cNvSpPr>
            <p:nvPr/>
          </p:nvSpPr>
          <p:spPr bwMode="auto">
            <a:xfrm>
              <a:off x="0"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491AF18D-8492-4B9A-80B7-33100D324AB3}"/>
                </a:ext>
              </a:extLst>
            </p:cNvPr>
            <p:cNvSpPr>
              <a:spLocks noChangeArrowheads="1"/>
            </p:cNvSpPr>
            <p:nvPr/>
          </p:nvSpPr>
          <p:spPr bwMode="auto">
            <a:xfrm>
              <a:off x="0"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aphicFrame>
        <p:nvGraphicFramePr>
          <p:cNvPr id="11" name="Table 10">
            <a:extLst>
              <a:ext uri="{FF2B5EF4-FFF2-40B4-BE49-F238E27FC236}">
                <a16:creationId xmlns:a16="http://schemas.microsoft.com/office/drawing/2014/main" id="{AFCA6B3C-6157-4409-A3B1-D1BD93E48EE8}"/>
              </a:ext>
            </a:extLst>
          </p:cNvPr>
          <p:cNvGraphicFramePr>
            <a:graphicFrameLocks noGrp="1"/>
          </p:cNvGraphicFramePr>
          <p:nvPr>
            <p:extLst>
              <p:ext uri="{D42A27DB-BD31-4B8C-83A1-F6EECF244321}">
                <p14:modId xmlns:p14="http://schemas.microsoft.com/office/powerpoint/2010/main" val="3763470529"/>
              </p:ext>
            </p:extLst>
          </p:nvPr>
        </p:nvGraphicFramePr>
        <p:xfrm>
          <a:off x="519110" y="895379"/>
          <a:ext cx="6521451" cy="5033076"/>
        </p:xfrm>
        <a:graphic>
          <a:graphicData uri="http://schemas.openxmlformats.org/drawingml/2006/table">
            <a:tbl>
              <a:tblPr firstRow="1" firstCol="1" lastRow="1" lastCol="1" bandRow="1" bandCol="1">
                <a:tableStyleId>{2D5ABB26-0587-4C30-8999-92F81FD0307C}</a:tableStyleId>
              </a:tblPr>
              <a:tblGrid>
                <a:gridCol w="1074761">
                  <a:extLst>
                    <a:ext uri="{9D8B030D-6E8A-4147-A177-3AD203B41FA5}">
                      <a16:colId xmlns:a16="http://schemas.microsoft.com/office/drawing/2014/main" val="3029589149"/>
                    </a:ext>
                  </a:extLst>
                </a:gridCol>
                <a:gridCol w="3680129">
                  <a:extLst>
                    <a:ext uri="{9D8B030D-6E8A-4147-A177-3AD203B41FA5}">
                      <a16:colId xmlns:a16="http://schemas.microsoft.com/office/drawing/2014/main" val="3868035533"/>
                    </a:ext>
                  </a:extLst>
                </a:gridCol>
                <a:gridCol w="1075996">
                  <a:extLst>
                    <a:ext uri="{9D8B030D-6E8A-4147-A177-3AD203B41FA5}">
                      <a16:colId xmlns:a16="http://schemas.microsoft.com/office/drawing/2014/main" val="3349848394"/>
                    </a:ext>
                  </a:extLst>
                </a:gridCol>
                <a:gridCol w="690565">
                  <a:extLst>
                    <a:ext uri="{9D8B030D-6E8A-4147-A177-3AD203B41FA5}">
                      <a16:colId xmlns:a16="http://schemas.microsoft.com/office/drawing/2014/main" val="4253510993"/>
                    </a:ext>
                  </a:extLst>
                </a:gridCol>
              </a:tblGrid>
              <a:tr h="288000">
                <a:tc>
                  <a:txBody>
                    <a:bodyPr/>
                    <a:lstStyle/>
                    <a:p>
                      <a:pPr marL="31750">
                        <a:spcBef>
                          <a:spcPts val="60"/>
                        </a:spcBef>
                        <a:spcAft>
                          <a:spcPts val="0"/>
                        </a:spcAft>
                      </a:pPr>
                      <a:r>
                        <a:rPr lang="en-US" sz="1000" b="1" dirty="0">
                          <a:effectLst/>
                        </a:rPr>
                        <a:t>Modules</a:t>
                      </a:r>
                      <a:endParaRPr lang="en-ZA" sz="1000" b="1" dirty="0">
                        <a:effectLst/>
                        <a:latin typeface="+mn-lt"/>
                        <a:ea typeface="DejaVu Sans"/>
                        <a:cs typeface="DejaVu Sans"/>
                      </a:endParaRPr>
                    </a:p>
                  </a:txBody>
                  <a:tcPr marL="0" marR="0" marT="0" marB="0"/>
                </a:tc>
                <a:tc>
                  <a:txBody>
                    <a:bodyPr/>
                    <a:lstStyle/>
                    <a:p>
                      <a:pPr marL="121285">
                        <a:spcBef>
                          <a:spcPts val="60"/>
                        </a:spcBef>
                        <a:spcAft>
                          <a:spcPts val="0"/>
                        </a:spcAft>
                      </a:pPr>
                      <a:r>
                        <a:rPr lang="en-US" sz="1000" b="1">
                          <a:effectLst/>
                        </a:rPr>
                        <a:t>Description</a:t>
                      </a:r>
                      <a:endParaRPr lang="en-ZA" sz="1000" b="1">
                        <a:effectLst/>
                        <a:latin typeface="+mn-lt"/>
                        <a:ea typeface="DejaVu Sans"/>
                        <a:cs typeface="DejaVu Sans"/>
                      </a:endParaRPr>
                    </a:p>
                  </a:txBody>
                  <a:tcPr marL="0" marR="0" marT="0" marB="0"/>
                </a:tc>
                <a:tc>
                  <a:txBody>
                    <a:bodyPr/>
                    <a:lstStyle/>
                    <a:p>
                      <a:pPr marL="216535" algn="l">
                        <a:spcBef>
                          <a:spcPts val="60"/>
                        </a:spcBef>
                        <a:spcAft>
                          <a:spcPts val="0"/>
                        </a:spcAft>
                      </a:pPr>
                      <a:r>
                        <a:rPr lang="en-US" sz="1000" b="1">
                          <a:effectLst/>
                        </a:rPr>
                        <a:t>Code</a:t>
                      </a:r>
                      <a:endParaRPr lang="en-ZA" sz="1000" b="1">
                        <a:effectLst/>
                        <a:latin typeface="+mn-lt"/>
                        <a:ea typeface="DejaVu Sans"/>
                        <a:cs typeface="DejaVu Sans"/>
                      </a:endParaRPr>
                    </a:p>
                  </a:txBody>
                  <a:tcPr marL="0" marR="0" marT="0" marB="0"/>
                </a:tc>
                <a:tc>
                  <a:txBody>
                    <a:bodyPr/>
                    <a:lstStyle/>
                    <a:p>
                      <a:pPr marL="255905" algn="l">
                        <a:spcBef>
                          <a:spcPts val="60"/>
                        </a:spcBef>
                        <a:spcAft>
                          <a:spcPts val="0"/>
                        </a:spcAft>
                      </a:pPr>
                      <a:r>
                        <a:rPr lang="en-US" sz="1000" b="1" dirty="0">
                          <a:effectLst/>
                        </a:rPr>
                        <a:t>Credits</a:t>
                      </a:r>
                      <a:endParaRPr lang="en-ZA" sz="1000" b="1" dirty="0">
                        <a:effectLst/>
                        <a:latin typeface="+mn-lt"/>
                        <a:ea typeface="DejaVu Sans"/>
                        <a:cs typeface="DejaVu Sans"/>
                      </a:endParaRPr>
                    </a:p>
                  </a:txBody>
                  <a:tcPr marL="0" marR="0" marT="0" marB="0"/>
                </a:tc>
                <a:extLst>
                  <a:ext uri="{0D108BD9-81ED-4DB2-BD59-A6C34878D82A}">
                    <a16:rowId xmlns:a16="http://schemas.microsoft.com/office/drawing/2014/main" val="2216897289"/>
                  </a:ext>
                </a:extLst>
              </a:tr>
              <a:tr h="138632">
                <a:tc>
                  <a:txBody>
                    <a:bodyPr/>
                    <a:lstStyle/>
                    <a:p>
                      <a:pPr marL="31750">
                        <a:lnSpc>
                          <a:spcPts val="1135"/>
                        </a:lnSpc>
                        <a:spcBef>
                          <a:spcPts val="650"/>
                        </a:spcBef>
                        <a:spcAft>
                          <a:spcPts val="0"/>
                        </a:spcAft>
                      </a:pPr>
                      <a:r>
                        <a:rPr lang="en-US" sz="1000" b="0" dirty="0">
                          <a:effectLst/>
                        </a:rPr>
                        <a:t>Fundamental</a:t>
                      </a:r>
                      <a:endParaRPr lang="en-ZA" sz="1000" b="0" dirty="0">
                        <a:effectLst/>
                        <a:latin typeface="+mn-lt"/>
                        <a:ea typeface="DejaVu Sans"/>
                        <a:cs typeface="DejaVu Sans"/>
                      </a:endParaRPr>
                    </a:p>
                  </a:txBody>
                  <a:tcPr marL="0" marR="0" marT="0" marB="0"/>
                </a:tc>
                <a:tc>
                  <a:txBody>
                    <a:bodyPr/>
                    <a:lstStyle/>
                    <a:p>
                      <a:pPr marL="121285">
                        <a:lnSpc>
                          <a:spcPts val="1135"/>
                        </a:lnSpc>
                        <a:spcBef>
                          <a:spcPts val="650"/>
                        </a:spcBef>
                        <a:spcAft>
                          <a:spcPts val="0"/>
                        </a:spcAft>
                      </a:pPr>
                      <a:r>
                        <a:rPr lang="en-US" sz="1000" b="0" dirty="0">
                          <a:effectLst/>
                        </a:rPr>
                        <a:t>Global and social perspectives in education</a:t>
                      </a:r>
                      <a:endParaRPr lang="en-ZA" sz="1000" b="0" dirty="0">
                        <a:effectLst/>
                        <a:latin typeface="+mn-lt"/>
                        <a:ea typeface="DejaVu Sans"/>
                        <a:cs typeface="DejaVu Sans"/>
                      </a:endParaRPr>
                    </a:p>
                  </a:txBody>
                  <a:tcPr marL="0" marR="0" marT="0" marB="0"/>
                </a:tc>
                <a:tc>
                  <a:txBody>
                    <a:bodyPr/>
                    <a:lstStyle/>
                    <a:p>
                      <a:pPr marL="216535" algn="l">
                        <a:lnSpc>
                          <a:spcPts val="1135"/>
                        </a:lnSpc>
                        <a:spcBef>
                          <a:spcPts val="650"/>
                        </a:spcBef>
                        <a:spcAft>
                          <a:spcPts val="0"/>
                        </a:spcAft>
                      </a:pPr>
                      <a:r>
                        <a:rPr lang="en-US" sz="1000" b="0">
                          <a:effectLst/>
                        </a:rPr>
                        <a:t>GPE 401</a:t>
                      </a:r>
                      <a:endParaRPr lang="en-ZA" sz="1000" b="0">
                        <a:effectLst/>
                        <a:latin typeface="+mn-lt"/>
                        <a:ea typeface="DejaVu Sans"/>
                        <a:cs typeface="DejaVu Sans"/>
                      </a:endParaRPr>
                    </a:p>
                  </a:txBody>
                  <a:tcPr marL="0" marR="0" marT="0" marB="0"/>
                </a:tc>
                <a:tc>
                  <a:txBody>
                    <a:bodyPr/>
                    <a:lstStyle/>
                    <a:p>
                      <a:pPr marL="255905" algn="l">
                        <a:lnSpc>
                          <a:spcPts val="1135"/>
                        </a:lnSpc>
                        <a:spcBef>
                          <a:spcPts val="650"/>
                        </a:spcBef>
                        <a:spcAft>
                          <a:spcPts val="0"/>
                        </a:spcAft>
                      </a:pPr>
                      <a:r>
                        <a:rPr lang="en-US" sz="1000" b="0" dirty="0">
                          <a:effectLst/>
                        </a:rPr>
                        <a:t>8</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790174524"/>
                  </a:ext>
                </a:extLst>
              </a:tr>
              <a:tr h="123358">
                <a:tc>
                  <a:txBody>
                    <a:bodyPr/>
                    <a:lstStyle/>
                    <a:p>
                      <a:pPr marL="31750">
                        <a:spcBef>
                          <a:spcPts val="20"/>
                        </a:spcBef>
                        <a:spcAft>
                          <a:spcPts val="0"/>
                        </a:spcAft>
                      </a:pPr>
                      <a:r>
                        <a:rPr lang="en-US" sz="1000" b="0" dirty="0">
                          <a:effectLst/>
                        </a:rPr>
                        <a:t>modules</a:t>
                      </a:r>
                      <a:endParaRPr lang="en-ZA" sz="1000" b="0" dirty="0">
                        <a:effectLst/>
                        <a:latin typeface="+mn-lt"/>
                        <a:ea typeface="DejaVu Sans"/>
                        <a:cs typeface="DejaVu Sans"/>
                      </a:endParaRPr>
                    </a:p>
                  </a:txBody>
                  <a:tcPr marL="0" marR="0" marT="0" marB="0"/>
                </a:tc>
                <a:tc>
                  <a:txBody>
                    <a:bodyPr/>
                    <a:lstStyle/>
                    <a:p>
                      <a:pPr marL="121285">
                        <a:spcBef>
                          <a:spcPts val="20"/>
                        </a:spcBef>
                        <a:spcAft>
                          <a:spcPts val="0"/>
                        </a:spcAft>
                      </a:pPr>
                      <a:r>
                        <a:rPr lang="en-US" sz="1000" b="0" dirty="0">
                          <a:effectLst/>
                        </a:rPr>
                        <a:t>Foundations of education</a:t>
                      </a:r>
                      <a:endParaRPr lang="en-ZA" sz="1000" b="0" dirty="0">
                        <a:effectLst/>
                        <a:latin typeface="+mn-lt"/>
                        <a:ea typeface="DejaVu Sans"/>
                        <a:cs typeface="DejaVu Sans"/>
                      </a:endParaRPr>
                    </a:p>
                  </a:txBody>
                  <a:tcPr marL="0" marR="0" marT="0" marB="0"/>
                </a:tc>
                <a:tc>
                  <a:txBody>
                    <a:bodyPr/>
                    <a:lstStyle/>
                    <a:p>
                      <a:pPr marL="216535" algn="l">
                        <a:spcBef>
                          <a:spcPts val="20"/>
                        </a:spcBef>
                        <a:spcAft>
                          <a:spcPts val="0"/>
                        </a:spcAft>
                      </a:pPr>
                      <a:r>
                        <a:rPr lang="en-US" sz="1000" b="0">
                          <a:effectLst/>
                        </a:rPr>
                        <a:t>FOE 401</a:t>
                      </a:r>
                      <a:endParaRPr lang="en-ZA" sz="1000" b="0">
                        <a:effectLst/>
                        <a:latin typeface="+mn-lt"/>
                        <a:ea typeface="DejaVu Sans"/>
                        <a:cs typeface="DejaVu Sans"/>
                      </a:endParaRPr>
                    </a:p>
                  </a:txBody>
                  <a:tcPr marL="0" marR="0" marT="0" marB="0"/>
                </a:tc>
                <a:tc>
                  <a:txBody>
                    <a:bodyPr/>
                    <a:lstStyle/>
                    <a:p>
                      <a:pPr marL="255905" algn="l">
                        <a:spcBef>
                          <a:spcPts val="20"/>
                        </a:spcBef>
                        <a:spcAft>
                          <a:spcPts val="0"/>
                        </a:spcAft>
                      </a:pPr>
                      <a:r>
                        <a:rPr lang="en-US" sz="1000" b="0" dirty="0">
                          <a:effectLst/>
                        </a:rPr>
                        <a:t>8</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205630071"/>
                  </a:ext>
                </a:extLst>
              </a:tr>
              <a:tr h="97924">
                <a:tc>
                  <a:txBody>
                    <a:bodyPr/>
                    <a:lstStyle/>
                    <a:p>
                      <a:pPr marL="31750">
                        <a:lnSpc>
                          <a:spcPts val="1140"/>
                        </a:lnSpc>
                        <a:spcBef>
                          <a:spcPts val="650"/>
                        </a:spcBef>
                        <a:spcAft>
                          <a:spcPts val="0"/>
                        </a:spcAft>
                      </a:pPr>
                      <a:endParaRPr lang="en-ZA" sz="1000" b="0" dirty="0">
                        <a:effectLst/>
                        <a:latin typeface="+mn-lt"/>
                        <a:ea typeface="DejaVu Sans"/>
                        <a:cs typeface="DejaVu Sans"/>
                      </a:endParaRPr>
                    </a:p>
                  </a:txBody>
                  <a:tcPr marL="0" marR="0" marT="0" marB="0"/>
                </a:tc>
                <a:tc>
                  <a:txBody>
                    <a:bodyPr/>
                    <a:lstStyle/>
                    <a:p>
                      <a:pPr marL="121920">
                        <a:lnSpc>
                          <a:spcPts val="1140"/>
                        </a:lnSpc>
                        <a:spcBef>
                          <a:spcPts val="650"/>
                        </a:spcBef>
                        <a:spcAft>
                          <a:spcPts val="0"/>
                        </a:spcAft>
                      </a:pPr>
                      <a:endParaRPr lang="en-ZA" sz="1000" b="0" dirty="0">
                        <a:effectLst/>
                        <a:latin typeface="+mn-lt"/>
                        <a:ea typeface="DejaVu Sans"/>
                        <a:cs typeface="DejaVu Sans"/>
                      </a:endParaRPr>
                    </a:p>
                  </a:txBody>
                  <a:tcPr marL="0" marR="0" marT="0" marB="0"/>
                </a:tc>
                <a:tc>
                  <a:txBody>
                    <a:bodyPr/>
                    <a:lstStyle/>
                    <a:p>
                      <a:pPr marL="216535" algn="l">
                        <a:lnSpc>
                          <a:spcPts val="1135"/>
                        </a:lnSpc>
                        <a:spcBef>
                          <a:spcPts val="655"/>
                        </a:spcBef>
                        <a:spcAft>
                          <a:spcPts val="0"/>
                        </a:spcAft>
                      </a:pPr>
                      <a:endParaRPr lang="en-ZA" sz="1000" b="0">
                        <a:effectLst/>
                        <a:latin typeface="+mn-lt"/>
                        <a:ea typeface="DejaVu Sans"/>
                        <a:cs typeface="DejaVu Sans"/>
                      </a:endParaRPr>
                    </a:p>
                  </a:txBody>
                  <a:tcPr marL="0" marR="0" marT="0" marB="0"/>
                </a:tc>
                <a:tc>
                  <a:txBody>
                    <a:bodyPr/>
                    <a:lstStyle/>
                    <a:p>
                      <a:pPr marL="256540" algn="l">
                        <a:lnSpc>
                          <a:spcPts val="1130"/>
                        </a:lnSpc>
                        <a:spcBef>
                          <a:spcPts val="660"/>
                        </a:spcBef>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253843059"/>
                  </a:ext>
                </a:extLst>
              </a:tr>
              <a:tr h="97924">
                <a:tc>
                  <a:txBody>
                    <a:bodyPr/>
                    <a:lstStyle/>
                    <a:p>
                      <a:pPr marL="31750">
                        <a:lnSpc>
                          <a:spcPts val="1140"/>
                        </a:lnSpc>
                        <a:spcBef>
                          <a:spcPts val="650"/>
                        </a:spcBef>
                        <a:spcAft>
                          <a:spcPts val="0"/>
                        </a:spcAft>
                      </a:pPr>
                      <a:r>
                        <a:rPr lang="en-US" sz="1000" b="0" dirty="0">
                          <a:effectLst/>
                        </a:rPr>
                        <a:t>Core modules</a:t>
                      </a:r>
                      <a:endParaRPr lang="en-ZA" sz="1000" b="0" dirty="0">
                        <a:effectLst/>
                        <a:latin typeface="+mn-lt"/>
                        <a:ea typeface="DejaVu Sans"/>
                        <a:cs typeface="DejaVu Sans"/>
                      </a:endParaRPr>
                    </a:p>
                  </a:txBody>
                  <a:tcPr marL="0" marR="0" marT="0" marB="0"/>
                </a:tc>
                <a:tc>
                  <a:txBody>
                    <a:bodyPr/>
                    <a:lstStyle/>
                    <a:p>
                      <a:pPr marL="121920">
                        <a:lnSpc>
                          <a:spcPts val="1140"/>
                        </a:lnSpc>
                        <a:spcBef>
                          <a:spcPts val="650"/>
                        </a:spcBef>
                        <a:spcAft>
                          <a:spcPts val="0"/>
                        </a:spcAft>
                      </a:pPr>
                      <a:r>
                        <a:rPr lang="en-US" sz="1000" b="0" dirty="0">
                          <a:effectLst/>
                        </a:rPr>
                        <a:t>Learning theories and assessment in teaching</a:t>
                      </a:r>
                      <a:endParaRPr lang="en-ZA" sz="1000" b="0" dirty="0">
                        <a:effectLst/>
                        <a:latin typeface="+mn-lt"/>
                        <a:ea typeface="DejaVu Sans"/>
                        <a:cs typeface="DejaVu Sans"/>
                      </a:endParaRPr>
                    </a:p>
                  </a:txBody>
                  <a:tcPr marL="0" marR="0" marT="0" marB="0"/>
                </a:tc>
                <a:tc>
                  <a:txBody>
                    <a:bodyPr/>
                    <a:lstStyle/>
                    <a:p>
                      <a:pPr marL="216535" algn="l">
                        <a:lnSpc>
                          <a:spcPts val="1135"/>
                        </a:lnSpc>
                        <a:spcBef>
                          <a:spcPts val="655"/>
                        </a:spcBef>
                        <a:spcAft>
                          <a:spcPts val="0"/>
                        </a:spcAft>
                      </a:pPr>
                      <a:r>
                        <a:rPr lang="en-US" sz="1000" b="0">
                          <a:effectLst/>
                        </a:rPr>
                        <a:t>LNT 401</a:t>
                      </a:r>
                      <a:endParaRPr lang="en-ZA" sz="1000" b="0">
                        <a:effectLst/>
                        <a:latin typeface="+mn-lt"/>
                        <a:ea typeface="DejaVu Sans"/>
                        <a:cs typeface="DejaVu Sans"/>
                      </a:endParaRPr>
                    </a:p>
                  </a:txBody>
                  <a:tcPr marL="0" marR="0" marT="0" marB="0"/>
                </a:tc>
                <a:tc>
                  <a:txBody>
                    <a:bodyPr/>
                    <a:lstStyle/>
                    <a:p>
                      <a:pPr marL="256540" algn="l">
                        <a:lnSpc>
                          <a:spcPts val="1130"/>
                        </a:lnSpc>
                        <a:spcBef>
                          <a:spcPts val="660"/>
                        </a:spcBef>
                        <a:spcAft>
                          <a:spcPts val="0"/>
                        </a:spcAft>
                      </a:pPr>
                      <a:r>
                        <a:rPr lang="en-US" sz="1000" b="0" dirty="0">
                          <a:effectLst/>
                        </a:rPr>
                        <a:t>18</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402535853"/>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5"/>
                        </a:lnSpc>
                        <a:spcBef>
                          <a:spcPts val="15"/>
                        </a:spcBef>
                        <a:spcAft>
                          <a:spcPts val="0"/>
                        </a:spcAft>
                      </a:pPr>
                      <a:r>
                        <a:rPr lang="en-US" sz="1000" b="0">
                          <a:effectLst/>
                        </a:rPr>
                        <a:t>Facilitating learning</a:t>
                      </a:r>
                      <a:endParaRPr lang="en-ZA" sz="1000" b="0">
                        <a:effectLst/>
                        <a:latin typeface="+mn-lt"/>
                        <a:ea typeface="DejaVu Sans"/>
                        <a:cs typeface="DejaVu Sans"/>
                      </a:endParaRPr>
                    </a:p>
                  </a:txBody>
                  <a:tcPr marL="0" marR="0" marT="0" marB="0"/>
                </a:tc>
                <a:tc>
                  <a:txBody>
                    <a:bodyPr/>
                    <a:lstStyle/>
                    <a:p>
                      <a:pPr marL="216535" algn="l">
                        <a:lnSpc>
                          <a:spcPts val="1135"/>
                        </a:lnSpc>
                        <a:spcBef>
                          <a:spcPts val="20"/>
                        </a:spcBef>
                        <a:spcAft>
                          <a:spcPts val="0"/>
                        </a:spcAft>
                      </a:pPr>
                      <a:r>
                        <a:rPr lang="en-US" sz="1000" b="0">
                          <a:effectLst/>
                        </a:rPr>
                        <a:t>FCL 401</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12</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600016417"/>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0"/>
                        </a:lnSpc>
                        <a:spcBef>
                          <a:spcPts val="15"/>
                        </a:spcBef>
                        <a:spcAft>
                          <a:spcPts val="0"/>
                        </a:spcAft>
                      </a:pPr>
                      <a:r>
                        <a:rPr lang="en-US" sz="1000" b="0">
                          <a:effectLst/>
                        </a:rPr>
                        <a:t>Learning support</a:t>
                      </a:r>
                      <a:endParaRPr lang="en-ZA" sz="1000" b="0">
                        <a:effectLst/>
                        <a:latin typeface="+mn-lt"/>
                        <a:ea typeface="DejaVu Sans"/>
                        <a:cs typeface="DejaVu Sans"/>
                      </a:endParaRPr>
                    </a:p>
                  </a:txBody>
                  <a:tcPr marL="0" marR="0" marT="0" marB="0"/>
                </a:tc>
                <a:tc>
                  <a:txBody>
                    <a:bodyPr/>
                    <a:lstStyle/>
                    <a:p>
                      <a:pPr marL="216535" algn="l">
                        <a:lnSpc>
                          <a:spcPts val="1135"/>
                        </a:lnSpc>
                        <a:spcBef>
                          <a:spcPts val="25"/>
                        </a:spcBef>
                        <a:spcAft>
                          <a:spcPts val="0"/>
                        </a:spcAft>
                      </a:pPr>
                      <a:r>
                        <a:rPr lang="en-US" sz="1000" b="0">
                          <a:effectLst/>
                        </a:rPr>
                        <a:t>JLD 402</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6</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4118732965"/>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0"/>
                        </a:lnSpc>
                        <a:spcBef>
                          <a:spcPts val="15"/>
                        </a:spcBef>
                        <a:spcAft>
                          <a:spcPts val="0"/>
                        </a:spcAft>
                      </a:pPr>
                      <a:r>
                        <a:rPr lang="en-US" sz="1000" b="0">
                          <a:effectLst/>
                        </a:rPr>
                        <a:t>Information and communication technology</a:t>
                      </a:r>
                      <a:endParaRPr lang="en-ZA" sz="1000" b="0">
                        <a:effectLst/>
                        <a:latin typeface="+mn-lt"/>
                        <a:ea typeface="DejaVu Sans"/>
                        <a:cs typeface="DejaVu Sans"/>
                      </a:endParaRPr>
                    </a:p>
                  </a:txBody>
                  <a:tcPr marL="0" marR="0" marT="0" marB="0"/>
                </a:tc>
                <a:tc>
                  <a:txBody>
                    <a:bodyPr/>
                    <a:lstStyle/>
                    <a:p>
                      <a:pPr marL="216535" algn="l">
                        <a:lnSpc>
                          <a:spcPts val="1135"/>
                        </a:lnSpc>
                        <a:spcBef>
                          <a:spcPts val="20"/>
                        </a:spcBef>
                        <a:spcAft>
                          <a:spcPts val="0"/>
                        </a:spcAft>
                      </a:pPr>
                      <a:r>
                        <a:rPr lang="en-US" sz="1000" b="0">
                          <a:effectLst/>
                        </a:rPr>
                        <a:t>ICT 410</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6</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4043755479"/>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5"/>
                        </a:lnSpc>
                        <a:spcBef>
                          <a:spcPts val="15"/>
                        </a:spcBef>
                        <a:spcAft>
                          <a:spcPts val="0"/>
                        </a:spcAft>
                      </a:pPr>
                      <a:r>
                        <a:rPr lang="en-US" sz="1000" b="0">
                          <a:effectLst/>
                        </a:rPr>
                        <a:t>Professional ethics and law in teaching</a:t>
                      </a:r>
                      <a:endParaRPr lang="en-ZA" sz="1000" b="0">
                        <a:effectLst/>
                        <a:latin typeface="+mn-lt"/>
                        <a:ea typeface="DejaVu Sans"/>
                        <a:cs typeface="DejaVu Sans"/>
                      </a:endParaRPr>
                    </a:p>
                  </a:txBody>
                  <a:tcPr marL="0" marR="0" marT="0" marB="0"/>
                </a:tc>
                <a:tc>
                  <a:txBody>
                    <a:bodyPr/>
                    <a:lstStyle/>
                    <a:p>
                      <a:pPr marL="216535" algn="l">
                        <a:lnSpc>
                          <a:spcPts val="1135"/>
                        </a:lnSpc>
                        <a:spcBef>
                          <a:spcPts val="20"/>
                        </a:spcBef>
                        <a:spcAft>
                          <a:spcPts val="0"/>
                        </a:spcAft>
                      </a:pPr>
                      <a:r>
                        <a:rPr lang="en-US" sz="1000" b="0">
                          <a:effectLst/>
                        </a:rPr>
                        <a:t>PEL 410</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6</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64986195"/>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0"/>
                        </a:lnSpc>
                        <a:spcBef>
                          <a:spcPts val="15"/>
                        </a:spcBef>
                        <a:spcAft>
                          <a:spcPts val="0"/>
                        </a:spcAft>
                      </a:pPr>
                      <a:r>
                        <a:rPr lang="en-US" sz="1000" b="0">
                          <a:effectLst/>
                        </a:rPr>
                        <a:t>Professional development</a:t>
                      </a:r>
                      <a:endParaRPr lang="en-ZA" sz="1000" b="0">
                        <a:effectLst/>
                        <a:latin typeface="+mn-lt"/>
                        <a:ea typeface="DejaVu Sans"/>
                        <a:cs typeface="DejaVu Sans"/>
                      </a:endParaRPr>
                    </a:p>
                  </a:txBody>
                  <a:tcPr marL="0" marR="0" marT="0" marB="0"/>
                </a:tc>
                <a:tc>
                  <a:txBody>
                    <a:bodyPr/>
                    <a:lstStyle/>
                    <a:p>
                      <a:pPr marL="216535" algn="l">
                        <a:lnSpc>
                          <a:spcPts val="1135"/>
                        </a:lnSpc>
                        <a:spcBef>
                          <a:spcPts val="25"/>
                        </a:spcBef>
                        <a:spcAft>
                          <a:spcPts val="0"/>
                        </a:spcAft>
                      </a:pPr>
                      <a:r>
                        <a:rPr lang="en-US" sz="1000" b="0">
                          <a:effectLst/>
                        </a:rPr>
                        <a:t>PPF 401</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8</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225787219"/>
                  </a:ext>
                </a:extLst>
              </a:tr>
              <a:tr h="138198">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140"/>
                        </a:lnSpc>
                        <a:spcBef>
                          <a:spcPts val="15"/>
                        </a:spcBef>
                        <a:spcAft>
                          <a:spcPts val="0"/>
                        </a:spcAft>
                      </a:pPr>
                      <a:r>
                        <a:rPr lang="en-US" sz="1000" b="0" dirty="0">
                          <a:effectLst/>
                        </a:rPr>
                        <a:t>Teaching practice</a:t>
                      </a:r>
                      <a:endParaRPr lang="en-ZA" sz="1000" b="0" dirty="0">
                        <a:effectLst/>
                        <a:latin typeface="+mn-lt"/>
                        <a:ea typeface="DejaVu Sans"/>
                        <a:cs typeface="DejaVu Sans"/>
                      </a:endParaRPr>
                    </a:p>
                  </a:txBody>
                  <a:tcPr marL="0" marR="0" marT="0" marB="0"/>
                </a:tc>
                <a:tc>
                  <a:txBody>
                    <a:bodyPr/>
                    <a:lstStyle/>
                    <a:p>
                      <a:pPr marL="216535" algn="l">
                        <a:lnSpc>
                          <a:spcPts val="1135"/>
                        </a:lnSpc>
                        <a:spcBef>
                          <a:spcPts val="20"/>
                        </a:spcBef>
                        <a:spcAft>
                          <a:spcPts val="0"/>
                        </a:spcAft>
                      </a:pPr>
                      <a:r>
                        <a:rPr lang="en-US" sz="1000" b="0">
                          <a:effectLst/>
                        </a:rPr>
                        <a:t>PRO 410</a:t>
                      </a:r>
                      <a:endParaRPr lang="en-ZA" sz="1000" b="0">
                        <a:effectLst/>
                        <a:latin typeface="+mn-lt"/>
                        <a:ea typeface="DejaVu Sans"/>
                        <a:cs typeface="DejaVu Sans"/>
                      </a:endParaRPr>
                    </a:p>
                  </a:txBody>
                  <a:tcPr marL="0" marR="0" marT="0" marB="0"/>
                </a:tc>
                <a:tc>
                  <a:txBody>
                    <a:bodyPr/>
                    <a:lstStyle/>
                    <a:p>
                      <a:pPr marL="256540" algn="l">
                        <a:lnSpc>
                          <a:spcPts val="1130"/>
                        </a:lnSpc>
                        <a:spcBef>
                          <a:spcPts val="25"/>
                        </a:spcBef>
                        <a:spcAft>
                          <a:spcPts val="0"/>
                        </a:spcAft>
                      </a:pPr>
                      <a:r>
                        <a:rPr lang="en-US" sz="1000" b="0" dirty="0">
                          <a:effectLst/>
                        </a:rPr>
                        <a:t>12</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518601981"/>
                  </a:ext>
                </a:extLst>
              </a:tr>
              <a:tr h="112631">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spcBef>
                          <a:spcPts val="15"/>
                        </a:spcBef>
                        <a:spcAft>
                          <a:spcPts val="0"/>
                        </a:spcAft>
                      </a:pPr>
                      <a:r>
                        <a:rPr lang="en-US" sz="1000" b="0" dirty="0">
                          <a:effectLst/>
                        </a:rPr>
                        <a:t>Teaching practice</a:t>
                      </a:r>
                      <a:endParaRPr lang="en-ZA" sz="1000" b="0" dirty="0">
                        <a:effectLst/>
                        <a:latin typeface="+mn-lt"/>
                      </a:endParaRPr>
                    </a:p>
                  </a:txBody>
                  <a:tcPr marL="0" marR="0" marT="0" marB="0"/>
                </a:tc>
                <a:tc>
                  <a:txBody>
                    <a:bodyPr/>
                    <a:lstStyle/>
                    <a:p>
                      <a:pPr marL="216535" algn="l">
                        <a:spcBef>
                          <a:spcPts val="20"/>
                        </a:spcBef>
                        <a:spcAft>
                          <a:spcPts val="0"/>
                        </a:spcAft>
                      </a:pPr>
                      <a:r>
                        <a:rPr lang="en-US" sz="1000" b="0" dirty="0">
                          <a:effectLst/>
                        </a:rPr>
                        <a:t>PRO 420</a:t>
                      </a:r>
                      <a:endParaRPr lang="en-ZA" sz="1000" b="0" dirty="0">
                        <a:effectLst/>
                        <a:latin typeface="+mn-lt"/>
                      </a:endParaRPr>
                    </a:p>
                  </a:txBody>
                  <a:tcPr marL="0" marR="0" marT="0" marB="0"/>
                </a:tc>
                <a:tc>
                  <a:txBody>
                    <a:bodyPr/>
                    <a:lstStyle/>
                    <a:p>
                      <a:pPr marL="236220" marR="294640" algn="l">
                        <a:spcBef>
                          <a:spcPts val="25"/>
                        </a:spcBef>
                        <a:spcAft>
                          <a:spcPts val="0"/>
                        </a:spcAft>
                      </a:pPr>
                      <a:r>
                        <a:rPr lang="en-US" sz="1000" b="0" dirty="0">
                          <a:effectLst/>
                        </a:rPr>
                        <a:t> 12</a:t>
                      </a:r>
                      <a:endParaRPr lang="en-ZA" sz="1000" b="0" dirty="0">
                        <a:effectLst/>
                        <a:latin typeface="+mn-lt"/>
                      </a:endParaRPr>
                    </a:p>
                  </a:txBody>
                  <a:tcPr marL="0" marR="0" marT="0" marB="0"/>
                </a:tc>
                <a:extLst>
                  <a:ext uri="{0D108BD9-81ED-4DB2-BD59-A6C34878D82A}">
                    <a16:rowId xmlns:a16="http://schemas.microsoft.com/office/drawing/2014/main" val="3614249294"/>
                  </a:ext>
                </a:extLst>
              </a:tr>
              <a:tr h="765870">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marR="0" lvl="0" indent="0" algn="just" defTabSz="755934" rtl="0" eaLnBrk="1" fontAlgn="auto" latinLnBrk="0" hangingPunct="1">
                        <a:lnSpc>
                          <a:spcPct val="102000"/>
                        </a:lnSpc>
                        <a:spcBef>
                          <a:spcPts val="15"/>
                        </a:spcBef>
                        <a:spcAft>
                          <a:spcPts val="0"/>
                        </a:spcAft>
                        <a:buClrTx/>
                        <a:buSzTx/>
                        <a:buFontTx/>
                        <a:buNone/>
                        <a:tabLst/>
                        <a:defRPr/>
                      </a:pPr>
                      <a:r>
                        <a:rPr lang="en-US" sz="1000" b="0" dirty="0">
                          <a:effectLst/>
                        </a:rPr>
                        <a:t>Conversational Competence: One of:</a:t>
                      </a:r>
                    </a:p>
                    <a:p>
                      <a:pPr marL="121920" algn="just">
                        <a:lnSpc>
                          <a:spcPct val="102000"/>
                        </a:lnSpc>
                        <a:spcBef>
                          <a:spcPts val="15"/>
                        </a:spcBef>
                        <a:spcAft>
                          <a:spcPts val="0"/>
                        </a:spcAft>
                      </a:pPr>
                      <a:r>
                        <a:rPr lang="en-US" sz="1000" b="0" dirty="0">
                          <a:effectLst/>
                        </a:rPr>
                        <a:t>IsiZulu,</a:t>
                      </a:r>
                      <a:r>
                        <a:rPr lang="en-US" sz="1000" b="0" spc="-155" dirty="0">
                          <a:effectLst/>
                        </a:rPr>
                        <a:t> </a:t>
                      </a:r>
                      <a:r>
                        <a:rPr lang="en-US" sz="1000" b="0" dirty="0">
                          <a:effectLst/>
                        </a:rPr>
                        <a:t>or </a:t>
                      </a:r>
                    </a:p>
                    <a:p>
                      <a:pPr marL="121920" algn="just">
                        <a:lnSpc>
                          <a:spcPct val="102000"/>
                        </a:lnSpc>
                        <a:spcBef>
                          <a:spcPts val="15"/>
                        </a:spcBef>
                        <a:spcAft>
                          <a:spcPts val="0"/>
                        </a:spcAft>
                      </a:pPr>
                      <a:r>
                        <a:rPr lang="en-US" sz="1000" b="0" dirty="0">
                          <a:effectLst/>
                        </a:rPr>
                        <a:t>Sepedi,</a:t>
                      </a:r>
                      <a:r>
                        <a:rPr lang="en-US" sz="1000" b="0" spc="-135" dirty="0">
                          <a:effectLst/>
                        </a:rPr>
                        <a:t> </a:t>
                      </a:r>
                      <a:r>
                        <a:rPr lang="en-US" sz="1000" b="0" spc="-45" dirty="0">
                          <a:effectLst/>
                        </a:rPr>
                        <a:t>or </a:t>
                      </a:r>
                    </a:p>
                    <a:p>
                      <a:pPr marL="121920" algn="just">
                        <a:lnSpc>
                          <a:spcPct val="102000"/>
                        </a:lnSpc>
                        <a:spcBef>
                          <a:spcPts val="15"/>
                        </a:spcBef>
                        <a:spcAft>
                          <a:spcPts val="0"/>
                        </a:spcAft>
                      </a:pPr>
                      <a:r>
                        <a:rPr lang="en-US" sz="1000" b="0" dirty="0">
                          <a:effectLst/>
                        </a:rPr>
                        <a:t>Setswana</a:t>
                      </a:r>
                      <a:endParaRPr lang="en-ZA" sz="1000" b="0" dirty="0">
                        <a:effectLst/>
                      </a:endParaRPr>
                    </a:p>
                    <a:p>
                      <a:pPr marL="121920" algn="just">
                        <a:lnSpc>
                          <a:spcPts val="1215"/>
                        </a:lnSpc>
                        <a:spcAft>
                          <a:spcPts val="0"/>
                        </a:spcAft>
                      </a:pPr>
                      <a:r>
                        <a:rPr lang="en-US" sz="1000" b="0" dirty="0">
                          <a:effectLst/>
                        </a:rPr>
                        <a:t>(An exemption exam can be written)</a:t>
                      </a:r>
                      <a:endParaRPr lang="en-ZA" sz="1000" b="0" dirty="0">
                        <a:effectLst/>
                        <a:latin typeface="+mn-lt"/>
                        <a:ea typeface="DejaVu Sans"/>
                        <a:cs typeface="DejaVu Sans"/>
                      </a:endParaRPr>
                    </a:p>
                  </a:txBody>
                  <a:tcPr marL="0" marR="0" marT="0" marB="0"/>
                </a:tc>
                <a:tc>
                  <a:txBody>
                    <a:bodyPr/>
                    <a:lstStyle/>
                    <a:p>
                      <a:pPr marL="216535" algn="l">
                        <a:spcBef>
                          <a:spcPts val="20"/>
                        </a:spcBef>
                        <a:spcAft>
                          <a:spcPts val="0"/>
                        </a:spcAft>
                      </a:pPr>
                      <a:endParaRPr lang="en-US" sz="1000" b="0" dirty="0">
                        <a:effectLst/>
                      </a:endParaRPr>
                    </a:p>
                    <a:p>
                      <a:pPr marL="216535" algn="l">
                        <a:spcBef>
                          <a:spcPts val="20"/>
                        </a:spcBef>
                        <a:spcAft>
                          <a:spcPts val="0"/>
                        </a:spcAft>
                      </a:pPr>
                      <a:r>
                        <a:rPr lang="en-US" sz="1000" b="0" dirty="0">
                          <a:effectLst/>
                        </a:rPr>
                        <a:t>CCZ100, or </a:t>
                      </a:r>
                    </a:p>
                    <a:p>
                      <a:pPr marL="216535" algn="l">
                        <a:spcBef>
                          <a:spcPts val="20"/>
                        </a:spcBef>
                        <a:spcAft>
                          <a:spcPts val="0"/>
                        </a:spcAft>
                      </a:pPr>
                      <a:r>
                        <a:rPr lang="en-US" sz="1000" b="0" dirty="0">
                          <a:effectLst/>
                        </a:rPr>
                        <a:t>CCI 100, or</a:t>
                      </a:r>
                      <a:endParaRPr lang="en-ZA" sz="1000" b="0" dirty="0">
                        <a:effectLst/>
                      </a:endParaRPr>
                    </a:p>
                    <a:p>
                      <a:pPr marL="216535" algn="l">
                        <a:spcBef>
                          <a:spcPts val="40"/>
                        </a:spcBef>
                        <a:spcAft>
                          <a:spcPts val="0"/>
                        </a:spcAft>
                      </a:pPr>
                      <a:r>
                        <a:rPr lang="en-US" sz="1000" b="0" dirty="0" err="1">
                          <a:effectLst/>
                        </a:rPr>
                        <a:t>CCW</a:t>
                      </a:r>
                      <a:r>
                        <a:rPr lang="en-US" sz="1000" b="0" dirty="0">
                          <a:effectLst/>
                        </a:rPr>
                        <a:t> 100</a:t>
                      </a:r>
                      <a:endParaRPr lang="en-ZA" sz="1000" b="0" dirty="0">
                        <a:effectLst/>
                        <a:latin typeface="+mn-lt"/>
                        <a:ea typeface="DejaVu Sans"/>
                        <a:cs typeface="DejaVu Sans"/>
                      </a:endParaRPr>
                    </a:p>
                  </a:txBody>
                  <a:tcPr marL="0" marR="0" marT="0" marB="0"/>
                </a:tc>
                <a:tc>
                  <a:txBody>
                    <a:bodyPr/>
                    <a:lstStyle/>
                    <a:p>
                      <a:pPr marL="177800" indent="0" algn="l">
                        <a:spcAft>
                          <a:spcPts val="0"/>
                        </a:spcAft>
                      </a:pPr>
                      <a:r>
                        <a:rPr lang="en-US" sz="1000" b="0" dirty="0">
                          <a:effectLst/>
                        </a:rPr>
                        <a:t>   12</a:t>
                      </a:r>
                    </a:p>
                    <a:p>
                      <a:pPr algn="l">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628365166"/>
                  </a:ext>
                </a:extLst>
              </a:tr>
              <a:tr h="529866">
                <a:tc>
                  <a:txBody>
                    <a:bodyPr/>
                    <a:lstStyle/>
                    <a:p>
                      <a:pPr>
                        <a:spcAft>
                          <a:spcPts val="0"/>
                        </a:spcAft>
                      </a:pPr>
                      <a:r>
                        <a:rPr lang="en-US" sz="1000" b="0">
                          <a:effectLst/>
                        </a:rPr>
                        <a:t> </a:t>
                      </a:r>
                      <a:endParaRPr lang="en-ZA" sz="1000" b="0">
                        <a:effectLst/>
                      </a:endParaRPr>
                    </a:p>
                    <a:p>
                      <a:pPr marL="31750" marR="75565">
                        <a:lnSpc>
                          <a:spcPct val="102000"/>
                        </a:lnSpc>
                        <a:spcAft>
                          <a:spcPts val="0"/>
                        </a:spcAft>
                      </a:pPr>
                      <a:r>
                        <a:rPr lang="en-US" sz="1000" b="0">
                          <a:effectLst/>
                        </a:rPr>
                        <a:t>Senior Phase and Further Education and Training</a:t>
                      </a:r>
                      <a:endParaRPr lang="en-ZA" sz="1000" b="0">
                        <a:effectLst/>
                      </a:endParaRPr>
                    </a:p>
                    <a:p>
                      <a:pPr marL="31750">
                        <a:lnSpc>
                          <a:spcPts val="1180"/>
                        </a:lnSpc>
                        <a:spcAft>
                          <a:spcPts val="0"/>
                        </a:spcAft>
                      </a:pPr>
                      <a:r>
                        <a:rPr lang="en-US" sz="1000" b="0">
                          <a:effectLst/>
                        </a:rPr>
                        <a:t>Teaching</a:t>
                      </a:r>
                      <a:endParaRPr lang="en-ZA" sz="1000" b="0">
                        <a:effectLst/>
                        <a:latin typeface="+mn-lt"/>
                        <a:ea typeface="DejaVu Sans"/>
                        <a:cs typeface="DejaVu Sans"/>
                      </a:endParaRPr>
                    </a:p>
                  </a:txBody>
                  <a:tcPr marL="0" marR="0" marT="0" marB="0"/>
                </a:tc>
                <a:tc>
                  <a:txBody>
                    <a:bodyPr/>
                    <a:lstStyle/>
                    <a:p>
                      <a:pPr>
                        <a:spcBef>
                          <a:spcPts val="40"/>
                        </a:spcBef>
                        <a:spcAft>
                          <a:spcPts val="0"/>
                        </a:spcAft>
                      </a:pPr>
                      <a:r>
                        <a:rPr lang="en-US" sz="1000" b="0" dirty="0">
                          <a:effectLst/>
                        </a:rPr>
                        <a:t> </a:t>
                      </a:r>
                      <a:endParaRPr lang="en-ZA" sz="1000" b="0" dirty="0">
                        <a:effectLst/>
                      </a:endParaRPr>
                    </a:p>
                    <a:p>
                      <a:pPr marL="121920" algn="just">
                        <a:lnSpc>
                          <a:spcPct val="105000"/>
                        </a:lnSpc>
                        <a:spcAft>
                          <a:spcPts val="0"/>
                        </a:spcAft>
                      </a:pPr>
                      <a:r>
                        <a:rPr lang="en-US" sz="1000" b="1" dirty="0">
                          <a:effectLst/>
                        </a:rPr>
                        <a:t>Choose</a:t>
                      </a:r>
                      <a:r>
                        <a:rPr lang="en-US" sz="1000" b="1" spc="-85" dirty="0">
                          <a:effectLst/>
                        </a:rPr>
                        <a:t> </a:t>
                      </a:r>
                      <a:r>
                        <a:rPr lang="en-US" sz="1000" b="1" dirty="0">
                          <a:effectLst/>
                        </a:rPr>
                        <a:t>one</a:t>
                      </a:r>
                      <a:r>
                        <a:rPr lang="en-US" sz="1000" b="1" spc="-80" dirty="0">
                          <a:effectLst/>
                        </a:rPr>
                        <a:t> </a:t>
                      </a:r>
                      <a:r>
                        <a:rPr lang="en-US" sz="1000" b="1" dirty="0">
                          <a:effectLst/>
                        </a:rPr>
                        <a:t>of</a:t>
                      </a:r>
                      <a:r>
                        <a:rPr lang="en-US" sz="1000" b="1" spc="-85" dirty="0">
                          <a:effectLst/>
                        </a:rPr>
                        <a:t> </a:t>
                      </a:r>
                      <a:r>
                        <a:rPr lang="en-US" sz="1000" b="1" dirty="0">
                          <a:effectLst/>
                        </a:rPr>
                        <a:t>the</a:t>
                      </a:r>
                      <a:r>
                        <a:rPr lang="en-US" sz="1000" b="1" spc="-80" dirty="0">
                          <a:effectLst/>
                        </a:rPr>
                        <a:t> </a:t>
                      </a:r>
                      <a:r>
                        <a:rPr lang="en-US" sz="1000" b="1" dirty="0">
                          <a:effectLst/>
                        </a:rPr>
                        <a:t>following</a:t>
                      </a:r>
                      <a:r>
                        <a:rPr lang="en-US" sz="1000" b="1" spc="-85" dirty="0">
                          <a:effectLst/>
                        </a:rPr>
                        <a:t> </a:t>
                      </a:r>
                      <a:r>
                        <a:rPr lang="en-US" sz="1000" b="1" dirty="0">
                          <a:effectLst/>
                        </a:rPr>
                        <a:t>teaching</a:t>
                      </a:r>
                      <a:r>
                        <a:rPr lang="en-US" sz="1000" b="1" spc="-85" dirty="0">
                          <a:effectLst/>
                        </a:rPr>
                        <a:t> </a:t>
                      </a:r>
                      <a:r>
                        <a:rPr lang="en-US" sz="1000" b="1" dirty="0">
                          <a:effectLst/>
                        </a:rPr>
                        <a:t>specialisations</a:t>
                      </a:r>
                      <a:r>
                        <a:rPr lang="en-US" sz="1000" b="1" spc="-80" dirty="0">
                          <a:effectLst/>
                        </a:rPr>
                        <a:t> </a:t>
                      </a:r>
                      <a:r>
                        <a:rPr lang="en-US" sz="1000" b="1" spc="-40" dirty="0">
                          <a:effectLst/>
                        </a:rPr>
                        <a:t>in </a:t>
                      </a:r>
                      <a:r>
                        <a:rPr lang="en-US" sz="1000" b="1" dirty="0">
                          <a:effectLst/>
                        </a:rPr>
                        <a:t>accordance</a:t>
                      </a:r>
                      <a:r>
                        <a:rPr lang="en-US" sz="1000" b="1" spc="-130" dirty="0">
                          <a:effectLst/>
                        </a:rPr>
                        <a:t> </a:t>
                      </a:r>
                      <a:r>
                        <a:rPr lang="en-US" sz="1000" b="1" dirty="0">
                          <a:effectLst/>
                        </a:rPr>
                        <a:t>with</a:t>
                      </a:r>
                      <a:r>
                        <a:rPr lang="en-US" sz="1000" b="1" spc="-125" dirty="0">
                          <a:effectLst/>
                        </a:rPr>
                        <a:t> </a:t>
                      </a:r>
                      <a:r>
                        <a:rPr lang="en-US" sz="1000" b="1" dirty="0">
                          <a:effectLst/>
                        </a:rPr>
                        <a:t>the</a:t>
                      </a:r>
                      <a:r>
                        <a:rPr lang="en-US" sz="1000" b="1" spc="-125" dirty="0">
                          <a:effectLst/>
                        </a:rPr>
                        <a:t> </a:t>
                      </a:r>
                      <a:r>
                        <a:rPr lang="en-US" sz="1000" b="1" dirty="0">
                          <a:effectLst/>
                        </a:rPr>
                        <a:t>admission</a:t>
                      </a:r>
                      <a:r>
                        <a:rPr lang="en-US" sz="1000" b="1" spc="-125" dirty="0">
                          <a:effectLst/>
                        </a:rPr>
                        <a:t> </a:t>
                      </a:r>
                      <a:r>
                        <a:rPr lang="en-US" sz="1000" b="1" dirty="0">
                          <a:effectLst/>
                        </a:rPr>
                        <a:t>requirements</a:t>
                      </a:r>
                      <a:r>
                        <a:rPr lang="en-US" sz="1000" b="1" spc="-125" dirty="0">
                          <a:effectLst/>
                        </a:rPr>
                        <a:t> </a:t>
                      </a:r>
                      <a:r>
                        <a:rPr lang="en-US" sz="1000" b="1" dirty="0">
                          <a:effectLst/>
                        </a:rPr>
                        <a:t>(relevant academic</a:t>
                      </a:r>
                      <a:r>
                        <a:rPr lang="en-US" sz="1000" b="1" spc="-215" dirty="0">
                          <a:effectLst/>
                        </a:rPr>
                        <a:t> </a:t>
                      </a:r>
                      <a:r>
                        <a:rPr lang="en-US" sz="1000" b="1" dirty="0">
                          <a:effectLst/>
                        </a:rPr>
                        <a:t>modules</a:t>
                      </a:r>
                      <a:r>
                        <a:rPr lang="en-US" sz="1000" b="1" spc="-215" dirty="0">
                          <a:effectLst/>
                        </a:rPr>
                        <a:t> </a:t>
                      </a:r>
                      <a:r>
                        <a:rPr lang="en-US" sz="1000" b="1" dirty="0">
                          <a:effectLst/>
                        </a:rPr>
                        <a:t>are</a:t>
                      </a:r>
                      <a:r>
                        <a:rPr lang="en-US" sz="1000" b="1" spc="-215" dirty="0">
                          <a:effectLst/>
                        </a:rPr>
                        <a:t> </a:t>
                      </a:r>
                      <a:r>
                        <a:rPr lang="en-US" sz="1000" b="1" dirty="0">
                          <a:effectLst/>
                        </a:rPr>
                        <a:t>indicated</a:t>
                      </a:r>
                      <a:r>
                        <a:rPr lang="en-US" sz="1000" b="1" spc="-215" dirty="0">
                          <a:effectLst/>
                        </a:rPr>
                        <a:t> </a:t>
                      </a:r>
                      <a:r>
                        <a:rPr lang="en-US" sz="1000" b="1" dirty="0">
                          <a:effectLst/>
                        </a:rPr>
                        <a:t>in</a:t>
                      </a:r>
                      <a:r>
                        <a:rPr lang="en-US" sz="1000" b="1" spc="-210" dirty="0">
                          <a:effectLst/>
                        </a:rPr>
                        <a:t> </a:t>
                      </a:r>
                      <a:r>
                        <a:rPr lang="en-US" sz="1000" b="1" dirty="0">
                          <a:effectLst/>
                        </a:rPr>
                        <a:t>brackets)</a:t>
                      </a:r>
                      <a:endParaRPr lang="en-ZA" sz="1000" b="1" dirty="0">
                        <a:effectLst/>
                      </a:endParaRPr>
                    </a:p>
                    <a:p>
                      <a:pPr>
                        <a:spcBef>
                          <a:spcPts val="55"/>
                        </a:spcBef>
                        <a:spcAft>
                          <a:spcPts val="0"/>
                        </a:spcAft>
                      </a:pPr>
                      <a:r>
                        <a:rPr lang="en-US" sz="1000" b="0" dirty="0">
                          <a:effectLst/>
                        </a:rPr>
                        <a:t> </a:t>
                      </a:r>
                      <a:endParaRPr lang="en-ZA" sz="1000" b="0" dirty="0">
                        <a:effectLst/>
                        <a:latin typeface="+mn-lt"/>
                      </a:endParaRPr>
                    </a:p>
                  </a:txBody>
                  <a:tcPr marL="0" marR="0" marT="0" marB="0"/>
                </a:tc>
                <a:tc>
                  <a:txBody>
                    <a:bodyPr/>
                    <a:lstStyle/>
                    <a:p>
                      <a:pPr algn="l">
                        <a:spcAft>
                          <a:spcPts val="0"/>
                        </a:spcAft>
                      </a:pPr>
                      <a:r>
                        <a:rPr lang="en-US" sz="1000" b="0" dirty="0">
                          <a:effectLst/>
                        </a:rPr>
                        <a:t> </a:t>
                      </a:r>
                      <a:endParaRPr lang="en-ZA" sz="1000" b="0" dirty="0">
                        <a:effectLst/>
                      </a:endParaRPr>
                    </a:p>
                    <a:p>
                      <a:pPr algn="l">
                        <a:spcAft>
                          <a:spcPts val="0"/>
                        </a:spcAft>
                      </a:pPr>
                      <a:r>
                        <a:rPr lang="en-US" sz="1000" b="0" dirty="0">
                          <a:effectLst/>
                        </a:rPr>
                        <a:t> </a:t>
                      </a:r>
                      <a:endParaRPr lang="en-ZA" sz="1000" b="0" dirty="0">
                        <a:effectLst/>
                      </a:endParaRPr>
                    </a:p>
                    <a:p>
                      <a:pPr algn="l">
                        <a:spcAft>
                          <a:spcPts val="0"/>
                        </a:spcAft>
                      </a:pPr>
                      <a:r>
                        <a:rPr lang="en-US" sz="1000" b="0" dirty="0">
                          <a:effectLst/>
                        </a:rPr>
                        <a:t> </a:t>
                      </a:r>
                      <a:endParaRPr lang="en-ZA" sz="1000" b="0" dirty="0">
                        <a:effectLst/>
                      </a:endParaRPr>
                    </a:p>
                    <a:p>
                      <a:pPr algn="l">
                        <a:spcAft>
                          <a:spcPts val="0"/>
                        </a:spcAft>
                      </a:pPr>
                      <a:r>
                        <a:rPr lang="en-US" sz="1000" b="0" dirty="0">
                          <a:effectLst/>
                        </a:rPr>
                        <a:t> </a:t>
                      </a:r>
                      <a:endParaRPr lang="en-ZA" sz="1000" b="0" dirty="0">
                        <a:effectLst/>
                        <a:latin typeface="+mn-lt"/>
                      </a:endParaRPr>
                    </a:p>
                  </a:txBody>
                  <a:tcPr marL="0" marR="0" marT="0" marB="0"/>
                </a:tc>
                <a:tc>
                  <a:txBody>
                    <a:bodyPr/>
                    <a:lstStyle/>
                    <a:p>
                      <a:pPr algn="l">
                        <a:spcAft>
                          <a:spcPts val="0"/>
                        </a:spcAft>
                      </a:pPr>
                      <a:r>
                        <a:rPr lang="en-US" sz="1000" b="0" dirty="0">
                          <a:effectLst/>
                        </a:rPr>
                        <a:t> </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368990612"/>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r>
                        <a:rPr lang="en-US" sz="1000" b="0" dirty="0">
                          <a:effectLst/>
                        </a:rPr>
                        <a:t>(09227031)</a:t>
                      </a:r>
                      <a:endParaRPr lang="en-ZA" sz="1000" b="0" dirty="0">
                        <a:effectLst/>
                        <a:latin typeface="+mn-lt"/>
                        <a:ea typeface="DejaVu Sans"/>
                        <a:cs typeface="DejaVu Sans"/>
                      </a:endParaRPr>
                    </a:p>
                  </a:txBody>
                  <a:tcPr marL="0" marR="0" marT="0" marB="0"/>
                </a:tc>
                <a:tc>
                  <a:txBody>
                    <a:bodyPr/>
                    <a:lstStyle/>
                    <a:p>
                      <a:pPr marL="121920" marR="0" lvl="0" indent="0" algn="l" defTabSz="755934" rtl="0" eaLnBrk="1" fontAlgn="auto" latinLnBrk="0" hangingPunct="1">
                        <a:lnSpc>
                          <a:spcPts val="1070"/>
                        </a:lnSpc>
                        <a:spcBef>
                          <a:spcPts val="85"/>
                        </a:spcBef>
                        <a:spcAft>
                          <a:spcPts val="0"/>
                        </a:spcAft>
                        <a:buClrTx/>
                        <a:buSzTx/>
                        <a:buFontTx/>
                        <a:buNone/>
                        <a:tabLst/>
                        <a:defRPr/>
                      </a:pPr>
                      <a:r>
                        <a:rPr lang="en-US" sz="1000" b="0" dirty="0">
                          <a:effectLst/>
                        </a:rPr>
                        <a:t>Languages</a:t>
                      </a:r>
                      <a:endParaRPr lang="en-ZA" sz="1000" b="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US" sz="1000" b="0" dirty="0" err="1">
                          <a:effectLst/>
                        </a:rPr>
                        <a:t>SPH</a:t>
                      </a:r>
                      <a:r>
                        <a:rPr lang="en-US" sz="1000" b="0" dirty="0">
                          <a:effectLst/>
                        </a:rPr>
                        <a:t> 411</a:t>
                      </a:r>
                      <a:endParaRPr lang="en-ZA" sz="1000" b="0" dirty="0">
                        <a:effectLst/>
                        <a:latin typeface="+mn-lt"/>
                        <a:ea typeface="DejaVu Sans"/>
                        <a:cs typeface="DejaVu Sans"/>
                      </a:endParaRP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593503309"/>
                  </a:ext>
                </a:extLst>
              </a:tr>
              <a:tr h="150762">
                <a:tc>
                  <a:txBody>
                    <a:bodyPr/>
                    <a:lstStyle/>
                    <a:p>
                      <a:pPr marL="31750">
                        <a:lnSpc>
                          <a:spcPts val="1155"/>
                        </a:lnSpc>
                        <a:spcAft>
                          <a:spcPts val="0"/>
                        </a:spcAft>
                      </a:pPr>
                      <a:endParaRPr lang="en-ZA" sz="1000" b="0" dirty="0">
                        <a:effectLst/>
                        <a:latin typeface="+mn-lt"/>
                        <a:ea typeface="DejaVu Sans"/>
                        <a:cs typeface="DejaVu Sans"/>
                      </a:endParaRPr>
                    </a:p>
                  </a:txBody>
                  <a:tcPr marL="0" marR="0" marT="0" marB="0"/>
                </a:tc>
                <a:tc>
                  <a:txBody>
                    <a:bodyPr/>
                    <a:lstStyle/>
                    <a:p>
                      <a:pPr marL="121920">
                        <a:lnSpc>
                          <a:spcPts val="1070"/>
                        </a:lnSpc>
                        <a:spcBef>
                          <a:spcPts val="85"/>
                        </a:spcBef>
                        <a:spcAft>
                          <a:spcPts val="0"/>
                        </a:spcAft>
                      </a:pPr>
                      <a:r>
                        <a:rPr lang="en-US" sz="1000" b="0" dirty="0">
                          <a:effectLst/>
                        </a:rPr>
                        <a:t>Mathematics</a:t>
                      </a:r>
                      <a:endParaRPr lang="en-ZA" sz="1000" b="0" dirty="0">
                        <a:effectLst/>
                        <a:latin typeface="+mn-lt"/>
                        <a:ea typeface="DejaVu Sans"/>
                        <a:cs typeface="DejaVu Sans"/>
                      </a:endParaRPr>
                    </a:p>
                  </a:txBody>
                  <a:tcPr marL="0" marR="0" marT="0" marB="0"/>
                </a:tc>
                <a:tc>
                  <a:txBody>
                    <a:bodyPr/>
                    <a:lstStyle/>
                    <a:p>
                      <a:pPr marL="216535" algn="l">
                        <a:lnSpc>
                          <a:spcPts val="1155"/>
                        </a:lnSpc>
                        <a:spcAft>
                          <a:spcPts val="0"/>
                        </a:spcAft>
                      </a:pPr>
                      <a:r>
                        <a:rPr lang="en-US" sz="1000" b="0">
                          <a:effectLst/>
                        </a:rPr>
                        <a:t>VWS 411</a:t>
                      </a:r>
                      <a:endParaRPr lang="en-ZA" sz="1000" b="0">
                        <a:effectLst/>
                        <a:latin typeface="+mn-lt"/>
                        <a:ea typeface="DejaVu Sans"/>
                        <a:cs typeface="DejaVu Sans"/>
                      </a:endParaRPr>
                    </a:p>
                  </a:txBody>
                  <a:tcPr marL="0" marR="0" marT="0" marB="0"/>
                </a:tc>
                <a:tc>
                  <a:txBody>
                    <a:bodyPr/>
                    <a:lstStyle/>
                    <a:p>
                      <a:pPr marL="255905" algn="l">
                        <a:lnSpc>
                          <a:spcPts val="1155"/>
                        </a:lnSpc>
                        <a:spcAft>
                          <a:spcPts val="0"/>
                        </a:spcAft>
                      </a:pPr>
                      <a:r>
                        <a:rPr lang="en-US" sz="1000" b="0">
                          <a:effectLst/>
                        </a:rPr>
                        <a:t>20</a:t>
                      </a:r>
                      <a:endParaRPr lang="en-ZA" sz="1000" b="0">
                        <a:effectLst/>
                        <a:latin typeface="+mn-lt"/>
                        <a:ea typeface="DejaVu Sans"/>
                        <a:cs typeface="DejaVu Sans"/>
                      </a:endParaRPr>
                    </a:p>
                  </a:txBody>
                  <a:tcPr marL="0" marR="0" marT="0" marB="0"/>
                </a:tc>
                <a:extLst>
                  <a:ext uri="{0D108BD9-81ED-4DB2-BD59-A6C34878D82A}">
                    <a16:rowId xmlns:a16="http://schemas.microsoft.com/office/drawing/2014/main" val="1819518299"/>
                  </a:ext>
                </a:extLst>
              </a:tr>
              <a:tr h="150762">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lnSpc>
                          <a:spcPts val="1070"/>
                        </a:lnSpc>
                        <a:spcBef>
                          <a:spcPts val="90"/>
                        </a:spcBef>
                        <a:spcAft>
                          <a:spcPts val="0"/>
                        </a:spcAft>
                      </a:pPr>
                      <a:r>
                        <a:rPr lang="en-US" sz="1000" b="0">
                          <a:effectLst/>
                        </a:rPr>
                        <a:t>Social sciences (Both History and Geography)</a:t>
                      </a:r>
                      <a:endParaRPr lang="en-ZA" sz="1000" b="0">
                        <a:effectLst/>
                        <a:latin typeface="+mn-lt"/>
                        <a:ea typeface="DejaVu Sans"/>
                        <a:cs typeface="DejaVu Sans"/>
                      </a:endParaRPr>
                    </a:p>
                  </a:txBody>
                  <a:tcPr marL="0" marR="0" marT="0" marB="0"/>
                </a:tc>
                <a:tc>
                  <a:txBody>
                    <a:bodyPr/>
                    <a:lstStyle/>
                    <a:p>
                      <a:pPr marL="216535" algn="l">
                        <a:lnSpc>
                          <a:spcPts val="1160"/>
                        </a:lnSpc>
                        <a:spcAft>
                          <a:spcPts val="0"/>
                        </a:spcAft>
                      </a:pPr>
                      <a:r>
                        <a:rPr lang="en-US" sz="1000" b="0">
                          <a:effectLst/>
                        </a:rPr>
                        <a:t>SPH 414</a:t>
                      </a:r>
                      <a:endParaRPr lang="en-ZA" sz="1000" b="0">
                        <a:effectLst/>
                        <a:latin typeface="+mn-lt"/>
                        <a:ea typeface="DejaVu Sans"/>
                        <a:cs typeface="DejaVu Sans"/>
                      </a:endParaRPr>
                    </a:p>
                  </a:txBody>
                  <a:tcPr marL="0" marR="0" marT="0" marB="0"/>
                </a:tc>
                <a:tc>
                  <a:txBody>
                    <a:bodyPr/>
                    <a:lstStyle/>
                    <a:p>
                      <a:pPr marL="255905" algn="l">
                        <a:lnSpc>
                          <a:spcPts val="1160"/>
                        </a:lnSpc>
                        <a:spcAft>
                          <a:spcPts val="0"/>
                        </a:spcAft>
                      </a:pPr>
                      <a:r>
                        <a:rPr lang="en-US" sz="1000" b="0">
                          <a:effectLst/>
                        </a:rPr>
                        <a:t>20</a:t>
                      </a:r>
                      <a:endParaRPr lang="en-ZA" sz="1000" b="0">
                        <a:effectLst/>
                        <a:latin typeface="+mn-lt"/>
                        <a:ea typeface="DejaVu Sans"/>
                        <a:cs typeface="DejaVu Sans"/>
                      </a:endParaRPr>
                    </a:p>
                  </a:txBody>
                  <a:tcPr marL="0" marR="0" marT="0" marB="0"/>
                </a:tc>
                <a:extLst>
                  <a:ext uri="{0D108BD9-81ED-4DB2-BD59-A6C34878D82A}">
                    <a16:rowId xmlns:a16="http://schemas.microsoft.com/office/drawing/2014/main" val="1121880182"/>
                  </a:ext>
                </a:extLst>
              </a:tr>
              <a:tr h="112624">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marR="0" lvl="0" indent="0" algn="l" defTabSz="755934" rtl="0" eaLnBrk="1" fontAlgn="auto" latinLnBrk="0" hangingPunct="1">
                        <a:lnSpc>
                          <a:spcPts val="1075"/>
                        </a:lnSpc>
                        <a:spcBef>
                          <a:spcPts val="85"/>
                        </a:spcBef>
                        <a:spcAft>
                          <a:spcPts val="0"/>
                        </a:spcAft>
                        <a:buClrTx/>
                        <a:buSzTx/>
                        <a:buFontTx/>
                        <a:buNone/>
                        <a:tabLst/>
                        <a:defRPr/>
                      </a:pPr>
                      <a:r>
                        <a:rPr lang="en-US" sz="1000" b="0" dirty="0">
                          <a:effectLst/>
                        </a:rPr>
                        <a:t>Natural</a:t>
                      </a:r>
                      <a:r>
                        <a:rPr lang="en-US" sz="1000" b="0" spc="-215" dirty="0">
                          <a:effectLst/>
                        </a:rPr>
                        <a:t> </a:t>
                      </a:r>
                      <a:r>
                        <a:rPr lang="en-US" sz="1000" b="0" dirty="0">
                          <a:effectLst/>
                        </a:rPr>
                        <a:t>sciences </a:t>
                      </a:r>
                      <a:r>
                        <a:rPr lang="en-US" sz="1000" b="0" spc="-215" dirty="0">
                          <a:effectLst/>
                        </a:rPr>
                        <a:t> </a:t>
                      </a:r>
                      <a:r>
                        <a:rPr lang="en-US" sz="1000" b="0" dirty="0">
                          <a:effectLst/>
                        </a:rPr>
                        <a:t>(Physics, </a:t>
                      </a:r>
                      <a:r>
                        <a:rPr lang="en-US" sz="1000" b="0" spc="-210" dirty="0">
                          <a:effectLst/>
                        </a:rPr>
                        <a:t> </a:t>
                      </a:r>
                      <a:r>
                        <a:rPr lang="en-US" sz="1000" b="0" dirty="0">
                          <a:effectLst/>
                        </a:rPr>
                        <a:t>Chemistry,</a:t>
                      </a:r>
                      <a:r>
                        <a:rPr lang="en-US" sz="1000" b="0" spc="-215" dirty="0">
                          <a:effectLst/>
                        </a:rPr>
                        <a:t> </a:t>
                      </a:r>
                      <a:r>
                        <a:rPr lang="en-US" sz="1000" b="0" dirty="0">
                          <a:effectLst/>
                        </a:rPr>
                        <a:t>Biological </a:t>
                      </a:r>
                      <a:r>
                        <a:rPr lang="en-US" sz="1000" b="0" spc="-210" dirty="0">
                          <a:effectLst/>
                        </a:rPr>
                        <a:t> </a:t>
                      </a:r>
                      <a:r>
                        <a:rPr lang="en-US" sz="1000" b="0" dirty="0">
                          <a:effectLst/>
                        </a:rPr>
                        <a:t>sciences </a:t>
                      </a:r>
                      <a:r>
                        <a:rPr lang="en-US" sz="1000" b="0" spc="-215" dirty="0">
                          <a:effectLst/>
                        </a:rPr>
                        <a:t> </a:t>
                      </a:r>
                      <a:r>
                        <a:rPr lang="en-US" sz="1000" b="0" dirty="0">
                          <a:effectLst/>
                        </a:rPr>
                        <a:t>and Biology)</a:t>
                      </a:r>
                      <a:endParaRPr lang="en-ZA" sz="1000" b="0" dirty="0">
                        <a:effectLst/>
                        <a:latin typeface="+mn-lt"/>
                        <a:ea typeface="DejaVu Sans"/>
                        <a:cs typeface="DejaVu Sans"/>
                      </a:endParaRPr>
                    </a:p>
                  </a:txBody>
                  <a:tcPr marL="0" marR="0" marT="0" marB="0"/>
                </a:tc>
                <a:tc>
                  <a:txBody>
                    <a:bodyPr/>
                    <a:lstStyle/>
                    <a:p>
                      <a:pPr marL="216535" algn="l">
                        <a:lnSpc>
                          <a:spcPts val="1160"/>
                        </a:lnSpc>
                        <a:spcAft>
                          <a:spcPts val="0"/>
                        </a:spcAft>
                      </a:pPr>
                      <a:r>
                        <a:rPr lang="en-US" sz="1000" b="0">
                          <a:effectLst/>
                        </a:rPr>
                        <a:t>SPH 417</a:t>
                      </a:r>
                      <a:endParaRPr lang="en-ZA" sz="1000" b="0">
                        <a:effectLst/>
                        <a:latin typeface="+mn-lt"/>
                        <a:ea typeface="DejaVu Sans"/>
                        <a:cs typeface="DejaVu Sans"/>
                      </a:endParaRPr>
                    </a:p>
                  </a:txBody>
                  <a:tcPr marL="0" marR="0" marT="0" marB="0"/>
                </a:tc>
                <a:tc>
                  <a:txBody>
                    <a:bodyPr/>
                    <a:lstStyle/>
                    <a:p>
                      <a:pPr marL="255905" algn="l">
                        <a:lnSpc>
                          <a:spcPts val="1160"/>
                        </a:lnSpc>
                        <a:spcAft>
                          <a:spcPts val="0"/>
                        </a:spcAft>
                      </a:pPr>
                      <a:r>
                        <a:rPr lang="en-US" sz="1000" b="0">
                          <a:effectLst/>
                        </a:rPr>
                        <a:t>20</a:t>
                      </a:r>
                      <a:endParaRPr lang="en-ZA" sz="1000" b="0">
                        <a:effectLst/>
                        <a:latin typeface="+mn-lt"/>
                        <a:ea typeface="DejaVu Sans"/>
                        <a:cs typeface="DejaVu Sans"/>
                      </a:endParaRPr>
                    </a:p>
                  </a:txBody>
                  <a:tcPr marL="0" marR="0" marT="0" marB="0"/>
                </a:tc>
                <a:extLst>
                  <a:ext uri="{0D108BD9-81ED-4DB2-BD59-A6C34878D82A}">
                    <a16:rowId xmlns:a16="http://schemas.microsoft.com/office/drawing/2014/main" val="2797313933"/>
                  </a:ext>
                </a:extLst>
              </a:tr>
              <a:tr h="112624">
                <a:tc>
                  <a:txBody>
                    <a:bodyPr/>
                    <a:lstStyle/>
                    <a:p>
                      <a:pPr>
                        <a:spcAft>
                          <a:spcPts val="0"/>
                        </a:spcAft>
                      </a:pPr>
                      <a:endParaRPr lang="en-ZA" sz="1000" b="0">
                        <a:effectLst/>
                        <a:latin typeface="+mn-lt"/>
                        <a:ea typeface="DejaVu Sans"/>
                        <a:cs typeface="DejaVu Sans"/>
                      </a:endParaRPr>
                    </a:p>
                  </a:txBody>
                  <a:tcPr marL="0" marR="0" marT="0" marB="0"/>
                </a:tc>
                <a:tc>
                  <a:txBody>
                    <a:bodyPr/>
                    <a:lstStyle/>
                    <a:p>
                      <a:pPr marL="121920" marR="0" lvl="0" indent="0" algn="l" defTabSz="755934" rtl="0" eaLnBrk="1" fontAlgn="auto" latinLnBrk="0" hangingPunct="1">
                        <a:lnSpc>
                          <a:spcPts val="1075"/>
                        </a:lnSpc>
                        <a:spcBef>
                          <a:spcPts val="85"/>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216535" algn="l">
                        <a:lnSpc>
                          <a:spcPts val="1160"/>
                        </a:lnSpc>
                        <a:spcAft>
                          <a:spcPts val="0"/>
                        </a:spcAft>
                      </a:pPr>
                      <a:endParaRPr lang="en-ZA" sz="1000" b="0">
                        <a:effectLst/>
                        <a:latin typeface="+mn-lt"/>
                        <a:ea typeface="DejaVu Sans"/>
                        <a:cs typeface="DejaVu Sans"/>
                      </a:endParaRPr>
                    </a:p>
                  </a:txBody>
                  <a:tcPr marL="0" marR="0" marT="0" marB="0"/>
                </a:tc>
                <a:tc>
                  <a:txBody>
                    <a:bodyPr/>
                    <a:lstStyle/>
                    <a:p>
                      <a:pPr marL="255905" algn="l">
                        <a:lnSpc>
                          <a:spcPts val="1160"/>
                        </a:lnSpc>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999908245"/>
                  </a:ext>
                </a:extLst>
              </a:tr>
              <a:tr h="116840">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spcBef>
                          <a:spcPts val="180"/>
                        </a:spcBef>
                        <a:spcAft>
                          <a:spcPts val="0"/>
                        </a:spcAft>
                      </a:pPr>
                      <a:r>
                        <a:rPr lang="en-US" sz="1000" b="1" dirty="0">
                          <a:effectLst/>
                        </a:rPr>
                        <a:t>*The</a:t>
                      </a:r>
                      <a:r>
                        <a:rPr lang="en-US" sz="1000" b="1" spc="-200" dirty="0">
                          <a:effectLst/>
                        </a:rPr>
                        <a:t>  </a:t>
                      </a:r>
                      <a:r>
                        <a:rPr lang="en-US" sz="1000" b="1" dirty="0">
                          <a:effectLst/>
                        </a:rPr>
                        <a:t>following</a:t>
                      </a:r>
                      <a:r>
                        <a:rPr lang="en-US" sz="1000" b="1" spc="-200" dirty="0">
                          <a:effectLst/>
                        </a:rPr>
                        <a:t>  </a:t>
                      </a:r>
                      <a:r>
                        <a:rPr lang="en-US" sz="1000" b="1" dirty="0">
                          <a:effectLst/>
                        </a:rPr>
                        <a:t>specialisations </a:t>
                      </a:r>
                      <a:r>
                        <a:rPr lang="en-US" sz="1000" b="1" spc="-200" dirty="0">
                          <a:effectLst/>
                        </a:rPr>
                        <a:t> </a:t>
                      </a:r>
                      <a:r>
                        <a:rPr lang="en-US" sz="1000" b="1" dirty="0">
                          <a:effectLst/>
                        </a:rPr>
                        <a:t>will</a:t>
                      </a:r>
                      <a:r>
                        <a:rPr lang="en-US" sz="1000" b="1" spc="-195" dirty="0">
                          <a:effectLst/>
                        </a:rPr>
                        <a:t>  </a:t>
                      </a:r>
                      <a:r>
                        <a:rPr lang="en-US" sz="1000" b="1" dirty="0">
                          <a:effectLst/>
                        </a:rPr>
                        <a:t>only </a:t>
                      </a:r>
                      <a:r>
                        <a:rPr lang="en-US" sz="1000" b="1" spc="-200" dirty="0">
                          <a:effectLst/>
                        </a:rPr>
                        <a:t> </a:t>
                      </a:r>
                      <a:r>
                        <a:rPr lang="en-US" sz="1000" b="1" dirty="0">
                          <a:effectLst/>
                        </a:rPr>
                        <a:t>be </a:t>
                      </a:r>
                      <a:r>
                        <a:rPr lang="en-US" sz="1000" b="1" spc="-200" dirty="0">
                          <a:effectLst/>
                        </a:rPr>
                        <a:t> </a:t>
                      </a:r>
                      <a:r>
                        <a:rPr lang="en-US" sz="1000" b="1" dirty="0">
                          <a:effectLst/>
                        </a:rPr>
                        <a:t>presented</a:t>
                      </a:r>
                      <a:r>
                        <a:rPr lang="en-US" sz="1000" b="1" spc="-195" dirty="0">
                          <a:effectLst/>
                        </a:rPr>
                        <a:t>  </a:t>
                      </a:r>
                      <a:r>
                        <a:rPr lang="en-US" sz="1000" b="1" dirty="0">
                          <a:effectLst/>
                        </a:rPr>
                        <a:t>if</a:t>
                      </a:r>
                      <a:r>
                        <a:rPr lang="en-US" sz="1000" b="1" spc="-200" dirty="0">
                          <a:effectLst/>
                        </a:rPr>
                        <a:t>  </a:t>
                      </a:r>
                      <a:r>
                        <a:rPr lang="en-US" sz="1000" b="1" dirty="0">
                          <a:effectLst/>
                        </a:rPr>
                        <a:t>the number of students who qualify is sufficient:</a:t>
                      </a:r>
                      <a:endParaRPr lang="en-ZA" sz="1000" b="1" dirty="0">
                        <a:effectLst/>
                        <a:latin typeface="+mn-lt"/>
                        <a:ea typeface="DejaVu Sans"/>
                        <a:cs typeface="DejaVu Sans"/>
                      </a:endParaRPr>
                    </a:p>
                  </a:txBody>
                  <a:tcPr marL="0" marR="0" marT="0" marB="0"/>
                </a:tc>
                <a:tc>
                  <a:txBody>
                    <a:bodyPr/>
                    <a:lstStyle/>
                    <a:p>
                      <a:pPr algn="l">
                        <a:spcAft>
                          <a:spcPts val="0"/>
                        </a:spcAft>
                      </a:pPr>
                      <a:r>
                        <a:rPr lang="en-US" sz="1000" b="0" dirty="0">
                          <a:effectLst/>
                        </a:rPr>
                        <a:t> </a:t>
                      </a:r>
                      <a:endParaRPr lang="en-ZA" sz="1000" b="0" dirty="0">
                        <a:effectLst/>
                        <a:latin typeface="+mn-lt"/>
                        <a:ea typeface="DejaVu Sans"/>
                        <a:cs typeface="DejaVu Sans"/>
                      </a:endParaRPr>
                    </a:p>
                  </a:txBody>
                  <a:tcPr marL="0" marR="0" marT="0" marB="0"/>
                </a:tc>
                <a:tc>
                  <a:txBody>
                    <a:bodyPr/>
                    <a:lstStyle/>
                    <a:p>
                      <a:pPr marL="255905" algn="l">
                        <a:spcBef>
                          <a:spcPts val="20"/>
                        </a:spcBef>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409672029"/>
                  </a:ext>
                </a:extLst>
              </a:tr>
              <a:tr h="468224">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285">
                        <a:spcBef>
                          <a:spcPts val="750"/>
                        </a:spcBef>
                        <a:spcAft>
                          <a:spcPts val="0"/>
                        </a:spcAft>
                      </a:pPr>
                      <a:r>
                        <a:rPr lang="en-US" sz="1000" b="0" dirty="0">
                          <a:effectLst/>
                        </a:rPr>
                        <a:t>*Art and culture (Art, Drama, Dance and Music)</a:t>
                      </a:r>
                      <a:endParaRPr lang="en-ZA" sz="1000" b="0" dirty="0">
                        <a:effectLst/>
                      </a:endParaRPr>
                    </a:p>
                    <a:p>
                      <a:pPr marL="121285">
                        <a:spcBef>
                          <a:spcPts val="35"/>
                        </a:spcBef>
                        <a:spcAft>
                          <a:spcPts val="0"/>
                        </a:spcAft>
                      </a:pPr>
                      <a:r>
                        <a:rPr lang="en-US" sz="1000" b="0" dirty="0">
                          <a:effectLst/>
                        </a:rPr>
                        <a:t>*Economic and management sciences (Economics, Business</a:t>
                      </a:r>
                      <a:endParaRPr lang="en-ZA" sz="1000" b="0" dirty="0">
                        <a:effectLst/>
                      </a:endParaRPr>
                    </a:p>
                    <a:p>
                      <a:pPr marL="121285">
                        <a:lnSpc>
                          <a:spcPts val="1250"/>
                        </a:lnSpc>
                        <a:spcBef>
                          <a:spcPts val="10"/>
                        </a:spcBef>
                        <a:spcAft>
                          <a:spcPts val="0"/>
                        </a:spcAft>
                      </a:pPr>
                      <a:r>
                        <a:rPr lang="en-US" sz="1000" b="0" dirty="0">
                          <a:effectLst/>
                        </a:rPr>
                        <a:t>economics,</a:t>
                      </a:r>
                      <a:r>
                        <a:rPr lang="en-US" sz="1000" b="0" spc="-195" dirty="0">
                          <a:effectLst/>
                        </a:rPr>
                        <a:t> </a:t>
                      </a:r>
                      <a:r>
                        <a:rPr lang="en-US" sz="1000" b="0" dirty="0">
                          <a:effectLst/>
                        </a:rPr>
                        <a:t>Entrepreneurship,</a:t>
                      </a:r>
                      <a:r>
                        <a:rPr lang="en-US" sz="1000" b="0" spc="-195" dirty="0">
                          <a:effectLst/>
                        </a:rPr>
                        <a:t> </a:t>
                      </a:r>
                      <a:r>
                        <a:rPr lang="en-US" sz="1000" b="0" dirty="0">
                          <a:effectLst/>
                        </a:rPr>
                        <a:t>Business</a:t>
                      </a:r>
                      <a:r>
                        <a:rPr lang="en-US" sz="1000" b="0" spc="-195" dirty="0">
                          <a:effectLst/>
                        </a:rPr>
                        <a:t> </a:t>
                      </a:r>
                      <a:r>
                        <a:rPr lang="en-US" sz="1000" b="0" dirty="0">
                          <a:effectLst/>
                        </a:rPr>
                        <a:t>management</a:t>
                      </a:r>
                      <a:r>
                        <a:rPr lang="en-US" sz="1000" b="0" spc="-195" dirty="0">
                          <a:effectLst/>
                        </a:rPr>
                        <a:t> </a:t>
                      </a:r>
                      <a:r>
                        <a:rPr lang="en-US" sz="1000" b="0" spc="-25" dirty="0">
                          <a:effectLst/>
                        </a:rPr>
                        <a:t>and </a:t>
                      </a:r>
                      <a:r>
                        <a:rPr lang="en-US" sz="1000" b="0" dirty="0">
                          <a:effectLst/>
                        </a:rPr>
                        <a:t>Accounting)</a:t>
                      </a:r>
                      <a:endParaRPr lang="en-ZA" sz="1000" b="0" dirty="0">
                        <a:effectLst/>
                        <a:latin typeface="+mn-lt"/>
                        <a:ea typeface="DejaVu Sans"/>
                        <a:cs typeface="DejaVu Sans"/>
                      </a:endParaRPr>
                    </a:p>
                  </a:txBody>
                  <a:tcPr marL="0" marR="0" marT="0" marB="0"/>
                </a:tc>
                <a:tc>
                  <a:txBody>
                    <a:bodyPr/>
                    <a:lstStyle/>
                    <a:p>
                      <a:pPr marL="216535" algn="l">
                        <a:spcBef>
                          <a:spcPts val="565"/>
                        </a:spcBef>
                        <a:spcAft>
                          <a:spcPts val="0"/>
                        </a:spcAft>
                      </a:pPr>
                      <a:r>
                        <a:rPr lang="en-US" sz="1000" b="0" dirty="0" err="1">
                          <a:effectLst/>
                        </a:rPr>
                        <a:t>SPH</a:t>
                      </a:r>
                      <a:r>
                        <a:rPr lang="en-US" sz="1000" b="0" spc="-180" dirty="0">
                          <a:effectLst/>
                        </a:rPr>
                        <a:t> </a:t>
                      </a:r>
                      <a:r>
                        <a:rPr lang="en-US" sz="1000" b="0" dirty="0">
                          <a:effectLst/>
                        </a:rPr>
                        <a:t>413</a:t>
                      </a:r>
                      <a:endParaRPr lang="en-ZA" sz="1000" b="0" dirty="0">
                        <a:effectLst/>
                      </a:endParaRPr>
                    </a:p>
                    <a:p>
                      <a:pPr marL="216535" algn="l">
                        <a:spcBef>
                          <a:spcPts val="40"/>
                        </a:spcBef>
                        <a:spcAft>
                          <a:spcPts val="0"/>
                        </a:spcAft>
                      </a:pPr>
                      <a:r>
                        <a:rPr lang="en-US" sz="1000" b="0" dirty="0" err="1">
                          <a:effectLst/>
                        </a:rPr>
                        <a:t>SPH</a:t>
                      </a:r>
                      <a:r>
                        <a:rPr lang="en-US" sz="1000" b="0" spc="-180" dirty="0">
                          <a:effectLst/>
                        </a:rPr>
                        <a:t> </a:t>
                      </a:r>
                      <a:r>
                        <a:rPr lang="en-US" sz="1000" b="0" dirty="0">
                          <a:effectLst/>
                        </a:rPr>
                        <a:t>416</a:t>
                      </a:r>
                      <a:endParaRPr lang="en-ZA" sz="1000" b="0" dirty="0">
                        <a:effectLst/>
                        <a:latin typeface="+mn-lt"/>
                        <a:ea typeface="DejaVu Sans"/>
                        <a:cs typeface="DejaVu Sans"/>
                      </a:endParaRPr>
                    </a:p>
                  </a:txBody>
                  <a:tcPr marL="0" marR="0" marT="0" marB="0"/>
                </a:tc>
                <a:tc>
                  <a:txBody>
                    <a:bodyPr/>
                    <a:lstStyle/>
                    <a:p>
                      <a:pPr marL="177800" indent="0" algn="l">
                        <a:spcAft>
                          <a:spcPts val="0"/>
                        </a:spcAft>
                      </a:pPr>
                      <a:r>
                        <a:rPr lang="en-US" sz="1000" b="0" dirty="0">
                          <a:effectLst/>
                        </a:rPr>
                        <a:t>   20</a:t>
                      </a:r>
                    </a:p>
                    <a:p>
                      <a:pPr marL="177800" indent="0" algn="l">
                        <a:spcAft>
                          <a:spcPts val="0"/>
                        </a:spcAft>
                      </a:pPr>
                      <a:r>
                        <a:rPr lang="en-US" sz="1000" b="0" dirty="0">
                          <a:effectLst/>
                        </a:rPr>
                        <a:t>   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941870479"/>
                  </a:ext>
                </a:extLst>
              </a:tr>
            </a:tbl>
          </a:graphicData>
        </a:graphic>
      </p:graphicFrame>
      <p:pic>
        <p:nvPicPr>
          <p:cNvPr id="14" name="Picture 13" descr="A close up of a logo&#10;&#10;Description automatically generated">
            <a:extLst>
              <a:ext uri="{FF2B5EF4-FFF2-40B4-BE49-F238E27FC236}">
                <a16:creationId xmlns:a16="http://schemas.microsoft.com/office/drawing/2014/main" id="{7B41AA95-3F35-42E9-B22F-959A809F4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551" y="6606861"/>
            <a:ext cx="2860159" cy="2886082"/>
          </a:xfrm>
          <a:prstGeom prst="rect">
            <a:avLst/>
          </a:prstGeom>
        </p:spPr>
      </p:pic>
      <p:sp>
        <p:nvSpPr>
          <p:cNvPr id="15" name="Freeform 9">
            <a:extLst>
              <a:ext uri="{FF2B5EF4-FFF2-40B4-BE49-F238E27FC236}">
                <a16:creationId xmlns:a16="http://schemas.microsoft.com/office/drawing/2014/main" id="{46D48C1B-49F4-4487-B3B5-495147C02BDD}"/>
              </a:ext>
            </a:extLst>
          </p:cNvPr>
          <p:cNvSpPr>
            <a:spLocks/>
          </p:cNvSpPr>
          <p:nvPr/>
        </p:nvSpPr>
        <p:spPr bwMode="auto">
          <a:xfrm>
            <a:off x="-1" y="0"/>
            <a:ext cx="7559675" cy="720000"/>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dirty="0"/>
          </a:p>
        </p:txBody>
      </p:sp>
      <p:sp>
        <p:nvSpPr>
          <p:cNvPr id="16" name="TextBox 15">
            <a:extLst>
              <a:ext uri="{FF2B5EF4-FFF2-40B4-BE49-F238E27FC236}">
                <a16:creationId xmlns:a16="http://schemas.microsoft.com/office/drawing/2014/main" id="{88A77CE3-D521-4BA5-9831-863DB0380802}"/>
              </a:ext>
            </a:extLst>
          </p:cNvPr>
          <p:cNvSpPr txBox="1"/>
          <p:nvPr/>
        </p:nvSpPr>
        <p:spPr>
          <a:xfrm>
            <a:off x="677263" y="141999"/>
            <a:ext cx="6420167" cy="461665"/>
          </a:xfrm>
          <a:prstGeom prst="rect">
            <a:avLst/>
          </a:prstGeom>
          <a:noFill/>
        </p:spPr>
        <p:txBody>
          <a:bodyPr wrap="square" rtlCol="0">
            <a:spAutoFit/>
          </a:bodyPr>
          <a:lstStyle/>
          <a:p>
            <a:pPr algn="ctr"/>
            <a:r>
              <a:rPr lang="en-ZA" sz="2400" b="1" dirty="0">
                <a:solidFill>
                  <a:schemeClr val="bg1"/>
                </a:solidFill>
              </a:rPr>
              <a:t>Modules</a:t>
            </a:r>
          </a:p>
        </p:txBody>
      </p:sp>
      <p:sp>
        <p:nvSpPr>
          <p:cNvPr id="17" name="TextBox 16">
            <a:extLst>
              <a:ext uri="{FF2B5EF4-FFF2-40B4-BE49-F238E27FC236}">
                <a16:creationId xmlns:a16="http://schemas.microsoft.com/office/drawing/2014/main" id="{0BA4FDA7-147C-4FE6-B95F-1804713584DE}"/>
              </a:ext>
            </a:extLst>
          </p:cNvPr>
          <p:cNvSpPr txBox="1"/>
          <p:nvPr/>
        </p:nvSpPr>
        <p:spPr>
          <a:xfrm>
            <a:off x="2245544" y="6159293"/>
            <a:ext cx="3619695" cy="369332"/>
          </a:xfrm>
          <a:prstGeom prst="rect">
            <a:avLst/>
          </a:prstGeom>
          <a:noFill/>
        </p:spPr>
        <p:txBody>
          <a:bodyPr wrap="square" rtlCol="0">
            <a:spAutoFit/>
          </a:bodyPr>
          <a:lstStyle/>
          <a:p>
            <a:r>
              <a:rPr lang="en-ZA" dirty="0">
                <a:solidFill>
                  <a:schemeClr val="bg1"/>
                </a:solidFill>
              </a:rPr>
              <a:t>Example: Natural Science teacher</a:t>
            </a:r>
          </a:p>
        </p:txBody>
      </p:sp>
      <p:sp>
        <p:nvSpPr>
          <p:cNvPr id="12" name="TextBox 11">
            <a:extLst>
              <a:ext uri="{FF2B5EF4-FFF2-40B4-BE49-F238E27FC236}">
                <a16:creationId xmlns:a16="http://schemas.microsoft.com/office/drawing/2014/main" id="{1FE86884-AA7A-4011-BA16-CE8EA32E2D43}"/>
              </a:ext>
            </a:extLst>
          </p:cNvPr>
          <p:cNvSpPr txBox="1"/>
          <p:nvPr/>
        </p:nvSpPr>
        <p:spPr>
          <a:xfrm>
            <a:off x="3256599" y="6547675"/>
            <a:ext cx="4116386" cy="3046988"/>
          </a:xfrm>
          <a:prstGeom prst="rect">
            <a:avLst/>
          </a:prstGeom>
          <a:noFill/>
        </p:spPr>
        <p:txBody>
          <a:bodyPr wrap="square" rtlCol="0">
            <a:spAutoFit/>
          </a:bodyPr>
          <a:lstStyle/>
          <a:p>
            <a:r>
              <a:rPr lang="en-US" sz="1200" b="1" dirty="0"/>
              <a:t>Qualifying undergraduate modules:</a:t>
            </a:r>
          </a:p>
          <a:p>
            <a:pPr marL="171450" indent="-171450">
              <a:buFont typeface="Courier New" panose="02070309020205020404" pitchFamily="49" charset="0"/>
              <a:buChar char="o"/>
            </a:pPr>
            <a:r>
              <a:rPr lang="en-US" sz="1200" dirty="0"/>
              <a:t>Physics, </a:t>
            </a:r>
            <a:r>
              <a:rPr lang="en-US" sz="1200" spc="-210" dirty="0"/>
              <a:t> </a:t>
            </a:r>
            <a:r>
              <a:rPr lang="en-US" sz="1200" dirty="0"/>
              <a:t>Chemistry,</a:t>
            </a:r>
            <a:r>
              <a:rPr lang="en-US" sz="1200" spc="-215" dirty="0"/>
              <a:t> </a:t>
            </a:r>
            <a:r>
              <a:rPr lang="en-US" sz="1200" dirty="0"/>
              <a:t>Biological </a:t>
            </a:r>
            <a:r>
              <a:rPr lang="en-US" sz="1200" spc="-210" dirty="0"/>
              <a:t> </a:t>
            </a:r>
            <a:r>
              <a:rPr lang="en-US" sz="1200" dirty="0"/>
              <a:t>sciences </a:t>
            </a:r>
            <a:r>
              <a:rPr lang="en-US" sz="1200" spc="-215" dirty="0"/>
              <a:t> </a:t>
            </a:r>
            <a:r>
              <a:rPr lang="en-US" sz="1200" dirty="0"/>
              <a:t>and Biology</a:t>
            </a:r>
          </a:p>
          <a:p>
            <a:pPr marL="171450" indent="-171450">
              <a:buFont typeface="Courier New" panose="02070309020205020404" pitchFamily="49" charset="0"/>
              <a:buChar char="o"/>
            </a:pPr>
            <a:endParaRPr lang="en-US" sz="1200" dirty="0"/>
          </a:p>
          <a:p>
            <a:r>
              <a:rPr lang="en-US" sz="1200" b="1" dirty="0"/>
              <a:t>PGCE modules:</a:t>
            </a:r>
          </a:p>
          <a:p>
            <a:pPr marL="171450" indent="-171450">
              <a:buFont typeface="Wingdings" panose="05000000000000000000" pitchFamily="2" charset="2"/>
              <a:buChar char="ü"/>
            </a:pPr>
            <a:r>
              <a:rPr lang="en-US" sz="1200" dirty="0"/>
              <a:t>Global and social perspectives in education</a:t>
            </a:r>
          </a:p>
          <a:p>
            <a:pPr marL="171450" indent="-171450">
              <a:buFont typeface="Wingdings" panose="05000000000000000000" pitchFamily="2" charset="2"/>
              <a:buChar char="ü"/>
            </a:pPr>
            <a:r>
              <a:rPr lang="en-US" sz="1200" dirty="0"/>
              <a:t>Foundations of education</a:t>
            </a:r>
          </a:p>
          <a:p>
            <a:pPr marL="171450" indent="-171450" fontAlgn="t">
              <a:buFont typeface="Wingdings" panose="05000000000000000000" pitchFamily="2" charset="2"/>
              <a:buChar char="ü"/>
            </a:pPr>
            <a:r>
              <a:rPr lang="en-US" sz="1200" dirty="0"/>
              <a:t>Learning theories and assessment in teaching</a:t>
            </a:r>
            <a:endParaRPr lang="en-ZA" sz="1200" dirty="0"/>
          </a:p>
          <a:p>
            <a:pPr marL="171450" indent="-171450" fontAlgn="t">
              <a:buFont typeface="Wingdings" panose="05000000000000000000" pitchFamily="2" charset="2"/>
              <a:buChar char="ü"/>
            </a:pPr>
            <a:r>
              <a:rPr lang="en-US" sz="1200" dirty="0"/>
              <a:t>Facilitating learning</a:t>
            </a:r>
            <a:endParaRPr lang="en-ZA" sz="1200" dirty="0"/>
          </a:p>
          <a:p>
            <a:pPr marL="171450" indent="-171450" fontAlgn="t">
              <a:buFont typeface="Wingdings" panose="05000000000000000000" pitchFamily="2" charset="2"/>
              <a:buChar char="ü"/>
            </a:pPr>
            <a:r>
              <a:rPr lang="en-US" sz="1200" dirty="0"/>
              <a:t>Learning support</a:t>
            </a:r>
            <a:endParaRPr lang="en-ZA" sz="1200" dirty="0"/>
          </a:p>
          <a:p>
            <a:pPr marL="171450" indent="-171450" fontAlgn="t">
              <a:buFont typeface="Wingdings" panose="05000000000000000000" pitchFamily="2" charset="2"/>
              <a:buChar char="ü"/>
            </a:pPr>
            <a:r>
              <a:rPr lang="en-US" sz="1200" dirty="0"/>
              <a:t>Information and communication technology</a:t>
            </a:r>
            <a:endParaRPr lang="en-ZA" sz="1200" dirty="0"/>
          </a:p>
          <a:p>
            <a:pPr marL="171450" indent="-171450" fontAlgn="t">
              <a:buFont typeface="Wingdings" panose="05000000000000000000" pitchFamily="2" charset="2"/>
              <a:buChar char="ü"/>
            </a:pPr>
            <a:r>
              <a:rPr lang="en-US" sz="1200" dirty="0"/>
              <a:t>Professional ethics and law in teaching</a:t>
            </a:r>
            <a:endParaRPr lang="en-ZA" sz="1200" dirty="0"/>
          </a:p>
          <a:p>
            <a:pPr marL="171450" indent="-171450" fontAlgn="t">
              <a:buFont typeface="Wingdings" panose="05000000000000000000" pitchFamily="2" charset="2"/>
              <a:buChar char="ü"/>
            </a:pPr>
            <a:r>
              <a:rPr lang="en-US" sz="1200" dirty="0"/>
              <a:t>Professional development</a:t>
            </a:r>
            <a:endParaRPr lang="en-ZA" sz="1200" dirty="0"/>
          </a:p>
          <a:p>
            <a:pPr marL="171450" indent="-171450" fontAlgn="t">
              <a:buFont typeface="Wingdings" panose="05000000000000000000" pitchFamily="2" charset="2"/>
              <a:buChar char="ü"/>
            </a:pPr>
            <a:r>
              <a:rPr lang="en-US" sz="1200" dirty="0"/>
              <a:t>Teaching practice</a:t>
            </a:r>
            <a:endParaRPr lang="en-ZA" sz="1200" dirty="0"/>
          </a:p>
          <a:p>
            <a:pPr marL="171450" indent="-171450" fontAlgn="t">
              <a:buFont typeface="Wingdings" panose="05000000000000000000" pitchFamily="2" charset="2"/>
              <a:buChar char="ü"/>
            </a:pPr>
            <a:r>
              <a:rPr lang="en-US" sz="1200" dirty="0"/>
              <a:t>Teaching practice</a:t>
            </a:r>
            <a:endParaRPr lang="en-ZA" sz="1200" dirty="0"/>
          </a:p>
          <a:p>
            <a:pPr marL="171450" indent="-171450">
              <a:buFont typeface="Wingdings" panose="05000000000000000000" pitchFamily="2" charset="2"/>
              <a:buChar char="ü"/>
            </a:pPr>
            <a:r>
              <a:rPr lang="en-US" sz="1200" dirty="0"/>
              <a:t>Conversational Competence (isiZulu, Sepedi or </a:t>
            </a:r>
            <a:r>
              <a:rPr lang="en-US" sz="1200" dirty="0" err="1"/>
              <a:t>SeTswana</a:t>
            </a:r>
            <a:endParaRPr lang="en-US" sz="1200" dirty="0"/>
          </a:p>
          <a:p>
            <a:pPr marL="171450" indent="-171450">
              <a:buFont typeface="Wingdings" panose="05000000000000000000" pitchFamily="2" charset="2"/>
              <a:buChar char="ü"/>
            </a:pPr>
            <a:r>
              <a:rPr lang="en-US" sz="1200" dirty="0"/>
              <a:t>Natural</a:t>
            </a:r>
            <a:r>
              <a:rPr lang="en-US" sz="1200" spc="-215" dirty="0"/>
              <a:t> s</a:t>
            </a:r>
            <a:r>
              <a:rPr lang="en-US" sz="1200" dirty="0"/>
              <a:t>ciences</a:t>
            </a:r>
            <a:endParaRPr lang="en-ZA" sz="1200" dirty="0"/>
          </a:p>
        </p:txBody>
      </p:sp>
      <p:sp>
        <p:nvSpPr>
          <p:cNvPr id="7" name="Rectangle 6">
            <a:extLst>
              <a:ext uri="{FF2B5EF4-FFF2-40B4-BE49-F238E27FC236}">
                <a16:creationId xmlns:a16="http://schemas.microsoft.com/office/drawing/2014/main" id="{61EFA009-D715-4546-93B7-52F5BD7CCBCE}"/>
              </a:ext>
            </a:extLst>
          </p:cNvPr>
          <p:cNvSpPr/>
          <p:nvPr/>
        </p:nvSpPr>
        <p:spPr>
          <a:xfrm>
            <a:off x="462245" y="6121193"/>
            <a:ext cx="6642735" cy="350096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216260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FA171-A6F4-4A51-A453-5071F9A2CC62}"/>
              </a:ext>
            </a:extLst>
          </p:cNvPr>
          <p:cNvSpPr>
            <a:spLocks noGrp="1"/>
          </p:cNvSpPr>
          <p:nvPr>
            <p:ph type="ftr" sz="quarter" idx="11"/>
          </p:nvPr>
        </p:nvSpPr>
        <p:spPr>
          <a:xfrm>
            <a:off x="6114288" y="10155547"/>
            <a:ext cx="1258698" cy="249881"/>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5F97DCF4-2648-47E0-819E-012D7811D3F2}"/>
              </a:ext>
            </a:extLst>
          </p:cNvPr>
          <p:cNvSpPr>
            <a:spLocks noGrp="1"/>
          </p:cNvSpPr>
          <p:nvPr>
            <p:ph type="sldNum" sz="quarter" idx="12"/>
          </p:nvPr>
        </p:nvSpPr>
        <p:spPr>
          <a:xfrm>
            <a:off x="7117210" y="10407658"/>
            <a:ext cx="249003" cy="286386"/>
          </a:xfrm>
        </p:spPr>
        <p:txBody>
          <a:bodyPr/>
          <a:lstStyle/>
          <a:p>
            <a:fld id="{DBAA4412-454A-4D8E-B575-ABAB72FD5B57}" type="slidenum">
              <a:rPr lang="en-ZA" smtClean="0"/>
              <a:t>6</a:t>
            </a:fld>
            <a:endParaRPr lang="en-ZA" dirty="0"/>
          </a:p>
        </p:txBody>
      </p:sp>
      <p:grpSp>
        <p:nvGrpSpPr>
          <p:cNvPr id="4" name="Group 3">
            <a:extLst>
              <a:ext uri="{FF2B5EF4-FFF2-40B4-BE49-F238E27FC236}">
                <a16:creationId xmlns:a16="http://schemas.microsoft.com/office/drawing/2014/main" id="{AE7E1AA0-0CAE-4A12-993D-2A2A04DA2FAF}"/>
              </a:ext>
            </a:extLst>
          </p:cNvPr>
          <p:cNvGrpSpPr>
            <a:grpSpLocks/>
          </p:cNvGrpSpPr>
          <p:nvPr/>
        </p:nvGrpSpPr>
        <p:grpSpPr bwMode="auto">
          <a:xfrm>
            <a:off x="4808220" y="10405428"/>
            <a:ext cx="2751455" cy="286385"/>
            <a:chOff x="7572" y="16387"/>
            <a:chExt cx="4333" cy="451"/>
          </a:xfrm>
        </p:grpSpPr>
        <p:sp>
          <p:nvSpPr>
            <p:cNvPr id="5" name="Rectangle 4">
              <a:extLst>
                <a:ext uri="{FF2B5EF4-FFF2-40B4-BE49-F238E27FC236}">
                  <a16:creationId xmlns:a16="http://schemas.microsoft.com/office/drawing/2014/main" id="{DC2F16F0-9968-4469-973E-8A01F6241166}"/>
                </a:ext>
              </a:extLst>
            </p:cNvPr>
            <p:cNvSpPr>
              <a:spLocks noChangeArrowheads="1"/>
            </p:cNvSpPr>
            <p:nvPr/>
          </p:nvSpPr>
          <p:spPr bwMode="auto">
            <a:xfrm>
              <a:off x="7572"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393ED5A8-B8EC-4064-A024-F0414C8FDA6D}"/>
                </a:ext>
              </a:extLst>
            </p:cNvPr>
            <p:cNvSpPr>
              <a:spLocks noChangeArrowheads="1"/>
            </p:cNvSpPr>
            <p:nvPr/>
          </p:nvSpPr>
          <p:spPr bwMode="auto">
            <a:xfrm>
              <a:off x="11611"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graphicFrame>
        <p:nvGraphicFramePr>
          <p:cNvPr id="7" name="Table 6">
            <a:extLst>
              <a:ext uri="{FF2B5EF4-FFF2-40B4-BE49-F238E27FC236}">
                <a16:creationId xmlns:a16="http://schemas.microsoft.com/office/drawing/2014/main" id="{BF86DEF3-869A-40F1-AA94-D4567E68EAEA}"/>
              </a:ext>
            </a:extLst>
          </p:cNvPr>
          <p:cNvGraphicFramePr>
            <a:graphicFrameLocks noGrp="1"/>
          </p:cNvGraphicFramePr>
          <p:nvPr>
            <p:extLst>
              <p:ext uri="{D42A27DB-BD31-4B8C-83A1-F6EECF244321}">
                <p14:modId xmlns:p14="http://schemas.microsoft.com/office/powerpoint/2010/main" val="2299880077"/>
              </p:ext>
            </p:extLst>
          </p:nvPr>
        </p:nvGraphicFramePr>
        <p:xfrm>
          <a:off x="381412" y="412684"/>
          <a:ext cx="6521451" cy="4746843"/>
        </p:xfrm>
        <a:graphic>
          <a:graphicData uri="http://schemas.openxmlformats.org/drawingml/2006/table">
            <a:tbl>
              <a:tblPr firstRow="1" firstCol="1" lastRow="1" lastCol="1" bandRow="1" bandCol="1">
                <a:tableStyleId>{2D5ABB26-0587-4C30-8999-92F81FD0307C}</a:tableStyleId>
              </a:tblPr>
              <a:tblGrid>
                <a:gridCol w="1074761">
                  <a:extLst>
                    <a:ext uri="{9D8B030D-6E8A-4147-A177-3AD203B41FA5}">
                      <a16:colId xmlns:a16="http://schemas.microsoft.com/office/drawing/2014/main" val="3029589149"/>
                    </a:ext>
                  </a:extLst>
                </a:gridCol>
                <a:gridCol w="3680129">
                  <a:extLst>
                    <a:ext uri="{9D8B030D-6E8A-4147-A177-3AD203B41FA5}">
                      <a16:colId xmlns:a16="http://schemas.microsoft.com/office/drawing/2014/main" val="3868035533"/>
                    </a:ext>
                  </a:extLst>
                </a:gridCol>
                <a:gridCol w="1075996">
                  <a:extLst>
                    <a:ext uri="{9D8B030D-6E8A-4147-A177-3AD203B41FA5}">
                      <a16:colId xmlns:a16="http://schemas.microsoft.com/office/drawing/2014/main" val="3349848394"/>
                    </a:ext>
                  </a:extLst>
                </a:gridCol>
                <a:gridCol w="690565">
                  <a:extLst>
                    <a:ext uri="{9D8B030D-6E8A-4147-A177-3AD203B41FA5}">
                      <a16:colId xmlns:a16="http://schemas.microsoft.com/office/drawing/2014/main" val="4253510993"/>
                    </a:ext>
                  </a:extLst>
                </a:gridCol>
              </a:tblGrid>
              <a:tr h="288000">
                <a:tc>
                  <a:txBody>
                    <a:bodyPr/>
                    <a:lstStyle/>
                    <a:p>
                      <a:pPr marL="31750">
                        <a:spcBef>
                          <a:spcPts val="60"/>
                        </a:spcBef>
                        <a:spcAft>
                          <a:spcPts val="0"/>
                        </a:spcAft>
                      </a:pPr>
                      <a:r>
                        <a:rPr lang="en-US" sz="1000" b="1" dirty="0">
                          <a:effectLst/>
                        </a:rPr>
                        <a:t>  Modules</a:t>
                      </a:r>
                      <a:endParaRPr lang="en-ZA" sz="1000" b="1" dirty="0">
                        <a:effectLst/>
                        <a:latin typeface="+mn-lt"/>
                        <a:ea typeface="DejaVu Sans"/>
                        <a:cs typeface="DejaVu Sans"/>
                      </a:endParaRPr>
                    </a:p>
                  </a:txBody>
                  <a:tcPr marL="0" marR="0" marT="0" marB="0"/>
                </a:tc>
                <a:tc>
                  <a:txBody>
                    <a:bodyPr/>
                    <a:lstStyle/>
                    <a:p>
                      <a:pPr marL="121285">
                        <a:spcBef>
                          <a:spcPts val="60"/>
                        </a:spcBef>
                        <a:spcAft>
                          <a:spcPts val="0"/>
                        </a:spcAft>
                      </a:pPr>
                      <a:r>
                        <a:rPr lang="en-US" sz="1000" b="1">
                          <a:effectLst/>
                        </a:rPr>
                        <a:t>Description</a:t>
                      </a:r>
                      <a:endParaRPr lang="en-ZA" sz="1000" b="1">
                        <a:effectLst/>
                        <a:latin typeface="+mn-lt"/>
                        <a:ea typeface="DejaVu Sans"/>
                        <a:cs typeface="DejaVu Sans"/>
                      </a:endParaRPr>
                    </a:p>
                  </a:txBody>
                  <a:tcPr marL="0" marR="0" marT="0" marB="0"/>
                </a:tc>
                <a:tc>
                  <a:txBody>
                    <a:bodyPr/>
                    <a:lstStyle/>
                    <a:p>
                      <a:pPr marL="216535" algn="l">
                        <a:spcBef>
                          <a:spcPts val="60"/>
                        </a:spcBef>
                        <a:spcAft>
                          <a:spcPts val="0"/>
                        </a:spcAft>
                      </a:pPr>
                      <a:r>
                        <a:rPr lang="en-US" sz="1000" b="1">
                          <a:effectLst/>
                        </a:rPr>
                        <a:t>Code</a:t>
                      </a:r>
                      <a:endParaRPr lang="en-ZA" sz="1000" b="1">
                        <a:effectLst/>
                        <a:latin typeface="+mn-lt"/>
                        <a:ea typeface="DejaVu Sans"/>
                        <a:cs typeface="DejaVu Sans"/>
                      </a:endParaRPr>
                    </a:p>
                  </a:txBody>
                  <a:tcPr marL="0" marR="0" marT="0" marB="0"/>
                </a:tc>
                <a:tc>
                  <a:txBody>
                    <a:bodyPr/>
                    <a:lstStyle/>
                    <a:p>
                      <a:pPr marL="255905" algn="l">
                        <a:spcBef>
                          <a:spcPts val="60"/>
                        </a:spcBef>
                        <a:spcAft>
                          <a:spcPts val="0"/>
                        </a:spcAft>
                      </a:pPr>
                      <a:r>
                        <a:rPr lang="en-US" sz="1000" b="1" dirty="0">
                          <a:effectLst/>
                        </a:rPr>
                        <a:t>Credits</a:t>
                      </a:r>
                      <a:endParaRPr lang="en-ZA" sz="1000" b="1" dirty="0">
                        <a:effectLst/>
                        <a:latin typeface="+mn-lt"/>
                        <a:ea typeface="DejaVu Sans"/>
                        <a:cs typeface="DejaVu Sans"/>
                      </a:endParaRPr>
                    </a:p>
                  </a:txBody>
                  <a:tcPr marL="0" marR="0" marT="0" marB="0"/>
                </a:tc>
                <a:extLst>
                  <a:ext uri="{0D108BD9-81ED-4DB2-BD59-A6C34878D82A}">
                    <a16:rowId xmlns:a16="http://schemas.microsoft.com/office/drawing/2014/main" val="2216897289"/>
                  </a:ext>
                </a:extLst>
              </a:tr>
              <a:tr h="677898">
                <a:tc>
                  <a:txBody>
                    <a:bodyPr/>
                    <a:lstStyle/>
                    <a:p>
                      <a:pPr marL="92075" indent="0">
                        <a:spcAft>
                          <a:spcPts val="0"/>
                        </a:spcAft>
                      </a:pPr>
                      <a:r>
                        <a:rPr lang="en-US" sz="1000" b="0" dirty="0">
                          <a:effectLst/>
                        </a:rPr>
                        <a:t>Further Education and Training</a:t>
                      </a:r>
                      <a:endParaRPr lang="en-ZA" sz="1000" b="0" dirty="0">
                        <a:effectLst/>
                      </a:endParaRPr>
                    </a:p>
                    <a:p>
                      <a:pPr marL="92075" marR="0" lvl="0" indent="0" algn="l" defTabSz="755934" rtl="0" eaLnBrk="1" fontAlgn="auto" latinLnBrk="0" hangingPunct="1">
                        <a:lnSpc>
                          <a:spcPts val="1180"/>
                        </a:lnSpc>
                        <a:spcBef>
                          <a:spcPts val="0"/>
                        </a:spcBef>
                        <a:spcAft>
                          <a:spcPts val="0"/>
                        </a:spcAft>
                        <a:buClrTx/>
                        <a:buSzTx/>
                        <a:buFontTx/>
                        <a:buNone/>
                        <a:tabLst/>
                        <a:defRPr/>
                      </a:pPr>
                      <a:r>
                        <a:rPr lang="en-US" sz="1000" b="0" dirty="0">
                          <a:effectLst/>
                        </a:rPr>
                        <a:t>Teaching</a:t>
                      </a:r>
                    </a:p>
                    <a:p>
                      <a:pPr marL="92075" marR="0" lvl="0" indent="0" algn="l" defTabSz="755934" rtl="0" eaLnBrk="1" fontAlgn="auto" latinLnBrk="0" hangingPunct="1">
                        <a:lnSpc>
                          <a:spcPts val="1180"/>
                        </a:lnSpc>
                        <a:spcBef>
                          <a:spcPts val="0"/>
                        </a:spcBef>
                        <a:spcAft>
                          <a:spcPts val="0"/>
                        </a:spcAft>
                        <a:buClrTx/>
                        <a:buSzTx/>
                        <a:buFontTx/>
                        <a:buNone/>
                        <a:tabLst/>
                        <a:defRPr/>
                      </a:pPr>
                      <a:r>
                        <a:rPr lang="en-US" sz="1000" b="0" dirty="0">
                          <a:effectLst/>
                        </a:rPr>
                        <a:t>(09227041)</a:t>
                      </a:r>
                      <a:endParaRPr lang="en-ZA" sz="1000" b="0" dirty="0">
                        <a:effectLst/>
                        <a:latin typeface="+mn-lt"/>
                        <a:ea typeface="DejaVu Sans"/>
                        <a:cs typeface="DejaVu Sans"/>
                      </a:endParaRPr>
                    </a:p>
                    <a:p>
                      <a:pPr marL="31750">
                        <a:lnSpc>
                          <a:spcPts val="1180"/>
                        </a:lnSpc>
                        <a:spcAft>
                          <a:spcPts val="0"/>
                        </a:spcAft>
                      </a:pPr>
                      <a:endParaRPr lang="en-ZA" sz="1000" b="0" dirty="0">
                        <a:effectLst/>
                        <a:latin typeface="+mn-lt"/>
                        <a:ea typeface="DejaVu Sans"/>
                        <a:cs typeface="DejaVu Sans"/>
                      </a:endParaRPr>
                    </a:p>
                  </a:txBody>
                  <a:tcPr marL="0" marR="0" marT="0" marB="0"/>
                </a:tc>
                <a:tc>
                  <a:txBody>
                    <a:bodyPr/>
                    <a:lstStyle/>
                    <a:p>
                      <a:pPr marL="121920" algn="just">
                        <a:lnSpc>
                          <a:spcPct val="105000"/>
                        </a:lnSpc>
                        <a:spcAft>
                          <a:spcPts val="0"/>
                        </a:spcAft>
                      </a:pPr>
                      <a:r>
                        <a:rPr lang="en-US" sz="1000" b="1" dirty="0">
                          <a:effectLst/>
                        </a:rPr>
                        <a:t>Research Project</a:t>
                      </a:r>
                    </a:p>
                    <a:p>
                      <a:pPr marL="121920" algn="just">
                        <a:lnSpc>
                          <a:spcPct val="105000"/>
                        </a:lnSpc>
                        <a:spcAft>
                          <a:spcPts val="0"/>
                        </a:spcAft>
                      </a:pPr>
                      <a:r>
                        <a:rPr lang="en-US" sz="1000" b="1" dirty="0">
                          <a:effectLst/>
                        </a:rPr>
                        <a:t>(This module is compulsory for students who do not qualify for a 2nd teaching </a:t>
                      </a:r>
                      <a:r>
                        <a:rPr lang="en-US" sz="1000" b="1" dirty="0" err="1">
                          <a:effectLst/>
                        </a:rPr>
                        <a:t>specialisation</a:t>
                      </a:r>
                      <a:r>
                        <a:rPr lang="en-US" sz="1000" b="1" dirty="0">
                          <a:effectLst/>
                        </a:rPr>
                        <a:t>)</a:t>
                      </a:r>
                    </a:p>
                    <a:p>
                      <a:pPr marL="121920" algn="just">
                        <a:lnSpc>
                          <a:spcPct val="105000"/>
                        </a:lnSpc>
                        <a:spcAft>
                          <a:spcPts val="0"/>
                        </a:spcAft>
                      </a:pPr>
                      <a:endParaRPr lang="en-US" sz="1000" b="1" dirty="0">
                        <a:effectLst/>
                      </a:endParaRPr>
                    </a:p>
                    <a:p>
                      <a:pPr marL="121920" algn="just">
                        <a:lnSpc>
                          <a:spcPct val="105000"/>
                        </a:lnSpc>
                        <a:spcAft>
                          <a:spcPts val="0"/>
                        </a:spcAft>
                      </a:pPr>
                      <a:r>
                        <a:rPr lang="en-US" sz="1000" b="1" dirty="0">
                          <a:effectLst/>
                        </a:rPr>
                        <a:t>Choose</a:t>
                      </a:r>
                      <a:r>
                        <a:rPr lang="en-US" sz="1000" b="1" spc="-85" dirty="0">
                          <a:effectLst/>
                        </a:rPr>
                        <a:t> </a:t>
                      </a:r>
                      <a:r>
                        <a:rPr lang="en-US" sz="1000" b="1" dirty="0">
                          <a:effectLst/>
                        </a:rPr>
                        <a:t>one</a:t>
                      </a:r>
                      <a:r>
                        <a:rPr lang="en-US" sz="1000" b="1" spc="-80" dirty="0">
                          <a:effectLst/>
                        </a:rPr>
                        <a:t> </a:t>
                      </a:r>
                      <a:r>
                        <a:rPr lang="en-US" sz="1000" b="1" dirty="0">
                          <a:effectLst/>
                        </a:rPr>
                        <a:t>of</a:t>
                      </a:r>
                      <a:r>
                        <a:rPr lang="en-US" sz="1000" b="1" spc="-85" dirty="0">
                          <a:effectLst/>
                        </a:rPr>
                        <a:t> </a:t>
                      </a:r>
                      <a:r>
                        <a:rPr lang="en-US" sz="1000" b="1" dirty="0">
                          <a:effectLst/>
                        </a:rPr>
                        <a:t>the</a:t>
                      </a:r>
                      <a:r>
                        <a:rPr lang="en-US" sz="1000" b="1" spc="-80" dirty="0">
                          <a:effectLst/>
                        </a:rPr>
                        <a:t> </a:t>
                      </a:r>
                      <a:r>
                        <a:rPr lang="en-US" sz="1000" b="1" dirty="0">
                          <a:effectLst/>
                        </a:rPr>
                        <a:t>following</a:t>
                      </a:r>
                      <a:r>
                        <a:rPr lang="en-US" sz="1000" b="1" spc="-85" dirty="0">
                          <a:effectLst/>
                        </a:rPr>
                        <a:t> </a:t>
                      </a:r>
                      <a:r>
                        <a:rPr lang="en-US" sz="1000" b="1" dirty="0">
                          <a:effectLst/>
                        </a:rPr>
                        <a:t>teaching</a:t>
                      </a:r>
                      <a:r>
                        <a:rPr lang="en-US" sz="1000" b="1" spc="-85" dirty="0">
                          <a:effectLst/>
                        </a:rPr>
                        <a:t> </a:t>
                      </a:r>
                      <a:r>
                        <a:rPr lang="en-US" sz="1000" b="1" dirty="0">
                          <a:effectLst/>
                        </a:rPr>
                        <a:t>specialisations</a:t>
                      </a:r>
                      <a:r>
                        <a:rPr lang="en-US" sz="1000" b="1" spc="-80" dirty="0">
                          <a:effectLst/>
                        </a:rPr>
                        <a:t> </a:t>
                      </a:r>
                      <a:r>
                        <a:rPr lang="en-US" sz="1000" b="1" spc="-40" dirty="0">
                          <a:effectLst/>
                        </a:rPr>
                        <a:t>in </a:t>
                      </a:r>
                      <a:r>
                        <a:rPr lang="en-US" sz="1000" b="1" dirty="0">
                          <a:effectLst/>
                        </a:rPr>
                        <a:t>accordance</a:t>
                      </a:r>
                      <a:r>
                        <a:rPr lang="en-US" sz="1000" b="1" spc="-130" dirty="0">
                          <a:effectLst/>
                        </a:rPr>
                        <a:t> </a:t>
                      </a:r>
                      <a:r>
                        <a:rPr lang="en-US" sz="1000" b="1" dirty="0">
                          <a:effectLst/>
                        </a:rPr>
                        <a:t>with</a:t>
                      </a:r>
                      <a:r>
                        <a:rPr lang="en-US" sz="1000" b="1" spc="-125" dirty="0">
                          <a:effectLst/>
                        </a:rPr>
                        <a:t> </a:t>
                      </a:r>
                      <a:r>
                        <a:rPr lang="en-US" sz="1000" b="1" dirty="0">
                          <a:effectLst/>
                        </a:rPr>
                        <a:t>the</a:t>
                      </a:r>
                      <a:r>
                        <a:rPr lang="en-US" sz="1000" b="1" spc="-125" dirty="0">
                          <a:effectLst/>
                        </a:rPr>
                        <a:t> </a:t>
                      </a:r>
                      <a:r>
                        <a:rPr lang="en-US" sz="1000" b="1" dirty="0">
                          <a:effectLst/>
                        </a:rPr>
                        <a:t>admission</a:t>
                      </a:r>
                      <a:r>
                        <a:rPr lang="en-US" sz="1000" b="1" spc="-125" dirty="0">
                          <a:effectLst/>
                        </a:rPr>
                        <a:t> </a:t>
                      </a:r>
                      <a:r>
                        <a:rPr lang="en-US" sz="1000" b="1" dirty="0">
                          <a:effectLst/>
                        </a:rPr>
                        <a:t>requirements</a:t>
                      </a:r>
                      <a:r>
                        <a:rPr lang="en-US" sz="1000" b="0" dirty="0">
                          <a:effectLst/>
                        </a:rPr>
                        <a:t> </a:t>
                      </a:r>
                      <a:endParaRPr lang="en-ZA" sz="1000" b="0" dirty="0">
                        <a:effectLst/>
                        <a:latin typeface="+mn-lt"/>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US" sz="1000" b="0" dirty="0" err="1">
                          <a:effectLst/>
                          <a:latin typeface="+mn-lt"/>
                          <a:ea typeface="DejaVu Sans"/>
                          <a:cs typeface="DejaVu Sans"/>
                        </a:rPr>
                        <a:t>JNM</a:t>
                      </a:r>
                      <a:r>
                        <a:rPr lang="en-US" sz="1000" b="0" dirty="0">
                          <a:effectLst/>
                          <a:latin typeface="+mn-lt"/>
                          <a:ea typeface="DejaVu Sans"/>
                          <a:cs typeface="DejaVu Sans"/>
                        </a:rPr>
                        <a:t> 400</a:t>
                      </a:r>
                      <a:endParaRPr lang="en-ZA" sz="1000" b="0" dirty="0">
                        <a:effectLst/>
                        <a:latin typeface="+mn-lt"/>
                        <a:ea typeface="DejaVu Sans"/>
                        <a:cs typeface="DejaVu Sans"/>
                      </a:endParaRP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368990612"/>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121920" marR="0" lvl="0" indent="0" algn="l" defTabSz="755934" rtl="0" eaLnBrk="1" fontAlgn="auto" latinLnBrk="0" hangingPunct="1">
                        <a:lnSpc>
                          <a:spcPts val="1070"/>
                        </a:lnSpc>
                        <a:spcBef>
                          <a:spcPts val="85"/>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216535" algn="l">
                        <a:lnSpc>
                          <a:spcPts val="1155"/>
                        </a:lnSpc>
                        <a:spcAft>
                          <a:spcPts val="0"/>
                        </a:spcAft>
                      </a:pPr>
                      <a:endParaRPr lang="en-ZA" sz="1000" b="0" dirty="0">
                        <a:effectLst/>
                        <a:latin typeface="+mn-lt"/>
                        <a:ea typeface="DejaVu Sans"/>
                        <a:cs typeface="DejaVu Sans"/>
                      </a:endParaRPr>
                    </a:p>
                  </a:txBody>
                  <a:tcPr marL="0" marR="0" marT="0" marB="0"/>
                </a:tc>
                <a:tc>
                  <a:txBody>
                    <a:bodyPr/>
                    <a:lstStyle/>
                    <a:p>
                      <a:pPr marL="255905" algn="l">
                        <a:lnSpc>
                          <a:spcPts val="1155"/>
                        </a:lnSpc>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368219216"/>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92075" marR="0" lvl="0" indent="0" algn="l" defTabSz="755934" rtl="0" eaLnBrk="1" fontAlgn="auto" latinLnBrk="0" hangingPunct="1">
                        <a:lnSpc>
                          <a:spcPts val="1070"/>
                        </a:lnSpc>
                        <a:spcBef>
                          <a:spcPts val="85"/>
                        </a:spcBef>
                        <a:spcAft>
                          <a:spcPts val="0"/>
                        </a:spcAft>
                        <a:buClrTx/>
                        <a:buSzTx/>
                        <a:buFontTx/>
                        <a:buNone/>
                        <a:tabLst/>
                        <a:defRPr/>
                      </a:pPr>
                      <a:r>
                        <a:rPr lang="en-ZA" sz="1000" b="0" dirty="0">
                          <a:effectLst/>
                          <a:latin typeface="+mn-lt"/>
                          <a:ea typeface="DejaVu Sans"/>
                          <a:cs typeface="DejaVu Sans"/>
                        </a:rPr>
                        <a:t>Accounting</a:t>
                      </a: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VRK</a:t>
                      </a:r>
                      <a:r>
                        <a:rPr lang="en-ZA" sz="1000" b="0" dirty="0">
                          <a:effectLst/>
                          <a:latin typeface="+mn-lt"/>
                          <a:ea typeface="DejaVu Sans"/>
                          <a:cs typeface="DejaVu Sans"/>
                        </a:rPr>
                        <a:t> 410</a:t>
                      </a: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511598728"/>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92075" indent="0">
                        <a:lnSpc>
                          <a:spcPts val="1040"/>
                        </a:lnSpc>
                        <a:spcBef>
                          <a:spcPts val="210"/>
                        </a:spcBef>
                        <a:spcAft>
                          <a:spcPts val="0"/>
                        </a:spcAft>
                      </a:pPr>
                      <a:r>
                        <a:rPr lang="en-US" sz="1000" dirty="0">
                          <a:effectLst/>
                          <a:latin typeface="+mn-lt"/>
                          <a:ea typeface="DejaVu Sans"/>
                          <a:cs typeface="DejaVu Sans"/>
                        </a:rPr>
                        <a:t>Afrikaans</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VAF</a:t>
                      </a:r>
                      <a:r>
                        <a:rPr lang="en-ZA" sz="1000" b="0" dirty="0">
                          <a:effectLst/>
                          <a:latin typeface="+mn-lt"/>
                          <a:ea typeface="DejaVu Sans"/>
                          <a:cs typeface="DejaVu Sans"/>
                        </a:rPr>
                        <a:t> 410</a:t>
                      </a:r>
                    </a:p>
                  </a:txBody>
                  <a:tcPr marL="0" marR="0" marT="0" marB="0"/>
                </a:tc>
                <a:tc>
                  <a:txBody>
                    <a:bodyPr/>
                    <a:lstStyle/>
                    <a:p>
                      <a:pPr marL="255905" algn="l">
                        <a:lnSpc>
                          <a:spcPts val="1155"/>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42977759"/>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92075" indent="0">
                        <a:lnSpc>
                          <a:spcPts val="1040"/>
                        </a:lnSpc>
                        <a:spcBef>
                          <a:spcPts val="120"/>
                        </a:spcBef>
                        <a:spcAft>
                          <a:spcPts val="0"/>
                        </a:spcAft>
                      </a:pPr>
                      <a:r>
                        <a:rPr lang="en-US" sz="1000" dirty="0">
                          <a:effectLst/>
                          <a:latin typeface="+mn-lt"/>
                          <a:ea typeface="DejaVu Sans"/>
                          <a:cs typeface="DejaVu Sans"/>
                        </a:rPr>
                        <a:t>African languages</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a:effectLst/>
                          <a:latin typeface="+mn-lt"/>
                          <a:ea typeface="DejaVu Sans"/>
                          <a:cs typeface="DejaVu Sans"/>
                        </a:rPr>
                        <a:t>VAT 410</a:t>
                      </a: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482270816"/>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92075" indent="0">
                        <a:lnSpc>
                          <a:spcPts val="1040"/>
                        </a:lnSpc>
                        <a:spcBef>
                          <a:spcPts val="115"/>
                        </a:spcBef>
                        <a:spcAft>
                          <a:spcPts val="0"/>
                        </a:spcAft>
                      </a:pPr>
                      <a:r>
                        <a:rPr lang="en-US" sz="1000" dirty="0">
                          <a:effectLst/>
                          <a:latin typeface="+mn-lt"/>
                          <a:ea typeface="DejaVu Sans"/>
                          <a:cs typeface="DejaVu Sans"/>
                        </a:rPr>
                        <a:t>Business studies</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VBT</a:t>
                      </a:r>
                      <a:r>
                        <a:rPr lang="en-ZA" sz="1000" b="0" dirty="0">
                          <a:effectLst/>
                          <a:latin typeface="+mn-lt"/>
                          <a:ea typeface="DejaVu Sans"/>
                          <a:cs typeface="DejaVu Sans"/>
                        </a:rPr>
                        <a:t> 410</a:t>
                      </a: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237501552"/>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0"/>
                        </a:spcBef>
                        <a:spcAft>
                          <a:spcPts val="0"/>
                        </a:spcAft>
                      </a:pPr>
                      <a:r>
                        <a:rPr lang="en-US" sz="1000" dirty="0">
                          <a:effectLst/>
                          <a:latin typeface="+mn-lt"/>
                          <a:ea typeface="DejaVu Sans"/>
                          <a:cs typeface="DejaVu Sans"/>
                        </a:rPr>
                        <a:t>Economics</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VEK</a:t>
                      </a:r>
                      <a:r>
                        <a:rPr lang="en-ZA" sz="1000" b="0" dirty="0">
                          <a:effectLst/>
                          <a:latin typeface="+mn-lt"/>
                          <a:ea typeface="DejaVu Sans"/>
                          <a:cs typeface="DejaVu Sans"/>
                        </a:rPr>
                        <a:t> 410</a:t>
                      </a: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744044744"/>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20"/>
                        </a:spcBef>
                        <a:spcAft>
                          <a:spcPts val="0"/>
                        </a:spcAft>
                      </a:pPr>
                      <a:r>
                        <a:rPr lang="en-US" sz="1000" dirty="0">
                          <a:effectLst/>
                          <a:latin typeface="+mn-lt"/>
                          <a:ea typeface="DejaVu Sans"/>
                          <a:cs typeface="DejaVu Sans"/>
                        </a:rPr>
                        <a:t>English</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VES</a:t>
                      </a:r>
                      <a:r>
                        <a:rPr lang="en-ZA" sz="1000" b="0" dirty="0">
                          <a:effectLst/>
                          <a:latin typeface="+mn-lt"/>
                          <a:ea typeface="DejaVu Sans"/>
                          <a:cs typeface="DejaVu Sans"/>
                        </a:rPr>
                        <a:t> 410</a:t>
                      </a:r>
                    </a:p>
                  </a:txBody>
                  <a:tcPr marL="0" marR="0" marT="0" marB="0"/>
                </a:tc>
                <a:tc>
                  <a:txBody>
                    <a:bodyPr/>
                    <a:lstStyle/>
                    <a:p>
                      <a:pPr marL="255905" algn="l">
                        <a:lnSpc>
                          <a:spcPts val="1155"/>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071438397"/>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5"/>
                        </a:spcBef>
                        <a:spcAft>
                          <a:spcPts val="0"/>
                        </a:spcAft>
                      </a:pPr>
                      <a:r>
                        <a:rPr lang="en-US" sz="1000" dirty="0">
                          <a:effectLst/>
                          <a:latin typeface="+mn-lt"/>
                          <a:ea typeface="DejaVu Sans"/>
                          <a:cs typeface="DejaVu Sans"/>
                        </a:rPr>
                        <a:t>Geography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VGG</a:t>
                      </a:r>
                      <a:r>
                        <a:rPr lang="en-ZA" sz="1000" b="0" dirty="0">
                          <a:effectLst/>
                          <a:latin typeface="+mn-lt"/>
                          <a:ea typeface="DejaVu Sans"/>
                          <a:cs typeface="DejaVu Sans"/>
                        </a:rPr>
                        <a:t> 410</a:t>
                      </a: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4247911931"/>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0"/>
                        </a:spcBef>
                        <a:spcAft>
                          <a:spcPts val="0"/>
                        </a:spcAft>
                      </a:pPr>
                      <a:r>
                        <a:rPr lang="en-US" sz="1000" dirty="0">
                          <a:effectLst/>
                          <a:latin typeface="+mn-lt"/>
                          <a:ea typeface="DejaVu Sans"/>
                          <a:cs typeface="DejaVu Sans"/>
                        </a:rPr>
                        <a:t>History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VGS</a:t>
                      </a:r>
                      <a:r>
                        <a:rPr lang="en-ZA" sz="1000" b="0" dirty="0">
                          <a:effectLst/>
                          <a:latin typeface="+mn-lt"/>
                          <a:ea typeface="DejaVu Sans"/>
                          <a:cs typeface="DejaVu Sans"/>
                        </a:rPr>
                        <a:t> 410</a:t>
                      </a: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222943679"/>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20"/>
                        </a:spcBef>
                        <a:spcAft>
                          <a:spcPts val="0"/>
                        </a:spcAft>
                      </a:pPr>
                      <a:r>
                        <a:rPr lang="en-US" sz="1000" dirty="0">
                          <a:effectLst/>
                          <a:latin typeface="+mn-lt"/>
                          <a:ea typeface="DejaVu Sans"/>
                          <a:cs typeface="DejaVu Sans"/>
                        </a:rPr>
                        <a:t>Life sciences (Biology/Biological sciences, Botany and Zoology,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err="1">
                          <a:effectLst/>
                          <a:latin typeface="+mn-lt"/>
                          <a:ea typeface="DejaVu Sans"/>
                          <a:cs typeface="DejaVu Sans"/>
                        </a:rPr>
                        <a:t>VLW</a:t>
                      </a:r>
                      <a:r>
                        <a:rPr lang="en-ZA" sz="1000" b="0" dirty="0">
                          <a:effectLst/>
                          <a:latin typeface="+mn-lt"/>
                          <a:ea typeface="DejaVu Sans"/>
                          <a:cs typeface="DejaVu Sans"/>
                        </a:rPr>
                        <a:t> 410</a:t>
                      </a: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4249583560"/>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5"/>
                        </a:spcBef>
                        <a:spcAft>
                          <a:spcPts val="0"/>
                        </a:spcAft>
                      </a:pPr>
                      <a:r>
                        <a:rPr lang="en-US" sz="1000" dirty="0">
                          <a:effectLst/>
                          <a:latin typeface="+mn-lt"/>
                          <a:ea typeface="DejaVu Sans"/>
                          <a:cs typeface="DejaVu Sans"/>
                        </a:rPr>
                        <a:t>Biochemistry, Microbiology and Physiology)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a:effectLst/>
                          <a:latin typeface="+mn-lt"/>
                          <a:ea typeface="DejaVu Sans"/>
                          <a:cs typeface="DejaVu Sans"/>
                        </a:rPr>
                        <a:t>VWS 411</a:t>
                      </a:r>
                    </a:p>
                  </a:txBody>
                  <a:tcPr marL="0" marR="0" marT="0" marB="0"/>
                </a:tc>
                <a:tc>
                  <a:txBody>
                    <a:bodyPr/>
                    <a:lstStyle/>
                    <a:p>
                      <a:pPr marL="255905" algn="l">
                        <a:lnSpc>
                          <a:spcPts val="1155"/>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99028336"/>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0"/>
                        </a:spcBef>
                        <a:spcAft>
                          <a:spcPts val="0"/>
                        </a:spcAft>
                      </a:pPr>
                      <a:r>
                        <a:rPr lang="en-US" sz="1000" dirty="0">
                          <a:effectLst/>
                          <a:latin typeface="+mn-lt"/>
                          <a:ea typeface="DejaVu Sans"/>
                          <a:cs typeface="DejaVu Sans"/>
                        </a:rPr>
                        <a:t>Mathematics and Mathematical Literacy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ZA" sz="1000" b="0" dirty="0">
                          <a:effectLst/>
                          <a:latin typeface="+mn-lt"/>
                          <a:ea typeface="DejaVu Sans"/>
                          <a:cs typeface="DejaVu Sans"/>
                        </a:rPr>
                        <a:t>VNS 410</a:t>
                      </a: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948171043"/>
                  </a:ext>
                </a:extLst>
              </a:tr>
              <a:tr h="150762">
                <a:tc>
                  <a:txBody>
                    <a:bodyPr/>
                    <a:lstStyle/>
                    <a:p>
                      <a:pPr marL="31750" marR="0" lvl="0" indent="0" algn="l" defTabSz="755934" rtl="0" eaLnBrk="1" fontAlgn="auto" latinLnBrk="0" hangingPunct="1">
                        <a:lnSpc>
                          <a:spcPts val="1155"/>
                        </a:lnSpc>
                        <a:spcBef>
                          <a:spcPts val="0"/>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20"/>
                        </a:spcBef>
                        <a:spcAft>
                          <a:spcPts val="0"/>
                        </a:spcAft>
                      </a:pPr>
                      <a:r>
                        <a:rPr lang="en-US" sz="1000" dirty="0">
                          <a:effectLst/>
                          <a:latin typeface="+mn-lt"/>
                          <a:ea typeface="DejaVu Sans"/>
                          <a:cs typeface="DejaVu Sans"/>
                        </a:rPr>
                        <a:t>Physical sciences (Physics and Chemistry)</a:t>
                      </a:r>
                      <a:endParaRPr lang="en-ZA" sz="1000" dirty="0">
                        <a:effectLst/>
                        <a:latin typeface="+mn-lt"/>
                        <a:ea typeface="DejaVu Sans"/>
                        <a:cs typeface="DejaVu Sans"/>
                      </a:endParaRPr>
                    </a:p>
                  </a:txBody>
                  <a:tcPr marL="0" marR="0" marT="0" marB="0"/>
                </a:tc>
                <a:tc>
                  <a:txBody>
                    <a:bodyPr/>
                    <a:lstStyle/>
                    <a:p>
                      <a:pPr marL="216535" marR="0" lvl="0" indent="0" algn="l" defTabSz="755934" rtl="0" eaLnBrk="1" fontAlgn="auto" latinLnBrk="0" hangingPunct="1">
                        <a:lnSpc>
                          <a:spcPts val="1155"/>
                        </a:lnSpc>
                        <a:spcBef>
                          <a:spcPts val="0"/>
                        </a:spcBef>
                        <a:spcAft>
                          <a:spcPts val="0"/>
                        </a:spcAft>
                        <a:buClrTx/>
                        <a:buSzTx/>
                        <a:buFontTx/>
                        <a:buNone/>
                        <a:tabLst/>
                        <a:defRPr/>
                      </a:pPr>
                      <a:r>
                        <a:rPr lang="en-US" sz="1000" b="0" dirty="0">
                          <a:effectLst/>
                        </a:rPr>
                        <a:t>VNS 410</a:t>
                      </a:r>
                      <a:endParaRPr lang="en-ZA" sz="1000" b="0" dirty="0">
                        <a:effectLst/>
                        <a:latin typeface="+mn-lt"/>
                        <a:ea typeface="DejaVu Sans"/>
                        <a:cs typeface="DejaVu Sans"/>
                      </a:endParaRPr>
                    </a:p>
                  </a:txBody>
                  <a:tcPr marL="0" marR="0" marT="0" marB="0"/>
                </a:tc>
                <a:tc>
                  <a:txBody>
                    <a:bodyPr/>
                    <a:lstStyle/>
                    <a:p>
                      <a:pPr marL="255905" algn="l">
                        <a:lnSpc>
                          <a:spcPts val="1155"/>
                        </a:lnSpc>
                        <a:spcAft>
                          <a:spcPts val="0"/>
                        </a:spcAft>
                      </a:pPr>
                      <a:r>
                        <a:rPr lang="en-ZA"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593503309"/>
                  </a:ext>
                </a:extLst>
              </a:tr>
              <a:tr h="150762">
                <a:tc>
                  <a:txBody>
                    <a:bodyPr/>
                    <a:lstStyle/>
                    <a:p>
                      <a:pPr marL="31750">
                        <a:lnSpc>
                          <a:spcPts val="1155"/>
                        </a:lnSpc>
                        <a:spcAft>
                          <a:spcPts val="0"/>
                        </a:spcAft>
                      </a:pPr>
                      <a:endParaRPr lang="en-ZA" sz="1000" b="0" dirty="0">
                        <a:effectLst/>
                        <a:latin typeface="+mn-lt"/>
                        <a:ea typeface="DejaVu Sans"/>
                        <a:cs typeface="DejaVu Sans"/>
                      </a:endParaRPr>
                    </a:p>
                  </a:txBody>
                  <a:tcPr marL="0" marR="0" marT="0" marB="0"/>
                </a:tc>
                <a:tc>
                  <a:txBody>
                    <a:bodyPr/>
                    <a:lstStyle/>
                    <a:p>
                      <a:pPr marL="88900" indent="0">
                        <a:lnSpc>
                          <a:spcPts val="1040"/>
                        </a:lnSpc>
                        <a:spcBef>
                          <a:spcPts val="115"/>
                        </a:spcBef>
                        <a:spcAft>
                          <a:spcPts val="0"/>
                        </a:spcAft>
                      </a:pPr>
                      <a:r>
                        <a:rPr lang="en-US" sz="1000" dirty="0">
                          <a:effectLst/>
                          <a:latin typeface="+mn-lt"/>
                          <a:ea typeface="DejaVu Sans"/>
                          <a:cs typeface="DejaVu Sans"/>
                        </a:rPr>
                        <a:t>Tourism</a:t>
                      </a:r>
                      <a:endParaRPr lang="en-ZA" sz="1000" dirty="0">
                        <a:effectLst/>
                        <a:latin typeface="+mn-lt"/>
                        <a:ea typeface="DejaVu Sans"/>
                        <a:cs typeface="DejaVu Sans"/>
                      </a:endParaRPr>
                    </a:p>
                  </a:txBody>
                  <a:tcPr marL="0" marR="0" marT="0" marB="0"/>
                </a:tc>
                <a:tc>
                  <a:txBody>
                    <a:bodyPr/>
                    <a:lstStyle/>
                    <a:p>
                      <a:pPr marL="216535" algn="l">
                        <a:lnSpc>
                          <a:spcPts val="1155"/>
                        </a:lnSpc>
                        <a:spcAft>
                          <a:spcPts val="0"/>
                        </a:spcAft>
                      </a:pPr>
                      <a:r>
                        <a:rPr lang="en-US" sz="1000" b="0" dirty="0" err="1">
                          <a:effectLst/>
                        </a:rPr>
                        <a:t>VTO</a:t>
                      </a:r>
                      <a:r>
                        <a:rPr lang="en-US" sz="1000" b="0" dirty="0">
                          <a:effectLst/>
                        </a:rPr>
                        <a:t> 410</a:t>
                      </a:r>
                      <a:endParaRPr lang="en-ZA" sz="1000" b="0" dirty="0">
                        <a:effectLst/>
                        <a:latin typeface="+mn-lt"/>
                        <a:ea typeface="DejaVu Sans"/>
                        <a:cs typeface="DejaVu Sans"/>
                      </a:endParaRPr>
                    </a:p>
                  </a:txBody>
                  <a:tcPr marL="0" marR="0" marT="0" marB="0"/>
                </a:tc>
                <a:tc>
                  <a:txBody>
                    <a:bodyPr/>
                    <a:lstStyle/>
                    <a:p>
                      <a:pPr marL="255905" algn="l">
                        <a:lnSpc>
                          <a:spcPts val="1155"/>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819518299"/>
                  </a:ext>
                </a:extLst>
              </a:tr>
              <a:tr h="150762">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88900" indent="0">
                        <a:lnSpc>
                          <a:spcPts val="1040"/>
                        </a:lnSpc>
                        <a:spcBef>
                          <a:spcPts val="110"/>
                        </a:spcBef>
                        <a:spcAft>
                          <a:spcPts val="0"/>
                        </a:spcAft>
                      </a:pPr>
                      <a:r>
                        <a:rPr lang="en-US" sz="1000" dirty="0">
                          <a:effectLst/>
                          <a:latin typeface="+mn-lt"/>
                          <a:ea typeface="DejaVu Sans"/>
                          <a:cs typeface="DejaVu Sans"/>
                        </a:rPr>
                        <a:t>Visual arts (Art, Art history and demonstrated skill)</a:t>
                      </a:r>
                      <a:endParaRPr lang="en-ZA" sz="1000" dirty="0">
                        <a:effectLst/>
                        <a:latin typeface="+mn-lt"/>
                        <a:ea typeface="DejaVu Sans"/>
                        <a:cs typeface="DejaVu Sans"/>
                      </a:endParaRPr>
                    </a:p>
                  </a:txBody>
                  <a:tcPr marL="0" marR="0" marT="0" marB="0"/>
                </a:tc>
                <a:tc>
                  <a:txBody>
                    <a:bodyPr/>
                    <a:lstStyle/>
                    <a:p>
                      <a:pPr marL="216535" algn="l">
                        <a:lnSpc>
                          <a:spcPts val="1160"/>
                        </a:lnSpc>
                        <a:spcAft>
                          <a:spcPts val="0"/>
                        </a:spcAft>
                      </a:pPr>
                      <a:r>
                        <a:rPr lang="en-US" sz="1000" b="0" dirty="0" err="1">
                          <a:effectLst/>
                        </a:rPr>
                        <a:t>VVK</a:t>
                      </a:r>
                      <a:r>
                        <a:rPr lang="en-US" sz="1000" b="0" dirty="0">
                          <a:effectLst/>
                        </a:rPr>
                        <a:t> 410</a:t>
                      </a:r>
                      <a:endParaRPr lang="en-ZA" sz="1000" b="0" dirty="0">
                        <a:effectLst/>
                        <a:latin typeface="+mn-lt"/>
                        <a:ea typeface="DejaVu Sans"/>
                        <a:cs typeface="DejaVu Sans"/>
                      </a:endParaRP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121880182"/>
                  </a:ext>
                </a:extLst>
              </a:tr>
              <a:tr h="112624">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88900" indent="0">
                        <a:spcBef>
                          <a:spcPts val="120"/>
                        </a:spcBef>
                        <a:spcAft>
                          <a:spcPts val="0"/>
                        </a:spcAft>
                      </a:pPr>
                      <a:r>
                        <a:rPr lang="en-US" sz="1000" dirty="0">
                          <a:effectLst/>
                          <a:latin typeface="+mn-lt"/>
                          <a:ea typeface="DejaVu Sans"/>
                          <a:cs typeface="DejaVu Sans"/>
                        </a:rPr>
                        <a:t>Music (Music theory and demonstrated skill)</a:t>
                      </a:r>
                      <a:endParaRPr lang="en-ZA" sz="1000" dirty="0">
                        <a:effectLst/>
                        <a:latin typeface="+mn-lt"/>
                        <a:ea typeface="DejaVu Sans"/>
                        <a:cs typeface="DejaVu Sans"/>
                      </a:endParaRPr>
                    </a:p>
                  </a:txBody>
                  <a:tcPr marL="0" marR="0" marT="0" marB="0"/>
                </a:tc>
                <a:tc>
                  <a:txBody>
                    <a:bodyPr/>
                    <a:lstStyle/>
                    <a:p>
                      <a:pPr marL="216535" algn="l">
                        <a:lnSpc>
                          <a:spcPts val="1160"/>
                        </a:lnSpc>
                        <a:spcAft>
                          <a:spcPts val="0"/>
                        </a:spcAft>
                      </a:pPr>
                      <a:r>
                        <a:rPr lang="en-US" sz="1000" b="0" dirty="0" err="1">
                          <a:effectLst/>
                        </a:rPr>
                        <a:t>VMU</a:t>
                      </a:r>
                      <a:r>
                        <a:rPr lang="en-US" sz="1000" b="0" dirty="0">
                          <a:effectLst/>
                        </a:rPr>
                        <a:t> 410</a:t>
                      </a:r>
                      <a:endParaRPr lang="en-ZA" sz="1000" b="0" dirty="0">
                        <a:effectLst/>
                        <a:latin typeface="+mn-lt"/>
                        <a:ea typeface="DejaVu Sans"/>
                        <a:cs typeface="DejaVu Sans"/>
                      </a:endParaRPr>
                    </a:p>
                  </a:txBody>
                  <a:tcPr marL="0" marR="0" marT="0" marB="0"/>
                </a:tc>
                <a:tc>
                  <a:txBody>
                    <a:bodyPr/>
                    <a:lstStyle/>
                    <a:p>
                      <a:pPr marL="255905" algn="l">
                        <a:lnSpc>
                          <a:spcPts val="1160"/>
                        </a:lnSpc>
                        <a:spcAft>
                          <a:spcPts val="0"/>
                        </a:spcAft>
                      </a:pPr>
                      <a:r>
                        <a:rPr lang="en-US" sz="1000" b="0" dirty="0">
                          <a:effectLst/>
                        </a:rPr>
                        <a:t>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2797313933"/>
                  </a:ext>
                </a:extLst>
              </a:tr>
              <a:tr h="112624">
                <a:tc>
                  <a:txBody>
                    <a:bodyPr/>
                    <a:lstStyle/>
                    <a:p>
                      <a:pPr>
                        <a:spcAft>
                          <a:spcPts val="0"/>
                        </a:spcAft>
                      </a:pPr>
                      <a:endParaRPr lang="en-ZA" sz="1000" b="0">
                        <a:effectLst/>
                        <a:latin typeface="+mn-lt"/>
                        <a:ea typeface="DejaVu Sans"/>
                        <a:cs typeface="DejaVu Sans"/>
                      </a:endParaRPr>
                    </a:p>
                  </a:txBody>
                  <a:tcPr marL="0" marR="0" marT="0" marB="0"/>
                </a:tc>
                <a:tc>
                  <a:txBody>
                    <a:bodyPr/>
                    <a:lstStyle/>
                    <a:p>
                      <a:pPr marL="121920" marR="0" lvl="0" indent="0" algn="l" defTabSz="755934" rtl="0" eaLnBrk="1" fontAlgn="auto" latinLnBrk="0" hangingPunct="1">
                        <a:lnSpc>
                          <a:spcPts val="1075"/>
                        </a:lnSpc>
                        <a:spcBef>
                          <a:spcPts val="85"/>
                        </a:spcBef>
                        <a:spcAft>
                          <a:spcPts val="0"/>
                        </a:spcAft>
                        <a:buClrTx/>
                        <a:buSzTx/>
                        <a:buFontTx/>
                        <a:buNone/>
                        <a:tabLst/>
                        <a:defRPr/>
                      </a:pPr>
                      <a:endParaRPr lang="en-ZA" sz="1000" b="0" dirty="0">
                        <a:effectLst/>
                        <a:latin typeface="+mn-lt"/>
                        <a:ea typeface="DejaVu Sans"/>
                        <a:cs typeface="DejaVu Sans"/>
                      </a:endParaRPr>
                    </a:p>
                  </a:txBody>
                  <a:tcPr marL="0" marR="0" marT="0" marB="0"/>
                </a:tc>
                <a:tc>
                  <a:txBody>
                    <a:bodyPr/>
                    <a:lstStyle/>
                    <a:p>
                      <a:pPr marL="216535" algn="l">
                        <a:lnSpc>
                          <a:spcPts val="1160"/>
                        </a:lnSpc>
                        <a:spcAft>
                          <a:spcPts val="0"/>
                        </a:spcAft>
                      </a:pPr>
                      <a:endParaRPr lang="en-ZA" sz="1000" b="0" dirty="0">
                        <a:effectLst/>
                        <a:latin typeface="+mn-lt"/>
                        <a:ea typeface="DejaVu Sans"/>
                        <a:cs typeface="DejaVu Sans"/>
                      </a:endParaRPr>
                    </a:p>
                  </a:txBody>
                  <a:tcPr marL="0" marR="0" marT="0" marB="0"/>
                </a:tc>
                <a:tc>
                  <a:txBody>
                    <a:bodyPr/>
                    <a:lstStyle/>
                    <a:p>
                      <a:pPr marL="255905" algn="l">
                        <a:lnSpc>
                          <a:spcPts val="1160"/>
                        </a:lnSpc>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999908245"/>
                  </a:ext>
                </a:extLst>
              </a:tr>
              <a:tr h="116840">
                <a:tc>
                  <a:txBody>
                    <a:bodyPr/>
                    <a:lstStyle/>
                    <a:p>
                      <a:pPr>
                        <a:spcAft>
                          <a:spcPts val="0"/>
                        </a:spcAft>
                      </a:pPr>
                      <a:r>
                        <a:rPr lang="en-US" sz="1000" b="0">
                          <a:effectLst/>
                        </a:rPr>
                        <a:t> </a:t>
                      </a:r>
                      <a:endParaRPr lang="en-ZA" sz="1000" b="0">
                        <a:effectLst/>
                        <a:latin typeface="+mn-lt"/>
                        <a:ea typeface="DejaVu Sans"/>
                        <a:cs typeface="DejaVu Sans"/>
                      </a:endParaRPr>
                    </a:p>
                  </a:txBody>
                  <a:tcPr marL="0" marR="0" marT="0" marB="0"/>
                </a:tc>
                <a:tc>
                  <a:txBody>
                    <a:bodyPr/>
                    <a:lstStyle/>
                    <a:p>
                      <a:pPr marL="121920">
                        <a:spcBef>
                          <a:spcPts val="180"/>
                        </a:spcBef>
                        <a:spcAft>
                          <a:spcPts val="0"/>
                        </a:spcAft>
                      </a:pPr>
                      <a:r>
                        <a:rPr lang="en-US" sz="1000" b="1" dirty="0">
                          <a:effectLst/>
                        </a:rPr>
                        <a:t>*The following teaching </a:t>
                      </a:r>
                      <a:r>
                        <a:rPr lang="en-US" sz="1000" b="1" dirty="0" err="1">
                          <a:effectLst/>
                        </a:rPr>
                        <a:t>specialisation</a:t>
                      </a:r>
                      <a:r>
                        <a:rPr lang="en-US" sz="1000" b="1" dirty="0">
                          <a:effectLst/>
                        </a:rPr>
                        <a:t> (Methodologies) will only be presented if the number of students who qualify is sufficient:</a:t>
                      </a:r>
                      <a:endParaRPr lang="en-ZA" sz="1000" b="1" dirty="0">
                        <a:effectLst/>
                        <a:latin typeface="+mn-lt"/>
                        <a:ea typeface="DejaVu Sans"/>
                        <a:cs typeface="DejaVu Sans"/>
                      </a:endParaRPr>
                    </a:p>
                  </a:txBody>
                  <a:tcPr marL="0" marR="0" marT="0" marB="0"/>
                </a:tc>
                <a:tc>
                  <a:txBody>
                    <a:bodyPr/>
                    <a:lstStyle/>
                    <a:p>
                      <a:pPr algn="l">
                        <a:spcAft>
                          <a:spcPts val="0"/>
                        </a:spcAft>
                      </a:pPr>
                      <a:r>
                        <a:rPr lang="en-US" sz="1000" b="0" dirty="0">
                          <a:effectLst/>
                        </a:rPr>
                        <a:t> </a:t>
                      </a:r>
                      <a:endParaRPr lang="en-ZA" sz="1000" b="0" dirty="0">
                        <a:effectLst/>
                        <a:latin typeface="+mn-lt"/>
                        <a:ea typeface="DejaVu Sans"/>
                        <a:cs typeface="DejaVu Sans"/>
                      </a:endParaRPr>
                    </a:p>
                  </a:txBody>
                  <a:tcPr marL="0" marR="0" marT="0" marB="0"/>
                </a:tc>
                <a:tc>
                  <a:txBody>
                    <a:bodyPr/>
                    <a:lstStyle/>
                    <a:p>
                      <a:pPr marL="255905" algn="l">
                        <a:spcBef>
                          <a:spcPts val="20"/>
                        </a:spcBef>
                        <a:spcAft>
                          <a:spcPts val="0"/>
                        </a:spcAft>
                      </a:pP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1409672029"/>
                  </a:ext>
                </a:extLst>
              </a:tr>
              <a:tr h="0">
                <a:tc>
                  <a:txBody>
                    <a:bodyPr/>
                    <a:lstStyle/>
                    <a:p>
                      <a:pPr>
                        <a:spcAft>
                          <a:spcPts val="0"/>
                        </a:spcAft>
                      </a:pPr>
                      <a:r>
                        <a:rPr lang="en-US" sz="1000" b="0" dirty="0">
                          <a:effectLst/>
                        </a:rPr>
                        <a:t> </a:t>
                      </a:r>
                      <a:endParaRPr lang="en-ZA" sz="1000" b="0" dirty="0">
                        <a:effectLst/>
                        <a:latin typeface="+mn-lt"/>
                        <a:ea typeface="DejaVu Sans"/>
                        <a:cs typeface="DejaVu Sans"/>
                      </a:endParaRPr>
                    </a:p>
                  </a:txBody>
                  <a:tcPr marL="0" marR="0" marT="0" marB="0"/>
                </a:tc>
                <a:tc>
                  <a:txBody>
                    <a:bodyPr/>
                    <a:lstStyle/>
                    <a:p>
                      <a:pPr marL="121285">
                        <a:spcBef>
                          <a:spcPts val="0"/>
                        </a:spcBef>
                        <a:spcAft>
                          <a:spcPts val="0"/>
                        </a:spcAft>
                      </a:pPr>
                      <a:r>
                        <a:rPr lang="en-ZA" sz="1000" b="0" dirty="0">
                          <a:effectLst/>
                          <a:latin typeface="+mn-lt"/>
                          <a:ea typeface="DejaVu Sans"/>
                          <a:cs typeface="DejaVu Sans"/>
                        </a:rPr>
                        <a:t>*Consumer studies</a:t>
                      </a:r>
                    </a:p>
                    <a:p>
                      <a:pPr marL="121285">
                        <a:spcBef>
                          <a:spcPts val="0"/>
                        </a:spcBef>
                        <a:spcAft>
                          <a:spcPts val="0"/>
                        </a:spcAft>
                      </a:pPr>
                      <a:r>
                        <a:rPr lang="en-ZA" sz="1000" b="0" dirty="0">
                          <a:effectLst/>
                          <a:latin typeface="+mn-lt"/>
                          <a:ea typeface="DejaVu Sans"/>
                          <a:cs typeface="DejaVu Sans"/>
                        </a:rPr>
                        <a:t>*Dance studies</a:t>
                      </a:r>
                    </a:p>
                    <a:p>
                      <a:pPr marL="121285">
                        <a:spcBef>
                          <a:spcPts val="0"/>
                        </a:spcBef>
                        <a:spcAft>
                          <a:spcPts val="0"/>
                        </a:spcAft>
                      </a:pPr>
                      <a:r>
                        <a:rPr lang="en-ZA" sz="1000" b="0" dirty="0">
                          <a:effectLst/>
                          <a:latin typeface="+mn-lt"/>
                          <a:ea typeface="DejaVu Sans"/>
                          <a:cs typeface="DejaVu Sans"/>
                        </a:rPr>
                        <a:t>*Dramatic arts</a:t>
                      </a:r>
                    </a:p>
                    <a:p>
                      <a:pPr marL="121285">
                        <a:spcBef>
                          <a:spcPts val="0"/>
                        </a:spcBef>
                        <a:spcAft>
                          <a:spcPts val="0"/>
                        </a:spcAft>
                      </a:pPr>
                      <a:r>
                        <a:rPr lang="en-ZA" sz="1000" b="0" dirty="0">
                          <a:effectLst/>
                          <a:latin typeface="+mn-lt"/>
                          <a:ea typeface="DejaVu Sans"/>
                          <a:cs typeface="DejaVu Sans"/>
                        </a:rPr>
                        <a:t>*Hospitality studies</a:t>
                      </a:r>
                    </a:p>
                  </a:txBody>
                  <a:tcPr marL="0" marR="0" marT="0" marB="0"/>
                </a:tc>
                <a:tc>
                  <a:txBody>
                    <a:bodyPr/>
                    <a:lstStyle/>
                    <a:p>
                      <a:pPr marL="216535" algn="l">
                        <a:spcBef>
                          <a:spcPts val="565"/>
                        </a:spcBef>
                        <a:spcAft>
                          <a:spcPts val="0"/>
                        </a:spcAft>
                      </a:pPr>
                      <a:endParaRPr lang="en-ZA" sz="1000" b="0" dirty="0">
                        <a:effectLst/>
                        <a:latin typeface="+mn-lt"/>
                        <a:ea typeface="DejaVu Sans"/>
                        <a:cs typeface="DejaVu Sans"/>
                      </a:endParaRPr>
                    </a:p>
                  </a:txBody>
                  <a:tcPr marL="0" marR="0" marT="0" marB="0"/>
                </a:tc>
                <a:tc>
                  <a:txBody>
                    <a:bodyPr/>
                    <a:lstStyle/>
                    <a:p>
                      <a:pPr marL="177800" indent="0" algn="l">
                        <a:spcAft>
                          <a:spcPts val="0"/>
                        </a:spcAft>
                      </a:pPr>
                      <a:r>
                        <a:rPr lang="en-US" sz="1000" b="0" dirty="0">
                          <a:effectLst/>
                        </a:rPr>
                        <a:t>   20</a:t>
                      </a:r>
                    </a:p>
                    <a:p>
                      <a:pPr marL="177800" indent="0" algn="l">
                        <a:spcAft>
                          <a:spcPts val="0"/>
                        </a:spcAft>
                      </a:pPr>
                      <a:r>
                        <a:rPr lang="en-US" sz="1000" b="0" dirty="0">
                          <a:effectLst/>
                        </a:rPr>
                        <a:t>   20</a:t>
                      </a:r>
                    </a:p>
                    <a:p>
                      <a:pPr marL="177800" indent="0" algn="l">
                        <a:spcAft>
                          <a:spcPts val="0"/>
                        </a:spcAft>
                      </a:pPr>
                      <a:r>
                        <a:rPr lang="en-US" sz="1000" b="0" dirty="0">
                          <a:effectLst/>
                        </a:rPr>
                        <a:t>   20</a:t>
                      </a:r>
                    </a:p>
                    <a:p>
                      <a:pPr marL="177800" indent="0" algn="l">
                        <a:spcAft>
                          <a:spcPts val="0"/>
                        </a:spcAft>
                      </a:pPr>
                      <a:r>
                        <a:rPr lang="en-US" sz="1000" b="0" dirty="0">
                          <a:effectLst/>
                        </a:rPr>
                        <a:t>   20</a:t>
                      </a:r>
                      <a:endParaRPr lang="en-ZA" sz="1000" b="0" dirty="0">
                        <a:effectLst/>
                        <a:latin typeface="+mn-lt"/>
                        <a:ea typeface="DejaVu Sans"/>
                        <a:cs typeface="DejaVu Sans"/>
                      </a:endParaRPr>
                    </a:p>
                  </a:txBody>
                  <a:tcPr marL="0" marR="0" marT="0" marB="0"/>
                </a:tc>
                <a:extLst>
                  <a:ext uri="{0D108BD9-81ED-4DB2-BD59-A6C34878D82A}">
                    <a16:rowId xmlns:a16="http://schemas.microsoft.com/office/drawing/2014/main" val="3941870479"/>
                  </a:ext>
                </a:extLst>
              </a:tr>
            </a:tbl>
          </a:graphicData>
        </a:graphic>
      </p:graphicFrame>
      <p:pic>
        <p:nvPicPr>
          <p:cNvPr id="9" name="Picture 8" descr="A picture containing drawing&#10;&#10;Description automatically generated">
            <a:extLst>
              <a:ext uri="{FF2B5EF4-FFF2-40B4-BE49-F238E27FC236}">
                <a16:creationId xmlns:a16="http://schemas.microsoft.com/office/drawing/2014/main" id="{0EC753D9-268D-460C-8BC0-3FD3014D0E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45" y="6023176"/>
            <a:ext cx="2887337" cy="2654099"/>
          </a:xfrm>
          <a:prstGeom prst="rect">
            <a:avLst/>
          </a:prstGeom>
        </p:spPr>
      </p:pic>
      <p:sp>
        <p:nvSpPr>
          <p:cNvPr id="11" name="Rectangle: Rounded Corners 10">
            <a:extLst>
              <a:ext uri="{FF2B5EF4-FFF2-40B4-BE49-F238E27FC236}">
                <a16:creationId xmlns:a16="http://schemas.microsoft.com/office/drawing/2014/main" id="{27763BB0-5568-4838-93F5-C3F9E4204F34}"/>
              </a:ext>
            </a:extLst>
          </p:cNvPr>
          <p:cNvSpPr/>
          <p:nvPr/>
        </p:nvSpPr>
        <p:spPr>
          <a:xfrm>
            <a:off x="2162175" y="5616368"/>
            <a:ext cx="3476625" cy="406808"/>
          </a:xfrm>
          <a:prstGeom prst="roundRect">
            <a:avLst/>
          </a:prstGeom>
          <a:solidFill>
            <a:srgbClr val="C0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2" name="TextBox 11">
            <a:extLst>
              <a:ext uri="{FF2B5EF4-FFF2-40B4-BE49-F238E27FC236}">
                <a16:creationId xmlns:a16="http://schemas.microsoft.com/office/drawing/2014/main" id="{79B32226-3408-4743-B970-BBA83D008F14}"/>
              </a:ext>
            </a:extLst>
          </p:cNvPr>
          <p:cNvSpPr txBox="1"/>
          <p:nvPr/>
        </p:nvSpPr>
        <p:spPr>
          <a:xfrm>
            <a:off x="2245544" y="5635418"/>
            <a:ext cx="3619695" cy="369332"/>
          </a:xfrm>
          <a:prstGeom prst="rect">
            <a:avLst/>
          </a:prstGeom>
          <a:noFill/>
          <a:ln>
            <a:noFill/>
          </a:ln>
        </p:spPr>
        <p:txBody>
          <a:bodyPr wrap="square" rtlCol="0">
            <a:spAutoFit/>
          </a:bodyPr>
          <a:lstStyle/>
          <a:p>
            <a:r>
              <a:rPr lang="en-ZA" dirty="0">
                <a:solidFill>
                  <a:schemeClr val="bg1"/>
                </a:solidFill>
              </a:rPr>
              <a:t>Example: Geography teacher</a:t>
            </a:r>
          </a:p>
        </p:txBody>
      </p:sp>
      <p:sp>
        <p:nvSpPr>
          <p:cNvPr id="13" name="TextBox 12">
            <a:extLst>
              <a:ext uri="{FF2B5EF4-FFF2-40B4-BE49-F238E27FC236}">
                <a16:creationId xmlns:a16="http://schemas.microsoft.com/office/drawing/2014/main" id="{283173B5-189C-4372-9924-FDE2EEFAFC6D}"/>
              </a:ext>
            </a:extLst>
          </p:cNvPr>
          <p:cNvSpPr txBox="1"/>
          <p:nvPr/>
        </p:nvSpPr>
        <p:spPr>
          <a:xfrm>
            <a:off x="3256599" y="6023800"/>
            <a:ext cx="4116386" cy="3046988"/>
          </a:xfrm>
          <a:prstGeom prst="rect">
            <a:avLst/>
          </a:prstGeom>
          <a:noFill/>
        </p:spPr>
        <p:txBody>
          <a:bodyPr wrap="square" rtlCol="0">
            <a:spAutoFit/>
          </a:bodyPr>
          <a:lstStyle/>
          <a:p>
            <a:r>
              <a:rPr lang="en-US" sz="1200" b="1" dirty="0"/>
              <a:t>Qualifying undergraduate modules:</a:t>
            </a:r>
          </a:p>
          <a:p>
            <a:pPr marL="171450" indent="-171450">
              <a:buFont typeface="Courier New" panose="02070309020205020404" pitchFamily="49" charset="0"/>
              <a:buChar char="o"/>
            </a:pPr>
            <a:r>
              <a:rPr lang="en-US" sz="1200" dirty="0"/>
              <a:t>Geography, Geology and Environmental sciences</a:t>
            </a:r>
          </a:p>
          <a:p>
            <a:endParaRPr lang="en-US" sz="1200" dirty="0"/>
          </a:p>
          <a:p>
            <a:r>
              <a:rPr lang="en-US" sz="1200" b="1" dirty="0"/>
              <a:t>PGCE modules:</a:t>
            </a:r>
          </a:p>
          <a:p>
            <a:pPr marL="171450" indent="-171450">
              <a:buFont typeface="Wingdings" panose="05000000000000000000" pitchFamily="2" charset="2"/>
              <a:buChar char="ü"/>
            </a:pPr>
            <a:r>
              <a:rPr lang="en-US" sz="1200" dirty="0"/>
              <a:t>Global and social perspectives in education</a:t>
            </a:r>
          </a:p>
          <a:p>
            <a:pPr marL="171450" indent="-171450">
              <a:buFont typeface="Wingdings" panose="05000000000000000000" pitchFamily="2" charset="2"/>
              <a:buChar char="ü"/>
            </a:pPr>
            <a:r>
              <a:rPr lang="en-US" sz="1200" dirty="0"/>
              <a:t>Foundations of education</a:t>
            </a:r>
          </a:p>
          <a:p>
            <a:pPr marL="171450" indent="-171450" fontAlgn="t">
              <a:buFont typeface="Wingdings" panose="05000000000000000000" pitchFamily="2" charset="2"/>
              <a:buChar char="ü"/>
            </a:pPr>
            <a:r>
              <a:rPr lang="en-US" sz="1200" dirty="0"/>
              <a:t>Learning theories and assessment in teaching</a:t>
            </a:r>
            <a:endParaRPr lang="en-ZA" sz="1200" dirty="0"/>
          </a:p>
          <a:p>
            <a:pPr marL="171450" indent="-171450" fontAlgn="t">
              <a:buFont typeface="Wingdings" panose="05000000000000000000" pitchFamily="2" charset="2"/>
              <a:buChar char="ü"/>
            </a:pPr>
            <a:r>
              <a:rPr lang="en-US" sz="1200" dirty="0"/>
              <a:t>Facilitating learning</a:t>
            </a:r>
            <a:endParaRPr lang="en-ZA" sz="1200" dirty="0"/>
          </a:p>
          <a:p>
            <a:pPr marL="171450" indent="-171450" fontAlgn="t">
              <a:buFont typeface="Wingdings" panose="05000000000000000000" pitchFamily="2" charset="2"/>
              <a:buChar char="ü"/>
            </a:pPr>
            <a:r>
              <a:rPr lang="en-US" sz="1200" dirty="0"/>
              <a:t>Learning support</a:t>
            </a:r>
            <a:endParaRPr lang="en-ZA" sz="1200" dirty="0"/>
          </a:p>
          <a:p>
            <a:pPr marL="171450" indent="-171450" fontAlgn="t">
              <a:buFont typeface="Wingdings" panose="05000000000000000000" pitchFamily="2" charset="2"/>
              <a:buChar char="ü"/>
            </a:pPr>
            <a:r>
              <a:rPr lang="en-US" sz="1200" dirty="0"/>
              <a:t>Information and communication technology</a:t>
            </a:r>
            <a:endParaRPr lang="en-ZA" sz="1200" dirty="0"/>
          </a:p>
          <a:p>
            <a:pPr marL="171450" indent="-171450" fontAlgn="t">
              <a:buFont typeface="Wingdings" panose="05000000000000000000" pitchFamily="2" charset="2"/>
              <a:buChar char="ü"/>
            </a:pPr>
            <a:r>
              <a:rPr lang="en-US" sz="1200" dirty="0"/>
              <a:t>Professional ethics and law in teaching</a:t>
            </a:r>
            <a:endParaRPr lang="en-ZA" sz="1200" dirty="0"/>
          </a:p>
          <a:p>
            <a:pPr marL="171450" indent="-171450" fontAlgn="t">
              <a:buFont typeface="Wingdings" panose="05000000000000000000" pitchFamily="2" charset="2"/>
              <a:buChar char="ü"/>
            </a:pPr>
            <a:r>
              <a:rPr lang="en-US" sz="1200" dirty="0"/>
              <a:t>Professional development</a:t>
            </a:r>
            <a:endParaRPr lang="en-ZA" sz="1200" dirty="0"/>
          </a:p>
          <a:p>
            <a:pPr marL="171450" indent="-171450" fontAlgn="t">
              <a:buFont typeface="Wingdings" panose="05000000000000000000" pitchFamily="2" charset="2"/>
              <a:buChar char="ü"/>
            </a:pPr>
            <a:r>
              <a:rPr lang="en-US" sz="1200" dirty="0"/>
              <a:t>Teaching practice</a:t>
            </a:r>
            <a:endParaRPr lang="en-ZA" sz="1200" dirty="0"/>
          </a:p>
          <a:p>
            <a:pPr marL="171450" indent="-171450" fontAlgn="t">
              <a:buFont typeface="Wingdings" panose="05000000000000000000" pitchFamily="2" charset="2"/>
              <a:buChar char="ü"/>
            </a:pPr>
            <a:r>
              <a:rPr lang="en-US" sz="1200" dirty="0"/>
              <a:t>Teaching practice</a:t>
            </a:r>
            <a:endParaRPr lang="en-ZA" sz="1200" dirty="0"/>
          </a:p>
          <a:p>
            <a:pPr marL="171450" indent="-171450">
              <a:buFont typeface="Wingdings" panose="05000000000000000000" pitchFamily="2" charset="2"/>
              <a:buChar char="ü"/>
            </a:pPr>
            <a:r>
              <a:rPr lang="en-US" sz="1200" dirty="0"/>
              <a:t>Conversational Competence (isiZulu, Sepedi or </a:t>
            </a:r>
            <a:r>
              <a:rPr lang="en-US" sz="1200" dirty="0" err="1"/>
              <a:t>SeTswana</a:t>
            </a:r>
            <a:endParaRPr lang="en-US" sz="1200" dirty="0"/>
          </a:p>
          <a:p>
            <a:pPr marL="171450" indent="-171450">
              <a:buFont typeface="Wingdings" panose="05000000000000000000" pitchFamily="2" charset="2"/>
              <a:buChar char="ü"/>
            </a:pPr>
            <a:r>
              <a:rPr lang="en-US" sz="1200" dirty="0"/>
              <a:t>Geography</a:t>
            </a:r>
            <a:endParaRPr lang="en-ZA" sz="1200" dirty="0"/>
          </a:p>
        </p:txBody>
      </p:sp>
      <p:sp>
        <p:nvSpPr>
          <p:cNvPr id="14" name="Rectangle 13">
            <a:extLst>
              <a:ext uri="{FF2B5EF4-FFF2-40B4-BE49-F238E27FC236}">
                <a16:creationId xmlns:a16="http://schemas.microsoft.com/office/drawing/2014/main" id="{39379AE0-34D7-4C25-A52C-16DB71B36D21}"/>
              </a:ext>
            </a:extLst>
          </p:cNvPr>
          <p:cNvSpPr/>
          <p:nvPr/>
        </p:nvSpPr>
        <p:spPr>
          <a:xfrm>
            <a:off x="462245" y="5597318"/>
            <a:ext cx="6642735" cy="35009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2789329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3BFA171-A6F4-4A51-A453-5071F9A2CC62}"/>
              </a:ext>
            </a:extLst>
          </p:cNvPr>
          <p:cNvSpPr>
            <a:spLocks noGrp="1"/>
          </p:cNvSpPr>
          <p:nvPr>
            <p:ph type="ftr" sz="quarter" idx="11"/>
          </p:nvPr>
        </p:nvSpPr>
        <p:spPr>
          <a:xfrm>
            <a:off x="6114288" y="10155547"/>
            <a:ext cx="1258698" cy="249881"/>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5F97DCF4-2648-47E0-819E-012D7811D3F2}"/>
              </a:ext>
            </a:extLst>
          </p:cNvPr>
          <p:cNvSpPr>
            <a:spLocks noGrp="1"/>
          </p:cNvSpPr>
          <p:nvPr>
            <p:ph type="sldNum" sz="quarter" idx="12"/>
          </p:nvPr>
        </p:nvSpPr>
        <p:spPr>
          <a:xfrm>
            <a:off x="7117210" y="10407658"/>
            <a:ext cx="249003" cy="286386"/>
          </a:xfrm>
        </p:spPr>
        <p:txBody>
          <a:bodyPr/>
          <a:lstStyle/>
          <a:p>
            <a:fld id="{DBAA4412-454A-4D8E-B575-ABAB72FD5B57}" type="slidenum">
              <a:rPr lang="en-ZA" smtClean="0"/>
              <a:t>7</a:t>
            </a:fld>
            <a:endParaRPr lang="en-ZA" dirty="0"/>
          </a:p>
        </p:txBody>
      </p:sp>
      <p:grpSp>
        <p:nvGrpSpPr>
          <p:cNvPr id="4" name="Group 3">
            <a:extLst>
              <a:ext uri="{FF2B5EF4-FFF2-40B4-BE49-F238E27FC236}">
                <a16:creationId xmlns:a16="http://schemas.microsoft.com/office/drawing/2014/main" id="{AE7E1AA0-0CAE-4A12-993D-2A2A04DA2FAF}"/>
              </a:ext>
            </a:extLst>
          </p:cNvPr>
          <p:cNvGrpSpPr>
            <a:grpSpLocks/>
          </p:cNvGrpSpPr>
          <p:nvPr/>
        </p:nvGrpSpPr>
        <p:grpSpPr bwMode="auto">
          <a:xfrm>
            <a:off x="4808220" y="10405428"/>
            <a:ext cx="2751455" cy="286385"/>
            <a:chOff x="7572" y="16387"/>
            <a:chExt cx="4333" cy="451"/>
          </a:xfrm>
        </p:grpSpPr>
        <p:sp>
          <p:nvSpPr>
            <p:cNvPr id="5" name="Rectangle 4">
              <a:extLst>
                <a:ext uri="{FF2B5EF4-FFF2-40B4-BE49-F238E27FC236}">
                  <a16:creationId xmlns:a16="http://schemas.microsoft.com/office/drawing/2014/main" id="{DC2F16F0-9968-4469-973E-8A01F6241166}"/>
                </a:ext>
              </a:extLst>
            </p:cNvPr>
            <p:cNvSpPr>
              <a:spLocks noChangeArrowheads="1"/>
            </p:cNvSpPr>
            <p:nvPr/>
          </p:nvSpPr>
          <p:spPr bwMode="auto">
            <a:xfrm>
              <a:off x="7572"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393ED5A8-B8EC-4064-A024-F0414C8FDA6D}"/>
                </a:ext>
              </a:extLst>
            </p:cNvPr>
            <p:cNvSpPr>
              <a:spLocks noChangeArrowheads="1"/>
            </p:cNvSpPr>
            <p:nvPr/>
          </p:nvSpPr>
          <p:spPr bwMode="auto">
            <a:xfrm>
              <a:off x="11611"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sp>
        <p:nvSpPr>
          <p:cNvPr id="9" name="Freeform 8">
            <a:extLst>
              <a:ext uri="{FF2B5EF4-FFF2-40B4-BE49-F238E27FC236}">
                <a16:creationId xmlns:a16="http://schemas.microsoft.com/office/drawing/2014/main" id="{888598AC-30B5-4FD2-BE16-1BC15423BD27}"/>
              </a:ext>
            </a:extLst>
          </p:cNvPr>
          <p:cNvSpPr>
            <a:spLocks/>
          </p:cNvSpPr>
          <p:nvPr/>
        </p:nvSpPr>
        <p:spPr bwMode="auto">
          <a:xfrm>
            <a:off x="-1" y="0"/>
            <a:ext cx="7559675" cy="1080000"/>
          </a:xfrm>
          <a:prstGeom prst="rect">
            <a:avLst/>
          </a:pr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0" name="Freeform 9">
            <a:extLst>
              <a:ext uri="{FF2B5EF4-FFF2-40B4-BE49-F238E27FC236}">
                <a16:creationId xmlns:a16="http://schemas.microsoft.com/office/drawing/2014/main" id="{43B49892-1EA3-4CA5-B032-CF4F969CDF58}"/>
              </a:ext>
            </a:extLst>
          </p:cNvPr>
          <p:cNvSpPr>
            <a:spLocks/>
          </p:cNvSpPr>
          <p:nvPr/>
        </p:nvSpPr>
        <p:spPr bwMode="auto">
          <a:xfrm>
            <a:off x="-3" y="1080000"/>
            <a:ext cx="7559675" cy="1076190"/>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p:spPr>
        <p:txBody>
          <a:bodyPr rot="0" vert="horz" wrap="square" lIns="91440" tIns="45720" rIns="91440" bIns="45720" anchor="t" anchorCtr="0" upright="1">
            <a:noAutofit/>
          </a:bodyPr>
          <a:lstStyle/>
          <a:p>
            <a:endParaRPr lang="en-ZA"/>
          </a:p>
        </p:txBody>
      </p:sp>
      <p:sp>
        <p:nvSpPr>
          <p:cNvPr id="11" name="TextBox 10">
            <a:extLst>
              <a:ext uri="{FF2B5EF4-FFF2-40B4-BE49-F238E27FC236}">
                <a16:creationId xmlns:a16="http://schemas.microsoft.com/office/drawing/2014/main" id="{03C1DC94-268B-4D70-BCB1-1C1A261B15B5}"/>
              </a:ext>
            </a:extLst>
          </p:cNvPr>
          <p:cNvSpPr txBox="1"/>
          <p:nvPr/>
        </p:nvSpPr>
        <p:spPr>
          <a:xfrm>
            <a:off x="-2" y="120767"/>
            <a:ext cx="7559675" cy="830997"/>
          </a:xfrm>
          <a:prstGeom prst="rect">
            <a:avLst/>
          </a:prstGeom>
          <a:noFill/>
        </p:spPr>
        <p:txBody>
          <a:bodyPr wrap="square" rtlCol="0" anchor="ctr">
            <a:spAutoFit/>
          </a:bodyPr>
          <a:lstStyle/>
          <a:p>
            <a:pPr algn="ctr"/>
            <a:r>
              <a:rPr lang="en-US" sz="2400" dirty="0">
                <a:solidFill>
                  <a:schemeClr val="bg1"/>
                </a:solidFill>
              </a:rPr>
              <a:t>Postgraduate Certificate in Education</a:t>
            </a:r>
          </a:p>
          <a:p>
            <a:pPr algn="ctr"/>
            <a:r>
              <a:rPr lang="en-US" sz="2400" dirty="0">
                <a:solidFill>
                  <a:schemeClr val="bg1"/>
                </a:solidFill>
              </a:rPr>
              <a:t>(PGCE)</a:t>
            </a:r>
            <a:endParaRPr lang="en-ZA" sz="2400" dirty="0">
              <a:solidFill>
                <a:schemeClr val="bg1"/>
              </a:solidFill>
            </a:endParaRPr>
          </a:p>
        </p:txBody>
      </p:sp>
      <p:pic>
        <p:nvPicPr>
          <p:cNvPr id="8" name="Picture 7" descr="A drawing of a face&#10;&#10;Description automatically generated">
            <a:extLst>
              <a:ext uri="{FF2B5EF4-FFF2-40B4-BE49-F238E27FC236}">
                <a16:creationId xmlns:a16="http://schemas.microsoft.com/office/drawing/2014/main" id="{44005779-6552-4905-8206-3D08A3D5B2E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62492" y="1258095"/>
            <a:ext cx="2434683" cy="720000"/>
          </a:xfrm>
          <a:prstGeom prst="rect">
            <a:avLst/>
          </a:prstGeom>
        </p:spPr>
      </p:pic>
      <p:sp>
        <p:nvSpPr>
          <p:cNvPr id="12" name="TextBox 11">
            <a:extLst>
              <a:ext uri="{FF2B5EF4-FFF2-40B4-BE49-F238E27FC236}">
                <a16:creationId xmlns:a16="http://schemas.microsoft.com/office/drawing/2014/main" id="{A5AD4186-1CFF-4330-A014-779A70FCC06A}"/>
              </a:ext>
            </a:extLst>
          </p:cNvPr>
          <p:cNvSpPr txBox="1"/>
          <p:nvPr/>
        </p:nvSpPr>
        <p:spPr>
          <a:xfrm>
            <a:off x="179833" y="2479768"/>
            <a:ext cx="7200000" cy="7602081"/>
          </a:xfrm>
          <a:prstGeom prst="rect">
            <a:avLst/>
          </a:prstGeom>
          <a:noFill/>
        </p:spPr>
        <p:txBody>
          <a:bodyPr wrap="square" rtlCol="0">
            <a:spAutoFit/>
          </a:bodyPr>
          <a:lstStyle/>
          <a:p>
            <a:pPr algn="just"/>
            <a:r>
              <a:rPr lang="en-US" sz="1200" dirty="0"/>
              <a:t>Interested in studying a PGCE at the University of Pretoria? Well you have made an excellent choice! We can understand if you still have questions though, that is why we have compiled a list of FAQs to help answer your questions immediately!</a:t>
            </a:r>
          </a:p>
          <a:p>
            <a:pPr algn="just"/>
            <a:endParaRPr lang="en-US" sz="1200" dirty="0"/>
          </a:p>
          <a:p>
            <a:pPr algn="just"/>
            <a:r>
              <a:rPr lang="en-US" sz="1400" b="1" dirty="0">
                <a:solidFill>
                  <a:srgbClr val="DBA628"/>
                </a:solidFill>
              </a:rPr>
              <a:t>I have a degree or a diploma, but I do not know if I qualify?</a:t>
            </a:r>
          </a:p>
          <a:p>
            <a:pPr marL="228600" indent="-228600" algn="just">
              <a:buAutoNum type="arabicPeriod"/>
            </a:pPr>
            <a:endParaRPr lang="en-US" sz="800" dirty="0"/>
          </a:p>
          <a:p>
            <a:pPr algn="just"/>
            <a:r>
              <a:rPr lang="en-US" sz="1200" dirty="0"/>
              <a:t>As long as you have an undergraduate qualification, you are in the right place. However, with regards to diplomas, UP only considers students that have completed a diploma worth 360 credits. Please can you send your academic record to pgceassistant@gmail.com so that we can advise you accordingly. But remember, when it comes to final decision on admission, that lies with Student Administration.</a:t>
            </a:r>
          </a:p>
          <a:p>
            <a:pPr algn="just"/>
            <a:endParaRPr lang="en-US" sz="800" dirty="0"/>
          </a:p>
          <a:p>
            <a:pPr algn="just"/>
            <a:r>
              <a:rPr lang="en-US" sz="1400" b="1" dirty="0">
                <a:solidFill>
                  <a:srgbClr val="DBA628"/>
                </a:solidFill>
              </a:rPr>
              <a:t>Can I study PGCE part-time or through distance learning?</a:t>
            </a:r>
          </a:p>
          <a:p>
            <a:pPr algn="just"/>
            <a:endParaRPr lang="en-US" sz="800" dirty="0"/>
          </a:p>
          <a:p>
            <a:pPr algn="just"/>
            <a:r>
              <a:rPr lang="en-US" sz="1200" dirty="0"/>
              <a:t>The PGCE </a:t>
            </a:r>
            <a:r>
              <a:rPr lang="en-US" sz="1200" dirty="0" err="1"/>
              <a:t>programme</a:t>
            </a:r>
            <a:r>
              <a:rPr lang="en-US" sz="1200" dirty="0"/>
              <a:t> at UP is a full-time one-year </a:t>
            </a:r>
            <a:r>
              <a:rPr lang="en-US" sz="1200" dirty="0" err="1"/>
              <a:t>programme</a:t>
            </a:r>
            <a:r>
              <a:rPr lang="en-US" sz="1200" dirty="0"/>
              <a:t> which has compulsory attendance of contact classes and teaching practicals.</a:t>
            </a:r>
          </a:p>
          <a:p>
            <a:pPr algn="just"/>
            <a:endParaRPr lang="en-US" sz="800" dirty="0"/>
          </a:p>
          <a:p>
            <a:pPr algn="just"/>
            <a:r>
              <a:rPr lang="en-US" sz="1400" b="1" dirty="0">
                <a:solidFill>
                  <a:srgbClr val="DBA628"/>
                </a:solidFill>
              </a:rPr>
              <a:t>Where can I apply for PGCE?</a:t>
            </a:r>
          </a:p>
          <a:p>
            <a:pPr algn="just"/>
            <a:endParaRPr lang="en-US" sz="800" dirty="0"/>
          </a:p>
          <a:p>
            <a:pPr algn="just"/>
            <a:r>
              <a:rPr lang="en-US" sz="1200" dirty="0"/>
              <a:t>Please go to https://www.up.ac.za/online-application to apply online.</a:t>
            </a:r>
          </a:p>
          <a:p>
            <a:pPr algn="just"/>
            <a:endParaRPr lang="en-US" sz="800" dirty="0"/>
          </a:p>
          <a:p>
            <a:pPr algn="just"/>
            <a:r>
              <a:rPr lang="en-US" sz="1400" b="1" dirty="0">
                <a:solidFill>
                  <a:srgbClr val="DBA628"/>
                </a:solidFill>
              </a:rPr>
              <a:t>I am having problems with my registration or application. Please help?</a:t>
            </a:r>
          </a:p>
          <a:p>
            <a:pPr algn="just"/>
            <a:endParaRPr lang="en-US" sz="800" dirty="0"/>
          </a:p>
          <a:p>
            <a:pPr algn="just"/>
            <a:r>
              <a:rPr lang="en-US" sz="1200" dirty="0"/>
              <a:t>The PGCE office does not deal directly with admissions, therefore we cannot help with registration or application problems. Please contact </a:t>
            </a:r>
            <a:r>
              <a:rPr lang="en-US" sz="1200" dirty="0" err="1"/>
              <a:t>Ms</a:t>
            </a:r>
            <a:r>
              <a:rPr lang="en-US" sz="1200" dirty="0"/>
              <a:t> Thandi Mngomezulu at </a:t>
            </a:r>
            <a:r>
              <a:rPr lang="en-US" sz="1200" dirty="0">
                <a:hlinkClick r:id="rId3"/>
              </a:rPr>
              <a:t>thandi.mngomezulu@up.ac.za</a:t>
            </a:r>
            <a:r>
              <a:rPr lang="en-US" sz="1200" dirty="0"/>
              <a:t>. </a:t>
            </a:r>
          </a:p>
          <a:p>
            <a:pPr algn="just"/>
            <a:endParaRPr lang="en-US" sz="800" dirty="0"/>
          </a:p>
          <a:p>
            <a:pPr algn="just"/>
            <a:r>
              <a:rPr lang="en-US" sz="1400" b="1" dirty="0">
                <a:solidFill>
                  <a:srgbClr val="DBA628"/>
                </a:solidFill>
              </a:rPr>
              <a:t>I did the AIM module, can I get exempted from the ICT 410 module?</a:t>
            </a:r>
          </a:p>
          <a:p>
            <a:pPr algn="just"/>
            <a:endParaRPr lang="en-US" sz="800" dirty="0"/>
          </a:p>
          <a:p>
            <a:pPr algn="just"/>
            <a:r>
              <a:rPr lang="en-US" sz="1200" dirty="0"/>
              <a:t>ICT 410 is a compulsory module for all PGCE students. The AIM module and ICT module are separate modules. ICT 410 focusses on online teaching and learning platforms, as well as how to use applications to improve your practice as a teacher. No exemptions are made.</a:t>
            </a:r>
          </a:p>
          <a:p>
            <a:pPr algn="just"/>
            <a:endParaRPr lang="en-US" sz="800" dirty="0"/>
          </a:p>
          <a:p>
            <a:pPr algn="just"/>
            <a:r>
              <a:rPr lang="en-US" sz="1400" b="1" dirty="0">
                <a:solidFill>
                  <a:srgbClr val="DBA628"/>
                </a:solidFill>
              </a:rPr>
              <a:t>I have two/ three years of isiZulu/ Sepedi/ </a:t>
            </a:r>
            <a:r>
              <a:rPr lang="en-US" sz="1400" b="1" dirty="0" err="1">
                <a:solidFill>
                  <a:srgbClr val="DBA628"/>
                </a:solidFill>
              </a:rPr>
              <a:t>SeTshwana</a:t>
            </a:r>
            <a:r>
              <a:rPr lang="en-US" sz="1400" b="1" dirty="0">
                <a:solidFill>
                  <a:srgbClr val="DBA628"/>
                </a:solidFill>
              </a:rPr>
              <a:t> during my undergraduate year, can I be exempted from the Conversational Competency module?</a:t>
            </a:r>
          </a:p>
          <a:p>
            <a:pPr algn="just"/>
            <a:endParaRPr lang="en-US" sz="800" dirty="0"/>
          </a:p>
          <a:p>
            <a:pPr algn="just"/>
            <a:r>
              <a:rPr lang="en-US" sz="1200" dirty="0"/>
              <a:t>The CC modules are compulsory and focus specifically on being able to communicate in a chosen African language within a classroom or school context. There is an option of writing an exemption test in the beginning of the year, however if you fail this test you will have to attend the chosen CC module classes until the end of the year.</a:t>
            </a:r>
          </a:p>
          <a:p>
            <a:pPr algn="just"/>
            <a:endParaRPr lang="en-US" sz="800" dirty="0"/>
          </a:p>
          <a:p>
            <a:pPr algn="just"/>
            <a:r>
              <a:rPr lang="en-US" sz="1400" b="1" dirty="0">
                <a:solidFill>
                  <a:srgbClr val="DBA628"/>
                </a:solidFill>
              </a:rPr>
              <a:t>How can I get a distinction for PGCE?</a:t>
            </a:r>
          </a:p>
          <a:p>
            <a:pPr algn="just"/>
            <a:endParaRPr lang="en-US" sz="800" dirty="0"/>
          </a:p>
          <a:p>
            <a:pPr algn="just"/>
            <a:r>
              <a:rPr lang="en-US" sz="1200" dirty="0"/>
              <a:t>The certificate will be awarded with distinction to a student who obtained 75% in each of the Professional development (</a:t>
            </a:r>
            <a:r>
              <a:rPr lang="en-US" sz="1200" dirty="0" err="1"/>
              <a:t>PPF</a:t>
            </a:r>
            <a:r>
              <a:rPr lang="en-US" sz="1200" dirty="0"/>
              <a:t> 401), Facilitating learning (</a:t>
            </a:r>
            <a:r>
              <a:rPr lang="en-US" sz="1200" dirty="0" err="1"/>
              <a:t>FCL</a:t>
            </a:r>
            <a:r>
              <a:rPr lang="en-US" sz="1200" dirty="0"/>
              <a:t> 401) and the </a:t>
            </a:r>
            <a:r>
              <a:rPr lang="en-US" sz="1200" dirty="0" err="1"/>
              <a:t>specialisation</a:t>
            </a:r>
            <a:r>
              <a:rPr lang="en-US" sz="1200" dirty="0"/>
              <a:t> module(s), as well as an average of 75% in all the other modules, with a minimum of 70% per module.</a:t>
            </a:r>
            <a:endParaRPr lang="en-ZA" sz="1200" dirty="0"/>
          </a:p>
        </p:txBody>
      </p:sp>
    </p:spTree>
    <p:extLst>
      <p:ext uri="{BB962C8B-B14F-4D97-AF65-F5344CB8AC3E}">
        <p14:creationId xmlns:p14="http://schemas.microsoft.com/office/powerpoint/2010/main" val="1186265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2C8543E-7A80-4BC4-B3BB-BE583454FC4D}"/>
              </a:ext>
            </a:extLst>
          </p:cNvPr>
          <p:cNvSpPr>
            <a:spLocks noGrp="1"/>
          </p:cNvSpPr>
          <p:nvPr>
            <p:ph type="ftr" sz="quarter" idx="11"/>
          </p:nvPr>
        </p:nvSpPr>
        <p:spPr>
          <a:xfrm>
            <a:off x="186690" y="10120236"/>
            <a:ext cx="1249680" cy="286385"/>
          </a:xfrm>
        </p:spPr>
        <p:txBody>
          <a:bodyPr/>
          <a:lstStyle/>
          <a:p>
            <a:r>
              <a:rPr lang="en-ZA" dirty="0"/>
              <a:t>Faculty of Education</a:t>
            </a:r>
          </a:p>
        </p:txBody>
      </p:sp>
      <p:sp>
        <p:nvSpPr>
          <p:cNvPr id="3" name="Slide Number Placeholder 2">
            <a:extLst>
              <a:ext uri="{FF2B5EF4-FFF2-40B4-BE49-F238E27FC236}">
                <a16:creationId xmlns:a16="http://schemas.microsoft.com/office/drawing/2014/main" id="{C3A4B6AB-9C9F-4F1E-820D-8D8C25702C49}"/>
              </a:ext>
            </a:extLst>
          </p:cNvPr>
          <p:cNvSpPr>
            <a:spLocks noGrp="1"/>
          </p:cNvSpPr>
          <p:nvPr>
            <p:ph type="sldNum" sz="quarter" idx="12"/>
          </p:nvPr>
        </p:nvSpPr>
        <p:spPr>
          <a:xfrm>
            <a:off x="193996" y="10406621"/>
            <a:ext cx="186691" cy="286386"/>
          </a:xfrm>
        </p:spPr>
        <p:txBody>
          <a:bodyPr/>
          <a:lstStyle/>
          <a:p>
            <a:fld id="{DBAA4412-454A-4D8E-B575-ABAB72FD5B57}" type="slidenum">
              <a:rPr lang="en-ZA" smtClean="0"/>
              <a:t>8</a:t>
            </a:fld>
            <a:endParaRPr lang="en-ZA" dirty="0"/>
          </a:p>
        </p:txBody>
      </p:sp>
      <p:grpSp>
        <p:nvGrpSpPr>
          <p:cNvPr id="4" name="Group 3">
            <a:extLst>
              <a:ext uri="{FF2B5EF4-FFF2-40B4-BE49-F238E27FC236}">
                <a16:creationId xmlns:a16="http://schemas.microsoft.com/office/drawing/2014/main" id="{2FCBA125-2D9C-4789-B53B-EF315ED5BEBB}"/>
              </a:ext>
            </a:extLst>
          </p:cNvPr>
          <p:cNvGrpSpPr>
            <a:grpSpLocks/>
          </p:cNvGrpSpPr>
          <p:nvPr/>
        </p:nvGrpSpPr>
        <p:grpSpPr bwMode="auto">
          <a:xfrm>
            <a:off x="0" y="10406622"/>
            <a:ext cx="2751455" cy="286385"/>
            <a:chOff x="0" y="16387"/>
            <a:chExt cx="4333" cy="451"/>
          </a:xfrm>
        </p:grpSpPr>
        <p:sp>
          <p:nvSpPr>
            <p:cNvPr id="5" name="Rectangle 4">
              <a:extLst>
                <a:ext uri="{FF2B5EF4-FFF2-40B4-BE49-F238E27FC236}">
                  <a16:creationId xmlns:a16="http://schemas.microsoft.com/office/drawing/2014/main" id="{D286EA9E-0A2D-433F-9707-659923751AC7}"/>
                </a:ext>
              </a:extLst>
            </p:cNvPr>
            <p:cNvSpPr>
              <a:spLocks noChangeArrowheads="1"/>
            </p:cNvSpPr>
            <p:nvPr/>
          </p:nvSpPr>
          <p:spPr bwMode="auto">
            <a:xfrm>
              <a:off x="0" y="16387"/>
              <a:ext cx="4333" cy="6"/>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sp>
          <p:nvSpPr>
            <p:cNvPr id="6" name="Rectangle 5">
              <a:extLst>
                <a:ext uri="{FF2B5EF4-FFF2-40B4-BE49-F238E27FC236}">
                  <a16:creationId xmlns:a16="http://schemas.microsoft.com/office/drawing/2014/main" id="{491AF18D-8492-4B9A-80B7-33100D324AB3}"/>
                </a:ext>
              </a:extLst>
            </p:cNvPr>
            <p:cNvSpPr>
              <a:spLocks noChangeArrowheads="1"/>
            </p:cNvSpPr>
            <p:nvPr/>
          </p:nvSpPr>
          <p:spPr bwMode="auto">
            <a:xfrm>
              <a:off x="0" y="16387"/>
              <a:ext cx="294" cy="451"/>
            </a:xfrm>
            <a:prstGeom prst="rect">
              <a:avLst/>
            </a:prstGeom>
            <a:solidFill>
              <a:srgbClr val="EEB310"/>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en-ZA"/>
            </a:p>
          </p:txBody>
        </p:sp>
      </p:grpSp>
      <p:pic>
        <p:nvPicPr>
          <p:cNvPr id="9" name="Picture 8">
            <a:extLst>
              <a:ext uri="{FF2B5EF4-FFF2-40B4-BE49-F238E27FC236}">
                <a16:creationId xmlns:a16="http://schemas.microsoft.com/office/drawing/2014/main" id="{294524EC-C0DF-41E8-9A14-EDB4D14A64ED}"/>
              </a:ext>
            </a:extLst>
          </p:cNvPr>
          <p:cNvPicPr>
            <a:picLocks noChangeAspect="1"/>
          </p:cNvPicPr>
          <p:nvPr/>
        </p:nvPicPr>
        <p:blipFill rotWithShape="1">
          <a:blip r:embed="rId2"/>
          <a:srcRect t="35430" b="16783"/>
          <a:stretch/>
        </p:blipFill>
        <p:spPr>
          <a:xfrm>
            <a:off x="-10160" y="3931209"/>
            <a:ext cx="7587865" cy="5126673"/>
          </a:xfrm>
          <a:prstGeom prst="rect">
            <a:avLst/>
          </a:prstGeom>
        </p:spPr>
      </p:pic>
      <p:sp>
        <p:nvSpPr>
          <p:cNvPr id="11" name="Freeform 8">
            <a:extLst>
              <a:ext uri="{FF2B5EF4-FFF2-40B4-BE49-F238E27FC236}">
                <a16:creationId xmlns:a16="http://schemas.microsoft.com/office/drawing/2014/main" id="{A74DFF93-9732-41DF-AA55-2C4DB2041F52}"/>
              </a:ext>
            </a:extLst>
          </p:cNvPr>
          <p:cNvSpPr>
            <a:spLocks/>
          </p:cNvSpPr>
          <p:nvPr/>
        </p:nvSpPr>
        <p:spPr bwMode="auto">
          <a:xfrm>
            <a:off x="-4" y="9057882"/>
            <a:ext cx="7559675" cy="1633931"/>
          </a:xfrm>
          <a:prstGeom prst="rect">
            <a:avLst/>
          </a:pr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ZA"/>
          </a:p>
        </p:txBody>
      </p:sp>
      <p:sp>
        <p:nvSpPr>
          <p:cNvPr id="12" name="Freeform 9">
            <a:extLst>
              <a:ext uri="{FF2B5EF4-FFF2-40B4-BE49-F238E27FC236}">
                <a16:creationId xmlns:a16="http://schemas.microsoft.com/office/drawing/2014/main" id="{C344F17C-BAF3-4960-9389-F3A90058527B}"/>
              </a:ext>
            </a:extLst>
          </p:cNvPr>
          <p:cNvSpPr>
            <a:spLocks/>
          </p:cNvSpPr>
          <p:nvPr/>
        </p:nvSpPr>
        <p:spPr bwMode="auto">
          <a:xfrm>
            <a:off x="3356" y="0"/>
            <a:ext cx="7559675" cy="3931209"/>
          </a:xfrm>
          <a:custGeom>
            <a:avLst/>
            <a:gdLst>
              <a:gd name="T0" fmla="+- 0 11906 3050"/>
              <a:gd name="T1" fmla="*/ T0 w 8856"/>
              <a:gd name="T2" fmla="*/ 0 h 3686"/>
              <a:gd name="T3" fmla="+- 0 3050 3050"/>
              <a:gd name="T4" fmla="*/ T3 w 8856"/>
              <a:gd name="T5" fmla="*/ 0 h 3686"/>
              <a:gd name="T6" fmla="+- 0 3050 3050"/>
              <a:gd name="T7" fmla="*/ T6 w 8856"/>
              <a:gd name="T8" fmla="*/ 1321 h 3686"/>
              <a:gd name="T9" fmla="+- 0 3050 3050"/>
              <a:gd name="T10" fmla="*/ T9 w 8856"/>
              <a:gd name="T11" fmla="*/ 3685 h 3686"/>
              <a:gd name="T12" fmla="+- 0 11906 3050"/>
              <a:gd name="T13" fmla="*/ T12 w 8856"/>
              <a:gd name="T14" fmla="*/ 3685 h 3686"/>
              <a:gd name="T15" fmla="+- 0 11906 3050"/>
              <a:gd name="T16" fmla="*/ T15 w 8856"/>
              <a:gd name="T17" fmla="*/ 1321 h 3686"/>
              <a:gd name="T18" fmla="+- 0 11906 3050"/>
              <a:gd name="T19" fmla="*/ T18 w 8856"/>
              <a:gd name="T20" fmla="*/ 0 h 3686"/>
            </a:gdLst>
            <a:ahLst/>
            <a:cxnLst>
              <a:cxn ang="0">
                <a:pos x="T1" y="T2"/>
              </a:cxn>
              <a:cxn ang="0">
                <a:pos x="T4" y="T5"/>
              </a:cxn>
              <a:cxn ang="0">
                <a:pos x="T7" y="T8"/>
              </a:cxn>
              <a:cxn ang="0">
                <a:pos x="T10" y="T11"/>
              </a:cxn>
              <a:cxn ang="0">
                <a:pos x="T13" y="T14"/>
              </a:cxn>
              <a:cxn ang="0">
                <a:pos x="T16" y="T17"/>
              </a:cxn>
              <a:cxn ang="0">
                <a:pos x="T19" y="T20"/>
              </a:cxn>
            </a:cxnLst>
            <a:rect l="0" t="0" r="r" b="b"/>
            <a:pathLst>
              <a:path w="8856" h="3686">
                <a:moveTo>
                  <a:pt x="8856" y="0"/>
                </a:moveTo>
                <a:lnTo>
                  <a:pt x="0" y="0"/>
                </a:lnTo>
                <a:lnTo>
                  <a:pt x="0" y="1321"/>
                </a:lnTo>
                <a:lnTo>
                  <a:pt x="0" y="3685"/>
                </a:lnTo>
                <a:lnTo>
                  <a:pt x="8856" y="3685"/>
                </a:lnTo>
                <a:lnTo>
                  <a:pt x="8856" y="1321"/>
                </a:lnTo>
                <a:lnTo>
                  <a:pt x="8856" y="0"/>
                </a:lnTo>
                <a:close/>
              </a:path>
            </a:pathLst>
          </a:custGeom>
          <a:solidFill>
            <a:srgbClr val="FEC234"/>
          </a:solidFill>
          <a:ln>
            <a:noFill/>
          </a:ln>
        </p:spPr>
        <p:txBody>
          <a:bodyPr rot="0" vert="horz" wrap="square" lIns="91440" tIns="45720" rIns="91440" bIns="45720" anchor="t" anchorCtr="0" upright="1">
            <a:noAutofit/>
          </a:bodyPr>
          <a:lstStyle/>
          <a:p>
            <a:endParaRPr lang="en-ZA"/>
          </a:p>
        </p:txBody>
      </p:sp>
      <p:sp>
        <p:nvSpPr>
          <p:cNvPr id="10" name="TextBox 9">
            <a:extLst>
              <a:ext uri="{FF2B5EF4-FFF2-40B4-BE49-F238E27FC236}">
                <a16:creationId xmlns:a16="http://schemas.microsoft.com/office/drawing/2014/main" id="{D473C41F-098C-4619-8497-B88783F952F3}"/>
              </a:ext>
            </a:extLst>
          </p:cNvPr>
          <p:cNvSpPr txBox="1"/>
          <p:nvPr/>
        </p:nvSpPr>
        <p:spPr>
          <a:xfrm>
            <a:off x="179837" y="349778"/>
            <a:ext cx="7200000" cy="3231654"/>
          </a:xfrm>
          <a:prstGeom prst="rect">
            <a:avLst/>
          </a:prstGeom>
          <a:noFill/>
        </p:spPr>
        <p:txBody>
          <a:bodyPr wrap="square" rtlCol="0">
            <a:spAutoFit/>
          </a:bodyPr>
          <a:lstStyle/>
          <a:p>
            <a:pPr algn="ctr"/>
            <a:r>
              <a:rPr lang="en-US" b="1" dirty="0">
                <a:solidFill>
                  <a:schemeClr val="bg1"/>
                </a:solidFill>
              </a:rPr>
              <a:t>POSTGRADUATE CERTIFICATE IN EDUCATION (PGCE)</a:t>
            </a:r>
          </a:p>
          <a:p>
            <a:pPr algn="ctr"/>
            <a:r>
              <a:rPr lang="en-US" dirty="0">
                <a:solidFill>
                  <a:schemeClr val="bg1"/>
                </a:solidFill>
              </a:rPr>
              <a:t>at the Department of Humanities</a:t>
            </a:r>
          </a:p>
          <a:p>
            <a:endParaRPr lang="en-US" sz="1200" dirty="0">
              <a:solidFill>
                <a:schemeClr val="bg1"/>
              </a:solidFill>
            </a:endParaRPr>
          </a:p>
          <a:p>
            <a:endParaRPr lang="en-US" sz="1200" dirty="0">
              <a:solidFill>
                <a:schemeClr val="bg1"/>
              </a:solidFill>
            </a:endParaRPr>
          </a:p>
          <a:p>
            <a:endParaRPr lang="en-US"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endParaRPr lang="fr-FR" sz="1200" dirty="0">
              <a:solidFill>
                <a:schemeClr val="bg1"/>
              </a:solidFill>
            </a:endParaRPr>
          </a:p>
          <a:p>
            <a:r>
              <a:rPr lang="en-US" sz="1200" b="1" dirty="0">
                <a:solidFill>
                  <a:schemeClr val="bg1"/>
                </a:solidFill>
              </a:rPr>
              <a:t>PLEASE NOTE: NO LATE APPLICATIONS WILL BE CONSIDERED </a:t>
            </a:r>
            <a:r>
              <a:rPr lang="en-US" sz="1200" dirty="0">
                <a:solidFill>
                  <a:schemeClr val="bg1"/>
                </a:solidFill>
              </a:rPr>
              <a:t>and the presentation of ALL </a:t>
            </a:r>
            <a:r>
              <a:rPr lang="en-US" sz="1200" dirty="0" err="1">
                <a:solidFill>
                  <a:schemeClr val="bg1"/>
                </a:solidFill>
              </a:rPr>
              <a:t>programmes</a:t>
            </a:r>
            <a:r>
              <a:rPr lang="en-US" sz="1200" dirty="0">
                <a:solidFill>
                  <a:schemeClr val="bg1"/>
                </a:solidFill>
              </a:rPr>
              <a:t> is subject to the number of students who qualify as well as the availability of staff.</a:t>
            </a:r>
          </a:p>
        </p:txBody>
      </p:sp>
      <p:graphicFrame>
        <p:nvGraphicFramePr>
          <p:cNvPr id="13" name="Table 13">
            <a:extLst>
              <a:ext uri="{FF2B5EF4-FFF2-40B4-BE49-F238E27FC236}">
                <a16:creationId xmlns:a16="http://schemas.microsoft.com/office/drawing/2014/main" id="{E4CC7E90-E21C-43A4-814B-EF961BBE866F}"/>
              </a:ext>
            </a:extLst>
          </p:cNvPr>
          <p:cNvGraphicFramePr>
            <a:graphicFrameLocks noGrp="1"/>
          </p:cNvGraphicFramePr>
          <p:nvPr>
            <p:extLst>
              <p:ext uri="{D42A27DB-BD31-4B8C-83A1-F6EECF244321}">
                <p14:modId xmlns:p14="http://schemas.microsoft.com/office/powerpoint/2010/main" val="2223870067"/>
              </p:ext>
            </p:extLst>
          </p:nvPr>
        </p:nvGraphicFramePr>
        <p:xfrm>
          <a:off x="180113" y="1535582"/>
          <a:ext cx="7185840" cy="1188720"/>
        </p:xfrm>
        <a:graphic>
          <a:graphicData uri="http://schemas.openxmlformats.org/drawingml/2006/table">
            <a:tbl>
              <a:tblPr firstRow="1" bandRow="1">
                <a:tableStyleId>{2D5ABB26-0587-4C30-8999-92F81FD0307C}</a:tableStyleId>
              </a:tblPr>
              <a:tblGrid>
                <a:gridCol w="2186266">
                  <a:extLst>
                    <a:ext uri="{9D8B030D-6E8A-4147-A177-3AD203B41FA5}">
                      <a16:colId xmlns:a16="http://schemas.microsoft.com/office/drawing/2014/main" val="477950710"/>
                    </a:ext>
                  </a:extLst>
                </a:gridCol>
                <a:gridCol w="2367280">
                  <a:extLst>
                    <a:ext uri="{9D8B030D-6E8A-4147-A177-3AD203B41FA5}">
                      <a16:colId xmlns:a16="http://schemas.microsoft.com/office/drawing/2014/main" val="2879694925"/>
                    </a:ext>
                  </a:extLst>
                </a:gridCol>
                <a:gridCol w="2632294">
                  <a:extLst>
                    <a:ext uri="{9D8B030D-6E8A-4147-A177-3AD203B41FA5}">
                      <a16:colId xmlns:a16="http://schemas.microsoft.com/office/drawing/2014/main" val="373664892"/>
                    </a:ext>
                  </a:extLst>
                </a:gridCol>
              </a:tblGrid>
              <a:tr h="370840">
                <a:tc>
                  <a:txBody>
                    <a:bodyPr/>
                    <a:lstStyle/>
                    <a:p>
                      <a:r>
                        <a:rPr lang="en-US" sz="1200" b="1" dirty="0">
                          <a:solidFill>
                            <a:schemeClr val="bg1"/>
                          </a:solidFill>
                        </a:rPr>
                        <a:t>Package coordinator:</a:t>
                      </a:r>
                    </a:p>
                    <a:p>
                      <a:endParaRPr lang="en-US" sz="1200" b="1" dirty="0">
                        <a:solidFill>
                          <a:schemeClr val="bg1"/>
                        </a:solidFill>
                      </a:endParaRPr>
                    </a:p>
                    <a:p>
                      <a:r>
                        <a:rPr lang="en-US" sz="1200" dirty="0">
                          <a:solidFill>
                            <a:schemeClr val="bg1"/>
                          </a:solidFill>
                        </a:rPr>
                        <a:t>Dr S de Jager</a:t>
                      </a:r>
                    </a:p>
                    <a:p>
                      <a:r>
                        <a:rPr lang="en-US" sz="1200" dirty="0">
                          <a:solidFill>
                            <a:schemeClr val="bg1"/>
                          </a:solidFill>
                        </a:rPr>
                        <a:t>Tel: (+27) 012 420 5555</a:t>
                      </a:r>
                    </a:p>
                    <a:p>
                      <a:r>
                        <a:rPr lang="en-US" sz="1200" dirty="0">
                          <a:solidFill>
                            <a:schemeClr val="bg1"/>
                          </a:solidFill>
                        </a:rPr>
                        <a:t>Email: </a:t>
                      </a:r>
                      <a:r>
                        <a:rPr lang="en-US" sz="1200" dirty="0">
                          <a:hlinkClick r:id="rId3"/>
                        </a:rPr>
                        <a:t>sarina.dejager@up.ac.za</a:t>
                      </a:r>
                      <a:endParaRPr lang="en-US" sz="1200" dirty="0"/>
                    </a:p>
                    <a:p>
                      <a:endParaRPr lang="en-ZA" sz="1200" dirty="0"/>
                    </a:p>
                  </a:txBody>
                  <a:tcPr/>
                </a:tc>
                <a:tc>
                  <a:txBody>
                    <a:bodyPr/>
                    <a:lstStyle/>
                    <a:p>
                      <a:r>
                        <a:rPr lang="en-US" sz="1200" b="1" dirty="0">
                          <a:solidFill>
                            <a:schemeClr val="bg1"/>
                          </a:solidFill>
                        </a:rPr>
                        <a:t>Administrative enquiries:</a:t>
                      </a:r>
                    </a:p>
                    <a:p>
                      <a:endParaRPr lang="en-US" sz="1200" b="1" dirty="0">
                        <a:solidFill>
                          <a:schemeClr val="bg1"/>
                        </a:solidFill>
                      </a:endParaRPr>
                    </a:p>
                    <a:p>
                      <a:r>
                        <a:rPr lang="en-US" sz="1200" dirty="0" err="1">
                          <a:solidFill>
                            <a:schemeClr val="bg1"/>
                          </a:solidFill>
                        </a:rPr>
                        <a:t>Ms</a:t>
                      </a:r>
                      <a:r>
                        <a:rPr lang="en-US" sz="1200" dirty="0">
                          <a:solidFill>
                            <a:schemeClr val="bg1"/>
                          </a:solidFill>
                        </a:rPr>
                        <a:t> Dominique Kamffer</a:t>
                      </a:r>
                    </a:p>
                    <a:p>
                      <a:r>
                        <a:rPr lang="en-US" sz="1200" dirty="0">
                          <a:solidFill>
                            <a:schemeClr val="bg1"/>
                          </a:solidFill>
                        </a:rPr>
                        <a:t>Tel: (+ 27) 012 420 2904</a:t>
                      </a:r>
                    </a:p>
                    <a:p>
                      <a:r>
                        <a:rPr lang="en-US" sz="1200" dirty="0">
                          <a:solidFill>
                            <a:schemeClr val="bg1"/>
                          </a:solidFill>
                        </a:rPr>
                        <a:t>Email: </a:t>
                      </a:r>
                      <a:r>
                        <a:rPr lang="en-US" sz="1200" dirty="0">
                          <a:hlinkClick r:id="rId4"/>
                        </a:rPr>
                        <a:t>pgceassistant@gmail.com</a:t>
                      </a:r>
                      <a:endParaRPr lang="en-US" sz="1200" dirty="0"/>
                    </a:p>
                    <a:p>
                      <a:endParaRPr lang="en-ZA" sz="1200" dirty="0"/>
                    </a:p>
                  </a:txBody>
                  <a:tcPr/>
                </a:tc>
                <a:tc>
                  <a:txBody>
                    <a:bodyPr/>
                    <a:lstStyle/>
                    <a:p>
                      <a:r>
                        <a:rPr lang="fr-FR" sz="1200" b="1" dirty="0">
                          <a:solidFill>
                            <a:schemeClr val="bg1"/>
                          </a:solidFill>
                        </a:rPr>
                        <a:t>Application </a:t>
                      </a:r>
                      <a:r>
                        <a:rPr lang="fr-FR" sz="1200" b="1" dirty="0" err="1">
                          <a:solidFill>
                            <a:schemeClr val="bg1"/>
                          </a:solidFill>
                        </a:rPr>
                        <a:t>enquiries</a:t>
                      </a:r>
                      <a:r>
                        <a:rPr lang="fr-FR" sz="1200" b="1" dirty="0">
                          <a:solidFill>
                            <a:schemeClr val="bg1"/>
                          </a:solidFill>
                        </a:rPr>
                        <a:t>:</a:t>
                      </a:r>
                    </a:p>
                    <a:p>
                      <a:endParaRPr lang="fr-FR" sz="1200" b="1" dirty="0">
                        <a:solidFill>
                          <a:schemeClr val="bg1"/>
                        </a:solidFill>
                      </a:endParaRPr>
                    </a:p>
                    <a:p>
                      <a:r>
                        <a:rPr lang="fr-FR" sz="1200" dirty="0">
                          <a:solidFill>
                            <a:schemeClr val="bg1"/>
                          </a:solidFill>
                        </a:rPr>
                        <a:t>Ms M </a:t>
                      </a:r>
                      <a:r>
                        <a:rPr lang="fr-FR" sz="1200" dirty="0" err="1">
                          <a:solidFill>
                            <a:schemeClr val="bg1"/>
                          </a:solidFill>
                        </a:rPr>
                        <a:t>Tshabalala</a:t>
                      </a:r>
                      <a:endParaRPr lang="fr-FR" sz="1200" dirty="0">
                        <a:solidFill>
                          <a:schemeClr val="bg1"/>
                        </a:solidFill>
                      </a:endParaRPr>
                    </a:p>
                    <a:p>
                      <a:r>
                        <a:rPr lang="fr-FR" sz="1200" dirty="0">
                          <a:solidFill>
                            <a:schemeClr val="bg1"/>
                          </a:solidFill>
                        </a:rPr>
                        <a:t>Tel: (+ 27) 012 420 5652</a:t>
                      </a:r>
                    </a:p>
                    <a:p>
                      <a:r>
                        <a:rPr lang="fr-FR" sz="1200" dirty="0">
                          <a:solidFill>
                            <a:schemeClr val="bg1"/>
                          </a:solidFill>
                        </a:rPr>
                        <a:t>Email: </a:t>
                      </a:r>
                      <a:r>
                        <a:rPr lang="fr-FR" sz="1200" dirty="0">
                          <a:hlinkClick r:id="rId5"/>
                        </a:rPr>
                        <a:t>mannana.tshabalala@up.ac.za</a:t>
                      </a:r>
                      <a:r>
                        <a:rPr lang="fr-FR" sz="1200" dirty="0"/>
                        <a:t> </a:t>
                      </a:r>
                    </a:p>
                    <a:p>
                      <a:endParaRPr lang="en-ZA" sz="1200" dirty="0"/>
                    </a:p>
                  </a:txBody>
                  <a:tcPr/>
                </a:tc>
                <a:extLst>
                  <a:ext uri="{0D108BD9-81ED-4DB2-BD59-A6C34878D82A}">
                    <a16:rowId xmlns:a16="http://schemas.microsoft.com/office/drawing/2014/main" val="3628376855"/>
                  </a:ext>
                </a:extLst>
              </a:tr>
            </a:tbl>
          </a:graphicData>
        </a:graphic>
      </p:graphicFrame>
      <p:sp>
        <p:nvSpPr>
          <p:cNvPr id="15" name="TextBox 14">
            <a:extLst>
              <a:ext uri="{FF2B5EF4-FFF2-40B4-BE49-F238E27FC236}">
                <a16:creationId xmlns:a16="http://schemas.microsoft.com/office/drawing/2014/main" id="{8C880C94-0FCB-48A8-95B8-E470234A6FC2}"/>
              </a:ext>
            </a:extLst>
          </p:cNvPr>
          <p:cNvSpPr txBox="1"/>
          <p:nvPr/>
        </p:nvSpPr>
        <p:spPr>
          <a:xfrm>
            <a:off x="884237" y="9302750"/>
            <a:ext cx="5791200" cy="1138773"/>
          </a:xfrm>
          <a:prstGeom prst="rect">
            <a:avLst/>
          </a:prstGeom>
          <a:noFill/>
        </p:spPr>
        <p:txBody>
          <a:bodyPr wrap="square" rtlCol="0">
            <a:spAutoFit/>
          </a:bodyPr>
          <a:lstStyle/>
          <a:p>
            <a:pPr algn="ctr"/>
            <a:r>
              <a:rPr lang="en-US" sz="3200" b="1" dirty="0">
                <a:solidFill>
                  <a:schemeClr val="bg1"/>
                </a:solidFill>
              </a:rPr>
              <a:t>Make today matter</a:t>
            </a:r>
          </a:p>
          <a:p>
            <a:pPr algn="ctr"/>
            <a:endParaRPr lang="en-US" dirty="0">
              <a:solidFill>
                <a:schemeClr val="bg1"/>
              </a:solidFill>
            </a:endParaRPr>
          </a:p>
          <a:p>
            <a:pPr algn="ctr"/>
            <a:r>
              <a:rPr lang="en-US" dirty="0">
                <a:solidFill>
                  <a:schemeClr val="bg1"/>
                </a:solidFill>
              </a:rPr>
              <a:t>https://www.up.ac.za/faculty-of-education</a:t>
            </a:r>
            <a:endParaRPr lang="en-ZA" dirty="0">
              <a:solidFill>
                <a:schemeClr val="bg1"/>
              </a:solidFill>
            </a:endParaRPr>
          </a:p>
        </p:txBody>
      </p:sp>
    </p:spTree>
    <p:extLst>
      <p:ext uri="{BB962C8B-B14F-4D97-AF65-F5344CB8AC3E}">
        <p14:creationId xmlns:p14="http://schemas.microsoft.com/office/powerpoint/2010/main" val="8350287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1884</TotalTime>
  <Words>2172</Words>
  <Application>Microsoft Office PowerPoint</Application>
  <PresentationFormat>Custom</PresentationFormat>
  <Paragraphs>408</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Courier New</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Faculty of Education Fakulteit van Opvoedkunde Lefapha la Thuto  Department of Humanities</dc:title>
  <dc:creator>Stiaan Kamffer</dc:creator>
  <cp:lastModifiedBy>Dominique Kamffer</cp:lastModifiedBy>
  <cp:revision>27</cp:revision>
  <dcterms:created xsi:type="dcterms:W3CDTF">2020-04-28T07:55:08Z</dcterms:created>
  <dcterms:modified xsi:type="dcterms:W3CDTF">2020-06-15T13:15:15Z</dcterms:modified>
</cp:coreProperties>
</file>