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2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1267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44BC-3FDD-4D30-88B3-D7980AE9C3D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2862-8848-4C81-969E-9E8571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65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44BC-3FDD-4D30-88B3-D7980AE9C3D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2862-8848-4C81-969E-9E8571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82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2" y="366713"/>
            <a:ext cx="4476751" cy="7800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44BC-3FDD-4D30-88B3-D7980AE9C3D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2862-8848-4C81-969E-9E8571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4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44BC-3FDD-4D30-88B3-D7980AE9C3D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2862-8848-4C81-969E-9E8571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157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44BC-3FDD-4D30-88B3-D7980AE9C3D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2862-8848-4C81-969E-9E8571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33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2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44BC-3FDD-4D30-88B3-D7980AE9C3D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2862-8848-4C81-969E-9E8571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44BC-3FDD-4D30-88B3-D7980AE9C3D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2862-8848-4C81-969E-9E8571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1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44BC-3FDD-4D30-88B3-D7980AE9C3D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2862-8848-4C81-969E-9E8571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87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44BC-3FDD-4D30-88B3-D7980AE9C3D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2862-8848-4C81-969E-9E8571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6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44BC-3FDD-4D30-88B3-D7980AE9C3D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2862-8848-4C81-969E-9E8571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02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D44BC-3FDD-4D30-88B3-D7980AE9C3D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62862-8848-4C81-969E-9E8571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3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D44BC-3FDD-4D30-88B3-D7980AE9C3DD}" type="datetimeFigureOut">
              <a:rPr lang="en-US" smtClean="0"/>
              <a:t>8/8/2020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62862-8848-4C81-969E-9E857175A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0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audio" Target="../media/media2.m4a"/><Relationship Id="rId7" Type="http://schemas.openxmlformats.org/officeDocument/2006/relationships/image" Target="../media/image5.jp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4a"/><Relationship Id="rId7" Type="http://schemas.openxmlformats.org/officeDocument/2006/relationships/image" Target="../media/image8.jpg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1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4.m4a"/><Relationship Id="rId7" Type="http://schemas.openxmlformats.org/officeDocument/2006/relationships/image" Target="../media/image10.jpg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9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0"/>
            <a:ext cx="9144000" cy="3048000"/>
            <a:chOff x="0" y="0"/>
            <a:chExt cx="9144000" cy="26384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700" y="0"/>
              <a:ext cx="2781300" cy="2638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0" y="0"/>
              <a:ext cx="6362700" cy="133209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Faculty of Education</a:t>
              </a:r>
            </a:p>
            <a:p>
              <a:endParaRPr lang="en-US" b="1" dirty="0" smtClean="0"/>
            </a:p>
            <a:p>
              <a:r>
                <a:rPr lang="en-US" sz="2000" b="1" dirty="0" smtClean="0"/>
                <a:t> Department of Science, Mathematics &amp; Technology Education</a:t>
              </a:r>
              <a:endParaRPr lang="en-US" sz="2000" b="1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905000"/>
            <a:ext cx="8229600" cy="4724400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err="1"/>
              <a:t>BEd</a:t>
            </a:r>
            <a:r>
              <a:rPr lang="en-US" b="1" dirty="0"/>
              <a:t> Hons: Science, Mathematics &amp; Technology Education</a:t>
            </a:r>
          </a:p>
          <a:p>
            <a:pPr>
              <a:spcBef>
                <a:spcPts val="600"/>
              </a:spcBef>
            </a:pPr>
            <a:endParaRPr lang="en-US" b="1" dirty="0" smtClean="0"/>
          </a:p>
          <a:p>
            <a:pPr>
              <a:spcBef>
                <a:spcPts val="600"/>
              </a:spcBef>
            </a:pPr>
            <a:endParaRPr lang="en-US" b="1" dirty="0" smtClean="0"/>
          </a:p>
          <a:p>
            <a:endParaRPr lang="en-ZA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134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8487"/>
    </mc:Choice>
    <mc:Fallback>
      <p:transition advTm="384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1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1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1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297" y="4266713"/>
            <a:ext cx="1462088" cy="2635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4222740"/>
            <a:ext cx="1771650" cy="2571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819400"/>
            <a:ext cx="2124075" cy="215265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2638425"/>
            <a:chOff x="0" y="0"/>
            <a:chExt cx="9144000" cy="26384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700" y="0"/>
              <a:ext cx="2781300" cy="2638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0" y="0"/>
              <a:ext cx="6362700" cy="12311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Faculty of Education</a:t>
              </a:r>
            </a:p>
            <a:p>
              <a:endParaRPr lang="en-US" b="1" dirty="0" smtClean="0"/>
            </a:p>
            <a:p>
              <a:r>
                <a:rPr lang="en-US" sz="2000" b="1" dirty="0" err="1" smtClean="0"/>
                <a:t>BEd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Hons</a:t>
              </a:r>
              <a:r>
                <a:rPr lang="en-US" sz="2000" b="1" dirty="0" smtClean="0"/>
                <a:t>: Science, Mathematics &amp; Technology Education</a:t>
              </a:r>
              <a:endParaRPr lang="en-US" sz="2000" b="1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2743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Elective modules (choose one):</a:t>
            </a:r>
          </a:p>
          <a:p>
            <a:pPr marL="685800" lvl="1">
              <a:spcBef>
                <a:spcPts val="600"/>
              </a:spcBef>
            </a:pPr>
            <a:r>
              <a:rPr lang="en-US" dirty="0"/>
              <a:t>Physical </a:t>
            </a:r>
            <a:r>
              <a:rPr lang="en-US" dirty="0" smtClean="0"/>
              <a:t>Sciences </a:t>
            </a:r>
            <a:r>
              <a:rPr lang="en-US" dirty="0"/>
              <a:t>Education: PHN 730</a:t>
            </a:r>
          </a:p>
          <a:p>
            <a:pPr marL="685800" lvl="1">
              <a:spcBef>
                <a:spcPts val="600"/>
              </a:spcBef>
            </a:pPr>
            <a:r>
              <a:rPr lang="en-US" dirty="0"/>
              <a:t>Life </a:t>
            </a:r>
            <a:r>
              <a:rPr lang="en-US" dirty="0" smtClean="0"/>
              <a:t>Sciences </a:t>
            </a:r>
            <a:r>
              <a:rPr lang="en-US" dirty="0"/>
              <a:t>Education: LSN 730</a:t>
            </a:r>
          </a:p>
          <a:p>
            <a:pPr marL="685800" lvl="1">
              <a:spcBef>
                <a:spcPts val="600"/>
              </a:spcBef>
            </a:pPr>
            <a:r>
              <a:rPr lang="en-US" dirty="0"/>
              <a:t>Mathematics Education: MCE 730</a:t>
            </a:r>
          </a:p>
          <a:p>
            <a:pPr marL="685800" lvl="1">
              <a:spcBef>
                <a:spcPts val="600"/>
              </a:spcBef>
            </a:pPr>
            <a:r>
              <a:rPr lang="en-US" dirty="0"/>
              <a:t>Technology Education: TNO 730</a:t>
            </a:r>
          </a:p>
          <a:p>
            <a:endParaRPr lang="en-ZA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4658200"/>
            <a:ext cx="2333625" cy="196215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724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4907"/>
    </mc:Choice>
    <mc:Fallback>
      <p:transition advTm="34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282" y="1981200"/>
            <a:ext cx="3434695" cy="236612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2638425"/>
            <a:chOff x="0" y="0"/>
            <a:chExt cx="9144000" cy="26384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700" y="0"/>
              <a:ext cx="2781300" cy="2638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0" y="0"/>
              <a:ext cx="6362700" cy="12311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Faculty of Education</a:t>
              </a:r>
            </a:p>
            <a:p>
              <a:endParaRPr lang="en-US" b="1" dirty="0" smtClean="0"/>
            </a:p>
            <a:p>
              <a:r>
                <a:rPr lang="en-US" sz="2000" b="1" dirty="0" err="1" smtClean="0"/>
                <a:t>BEd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Hons</a:t>
              </a:r>
              <a:r>
                <a:rPr lang="en-US" sz="2000" b="1" dirty="0" smtClean="0"/>
                <a:t>: Science, Mathematics &amp; Technology Education</a:t>
              </a:r>
              <a:endParaRPr lang="en-US" sz="2000" b="1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" y="1419990"/>
            <a:ext cx="8229600" cy="5438010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b="1" dirty="0" smtClean="0"/>
              <a:t>Core </a:t>
            </a:r>
            <a:r>
              <a:rPr lang="en-US" b="1" dirty="0"/>
              <a:t>modules corresponding with the elective modules:</a:t>
            </a:r>
          </a:p>
          <a:p>
            <a:pPr marL="685800" lvl="1">
              <a:spcBef>
                <a:spcPts val="600"/>
              </a:spcBef>
            </a:pPr>
            <a:r>
              <a:rPr lang="en-US" dirty="0"/>
              <a:t>Research proposal: NMQ 755</a:t>
            </a:r>
          </a:p>
          <a:p>
            <a:pPr marL="685800" lvl="1">
              <a:spcBef>
                <a:spcPts val="600"/>
              </a:spcBef>
            </a:pPr>
            <a:r>
              <a:rPr lang="en-US" dirty="0"/>
              <a:t>Research report: SMP </a:t>
            </a:r>
            <a:r>
              <a:rPr lang="en-US" dirty="0" smtClean="0"/>
              <a:t>780</a:t>
            </a:r>
            <a:endParaRPr lang="en-US" dirty="0"/>
          </a:p>
          <a:p>
            <a:pPr>
              <a:spcBef>
                <a:spcPts val="600"/>
              </a:spcBef>
            </a:pPr>
            <a:endParaRPr lang="en-US" b="1" dirty="0" smtClean="0"/>
          </a:p>
          <a:p>
            <a:pPr>
              <a:spcBef>
                <a:spcPts val="600"/>
              </a:spcBef>
            </a:pPr>
            <a:endParaRPr lang="en-US" b="1" dirty="0"/>
          </a:p>
          <a:p>
            <a:pPr>
              <a:spcBef>
                <a:spcPts val="600"/>
              </a:spcBef>
            </a:pPr>
            <a:endParaRPr lang="en-US" b="1" dirty="0" smtClean="0"/>
          </a:p>
          <a:p>
            <a:pPr>
              <a:spcBef>
                <a:spcPts val="600"/>
              </a:spcBef>
            </a:pPr>
            <a:r>
              <a:rPr lang="en-US" b="1" dirty="0" smtClean="0"/>
              <a:t>One </a:t>
            </a:r>
            <a:r>
              <a:rPr lang="en-US" b="1" dirty="0"/>
              <a:t>module that does not correspond with the chosen elective modules: </a:t>
            </a:r>
          </a:p>
          <a:p>
            <a:pPr marL="685800" lvl="1">
              <a:spcBef>
                <a:spcPts val="600"/>
              </a:spcBef>
            </a:pPr>
            <a:r>
              <a:rPr lang="en-US" dirty="0"/>
              <a:t>Science curriculum: SCU 731 (compulsory)</a:t>
            </a:r>
          </a:p>
          <a:p>
            <a:endParaRPr lang="en-Z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438366"/>
            <a:ext cx="2545080" cy="1817914"/>
          </a:xfrm>
          <a:prstGeom prst="rect">
            <a:avLst/>
          </a:prstGeom>
        </p:spPr>
      </p:pic>
      <p:pic>
        <p:nvPicPr>
          <p:cNvPr id="8" name="Audio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64327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42617"/>
    </mc:Choice>
    <mc:Fallback>
      <p:transition advTm="42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472799"/>
            <a:ext cx="2190750" cy="224009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0" y="0"/>
            <a:ext cx="9144000" cy="2638425"/>
            <a:chOff x="0" y="0"/>
            <a:chExt cx="9144000" cy="26384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2700" y="0"/>
              <a:ext cx="2781300" cy="2638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0" y="0"/>
              <a:ext cx="6362700" cy="12311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/>
                <a:t>Faculty of Education</a:t>
              </a:r>
            </a:p>
            <a:p>
              <a:endParaRPr lang="en-US" b="1" dirty="0" smtClean="0"/>
            </a:p>
            <a:p>
              <a:r>
                <a:rPr lang="en-US" sz="2000" b="1" dirty="0" err="1" smtClean="0"/>
                <a:t>BEd</a:t>
              </a:r>
              <a:r>
                <a:rPr lang="en-US" sz="2000" b="1" dirty="0" smtClean="0"/>
                <a:t> </a:t>
              </a:r>
              <a:r>
                <a:rPr lang="en-US" sz="2000" b="1" dirty="0" err="1" smtClean="0"/>
                <a:t>Hons</a:t>
              </a:r>
              <a:r>
                <a:rPr lang="en-US" sz="2000" b="1" dirty="0" smtClean="0"/>
                <a:t>: Science, Mathematics &amp; Technology Education</a:t>
              </a:r>
              <a:endParaRPr lang="en-US" sz="2000" b="1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799"/>
            <a:ext cx="8305800" cy="502721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b="1" dirty="0" smtClean="0"/>
              <a:t>What will this degree mean to you? </a:t>
            </a:r>
          </a:p>
          <a:p>
            <a:pPr>
              <a:spcBef>
                <a:spcPts val="600"/>
              </a:spcBef>
            </a:pPr>
            <a:r>
              <a:rPr lang="en-US" dirty="0"/>
              <a:t>It is meant to enhance teachers’ </a:t>
            </a:r>
            <a:r>
              <a:rPr lang="en-US" dirty="0" smtClean="0"/>
              <a:t>practice</a:t>
            </a:r>
          </a:p>
          <a:p>
            <a:pPr>
              <a:spcBef>
                <a:spcPts val="600"/>
              </a:spcBef>
            </a:pPr>
            <a:r>
              <a:rPr lang="en-US" dirty="0"/>
              <a:t>It is a pathway to a Master’s degree in the corresponding elective subject, e.g. MEd (Mathematics Education</a:t>
            </a:r>
            <a:r>
              <a:rPr lang="en-US" dirty="0" smtClean="0"/>
              <a:t>).</a:t>
            </a:r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 smtClean="0"/>
          </a:p>
          <a:p>
            <a:pPr>
              <a:spcBef>
                <a:spcPts val="600"/>
              </a:spcBef>
            </a:pPr>
            <a:endParaRPr lang="en-US" dirty="0"/>
          </a:p>
          <a:p>
            <a:pPr>
              <a:spcBef>
                <a:spcPts val="600"/>
              </a:spcBef>
            </a:pPr>
            <a:r>
              <a:rPr lang="en-US" sz="2400" b="1" dirty="0" smtClean="0"/>
              <a:t>Package coordinator:</a:t>
            </a:r>
          </a:p>
          <a:p>
            <a:pPr lvl="1">
              <a:spcBef>
                <a:spcPts val="600"/>
              </a:spcBef>
            </a:pPr>
            <a:r>
              <a:rPr lang="en-US" sz="2400" dirty="0" smtClean="0"/>
              <a:t>Mr. Ernest Mazibe (ernest.mazibe@up.ac.za)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995" y="3886200"/>
            <a:ext cx="2143125" cy="2143125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4679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39391"/>
    </mc:Choice>
    <mc:Fallback>
      <p:transition advTm="393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7|4.8|3|2.9|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8|8.3|12|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8|4.3|10.5|1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170</Words>
  <Application>Microsoft Office PowerPoint</Application>
  <PresentationFormat>On-screen Show (4:3)</PresentationFormat>
  <Paragraphs>37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Mazz</dc:creator>
  <cp:lastModifiedBy>Dr. C Coetzee</cp:lastModifiedBy>
  <cp:revision>27</cp:revision>
  <dcterms:created xsi:type="dcterms:W3CDTF">2020-07-20T13:51:42Z</dcterms:created>
  <dcterms:modified xsi:type="dcterms:W3CDTF">2020-08-08T07:44:55Z</dcterms:modified>
</cp:coreProperties>
</file>