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1" r:id="rId2"/>
    <p:sldId id="297" r:id="rId3"/>
    <p:sldId id="332" r:id="rId4"/>
    <p:sldId id="322" r:id="rId5"/>
    <p:sldId id="323" r:id="rId6"/>
    <p:sldId id="324" r:id="rId7"/>
    <p:sldId id="333" r:id="rId8"/>
    <p:sldId id="334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A2C"/>
    <a:srgbClr val="B16E30"/>
    <a:srgbClr val="002F87"/>
    <a:srgbClr val="009CAB"/>
    <a:srgbClr val="00A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8" autoAdjust="0"/>
  </p:normalViewPr>
  <p:slideViewPr>
    <p:cSldViewPr snapToGrid="0" snapToObjects="1">
      <p:cViewPr varScale="1">
        <p:scale>
          <a:sx n="63" d="100"/>
          <a:sy n="63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E45B-CD45-DB43-B9CA-B0EA5A1A9A5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22AD-C32C-EC45-89BD-90F6C8C95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8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B6C66-2845-874B-8756-D93FA2E4F942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8E049-3220-D446-94AA-4A1DA0AF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5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8CB80E-4ACB-4E4F-9E93-31FC6482FE1A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858" y="720000"/>
            <a:ext cx="3381143" cy="5400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720000" y="720000"/>
            <a:ext cx="5400000" cy="540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0"/>
            <a:ext cx="4680000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29"/>
            <a:ext cx="4680000" cy="1800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29"/>
            <a:ext cx="4680000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785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119999" y="-2"/>
            <a:ext cx="1476004" cy="1476006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-3" y="-2"/>
            <a:ext cx="6120000" cy="612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29004"/>
            <a:ext cx="5205596" cy="1800000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3429004"/>
            <a:ext cx="5205596" cy="1800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5225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 userDrawn="1"/>
        </p:nvSpPr>
        <p:spPr>
          <a:xfrm>
            <a:off x="6119999" y="-2"/>
            <a:ext cx="1476004" cy="1476006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-3" y="-2"/>
            <a:ext cx="6120000" cy="612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629004"/>
            <a:ext cx="5205596" cy="1800000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729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8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44BD-34CF-224C-9AE2-7A5FB49F90E7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5020-D592-B34E-9782-CD9202969B83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FE2A-F5BE-674D-95FE-BB7ADE71197D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EBB8-C98C-504A-9C3D-878D01D381BF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E992-212A-B845-A7EB-03D4C50A5179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9AC9-9A25-4F41-93A3-4E06429C4C8C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F652-230A-6A42-8A93-E2E7F6BBEDBC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596" y="720000"/>
            <a:ext cx="3083405" cy="5400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720000" y="720000"/>
            <a:ext cx="5400000" cy="540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0"/>
            <a:ext cx="4680000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29"/>
            <a:ext cx="4680000" cy="1800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29"/>
            <a:ext cx="4680000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188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8F2-DBCC-7F42-A5C1-116B351766B9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ck tower__1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407"/>
          <a:stretch/>
        </p:blipFill>
        <p:spPr>
          <a:xfrm>
            <a:off x="3744000" y="720000"/>
            <a:ext cx="5400000" cy="5400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720000" y="720000"/>
            <a:ext cx="5400000" cy="540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0"/>
            <a:ext cx="4680000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29"/>
            <a:ext cx="4680000" cy="1800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29"/>
            <a:ext cx="4680000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33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748" y="720000"/>
            <a:ext cx="5549253" cy="54000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 userDrawn="1"/>
        </p:nvSpPr>
        <p:spPr>
          <a:xfrm>
            <a:off x="720000" y="720000"/>
            <a:ext cx="5400000" cy="5400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720000" y="720000"/>
            <a:ext cx="1800000" cy="1800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360000" y="360000"/>
            <a:ext cx="1800000" cy="1800000"/>
          </a:xfrm>
          <a:prstGeom prst="rect">
            <a:avLst/>
          </a:prstGeom>
          <a:solidFill>
            <a:srgbClr val="B16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1440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82859" y="2864230"/>
            <a:ext cx="4680000" cy="10799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82859" y="3944229"/>
            <a:ext cx="4680000" cy="18000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59" y="5024229"/>
            <a:ext cx="4680000" cy="7200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352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46A-9309-4A41-B20A-184D76E0AAB7}" type="datetime3">
              <a:rPr lang="en-ZA" smtClean="0"/>
              <a:pPr/>
              <a:t>24 February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5199" y="6356351"/>
            <a:ext cx="4211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1E1-B842-9C4F-A6D8-9B7ABC64A32E}" type="datetime3">
              <a:rPr lang="en-ZA" smtClean="0"/>
              <a:pPr/>
              <a:t>24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rgbClr val="002F8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876000" cy="6858000"/>
          </a:xfrm>
          <a:prstGeom prst="rect">
            <a:avLst/>
          </a:prstGeom>
          <a:solidFill>
            <a:srgbClr val="002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9000"/>
            <a:ext cx="5973619" cy="5040000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type used for bold statement or quote</a:t>
            </a:r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6876000" y="6066000"/>
            <a:ext cx="792000" cy="792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50" y="6075190"/>
            <a:ext cx="1780656" cy="5745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A035-BA17-BD43-8724-D882D270EEA1}" type="datetime3">
              <a:rPr lang="en-ZA" smtClean="0"/>
              <a:pPr/>
              <a:t>24 February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9000"/>
            <a:ext cx="8229600" cy="5040000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002F87"/>
                </a:solidFill>
              </a:defRPr>
            </a:lvl1pPr>
          </a:lstStyle>
          <a:p>
            <a:r>
              <a:rPr lang="en-US" dirty="0"/>
              <a:t>Large type used for bold statement or quote</a:t>
            </a:r>
          </a:p>
        </p:txBody>
      </p:sp>
    </p:spTree>
    <p:extLst>
      <p:ext uri="{BB962C8B-B14F-4D97-AF65-F5344CB8AC3E}">
        <p14:creationId xmlns:p14="http://schemas.microsoft.com/office/powerpoint/2010/main" val="39210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201" y="6356351"/>
            <a:ext cx="125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210F8E0-B6CA-FF4A-9EF4-08F185FB4BAC}" type="datetime3">
              <a:rPr lang="en-ZA" smtClean="0"/>
              <a:pPr/>
              <a:t>24 February 2021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5199" y="6356351"/>
            <a:ext cx="421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6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801C495-B0FE-B941-950D-F04B47F85F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8" r:id="rId3"/>
    <p:sldLayoutId id="2147483670" r:id="rId4"/>
    <p:sldLayoutId id="2147483650" r:id="rId5"/>
    <p:sldLayoutId id="2147483654" r:id="rId6"/>
    <p:sldLayoutId id="2147483665" r:id="rId7"/>
    <p:sldLayoutId id="2147483660" r:id="rId8"/>
    <p:sldLayoutId id="2147483664" r:id="rId9"/>
    <p:sldLayoutId id="2147483662" r:id="rId10"/>
    <p:sldLayoutId id="2147483663" r:id="rId11"/>
    <p:sldLayoutId id="2147483661" r:id="rId12"/>
    <p:sldLayoutId id="2147483655" r:id="rId13"/>
    <p:sldLayoutId id="2147483651" r:id="rId14"/>
    <p:sldLayoutId id="2147483652" r:id="rId15"/>
    <p:sldLayoutId id="2147483653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2F87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hyperlink" Target="https://www.up.ac.za/african-languag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59" y="2639642"/>
            <a:ext cx="4680000" cy="1079999"/>
          </a:xfrm>
        </p:spPr>
        <p:txBody>
          <a:bodyPr/>
          <a:lstStyle/>
          <a:p>
            <a:r>
              <a:rPr lang="en-US" dirty="0"/>
              <a:t>Department of African Languages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82859" y="3671515"/>
            <a:ext cx="4680000" cy="1800001"/>
          </a:xfrm>
        </p:spPr>
        <p:txBody>
          <a:bodyPr/>
          <a:lstStyle/>
          <a:p>
            <a:r>
              <a:rPr lang="en-US" sz="2800" i="1" dirty="0" err="1"/>
              <a:t>Kgoro</a:t>
            </a:r>
            <a:r>
              <a:rPr lang="en-US" sz="2800" i="1" dirty="0"/>
              <a:t> </a:t>
            </a:r>
            <a:r>
              <a:rPr lang="en-US" sz="2800" i="1" dirty="0" err="1"/>
              <a:t>ya</a:t>
            </a:r>
            <a:r>
              <a:rPr lang="en-US" sz="2800" i="1" dirty="0"/>
              <a:t> </a:t>
            </a:r>
            <a:r>
              <a:rPr lang="en-US" sz="2800" i="1" dirty="0" err="1"/>
              <a:t>maleme</a:t>
            </a:r>
            <a:r>
              <a:rPr lang="en-US" sz="2800" i="1" dirty="0"/>
              <a:t> a </a:t>
            </a:r>
            <a:r>
              <a:rPr lang="en-US" sz="2800" i="1" dirty="0" err="1"/>
              <a:t>Bathobaso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91C933D-3983-4662-909F-307008F7A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8"/>
    </mc:Choice>
    <mc:Fallback xmlns="">
      <p:transition spd="slow" advTm="1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languages are on offer?</a:t>
            </a:r>
            <a:endParaRPr lang="en-US" dirty="0">
              <a:solidFill>
                <a:srgbClr val="002F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Ndebele</a:t>
            </a:r>
            <a:r>
              <a:rPr lang="en-ZA" dirty="0"/>
              <a:t>: for home language speakers only</a:t>
            </a:r>
            <a:endParaRPr lang="ro-RO" dirty="0"/>
          </a:p>
          <a:p>
            <a:r>
              <a:rPr lang="en-ZA" b="1" dirty="0"/>
              <a:t>Sepedi</a:t>
            </a:r>
            <a:r>
              <a:rPr lang="en-ZA" dirty="0"/>
              <a:t> (Northern Sotho), </a:t>
            </a:r>
            <a:r>
              <a:rPr lang="en-ZA" b="1" dirty="0"/>
              <a:t>Tswana</a:t>
            </a:r>
            <a:r>
              <a:rPr lang="en-ZA" dirty="0"/>
              <a:t> and </a:t>
            </a:r>
            <a:r>
              <a:rPr lang="en-ZA" b="1" dirty="0"/>
              <a:t>Zulu</a:t>
            </a:r>
            <a:r>
              <a:rPr lang="en-ZA" dirty="0"/>
              <a:t> for:</a:t>
            </a:r>
          </a:p>
          <a:p>
            <a:pPr lvl="1"/>
            <a:r>
              <a:rPr lang="en-ZA" dirty="0"/>
              <a:t>Home language speakers; first additional language learners</a:t>
            </a:r>
          </a:p>
          <a:p>
            <a:pPr lvl="1"/>
            <a:r>
              <a:rPr lang="en-ZA" dirty="0"/>
              <a:t>Absolute beginners</a:t>
            </a:r>
            <a:endParaRPr lang="ro-RO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65236DD-28E6-4EAE-B711-6D7D5D0A1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68"/>
    </mc:Choice>
    <mc:Fallback xmlns="">
      <p:transition spd="slow" advTm="49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en-US" sz="4000" b="1" dirty="0">
                <a:solidFill>
                  <a:schemeClr val="tx2"/>
                </a:solidFill>
              </a:rPr>
              <a:t>Which language should I take?</a:t>
            </a:r>
            <a:br>
              <a:rPr lang="en-ZA" altLang="en-US" sz="4000" b="1" dirty="0">
                <a:solidFill>
                  <a:schemeClr val="tx2"/>
                </a:solidFill>
              </a:rPr>
            </a:br>
            <a:r>
              <a:rPr lang="en-ZA" altLang="en-US" sz="4000" b="1" dirty="0">
                <a:solidFill>
                  <a:schemeClr val="tx2"/>
                </a:solidFill>
              </a:rPr>
              <a:t>Home language distribution by %</a:t>
            </a:r>
            <a:endParaRPr lang="en-GB" altLang="en-US" sz="4000" b="1" dirty="0">
              <a:solidFill>
                <a:schemeClr val="tx1"/>
              </a:solidFill>
            </a:endParaRPr>
          </a:p>
        </p:txBody>
      </p:sp>
      <p:sp>
        <p:nvSpPr>
          <p:cNvPr id="276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ZA" altLang="en-US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0403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151606-EB60-4189-83F0-5B9A70C3D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9"/>
    </mc:Choice>
    <mc:Fallback xmlns="">
      <p:transition spd="slow" advTm="3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considered …</a:t>
            </a:r>
            <a:endParaRPr lang="en-US" dirty="0">
              <a:solidFill>
                <a:srgbClr val="002F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Consider the following:</a:t>
            </a:r>
          </a:p>
          <a:p>
            <a:pPr lvl="1"/>
            <a:r>
              <a:rPr lang="en-ZA" dirty="0"/>
              <a:t>23% of South Africans speak Zulu as home language, </a:t>
            </a:r>
            <a:r>
              <a:rPr lang="en-ZA" b="1" dirty="0"/>
              <a:t>but</a:t>
            </a:r>
          </a:p>
          <a:p>
            <a:pPr lvl="1"/>
            <a:r>
              <a:rPr lang="en-ZA" dirty="0"/>
              <a:t>Languages are regionally based:</a:t>
            </a:r>
          </a:p>
          <a:p>
            <a:pPr lvl="2"/>
            <a:r>
              <a:rPr lang="en-ZA" dirty="0"/>
              <a:t>Ndebele: Mpumalanga, Gauteng</a:t>
            </a:r>
          </a:p>
          <a:p>
            <a:pPr lvl="2"/>
            <a:r>
              <a:rPr lang="en-ZA" dirty="0"/>
              <a:t>Sepedi: Limpopo, Gauteng</a:t>
            </a:r>
          </a:p>
          <a:p>
            <a:pPr lvl="2"/>
            <a:r>
              <a:rPr lang="en-ZA" dirty="0"/>
              <a:t>Tswana: Northwest, Gauteng (and Botswana)</a:t>
            </a:r>
          </a:p>
          <a:p>
            <a:pPr lvl="2"/>
            <a:r>
              <a:rPr lang="en-ZA" dirty="0"/>
              <a:t>Zulu: KZN, Mpumalanga, Gauteng</a:t>
            </a:r>
          </a:p>
          <a:p>
            <a:pPr lvl="1"/>
            <a:r>
              <a:rPr lang="en-ZA" dirty="0"/>
              <a:t>Some African languages are mutually understandable, e.g. Sepedi and Tswana, Zulu and Ndebele</a:t>
            </a:r>
          </a:p>
          <a:p>
            <a:endParaRPr lang="ro-RO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A03347-92FA-4624-8D69-4B973F52C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63"/>
    </mc:Choice>
    <mc:Fallback xmlns="">
      <p:transition spd="slow" advTm="6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language is the easiest to learn?</a:t>
            </a:r>
            <a:endParaRPr lang="en-US" dirty="0">
              <a:solidFill>
                <a:srgbClr val="002F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They are all equally difficult, but fun to learn!</a:t>
            </a:r>
          </a:p>
          <a:p>
            <a:endParaRPr lang="ro-RO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EE208AD-B114-433B-80E5-C3099A11B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3"/>
    </mc:Choice>
    <mc:Fallback xmlns="">
      <p:transition spd="slow" advTm="35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home language is an African language. Why should I bother?</a:t>
            </a:r>
            <a:endParaRPr lang="en-US" dirty="0">
              <a:solidFill>
                <a:srgbClr val="002F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Having an African language as home language does not mean that you have nothing more to learn about your language!</a:t>
            </a:r>
          </a:p>
          <a:p>
            <a:r>
              <a:rPr lang="en-ZA" dirty="0"/>
              <a:t>In-depth study of literature and linguistics</a:t>
            </a:r>
            <a:endParaRPr lang="ro-RO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B537606-EEC1-4ED1-8A7C-9B124C9D1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67"/>
    </mc:Choice>
    <mc:Fallback xmlns="">
      <p:transition spd="slow" advTm="5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What are the relevant module codes?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For beginner learners: SEP 110 (Sepedi / Northern Sotho), ZUL 110 (Zulu), STW 110 (Tswana)</a:t>
            </a:r>
          </a:p>
          <a:p>
            <a:r>
              <a:rPr lang="en-ZA" dirty="0"/>
              <a:t>For first language speakers: SEP 111, ZUL 111, STW 111 and NDE 110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46A-9309-4A41-B20A-184D76E0AAB7}" type="datetime3">
              <a:rPr lang="en-ZA" smtClean="0"/>
              <a:pPr/>
              <a:t>24 February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98774F2-ADE8-44B1-98FB-68D3E8DFE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8"/>
    </mc:Choice>
    <mc:Fallback xmlns="">
      <p:transition spd="slow" advTm="23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Visit the department in Humanities Building, level 9</a:t>
            </a:r>
          </a:p>
          <a:p>
            <a:r>
              <a:rPr lang="en-ZA" dirty="0"/>
              <a:t>Visit our web page: </a:t>
            </a:r>
            <a:r>
              <a:rPr lang="en-ZA" dirty="0">
                <a:hlinkClick r:id="rId4"/>
              </a:rPr>
              <a:t>https://www.up.ac.za/african-languages</a:t>
            </a:r>
            <a:endParaRPr lang="en-ZA" dirty="0"/>
          </a:p>
          <a:p>
            <a:r>
              <a:rPr lang="en-ZA" dirty="0"/>
              <a:t>Send an e-mail to penelope.mdluli@up.ac.za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846A-9309-4A41-B20A-184D76E0AAB7}" type="datetime3">
              <a:rPr lang="en-ZA" smtClean="0"/>
              <a:pPr/>
              <a:t>24 February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C495-B0FE-B941-950D-F04B47F85F8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ACE0DB6-0D56-4761-A9A4-0C5AA5E87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16"/>
    </mc:Choice>
    <mc:Fallback xmlns="">
      <p:transition spd="slow" advTm="4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</a:t>
            </a:r>
            <a:r>
              <a:rPr lang="en-US" dirty="0"/>
              <a:t> a </a:t>
            </a:r>
            <a:r>
              <a:rPr lang="en-US" dirty="0" err="1"/>
              <a:t>leboga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Ngiyabonga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r>
              <a:rPr lang="en-US" dirty="0" err="1"/>
              <a:t>Baie</a:t>
            </a:r>
            <a:r>
              <a:rPr lang="en-US" dirty="0"/>
              <a:t> </a:t>
            </a:r>
            <a:r>
              <a:rPr lang="en-US" dirty="0" err="1"/>
              <a:t>dankie</a:t>
            </a:r>
            <a:r>
              <a:rPr lang="en-US" dirty="0"/>
              <a:t>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DE141EA-9715-44B0-A169-683AA3CD3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0"/>
    </mc:Choice>
    <mc:Fallback xmlns="">
      <p:transition spd="slow" advTm="13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254</Words>
  <Application>Microsoft Office PowerPoint</Application>
  <PresentationFormat>On-screen Show (4:3)</PresentationFormat>
  <Paragraphs>38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Department of African Languages</vt:lpstr>
      <vt:lpstr>Which languages are on offer?</vt:lpstr>
      <vt:lpstr>Which language should I take? Home language distribution by %</vt:lpstr>
      <vt:lpstr>To be considered …</vt:lpstr>
      <vt:lpstr>Which language is the easiest to learn?</vt:lpstr>
      <vt:lpstr>My home language is an African language. Why should I bother?</vt:lpstr>
      <vt:lpstr>What are the relevant module codes?</vt:lpstr>
      <vt:lpstr>For further information</vt:lpstr>
      <vt:lpstr>Ke a leboga! Ngiyabonga! Thank you! Baie dankie!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Mrs. E Hurter</cp:lastModifiedBy>
  <cp:revision>105</cp:revision>
  <cp:lastPrinted>2014-11-06T15:15:38Z</cp:lastPrinted>
  <dcterms:created xsi:type="dcterms:W3CDTF">2014-04-24T12:24:18Z</dcterms:created>
  <dcterms:modified xsi:type="dcterms:W3CDTF">2021-02-24T16:50:38Z</dcterms:modified>
</cp:coreProperties>
</file>