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13" r:id="rId2"/>
    <p:sldId id="325" r:id="rId3"/>
    <p:sldId id="323" r:id="rId4"/>
    <p:sldId id="324" r:id="rId5"/>
    <p:sldId id="326" r:id="rId6"/>
    <p:sldId id="327" r:id="rId7"/>
    <p:sldId id="314" r:id="rId8"/>
    <p:sldId id="320" r:id="rId9"/>
    <p:sldId id="321" r:id="rId10"/>
    <p:sldId id="298" r:id="rId11"/>
    <p:sldId id="299" r:id="rId12"/>
    <p:sldId id="315" r:id="rId13"/>
    <p:sldId id="328" r:id="rId14"/>
    <p:sldId id="31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A2C"/>
    <a:srgbClr val="B16E30"/>
    <a:srgbClr val="002F87"/>
    <a:srgbClr val="009CAB"/>
    <a:srgbClr val="00AB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94648" autoAdjust="0"/>
  </p:normalViewPr>
  <p:slideViewPr>
    <p:cSldViewPr snapToGrid="0" snapToObjects="1">
      <p:cViewPr varScale="1">
        <p:scale>
          <a:sx n="63" d="100"/>
          <a:sy n="63" d="100"/>
        </p:scale>
        <p:origin x="144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E45B-CD45-DB43-B9CA-B0EA5A1A9A55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522AD-C32C-EC45-89BD-90F6C8C950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889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B6C66-2845-874B-8756-D93FA2E4F942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8E049-3220-D446-94AA-4A1DA0AFD7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5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8E049-3220-D446-94AA-4A1DA0AFD76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65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8E049-3220-D446-94AA-4A1DA0AFD76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3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53719" t="8729" r="16595"/>
          <a:stretch/>
        </p:blipFill>
        <p:spPr>
          <a:xfrm>
            <a:off x="3744000" y="720000"/>
            <a:ext cx="5400000" cy="5400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720000" y="720000"/>
            <a:ext cx="5400000" cy="540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082858" y="2864229"/>
            <a:ext cx="4680000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0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8" y="3944228"/>
            <a:ext cx="4680000" cy="180000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8" y="5024228"/>
            <a:ext cx="4680000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18833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/>
          </p:cNvSpPr>
          <p:nvPr userDrawn="1"/>
        </p:nvSpPr>
        <p:spPr>
          <a:xfrm>
            <a:off x="6119998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-2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93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8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C44BD-34CF-224C-9AE2-7A5FB49F90E7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83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B5020-D592-B34E-9782-CD9202969B83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05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FE2A-F5BE-674D-95FE-BB7ADE71197D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3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8EBB8-C98C-504A-9C3D-878D01D381BF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23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4E992-212A-B845-A7EB-03D4C50A5179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06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99AC9-9A25-4F41-93A3-4E06429C4C8C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2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3F652-230A-6A42-8A93-E2E7F6BBEDBC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F58F2-DBCC-7F42-A5C1-116B351766B9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69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49218" t="10830" r="15250"/>
          <a:stretch/>
        </p:blipFill>
        <p:spPr>
          <a:xfrm>
            <a:off x="5301128" y="720000"/>
            <a:ext cx="3842872" cy="3842872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720000" y="720000"/>
            <a:ext cx="6138000" cy="613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720000" y="72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0"/>
            <a:ext cx="2160000" cy="216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000" y="720000"/>
            <a:ext cx="1440000" cy="144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82858" y="2864229"/>
            <a:ext cx="5412284" cy="107999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082858" y="3944229"/>
            <a:ext cx="5412284" cy="108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58" y="5024228"/>
            <a:ext cx="5412284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63503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ock tower__1.jpg"/>
          <p:cNvPicPr>
            <a:picLocks/>
          </p:cNvPicPr>
          <p:nvPr userDrawn="1"/>
        </p:nvPicPr>
        <p:blipFill rotWithShape="1">
          <a:blip r:embed="rId2"/>
          <a:srcRect l="-76121" t="2707" r="29950"/>
          <a:stretch/>
        </p:blipFill>
        <p:spPr>
          <a:xfrm>
            <a:off x="3780000" y="360000"/>
            <a:ext cx="5364000" cy="5364000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 userDrawn="1"/>
        </p:nvSpPr>
        <p:spPr>
          <a:xfrm>
            <a:off x="360000" y="360000"/>
            <a:ext cx="6498000" cy="649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360000" y="360000"/>
            <a:ext cx="1800000" cy="1800000"/>
          </a:xfrm>
          <a:prstGeom prst="rect">
            <a:avLst/>
          </a:prstGeom>
          <a:solidFill>
            <a:srgbClr val="B16E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0"/>
            <a:ext cx="1800000" cy="1800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0000" y="360000"/>
            <a:ext cx="1440000" cy="1440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2504228"/>
            <a:ext cx="5775142" cy="1440000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12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3944229"/>
            <a:ext cx="5775142" cy="1080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3" name="Text Placeholder 22"/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024228"/>
            <a:ext cx="5775142" cy="7200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81592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F846A-9309-4A41-B20A-184D76E0AAB7}" type="datetime3">
              <a:rPr lang="en-ZA" smtClean="0"/>
              <a:pPr/>
              <a:t>26 February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65198" y="6356350"/>
            <a:ext cx="42119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0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931E1-B842-9C4F-A6D8-9B7ABC64A32E}" type="datetime3">
              <a:rPr lang="en-ZA" smtClean="0"/>
              <a:pPr/>
              <a:t>26 February 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l">
              <a:buNone/>
              <a:defRPr>
                <a:solidFill>
                  <a:srgbClr val="002F87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76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6876000" cy="6858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9000"/>
            <a:ext cx="5973618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Large type used for bold statement or quote</a:t>
            </a:r>
            <a:endParaRPr lang="en-US" dirty="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876000" y="6066000"/>
            <a:ext cx="792000" cy="792000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AA035-BA17-BD43-8724-D882D270EEA1}" type="datetime3">
              <a:rPr lang="en-ZA" smtClean="0"/>
              <a:pPr/>
              <a:t>26 February 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909000"/>
            <a:ext cx="8229600" cy="5040000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rgbClr val="002F87"/>
                </a:solidFill>
              </a:defRPr>
            </a:lvl1pPr>
          </a:lstStyle>
          <a:p>
            <a:r>
              <a:rPr lang="en-US" dirty="0" smtClean="0"/>
              <a:t>Large type used for bold statement or 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062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heading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/>
          </p:cNvSpPr>
          <p:nvPr userDrawn="1"/>
        </p:nvSpPr>
        <p:spPr>
          <a:xfrm>
            <a:off x="6119998" y="-2"/>
            <a:ext cx="1476004" cy="1476006"/>
          </a:xfrm>
          <a:prstGeom prst="rect">
            <a:avLst/>
          </a:prstGeom>
          <a:solidFill>
            <a:srgbClr val="CF0A2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ChangeAspect="1"/>
          </p:cNvSpPr>
          <p:nvPr userDrawn="1"/>
        </p:nvSpPr>
        <p:spPr>
          <a:xfrm>
            <a:off x="-2" y="-2"/>
            <a:ext cx="6120000" cy="6120000"/>
          </a:xfrm>
          <a:prstGeom prst="rect">
            <a:avLst/>
          </a:prstGeom>
          <a:solidFill>
            <a:srgbClr val="002F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29004"/>
            <a:ext cx="5205596" cy="1800000"/>
          </a:xfrm>
        </p:spPr>
        <p:txBody>
          <a:bodyPr anchor="b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429004"/>
            <a:ext cx="5205596" cy="18000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 smtClean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252255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5200" y="6356350"/>
            <a:ext cx="12599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2210F8E0-B6CA-FF4A-9EF4-08F185FB4BAC}" type="datetime3">
              <a:rPr lang="en-ZA" smtClean="0"/>
              <a:pPr/>
              <a:t>26 February 2021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65198" y="6356350"/>
            <a:ext cx="4211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64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3801C495-B0FE-B941-950D-F04B47F85F8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3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67" r:id="rId3"/>
    <p:sldLayoutId id="2147483650" r:id="rId4"/>
    <p:sldLayoutId id="2147483654" r:id="rId5"/>
    <p:sldLayoutId id="2147483665" r:id="rId6"/>
    <p:sldLayoutId id="2147483660" r:id="rId7"/>
    <p:sldLayoutId id="2147483664" r:id="rId8"/>
    <p:sldLayoutId id="2147483662" r:id="rId9"/>
    <p:sldLayoutId id="2147483663" r:id="rId10"/>
    <p:sldLayoutId id="2147483661" r:id="rId11"/>
    <p:sldLayoutId id="2147483655" r:id="rId12"/>
    <p:sldLayoutId id="2147483651" r:id="rId13"/>
    <p:sldLayoutId id="2147483652" r:id="rId14"/>
    <p:sldLayoutId id="2147483653" r:id="rId15"/>
    <p:sldLayoutId id="2147483656" r:id="rId16"/>
    <p:sldLayoutId id="2147483657" r:id="rId17"/>
    <p:sldLayoutId id="2147483658" r:id="rId18"/>
    <p:sldLayoutId id="2147483659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002F87"/>
          </a:solidFill>
          <a:latin typeface="Arial"/>
          <a:ea typeface="+mj-ea"/>
          <a:cs typeface="Arial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71550" y="2102968"/>
            <a:ext cx="5132070" cy="4111769"/>
          </a:xfrm>
        </p:spPr>
        <p:txBody>
          <a:bodyPr>
            <a:normAutofit/>
          </a:bodyPr>
          <a:lstStyle/>
          <a:p>
            <a:r>
              <a:rPr lang="en-ZA" sz="4000" b="1" dirty="0" smtClean="0"/>
              <a:t>Department of Ancient and Modern languages and cultures</a:t>
            </a:r>
            <a:r>
              <a:rPr lang="en-ZA" sz="4400" dirty="0"/>
              <a:t/>
            </a:r>
            <a:br>
              <a:rPr lang="en-ZA" sz="4400" dirty="0"/>
            </a:br>
            <a:r>
              <a:rPr lang="en-ZA" b="1" dirty="0"/>
              <a:t/>
            </a:r>
            <a:br>
              <a:rPr lang="en-ZA" b="1" dirty="0"/>
            </a:br>
            <a:r>
              <a:rPr lang="en-ZA" b="1" dirty="0" err="1" smtClean="0"/>
              <a:t>Koos</a:t>
            </a:r>
            <a:r>
              <a:rPr lang="en-ZA" b="1" dirty="0" smtClean="0"/>
              <a:t> Kritzinger</a:t>
            </a:r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pic>
        <p:nvPicPr>
          <p:cNvPr id="5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98" y="4288876"/>
            <a:ext cx="1175746" cy="1743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30"/>
    </mc:Choice>
    <mc:Fallback xmlns="">
      <p:transition spd="slow" advClick="0" advTm="12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45" y="191278"/>
            <a:ext cx="5205596" cy="5593706"/>
          </a:xfrm>
        </p:spPr>
        <p:txBody>
          <a:bodyPr>
            <a:normAutofit/>
          </a:bodyPr>
          <a:lstStyle/>
          <a:p>
            <a:r>
              <a:rPr lang="en-ZA" sz="3600" dirty="0"/>
              <a:t>• </a:t>
            </a:r>
            <a:r>
              <a:rPr lang="en-ZA" sz="3600" b="1" dirty="0"/>
              <a:t>critical reading and writing skills</a:t>
            </a:r>
            <a:r>
              <a:rPr lang="en-ZA" sz="3600" dirty="0" smtClean="0"/>
              <a:t>:</a:t>
            </a:r>
            <a:r>
              <a:rPr lang="en-ZA" sz="1300" dirty="0" smtClean="0"/>
              <a:t/>
            </a:r>
            <a:br>
              <a:rPr lang="en-ZA" sz="1300" dirty="0" smtClean="0"/>
            </a:br>
            <a:r>
              <a:rPr lang="en-ZA" sz="1300" dirty="0" smtClean="0"/>
              <a:t> </a:t>
            </a:r>
            <a:br>
              <a:rPr lang="en-ZA" sz="1300" dirty="0" smtClean="0"/>
            </a:br>
            <a:r>
              <a:rPr lang="en-ZA" sz="3600" dirty="0" smtClean="0"/>
              <a:t>indispensable </a:t>
            </a:r>
            <a:r>
              <a:rPr lang="en-ZA" sz="3600" dirty="0"/>
              <a:t>for professionals, language and </a:t>
            </a:r>
            <a:r>
              <a:rPr lang="en-ZA" sz="3600" b="1" dirty="0"/>
              <a:t>law practitioners</a:t>
            </a:r>
            <a:r>
              <a:rPr lang="en-ZA" sz="3600" dirty="0"/>
              <a:t>, politicians, preachers and professors;</a:t>
            </a:r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pic>
        <p:nvPicPr>
          <p:cNvPr id="4" name="Picture 8" descr="st-august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10" y="1808351"/>
            <a:ext cx="2438290" cy="284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130"/>
    </mc:Choice>
    <mc:Fallback xmlns="">
      <p:transition spd="slow" advClick="0" advTm="1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5835" y="787191"/>
            <a:ext cx="5703749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kumimoji="0" lang="en-Z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insight in the grammar and syntax </a:t>
            </a:r>
            <a:r>
              <a:rPr kumimoji="0" lang="en-ZA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kumimoji="0" lang="en-Z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ancient</a:t>
            </a:r>
            <a:r>
              <a:rPr kumimoji="0" lang="en-ZA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en-Z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modern languages</a:t>
            </a:r>
            <a:r>
              <a:rPr kumimoji="0" lang="en-ZA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which provides an excellent basis for learning other foreign languages;</a:t>
            </a:r>
            <a:endParaRPr kumimoji="0" lang="en-ZA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97" y="2012408"/>
            <a:ext cx="2133600" cy="3200402"/>
          </a:xfrm>
          <a:prstGeom prst="rect">
            <a:avLst/>
          </a:prstGeom>
        </p:spPr>
      </p:pic>
      <p:pic>
        <p:nvPicPr>
          <p:cNvPr id="4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290"/>
    </mc:Choice>
    <mc:Fallback xmlns="">
      <p:transition spd="slow" advClick="0" advTm="18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588" y="769756"/>
            <a:ext cx="571966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• </a:t>
            </a:r>
            <a:r>
              <a:rPr lang="en-ZA" sz="3600" b="1" dirty="0" smtClean="0">
                <a:solidFill>
                  <a:prstClr val="white"/>
                </a:solidFill>
                <a:latin typeface="Arial"/>
                <a:ea typeface="+mj-ea"/>
                <a:cs typeface="Arial"/>
              </a:rPr>
              <a:t>introduction </a:t>
            </a:r>
            <a:r>
              <a:rPr lang="en-ZA" sz="3600" b="1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to </a:t>
            </a:r>
            <a:r>
              <a:rPr lang="en-ZA" sz="3600" b="1" dirty="0" smtClean="0">
                <a:solidFill>
                  <a:prstClr val="white"/>
                </a:solidFill>
                <a:latin typeface="Arial"/>
                <a:ea typeface="+mj-ea"/>
                <a:cs typeface="Arial"/>
              </a:rPr>
              <a:t>the literature</a:t>
            </a:r>
            <a:r>
              <a:rPr lang="en-ZA" sz="3600" b="1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, religion, mythology, art, </a:t>
            </a:r>
            <a:r>
              <a:rPr lang="en-ZA" sz="3600" b="1" dirty="0" smtClean="0">
                <a:solidFill>
                  <a:prstClr val="white"/>
                </a:solidFill>
                <a:latin typeface="Arial"/>
                <a:ea typeface="+mj-ea"/>
                <a:cs typeface="Arial"/>
              </a:rPr>
              <a:t>daily </a:t>
            </a:r>
            <a:r>
              <a:rPr lang="en-ZA" sz="3600" b="1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life </a:t>
            </a:r>
            <a:endParaRPr lang="en-ZA" sz="3600" b="1" dirty="0" smtClean="0">
              <a:solidFill>
                <a:prstClr val="white"/>
              </a:solidFill>
              <a:latin typeface="Arial"/>
              <a:ea typeface="+mj-ea"/>
              <a:cs typeface="Arial"/>
            </a:endParaRPr>
          </a:p>
          <a:p>
            <a:endParaRPr lang="en-ZA" sz="1200" b="1" dirty="0">
              <a:solidFill>
                <a:prstClr val="white"/>
              </a:solidFill>
              <a:latin typeface="Arial"/>
              <a:ea typeface="+mj-ea"/>
              <a:cs typeface="Arial"/>
            </a:endParaRPr>
          </a:p>
          <a:p>
            <a:r>
              <a:rPr lang="en-ZA" sz="3600" dirty="0" smtClean="0">
                <a:solidFill>
                  <a:prstClr val="white"/>
                </a:solidFill>
                <a:latin typeface="Arial"/>
                <a:ea typeface="+mj-ea"/>
                <a:cs typeface="Arial"/>
              </a:rPr>
              <a:t>and </a:t>
            </a:r>
            <a:r>
              <a:rPr lang="en-ZA" sz="3600" dirty="0">
                <a:solidFill>
                  <a:prstClr val="white"/>
                </a:solidFill>
                <a:latin typeface="Arial"/>
                <a:ea typeface="+mj-ea"/>
                <a:cs typeface="Arial"/>
              </a:rPr>
              <a:t>other cultural aspects of the different ancient peoples who lived in the Mediterranean world.</a:t>
            </a:r>
            <a:endParaRPr lang="en-ZA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066" y="2028385"/>
            <a:ext cx="2287775" cy="2287775"/>
          </a:xfrm>
          <a:prstGeom prst="rect">
            <a:avLst/>
          </a:prstGeom>
        </p:spPr>
      </p:pic>
      <p:pic>
        <p:nvPicPr>
          <p:cNvPr id="4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4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870"/>
    </mc:Choice>
    <mc:Fallback xmlns="">
      <p:transition spd="slow" advClick="0" advTm="1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4644" y="416859"/>
            <a:ext cx="56137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first year (</a:t>
            </a:r>
            <a:r>
              <a:rPr lang="en-ZA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</a:t>
            </a: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110 and 120) we do the </a:t>
            </a:r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basic Latin grammar</a:t>
            </a: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ZA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A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Textbook: </a:t>
            </a:r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Oxford </a:t>
            </a:r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Latin Course</a:t>
            </a: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ZA" sz="2400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ZA" sz="2400" b="1" dirty="0" smtClean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Latin </a:t>
            </a:r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reading </a:t>
            </a:r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Latin</a:t>
            </a:r>
            <a:r>
              <a:rPr lang="en-ZA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ZA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 </a:t>
            </a:r>
            <a:r>
              <a:rPr lang="en-ZA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yourself</a:t>
            </a:r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better </a:t>
            </a:r>
            <a:r>
              <a:rPr lang="en-ZA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your further studies and </a:t>
            </a:r>
            <a:r>
              <a:rPr lang="en-ZA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career.</a:t>
            </a:r>
            <a:r>
              <a:rPr lang="en-ZA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ZA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ZA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Small </a:t>
            </a: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groups ensure that you’ll receive</a:t>
            </a:r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individual</a:t>
            </a: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attention.</a:t>
            </a:r>
            <a:b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ZA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LATIN </a:t>
            </a:r>
            <a:r>
              <a:rPr lang="en-ZA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FUN!</a:t>
            </a:r>
            <a:endParaRPr lang="en-ZA" sz="2400" dirty="0">
              <a:solidFill>
                <a:schemeClr val="bg1"/>
              </a:solidFill>
            </a:endParaRPr>
          </a:p>
        </p:txBody>
      </p:sp>
      <p:pic>
        <p:nvPicPr>
          <p:cNvPr id="6" name="Picture 5" descr="https://images-na.ssl-images-amazon.com/images/I/51g0o5b1fFL._SX385_BO1,204,203,200_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134" y="1936167"/>
            <a:ext cx="2045970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2161"/>
    </mc:Choice>
    <mc:Fallback xmlns="">
      <p:transition spd="slow" advClick="0" advTm="3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835"/>
            <a:ext cx="5973618" cy="6279777"/>
          </a:xfrm>
        </p:spPr>
        <p:txBody>
          <a:bodyPr>
            <a:normAutofit/>
          </a:bodyPr>
          <a:lstStyle/>
          <a:p>
            <a:pPr algn="ctr"/>
            <a:r>
              <a:rPr lang="en-ZA" dirty="0" smtClean="0"/>
              <a:t>FINIS</a:t>
            </a:r>
            <a:r>
              <a:rPr lang="en-ZA" sz="4800" dirty="0" smtClean="0"/>
              <a:t/>
            </a:r>
            <a:br>
              <a:rPr lang="en-ZA" sz="4800" dirty="0" smtClean="0"/>
            </a:br>
            <a:r>
              <a:rPr lang="en-ZA" sz="2800" dirty="0" smtClean="0"/>
              <a:t>THE END</a:t>
            </a:r>
            <a:r>
              <a:rPr lang="en-ZA" sz="4800" dirty="0" smtClean="0"/>
              <a:t/>
            </a:r>
            <a:br>
              <a:rPr lang="en-ZA" sz="4800" dirty="0" smtClean="0"/>
            </a:br>
            <a:r>
              <a:rPr lang="en-ZA" sz="4800" dirty="0"/>
              <a:t/>
            </a:r>
            <a:br>
              <a:rPr lang="en-ZA" sz="4800" dirty="0"/>
            </a:br>
            <a:r>
              <a:rPr lang="en-ZA" sz="4800" dirty="0" smtClean="0"/>
              <a:t>GRATIAS MAXIMAS</a:t>
            </a:r>
            <a:br>
              <a:rPr lang="en-ZA" sz="4800" dirty="0" smtClean="0"/>
            </a:br>
            <a:r>
              <a:rPr lang="en-ZA" sz="3600" dirty="0" smtClean="0"/>
              <a:t>THANK YOU VERY MUCH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sz="2800" dirty="0" smtClean="0"/>
              <a:t/>
            </a:r>
            <a:br>
              <a:rPr lang="en-ZA" sz="2800" dirty="0" smtClean="0"/>
            </a:br>
            <a:r>
              <a:rPr lang="en-ZA" sz="3200" dirty="0" smtClean="0">
                <a:solidFill>
                  <a:srgbClr val="FFFF00"/>
                </a:solidFill>
              </a:rPr>
              <a:t>Module code: LAT 110/120</a:t>
            </a:r>
            <a:r>
              <a:rPr lang="en-ZA" sz="4000" dirty="0" smtClean="0">
                <a:solidFill>
                  <a:srgbClr val="FFFF00"/>
                </a:solidFill>
              </a:rPr>
              <a:t/>
            </a:r>
            <a:br>
              <a:rPr lang="en-ZA" sz="4000" dirty="0" smtClean="0">
                <a:solidFill>
                  <a:srgbClr val="FFFF00"/>
                </a:solidFill>
              </a:rPr>
            </a:br>
            <a:r>
              <a:rPr lang="en-ZA" sz="3100" dirty="0"/>
              <a:t>For more information please contact me at </a:t>
            </a:r>
            <a:r>
              <a:rPr lang="en-ZA" sz="3600" dirty="0"/>
              <a:t>koos.kritzinger@up.ac.za</a:t>
            </a:r>
            <a:endParaRPr lang="en-ZA" sz="36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29500" y="822960"/>
            <a:ext cx="1143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</a:t>
            </a:r>
          </a:p>
          <a:p>
            <a:r>
              <a:rPr lang="en-Z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br>
              <a:rPr lang="en-Z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Z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br>
              <a:rPr lang="en-Z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Z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br>
              <a:rPr lang="en-Z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ZA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</a:t>
            </a:r>
          </a:p>
          <a:p>
            <a:r>
              <a:rPr lang="en-ZA" sz="4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endParaRPr lang="en-ZA" sz="4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5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31"/>
    </mc:Choice>
    <mc:Fallback xmlns="">
      <p:transition spd="slow" advTm="32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026" y="740781"/>
            <a:ext cx="5205596" cy="5046132"/>
          </a:xfrm>
        </p:spPr>
        <p:txBody>
          <a:bodyPr>
            <a:normAutofit fontScale="90000"/>
          </a:bodyPr>
          <a:lstStyle/>
          <a:p>
            <a:r>
              <a:rPr lang="en-ZA" b="1" dirty="0" err="1"/>
              <a:t>Salvete</a:t>
            </a:r>
            <a:r>
              <a:rPr lang="en-ZA" b="1" dirty="0"/>
              <a:t> </a:t>
            </a:r>
            <a:r>
              <a:rPr lang="en-ZA" b="1" dirty="0" smtClean="0"/>
              <a:t>Amici </a:t>
            </a:r>
            <a:r>
              <a:rPr lang="en-ZA" b="1" dirty="0"/>
              <a:t>– Greetings Friends!</a:t>
            </a:r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>This </a:t>
            </a:r>
            <a:r>
              <a:rPr lang="en-ZA" dirty="0"/>
              <a:t>is how </a:t>
            </a:r>
            <a:r>
              <a:rPr lang="en-ZA" b="1" dirty="0"/>
              <a:t>Marcus Cicero</a:t>
            </a:r>
            <a:r>
              <a:rPr lang="en-ZA" dirty="0"/>
              <a:t> would have greeted and welcomed you</a:t>
            </a:r>
            <a:r>
              <a:rPr lang="en-ZA" dirty="0" smtClean="0"/>
              <a:t>.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674" y="2025281"/>
            <a:ext cx="2095500" cy="31432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0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74"/>
    </mc:Choice>
    <mc:Fallback xmlns="">
      <p:transition spd="slow" advTm="18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026" y="219919"/>
            <a:ext cx="5205596" cy="6053559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/>
            </a:r>
            <a:br>
              <a:rPr lang="en-ZA" dirty="0" smtClean="0"/>
            </a:br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/>
            </a:r>
            <a:br>
              <a:rPr lang="en-ZA" dirty="0" smtClean="0"/>
            </a:br>
            <a:r>
              <a:rPr lang="en-ZA" dirty="0"/>
              <a:t/>
            </a:r>
            <a:br>
              <a:rPr lang="en-ZA" dirty="0"/>
            </a:br>
            <a:r>
              <a:rPr lang="en-ZA" dirty="0" smtClean="0"/>
              <a:t>Latin </a:t>
            </a:r>
            <a:r>
              <a:rPr lang="en-ZA" dirty="0"/>
              <a:t>is a </a:t>
            </a:r>
            <a:r>
              <a:rPr lang="en-ZA" b="1" dirty="0"/>
              <a:t>classical language</a:t>
            </a:r>
            <a:r>
              <a:rPr lang="en-ZA" dirty="0"/>
              <a:t> - the language which authors like Cicero, Vergil, </a:t>
            </a:r>
            <a:r>
              <a:rPr lang="en-ZA" b="1" dirty="0" smtClean="0"/>
              <a:t>Julius</a:t>
            </a:r>
            <a:r>
              <a:rPr lang="en-ZA" dirty="0" smtClean="0"/>
              <a:t> </a:t>
            </a:r>
            <a:r>
              <a:rPr lang="en-ZA" b="1" dirty="0" smtClean="0"/>
              <a:t>Caesar</a:t>
            </a:r>
            <a:r>
              <a:rPr lang="en-ZA" dirty="0"/>
              <a:t>, Horace </a:t>
            </a:r>
            <a:r>
              <a:rPr lang="en-ZA" b="1" dirty="0"/>
              <a:t>and Ovid </a:t>
            </a:r>
            <a:r>
              <a:rPr lang="en-ZA" dirty="0"/>
              <a:t>used when they wrote their masterpieces.</a:t>
            </a:r>
            <a:br>
              <a:rPr lang="en-ZA" dirty="0"/>
            </a:br>
            <a:endParaRPr lang="en-ZA" dirty="0"/>
          </a:p>
        </p:txBody>
      </p:sp>
      <p:sp>
        <p:nvSpPr>
          <p:cNvPr id="3" name="AutoShape 2" descr="Wall sticker Veni Vidi Vici | MuralDecal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5" name="TextBox 4"/>
          <p:cNvSpPr txBox="1"/>
          <p:nvPr/>
        </p:nvSpPr>
        <p:spPr>
          <a:xfrm>
            <a:off x="6377651" y="2037144"/>
            <a:ext cx="21181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VENI</a:t>
            </a:r>
          </a:p>
          <a:p>
            <a:pPr algn="ctr"/>
            <a:r>
              <a:rPr lang="en-ZA" dirty="0" smtClean="0"/>
              <a:t>I came</a:t>
            </a:r>
          </a:p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VIDI</a:t>
            </a:r>
          </a:p>
          <a:p>
            <a:pPr algn="ctr"/>
            <a:r>
              <a:rPr lang="en-ZA" dirty="0" smtClean="0"/>
              <a:t>I saw</a:t>
            </a:r>
          </a:p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VICI</a:t>
            </a:r>
          </a:p>
          <a:p>
            <a:pPr algn="ctr"/>
            <a:r>
              <a:rPr lang="en-ZA" dirty="0" smtClean="0"/>
              <a:t>I conquered</a:t>
            </a:r>
            <a:endParaRPr lang="en-ZA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2"/>
    </mc:Choice>
    <mc:Fallback xmlns="">
      <p:transition spd="slow" advTm="30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876" y="428263"/>
            <a:ext cx="5205596" cy="5532699"/>
          </a:xfrm>
        </p:spPr>
        <p:txBody>
          <a:bodyPr>
            <a:normAutofit fontScale="90000"/>
          </a:bodyPr>
          <a:lstStyle/>
          <a:p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>Latin played a very important </a:t>
            </a:r>
            <a:r>
              <a:rPr lang="en-ZA" sz="3100" dirty="0"/>
              <a:t>role in the </a:t>
            </a:r>
            <a:r>
              <a:rPr lang="en-ZA" sz="3100" b="1" dirty="0"/>
              <a:t>formation of scientific </a:t>
            </a:r>
            <a:r>
              <a:rPr lang="en-ZA" sz="3100" b="1" dirty="0" smtClean="0"/>
              <a:t>vocabularies</a:t>
            </a:r>
            <a:r>
              <a:rPr lang="en-ZA" sz="3100" dirty="0"/>
              <a:t>,</a:t>
            </a:r>
            <a:r>
              <a:rPr lang="en-ZA" sz="3100" dirty="0" smtClean="0"/>
              <a:t> </a:t>
            </a:r>
            <a:br>
              <a:rPr lang="en-ZA" sz="3100" dirty="0" smtClean="0"/>
            </a:br>
            <a:r>
              <a:rPr lang="en-ZA" sz="3100" dirty="0" smtClean="0"/>
              <a:t>not</a:t>
            </a:r>
            <a:r>
              <a:rPr lang="en-ZA" sz="3100" b="1" dirty="0" smtClean="0"/>
              <a:t> </a:t>
            </a:r>
            <a:r>
              <a:rPr lang="en-ZA" sz="3100" dirty="0"/>
              <a:t>only </a:t>
            </a:r>
            <a:r>
              <a:rPr lang="en-ZA" sz="3100" dirty="0" smtClean="0"/>
              <a:t>of </a:t>
            </a:r>
            <a:r>
              <a:rPr lang="en-ZA" sz="3100" b="1" dirty="0" smtClean="0"/>
              <a:t>Law</a:t>
            </a:r>
            <a:r>
              <a:rPr lang="en-ZA" sz="3100" b="1" dirty="0"/>
              <a:t>, </a:t>
            </a:r>
            <a:r>
              <a:rPr lang="en-ZA" sz="3100" dirty="0"/>
              <a:t>but also </a:t>
            </a:r>
            <a:r>
              <a:rPr lang="en-ZA" sz="3100" dirty="0" smtClean="0"/>
              <a:t>of </a:t>
            </a:r>
            <a:r>
              <a:rPr lang="en-ZA" sz="3100" b="1" dirty="0" smtClean="0"/>
              <a:t>Medicine</a:t>
            </a:r>
            <a:r>
              <a:rPr lang="en-ZA" sz="3100" b="1" dirty="0"/>
              <a:t>, Biology, Theology</a:t>
            </a:r>
            <a:r>
              <a:rPr lang="en-ZA" sz="3100" dirty="0"/>
              <a:t>, et cetera. </a:t>
            </a:r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>It </a:t>
            </a:r>
            <a:r>
              <a:rPr lang="en-ZA" sz="3100" dirty="0"/>
              <a:t>was the </a:t>
            </a:r>
            <a:r>
              <a:rPr lang="en-ZA" sz="3100" b="1" dirty="0"/>
              <a:t>language of scholarship</a:t>
            </a:r>
            <a:r>
              <a:rPr lang="en-ZA" sz="3100" dirty="0"/>
              <a:t> and it established a </a:t>
            </a:r>
            <a:r>
              <a:rPr lang="en-ZA" sz="3100" b="1" dirty="0"/>
              <a:t>scientific language </a:t>
            </a:r>
            <a:r>
              <a:rPr lang="en-ZA" sz="3100" dirty="0"/>
              <a:t>which is still used today</a:t>
            </a:r>
            <a:r>
              <a:rPr lang="en-ZA" sz="3100" dirty="0" smtClean="0"/>
              <a:t>.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6389225" y="2002420"/>
            <a:ext cx="2199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 smtClean="0"/>
          </a:p>
          <a:p>
            <a:endParaRPr lang="en-ZA" dirty="0"/>
          </a:p>
        </p:txBody>
      </p:sp>
      <p:pic>
        <p:nvPicPr>
          <p:cNvPr id="2054" name="Picture 6" descr="Carolus Linnaeus | Biography, Education, Classification System, &amp; Facts |  Britann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481" y="1886674"/>
            <a:ext cx="2256879" cy="368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30"/>
    </mc:Choice>
    <mc:Fallback xmlns="">
      <p:transition spd="slow" advTm="2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61" y="306946"/>
            <a:ext cx="5393828" cy="4444678"/>
          </a:xfrm>
        </p:spPr>
        <p:txBody>
          <a:bodyPr>
            <a:normAutofit fontScale="90000"/>
          </a:bodyPr>
          <a:lstStyle/>
          <a:p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dirty="0" smtClean="0"/>
              <a:t>The </a:t>
            </a:r>
            <a:r>
              <a:rPr lang="en-ZA" dirty="0"/>
              <a:t>words </a:t>
            </a:r>
            <a:r>
              <a:rPr lang="en-ZA" b="1" dirty="0"/>
              <a:t>university</a:t>
            </a:r>
            <a:r>
              <a:rPr lang="en-ZA" dirty="0"/>
              <a:t>, </a:t>
            </a:r>
            <a:r>
              <a:rPr lang="en-ZA" b="1" dirty="0"/>
              <a:t>faculty</a:t>
            </a:r>
            <a:r>
              <a:rPr lang="en-ZA" dirty="0"/>
              <a:t>, </a:t>
            </a:r>
            <a:r>
              <a:rPr lang="en-ZA" b="1" dirty="0"/>
              <a:t>humanities</a:t>
            </a:r>
            <a:r>
              <a:rPr lang="en-ZA" dirty="0"/>
              <a:t>, </a:t>
            </a:r>
            <a:r>
              <a:rPr lang="en-ZA" b="1" dirty="0"/>
              <a:t>professor</a:t>
            </a:r>
            <a:r>
              <a:rPr lang="en-ZA" dirty="0"/>
              <a:t>, </a:t>
            </a:r>
            <a:r>
              <a:rPr lang="en-ZA" b="1" dirty="0"/>
              <a:t>doctor</a:t>
            </a:r>
            <a:r>
              <a:rPr lang="en-ZA" dirty="0"/>
              <a:t>, </a:t>
            </a:r>
            <a:r>
              <a:rPr lang="en-ZA" b="1" dirty="0"/>
              <a:t>lecturer</a:t>
            </a:r>
            <a:r>
              <a:rPr lang="en-ZA" dirty="0"/>
              <a:t>, </a:t>
            </a:r>
            <a:r>
              <a:rPr lang="en-ZA" b="1" dirty="0"/>
              <a:t>student</a:t>
            </a:r>
            <a:r>
              <a:rPr lang="en-ZA" dirty="0"/>
              <a:t>, </a:t>
            </a:r>
            <a:r>
              <a:rPr lang="en-ZA" b="1" dirty="0"/>
              <a:t>library</a:t>
            </a:r>
            <a:r>
              <a:rPr lang="en-ZA" dirty="0"/>
              <a:t> and </a:t>
            </a:r>
            <a:r>
              <a:rPr lang="en-ZA" b="1" dirty="0"/>
              <a:t>campus</a:t>
            </a:r>
            <a:r>
              <a:rPr lang="en-ZA" dirty="0"/>
              <a:t> all derive from </a:t>
            </a:r>
            <a:r>
              <a:rPr lang="en-ZA" dirty="0" smtClean="0"/>
              <a:t>Latin.</a:t>
            </a:r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6435524" y="1840374"/>
            <a:ext cx="21760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LINGUA</a:t>
            </a:r>
          </a:p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LATINA </a:t>
            </a:r>
          </a:p>
          <a:p>
            <a:pPr algn="ctr"/>
            <a:r>
              <a:rPr lang="en-ZA" sz="4000" dirty="0" smtClean="0">
                <a:latin typeface="Algerian" panose="04020705040A02060702" pitchFamily="82" charset="0"/>
              </a:rPr>
              <a:t>VIVIT</a:t>
            </a:r>
          </a:p>
          <a:p>
            <a:pPr algn="ctr"/>
            <a:endParaRPr lang="en-ZA" sz="4000" dirty="0" smtClean="0">
              <a:latin typeface="Algerian" panose="04020705040A02060702" pitchFamily="82" charset="0"/>
            </a:endParaRPr>
          </a:p>
          <a:p>
            <a:pPr algn="ctr"/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atin </a:t>
            </a:r>
          </a:p>
          <a:p>
            <a:pPr algn="ctr"/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language is </a:t>
            </a:r>
          </a:p>
          <a:p>
            <a:pPr algn="ctr"/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alive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5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3"/>
    </mc:Choice>
    <mc:Fallback xmlns="">
      <p:transition spd="slow" advTm="15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4" y="405114"/>
            <a:ext cx="5205596" cy="4983117"/>
          </a:xfrm>
        </p:spPr>
        <p:txBody>
          <a:bodyPr>
            <a:normAutofit fontScale="90000"/>
          </a:bodyPr>
          <a:lstStyle/>
          <a:p>
            <a:r>
              <a:rPr lang="en-ZA" sz="3100" dirty="0" smtClean="0"/>
              <a:t/>
            </a:r>
            <a:br>
              <a:rPr lang="en-ZA" sz="3100" dirty="0" smtClean="0"/>
            </a:br>
            <a:r>
              <a:rPr lang="en-ZA" sz="3100" dirty="0"/>
              <a:t/>
            </a:r>
            <a:br>
              <a:rPr lang="en-ZA" sz="3100" dirty="0"/>
            </a:br>
            <a:r>
              <a:rPr lang="en-ZA" sz="3100" dirty="0" smtClean="0"/>
              <a:t>W</a:t>
            </a:r>
            <a:r>
              <a:rPr lang="en-ZA" sz="3600" dirty="0" smtClean="0"/>
              <a:t>ords like </a:t>
            </a:r>
            <a:r>
              <a:rPr lang="en-ZA" sz="3600" b="1" dirty="0" smtClean="0"/>
              <a:t>philosophy</a:t>
            </a:r>
            <a:r>
              <a:rPr lang="en-ZA" sz="3600" dirty="0" smtClean="0"/>
              <a:t> </a:t>
            </a:r>
            <a:r>
              <a:rPr lang="en-ZA" sz="3600" dirty="0"/>
              <a:t>and </a:t>
            </a:r>
            <a:r>
              <a:rPr lang="en-ZA" sz="3600" dirty="0" smtClean="0"/>
              <a:t>p</a:t>
            </a:r>
            <a:r>
              <a:rPr lang="en-ZA" sz="3600" b="1" dirty="0" smtClean="0"/>
              <a:t>sychology</a:t>
            </a:r>
            <a:r>
              <a:rPr lang="en-ZA" sz="3600" dirty="0" smtClean="0"/>
              <a:t> derive from Greek.</a:t>
            </a:r>
            <a:br>
              <a:rPr lang="en-ZA" sz="3600" dirty="0" smtClean="0"/>
            </a:br>
            <a:r>
              <a:rPr lang="en-ZA" sz="3600" dirty="0" smtClean="0"/>
              <a:t/>
            </a:r>
            <a:br>
              <a:rPr lang="en-ZA" sz="3600" dirty="0" smtClean="0"/>
            </a:br>
            <a:r>
              <a:rPr lang="en-ZA" sz="3600" dirty="0" smtClean="0"/>
              <a:t>Others </a:t>
            </a:r>
            <a:r>
              <a:rPr lang="en-ZA" sz="3600" dirty="0"/>
              <a:t>are hybrid </a:t>
            </a:r>
            <a:r>
              <a:rPr lang="en-ZA" sz="3600" dirty="0" smtClean="0"/>
              <a:t>forms, having </a:t>
            </a:r>
            <a:r>
              <a:rPr lang="en-ZA" sz="3600" dirty="0"/>
              <a:t>Greek and Latin stems, like </a:t>
            </a:r>
            <a:r>
              <a:rPr lang="en-ZA" sz="3600" b="1" dirty="0"/>
              <a:t>sociology</a:t>
            </a:r>
            <a:r>
              <a:rPr lang="en-ZA" sz="3600" dirty="0"/>
              <a:t>, </a:t>
            </a:r>
            <a:r>
              <a:rPr lang="en-ZA" sz="3600" b="1" dirty="0"/>
              <a:t>criminology</a:t>
            </a:r>
            <a:r>
              <a:rPr lang="en-ZA" sz="3600" dirty="0"/>
              <a:t> and </a:t>
            </a:r>
            <a:r>
              <a:rPr lang="en-ZA" sz="3600" b="1" dirty="0"/>
              <a:t>political </a:t>
            </a:r>
            <a:r>
              <a:rPr lang="en-ZA" sz="3600" b="1" dirty="0" smtClean="0"/>
              <a:t>science</a:t>
            </a:r>
            <a:r>
              <a:rPr lang="en-ZA" sz="3600" dirty="0" smtClean="0"/>
              <a:t>.</a:t>
            </a:r>
            <a:endParaRPr lang="en-ZA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539696" y="1828799"/>
            <a:ext cx="18982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/>
              <a:t>PHILOSOPHY</a:t>
            </a:r>
          </a:p>
          <a:p>
            <a:r>
              <a:rPr lang="en-ZA" dirty="0" smtClean="0"/>
              <a:t>Love of wisdom</a:t>
            </a:r>
          </a:p>
          <a:p>
            <a:endParaRPr lang="en-ZA" dirty="0" smtClean="0"/>
          </a:p>
          <a:p>
            <a:r>
              <a:rPr lang="en-ZA" b="1" dirty="0" smtClean="0"/>
              <a:t>PSYCHOLOGY</a:t>
            </a:r>
          </a:p>
          <a:p>
            <a:r>
              <a:rPr lang="en-ZA" dirty="0" smtClean="0"/>
              <a:t>Study of the soul</a:t>
            </a:r>
          </a:p>
          <a:p>
            <a:endParaRPr lang="en-ZA" dirty="0" smtClean="0"/>
          </a:p>
          <a:p>
            <a:r>
              <a:rPr lang="en-ZA" b="1" dirty="0" smtClean="0"/>
              <a:t>SOCIOLOGY</a:t>
            </a:r>
          </a:p>
          <a:p>
            <a:r>
              <a:rPr lang="en-ZA" dirty="0" smtClean="0"/>
              <a:t>Study of society</a:t>
            </a:r>
          </a:p>
          <a:p>
            <a:endParaRPr lang="en-ZA" dirty="0" smtClean="0"/>
          </a:p>
          <a:p>
            <a:r>
              <a:rPr lang="en-ZA" b="1" dirty="0" smtClean="0"/>
              <a:t>CRIMINOLOGY</a:t>
            </a:r>
          </a:p>
          <a:p>
            <a:r>
              <a:rPr lang="en-ZA" dirty="0" smtClean="0"/>
              <a:t>Study of crimes</a:t>
            </a:r>
            <a:endParaRPr lang="en-ZA" dirty="0"/>
          </a:p>
        </p:txBody>
      </p:sp>
      <p:pic>
        <p:nvPicPr>
          <p:cNvPr id="5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2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4"/>
    </mc:Choice>
    <mc:Fallback xmlns="">
      <p:transition spd="slow" advTm="34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744" y="362216"/>
            <a:ext cx="60835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3200" b="1" dirty="0" smtClean="0">
                <a:solidFill>
                  <a:prstClr val="white"/>
                </a:solidFill>
                <a:latin typeface="Arial"/>
                <a:cs typeface="Arial"/>
              </a:rPr>
              <a:t>Two important Latin words</a:t>
            </a:r>
          </a:p>
          <a:p>
            <a:pPr lvl="0"/>
            <a:endParaRPr lang="en-ZA" sz="1200" dirty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3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ZA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ZA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ZA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</a:t>
            </a:r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ZA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law</a:t>
            </a:r>
          </a:p>
          <a:p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Legal; legislation;</a:t>
            </a:r>
          </a:p>
          <a:p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Baccalaureus </a:t>
            </a:r>
            <a:r>
              <a:rPr lang="en-ZA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Legum</a:t>
            </a:r>
            <a:r>
              <a:rPr lang="en-ZA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(LLB</a:t>
            </a:r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en-ZA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3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</a:t>
            </a:r>
            <a:r>
              <a:rPr lang="en-ZA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ZA" sz="3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iuris</a:t>
            </a:r>
            <a:r>
              <a:rPr lang="en-ZA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the law</a:t>
            </a:r>
          </a:p>
          <a:p>
            <a:pPr lvl="0"/>
            <a:r>
              <a:rPr lang="en-ZA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 (</a:t>
            </a:r>
            <a:r>
              <a:rPr lang="en-ZA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</a:t>
            </a:r>
            <a:r>
              <a:rPr lang="en-ZA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ZA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dicere</a:t>
            </a:r>
            <a:r>
              <a:rPr lang="en-ZA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 </a:t>
            </a:r>
          </a:p>
          <a:p>
            <a:pPr lvl="0"/>
            <a:r>
              <a:rPr lang="en-ZA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Jurisprudence (</a:t>
            </a:r>
            <a:r>
              <a:rPr lang="en-ZA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</a:t>
            </a:r>
            <a:r>
              <a:rPr lang="en-ZA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ZA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prudentia</a:t>
            </a:r>
            <a:r>
              <a:rPr lang="en-ZA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en-ZA" sz="3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Jury, injury (</a:t>
            </a:r>
            <a:r>
              <a:rPr lang="en-ZA" sz="30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crimen</a:t>
            </a:r>
            <a:r>
              <a:rPr lang="en-ZA" sz="30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30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iniuria</a:t>
            </a:r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lvl="0"/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Justice</a:t>
            </a:r>
            <a:r>
              <a:rPr lang="en-ZA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ZA" sz="3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Iustitia</a:t>
            </a:r>
            <a:r>
              <a:rPr lang="en-ZA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ZA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Blind Lady Justice Statue | Lady justice, Justice tattoo, Lady justice  stat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0674" y="1808608"/>
            <a:ext cx="1892611" cy="415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8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04"/>
    </mc:Choice>
    <mc:Fallback xmlns="">
      <p:transition spd="slow" advTm="55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/>
            </a:r>
            <a:br>
              <a:rPr lang="en-ZA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2744" y="106721"/>
            <a:ext cx="6083560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Example of word building:</a:t>
            </a:r>
          </a:p>
          <a:p>
            <a:pPr lvl="0"/>
            <a:endParaRPr lang="en-ZA" sz="280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caedo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, </a:t>
            </a:r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caedere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caesi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caesum</a:t>
            </a:r>
            <a:endParaRPr lang="en-ZA" sz="2800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cut</a:t>
            </a:r>
            <a:r>
              <a:rPr lang="en-ZA" sz="2800" dirty="0">
                <a:solidFill>
                  <a:prstClr val="white"/>
                </a:solidFill>
                <a:latin typeface="Arial"/>
                <a:cs typeface="Arial"/>
              </a:rPr>
              <a:t>, 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kill (</a:t>
            </a:r>
            <a:r>
              <a:rPr lang="en-ZA" sz="2800" dirty="0">
                <a:solidFill>
                  <a:prstClr val="white"/>
                </a:solidFill>
                <a:latin typeface="Arial"/>
                <a:cs typeface="Arial"/>
              </a:rPr>
              <a:t>word root: </a:t>
            </a:r>
            <a:r>
              <a:rPr lang="en-ZA" sz="2800" dirty="0" err="1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>
                <a:solidFill>
                  <a:prstClr val="white"/>
                </a:solidFill>
                <a:latin typeface="Arial"/>
                <a:cs typeface="Arial"/>
              </a:rPr>
              <a:t>-) </a:t>
            </a:r>
            <a:endParaRPr lang="en-ZA" sz="28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endParaRPr lang="en-ZA" sz="2800" dirty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Homi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</a:t>
            </a:r>
            <a:r>
              <a:rPr lang="en-ZA" sz="2800" i="1" dirty="0">
                <a:solidFill>
                  <a:prstClr val="white"/>
                </a:solidFill>
                <a:latin typeface="Arial"/>
                <a:cs typeface="Arial"/>
              </a:rPr>
              <a:t>h</a:t>
            </a:r>
            <a:r>
              <a:rPr lang="en-ZA" sz="2800" i="1" dirty="0" smtClean="0">
                <a:solidFill>
                  <a:prstClr val="white"/>
                </a:solidFill>
                <a:latin typeface="Arial"/>
                <a:cs typeface="Arial"/>
              </a:rPr>
              <a:t>omo sapiens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Sui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</a:t>
            </a:r>
            <a:r>
              <a:rPr lang="en-ZA" sz="2800" i="1" dirty="0" smtClean="0">
                <a:solidFill>
                  <a:prstClr val="white"/>
                </a:solidFill>
                <a:latin typeface="Arial"/>
                <a:cs typeface="Arial"/>
              </a:rPr>
              <a:t>sui generis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Patri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(patrimony)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Matri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(matrix, matriarchy)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Fratri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(fraternity)</a:t>
            </a: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Infanti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 (infancy)</a:t>
            </a:r>
          </a:p>
          <a:p>
            <a:pPr lvl="0"/>
            <a:endParaRPr lang="en-ZA" sz="2800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lvl="0"/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Cf. also insecti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e; fungi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e, germi</a:t>
            </a:r>
            <a:r>
              <a:rPr lang="en-ZA" sz="2800" b="1" dirty="0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e, </a:t>
            </a:r>
            <a:r>
              <a:rPr lang="en-ZA" sz="2800" dirty="0" err="1" smtClean="0">
                <a:solidFill>
                  <a:prstClr val="white"/>
                </a:solidFill>
                <a:latin typeface="Arial"/>
                <a:cs typeface="Arial"/>
              </a:rPr>
              <a:t>tyranni</a:t>
            </a:r>
            <a:r>
              <a:rPr lang="en-ZA" sz="2800" b="1" dirty="0" err="1" smtClean="0">
                <a:solidFill>
                  <a:prstClr val="white"/>
                </a:solidFill>
                <a:latin typeface="Arial"/>
                <a:cs typeface="Arial"/>
              </a:rPr>
              <a:t>cid</a:t>
            </a:r>
            <a:r>
              <a:rPr lang="en-ZA" sz="2800" dirty="0" err="1" smtClean="0">
                <a:solidFill>
                  <a:prstClr val="white"/>
                </a:solidFill>
                <a:latin typeface="Arial"/>
                <a:cs typeface="Arial"/>
              </a:rPr>
              <a:t>e</a:t>
            </a:r>
            <a:r>
              <a:rPr lang="en-ZA" sz="2800" dirty="0" smtClean="0">
                <a:solidFill>
                  <a:prstClr val="white"/>
                </a:solidFill>
                <a:latin typeface="Arial"/>
                <a:cs typeface="Arial"/>
              </a:rPr>
              <a:t>.</a:t>
            </a:r>
            <a:endParaRPr lang="en-ZA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ZA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07" y="2018999"/>
            <a:ext cx="2030547" cy="258212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0900" y="6184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0"/>
    </mc:Choice>
    <mc:Fallback xmlns="">
      <p:transition spd="slow" advTm="42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" y="1520190"/>
            <a:ext cx="5205596" cy="3086104"/>
          </a:xfrm>
        </p:spPr>
        <p:txBody>
          <a:bodyPr>
            <a:normAutofit fontScale="90000"/>
          </a:bodyPr>
          <a:lstStyle/>
          <a:p>
            <a:r>
              <a:rPr lang="en-ZA" b="1" dirty="0"/>
              <a:t>Study in ancient languages </a:t>
            </a:r>
            <a:br>
              <a:rPr lang="en-ZA" b="1" dirty="0"/>
            </a:br>
            <a:r>
              <a:rPr lang="en-ZA" b="1" dirty="0"/>
              <a:t>and cultures offers </a:t>
            </a:r>
            <a:br>
              <a:rPr lang="en-ZA" b="1" dirty="0"/>
            </a:br>
            <a:r>
              <a:rPr lang="en-ZA" b="1" i="1" dirty="0"/>
              <a:t>inter alia</a:t>
            </a:r>
            <a:r>
              <a:rPr lang="en-ZA" b="1" dirty="0"/>
              <a:t>: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541" y="3210111"/>
            <a:ext cx="911535" cy="11328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094" y="1492739"/>
            <a:ext cx="1369949" cy="1643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9010" y="4489794"/>
            <a:ext cx="1712595" cy="171259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8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0"/>
    </mc:Choice>
    <mc:Fallback xmlns="">
      <p:transition spd="slow" advTm="5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7400</TotalTime>
  <Words>251</Words>
  <Application>Microsoft Office PowerPoint</Application>
  <PresentationFormat>On-screen Show (4:3)</PresentationFormat>
  <Paragraphs>78</Paragraphs>
  <Slides>14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Algerian</vt:lpstr>
      <vt:lpstr>Arial</vt:lpstr>
      <vt:lpstr>Calibri</vt:lpstr>
      <vt:lpstr>Times New Roman</vt:lpstr>
      <vt:lpstr>Office Theme</vt:lpstr>
      <vt:lpstr>Department of Ancient and Modern languages and cultures  Koos Kritzinger </vt:lpstr>
      <vt:lpstr>Salvete Amici – Greetings Friends!  This is how Marcus Cicero would have greeted and welcomed you. </vt:lpstr>
      <vt:lpstr>    Latin is a classical language - the language which authors like Cicero, Vergil, Julius Caesar, Horace and Ovid used when they wrote their masterpieces. </vt:lpstr>
      <vt:lpstr>    Latin played a very important role in the formation of scientific vocabularies,  not only of Law, but also of Medicine, Biology, Theology, et cetera.   It was the language of scholarship and it established a scientific language which is still used today. </vt:lpstr>
      <vt:lpstr>   The words university, faculty, humanities, professor, doctor, lecturer, student, library and campus all derive from Latin.</vt:lpstr>
      <vt:lpstr>  Words like philosophy and psychology derive from Greek.  Others are hybrid forms, having Greek and Latin stems, like sociology, criminology and political science.</vt:lpstr>
      <vt:lpstr> </vt:lpstr>
      <vt:lpstr> </vt:lpstr>
      <vt:lpstr>Study in ancient languages  and cultures offers  inter alia: </vt:lpstr>
      <vt:lpstr>• critical reading and writing skills:   indispensable for professionals, language and law practitioners, politicians, preachers and professors; </vt:lpstr>
      <vt:lpstr>PowerPoint Presentation</vt:lpstr>
      <vt:lpstr>PowerPoint Presentation</vt:lpstr>
      <vt:lpstr>PowerPoint Presentation</vt:lpstr>
      <vt:lpstr>FINIS THE END  GRATIAS MAXIMAS THANK YOU VERY MUCH  Module code: LAT 110/120 For more information please contact me at koos.kritzinger@up.ac.za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Mrs. E Hurter</cp:lastModifiedBy>
  <cp:revision>132</cp:revision>
  <dcterms:created xsi:type="dcterms:W3CDTF">2014-04-24T12:24:18Z</dcterms:created>
  <dcterms:modified xsi:type="dcterms:W3CDTF">2021-02-26T09:54:48Z</dcterms:modified>
</cp:coreProperties>
</file>