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78" r:id="rId4"/>
    <p:sldId id="261" r:id="rId5"/>
    <p:sldId id="276" r:id="rId6"/>
    <p:sldId id="277" r:id="rId7"/>
    <p:sldId id="264" r:id="rId8"/>
    <p:sldId id="265" r:id="rId9"/>
    <p:sldId id="262" r:id="rId10"/>
    <p:sldId id="266" r:id="rId11"/>
    <p:sldId id="267" r:id="rId12"/>
    <p:sldId id="274" r:id="rId13"/>
    <p:sldId id="275"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40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B72CF49B-C7A7-4DD6-A9EA-94B42D5CC53A}" type="datetimeFigureOut">
              <a:rPr lang="en-ZA" smtClean="0"/>
              <a:t>2016/12/01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227470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72CF49B-C7A7-4DD6-A9EA-94B42D5CC53A}" type="datetimeFigureOut">
              <a:rPr lang="en-ZA" smtClean="0"/>
              <a:t>2016/12/01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324832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72CF49B-C7A7-4DD6-A9EA-94B42D5CC53A}" type="datetimeFigureOut">
              <a:rPr lang="en-ZA" smtClean="0"/>
              <a:t>2016/12/01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456438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72CF49B-C7A7-4DD6-A9EA-94B42D5CC53A}" type="datetimeFigureOut">
              <a:rPr lang="en-ZA" smtClean="0"/>
              <a:t>2016/12/01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1105728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2CF49B-C7A7-4DD6-A9EA-94B42D5CC53A}" type="datetimeFigureOut">
              <a:rPr lang="en-ZA" smtClean="0"/>
              <a:t>2016/12/01</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3714132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B72CF49B-C7A7-4DD6-A9EA-94B42D5CC53A}" type="datetimeFigureOut">
              <a:rPr lang="en-ZA" smtClean="0"/>
              <a:t>2016/12/01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181450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B72CF49B-C7A7-4DD6-A9EA-94B42D5CC53A}" type="datetimeFigureOut">
              <a:rPr lang="en-ZA" smtClean="0"/>
              <a:t>2016/12/01</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373978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B72CF49B-C7A7-4DD6-A9EA-94B42D5CC53A}" type="datetimeFigureOut">
              <a:rPr lang="en-ZA" smtClean="0"/>
              <a:t>2016/12/01</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1597805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CF49B-C7A7-4DD6-A9EA-94B42D5CC53A}" type="datetimeFigureOut">
              <a:rPr lang="en-ZA" smtClean="0"/>
              <a:t>2016/12/01</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1140495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CF49B-C7A7-4DD6-A9EA-94B42D5CC53A}" type="datetimeFigureOut">
              <a:rPr lang="en-ZA" smtClean="0"/>
              <a:t>2016/12/01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1302302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2CF49B-C7A7-4DD6-A9EA-94B42D5CC53A}" type="datetimeFigureOut">
              <a:rPr lang="en-ZA" smtClean="0"/>
              <a:t>2016/12/01</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23BB93C-BB25-4322-8D1D-AE4FD27A77E0}" type="slidenum">
              <a:rPr lang="en-ZA" smtClean="0"/>
              <a:t>‹#›</a:t>
            </a:fld>
            <a:endParaRPr lang="en-ZA"/>
          </a:p>
        </p:txBody>
      </p:sp>
    </p:spTree>
    <p:extLst>
      <p:ext uri="{BB962C8B-B14F-4D97-AF65-F5344CB8AC3E}">
        <p14:creationId xmlns:p14="http://schemas.microsoft.com/office/powerpoint/2010/main" val="416559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CF49B-C7A7-4DD6-A9EA-94B42D5CC53A}" type="datetimeFigureOut">
              <a:rPr lang="en-ZA" smtClean="0"/>
              <a:t>2016/12/01</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BB93C-BB25-4322-8D1D-AE4FD27A77E0}" type="slidenum">
              <a:rPr lang="en-ZA" smtClean="0"/>
              <a:t>‹#›</a:t>
            </a:fld>
            <a:endParaRPr lang="en-ZA"/>
          </a:p>
        </p:txBody>
      </p:sp>
    </p:spTree>
    <p:extLst>
      <p:ext uri="{BB962C8B-B14F-4D97-AF65-F5344CB8AC3E}">
        <p14:creationId xmlns:p14="http://schemas.microsoft.com/office/powerpoint/2010/main" val="4086071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b="1" dirty="0" smtClean="0"/>
              <a:t>Harmonisation of the legal environment on Adolescent Sexual and Reproductive Health in Eastern and Southern Africa</a:t>
            </a:r>
            <a:br>
              <a:rPr lang="en-ZA" b="1" dirty="0" smtClean="0"/>
            </a:br>
            <a:r>
              <a:rPr lang="en-ZA" b="1" dirty="0" smtClean="0"/>
              <a:t/>
            </a:r>
            <a:br>
              <a:rPr lang="en-ZA" b="1" dirty="0" smtClean="0"/>
            </a:br>
            <a:r>
              <a:rPr lang="en-ZA" b="1" dirty="0" smtClean="0"/>
              <a:t>Introduction and Methodology</a:t>
            </a:r>
            <a:br>
              <a:rPr lang="en-ZA" b="1" dirty="0" smtClean="0"/>
            </a:br>
            <a:r>
              <a:rPr lang="en-ZA" b="1" dirty="0" smtClean="0"/>
              <a:t>24-26 February 2016</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p:txBody>
          <a:bodyPr/>
          <a:lstStyle/>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242" y="287997"/>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38134866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268760"/>
            <a:ext cx="8229600" cy="5328592"/>
          </a:xfrm>
        </p:spPr>
        <p:txBody>
          <a:bodyPr>
            <a:normAutofit/>
          </a:bodyPr>
          <a:lstStyle/>
          <a:p>
            <a:pPr marL="36576" indent="0">
              <a:buNone/>
            </a:pPr>
            <a:r>
              <a:rPr lang="en-US" sz="3000" b="1" dirty="0"/>
              <a:t>2</a:t>
            </a:r>
            <a:r>
              <a:rPr lang="en-US" sz="3000" b="1" dirty="0" smtClean="0"/>
              <a:t>.2	Proposed countries for visits</a:t>
            </a:r>
          </a:p>
          <a:p>
            <a:pPr algn="just"/>
            <a:r>
              <a:rPr lang="en-US" sz="3000" dirty="0" smtClean="0"/>
              <a:t>Criteria for sampling-</a:t>
            </a:r>
          </a:p>
          <a:p>
            <a:pPr lvl="2" algn="just"/>
            <a:r>
              <a:rPr lang="en-US" sz="3000" dirty="0" smtClean="0"/>
              <a:t>Laws enabling or hampering environment on SRHR;</a:t>
            </a:r>
          </a:p>
          <a:p>
            <a:pPr lvl="2" algn="just"/>
            <a:r>
              <a:rPr lang="en-US" sz="3000" dirty="0" smtClean="0"/>
              <a:t>Conducive policies or no policies on CSE or ASRH;</a:t>
            </a:r>
          </a:p>
          <a:p>
            <a:pPr lvl="2" algn="just"/>
            <a:r>
              <a:rPr lang="en-US" sz="3000" dirty="0" smtClean="0"/>
              <a:t>Innovative good practices;</a:t>
            </a:r>
          </a:p>
          <a:p>
            <a:pPr lvl="2" algn="just"/>
            <a:r>
              <a:rPr lang="en-US" sz="3000" dirty="0" smtClean="0"/>
              <a:t>SRH issues are exacerbated;</a:t>
            </a:r>
          </a:p>
          <a:p>
            <a:pPr lvl="2" algn="just"/>
            <a:r>
              <a:rPr lang="en-US" sz="3000" dirty="0" smtClean="0"/>
              <a:t>Recent law or policy on ASRH. </a:t>
            </a:r>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30764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p:txBody>
          <a:bodyPr/>
          <a:lstStyle/>
          <a:p>
            <a:pPr marL="0" indent="0">
              <a:buNone/>
            </a:pPr>
            <a:r>
              <a:rPr lang="en-ZA" b="1" dirty="0" smtClean="0"/>
              <a:t>Countries:</a:t>
            </a:r>
          </a:p>
          <a:p>
            <a:r>
              <a:rPr lang="en-ZA" dirty="0" smtClean="0"/>
              <a:t>Malawi</a:t>
            </a:r>
          </a:p>
          <a:p>
            <a:r>
              <a:rPr lang="en-ZA" dirty="0" smtClean="0"/>
              <a:t>South Africa</a:t>
            </a:r>
          </a:p>
          <a:p>
            <a:r>
              <a:rPr lang="en-ZA" dirty="0" smtClean="0"/>
              <a:t>Swaziland</a:t>
            </a:r>
          </a:p>
          <a:p>
            <a:r>
              <a:rPr lang="en-ZA" dirty="0" smtClean="0"/>
              <a:t>Tanzania (Zanzibar)</a:t>
            </a:r>
          </a:p>
          <a:p>
            <a:r>
              <a:rPr lang="en-ZA" dirty="0" smtClean="0"/>
              <a:t>Uganda</a:t>
            </a:r>
          </a:p>
          <a:p>
            <a:r>
              <a:rPr lang="en-ZA" dirty="0" smtClean="0"/>
              <a:t>Zambia</a:t>
            </a:r>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946507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24744"/>
            <a:ext cx="8229600" cy="5001419"/>
          </a:xfrm>
        </p:spPr>
        <p:style>
          <a:lnRef idx="1">
            <a:schemeClr val="accent6"/>
          </a:lnRef>
          <a:fillRef idx="3">
            <a:schemeClr val="accent6"/>
          </a:fillRef>
          <a:effectRef idx="2">
            <a:schemeClr val="accent6"/>
          </a:effectRef>
          <a:fontRef idx="minor">
            <a:schemeClr val="lt1"/>
          </a:fontRef>
        </p:style>
        <p:txBody>
          <a:bodyPr>
            <a:normAutofit lnSpcReduction="10000"/>
          </a:bodyPr>
          <a:lstStyle/>
          <a:p>
            <a:pPr marL="0" indent="0" algn="ctr">
              <a:buNone/>
            </a:pPr>
            <a:r>
              <a:rPr lang="en-ZA" sz="3000" b="1" dirty="0" smtClean="0">
                <a:solidFill>
                  <a:schemeClr val="tx1"/>
                </a:solidFill>
              </a:rPr>
              <a:t>Guiding research questions</a:t>
            </a:r>
          </a:p>
          <a:p>
            <a:pPr marL="0" indent="0" algn="just">
              <a:buNone/>
            </a:pPr>
            <a:endParaRPr lang="en-ZA" sz="3000" b="1" dirty="0" smtClean="0">
              <a:solidFill>
                <a:schemeClr val="tx1"/>
              </a:solidFill>
            </a:endParaRPr>
          </a:p>
          <a:p>
            <a:pPr algn="just"/>
            <a:r>
              <a:rPr lang="en-GB" sz="3000" b="1" dirty="0" smtClean="0">
                <a:solidFill>
                  <a:schemeClr val="tx1"/>
                </a:solidFill>
              </a:rPr>
              <a:t>What are the laws and policies providing for access to SRHR in the country?</a:t>
            </a:r>
            <a:endParaRPr lang="en-ZA" sz="3000" b="1" dirty="0" smtClean="0">
              <a:solidFill>
                <a:schemeClr val="tx1"/>
              </a:solidFill>
              <a:effectLst/>
            </a:endParaRPr>
          </a:p>
          <a:p>
            <a:pPr algn="just"/>
            <a:r>
              <a:rPr lang="en-GB" sz="3000" b="1" dirty="0" smtClean="0">
                <a:solidFill>
                  <a:schemeClr val="tx1"/>
                </a:solidFill>
              </a:rPr>
              <a:t>Do these laws and policies protect or impede the rights of adolescents and young, people? </a:t>
            </a:r>
          </a:p>
          <a:p>
            <a:pPr algn="just"/>
            <a:r>
              <a:rPr lang="en-GB" sz="3000" b="1" dirty="0" smtClean="0">
                <a:solidFill>
                  <a:schemeClr val="tx1"/>
                </a:solidFill>
              </a:rPr>
              <a:t>Are they known by education and health providers as well as adolescents and young people? </a:t>
            </a:r>
          </a:p>
          <a:p>
            <a:pPr algn="just"/>
            <a:r>
              <a:rPr lang="en-GB" sz="3000" b="1" dirty="0" smtClean="0">
                <a:solidFill>
                  <a:schemeClr val="tx1"/>
                </a:solidFill>
              </a:rPr>
              <a:t>How are they implemented?</a:t>
            </a:r>
          </a:p>
          <a:p>
            <a:pPr marL="0" indent="0">
              <a:buNone/>
            </a:pPr>
            <a:endParaRPr lang="en-ZA" b="1" dirty="0" smtClean="0"/>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507150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24744"/>
            <a:ext cx="8229600" cy="5400600"/>
          </a:xfrm>
        </p:spPr>
        <p:style>
          <a:lnRef idx="1">
            <a:schemeClr val="accent6"/>
          </a:lnRef>
          <a:fillRef idx="3">
            <a:schemeClr val="accent6"/>
          </a:fillRef>
          <a:effectRef idx="2">
            <a:schemeClr val="accent6"/>
          </a:effectRef>
          <a:fontRef idx="minor">
            <a:schemeClr val="lt1"/>
          </a:fontRef>
        </p:style>
        <p:txBody>
          <a:bodyPr>
            <a:normAutofit fontScale="70000" lnSpcReduction="20000"/>
          </a:bodyPr>
          <a:lstStyle/>
          <a:p>
            <a:pPr algn="just"/>
            <a:r>
              <a:rPr lang="en-GB" sz="4000" b="1" dirty="0" smtClean="0">
                <a:solidFill>
                  <a:schemeClr val="tx1"/>
                </a:solidFill>
              </a:rPr>
              <a:t>Are they harmonized? </a:t>
            </a:r>
          </a:p>
          <a:p>
            <a:pPr algn="just"/>
            <a:r>
              <a:rPr lang="en-GB" sz="4000" b="1" dirty="0" smtClean="0">
                <a:solidFill>
                  <a:schemeClr val="tx1"/>
                </a:solidFill>
              </a:rPr>
              <a:t>Do they contradict each other or have inadequacies  that need to be addressed?</a:t>
            </a:r>
            <a:endParaRPr lang="en-ZA" sz="4000" b="1" dirty="0" smtClean="0">
              <a:solidFill>
                <a:schemeClr val="tx1"/>
              </a:solidFill>
              <a:effectLst/>
            </a:endParaRPr>
          </a:p>
          <a:p>
            <a:pPr algn="just"/>
            <a:r>
              <a:rPr lang="en-ZA" sz="4000" b="1" dirty="0" smtClean="0">
                <a:solidFill>
                  <a:schemeClr val="tx1"/>
                </a:solidFill>
              </a:rPr>
              <a:t>What are the other barriers? (incl. health services providers and education staff attitudes; predominant socio-cultural norms – even if not inscribed in the law; health systems and education sector constraints)?</a:t>
            </a:r>
            <a:endParaRPr lang="en-ZA" sz="4000" b="1" dirty="0" smtClean="0">
              <a:solidFill>
                <a:schemeClr val="tx1"/>
              </a:solidFill>
              <a:effectLst/>
            </a:endParaRPr>
          </a:p>
          <a:p>
            <a:pPr algn="just"/>
            <a:r>
              <a:rPr lang="en-GB" sz="4000" b="1" dirty="0" smtClean="0">
                <a:solidFill>
                  <a:schemeClr val="tx1"/>
                </a:solidFill>
              </a:rPr>
              <a:t>How do the barriers affect adolescents and young people access to SRH services and sexuality education?  </a:t>
            </a:r>
            <a:endParaRPr lang="en-ZA" sz="4000" b="1" dirty="0" smtClean="0">
              <a:solidFill>
                <a:schemeClr val="tx1"/>
              </a:solidFill>
              <a:effectLst/>
            </a:endParaRPr>
          </a:p>
          <a:p>
            <a:pPr algn="just"/>
            <a:r>
              <a:rPr lang="en-GB" sz="4000" b="1" dirty="0" smtClean="0">
                <a:solidFill>
                  <a:schemeClr val="tx1"/>
                </a:solidFill>
              </a:rPr>
              <a:t>What do the youth, the service providers and the other SRHR stakeholders recommend to improve SRHR in their country?</a:t>
            </a:r>
            <a:endParaRPr lang="en-ZA" sz="4000" b="1" dirty="0" smtClean="0">
              <a:solidFill>
                <a:schemeClr val="tx1"/>
              </a:solidFill>
              <a:effectLst/>
            </a:endParaRPr>
          </a:p>
          <a:p>
            <a:pPr marL="0" indent="0">
              <a:buNone/>
            </a:pPr>
            <a:endParaRPr lang="en-ZA" b="1" dirty="0" smtClean="0"/>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1141849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057274"/>
            <a:ext cx="8229600" cy="5684094"/>
          </a:xfrm>
        </p:spPr>
        <p:txBody>
          <a:bodyPr>
            <a:normAutofit lnSpcReduction="10000"/>
          </a:bodyPr>
          <a:lstStyle/>
          <a:p>
            <a:pPr marL="678942" indent="-514350" algn="just">
              <a:buAutoNum type="arabicPeriod" startAt="3"/>
            </a:pPr>
            <a:r>
              <a:rPr lang="en-US" sz="2800" b="1" dirty="0" smtClean="0"/>
              <a:t>Strategies for developing legal framework</a:t>
            </a:r>
          </a:p>
          <a:p>
            <a:pPr marL="164592" indent="0" algn="just">
              <a:buNone/>
            </a:pPr>
            <a:endParaRPr lang="en-US" sz="2800" b="1" dirty="0" smtClean="0"/>
          </a:p>
          <a:p>
            <a:pPr marL="507492" algn="just"/>
            <a:r>
              <a:rPr lang="en-US" sz="2800" dirty="0" smtClean="0"/>
              <a:t>As per </a:t>
            </a:r>
            <a:r>
              <a:rPr lang="en-US" sz="2800" dirty="0" err="1" smtClean="0"/>
              <a:t>ToR</a:t>
            </a:r>
            <a:r>
              <a:rPr lang="en-US" sz="2800" dirty="0" smtClean="0"/>
              <a:t> the aim of framework is to:</a:t>
            </a:r>
          </a:p>
          <a:p>
            <a:pPr marL="907542" lvl="1" algn="just"/>
            <a:r>
              <a:rPr lang="en-US" dirty="0" smtClean="0"/>
              <a:t> </a:t>
            </a:r>
            <a:r>
              <a:rPr lang="en-US" dirty="0" err="1" smtClean="0"/>
              <a:t>Harmonise</a:t>
            </a:r>
            <a:r>
              <a:rPr lang="en-US" dirty="0" smtClean="0"/>
              <a:t> law and policies by encouraging regional and nation action for improvement and alignment with regional and international human-rights based commitments;</a:t>
            </a:r>
            <a:endParaRPr lang="en-US" b="1" dirty="0"/>
          </a:p>
          <a:p>
            <a:pPr marL="907542" lvl="1" algn="just"/>
            <a:r>
              <a:rPr lang="en-US" dirty="0" smtClean="0"/>
              <a:t>Align recommendations with existing commitments;</a:t>
            </a:r>
          </a:p>
          <a:p>
            <a:pPr marL="907542" lvl="1" algn="just"/>
            <a:r>
              <a:rPr lang="en-US" dirty="0" smtClean="0"/>
              <a:t>Attempt </a:t>
            </a:r>
            <a:r>
              <a:rPr lang="en-US" dirty="0"/>
              <a:t>to balance between in-country and regional imperative and agreements along with international, continental and regional rights instruments;</a:t>
            </a:r>
          </a:p>
          <a:p>
            <a:pPr marL="907542" lvl="1" algn="just"/>
            <a:endParaRPr lang="en-US"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879629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96752"/>
            <a:ext cx="8229600" cy="4929411"/>
          </a:xfrm>
        </p:spPr>
        <p:txBody>
          <a:bodyPr>
            <a:normAutofit/>
          </a:bodyPr>
          <a:lstStyle/>
          <a:p>
            <a:pPr marL="450342" indent="-285750" algn="just"/>
            <a:r>
              <a:rPr lang="en-US" sz="2800" dirty="0" smtClean="0"/>
              <a:t>The framework </a:t>
            </a:r>
            <a:r>
              <a:rPr lang="en-US" sz="2800" dirty="0"/>
              <a:t>will be informed by the research, the best practice, while allowing for progress towards a desired outcome at rates appropriate to different contexts</a:t>
            </a:r>
            <a:r>
              <a:rPr lang="en-US" sz="2800" dirty="0" smtClean="0"/>
              <a:t>.</a:t>
            </a:r>
          </a:p>
          <a:p>
            <a:pPr marL="507492" algn="just"/>
            <a:r>
              <a:rPr lang="en-US" sz="2800" dirty="0" smtClean="0"/>
              <a:t>Framework will provide enabling environment an structure for countries to assess their own situation and develop own approaches to  enhance ASRH.</a:t>
            </a:r>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816263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268760"/>
            <a:ext cx="8229600" cy="4857403"/>
          </a:xfrm>
        </p:spPr>
        <p:txBody>
          <a:bodyPr>
            <a:normAutofit/>
          </a:bodyPr>
          <a:lstStyle/>
          <a:p>
            <a:pPr marL="514350" indent="-514350">
              <a:buAutoNum type="arabicPeriod" startAt="4"/>
            </a:pPr>
            <a:r>
              <a:rPr lang="en-ZA" sz="2800" b="1" dirty="0" smtClean="0"/>
              <a:t>Conclusion</a:t>
            </a:r>
          </a:p>
          <a:p>
            <a:pPr algn="just"/>
            <a:r>
              <a:rPr lang="en-ZA" sz="2800" dirty="0" smtClean="0"/>
              <a:t>The were challenges in obtaining some countries’ laws and policies for the desktop review.</a:t>
            </a:r>
          </a:p>
          <a:p>
            <a:pPr algn="just"/>
            <a:r>
              <a:rPr lang="en-ZA" sz="2800" dirty="0" smtClean="0"/>
              <a:t> There were challenges in some of the six countries in relation to the availability of government and HSP respondents.</a:t>
            </a:r>
          </a:p>
          <a:p>
            <a:pPr algn="just"/>
            <a:r>
              <a:rPr lang="en-ZA" sz="2800" dirty="0" smtClean="0"/>
              <a:t>Overall, the </a:t>
            </a:r>
            <a:r>
              <a:rPr lang="en-ZA" sz="2800" dirty="0"/>
              <a:t>research was undertaken in accordance with the </a:t>
            </a:r>
            <a:r>
              <a:rPr lang="en-ZA" sz="2800" dirty="0" err="1" smtClean="0"/>
              <a:t>ToR</a:t>
            </a:r>
            <a:r>
              <a:rPr lang="en-ZA" sz="2800" smtClean="0"/>
              <a:t>.</a:t>
            </a:r>
            <a:endParaRPr lang="en-ZA" sz="2800" dirty="0" smtClean="0"/>
          </a:p>
          <a:p>
            <a:pPr algn="just"/>
            <a:r>
              <a:rPr lang="en-ZA" sz="2800" b="1" dirty="0" smtClean="0"/>
              <a:t>Questions?</a:t>
            </a:r>
            <a:endParaRPr lang="en-ZA" sz="2800" b="1" dirty="0"/>
          </a:p>
          <a:p>
            <a:pPr marL="0" indent="0" algn="just">
              <a:buNone/>
            </a:pPr>
            <a:endParaRPr lang="en-ZA" sz="2800" dirty="0" smtClean="0"/>
          </a:p>
          <a:p>
            <a:endParaRPr lang="en-ZA" sz="2800" dirty="0" smtClean="0"/>
          </a:p>
          <a:p>
            <a:pPr marL="0" indent="0">
              <a:buNone/>
            </a:pPr>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4151492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057274"/>
            <a:ext cx="8229600" cy="5612086"/>
          </a:xfrm>
        </p:spPr>
        <p:txBody>
          <a:bodyPr>
            <a:normAutofit/>
          </a:bodyPr>
          <a:lstStyle/>
          <a:p>
            <a:pPr marL="514350" indent="-514350">
              <a:buAutoNum type="arabicPeriod"/>
            </a:pPr>
            <a:r>
              <a:rPr lang="en-ZA" sz="2800" b="1" dirty="0" smtClean="0"/>
              <a:t>Introduction</a:t>
            </a:r>
          </a:p>
          <a:p>
            <a:pPr marL="0" indent="0" algn="ctr">
              <a:buNone/>
            </a:pPr>
            <a:r>
              <a:rPr lang="en-ZA" sz="2800" b="1" i="1" dirty="0" smtClean="0"/>
              <a:t>The Terms of Reference</a:t>
            </a:r>
          </a:p>
          <a:p>
            <a:pPr lvl="0" algn="just"/>
            <a:r>
              <a:rPr lang="en-GB" sz="2800" dirty="0" smtClean="0"/>
              <a:t>The </a:t>
            </a:r>
            <a:r>
              <a:rPr lang="en-GB" sz="2800" dirty="0"/>
              <a:t>compilation of a full synopsis of laws and policy provisions relating to adolescents’ comprehensive sexuality education, ages of consent to sex and marriage, their access to information, services and treatment for their free enactment of SRH Rights, including HIV-prevention. </a:t>
            </a:r>
            <a:endParaRPr lang="en-ZA" sz="2800" u="heavy" dirty="0"/>
          </a:p>
          <a:p>
            <a:pPr lvl="0" algn="just"/>
            <a:r>
              <a:rPr lang="en-GB" sz="2800" dirty="0"/>
              <a:t>The undertaking of an </a:t>
            </a:r>
            <a:r>
              <a:rPr lang="en-GB" sz="2800" dirty="0" smtClean="0"/>
              <a:t>analysis </a:t>
            </a:r>
            <a:r>
              <a:rPr lang="en-GB" sz="2800" dirty="0"/>
              <a:t>of the information </a:t>
            </a:r>
            <a:r>
              <a:rPr lang="en-GB" sz="2800" dirty="0" smtClean="0"/>
              <a:t>obtained and </a:t>
            </a:r>
            <a:r>
              <a:rPr lang="en-GB" sz="2800" dirty="0"/>
              <a:t>the development of recommendations </a:t>
            </a:r>
            <a:r>
              <a:rPr lang="en-GB" sz="2800" dirty="0" smtClean="0"/>
              <a:t>to enable </a:t>
            </a:r>
            <a:r>
              <a:rPr lang="en-GB" sz="2800" dirty="0"/>
              <a:t>the realization of SRH Rights for adolescents and young people. </a:t>
            </a:r>
            <a:endParaRPr lang="en-ZA" sz="2800" u="heavy"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338446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057274"/>
            <a:ext cx="8229600" cy="5612086"/>
          </a:xfrm>
        </p:spPr>
        <p:txBody>
          <a:bodyPr>
            <a:normAutofit/>
          </a:bodyPr>
          <a:lstStyle/>
          <a:p>
            <a:pPr lvl="0" algn="just"/>
            <a:r>
              <a:rPr lang="en-GB" sz="2800" dirty="0" smtClean="0"/>
              <a:t>The assessment also includes, along with documentation, short case studies of young people’s experience of how policies and laws are affecting their access to SRH and HIV services in select countries in the East and Southern Africa Region. </a:t>
            </a:r>
          </a:p>
          <a:p>
            <a:pPr marL="0" lvl="0" indent="0" algn="just">
              <a:buNone/>
            </a:pPr>
            <a:endParaRPr lang="en-ZA" sz="2800" u="heavy" dirty="0" smtClean="0"/>
          </a:p>
          <a:p>
            <a:pPr lvl="0" algn="just"/>
            <a:r>
              <a:rPr lang="en-GB" sz="2800" dirty="0" smtClean="0"/>
              <a:t>The development of a draft regional legal framework for ASRHR that takes into consideration regional and global commitments.</a:t>
            </a: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1617902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96752"/>
            <a:ext cx="8229600" cy="4929411"/>
          </a:xfrm>
        </p:spPr>
        <p:txBody>
          <a:bodyPr>
            <a:normAutofit lnSpcReduction="10000"/>
          </a:bodyPr>
          <a:lstStyle/>
          <a:p>
            <a:pPr algn="just"/>
            <a:r>
              <a:rPr lang="en-ZA" sz="2800" dirty="0" smtClean="0"/>
              <a:t>This is done through:</a:t>
            </a:r>
          </a:p>
          <a:p>
            <a:pPr lvl="1" algn="just"/>
            <a:r>
              <a:rPr lang="en-ZA" dirty="0" smtClean="0"/>
              <a:t>A desktop review of laws and policies; and</a:t>
            </a:r>
          </a:p>
          <a:p>
            <a:pPr lvl="1" algn="just"/>
            <a:r>
              <a:rPr lang="en-ZA" dirty="0" smtClean="0"/>
              <a:t>Case studies in six of the 23 Eastern and Southern African countries.</a:t>
            </a:r>
          </a:p>
          <a:p>
            <a:pPr algn="just"/>
            <a:r>
              <a:rPr lang="en-ZA" sz="2800" dirty="0" smtClean="0"/>
              <a:t>The objective of the six in-depth country case studies is to better understand how the laws and policies protect the rights of adolescents and young people and affect their sexual and reproductive health, through concrete examples highlighting the experiences of adolescents and young people between 10 and 24. </a:t>
            </a:r>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938661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24744"/>
            <a:ext cx="8229600" cy="5001419"/>
          </a:xfrm>
        </p:spPr>
        <p:style>
          <a:lnRef idx="1">
            <a:schemeClr val="accent6"/>
          </a:lnRef>
          <a:fillRef idx="3">
            <a:schemeClr val="accent6"/>
          </a:fillRef>
          <a:effectRef idx="2">
            <a:schemeClr val="accent6"/>
          </a:effectRef>
          <a:fontRef idx="minor">
            <a:schemeClr val="lt1"/>
          </a:fontRef>
        </p:style>
        <p:txBody>
          <a:bodyPr>
            <a:normAutofit fontScale="85000" lnSpcReduction="20000"/>
          </a:bodyPr>
          <a:lstStyle/>
          <a:p>
            <a:pPr marL="0" indent="0" algn="ctr">
              <a:buNone/>
            </a:pPr>
            <a:r>
              <a:rPr lang="en-ZA" sz="3300" b="1" dirty="0" smtClean="0">
                <a:solidFill>
                  <a:schemeClr val="tx1"/>
                </a:solidFill>
              </a:rPr>
              <a:t>Themes for desktop review</a:t>
            </a:r>
          </a:p>
          <a:p>
            <a:pPr marL="0" indent="0" algn="just">
              <a:buNone/>
            </a:pPr>
            <a:endParaRPr lang="en-ZA" sz="3300" b="1" dirty="0" smtClean="0">
              <a:solidFill>
                <a:schemeClr val="tx1"/>
              </a:solidFill>
            </a:endParaRPr>
          </a:p>
          <a:p>
            <a:pPr lvl="0" algn="just"/>
            <a:r>
              <a:rPr lang="en-ZA" sz="3300" b="1" dirty="0">
                <a:solidFill>
                  <a:schemeClr val="tx1"/>
                </a:solidFill>
              </a:rPr>
              <a:t>Ages of consent to sexual activity</a:t>
            </a:r>
          </a:p>
          <a:p>
            <a:pPr lvl="0" algn="just"/>
            <a:r>
              <a:rPr lang="en-ZA" sz="3300" b="1" dirty="0">
                <a:solidFill>
                  <a:schemeClr val="tx1"/>
                </a:solidFill>
              </a:rPr>
              <a:t>Ages of consent to marriage</a:t>
            </a:r>
          </a:p>
          <a:p>
            <a:pPr lvl="0" algn="just"/>
            <a:r>
              <a:rPr lang="en-ZA" sz="3300" b="1" dirty="0">
                <a:solidFill>
                  <a:schemeClr val="tx1"/>
                </a:solidFill>
              </a:rPr>
              <a:t>Criminalisation of consensual sexual activity among children</a:t>
            </a:r>
          </a:p>
          <a:p>
            <a:pPr lvl="0" algn="just"/>
            <a:r>
              <a:rPr lang="en-ZA" sz="3300" b="1" dirty="0">
                <a:solidFill>
                  <a:schemeClr val="tx1"/>
                </a:solidFill>
              </a:rPr>
              <a:t>Ages of consent to medical treatment, including treatment for HIV and access to contraceptive aids</a:t>
            </a:r>
          </a:p>
          <a:p>
            <a:pPr lvl="0" algn="just"/>
            <a:r>
              <a:rPr lang="en-ZA" sz="3300" b="1" dirty="0">
                <a:solidFill>
                  <a:schemeClr val="tx1"/>
                </a:solidFill>
              </a:rPr>
              <a:t>Access to quality integrated reproductive health services including termination of pregnancy/abortion</a:t>
            </a:r>
          </a:p>
          <a:p>
            <a:pPr lvl="0" algn="just"/>
            <a:r>
              <a:rPr lang="en-ZA" sz="3300" b="1" dirty="0">
                <a:solidFill>
                  <a:schemeClr val="tx1"/>
                </a:solidFill>
              </a:rPr>
              <a:t>Sexual diversity </a:t>
            </a:r>
          </a:p>
          <a:p>
            <a:pPr marL="0" indent="0">
              <a:buNone/>
            </a:pPr>
            <a:endParaRPr lang="en-ZA" dirty="0"/>
          </a:p>
          <a:p>
            <a:pPr marL="0" indent="0">
              <a:buNone/>
            </a:pPr>
            <a:endParaRPr lang="en-ZA" b="1" dirty="0" smtClean="0"/>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5195408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24744"/>
            <a:ext cx="8229600" cy="5001419"/>
          </a:xfrm>
        </p:spPr>
        <p:style>
          <a:lnRef idx="1">
            <a:schemeClr val="accent6"/>
          </a:lnRef>
          <a:fillRef idx="3">
            <a:schemeClr val="accent6"/>
          </a:fillRef>
          <a:effectRef idx="2">
            <a:schemeClr val="accent6"/>
          </a:effectRef>
          <a:fontRef idx="minor">
            <a:schemeClr val="lt1"/>
          </a:fontRef>
        </p:style>
        <p:txBody>
          <a:bodyPr>
            <a:normAutofit fontScale="85000" lnSpcReduction="20000"/>
          </a:bodyPr>
          <a:lstStyle/>
          <a:p>
            <a:pPr marL="0" indent="0" algn="ctr">
              <a:buNone/>
            </a:pPr>
            <a:r>
              <a:rPr lang="en-ZA" sz="3300" b="1" dirty="0" smtClean="0">
                <a:solidFill>
                  <a:schemeClr val="tx1"/>
                </a:solidFill>
              </a:rPr>
              <a:t>Themes for legal analysis</a:t>
            </a:r>
          </a:p>
          <a:p>
            <a:pPr marL="0" indent="0" algn="just">
              <a:buNone/>
            </a:pPr>
            <a:endParaRPr lang="en-ZA" sz="3000" b="1" dirty="0" smtClean="0">
              <a:solidFill>
                <a:schemeClr val="tx1"/>
              </a:solidFill>
            </a:endParaRPr>
          </a:p>
          <a:p>
            <a:pPr lvl="0" algn="just"/>
            <a:r>
              <a:rPr lang="en-ZA" sz="3300" b="1" dirty="0" smtClean="0">
                <a:solidFill>
                  <a:schemeClr val="tx1"/>
                </a:solidFill>
              </a:rPr>
              <a:t>National AIDS plans with focus on addressing stigma and discrimination</a:t>
            </a:r>
          </a:p>
          <a:p>
            <a:pPr lvl="0" algn="just"/>
            <a:r>
              <a:rPr lang="en-ZA" sz="3300" b="1" dirty="0" smtClean="0">
                <a:solidFill>
                  <a:schemeClr val="tx1"/>
                </a:solidFill>
              </a:rPr>
              <a:t>Criminalisation of HIV/AIDS transmission</a:t>
            </a:r>
          </a:p>
          <a:p>
            <a:pPr lvl="0" algn="just"/>
            <a:r>
              <a:rPr lang="en-ZA" sz="3300" b="1" dirty="0" smtClean="0">
                <a:solidFill>
                  <a:schemeClr val="tx1"/>
                </a:solidFill>
              </a:rPr>
              <a:t>Forced sterilisation</a:t>
            </a:r>
          </a:p>
          <a:p>
            <a:pPr lvl="0" algn="just"/>
            <a:r>
              <a:rPr lang="en-ZA" sz="3300" b="1" dirty="0" smtClean="0">
                <a:solidFill>
                  <a:schemeClr val="tx1"/>
                </a:solidFill>
              </a:rPr>
              <a:t>Harmful cultural practices</a:t>
            </a:r>
          </a:p>
          <a:p>
            <a:pPr lvl="0" algn="just"/>
            <a:r>
              <a:rPr lang="en-ZA" sz="3300" b="1" dirty="0" smtClean="0">
                <a:solidFill>
                  <a:schemeClr val="tx1"/>
                </a:solidFill>
              </a:rPr>
              <a:t>Protection for victims of sexual abuse</a:t>
            </a:r>
          </a:p>
          <a:p>
            <a:pPr lvl="0" algn="just"/>
            <a:r>
              <a:rPr lang="en-ZA" sz="3300" b="1" dirty="0" smtClean="0">
                <a:solidFill>
                  <a:schemeClr val="tx1"/>
                </a:solidFill>
              </a:rPr>
              <a:t>Gender specific legal protection</a:t>
            </a:r>
          </a:p>
          <a:p>
            <a:pPr lvl="0" algn="just"/>
            <a:r>
              <a:rPr lang="en-ZA" sz="3300" b="1" dirty="0" smtClean="0">
                <a:solidFill>
                  <a:schemeClr val="tx1"/>
                </a:solidFill>
              </a:rPr>
              <a:t>Law and policies for managing learner pregnancies</a:t>
            </a:r>
          </a:p>
          <a:p>
            <a:pPr lvl="0" algn="just"/>
            <a:r>
              <a:rPr lang="en-ZA" sz="3300" b="1" dirty="0" smtClean="0">
                <a:solidFill>
                  <a:schemeClr val="tx1"/>
                </a:solidFill>
              </a:rPr>
              <a:t>Provision and access to sexuality education and sexual health</a:t>
            </a:r>
          </a:p>
          <a:p>
            <a:pPr marL="0" indent="0">
              <a:buNone/>
            </a:pPr>
            <a:endParaRPr lang="en-ZA" b="1" dirty="0" smtClean="0"/>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1682951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057274"/>
            <a:ext cx="8229600" cy="5068889"/>
          </a:xfrm>
        </p:spPr>
        <p:txBody>
          <a:bodyPr>
            <a:normAutofit/>
          </a:bodyPr>
          <a:lstStyle/>
          <a:p>
            <a:pPr marL="36576" indent="0" algn="just">
              <a:buNone/>
            </a:pPr>
            <a:r>
              <a:rPr lang="en-GB" b="1" dirty="0" smtClean="0"/>
              <a:t>2</a:t>
            </a:r>
            <a:r>
              <a:rPr lang="en-GB" sz="2800" b="1" dirty="0" smtClean="0"/>
              <a:t>.	Methodology</a:t>
            </a:r>
          </a:p>
          <a:p>
            <a:pPr marL="36576" indent="0" algn="just">
              <a:buNone/>
            </a:pPr>
            <a:r>
              <a:rPr lang="en-GB" sz="2800" b="1" dirty="0"/>
              <a:t>2</a:t>
            </a:r>
            <a:r>
              <a:rPr lang="en-GB" sz="2800" b="1" dirty="0" smtClean="0"/>
              <a:t>.1	General methodology</a:t>
            </a:r>
          </a:p>
          <a:p>
            <a:pPr algn="just"/>
            <a:r>
              <a:rPr lang="en-GB" sz="2800" dirty="0" smtClean="0"/>
              <a:t>In-depth literature review of the relevant African countries;</a:t>
            </a:r>
          </a:p>
          <a:p>
            <a:pPr algn="just"/>
            <a:r>
              <a:rPr lang="en-GB" sz="2800" dirty="0" smtClean="0"/>
              <a:t>Regional policies, frameworks and commitments</a:t>
            </a:r>
          </a:p>
          <a:p>
            <a:pPr lvl="2" algn="just"/>
            <a:r>
              <a:rPr lang="en-GB" sz="2800" dirty="0" smtClean="0"/>
              <a:t>SRHR Continental Policy Framework(AU 2006);</a:t>
            </a:r>
          </a:p>
          <a:p>
            <a:pPr lvl="2" algn="just"/>
            <a:r>
              <a:rPr lang="en-GB" sz="2800" dirty="0" smtClean="0"/>
              <a:t>ESA Ministerial Commitment on comprehensive sexuality education and sexual reproductive health services and its Accountability Framework;</a:t>
            </a:r>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3359799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057274"/>
            <a:ext cx="8229600" cy="5068889"/>
          </a:xfrm>
        </p:spPr>
        <p:txBody>
          <a:bodyPr>
            <a:normAutofit lnSpcReduction="10000"/>
          </a:bodyPr>
          <a:lstStyle/>
          <a:p>
            <a:pPr marL="164592" indent="0" algn="just">
              <a:buNone/>
            </a:pPr>
            <a:r>
              <a:rPr lang="en-GB" sz="2800" b="1" dirty="0" smtClean="0"/>
              <a:t>2.1	General methodology (Continued)</a:t>
            </a:r>
            <a:endParaRPr lang="en-GB" sz="2800" dirty="0" smtClean="0"/>
          </a:p>
          <a:p>
            <a:pPr lvl="2" algn="just"/>
            <a:r>
              <a:rPr lang="en-GB" sz="2800" dirty="0" smtClean="0"/>
              <a:t>Reproductive Rights and Sexual and Reproductive Health Framework of the UNFPA (2008)</a:t>
            </a:r>
          </a:p>
          <a:p>
            <a:pPr lvl="2" algn="just"/>
            <a:r>
              <a:rPr lang="en-GB" sz="2800" dirty="0" smtClean="0"/>
              <a:t>Documentation of any previous consultations on SRH.</a:t>
            </a:r>
          </a:p>
          <a:p>
            <a:pPr algn="just"/>
            <a:r>
              <a:rPr lang="en-GB" sz="2800" dirty="0" smtClean="0"/>
              <a:t>Interviews with young people and key stakeholders in selected countries. Case studies of young people’s experiences.</a:t>
            </a:r>
          </a:p>
          <a:p>
            <a:pPr algn="just"/>
            <a:r>
              <a:rPr lang="en-GB" sz="2800" dirty="0" smtClean="0"/>
              <a:t>Interviews were conducted with standard interview guides that were approved and granted ethical clearance by all six countries.</a:t>
            </a:r>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2431457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dirty="0" smtClean="0"/>
              <a:t/>
            </a:r>
            <a:br>
              <a:rPr lang="en-ZA" dirty="0" smtClean="0"/>
            </a:br>
            <a:r>
              <a:rPr lang="en-ZA" dirty="0" smtClean="0"/>
              <a:t/>
            </a:r>
            <a:br>
              <a:rPr lang="en-ZA" dirty="0" smtClean="0"/>
            </a:br>
            <a:r>
              <a:rPr lang="en-ZA" dirty="0"/>
              <a:t/>
            </a:r>
            <a:br>
              <a:rPr lang="en-ZA" dirty="0"/>
            </a:br>
            <a:r>
              <a:rPr lang="en-ZA" b="1" dirty="0" smtClean="0"/>
              <a:t/>
            </a:r>
            <a:br>
              <a:rPr lang="en-ZA" b="1" dirty="0" smtClean="0"/>
            </a:br>
            <a:r>
              <a:rPr lang="en-ZA" b="1" dirty="0" smtClean="0"/>
              <a:t/>
            </a:r>
            <a:br>
              <a:rPr lang="en-ZA" b="1" dirty="0" smtClean="0"/>
            </a:br>
            <a:endParaRPr lang="en-ZA" b="1" dirty="0"/>
          </a:p>
        </p:txBody>
      </p:sp>
      <p:sp>
        <p:nvSpPr>
          <p:cNvPr id="3" name="Subtitle 2"/>
          <p:cNvSpPr>
            <a:spLocks noGrp="1"/>
          </p:cNvSpPr>
          <p:nvPr>
            <p:ph idx="1"/>
          </p:nvPr>
        </p:nvSpPr>
        <p:spPr>
          <a:xfrm>
            <a:off x="457200" y="1196752"/>
            <a:ext cx="8229600" cy="5256584"/>
          </a:xfrm>
        </p:spPr>
        <p:txBody>
          <a:bodyPr>
            <a:normAutofit/>
          </a:bodyPr>
          <a:lstStyle/>
          <a:p>
            <a:pPr marL="36576" indent="0">
              <a:buNone/>
            </a:pPr>
            <a:r>
              <a:rPr lang="en-GB" sz="3000" b="1" dirty="0"/>
              <a:t>2</a:t>
            </a:r>
            <a:r>
              <a:rPr lang="en-GB" sz="3000" b="1" dirty="0" smtClean="0"/>
              <a:t>.1 General methodology (Continued)</a:t>
            </a:r>
          </a:p>
          <a:p>
            <a:pPr algn="just"/>
            <a:r>
              <a:rPr lang="en-GB" sz="3000" dirty="0" smtClean="0"/>
              <a:t>Individuals and organisations to be interviewed primarily health care providers ; education sector; women and children’s rights organisations and government representatives;</a:t>
            </a:r>
          </a:p>
          <a:p>
            <a:pPr algn="just"/>
            <a:r>
              <a:rPr lang="en-GB" sz="3000" dirty="0" smtClean="0"/>
              <a:t>Visits to the six  countries entailed four days per country for interviews with respondents;</a:t>
            </a:r>
          </a:p>
          <a:p>
            <a:pPr algn="just"/>
            <a:r>
              <a:rPr lang="en-GB" sz="3000" dirty="0" smtClean="0"/>
              <a:t>All assessments, findings and recommendations have resulted in the report and  proposed legal framework.</a:t>
            </a:r>
          </a:p>
          <a:p>
            <a:endParaRPr lang="en-ZA" dirty="0" smtClean="0"/>
          </a:p>
          <a:p>
            <a:endParaRPr lang="en-ZA" dirty="0"/>
          </a:p>
          <a:p>
            <a:pPr marL="0" indent="0">
              <a:buNone/>
            </a:pPr>
            <a:endParaRPr lang="en-ZA" dirty="0"/>
          </a:p>
        </p:txBody>
      </p:sp>
      <p:pic>
        <p:nvPicPr>
          <p:cNvPr id="2056" name="Picture 181" descr="Description: BEatUP_logo(bi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4187" y="577849"/>
            <a:ext cx="3095625" cy="47942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82" descr="Description: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3938" y="336549"/>
            <a:ext cx="1585913" cy="72072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9"/>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693278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705</Words>
  <Application>Microsoft Office PowerPoint</Application>
  <PresentationFormat>On-screen Show (4:3)</PresentationFormat>
  <Paragraphs>115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Harmonisation of the legal environment on Adolescent Sexual and Reproductive Health in Eastern and Southern Africa  Introduction and Methodology 24-26 February 2016  </vt:lpstr>
      <vt:lpstr>          </vt:lpstr>
      <vt:lpstr>          </vt:lpstr>
      <vt:lpstr>          </vt:lpstr>
      <vt:lpstr>          </vt:lpstr>
      <vt:lpstr>          </vt:lpstr>
      <vt:lpstr>          </vt:lpstr>
      <vt:lpstr>          </vt:lpstr>
      <vt:lpstr>          </vt:lpstr>
      <vt:lpstr>          </vt:lpstr>
      <vt:lpstr>          </vt:lpstr>
      <vt:lpstr>          </vt:lpstr>
      <vt:lpstr>          </vt:lpstr>
      <vt:lpstr>          </vt:lpstr>
      <vt:lpstr>          </vt:lpstr>
      <vt:lpstr>          </vt:lpstr>
    </vt:vector>
  </TitlesOfParts>
  <Company>University of Pretoria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Harmonisation of the legal environment on Adolescent Sexual and Reproductive Health in Eastern and Southern Africa  Introduction and Methodology 24-26 February 2016</dc:title>
  <dc:creator>Ngidi Ronaldah Miss</dc:creator>
  <cp:lastModifiedBy>user</cp:lastModifiedBy>
  <cp:revision>15</cp:revision>
  <dcterms:created xsi:type="dcterms:W3CDTF">2016-02-22T21:23:14Z</dcterms:created>
  <dcterms:modified xsi:type="dcterms:W3CDTF">2016-12-01T09:31:18Z</dcterms:modified>
</cp:coreProperties>
</file>