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6" r:id="rId1"/>
  </p:sldMasterIdLst>
  <p:notesMasterIdLst>
    <p:notesMasterId r:id="rId21"/>
  </p:notesMasterIdLst>
  <p:sldIdLst>
    <p:sldId id="273" r:id="rId2"/>
    <p:sldId id="274" r:id="rId3"/>
    <p:sldId id="256" r:id="rId4"/>
    <p:sldId id="257"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2"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4629" autoAdjust="0"/>
    <p:restoredTop sz="94660"/>
  </p:normalViewPr>
  <p:slideViewPr>
    <p:cSldViewPr>
      <p:cViewPr varScale="1">
        <p:scale>
          <a:sx n="98" d="100"/>
          <a:sy n="98" d="100"/>
        </p:scale>
        <p:origin x="-2488" y="-11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notesMaster" Target="notesMasters/notesMaster1.xml"/><Relationship Id="rId22" Type="http://schemas.openxmlformats.org/officeDocument/2006/relationships/printerSettings" Target="printerSettings/printerSettings1.bin"/><Relationship Id="rId23" Type="http://schemas.openxmlformats.org/officeDocument/2006/relationships/presProps" Target="presProps.xml"/><Relationship Id="rId24" Type="http://schemas.openxmlformats.org/officeDocument/2006/relationships/viewProps" Target="viewProps.xml"/><Relationship Id="rId25" Type="http://schemas.openxmlformats.org/officeDocument/2006/relationships/theme" Target="theme/theme1.xml"/><Relationship Id="rId26"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508CA06-CF32-404A-93AB-4A57470E8DCB}" type="datetimeFigureOut">
              <a:rPr lang="en-ZA" smtClean="0"/>
              <a:t>17/06/03</a:t>
            </a:fld>
            <a:endParaRPr lang="en-Z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Z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Z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9E40599-4FF4-43AB-9399-BE3749D70EE5}" type="slidenum">
              <a:rPr lang="en-ZA" smtClean="0"/>
              <a:t>‹#›</a:t>
            </a:fld>
            <a:endParaRPr lang="en-ZA"/>
          </a:p>
        </p:txBody>
      </p:sp>
    </p:spTree>
    <p:extLst>
      <p:ext uri="{BB962C8B-B14F-4D97-AF65-F5344CB8AC3E}">
        <p14:creationId xmlns:p14="http://schemas.microsoft.com/office/powerpoint/2010/main" val="32467456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D9E40599-4FF4-43AB-9399-BE3749D70EE5}" type="slidenum">
              <a:rPr lang="en-ZA" smtClean="0"/>
              <a:t>4</a:t>
            </a:fld>
            <a:endParaRPr lang="en-ZA"/>
          </a:p>
        </p:txBody>
      </p:sp>
    </p:spTree>
    <p:extLst>
      <p:ext uri="{BB962C8B-B14F-4D97-AF65-F5344CB8AC3E}">
        <p14:creationId xmlns:p14="http://schemas.microsoft.com/office/powerpoint/2010/main" val="28520176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190A2B4A-2B73-4F5E-B3EA-36AC13C265E7}" type="datetimeFigureOut">
              <a:rPr lang="en-ZA" smtClean="0"/>
              <a:t>17/06/03</a:t>
            </a:fld>
            <a:endParaRPr lang="en-ZA"/>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ZA"/>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6DCB507A-8CF6-46B6-AF4F-66F7ADDFCA57}" type="slidenum">
              <a:rPr lang="en-ZA" smtClean="0"/>
              <a:t>‹#›</a:t>
            </a:fld>
            <a:endParaRPr lang="en-ZA"/>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90A2B4A-2B73-4F5E-B3EA-36AC13C265E7}" type="datetimeFigureOut">
              <a:rPr lang="en-ZA" smtClean="0"/>
              <a:t>17/06/03</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6DCB507A-8CF6-46B6-AF4F-66F7ADDFCA57}" type="slidenum">
              <a:rPr lang="en-ZA" smtClean="0"/>
              <a:t>‹#›</a:t>
            </a:fld>
            <a:endParaRPr lang="en-Z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90A2B4A-2B73-4F5E-B3EA-36AC13C265E7}" type="datetimeFigureOut">
              <a:rPr lang="en-ZA" smtClean="0"/>
              <a:t>17/06/03</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6DCB507A-8CF6-46B6-AF4F-66F7ADDFCA57}" type="slidenum">
              <a:rPr lang="en-ZA" smtClean="0"/>
              <a:t>‹#›</a:t>
            </a:fld>
            <a:endParaRPr lang="en-Z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190A2B4A-2B73-4F5E-B3EA-36AC13C265E7}" type="datetimeFigureOut">
              <a:rPr lang="en-ZA" smtClean="0"/>
              <a:t>17/06/03</a:t>
            </a:fld>
            <a:endParaRPr lang="en-ZA"/>
          </a:p>
        </p:txBody>
      </p:sp>
      <p:sp>
        <p:nvSpPr>
          <p:cNvPr id="9" name="Slide Number Placeholder 8"/>
          <p:cNvSpPr>
            <a:spLocks noGrp="1"/>
          </p:cNvSpPr>
          <p:nvPr>
            <p:ph type="sldNum" sz="quarter" idx="15"/>
          </p:nvPr>
        </p:nvSpPr>
        <p:spPr/>
        <p:txBody>
          <a:bodyPr rtlCol="0"/>
          <a:lstStyle/>
          <a:p>
            <a:fld id="{6DCB507A-8CF6-46B6-AF4F-66F7ADDFCA57}" type="slidenum">
              <a:rPr lang="en-ZA" smtClean="0"/>
              <a:t>‹#›</a:t>
            </a:fld>
            <a:endParaRPr lang="en-ZA"/>
          </a:p>
        </p:txBody>
      </p:sp>
      <p:sp>
        <p:nvSpPr>
          <p:cNvPr id="10" name="Footer Placeholder 9"/>
          <p:cNvSpPr>
            <a:spLocks noGrp="1"/>
          </p:cNvSpPr>
          <p:nvPr>
            <p:ph type="ftr" sz="quarter" idx="16"/>
          </p:nvPr>
        </p:nvSpPr>
        <p:spPr/>
        <p:txBody>
          <a:bodyPr rtlCol="0"/>
          <a:lstStyle/>
          <a:p>
            <a:endParaRPr lang="en-Z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190A2B4A-2B73-4F5E-B3EA-36AC13C265E7}" type="datetimeFigureOut">
              <a:rPr lang="en-ZA" smtClean="0"/>
              <a:t>17/06/03</a:t>
            </a:fld>
            <a:endParaRPr lang="en-ZA"/>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ZA"/>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6DCB507A-8CF6-46B6-AF4F-66F7ADDFCA57}" type="slidenum">
              <a:rPr lang="en-ZA" smtClean="0"/>
              <a:t>‹#›</a:t>
            </a:fld>
            <a:endParaRPr lang="en-ZA"/>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190A2B4A-2B73-4F5E-B3EA-36AC13C265E7}" type="datetimeFigureOut">
              <a:rPr lang="en-ZA" smtClean="0"/>
              <a:t>17/06/03</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6DCB507A-8CF6-46B6-AF4F-66F7ADDFCA57}" type="slidenum">
              <a:rPr lang="en-ZA" smtClean="0"/>
              <a:t>‹#›</a:t>
            </a:fld>
            <a:endParaRPr lang="en-ZA"/>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190A2B4A-2B73-4F5E-B3EA-36AC13C265E7}" type="datetimeFigureOut">
              <a:rPr lang="en-ZA" smtClean="0"/>
              <a:t>17/06/03</a:t>
            </a:fld>
            <a:endParaRPr lang="en-ZA"/>
          </a:p>
        </p:txBody>
      </p:sp>
      <p:sp>
        <p:nvSpPr>
          <p:cNvPr id="8" name="Footer Placeholder 7"/>
          <p:cNvSpPr>
            <a:spLocks noGrp="1"/>
          </p:cNvSpPr>
          <p:nvPr>
            <p:ph type="ftr" sz="quarter" idx="11"/>
          </p:nvPr>
        </p:nvSpPr>
        <p:spPr/>
        <p:txBody>
          <a:bodyPr/>
          <a:lstStyle/>
          <a:p>
            <a:endParaRPr lang="en-ZA"/>
          </a:p>
        </p:txBody>
      </p:sp>
      <p:sp>
        <p:nvSpPr>
          <p:cNvPr id="9" name="Slide Number Placeholder 8"/>
          <p:cNvSpPr>
            <a:spLocks noGrp="1"/>
          </p:cNvSpPr>
          <p:nvPr>
            <p:ph type="sldNum" sz="quarter" idx="12"/>
          </p:nvPr>
        </p:nvSpPr>
        <p:spPr/>
        <p:txBody>
          <a:bodyPr/>
          <a:lstStyle/>
          <a:p>
            <a:fld id="{6DCB507A-8CF6-46B6-AF4F-66F7ADDFCA57}" type="slidenum">
              <a:rPr lang="en-ZA" smtClean="0"/>
              <a:t>‹#›</a:t>
            </a:fld>
            <a:endParaRPr lang="en-ZA"/>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190A2B4A-2B73-4F5E-B3EA-36AC13C265E7}" type="datetimeFigureOut">
              <a:rPr lang="en-ZA" smtClean="0"/>
              <a:t>17/06/03</a:t>
            </a:fld>
            <a:endParaRPr lang="en-ZA"/>
          </a:p>
        </p:txBody>
      </p:sp>
      <p:sp>
        <p:nvSpPr>
          <p:cNvPr id="7" name="Slide Number Placeholder 6"/>
          <p:cNvSpPr>
            <a:spLocks noGrp="1"/>
          </p:cNvSpPr>
          <p:nvPr>
            <p:ph type="sldNum" sz="quarter" idx="11"/>
          </p:nvPr>
        </p:nvSpPr>
        <p:spPr/>
        <p:txBody>
          <a:bodyPr rtlCol="0"/>
          <a:lstStyle/>
          <a:p>
            <a:fld id="{6DCB507A-8CF6-46B6-AF4F-66F7ADDFCA57}" type="slidenum">
              <a:rPr lang="en-ZA" smtClean="0"/>
              <a:t>‹#›</a:t>
            </a:fld>
            <a:endParaRPr lang="en-ZA"/>
          </a:p>
        </p:txBody>
      </p:sp>
      <p:sp>
        <p:nvSpPr>
          <p:cNvPr id="8" name="Footer Placeholder 7"/>
          <p:cNvSpPr>
            <a:spLocks noGrp="1"/>
          </p:cNvSpPr>
          <p:nvPr>
            <p:ph type="ftr" sz="quarter" idx="12"/>
          </p:nvPr>
        </p:nvSpPr>
        <p:spPr/>
        <p:txBody>
          <a:bodyPr rtlCol="0"/>
          <a:lstStyle/>
          <a:p>
            <a:endParaRPr lang="en-Z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90A2B4A-2B73-4F5E-B3EA-36AC13C265E7}" type="datetimeFigureOut">
              <a:rPr lang="en-ZA" smtClean="0"/>
              <a:t>17/06/03</a:t>
            </a:fld>
            <a:endParaRPr lang="en-ZA"/>
          </a:p>
        </p:txBody>
      </p:sp>
      <p:sp>
        <p:nvSpPr>
          <p:cNvPr id="3" name="Footer Placeholder 2"/>
          <p:cNvSpPr>
            <a:spLocks noGrp="1"/>
          </p:cNvSpPr>
          <p:nvPr>
            <p:ph type="ftr" sz="quarter" idx="11"/>
          </p:nvPr>
        </p:nvSpPr>
        <p:spPr/>
        <p:txBody>
          <a:bodyPr/>
          <a:lstStyle/>
          <a:p>
            <a:endParaRPr lang="en-ZA"/>
          </a:p>
        </p:txBody>
      </p:sp>
      <p:sp>
        <p:nvSpPr>
          <p:cNvPr id="4" name="Slide Number Placeholder 3"/>
          <p:cNvSpPr>
            <a:spLocks noGrp="1"/>
          </p:cNvSpPr>
          <p:nvPr>
            <p:ph type="sldNum" sz="quarter" idx="12"/>
          </p:nvPr>
        </p:nvSpPr>
        <p:spPr/>
        <p:txBody>
          <a:bodyPr/>
          <a:lstStyle/>
          <a:p>
            <a:fld id="{6DCB507A-8CF6-46B6-AF4F-66F7ADDFCA57}" type="slidenum">
              <a:rPr lang="en-ZA" smtClean="0"/>
              <a:t>‹#›</a:t>
            </a:fld>
            <a:endParaRPr lang="en-Z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190A2B4A-2B73-4F5E-B3EA-36AC13C265E7}" type="datetimeFigureOut">
              <a:rPr lang="en-ZA" smtClean="0"/>
              <a:t>17/06/03</a:t>
            </a:fld>
            <a:endParaRPr lang="en-ZA"/>
          </a:p>
        </p:txBody>
      </p:sp>
      <p:sp>
        <p:nvSpPr>
          <p:cNvPr id="22" name="Slide Number Placeholder 21"/>
          <p:cNvSpPr>
            <a:spLocks noGrp="1"/>
          </p:cNvSpPr>
          <p:nvPr>
            <p:ph type="sldNum" sz="quarter" idx="15"/>
          </p:nvPr>
        </p:nvSpPr>
        <p:spPr/>
        <p:txBody>
          <a:bodyPr rtlCol="0"/>
          <a:lstStyle/>
          <a:p>
            <a:fld id="{6DCB507A-8CF6-46B6-AF4F-66F7ADDFCA57}" type="slidenum">
              <a:rPr lang="en-ZA" smtClean="0"/>
              <a:t>‹#›</a:t>
            </a:fld>
            <a:endParaRPr lang="en-ZA"/>
          </a:p>
        </p:txBody>
      </p:sp>
      <p:sp>
        <p:nvSpPr>
          <p:cNvPr id="23" name="Footer Placeholder 22"/>
          <p:cNvSpPr>
            <a:spLocks noGrp="1"/>
          </p:cNvSpPr>
          <p:nvPr>
            <p:ph type="ftr" sz="quarter" idx="16"/>
          </p:nvPr>
        </p:nvSpPr>
        <p:spPr/>
        <p:txBody>
          <a:bodyPr rtlCol="0"/>
          <a:lstStyle/>
          <a:p>
            <a:endParaRPr lang="en-ZA"/>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190A2B4A-2B73-4F5E-B3EA-36AC13C265E7}" type="datetimeFigureOut">
              <a:rPr lang="en-ZA" smtClean="0"/>
              <a:t>17/06/03</a:t>
            </a:fld>
            <a:endParaRPr lang="en-ZA"/>
          </a:p>
        </p:txBody>
      </p:sp>
      <p:sp>
        <p:nvSpPr>
          <p:cNvPr id="18" name="Slide Number Placeholder 17"/>
          <p:cNvSpPr>
            <a:spLocks noGrp="1"/>
          </p:cNvSpPr>
          <p:nvPr>
            <p:ph type="sldNum" sz="quarter" idx="11"/>
          </p:nvPr>
        </p:nvSpPr>
        <p:spPr/>
        <p:txBody>
          <a:bodyPr rtlCol="0"/>
          <a:lstStyle/>
          <a:p>
            <a:fld id="{6DCB507A-8CF6-46B6-AF4F-66F7ADDFCA57}" type="slidenum">
              <a:rPr lang="en-ZA" smtClean="0"/>
              <a:t>‹#›</a:t>
            </a:fld>
            <a:endParaRPr lang="en-ZA"/>
          </a:p>
        </p:txBody>
      </p:sp>
      <p:sp>
        <p:nvSpPr>
          <p:cNvPr id="21" name="Footer Placeholder 20"/>
          <p:cNvSpPr>
            <a:spLocks noGrp="1"/>
          </p:cNvSpPr>
          <p:nvPr>
            <p:ph type="ftr" sz="quarter" idx="12"/>
          </p:nvPr>
        </p:nvSpPr>
        <p:spPr/>
        <p:txBody>
          <a:bodyPr rtlCol="0"/>
          <a:lstStyle/>
          <a:p>
            <a:endParaRPr lang="en-ZA"/>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190A2B4A-2B73-4F5E-B3EA-36AC13C265E7}" type="datetimeFigureOut">
              <a:rPr lang="en-ZA" smtClean="0"/>
              <a:t>17/06/03</a:t>
            </a:fld>
            <a:endParaRPr lang="en-ZA"/>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ZA"/>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6DCB507A-8CF6-46B6-AF4F-66F7ADDFCA57}" type="slidenum">
              <a:rPr lang="en-ZA" smtClean="0"/>
              <a:t>‹#›</a:t>
            </a:fld>
            <a:endParaRPr lang="en-ZA"/>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themeOverride" Target="../theme/themeOverride1.xml"/><Relationship Id="rId2"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419872" y="404664"/>
            <a:ext cx="5400600" cy="869482"/>
          </a:xfrm>
        </p:spPr>
        <p:txBody>
          <a:bodyPr>
            <a:normAutofit fontScale="90000"/>
          </a:bodyPr>
          <a:lstStyle/>
          <a:p>
            <a:r>
              <a:rPr lang="en-US" dirty="0" smtClean="0"/>
              <a:t>NATIONAL SCHOOLS MOOT</a:t>
            </a:r>
            <a:endParaRPr lang="en-US" dirty="0"/>
          </a:p>
        </p:txBody>
      </p:sp>
      <p:sp>
        <p:nvSpPr>
          <p:cNvPr id="3" name="Subtitle 2"/>
          <p:cNvSpPr>
            <a:spLocks noGrp="1"/>
          </p:cNvSpPr>
          <p:nvPr>
            <p:ph type="subTitle" idx="1"/>
          </p:nvPr>
        </p:nvSpPr>
        <p:spPr>
          <a:xfrm>
            <a:off x="4211960" y="1340768"/>
            <a:ext cx="4608512" cy="648072"/>
          </a:xfrm>
        </p:spPr>
        <p:txBody>
          <a:bodyPr>
            <a:normAutofit/>
          </a:bodyPr>
          <a:lstStyle/>
          <a:p>
            <a:r>
              <a:rPr lang="en-US" sz="2400" dirty="0" smtClean="0"/>
              <a:t>Introduction to the law</a:t>
            </a:r>
            <a:endParaRPr lang="en-US" sz="2400" dirty="0"/>
          </a:p>
        </p:txBody>
      </p:sp>
    </p:spTree>
    <p:extLst>
      <p:ext uri="{BB962C8B-B14F-4D97-AF65-F5344CB8AC3E}">
        <p14:creationId xmlns:p14="http://schemas.microsoft.com/office/powerpoint/2010/main" val="28940551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0648"/>
            <a:ext cx="7467600" cy="1143000"/>
          </a:xfrm>
        </p:spPr>
        <p:txBody>
          <a:bodyPr/>
          <a:lstStyle/>
          <a:p>
            <a:r>
              <a:rPr lang="en-ZA" dirty="0" smtClean="0"/>
              <a:t>Prayer 1: Constitutionality of s34 Code of Conduct </a:t>
            </a:r>
            <a:endParaRPr lang="en-ZA" dirty="0"/>
          </a:p>
        </p:txBody>
      </p:sp>
      <p:sp>
        <p:nvSpPr>
          <p:cNvPr id="3" name="Content Placeholder 2"/>
          <p:cNvSpPr>
            <a:spLocks noGrp="1"/>
          </p:cNvSpPr>
          <p:nvPr>
            <p:ph sz="quarter" idx="1"/>
          </p:nvPr>
        </p:nvSpPr>
        <p:spPr/>
        <p:txBody>
          <a:bodyPr>
            <a:normAutofit fontScale="77500" lnSpcReduction="20000"/>
          </a:bodyPr>
          <a:lstStyle/>
          <a:p>
            <a:pPr marL="0" indent="0" algn="ctr">
              <a:buNone/>
            </a:pPr>
            <a:r>
              <a:rPr lang="en-ZA" u="sng" dirty="0" smtClean="0"/>
              <a:t>Freedom of expression &amp; equality v s36 limitation </a:t>
            </a:r>
          </a:p>
          <a:p>
            <a:pPr marL="0" indent="0">
              <a:buNone/>
            </a:pPr>
            <a:r>
              <a:rPr lang="en-ZA" b="1" dirty="0" smtClean="0"/>
              <a:t>Legislation</a:t>
            </a:r>
          </a:p>
          <a:p>
            <a:pPr marL="0" indent="0">
              <a:buNone/>
            </a:pPr>
            <a:endParaRPr lang="en-ZA" dirty="0"/>
          </a:p>
          <a:p>
            <a:r>
              <a:rPr lang="en-ZA" dirty="0" smtClean="0"/>
              <a:t>S9: Equality </a:t>
            </a:r>
          </a:p>
          <a:p>
            <a:pPr marL="822960" lvl="1" indent="-457200">
              <a:buFont typeface="+mj-lt"/>
              <a:buAutoNum type="arabicPeriod"/>
            </a:pPr>
            <a:r>
              <a:rPr lang="en-ZA" dirty="0" smtClean="0"/>
              <a:t>Everyone is equal before the law and has the right to equality protection and benefit of the law </a:t>
            </a:r>
          </a:p>
          <a:p>
            <a:pPr marL="822960" lvl="1" indent="-457200">
              <a:buFont typeface="+mj-lt"/>
              <a:buAutoNum type="arabicPeriod"/>
            </a:pPr>
            <a:r>
              <a:rPr lang="en-ZA" dirty="0" smtClean="0"/>
              <a:t>…</a:t>
            </a:r>
          </a:p>
          <a:p>
            <a:pPr marL="822960" lvl="1" indent="-457200">
              <a:buFont typeface="+mj-lt"/>
              <a:buAutoNum type="arabicPeriod"/>
            </a:pPr>
            <a:r>
              <a:rPr lang="en-ZA" dirty="0" smtClean="0"/>
              <a:t>The state may not unfairly discriminate (in)directly against anyone on one or more grounds, including race, gender, sex, pregnancy, marital status, </a:t>
            </a:r>
            <a:r>
              <a:rPr lang="en-ZA" b="1" dirty="0" smtClean="0"/>
              <a:t>ethnic or social origin</a:t>
            </a:r>
            <a:r>
              <a:rPr lang="en-ZA" dirty="0" smtClean="0"/>
              <a:t>, colour, sexual orientation, age disability, religion, conscience, belief, culture, language and birth </a:t>
            </a:r>
          </a:p>
          <a:p>
            <a:pPr marL="822960" lvl="1" indent="-457200">
              <a:buFont typeface="+mj-lt"/>
              <a:buAutoNum type="arabicPeriod"/>
            </a:pPr>
            <a:endParaRPr lang="en-ZA" dirty="0" smtClean="0"/>
          </a:p>
          <a:p>
            <a:r>
              <a:rPr lang="en-ZA" dirty="0" smtClean="0"/>
              <a:t>S16</a:t>
            </a:r>
            <a:r>
              <a:rPr lang="en-ZA" dirty="0"/>
              <a:t>: Everyone has the right to freedom of expression, which includes-</a:t>
            </a:r>
          </a:p>
          <a:p>
            <a:pPr marL="822960" lvl="1" indent="-457200">
              <a:buFont typeface="+mj-lt"/>
              <a:buAutoNum type="alphaLcPeriod"/>
            </a:pPr>
            <a:r>
              <a:rPr lang="en-ZA" dirty="0" smtClean="0"/>
              <a:t>freedom </a:t>
            </a:r>
            <a:r>
              <a:rPr lang="en-ZA" dirty="0"/>
              <a:t>of the press and other media;</a:t>
            </a:r>
          </a:p>
          <a:p>
            <a:pPr marL="822960" lvl="1" indent="-457200">
              <a:buFont typeface="+mj-lt"/>
              <a:buAutoNum type="alphaLcPeriod"/>
            </a:pPr>
            <a:r>
              <a:rPr lang="en-ZA" dirty="0"/>
              <a:t>freedom to receive or impart information or ideas;</a:t>
            </a:r>
          </a:p>
          <a:p>
            <a:pPr marL="822960" lvl="1" indent="-457200">
              <a:buFont typeface="+mj-lt"/>
              <a:buAutoNum type="alphaLcPeriod"/>
            </a:pPr>
            <a:r>
              <a:rPr lang="en-ZA" dirty="0"/>
              <a:t>freedom of artistic creativity; and </a:t>
            </a:r>
          </a:p>
          <a:p>
            <a:pPr marL="822960" lvl="1" indent="-457200">
              <a:buFont typeface="+mj-lt"/>
              <a:buAutoNum type="alphaLcPeriod"/>
            </a:pPr>
            <a:r>
              <a:rPr lang="en-ZA" dirty="0"/>
              <a:t>academic freedom and freedom of scientific research</a:t>
            </a:r>
          </a:p>
          <a:p>
            <a:pPr marL="0" indent="0">
              <a:buNone/>
            </a:pPr>
            <a:endParaRPr lang="en-ZA" b="1" dirty="0" smtClean="0"/>
          </a:p>
          <a:p>
            <a:pPr marL="0" indent="0">
              <a:buNone/>
            </a:pPr>
            <a:endParaRPr lang="en-ZA" dirty="0"/>
          </a:p>
        </p:txBody>
      </p:sp>
    </p:spTree>
    <p:extLst>
      <p:ext uri="{BB962C8B-B14F-4D97-AF65-F5344CB8AC3E}">
        <p14:creationId xmlns:p14="http://schemas.microsoft.com/office/powerpoint/2010/main" val="18448712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23528" y="476672"/>
            <a:ext cx="7601272" cy="5997280"/>
          </a:xfrm>
        </p:spPr>
        <p:txBody>
          <a:bodyPr/>
          <a:lstStyle/>
          <a:p>
            <a:r>
              <a:rPr lang="en-ZA" dirty="0"/>
              <a:t>Section 36: Limitation of rights</a:t>
            </a:r>
          </a:p>
          <a:p>
            <a:pPr marL="822960" lvl="1" indent="-457200">
              <a:buFont typeface="+mj-lt"/>
              <a:buAutoNum type="arabicPeriod"/>
            </a:pPr>
            <a:r>
              <a:rPr lang="en-ZA" dirty="0"/>
              <a:t>the rights in the </a:t>
            </a:r>
            <a:r>
              <a:rPr lang="en-ZA" dirty="0" err="1"/>
              <a:t>BoR</a:t>
            </a:r>
            <a:r>
              <a:rPr lang="en-ZA" dirty="0"/>
              <a:t> may be limited only in terms of law of general application to the extent that the limitation is reasonable and justifiable in an open and democratic society based on human dignity, equality and freedom, taking into account all relevant factors, including –</a:t>
            </a:r>
          </a:p>
          <a:p>
            <a:pPr marL="1097280" lvl="2" indent="-457200">
              <a:buFont typeface="+mj-lt"/>
              <a:buAutoNum type="arabicPeriod"/>
            </a:pPr>
            <a:r>
              <a:rPr lang="en-ZA" dirty="0"/>
              <a:t>the nature of the right;</a:t>
            </a:r>
          </a:p>
          <a:p>
            <a:pPr marL="1097280" lvl="2" indent="-457200">
              <a:buFont typeface="+mj-lt"/>
              <a:buAutoNum type="arabicPeriod"/>
            </a:pPr>
            <a:r>
              <a:rPr lang="en-ZA" dirty="0"/>
              <a:t>the importance of the purpose of the limitation;</a:t>
            </a:r>
          </a:p>
          <a:p>
            <a:pPr marL="1097280" lvl="2" indent="-457200">
              <a:buFont typeface="+mj-lt"/>
              <a:buAutoNum type="arabicPeriod"/>
            </a:pPr>
            <a:r>
              <a:rPr lang="en-ZA" dirty="0"/>
              <a:t>the nature and extent of the limitation;</a:t>
            </a:r>
          </a:p>
          <a:p>
            <a:pPr marL="1097280" lvl="2" indent="-457200">
              <a:buFont typeface="+mj-lt"/>
              <a:buAutoNum type="arabicPeriod"/>
            </a:pPr>
            <a:r>
              <a:rPr lang="en-ZA" dirty="0"/>
              <a:t>the relation between the limitation and its purpose; and </a:t>
            </a:r>
          </a:p>
          <a:p>
            <a:pPr marL="1097280" lvl="2" indent="-457200">
              <a:buFont typeface="+mj-lt"/>
              <a:buAutoNum type="arabicPeriod"/>
            </a:pPr>
            <a:r>
              <a:rPr lang="en-ZA" dirty="0"/>
              <a:t>less restrictive means to achieve the purpose</a:t>
            </a:r>
          </a:p>
          <a:p>
            <a:endParaRPr lang="en-ZA" dirty="0"/>
          </a:p>
        </p:txBody>
      </p:sp>
    </p:spTree>
    <p:extLst>
      <p:ext uri="{BB962C8B-B14F-4D97-AF65-F5344CB8AC3E}">
        <p14:creationId xmlns:p14="http://schemas.microsoft.com/office/powerpoint/2010/main" val="29483955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404664"/>
            <a:ext cx="7467600" cy="6069288"/>
          </a:xfrm>
        </p:spPr>
        <p:txBody>
          <a:bodyPr>
            <a:normAutofit lnSpcReduction="10000"/>
          </a:bodyPr>
          <a:lstStyle/>
          <a:p>
            <a:pPr marL="0" indent="0">
              <a:buNone/>
            </a:pPr>
            <a:r>
              <a:rPr lang="en-ZA" b="1" dirty="0" smtClean="0"/>
              <a:t>Case law </a:t>
            </a:r>
          </a:p>
          <a:p>
            <a:pPr marL="0" indent="0">
              <a:buNone/>
            </a:pPr>
            <a:endParaRPr lang="en-ZA" b="1" dirty="0" smtClean="0"/>
          </a:p>
          <a:p>
            <a:r>
              <a:rPr lang="en-ZA" dirty="0" smtClean="0"/>
              <a:t>Islamic Unity Convention </a:t>
            </a:r>
          </a:p>
          <a:p>
            <a:pPr marL="365760" lvl="1" indent="0">
              <a:buNone/>
            </a:pPr>
            <a:r>
              <a:rPr lang="en-ZA" dirty="0" smtClean="0"/>
              <a:t>The right </a:t>
            </a:r>
            <a:r>
              <a:rPr lang="en-ZA" u="sng" dirty="0" smtClean="0"/>
              <a:t>to freedom of expression is accordingly not absolute</a:t>
            </a:r>
            <a:r>
              <a:rPr lang="en-ZA" dirty="0" smtClean="0"/>
              <a:t>; it is like other rights, subject to limitation under s26(1) of the Constitution…</a:t>
            </a:r>
          </a:p>
          <a:p>
            <a:r>
              <a:rPr lang="en-ZA" dirty="0" smtClean="0"/>
              <a:t>MEC for Education, KZN v </a:t>
            </a:r>
            <a:r>
              <a:rPr lang="en-ZA" dirty="0" err="1" smtClean="0"/>
              <a:t>Pillay</a:t>
            </a:r>
            <a:r>
              <a:rPr lang="en-ZA" dirty="0" smtClean="0"/>
              <a:t> </a:t>
            </a:r>
          </a:p>
          <a:p>
            <a:pPr marL="365760" lvl="1" indent="0">
              <a:buNone/>
            </a:pPr>
            <a:r>
              <a:rPr lang="en-ZA" u="sng" dirty="0" smtClean="0"/>
              <a:t>Rules are important to education</a:t>
            </a:r>
            <a:r>
              <a:rPr lang="en-ZA" dirty="0" smtClean="0"/>
              <a:t>…Schools belong to the communities they serve and that ownership implies a responsibility not only to </a:t>
            </a:r>
            <a:r>
              <a:rPr lang="en-ZA" u="sng" dirty="0" smtClean="0"/>
              <a:t>make rules that fit the community</a:t>
            </a:r>
            <a:r>
              <a:rPr lang="en-ZA" dirty="0" smtClean="0"/>
              <a:t>, but also to abide by those rules…</a:t>
            </a:r>
          </a:p>
          <a:p>
            <a:r>
              <a:rPr lang="en-ZA" dirty="0" smtClean="0"/>
              <a:t>South African National Defence Union  </a:t>
            </a:r>
          </a:p>
          <a:p>
            <a:pPr marL="365760" lvl="1" indent="0">
              <a:buNone/>
            </a:pPr>
            <a:r>
              <a:rPr lang="en-ZA" dirty="0" smtClean="0"/>
              <a:t>Freedom of expression lies at the heart of a democracy. It is valuable for many reasons, including its instrumental functions as a guarantor of democracy, its implicit recognition and protection of the moral agency of individuals in our society…</a:t>
            </a:r>
            <a:endParaRPr lang="en-ZA" dirty="0"/>
          </a:p>
        </p:txBody>
      </p:sp>
    </p:spTree>
    <p:extLst>
      <p:ext uri="{BB962C8B-B14F-4D97-AF65-F5344CB8AC3E}">
        <p14:creationId xmlns:p14="http://schemas.microsoft.com/office/powerpoint/2010/main" val="5657761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Possible arguments: prayer 1</a:t>
            </a:r>
            <a:endParaRPr lang="en-ZA" dirty="0"/>
          </a:p>
        </p:txBody>
      </p:sp>
      <p:sp>
        <p:nvSpPr>
          <p:cNvPr id="3" name="Content Placeholder 2"/>
          <p:cNvSpPr>
            <a:spLocks noGrp="1"/>
          </p:cNvSpPr>
          <p:nvPr>
            <p:ph sz="quarter" idx="1"/>
          </p:nvPr>
        </p:nvSpPr>
        <p:spPr/>
        <p:txBody>
          <a:bodyPr>
            <a:normAutofit/>
          </a:bodyPr>
          <a:lstStyle/>
          <a:p>
            <a:r>
              <a:rPr lang="en-ZA" dirty="0" smtClean="0"/>
              <a:t>Applicant </a:t>
            </a:r>
          </a:p>
          <a:p>
            <a:pPr marL="822960" lvl="1" indent="-457200">
              <a:buFont typeface="+mj-lt"/>
              <a:buAutoNum type="alphaLcPeriod"/>
            </a:pPr>
            <a:r>
              <a:rPr lang="en-ZA" dirty="0" smtClean="0"/>
              <a:t>Code of conduct violates her freedom of expression (in what way) &amp; violates her right to equality (on which grounds)</a:t>
            </a:r>
          </a:p>
          <a:p>
            <a:pPr marL="822960" lvl="1" indent="-457200">
              <a:buFont typeface="+mj-lt"/>
              <a:buAutoNum type="alphaLcPeriod"/>
            </a:pPr>
            <a:r>
              <a:rPr lang="en-ZA" dirty="0" smtClean="0"/>
              <a:t>While these rights may be subject to limitation they do not comply with s36… thus they are not a justifiable limitation </a:t>
            </a:r>
          </a:p>
          <a:p>
            <a:r>
              <a:rPr lang="en-ZA" dirty="0" smtClean="0"/>
              <a:t>Respondent </a:t>
            </a:r>
          </a:p>
          <a:p>
            <a:pPr marL="822960" lvl="1" indent="-457200">
              <a:buFont typeface="+mj-lt"/>
              <a:buAutoNum type="alphaLcPeriod"/>
            </a:pPr>
            <a:r>
              <a:rPr lang="en-ZA" dirty="0" smtClean="0"/>
              <a:t>The applicants freedom of expression was not violated because she is Christian </a:t>
            </a:r>
          </a:p>
          <a:p>
            <a:pPr marL="822960" lvl="1" indent="-457200">
              <a:buFont typeface="+mj-lt"/>
              <a:buAutoNum type="alphaLcPeriod"/>
            </a:pPr>
            <a:r>
              <a:rPr lang="en-ZA" dirty="0" smtClean="0"/>
              <a:t>In the alternative, even if her freedom of expression was limited, it complied with s36 of the Constitution</a:t>
            </a:r>
            <a:endParaRPr lang="en-ZA" dirty="0"/>
          </a:p>
          <a:p>
            <a:pPr marL="0" indent="0">
              <a:buNone/>
            </a:pPr>
            <a:endParaRPr lang="en-ZA" dirty="0"/>
          </a:p>
        </p:txBody>
      </p:sp>
    </p:spTree>
    <p:extLst>
      <p:ext uri="{BB962C8B-B14F-4D97-AF65-F5344CB8AC3E}">
        <p14:creationId xmlns:p14="http://schemas.microsoft.com/office/powerpoint/2010/main" val="33750495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Prayer 2: the renaming of </a:t>
            </a:r>
            <a:r>
              <a:rPr lang="en-ZA" dirty="0"/>
              <a:t>J</a:t>
            </a:r>
            <a:r>
              <a:rPr lang="en-ZA" dirty="0" smtClean="0"/>
              <a:t>an </a:t>
            </a:r>
            <a:r>
              <a:rPr lang="en-ZA" dirty="0"/>
              <a:t>S</a:t>
            </a:r>
            <a:r>
              <a:rPr lang="en-ZA" dirty="0" smtClean="0"/>
              <a:t>muts High School </a:t>
            </a:r>
            <a:endParaRPr lang="en-ZA" dirty="0"/>
          </a:p>
        </p:txBody>
      </p:sp>
      <p:sp>
        <p:nvSpPr>
          <p:cNvPr id="3" name="Content Placeholder 2"/>
          <p:cNvSpPr>
            <a:spLocks noGrp="1"/>
          </p:cNvSpPr>
          <p:nvPr>
            <p:ph sz="quarter" idx="1"/>
          </p:nvPr>
        </p:nvSpPr>
        <p:spPr/>
        <p:txBody>
          <a:bodyPr>
            <a:normAutofit lnSpcReduction="10000"/>
          </a:bodyPr>
          <a:lstStyle/>
          <a:p>
            <a:pPr marL="0" indent="0" algn="ctr">
              <a:buNone/>
            </a:pPr>
            <a:r>
              <a:rPr lang="en-ZA" u="sng" dirty="0" smtClean="0"/>
              <a:t>Freedom of language and culture </a:t>
            </a:r>
            <a:endParaRPr lang="en-ZA" u="sng" dirty="0"/>
          </a:p>
          <a:p>
            <a:r>
              <a:rPr lang="en-ZA" dirty="0" smtClean="0"/>
              <a:t>Premable:</a:t>
            </a:r>
          </a:p>
          <a:p>
            <a:pPr marL="365760" lvl="1" indent="0">
              <a:buNone/>
            </a:pPr>
            <a:r>
              <a:rPr lang="en-ZA" dirty="0" smtClean="0"/>
              <a:t>We the people of South Africa…Honour those who suffered for justice and freedom in our land… South Africa belongs to all who live in it, united in our diversity…</a:t>
            </a:r>
          </a:p>
          <a:p>
            <a:r>
              <a:rPr lang="en-ZA" dirty="0" smtClean="0"/>
              <a:t>S10: Human dignity </a:t>
            </a:r>
          </a:p>
          <a:p>
            <a:pPr marL="365760" lvl="1" indent="0">
              <a:buNone/>
            </a:pPr>
            <a:r>
              <a:rPr lang="en-ZA" dirty="0" smtClean="0"/>
              <a:t>Everyone has inherent dignity and the right to have their dignity respected and protected </a:t>
            </a:r>
            <a:endParaRPr lang="en-ZA" dirty="0"/>
          </a:p>
          <a:p>
            <a:r>
              <a:rPr lang="en-ZA" dirty="0" smtClean="0"/>
              <a:t>S30: Language and culture</a:t>
            </a:r>
          </a:p>
          <a:p>
            <a:pPr marL="365760" lvl="1" indent="0">
              <a:buNone/>
            </a:pPr>
            <a:r>
              <a:rPr lang="en-ZA" dirty="0" smtClean="0"/>
              <a:t>Everyone has the right to use the language and to </a:t>
            </a:r>
            <a:r>
              <a:rPr lang="en-ZA" u="sng" dirty="0" smtClean="0"/>
              <a:t>participate in the cultural life of their choice</a:t>
            </a:r>
            <a:r>
              <a:rPr lang="en-ZA" dirty="0" smtClean="0"/>
              <a:t>, but no one exercising these rights may do so in a manner inconsistent with any provision of the BoR</a:t>
            </a:r>
          </a:p>
        </p:txBody>
      </p:sp>
    </p:spTree>
    <p:extLst>
      <p:ext uri="{BB962C8B-B14F-4D97-AF65-F5344CB8AC3E}">
        <p14:creationId xmlns:p14="http://schemas.microsoft.com/office/powerpoint/2010/main" val="42916930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548680"/>
            <a:ext cx="7467600" cy="5925272"/>
          </a:xfrm>
        </p:spPr>
        <p:txBody>
          <a:bodyPr/>
          <a:lstStyle/>
          <a:p>
            <a:r>
              <a:rPr lang="en-US" dirty="0" smtClean="0"/>
              <a:t>S31: Culture, religious and linguistic communities </a:t>
            </a:r>
          </a:p>
          <a:p>
            <a:pPr marL="822960" lvl="1" indent="-457200">
              <a:buFont typeface="+mj-lt"/>
              <a:buAutoNum type="arabicPeriod"/>
            </a:pPr>
            <a:r>
              <a:rPr lang="en-US" dirty="0" smtClean="0"/>
              <a:t>Persons belonging to a cultural, religious or linguistic community may not be denied the right, with other members of that community –</a:t>
            </a:r>
          </a:p>
          <a:p>
            <a:pPr marL="1097280" lvl="2" indent="-457200">
              <a:buFont typeface="+mj-lt"/>
              <a:buAutoNum type="alphaLcPeriod"/>
            </a:pPr>
            <a:r>
              <a:rPr lang="en-US" dirty="0" smtClean="0"/>
              <a:t>To </a:t>
            </a:r>
            <a:r>
              <a:rPr lang="en-US" u="sng" dirty="0" smtClean="0"/>
              <a:t>enjoy their culture</a:t>
            </a:r>
            <a:r>
              <a:rPr lang="en-US" dirty="0" smtClean="0"/>
              <a:t>, practice their religion and use their language; and </a:t>
            </a:r>
          </a:p>
          <a:p>
            <a:pPr marL="1097280" lvl="2" indent="-457200">
              <a:buFont typeface="+mj-lt"/>
              <a:buAutoNum type="alphaLcPeriod"/>
            </a:pPr>
            <a:r>
              <a:rPr lang="en-US" dirty="0" smtClean="0"/>
              <a:t>To form, join and maintain cultural, religious and linguistic associations and other organs of society </a:t>
            </a:r>
            <a:endParaRPr lang="en-US" dirty="0"/>
          </a:p>
          <a:p>
            <a:pPr marL="0" indent="0">
              <a:buNone/>
            </a:pPr>
            <a:endParaRPr lang="en-US" dirty="0" smtClean="0"/>
          </a:p>
        </p:txBody>
      </p:sp>
    </p:spTree>
    <p:extLst>
      <p:ext uri="{BB962C8B-B14F-4D97-AF65-F5344CB8AC3E}">
        <p14:creationId xmlns:p14="http://schemas.microsoft.com/office/powerpoint/2010/main" val="24308259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260648"/>
            <a:ext cx="7467600" cy="6213304"/>
          </a:xfrm>
        </p:spPr>
        <p:txBody>
          <a:bodyPr/>
          <a:lstStyle/>
          <a:p>
            <a:r>
              <a:rPr lang="en-US" u="sng" dirty="0" smtClean="0"/>
              <a:t>Case law </a:t>
            </a:r>
            <a:endParaRPr lang="en-US" dirty="0"/>
          </a:p>
          <a:p>
            <a:pPr marL="0" indent="0">
              <a:buNone/>
            </a:pPr>
            <a:r>
              <a:rPr lang="en-US" i="1" dirty="0" smtClean="0"/>
              <a:t>City of Tshwane Metro Municipality v </a:t>
            </a:r>
            <a:r>
              <a:rPr lang="en-US" i="1" dirty="0" err="1" smtClean="0"/>
              <a:t>Afriforum</a:t>
            </a:r>
            <a:r>
              <a:rPr lang="en-US" i="1" dirty="0" smtClean="0"/>
              <a:t> </a:t>
            </a:r>
            <a:endParaRPr lang="en-US" dirty="0"/>
          </a:p>
          <a:p>
            <a:pPr>
              <a:buFont typeface="Arial"/>
              <a:buChar char="•"/>
            </a:pPr>
            <a:r>
              <a:rPr lang="en-US" dirty="0" smtClean="0"/>
              <a:t>South Africa looks very much like Europe… A very insignificant nr of names of our cities… gives recognition to the indigenous people…This does not reflect a commitment by all to the spirit of genuine, transformation and reconciliation (par 7)</a:t>
            </a:r>
          </a:p>
          <a:p>
            <a:pPr>
              <a:buFont typeface="Arial"/>
              <a:buChar char="•"/>
            </a:pPr>
            <a:r>
              <a:rPr lang="en-US" dirty="0" smtClean="0"/>
              <a:t>Almost all cities, towns and street names continue to reverberate with great sounds of veneration for the architects of apartheid, heroes and heroines of our colonial past. Virtually no progressive change to names goes unchallenged… this highlights the crucial role of the preamble to our constitution (</a:t>
            </a:r>
            <a:r>
              <a:rPr lang="en-US" dirty="0" err="1" smtClean="0"/>
              <a:t>para</a:t>
            </a:r>
            <a:r>
              <a:rPr lang="en-US" dirty="0" smtClean="0"/>
              <a:t> 9)</a:t>
            </a:r>
          </a:p>
        </p:txBody>
      </p:sp>
    </p:spTree>
    <p:extLst>
      <p:ext uri="{BB962C8B-B14F-4D97-AF65-F5344CB8AC3E}">
        <p14:creationId xmlns:p14="http://schemas.microsoft.com/office/powerpoint/2010/main" val="203148982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332656"/>
            <a:ext cx="7467600" cy="6141296"/>
          </a:xfrm>
        </p:spPr>
        <p:txBody>
          <a:bodyPr>
            <a:normAutofit fontScale="92500" lnSpcReduction="10000"/>
          </a:bodyPr>
          <a:lstStyle/>
          <a:p>
            <a:r>
              <a:rPr lang="en-US" dirty="0" smtClean="0"/>
              <a:t>Just as important is the need to respect white and black South African who played a crucial role in building South Africa…Diversity thus ought to highlight the need for unity… (</a:t>
            </a:r>
            <a:r>
              <a:rPr lang="en-US" dirty="0" err="1" smtClean="0"/>
              <a:t>para</a:t>
            </a:r>
            <a:r>
              <a:rPr lang="en-US" dirty="0" smtClean="0"/>
              <a:t> 7 &amp; 8)</a:t>
            </a:r>
          </a:p>
          <a:p>
            <a:endParaRPr lang="en-US" dirty="0" smtClean="0"/>
          </a:p>
          <a:p>
            <a:r>
              <a:rPr lang="en-US" dirty="0" smtClean="0"/>
              <a:t>The old street names are a historical treasure and heritage so intimate to the very being of the Afrikaner people that their removal would constitute an infringement of their right to enjoy their culture as envisioned by s38 of the Constitution (</a:t>
            </a:r>
            <a:r>
              <a:rPr lang="en-US" dirty="0" err="1" smtClean="0"/>
              <a:t>para</a:t>
            </a:r>
            <a:r>
              <a:rPr lang="en-US" dirty="0" smtClean="0"/>
              <a:t> 27)</a:t>
            </a:r>
          </a:p>
          <a:p>
            <a:endParaRPr lang="en-US" dirty="0" smtClean="0"/>
          </a:p>
          <a:p>
            <a:r>
              <a:rPr lang="en-US" dirty="0" smtClean="0"/>
              <a:t>It must be said though that this must be counter-balanced against another reality of great historical and constitutional consequence… Pretoria is the capital city of South Africa. Pretoria does not belong only to the Afrikaner or white South Africans… All racial groups in this country deserve to have their cultures, heritage, history… respected and honored…</a:t>
            </a:r>
            <a:endParaRPr lang="en-US" dirty="0"/>
          </a:p>
        </p:txBody>
      </p:sp>
    </p:spTree>
    <p:extLst>
      <p:ext uri="{BB962C8B-B14F-4D97-AF65-F5344CB8AC3E}">
        <p14:creationId xmlns:p14="http://schemas.microsoft.com/office/powerpoint/2010/main" val="247396899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548680"/>
            <a:ext cx="7467600" cy="5925272"/>
          </a:xfrm>
        </p:spPr>
        <p:txBody>
          <a:bodyPr/>
          <a:lstStyle/>
          <a:p>
            <a:pPr marL="0" indent="0">
              <a:buNone/>
            </a:pPr>
            <a:r>
              <a:rPr lang="en-US" dirty="0" smtClean="0"/>
              <a:t>… </a:t>
            </a:r>
            <a:r>
              <a:rPr lang="en-US" dirty="0"/>
              <a:t>[The change of street names] is necessary because it also give some sense of belonging to the previously disadvantaged South Africans who are the overwhelming majority of the citizens in Pretoria  </a:t>
            </a:r>
            <a:endParaRPr lang="en-US" dirty="0" smtClean="0"/>
          </a:p>
          <a:p>
            <a:pPr marL="0" indent="0">
              <a:buNone/>
            </a:pPr>
            <a:r>
              <a:rPr lang="en-US" dirty="0" smtClean="0"/>
              <a:t>The preamble to our Constitution cannot therefore be legitimately relied on to perpetuate the exclusion of others from respect and honor. And it is thus ironic that </a:t>
            </a:r>
            <a:r>
              <a:rPr lang="en-US" dirty="0" err="1" smtClean="0"/>
              <a:t>Afriforum</a:t>
            </a:r>
            <a:r>
              <a:rPr lang="en-US" dirty="0" smtClean="0"/>
              <a:t> seeks reliance on this preamble in the furtherance of the interests of essentially one racial group to the exclusion of other, even freedom fighters</a:t>
            </a:r>
            <a:endParaRPr lang="en-US" dirty="0"/>
          </a:p>
          <a:p>
            <a:pPr marL="0" indent="0">
              <a:buNone/>
            </a:pPr>
            <a:endParaRPr lang="en-US" dirty="0" smtClean="0"/>
          </a:p>
          <a:p>
            <a:pPr marL="0" indent="0">
              <a:buNone/>
            </a:pPr>
            <a:r>
              <a:rPr lang="en-US" dirty="0" smtClean="0"/>
              <a:t>(</a:t>
            </a:r>
            <a:r>
              <a:rPr lang="en-US" dirty="0" err="1"/>
              <a:t>para</a:t>
            </a:r>
            <a:r>
              <a:rPr lang="en-US" dirty="0"/>
              <a:t> 63-64)</a:t>
            </a:r>
          </a:p>
          <a:p>
            <a:pPr marL="0" indent="0">
              <a:buNone/>
            </a:pPr>
            <a:endParaRPr lang="en-US" dirty="0"/>
          </a:p>
        </p:txBody>
      </p:sp>
    </p:spTree>
    <p:extLst>
      <p:ext uri="{BB962C8B-B14F-4D97-AF65-F5344CB8AC3E}">
        <p14:creationId xmlns:p14="http://schemas.microsoft.com/office/powerpoint/2010/main" val="284653204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95536" y="260648"/>
            <a:ext cx="7467600" cy="6408712"/>
          </a:xfrm>
        </p:spPr>
        <p:txBody>
          <a:bodyPr>
            <a:normAutofit/>
          </a:bodyPr>
          <a:lstStyle/>
          <a:p>
            <a:r>
              <a:rPr lang="en-US" dirty="0" smtClean="0"/>
              <a:t>Does it entail that… white Afrikaner people have no cultural rights that pre-date 1994,  unless they can be shown not to be rooted in oppression? …This will be of concern not only to white South Africans, or to Afrikaners. It may also be on concern to those who take pride in the achievements of King </a:t>
            </a:r>
            <a:r>
              <a:rPr lang="en-US" dirty="0" err="1" smtClean="0"/>
              <a:t>Shaka</a:t>
            </a:r>
            <a:r>
              <a:rPr lang="en-US" dirty="0" smtClean="0"/>
              <a:t> Zulu, despite the controversy about his reign, and those who nurture the memory of Gandhi despite some repugnant statements about black African. The complexities of history cannot be wiped away… (</a:t>
            </a:r>
            <a:r>
              <a:rPr lang="en-US" dirty="0" err="1" smtClean="0"/>
              <a:t>para</a:t>
            </a:r>
            <a:r>
              <a:rPr lang="en-US" dirty="0" smtClean="0"/>
              <a:t> 131-132)</a:t>
            </a:r>
          </a:p>
          <a:p>
            <a:pPr marL="0" indent="0">
              <a:buNone/>
            </a:pPr>
            <a:endParaRPr lang="en-US" dirty="0" smtClean="0"/>
          </a:p>
          <a:p>
            <a:r>
              <a:rPr lang="en-US" dirty="0" smtClean="0"/>
              <a:t>But recognition and tolerance of difference, even radical difference, is what the Constitution demands. </a:t>
            </a:r>
            <a:endParaRPr lang="en-US" dirty="0"/>
          </a:p>
        </p:txBody>
      </p:sp>
    </p:spTree>
    <p:extLst>
      <p:ext uri="{BB962C8B-B14F-4D97-AF65-F5344CB8AC3E}">
        <p14:creationId xmlns:p14="http://schemas.microsoft.com/office/powerpoint/2010/main" val="25981222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Hierarchy of authority </a:t>
            </a:r>
            <a:endParaRPr lang="en-US" dirty="0"/>
          </a:p>
        </p:txBody>
      </p:sp>
      <p:sp>
        <p:nvSpPr>
          <p:cNvPr id="3" name="Content Placeholder 2"/>
          <p:cNvSpPr>
            <a:spLocks noGrp="1"/>
          </p:cNvSpPr>
          <p:nvPr>
            <p:ph sz="quarter" idx="1"/>
          </p:nvPr>
        </p:nvSpPr>
        <p:spPr/>
        <p:txBody>
          <a:bodyPr>
            <a:normAutofit/>
          </a:bodyPr>
          <a:lstStyle/>
          <a:p>
            <a:r>
              <a:rPr lang="en-US" dirty="0" smtClean="0"/>
              <a:t>Constitutional Democracy </a:t>
            </a:r>
          </a:p>
          <a:p>
            <a:pPr lvl="1">
              <a:buFont typeface="Arial"/>
              <a:buChar char="•"/>
            </a:pPr>
            <a:r>
              <a:rPr lang="en-US" dirty="0" smtClean="0"/>
              <a:t>All sources must comply to the principles within the Constitution </a:t>
            </a:r>
          </a:p>
          <a:p>
            <a:r>
              <a:rPr lang="en-US" dirty="0" smtClean="0"/>
              <a:t>Legislation, Case law</a:t>
            </a:r>
          </a:p>
          <a:p>
            <a:pPr lvl="1">
              <a:buFont typeface="Arial"/>
              <a:buChar char="•"/>
            </a:pPr>
            <a:r>
              <a:rPr lang="en-US" dirty="0" smtClean="0"/>
              <a:t>Legislation is enacted by Parliament (binding)</a:t>
            </a:r>
          </a:p>
          <a:p>
            <a:pPr lvl="1">
              <a:buFont typeface="Arial"/>
              <a:buChar char="•"/>
            </a:pPr>
            <a:r>
              <a:rPr lang="en-US" dirty="0" smtClean="0"/>
              <a:t>Case law refers to judgment. Because SA follows a system of precedent usually a courts decision is binding (hierarchy of the courts)</a:t>
            </a:r>
          </a:p>
          <a:p>
            <a:r>
              <a:rPr lang="en-US" dirty="0" smtClean="0"/>
              <a:t> Academic </a:t>
            </a:r>
            <a:r>
              <a:rPr lang="en-US" dirty="0" smtClean="0"/>
              <a:t>opinion/ other writing  </a:t>
            </a:r>
            <a:endParaRPr lang="en-US" dirty="0" smtClean="0"/>
          </a:p>
          <a:p>
            <a:pPr lvl="1"/>
            <a:r>
              <a:rPr lang="en-US" dirty="0" smtClean="0"/>
              <a:t>Refers to the writings of authors and is usually found in textbooks and journal articles (persuasive, mainly used to interpret the above sources</a:t>
            </a:r>
            <a:r>
              <a:rPr lang="en-US" dirty="0" smtClean="0"/>
              <a:t>)</a:t>
            </a:r>
          </a:p>
          <a:p>
            <a:pPr marL="640080" lvl="2" indent="0">
              <a:buNone/>
            </a:pPr>
            <a:r>
              <a:rPr lang="en-US" i="1" dirty="0" smtClean="0"/>
              <a:t>See resource pack</a:t>
            </a:r>
            <a:endParaRPr lang="en-US" i="1" dirty="0"/>
          </a:p>
        </p:txBody>
      </p:sp>
    </p:spTree>
    <p:extLst>
      <p:ext uri="{BB962C8B-B14F-4D97-AF65-F5344CB8AC3E}">
        <p14:creationId xmlns:p14="http://schemas.microsoft.com/office/powerpoint/2010/main" val="21882077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2267744" y="332656"/>
            <a:ext cx="6172200" cy="792088"/>
          </a:xfrm>
        </p:spPr>
        <p:txBody>
          <a:bodyPr/>
          <a:lstStyle/>
          <a:p>
            <a:r>
              <a:rPr lang="en-ZA" dirty="0" smtClean="0"/>
              <a:t>NATIONAL SCHOOLS MOOT</a:t>
            </a:r>
            <a:endParaRPr lang="en-ZA" dirty="0"/>
          </a:p>
        </p:txBody>
      </p:sp>
      <p:sp>
        <p:nvSpPr>
          <p:cNvPr id="3" name="Subtitle 2"/>
          <p:cNvSpPr>
            <a:spLocks noGrp="1"/>
          </p:cNvSpPr>
          <p:nvPr>
            <p:ph type="subTitle" idx="1"/>
          </p:nvPr>
        </p:nvSpPr>
        <p:spPr>
          <a:xfrm>
            <a:off x="5220072" y="1196752"/>
            <a:ext cx="3438128" cy="657926"/>
          </a:xfrm>
        </p:spPr>
        <p:txBody>
          <a:bodyPr>
            <a:noAutofit/>
          </a:bodyPr>
          <a:lstStyle/>
          <a:p>
            <a:r>
              <a:rPr lang="en-ZA" sz="2400" dirty="0" smtClean="0"/>
              <a:t>Essay formulation </a:t>
            </a:r>
            <a:endParaRPr lang="en-ZA" sz="2400" dirty="0"/>
          </a:p>
        </p:txBody>
      </p:sp>
    </p:spTree>
    <p:extLst>
      <p:ext uri="{BB962C8B-B14F-4D97-AF65-F5344CB8AC3E}">
        <p14:creationId xmlns:p14="http://schemas.microsoft.com/office/powerpoint/2010/main" val="1185179793"/>
      </p:ext>
    </p:extLst>
  </p:cSld>
  <p:clrMapOvr>
    <a:overrideClrMapping bg1="lt1" tx1="dk1" bg2="lt2" tx2="dk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Formal structure of the essay </a:t>
            </a:r>
            <a:endParaRPr lang="en-ZA" dirty="0"/>
          </a:p>
        </p:txBody>
      </p:sp>
      <p:sp>
        <p:nvSpPr>
          <p:cNvPr id="3" name="Content Placeholder 2"/>
          <p:cNvSpPr>
            <a:spLocks noGrp="1"/>
          </p:cNvSpPr>
          <p:nvPr>
            <p:ph sz="quarter" idx="1"/>
          </p:nvPr>
        </p:nvSpPr>
        <p:spPr/>
        <p:txBody>
          <a:bodyPr>
            <a:normAutofit lnSpcReduction="10000"/>
          </a:bodyPr>
          <a:lstStyle/>
          <a:p>
            <a:pPr marL="0" indent="0">
              <a:buNone/>
            </a:pPr>
            <a:r>
              <a:rPr lang="en-ZA" dirty="0" smtClean="0"/>
              <a:t>Introduction</a:t>
            </a:r>
          </a:p>
          <a:p>
            <a:r>
              <a:rPr lang="en-ZA" dirty="0" smtClean="0"/>
              <a:t> Introduce the questions/ issues, which you’ll be addressing in the essay </a:t>
            </a:r>
          </a:p>
          <a:p>
            <a:r>
              <a:rPr lang="en-ZA" dirty="0" smtClean="0"/>
              <a:t>Outline your arguments in relation to your questions </a:t>
            </a:r>
          </a:p>
          <a:p>
            <a:endParaRPr lang="en-ZA" dirty="0"/>
          </a:p>
          <a:p>
            <a:pPr marL="365760" lvl="1" indent="0">
              <a:buNone/>
            </a:pPr>
            <a:r>
              <a:rPr lang="en-ZA" i="1" dirty="0" smtClean="0"/>
              <a:t>Regarding the first prayer, the question before the court is whether the Applicant’s right to Freedom of Expression and equality has been violated. </a:t>
            </a:r>
          </a:p>
          <a:p>
            <a:pPr marL="365760" lvl="1" indent="0">
              <a:buNone/>
            </a:pPr>
            <a:r>
              <a:rPr lang="en-ZA" i="1" dirty="0" smtClean="0"/>
              <a:t>We submit that the Applicant’s right to equality has been violated because s34 of the Schools Code of Conduct unfairly discriminates against black female students.  </a:t>
            </a:r>
          </a:p>
        </p:txBody>
      </p:sp>
    </p:spTree>
    <p:extLst>
      <p:ext uri="{BB962C8B-B14F-4D97-AF65-F5344CB8AC3E}">
        <p14:creationId xmlns:p14="http://schemas.microsoft.com/office/powerpoint/2010/main" val="13092308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Body </a:t>
            </a:r>
            <a:endParaRPr lang="en-ZA" dirty="0"/>
          </a:p>
        </p:txBody>
      </p:sp>
      <p:sp>
        <p:nvSpPr>
          <p:cNvPr id="3" name="Content Placeholder 2"/>
          <p:cNvSpPr>
            <a:spLocks noGrp="1"/>
          </p:cNvSpPr>
          <p:nvPr>
            <p:ph sz="quarter" idx="1"/>
          </p:nvPr>
        </p:nvSpPr>
        <p:spPr/>
        <p:txBody>
          <a:bodyPr/>
          <a:lstStyle/>
          <a:p>
            <a:r>
              <a:rPr lang="en-ZA" dirty="0" smtClean="0"/>
              <a:t>Develop your arguments </a:t>
            </a:r>
          </a:p>
          <a:p>
            <a:r>
              <a:rPr lang="en-ZA" dirty="0" smtClean="0"/>
              <a:t>Each </a:t>
            </a:r>
            <a:r>
              <a:rPr lang="en-ZA" dirty="0" err="1" smtClean="0"/>
              <a:t>para</a:t>
            </a:r>
            <a:r>
              <a:rPr lang="en-ZA" dirty="0" smtClean="0"/>
              <a:t> should be devoted to a single legal argument that is founded on some source of law and applied to the facts </a:t>
            </a:r>
          </a:p>
          <a:p>
            <a:r>
              <a:rPr lang="en-ZA" dirty="0" smtClean="0"/>
              <a:t>Use the ILAC components to structure your content </a:t>
            </a:r>
          </a:p>
          <a:p>
            <a:pPr marL="0" indent="0">
              <a:buNone/>
            </a:pPr>
            <a:r>
              <a:rPr lang="en-ZA" dirty="0"/>
              <a:t>	</a:t>
            </a:r>
            <a:r>
              <a:rPr lang="en-ZA" b="1" i="1" dirty="0" smtClean="0"/>
              <a:t>Issue</a:t>
            </a:r>
            <a:r>
              <a:rPr lang="en-ZA" dirty="0" smtClean="0"/>
              <a:t>: outline the issue of the question for each </a:t>
            </a:r>
            <a:r>
              <a:rPr lang="en-ZA" dirty="0" err="1" smtClean="0"/>
              <a:t>para</a:t>
            </a:r>
            <a:r>
              <a:rPr lang="en-ZA" dirty="0" smtClean="0"/>
              <a:t>. Identify the problem that will be addressed </a:t>
            </a:r>
          </a:p>
          <a:p>
            <a:pPr marL="0" indent="0">
              <a:buNone/>
            </a:pPr>
            <a:r>
              <a:rPr lang="en-ZA" dirty="0"/>
              <a:t>	</a:t>
            </a:r>
            <a:r>
              <a:rPr lang="en-ZA" b="1" i="1" dirty="0" smtClean="0"/>
              <a:t>Law:</a:t>
            </a:r>
            <a:r>
              <a:rPr lang="en-ZA" i="1" dirty="0"/>
              <a:t> </a:t>
            </a:r>
            <a:r>
              <a:rPr lang="en-ZA" dirty="0" smtClean="0"/>
              <a:t>Discuss the law that you plan on applying. You can refer to a variety of sources (Continued…) </a:t>
            </a:r>
            <a:endParaRPr lang="en-ZA" dirty="0"/>
          </a:p>
        </p:txBody>
      </p:sp>
    </p:spTree>
    <p:extLst>
      <p:ext uri="{BB962C8B-B14F-4D97-AF65-F5344CB8AC3E}">
        <p14:creationId xmlns:p14="http://schemas.microsoft.com/office/powerpoint/2010/main" val="34571591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332656"/>
            <a:ext cx="7467600" cy="6141296"/>
          </a:xfrm>
        </p:spPr>
        <p:txBody>
          <a:bodyPr>
            <a:normAutofit lnSpcReduction="10000"/>
          </a:bodyPr>
          <a:lstStyle/>
          <a:p>
            <a:pPr marL="457200" indent="-457200">
              <a:buFont typeface="+mj-lt"/>
              <a:buAutoNum type="alphaLcPeriod"/>
            </a:pPr>
            <a:r>
              <a:rPr lang="en-ZA" dirty="0" smtClean="0"/>
              <a:t>The Constitution of South Africa </a:t>
            </a:r>
          </a:p>
          <a:p>
            <a:pPr marL="457200" indent="-457200">
              <a:buFont typeface="+mj-lt"/>
              <a:buAutoNum type="alphaLcPeriod"/>
            </a:pPr>
            <a:r>
              <a:rPr lang="en-ZA" dirty="0" smtClean="0"/>
              <a:t>Legislation (Acts)</a:t>
            </a:r>
          </a:p>
          <a:p>
            <a:pPr marL="457200" indent="-457200">
              <a:buFont typeface="+mj-lt"/>
              <a:buAutoNum type="alphaLcPeriod"/>
            </a:pPr>
            <a:r>
              <a:rPr lang="en-ZA" dirty="0" smtClean="0"/>
              <a:t>Case Law </a:t>
            </a:r>
          </a:p>
          <a:p>
            <a:pPr marL="457200" indent="-457200">
              <a:buFont typeface="+mj-lt"/>
              <a:buAutoNum type="alphaLcPeriod"/>
            </a:pPr>
            <a:r>
              <a:rPr lang="en-ZA" dirty="0" smtClean="0"/>
              <a:t>Writings of legal authors (persuasive and interpretive value)</a:t>
            </a:r>
          </a:p>
          <a:p>
            <a:pPr marL="0" indent="0">
              <a:buNone/>
            </a:pPr>
            <a:endParaRPr lang="en-ZA" dirty="0" smtClean="0"/>
          </a:p>
          <a:p>
            <a:pPr marL="0" indent="0">
              <a:buNone/>
            </a:pPr>
            <a:r>
              <a:rPr lang="en-ZA" dirty="0"/>
              <a:t>	</a:t>
            </a:r>
            <a:r>
              <a:rPr lang="en-ZA" b="1" i="1" dirty="0" smtClean="0"/>
              <a:t>Analysis:</a:t>
            </a:r>
            <a:r>
              <a:rPr lang="en-ZA" dirty="0"/>
              <a:t> </a:t>
            </a:r>
            <a:r>
              <a:rPr lang="en-ZA" dirty="0" smtClean="0"/>
              <a:t>Involves taking the law that you relied on and applying it to the facts of the case. </a:t>
            </a:r>
          </a:p>
          <a:p>
            <a:pPr marL="0" indent="0">
              <a:buNone/>
            </a:pPr>
            <a:endParaRPr lang="en-ZA" dirty="0"/>
          </a:p>
          <a:p>
            <a:pPr marL="0" indent="0">
              <a:buNone/>
            </a:pPr>
            <a:r>
              <a:rPr lang="en-ZA" dirty="0" smtClean="0"/>
              <a:t>	</a:t>
            </a:r>
            <a:r>
              <a:rPr lang="en-ZA" b="1" i="1" dirty="0" smtClean="0"/>
              <a:t>Conclusion:</a:t>
            </a:r>
            <a:r>
              <a:rPr lang="en-ZA" dirty="0" smtClean="0"/>
              <a:t> highlights the consequence of the application of the law to the facts</a:t>
            </a:r>
          </a:p>
          <a:p>
            <a:pPr marL="0" indent="0">
              <a:buNone/>
            </a:pPr>
            <a:endParaRPr lang="en-ZA" dirty="0" smtClean="0"/>
          </a:p>
          <a:p>
            <a:pPr marL="365760" lvl="1" indent="0">
              <a:buNone/>
            </a:pPr>
            <a:r>
              <a:rPr lang="en-ZA" i="1" dirty="0" err="1" smtClean="0"/>
              <a:t>Eg</a:t>
            </a:r>
            <a:r>
              <a:rPr lang="en-ZA" i="1" dirty="0" smtClean="0"/>
              <a:t>. The Applicant has the right to non-discrimination. The schools Code of Conduct unfairly discriminates on black female students. Therefore, the respondent violated the applicant’s constitutional rights </a:t>
            </a:r>
          </a:p>
        </p:txBody>
      </p:sp>
    </p:spTree>
    <p:extLst>
      <p:ext uri="{BB962C8B-B14F-4D97-AF65-F5344CB8AC3E}">
        <p14:creationId xmlns:p14="http://schemas.microsoft.com/office/powerpoint/2010/main" val="29911248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Conclusion</a:t>
            </a:r>
            <a:endParaRPr lang="en-ZA" dirty="0"/>
          </a:p>
        </p:txBody>
      </p:sp>
      <p:sp>
        <p:nvSpPr>
          <p:cNvPr id="3" name="Content Placeholder 2"/>
          <p:cNvSpPr>
            <a:spLocks noGrp="1"/>
          </p:cNvSpPr>
          <p:nvPr>
            <p:ph sz="quarter" idx="1"/>
          </p:nvPr>
        </p:nvSpPr>
        <p:spPr/>
        <p:txBody>
          <a:bodyPr/>
          <a:lstStyle/>
          <a:p>
            <a:r>
              <a:rPr lang="en-ZA" dirty="0" smtClean="0"/>
              <a:t>The conclusion contains the overall result that you want to achieve based on your arguments in the essay </a:t>
            </a:r>
          </a:p>
          <a:p>
            <a:r>
              <a:rPr lang="en-ZA" dirty="0" smtClean="0"/>
              <a:t>Briefly summarise the team’s position/ arguments</a:t>
            </a:r>
          </a:p>
          <a:p>
            <a:pPr marL="0" indent="0">
              <a:buNone/>
            </a:pPr>
            <a:endParaRPr lang="en-ZA" dirty="0"/>
          </a:p>
          <a:p>
            <a:pPr marL="0" indent="0">
              <a:buNone/>
            </a:pPr>
            <a:r>
              <a:rPr lang="en-ZA" i="1" dirty="0" smtClean="0"/>
              <a:t>In conclusion, counsel for the applicant has shown that…</a:t>
            </a:r>
            <a:endParaRPr lang="en-ZA" i="1" dirty="0"/>
          </a:p>
        </p:txBody>
      </p:sp>
    </p:spTree>
    <p:extLst>
      <p:ext uri="{BB962C8B-B14F-4D97-AF65-F5344CB8AC3E}">
        <p14:creationId xmlns:p14="http://schemas.microsoft.com/office/powerpoint/2010/main" val="18489462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Prayer for relief (what you’re asking from the court)</a:t>
            </a:r>
            <a:endParaRPr lang="en-ZA" dirty="0"/>
          </a:p>
        </p:txBody>
      </p:sp>
      <p:sp>
        <p:nvSpPr>
          <p:cNvPr id="3" name="Content Placeholder 2"/>
          <p:cNvSpPr>
            <a:spLocks noGrp="1"/>
          </p:cNvSpPr>
          <p:nvPr>
            <p:ph sz="quarter" idx="1"/>
          </p:nvPr>
        </p:nvSpPr>
        <p:spPr/>
        <p:txBody>
          <a:bodyPr>
            <a:normAutofit fontScale="92500" lnSpcReduction="20000"/>
          </a:bodyPr>
          <a:lstStyle/>
          <a:p>
            <a:pPr marL="0" indent="0">
              <a:buNone/>
            </a:pPr>
            <a:endParaRPr lang="en-ZA" dirty="0" smtClean="0"/>
          </a:p>
          <a:p>
            <a:pPr marL="0" indent="0">
              <a:buNone/>
            </a:pPr>
            <a:r>
              <a:rPr lang="en-ZA" i="1" dirty="0" smtClean="0"/>
              <a:t>Counsel for the Applicant respectfully requests this Honourable Court: </a:t>
            </a:r>
          </a:p>
          <a:p>
            <a:pPr marL="0" indent="0">
              <a:buNone/>
            </a:pPr>
            <a:endParaRPr lang="en-ZA" i="1" dirty="0"/>
          </a:p>
          <a:p>
            <a:pPr marL="457200" indent="-457200">
              <a:buAutoNum type="arabicPeriod"/>
            </a:pPr>
            <a:r>
              <a:rPr lang="en-ZA" i="1" dirty="0" smtClean="0"/>
              <a:t>To declare that the High Court was incorrect in finding that because </a:t>
            </a:r>
            <a:r>
              <a:rPr lang="en-ZA" i="1" dirty="0" err="1" smtClean="0"/>
              <a:t>Zanele</a:t>
            </a:r>
            <a:r>
              <a:rPr lang="en-ZA" i="1" dirty="0" smtClean="0"/>
              <a:t> was a Christian and not a Rastafarian, she is not entitled to wear dreadlocks to school in contravention of s34 of the Code of Conduct </a:t>
            </a:r>
          </a:p>
          <a:p>
            <a:pPr marL="457200" indent="-457200">
              <a:buAutoNum type="arabicPeriod"/>
            </a:pPr>
            <a:endParaRPr lang="en-ZA" i="1" dirty="0" smtClean="0"/>
          </a:p>
          <a:p>
            <a:pPr marL="457200" indent="-457200">
              <a:buAutoNum type="arabicPeriod"/>
            </a:pPr>
            <a:r>
              <a:rPr lang="en-ZA" i="1" dirty="0" smtClean="0"/>
              <a:t>To rule that the High Court was incorrect in ruling that the renaming of the school to </a:t>
            </a:r>
            <a:r>
              <a:rPr lang="en-ZA" i="1" dirty="0" err="1" smtClean="0"/>
              <a:t>Shaka</a:t>
            </a:r>
            <a:r>
              <a:rPr lang="en-ZA" i="1" dirty="0" smtClean="0"/>
              <a:t> Zulu High School would constitute an </a:t>
            </a:r>
            <a:r>
              <a:rPr lang="en-ZA" i="1" dirty="0" err="1" smtClean="0"/>
              <a:t>infringment</a:t>
            </a:r>
            <a:r>
              <a:rPr lang="en-ZA" i="1" dirty="0" smtClean="0"/>
              <a:t> of the white learners’ right to enjoy their culture, as envisioned by s31  of the Constitution </a:t>
            </a:r>
            <a:endParaRPr lang="en-ZA" i="1" dirty="0"/>
          </a:p>
        </p:txBody>
      </p:sp>
    </p:spTree>
    <p:extLst>
      <p:ext uri="{BB962C8B-B14F-4D97-AF65-F5344CB8AC3E}">
        <p14:creationId xmlns:p14="http://schemas.microsoft.com/office/powerpoint/2010/main" val="41808327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67744" y="332656"/>
            <a:ext cx="6172200" cy="792088"/>
          </a:xfrm>
        </p:spPr>
        <p:txBody>
          <a:bodyPr/>
          <a:lstStyle/>
          <a:p>
            <a:r>
              <a:rPr lang="en-ZA" dirty="0" smtClean="0"/>
              <a:t>NATIONAL SCHOOLS MOOT</a:t>
            </a:r>
            <a:endParaRPr lang="en-ZA" dirty="0"/>
          </a:p>
        </p:txBody>
      </p:sp>
      <p:sp>
        <p:nvSpPr>
          <p:cNvPr id="3" name="Subtitle 2"/>
          <p:cNvSpPr>
            <a:spLocks noGrp="1"/>
          </p:cNvSpPr>
          <p:nvPr>
            <p:ph type="subTitle" idx="1"/>
          </p:nvPr>
        </p:nvSpPr>
        <p:spPr>
          <a:xfrm>
            <a:off x="5220072" y="1196752"/>
            <a:ext cx="3438128" cy="657926"/>
          </a:xfrm>
        </p:spPr>
        <p:txBody>
          <a:bodyPr>
            <a:noAutofit/>
          </a:bodyPr>
          <a:lstStyle/>
          <a:p>
            <a:r>
              <a:rPr lang="en-ZA" sz="2400" dirty="0" smtClean="0"/>
              <a:t>Argument formulation </a:t>
            </a:r>
            <a:endParaRPr lang="en-ZA" sz="2400" dirty="0"/>
          </a:p>
        </p:txBody>
      </p:sp>
    </p:spTree>
    <p:extLst>
      <p:ext uri="{BB962C8B-B14F-4D97-AF65-F5344CB8AC3E}">
        <p14:creationId xmlns:p14="http://schemas.microsoft.com/office/powerpoint/2010/main" val="320227798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themeOverride>
</file>

<file path=docProps/app.xml><?xml version="1.0" encoding="utf-8"?>
<Properties xmlns="http://schemas.openxmlformats.org/officeDocument/2006/extended-properties" xmlns:vt="http://schemas.openxmlformats.org/officeDocument/2006/docPropsVTypes">
  <Template/>
  <TotalTime>1290</TotalTime>
  <Words>1472</Words>
  <Application>Microsoft Macintosh PowerPoint</Application>
  <PresentationFormat>On-screen Show (4:3)</PresentationFormat>
  <Paragraphs>115</Paragraphs>
  <Slides>19</Slides>
  <Notes>1</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Oriel</vt:lpstr>
      <vt:lpstr>NATIONAL SCHOOLS MOOT</vt:lpstr>
      <vt:lpstr>Hierarchy of authority </vt:lpstr>
      <vt:lpstr>NATIONAL SCHOOLS MOOT</vt:lpstr>
      <vt:lpstr>Formal structure of the essay </vt:lpstr>
      <vt:lpstr>Body </vt:lpstr>
      <vt:lpstr>PowerPoint Presentation</vt:lpstr>
      <vt:lpstr>Conclusion</vt:lpstr>
      <vt:lpstr>Prayer for relief (what you’re asking from the court)</vt:lpstr>
      <vt:lpstr>NATIONAL SCHOOLS MOOT</vt:lpstr>
      <vt:lpstr>Prayer 1: Constitutionality of s34 Code of Conduct </vt:lpstr>
      <vt:lpstr>PowerPoint Presentation</vt:lpstr>
      <vt:lpstr>PowerPoint Presentation</vt:lpstr>
      <vt:lpstr>Possible arguments: prayer 1</vt:lpstr>
      <vt:lpstr>Prayer 2: the renaming of Jan Smuts High School </vt:lpstr>
      <vt:lpstr>PowerPoint Presentation</vt:lpstr>
      <vt:lpstr>PowerPoint Presentation</vt:lpstr>
      <vt:lpstr>PowerPoint Presentation</vt:lpstr>
      <vt:lpstr>PowerPoint Presentation</vt:lpstr>
      <vt:lpstr>PowerPoint Presentation</vt:lpstr>
    </vt:vector>
  </TitlesOfParts>
  <Company>University of Pretoria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NATIONAL SCHOOLS MOOT</dc:title>
  <dc:creator>none</dc:creator>
  <cp:lastModifiedBy>Alexia Katsiginis</cp:lastModifiedBy>
  <cp:revision>15</cp:revision>
  <dcterms:created xsi:type="dcterms:W3CDTF">2017-06-01T13:16:05Z</dcterms:created>
  <dcterms:modified xsi:type="dcterms:W3CDTF">2017-06-03T07:58:53Z</dcterms:modified>
</cp:coreProperties>
</file>