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70" r:id="rId11"/>
    <p:sldId id="268" r:id="rId12"/>
    <p:sldId id="271" r:id="rId13"/>
    <p:sldId id="272" r:id="rId14"/>
    <p:sldId id="269" r:id="rId15"/>
    <p:sldId id="274" r:id="rId16"/>
    <p:sldId id="275" r:id="rId17"/>
    <p:sldId id="276" r:id="rId18"/>
    <p:sldId id="277" r:id="rId19"/>
    <p:sldId id="278" r:id="rId20"/>
    <p:sldId id="279" r:id="rId21"/>
    <p:sldId id="288" r:id="rId22"/>
    <p:sldId id="289" r:id="rId23"/>
    <p:sldId id="280" r:id="rId24"/>
    <p:sldId id="282" r:id="rId25"/>
    <p:sldId id="287" r:id="rId26"/>
    <p:sldId id="283" r:id="rId27"/>
    <p:sldId id="284" r:id="rId28"/>
    <p:sldId id="281" r:id="rId29"/>
    <p:sldId id="285" r:id="rId30"/>
    <p:sldId id="286" r:id="rId31"/>
    <p:sldId id="25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CC3F72-0A95-45D8-902E-17F9D02619F2}">
          <p14:sldIdLst>
            <p14:sldId id="256"/>
            <p14:sldId id="257"/>
            <p14:sldId id="259"/>
            <p14:sldId id="260"/>
            <p14:sldId id="261"/>
            <p14:sldId id="262"/>
            <p14:sldId id="267"/>
            <p14:sldId id="263"/>
            <p14:sldId id="264"/>
            <p14:sldId id="270"/>
            <p14:sldId id="268"/>
            <p14:sldId id="271"/>
            <p14:sldId id="272"/>
            <p14:sldId id="269"/>
            <p14:sldId id="274"/>
            <p14:sldId id="275"/>
            <p14:sldId id="276"/>
            <p14:sldId id="277"/>
            <p14:sldId id="278"/>
            <p14:sldId id="279"/>
            <p14:sldId id="288"/>
            <p14:sldId id="289"/>
            <p14:sldId id="280"/>
            <p14:sldId id="282"/>
            <p14:sldId id="287"/>
            <p14:sldId id="283"/>
            <p14:sldId id="284"/>
            <p14:sldId id="281"/>
            <p14:sldId id="285"/>
            <p14:sldId id="286"/>
            <p14:sldId id="25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203" autoAdjust="0"/>
  </p:normalViewPr>
  <p:slideViewPr>
    <p:cSldViewPr>
      <p:cViewPr varScale="1">
        <p:scale>
          <a:sx n="87" d="100"/>
          <a:sy n="87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CB7AB-8558-4DD4-94BA-A8E6C303075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2E180-FF83-4D0B-AF7F-B7B262FE3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E180-FF83-4D0B-AF7F-B7B262FE3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1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E180-FF83-4D0B-AF7F-B7B262FE39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2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E180-FF83-4D0B-AF7F-B7B262FE3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2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E180-FF83-4D0B-AF7F-B7B262FE39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2E180-FF83-4D0B-AF7F-B7B262FE39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9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ECAB635-2E2A-4C29-A3C0-276123556C33}" type="datetimeFigureOut">
              <a:rPr lang="en-ZA" smtClean="0"/>
              <a:t>2015/08/03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1C068F3-ECB2-46F3-A38E-C8CB6457AE6A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user\Pictures\Acacia kosiensis\100_67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977" y="4770524"/>
            <a:ext cx="3094436" cy="20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Pictures\Erythrina vars\Yellow caffra 012012\082012\E. Caffra YELLOW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665" y="-30218"/>
            <a:ext cx="3240647" cy="216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Pictures\20150306\2013-09-04 15.58.2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82" y="4898857"/>
            <a:ext cx="3042281" cy="202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150306\2012-02-03 15.20.32-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7897" y="3780"/>
            <a:ext cx="4599898" cy="356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9203" y="2304099"/>
            <a:ext cx="3799075" cy="170216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The </a:t>
            </a:r>
            <a:r>
              <a:rPr lang="en-ZA" dirty="0" err="1" smtClean="0"/>
              <a:t>Manie</a:t>
            </a:r>
            <a:r>
              <a:rPr lang="en-ZA" dirty="0" smtClean="0"/>
              <a:t> </a:t>
            </a:r>
            <a:br>
              <a:rPr lang="en-ZA" dirty="0" smtClean="0"/>
            </a:br>
            <a:r>
              <a:rPr lang="en-ZA" dirty="0" smtClean="0"/>
              <a:t>van der Schijff Botanical Garden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2095" y="4095880"/>
            <a:ext cx="3614837" cy="607816"/>
          </a:xfrm>
        </p:spPr>
        <p:txBody>
          <a:bodyPr>
            <a:normAutofit fontScale="92500" lnSpcReduction="10000"/>
          </a:bodyPr>
          <a:lstStyle/>
          <a:p>
            <a:r>
              <a:rPr lang="en-ZA" dirty="0" smtClean="0">
                <a:solidFill>
                  <a:schemeClr val="tx1"/>
                </a:solidFill>
              </a:rPr>
              <a:t>The living library of UP: resources for research and teaching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user\Pictures\20150306\2012-02-11 12.58.2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4770524"/>
            <a:ext cx="1565518" cy="20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Pictures\20150306\2012-02-11 15.28.0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555" y="3388617"/>
            <a:ext cx="2423865" cy="164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Pictures\20150306\20140603_10465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297" y="2861153"/>
            <a:ext cx="2292416" cy="407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-30218"/>
            <a:ext cx="1701582" cy="238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4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Pictures\20150306\2011-09-06 07.06.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-7644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Pictures\20150306\2012-01-27 10.53.02-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4047" y="3212976"/>
            <a:ext cx="5688632" cy="36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3314" name="Picture 2" descr="C:\Users\user\Pictures\20150306\2027-08-15 18.51.2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Pictures\Jason_USA Trip\Jason\Photos for talks\Pond pics\Development\P105000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7430" y="3198328"/>
            <a:ext cx="4879563" cy="36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4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Pictures\20150306\2013-08-09 13.40.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7"/>
            <a:ext cx="5855527" cy="39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9221" name="Picture 5" descr="C:\Users\user\Pictures\20150306\2013-08-09 13.44.4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527" y="-13511"/>
            <a:ext cx="3269489" cy="490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660" y="3919841"/>
            <a:ext cx="9174660" cy="299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2197" y="3894544"/>
            <a:ext cx="2059608" cy="308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" y="-13511"/>
            <a:ext cx="6133014" cy="43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1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Pictures\2015 06 03\2015-06-18 11.51.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25" y="-99392"/>
            <a:ext cx="4851776" cy="363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Pictures\Jason_USA Trip\Jason\Photos for talks\Photos\100_4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77" y="2193925"/>
            <a:ext cx="6354124" cy="476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4339" name="Picture 3" descr="C:\Users\user\Pictures\Jason_USA Trip\Jason\Photos for talks\Photos\102013\102013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3" y="-99392"/>
            <a:ext cx="4383450" cy="328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Pictures\2015 06 03\2015-06-08 10.07.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3" y="2780928"/>
            <a:ext cx="3134601" cy="41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8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616" y="476672"/>
            <a:ext cx="3744534" cy="11430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Research in living memory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10" y="1651613"/>
            <a:ext cx="4163077" cy="4863822"/>
          </a:xfrm>
        </p:spPr>
        <p:txBody>
          <a:bodyPr>
            <a:normAutofit fontScale="70000" lnSpcReduction="20000"/>
          </a:bodyPr>
          <a:lstStyle/>
          <a:p>
            <a:r>
              <a:rPr lang="en-ZA" dirty="0" err="1" smtClean="0"/>
              <a:t>Prof.</a:t>
            </a:r>
            <a:r>
              <a:rPr lang="en-ZA" dirty="0" smtClean="0"/>
              <a:t> </a:t>
            </a:r>
            <a:r>
              <a:rPr lang="en-ZA" dirty="0" err="1" smtClean="0"/>
              <a:t>Namrita</a:t>
            </a:r>
            <a:r>
              <a:rPr lang="en-ZA" dirty="0" smtClean="0"/>
              <a:t> </a:t>
            </a:r>
            <a:r>
              <a:rPr lang="en-ZA" dirty="0" err="1" smtClean="0"/>
              <a:t>Lall</a:t>
            </a:r>
            <a:r>
              <a:rPr lang="en-ZA" dirty="0" smtClean="0"/>
              <a:t> and graduates</a:t>
            </a:r>
          </a:p>
          <a:p>
            <a:r>
              <a:rPr lang="en-ZA" dirty="0" err="1" smtClean="0"/>
              <a:t>Prof.</a:t>
            </a:r>
            <a:r>
              <a:rPr lang="en-ZA" dirty="0" smtClean="0"/>
              <a:t> Marion Meyer and graduates</a:t>
            </a:r>
          </a:p>
          <a:p>
            <a:r>
              <a:rPr lang="en-ZA" dirty="0" err="1" smtClean="0"/>
              <a:t>Prof.</a:t>
            </a:r>
            <a:r>
              <a:rPr lang="en-ZA" dirty="0" smtClean="0"/>
              <a:t> Kobus </a:t>
            </a:r>
            <a:r>
              <a:rPr lang="en-ZA" dirty="0" err="1" smtClean="0"/>
              <a:t>Eloff</a:t>
            </a:r>
            <a:r>
              <a:rPr lang="en-ZA" dirty="0" smtClean="0"/>
              <a:t> &amp; ethnobotanical research program</a:t>
            </a:r>
          </a:p>
          <a:p>
            <a:r>
              <a:rPr lang="en-ZA" dirty="0" err="1" smtClean="0"/>
              <a:t>Prof.</a:t>
            </a:r>
            <a:r>
              <a:rPr lang="en-ZA" dirty="0" smtClean="0"/>
              <a:t> Yolanda Roux and graduates</a:t>
            </a:r>
          </a:p>
          <a:p>
            <a:r>
              <a:rPr lang="en-ZA" dirty="0" err="1" smtClean="0"/>
              <a:t>Dr.</a:t>
            </a:r>
            <a:r>
              <a:rPr lang="en-ZA" dirty="0" smtClean="0"/>
              <a:t> </a:t>
            </a:r>
            <a:r>
              <a:rPr lang="en-ZA" dirty="0" err="1" smtClean="0"/>
              <a:t>Esch</a:t>
            </a:r>
            <a:r>
              <a:rPr lang="en-ZA" dirty="0" smtClean="0"/>
              <a:t> Mizrachi and current students</a:t>
            </a:r>
          </a:p>
          <a:p>
            <a:r>
              <a:rPr lang="en-ZA" dirty="0" err="1" smtClean="0"/>
              <a:t>Prof.</a:t>
            </a:r>
            <a:r>
              <a:rPr lang="en-ZA" dirty="0" smtClean="0"/>
              <a:t> </a:t>
            </a:r>
            <a:r>
              <a:rPr lang="en-ZA" dirty="0" err="1" smtClean="0"/>
              <a:t>Braam</a:t>
            </a:r>
            <a:r>
              <a:rPr lang="en-ZA" dirty="0" smtClean="0"/>
              <a:t> van </a:t>
            </a:r>
            <a:r>
              <a:rPr lang="en-ZA" dirty="0" err="1" smtClean="0"/>
              <a:t>Wyk</a:t>
            </a:r>
            <a:r>
              <a:rPr lang="en-ZA" dirty="0" smtClean="0"/>
              <a:t> and graduates</a:t>
            </a:r>
          </a:p>
          <a:p>
            <a:r>
              <a:rPr lang="en-ZA" dirty="0" err="1" smtClean="0"/>
              <a:t>Prof.</a:t>
            </a:r>
            <a:r>
              <a:rPr lang="en-ZA" dirty="0" smtClean="0"/>
              <a:t> Hannes </a:t>
            </a:r>
            <a:r>
              <a:rPr lang="en-ZA" dirty="0" err="1" smtClean="0"/>
              <a:t>Robbertse</a:t>
            </a:r>
            <a:endParaRPr lang="en-ZA" dirty="0" smtClean="0"/>
          </a:p>
          <a:p>
            <a:r>
              <a:rPr lang="en-ZA" dirty="0" smtClean="0"/>
              <a:t>Several theses produced on cycads</a:t>
            </a:r>
          </a:p>
          <a:p>
            <a:r>
              <a:rPr lang="en-ZA" dirty="0" smtClean="0"/>
              <a:t>Other departments &amp; faculties</a:t>
            </a:r>
          </a:p>
          <a:p>
            <a:pPr lvl="1"/>
            <a:r>
              <a:rPr lang="en-ZA" dirty="0" smtClean="0"/>
              <a:t>Consumer Science</a:t>
            </a:r>
          </a:p>
          <a:p>
            <a:pPr lvl="1"/>
            <a:r>
              <a:rPr lang="en-ZA" dirty="0" smtClean="0"/>
              <a:t>Landscape Architecture</a:t>
            </a:r>
          </a:p>
          <a:p>
            <a:pPr lvl="1"/>
            <a:r>
              <a:rPr lang="en-ZA" dirty="0" smtClean="0"/>
              <a:t>Zoology</a:t>
            </a:r>
          </a:p>
          <a:p>
            <a:r>
              <a:rPr lang="en-ZA" dirty="0" smtClean="0"/>
              <a:t>Outside interests</a:t>
            </a:r>
          </a:p>
          <a:p>
            <a:pPr lvl="1"/>
            <a:r>
              <a:rPr lang="en-ZA" dirty="0" smtClean="0"/>
              <a:t>CSIR</a:t>
            </a:r>
          </a:p>
          <a:p>
            <a:pPr lvl="1"/>
            <a:r>
              <a:rPr lang="en-ZA" dirty="0" smtClean="0"/>
              <a:t>Horticultural researcher interests</a:t>
            </a:r>
          </a:p>
          <a:p>
            <a:pPr lvl="1"/>
            <a:r>
              <a:rPr lang="en-ZA" smtClean="0"/>
              <a:t>Durham </a:t>
            </a:r>
            <a:r>
              <a:rPr lang="en-ZA" dirty="0" smtClean="0"/>
              <a:t>University (UK)</a:t>
            </a:r>
          </a:p>
          <a:p>
            <a:pPr lvl="1"/>
            <a:endParaRPr lang="en-ZA" dirty="0" smtClean="0"/>
          </a:p>
          <a:p>
            <a:endParaRPr lang="en-ZA" dirty="0" smtClean="0"/>
          </a:p>
          <a:p>
            <a:endParaRPr lang="en-ZA" dirty="0" smtClean="0"/>
          </a:p>
          <a:p>
            <a:endParaRPr lang="en-Z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560" y="-23308"/>
            <a:ext cx="3960440" cy="1381549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693" y="1402161"/>
            <a:ext cx="4293307" cy="144016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2903475"/>
            <a:ext cx="3563888" cy="1118895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1082" y="3361466"/>
            <a:ext cx="1205396" cy="631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9317" y="4083524"/>
            <a:ext cx="2584683" cy="15404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5587" t="29000" r="43701" b="49300"/>
          <a:stretch/>
        </p:blipFill>
        <p:spPr>
          <a:xfrm>
            <a:off x="6118141" y="5653482"/>
            <a:ext cx="3017291" cy="11991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711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23529" y="1894533"/>
            <a:ext cx="5112568" cy="429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ZA" dirty="0" smtClean="0"/>
              <a:t>Invest in our staff</a:t>
            </a:r>
          </a:p>
          <a:p>
            <a:pPr lvl="2"/>
            <a:r>
              <a:rPr lang="en-ZA" dirty="0" smtClean="0"/>
              <a:t>Trained Basic horticulture: Botanical garden: Supervisory</a:t>
            </a:r>
          </a:p>
          <a:p>
            <a:pPr lvl="1"/>
            <a:r>
              <a:rPr lang="en-ZA" dirty="0" smtClean="0"/>
              <a:t>BOT subjects</a:t>
            </a:r>
          </a:p>
          <a:p>
            <a:pPr lvl="1"/>
            <a:r>
              <a:rPr lang="en-ZA" dirty="0" smtClean="0"/>
              <a:t>French institute of landscape architecture internships (FR)</a:t>
            </a:r>
          </a:p>
          <a:p>
            <a:pPr lvl="1"/>
            <a:r>
              <a:rPr lang="en-ZA" dirty="0" smtClean="0"/>
              <a:t>UNISA interns and consultation</a:t>
            </a:r>
          </a:p>
          <a:p>
            <a:pPr lvl="1"/>
            <a:r>
              <a:rPr lang="en-ZA" dirty="0" smtClean="0"/>
              <a:t>Prospects</a:t>
            </a:r>
          </a:p>
          <a:p>
            <a:pPr lvl="2"/>
            <a:r>
              <a:rPr lang="en-ZA" dirty="0" smtClean="0"/>
              <a:t>Interns from plant production</a:t>
            </a:r>
          </a:p>
          <a:p>
            <a:pPr lvl="2"/>
            <a:r>
              <a:rPr lang="en-ZA" dirty="0" smtClean="0"/>
              <a:t>Mentorship program from faculty</a:t>
            </a:r>
          </a:p>
          <a:p>
            <a:pPr lvl="1"/>
            <a:endParaRPr lang="en-ZA" dirty="0" smtClean="0"/>
          </a:p>
          <a:p>
            <a:endParaRPr lang="en-ZA" dirty="0" smtClean="0"/>
          </a:p>
          <a:p>
            <a:endParaRPr lang="en-ZA" dirty="0" smtClean="0"/>
          </a:p>
          <a:p>
            <a:endParaRPr lang="en-ZA" dirty="0" smtClean="0"/>
          </a:p>
        </p:txBody>
      </p:sp>
      <p:pic>
        <p:nvPicPr>
          <p:cNvPr id="7170" name="Picture 2" descr="https://scontent-ams2-1.xx.fbcdn.net/hphotos-xpf1/v/t1.0-9/10881766_1564218307152684_6358758167304754107_n.jpg?oh=458b47a0e10fea4780cbe05314d7164e&amp;oe=56456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21" y="-5576"/>
            <a:ext cx="4099380" cy="30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4217193" cy="11430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Teaching and Learning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>
          <a:xfrm>
            <a:off x="3059832" y="0"/>
            <a:ext cx="6064448" cy="3411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4250"/>
          <a:stretch/>
        </p:blipFill>
        <p:spPr>
          <a:xfrm>
            <a:off x="5004048" y="4651548"/>
            <a:ext cx="4139952" cy="2206452"/>
          </a:xfrm>
          <a:prstGeom prst="rect">
            <a:avLst/>
          </a:prstGeom>
        </p:spPr>
      </p:pic>
      <p:sp>
        <p:nvSpPr>
          <p:cNvPr id="5" name="AutoShape 2" descr="Displaying SA_4-7-15_Walter_Sisulu-3_view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4509120"/>
            <a:ext cx="4211960" cy="2355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4" y="136202"/>
            <a:ext cx="4377579" cy="3283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53" y="136202"/>
            <a:ext cx="4390786" cy="32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Grassland garden</a:t>
            </a:r>
          </a:p>
          <a:p>
            <a:r>
              <a:rPr lang="en-GB" dirty="0" smtClean="0"/>
              <a:t>Bromeliads</a:t>
            </a:r>
          </a:p>
          <a:p>
            <a:r>
              <a:rPr lang="en-GB" dirty="0" smtClean="0"/>
              <a:t>Rehabilitation of the </a:t>
            </a:r>
            <a:r>
              <a:rPr lang="en-GB" dirty="0" err="1" smtClean="0"/>
              <a:t>Hartbeesspruit</a:t>
            </a:r>
            <a:r>
              <a:rPr lang="en-GB" dirty="0" smtClean="0"/>
              <a:t> (LC de Villiers)</a:t>
            </a:r>
          </a:p>
          <a:p>
            <a:r>
              <a:rPr lang="en-GB" dirty="0" smtClean="0"/>
              <a:t>Aloes for Africa</a:t>
            </a:r>
          </a:p>
          <a:p>
            <a:r>
              <a:rPr lang="en-GB" dirty="0" smtClean="0"/>
              <a:t>Agaves the exotic alternative</a:t>
            </a:r>
          </a:p>
          <a:p>
            <a:r>
              <a:rPr lang="en-GB" dirty="0" smtClean="0"/>
              <a:t>Consumer sciences</a:t>
            </a:r>
          </a:p>
          <a:p>
            <a:r>
              <a:rPr lang="en-GB" dirty="0" err="1" smtClean="0"/>
              <a:t>Sci-Enza</a:t>
            </a:r>
            <a:r>
              <a:rPr lang="en-GB" dirty="0" smtClean="0"/>
              <a:t> food scheme</a:t>
            </a:r>
          </a:p>
          <a:p>
            <a:r>
              <a:rPr lang="en-GB" dirty="0" smtClean="0"/>
              <a:t>Future Africa</a:t>
            </a:r>
          </a:p>
          <a:p>
            <a:r>
              <a:rPr lang="en-ZA" dirty="0"/>
              <a:t>Consumer sciences and herb/veld food garden spaces.</a:t>
            </a:r>
          </a:p>
          <a:p>
            <a:r>
              <a:rPr lang="en-ZA" dirty="0"/>
              <a:t>UP Art centre with associated </a:t>
            </a:r>
            <a:r>
              <a:rPr lang="en-ZA" dirty="0" smtClean="0"/>
              <a:t>gardens</a:t>
            </a:r>
          </a:p>
          <a:p>
            <a:r>
              <a:rPr lang="en-ZA" dirty="0"/>
              <a:t>Aloe </a:t>
            </a:r>
            <a:r>
              <a:rPr lang="en-ZA" dirty="0" smtClean="0"/>
              <a:t>collection expansion Admin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26" y="317787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83568" y="1317252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Grassland: our home biome</a:t>
            </a:r>
            <a:endParaRPr lang="en-US" sz="2100" u="sng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7426" y="1865953"/>
            <a:ext cx="2757422" cy="5046748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bg1"/>
              </a:buClr>
            </a:pPr>
            <a:r>
              <a:rPr lang="en-GB" dirty="0" smtClean="0"/>
              <a:t>University located in Grassland biome</a:t>
            </a:r>
          </a:p>
          <a:p>
            <a:pPr>
              <a:buClr>
                <a:schemeClr val="bg1"/>
              </a:buClr>
            </a:pPr>
            <a:r>
              <a:rPr lang="en-GB" dirty="0" smtClean="0"/>
              <a:t>Historically section in monocot garden</a:t>
            </a:r>
          </a:p>
          <a:p>
            <a:pPr>
              <a:buClr>
                <a:schemeClr val="bg1"/>
              </a:buClr>
            </a:pPr>
            <a:r>
              <a:rPr lang="en-GB" dirty="0" smtClean="0"/>
              <a:t>Grassland vegetation large monocot component</a:t>
            </a:r>
          </a:p>
          <a:p>
            <a:pPr lvl="1">
              <a:buClr>
                <a:schemeClr val="bg2"/>
              </a:buClr>
            </a:pPr>
            <a:r>
              <a:rPr lang="en-GB" dirty="0" err="1" smtClean="0"/>
              <a:t>Poaceae</a:t>
            </a:r>
            <a:r>
              <a:rPr lang="en-GB" dirty="0" smtClean="0"/>
              <a:t>, </a:t>
            </a:r>
            <a:r>
              <a:rPr lang="en-GB" dirty="0" err="1" smtClean="0"/>
              <a:t>Asparagaceae</a:t>
            </a:r>
            <a:r>
              <a:rPr lang="en-GB" dirty="0"/>
              <a:t> </a:t>
            </a:r>
            <a:r>
              <a:rPr lang="en-GB" dirty="0" err="1" smtClean="0"/>
              <a:t>s.l.</a:t>
            </a:r>
            <a:r>
              <a:rPr lang="en-GB" dirty="0" smtClean="0"/>
              <a:t>, </a:t>
            </a:r>
            <a:r>
              <a:rPr lang="en-GB" dirty="0" err="1" smtClean="0"/>
              <a:t>Cyperaceae</a:t>
            </a:r>
            <a:endParaRPr lang="en-GB" dirty="0" smtClean="0"/>
          </a:p>
          <a:p>
            <a:pPr>
              <a:buClr>
                <a:schemeClr val="bg1"/>
              </a:buClr>
            </a:pPr>
            <a:r>
              <a:rPr lang="en-GB" dirty="0" smtClean="0"/>
              <a:t>Three layers</a:t>
            </a:r>
          </a:p>
          <a:p>
            <a:pPr lvl="1">
              <a:buClr>
                <a:schemeClr val="bg2">
                  <a:lumMod val="75000"/>
                </a:schemeClr>
              </a:buClr>
            </a:pPr>
            <a:r>
              <a:rPr lang="en-GB" dirty="0" smtClean="0"/>
              <a:t>Grass “canopy”</a:t>
            </a:r>
          </a:p>
          <a:p>
            <a:pPr lvl="1">
              <a:buClr>
                <a:schemeClr val="bg2">
                  <a:lumMod val="75000"/>
                </a:schemeClr>
              </a:buClr>
            </a:pPr>
            <a:r>
              <a:rPr lang="en-GB" dirty="0" smtClean="0"/>
              <a:t>Herbaceous understory</a:t>
            </a:r>
          </a:p>
          <a:p>
            <a:pPr lvl="1">
              <a:buClr>
                <a:schemeClr val="bg2">
                  <a:lumMod val="75000"/>
                </a:schemeClr>
              </a:buClr>
            </a:pPr>
            <a:r>
              <a:rPr lang="en-GB" dirty="0" err="1" smtClean="0"/>
              <a:t>Geophytic</a:t>
            </a:r>
            <a:r>
              <a:rPr lang="en-GB" dirty="0" smtClean="0"/>
              <a:t> subterranean </a:t>
            </a:r>
          </a:p>
          <a:p>
            <a:pPr>
              <a:buClr>
                <a:schemeClr val="bg1"/>
              </a:buClr>
            </a:pPr>
            <a:r>
              <a:rPr lang="en-GB" dirty="0" smtClean="0"/>
              <a:t>Indigenous Highveld taxa</a:t>
            </a:r>
          </a:p>
          <a:p>
            <a:pPr>
              <a:buClr>
                <a:schemeClr val="bg1"/>
              </a:buClr>
            </a:pPr>
            <a:r>
              <a:rPr lang="en-GB" dirty="0" smtClean="0"/>
              <a:t>Pyrogenic species</a:t>
            </a:r>
          </a:p>
          <a:p>
            <a:pPr lvl="1">
              <a:buClr>
                <a:schemeClr val="bg1"/>
              </a:buClr>
            </a:pPr>
            <a:r>
              <a:rPr lang="en-GB" dirty="0" smtClean="0"/>
              <a:t>Cycads</a:t>
            </a:r>
          </a:p>
          <a:p>
            <a:pPr>
              <a:buClr>
                <a:schemeClr val="bg1"/>
              </a:buClr>
            </a:pPr>
            <a:r>
              <a:rPr lang="en-GB" b="1" dirty="0" smtClean="0"/>
              <a:t>Fire on campus…</a:t>
            </a:r>
          </a:p>
          <a:p>
            <a:pPr>
              <a:buClr>
                <a:schemeClr val="bg1"/>
              </a:buClr>
            </a:pPr>
            <a:endParaRPr lang="en-GB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17" y="3440349"/>
            <a:ext cx="5050972" cy="3367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01" y="1674025"/>
            <a:ext cx="4435890" cy="29572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36" y="4648372"/>
            <a:ext cx="3118854" cy="2209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16" y="4586559"/>
            <a:ext cx="3178875" cy="2226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756" y="1566763"/>
            <a:ext cx="2935234" cy="5235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4666" y="2419872"/>
            <a:ext cx="5183514" cy="34556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5932" y="1632718"/>
            <a:ext cx="3443639" cy="5220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427" y="1696024"/>
            <a:ext cx="3478329" cy="51835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493" y="1566763"/>
            <a:ext cx="2893243" cy="5278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57" y="3011430"/>
            <a:ext cx="5097943" cy="3823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427" y="2573663"/>
            <a:ext cx="6444297" cy="429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16" y="378178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13845" y="1298099"/>
            <a:ext cx="5857875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 err="1"/>
              <a:t>Bromeliaceae</a:t>
            </a:r>
            <a:r>
              <a:rPr lang="en-GB" sz="2100" u="sng" dirty="0"/>
              <a:t>: the most beautiful plants in the world</a:t>
            </a:r>
            <a:endParaRPr lang="en-US" sz="21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9879" y="1663930"/>
            <a:ext cx="3086100" cy="3171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79" y="1634061"/>
            <a:ext cx="3179611" cy="2119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97" y="3173645"/>
            <a:ext cx="2432378" cy="3648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39" y="4511718"/>
            <a:ext cx="3465740" cy="2310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2" y="3121561"/>
            <a:ext cx="2457246" cy="3685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76" y="3687839"/>
            <a:ext cx="4679387" cy="3119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649" y="3121561"/>
            <a:ext cx="3658130" cy="3729791"/>
          </a:xfrm>
          <a:prstGeom prst="rect">
            <a:avLst/>
          </a:prstGeom>
        </p:spPr>
      </p:pic>
      <p:pic>
        <p:nvPicPr>
          <p:cNvPr id="3074" name="Picture 2" descr="https://upload.wikimedia.org/wikipedia/commons/b/bc/Bromeli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2344" y="3214309"/>
            <a:ext cx="3413636" cy="360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2500" y="1987199"/>
            <a:ext cx="7886700" cy="326350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Over 50 species/cultivars</a:t>
            </a:r>
          </a:p>
          <a:p>
            <a:pPr lvl="1"/>
            <a:r>
              <a:rPr lang="en-GB" dirty="0" smtClean="0"/>
              <a:t>Over 50 000 worldwide!</a:t>
            </a:r>
          </a:p>
          <a:p>
            <a:r>
              <a:rPr lang="en-GB" dirty="0" smtClean="0"/>
              <a:t>Almost exclusively South/Central American</a:t>
            </a:r>
          </a:p>
          <a:p>
            <a:pPr lvl="1"/>
            <a:r>
              <a:rPr lang="en-GB" dirty="0" smtClean="0"/>
              <a:t>1 West African species</a:t>
            </a:r>
          </a:p>
          <a:p>
            <a:r>
              <a:rPr lang="en-GB" dirty="0" smtClean="0"/>
              <a:t>Most epiphytic, some terrestrial</a:t>
            </a:r>
          </a:p>
          <a:p>
            <a:r>
              <a:rPr lang="en-GB" dirty="0" err="1" smtClean="0"/>
              <a:t>Waterflowering</a:t>
            </a:r>
            <a:r>
              <a:rPr lang="en-GB" dirty="0" smtClean="0"/>
              <a:t> with </a:t>
            </a:r>
            <a:r>
              <a:rPr lang="en-GB" dirty="0" err="1" smtClean="0"/>
              <a:t>microfauna</a:t>
            </a:r>
            <a:endParaRPr lang="en-GB" dirty="0" smtClean="0"/>
          </a:p>
          <a:p>
            <a:r>
              <a:rPr lang="en-GB" dirty="0" smtClean="0"/>
              <a:t>Most monocarpic</a:t>
            </a:r>
          </a:p>
          <a:p>
            <a:pPr lvl="1"/>
            <a:r>
              <a:rPr lang="en-GB" dirty="0" smtClean="0"/>
              <a:t>Some grow for decades</a:t>
            </a:r>
          </a:p>
          <a:p>
            <a:r>
              <a:rPr lang="en-GB" dirty="0" smtClean="0"/>
              <a:t>FOR SALE!</a:t>
            </a:r>
          </a:p>
          <a:p>
            <a:endParaRPr lang="en-US" dirty="0"/>
          </a:p>
        </p:txBody>
      </p:sp>
      <p:pic>
        <p:nvPicPr>
          <p:cNvPr id="12" name="Picture 11" descr="D:\30 Oct 2012\IMG_0055.jpg"/>
          <p:cNvPicPr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9067" y="1634059"/>
            <a:ext cx="2405142" cy="52172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D:\30 Oct 2012\IMG_0017.jpg"/>
          <p:cNvPicPr/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4208" y="1634061"/>
            <a:ext cx="2895281" cy="5205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220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98" y="344924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47978" y="1339096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Rehabilitation of </a:t>
            </a:r>
            <a:r>
              <a:rPr lang="en-GB" sz="2100" u="sng" dirty="0" err="1"/>
              <a:t>spruit</a:t>
            </a:r>
            <a:r>
              <a:rPr lang="en-GB" sz="2100" u="sng" dirty="0"/>
              <a:t>: </a:t>
            </a:r>
            <a:r>
              <a:rPr lang="en-GB" sz="2100" u="sng" dirty="0" err="1"/>
              <a:t>ecologineering</a:t>
            </a:r>
            <a:endParaRPr lang="en-US" sz="2100" u="sn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2276872"/>
            <a:ext cx="3196590" cy="424847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Flooding &amp; Erosion</a:t>
            </a:r>
          </a:p>
          <a:p>
            <a:r>
              <a:rPr lang="en-GB" dirty="0" smtClean="0"/>
              <a:t>Poor water quality </a:t>
            </a:r>
          </a:p>
          <a:p>
            <a:pPr lvl="1"/>
            <a:r>
              <a:rPr lang="en-GB" dirty="0" smtClean="0"/>
              <a:t>Better quality leaving</a:t>
            </a:r>
            <a:endParaRPr lang="en-GB" dirty="0"/>
          </a:p>
          <a:p>
            <a:r>
              <a:rPr lang="en-GB" dirty="0" smtClean="0"/>
              <a:t>Low species diversity</a:t>
            </a:r>
          </a:p>
          <a:p>
            <a:pPr lvl="1"/>
            <a:r>
              <a:rPr lang="en-GB" dirty="0" smtClean="0"/>
              <a:t>Many exotics &amp; </a:t>
            </a:r>
            <a:r>
              <a:rPr lang="en-GB" dirty="0" err="1" smtClean="0"/>
              <a:t>invasives</a:t>
            </a:r>
            <a:endParaRPr lang="en-GB" dirty="0" smtClean="0"/>
          </a:p>
          <a:p>
            <a:r>
              <a:rPr lang="en-GB" dirty="0" smtClean="0"/>
              <a:t>Aesthetically unpleasing</a:t>
            </a:r>
          </a:p>
          <a:p>
            <a:r>
              <a:rPr lang="en-GB" dirty="0" smtClean="0"/>
              <a:t>Student hangout &amp; visitor heavy section</a:t>
            </a:r>
          </a:p>
          <a:p>
            <a:r>
              <a:rPr lang="en-GB" dirty="0" smtClean="0"/>
              <a:t>2 Approaches</a:t>
            </a:r>
          </a:p>
          <a:p>
            <a:pPr lvl="1"/>
            <a:r>
              <a:rPr lang="en-GB" dirty="0" smtClean="0"/>
              <a:t>Strictly engineering solutions</a:t>
            </a:r>
          </a:p>
          <a:p>
            <a:pPr lvl="1"/>
            <a:r>
              <a:rPr lang="en-GB" dirty="0" smtClean="0"/>
              <a:t>Combined ecological</a:t>
            </a:r>
          </a:p>
          <a:p>
            <a:r>
              <a:rPr lang="en-GB" dirty="0" smtClean="0"/>
              <a:t>Highveld indigenous species</a:t>
            </a:r>
          </a:p>
          <a:p>
            <a:pPr lvl="1"/>
            <a:r>
              <a:rPr lang="en-GB" dirty="0" smtClean="0"/>
              <a:t>Massive species &amp; numbers at Rainwater Harvesting Garden</a:t>
            </a:r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2053590"/>
            <a:ext cx="5262880" cy="3947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2053590"/>
            <a:ext cx="5318760" cy="3947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673" y="1690003"/>
            <a:ext cx="5374638" cy="515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25459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8650" y="2039035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Aloes: for Africa</a:t>
            </a:r>
            <a:endParaRPr lang="en-US" sz="2100" u="sn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2537020"/>
            <a:ext cx="2914650" cy="3916316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HPC school</a:t>
            </a:r>
          </a:p>
          <a:p>
            <a:r>
              <a:rPr lang="en-GB" dirty="0" smtClean="0"/>
              <a:t>LC de Villiers road down to Astro</a:t>
            </a:r>
          </a:p>
          <a:p>
            <a:r>
              <a:rPr lang="en-GB" dirty="0" smtClean="0"/>
              <a:t>Hybrids from our test beds</a:t>
            </a:r>
          </a:p>
          <a:p>
            <a:pPr lvl="1"/>
            <a:r>
              <a:rPr lang="en-GB" dirty="0" smtClean="0"/>
              <a:t>Prerequisite from rectorate</a:t>
            </a:r>
          </a:p>
          <a:p>
            <a:r>
              <a:rPr lang="en-GB" dirty="0" smtClean="0"/>
              <a:t>At </a:t>
            </a:r>
            <a:r>
              <a:rPr lang="en-GB" dirty="0" err="1" smtClean="0"/>
              <a:t>Koeleman</a:t>
            </a:r>
            <a:r>
              <a:rPr lang="en-GB" dirty="0" smtClean="0"/>
              <a:t> collection</a:t>
            </a:r>
          </a:p>
          <a:p>
            <a:r>
              <a:rPr lang="en-US" dirty="0" smtClean="0"/>
              <a:t>Pièce </a:t>
            </a:r>
            <a:r>
              <a:rPr lang="en-US" dirty="0"/>
              <a:t>De </a:t>
            </a:r>
            <a:r>
              <a:rPr lang="en-US" dirty="0" smtClean="0"/>
              <a:t>Résistance</a:t>
            </a:r>
          </a:p>
          <a:p>
            <a:pPr lvl="1"/>
            <a:r>
              <a:rPr lang="en-GB" dirty="0" smtClean="0"/>
              <a:t>In front of Admin!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836308"/>
            <a:ext cx="5600700" cy="4200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115" y="1919631"/>
            <a:ext cx="2508885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0" y="1893333"/>
            <a:ext cx="3110865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93" y="2537020"/>
            <a:ext cx="5761307" cy="4320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941" y="2504398"/>
            <a:ext cx="5804803" cy="43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Pictures\20150306\2015-03-27 11.59.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2025" y="-41626"/>
            <a:ext cx="4231975" cy="23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4104574" cy="11430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A (very) short history of the Garden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769644"/>
          </a:xfrm>
        </p:spPr>
        <p:txBody>
          <a:bodyPr>
            <a:normAutofit fontScale="92500"/>
          </a:bodyPr>
          <a:lstStyle/>
          <a:p>
            <a:r>
              <a:rPr lang="en-ZA" dirty="0" smtClean="0"/>
              <a:t>1924: </a:t>
            </a:r>
            <a:r>
              <a:rPr lang="en-ZA" i="1" dirty="0" err="1" smtClean="0"/>
              <a:t>Pavetta</a:t>
            </a:r>
            <a:r>
              <a:rPr lang="en-ZA" dirty="0" smtClean="0"/>
              <a:t> species for Research</a:t>
            </a:r>
          </a:p>
          <a:p>
            <a:pPr lvl="1"/>
            <a:r>
              <a:rPr lang="en-ZA" dirty="0" err="1" smtClean="0"/>
              <a:t>Prof.</a:t>
            </a:r>
            <a:r>
              <a:rPr lang="en-ZA" dirty="0" smtClean="0"/>
              <a:t> </a:t>
            </a:r>
            <a:r>
              <a:rPr lang="en-ZA" dirty="0" err="1"/>
              <a:t>Elbrecht</a:t>
            </a:r>
            <a:r>
              <a:rPr lang="en-ZA" dirty="0"/>
              <a:t> </a:t>
            </a:r>
            <a:endParaRPr lang="en-ZA" dirty="0" smtClean="0"/>
          </a:p>
          <a:p>
            <a:pPr lvl="1"/>
            <a:r>
              <a:rPr lang="en-ZA" dirty="0" smtClean="0"/>
              <a:t>Monocot Garden</a:t>
            </a:r>
          </a:p>
          <a:p>
            <a:r>
              <a:rPr lang="en-ZA" dirty="0" smtClean="0"/>
              <a:t>1930’s: the </a:t>
            </a:r>
            <a:r>
              <a:rPr lang="en-ZA" dirty="0"/>
              <a:t>TUC </a:t>
            </a:r>
            <a:r>
              <a:rPr lang="en-ZA" dirty="0" smtClean="0"/>
              <a:t>maintained Department </a:t>
            </a:r>
            <a:r>
              <a:rPr lang="en-ZA" dirty="0"/>
              <a:t>of </a:t>
            </a:r>
            <a:endParaRPr lang="en-ZA" dirty="0" smtClean="0"/>
          </a:p>
          <a:p>
            <a:pPr lvl="1"/>
            <a:r>
              <a:rPr lang="en-ZA" dirty="0" smtClean="0"/>
              <a:t>Done on goodwill</a:t>
            </a:r>
          </a:p>
          <a:p>
            <a:pPr lvl="1"/>
            <a:r>
              <a:rPr lang="en-ZA" dirty="0" smtClean="0"/>
              <a:t>Taking </a:t>
            </a:r>
            <a:r>
              <a:rPr lang="en-ZA" dirty="0"/>
              <a:t>over from the Department of Public Works</a:t>
            </a:r>
            <a:r>
              <a:rPr lang="en-ZA" dirty="0" smtClean="0"/>
              <a:t>. </a:t>
            </a:r>
          </a:p>
          <a:p>
            <a:r>
              <a:rPr lang="nl-NL" dirty="0" smtClean="0"/>
              <a:t>‘</a:t>
            </a:r>
            <a:r>
              <a:rPr lang="nl-NL" i="1" dirty="0"/>
              <a:t>Daar was altyd ’n gebrek aan geld en geen gebrek aan klagte nie.’ </a:t>
            </a:r>
            <a:r>
              <a:rPr lang="en-ZA" dirty="0"/>
              <a:t>Ad </a:t>
            </a:r>
            <a:r>
              <a:rPr lang="en-ZA" dirty="0" err="1" smtClean="0"/>
              <a:t>Destinatum</a:t>
            </a:r>
            <a:r>
              <a:rPr lang="en-ZA" dirty="0" smtClean="0"/>
              <a:t> (1960)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01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90" y="934214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8650" y="1928386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Agave: the exotic alternative</a:t>
            </a:r>
            <a:endParaRPr lang="en-US" sz="2100" u="sn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2426370"/>
            <a:ext cx="4657725" cy="4098974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HPC School</a:t>
            </a:r>
          </a:p>
          <a:p>
            <a:r>
              <a:rPr lang="en-GB" dirty="0" smtClean="0"/>
              <a:t>Kind donations from </a:t>
            </a:r>
            <a:r>
              <a:rPr lang="en-GB" dirty="0" err="1" smtClean="0"/>
              <a:t>Gariep</a:t>
            </a:r>
            <a:r>
              <a:rPr lang="en-GB" dirty="0" smtClean="0"/>
              <a:t> Succulent </a:t>
            </a:r>
            <a:r>
              <a:rPr lang="en-GB" dirty="0" err="1" smtClean="0"/>
              <a:t>Center</a:t>
            </a:r>
            <a:endParaRPr lang="en-GB" dirty="0" smtClean="0"/>
          </a:p>
          <a:p>
            <a:r>
              <a:rPr lang="en-GB" dirty="0" err="1" smtClean="0"/>
              <a:t>Prof.</a:t>
            </a:r>
            <a:r>
              <a:rPr lang="en-GB" dirty="0" smtClean="0"/>
              <a:t> Gideon Smit ex UP/SANBI</a:t>
            </a:r>
          </a:p>
          <a:p>
            <a:r>
              <a:rPr lang="en-GB" dirty="0" smtClean="0"/>
              <a:t>Intermixed with Aloes &amp; other drought tolerant species</a:t>
            </a:r>
          </a:p>
          <a:p>
            <a:r>
              <a:rPr lang="en-GB" dirty="0" err="1" smtClean="0"/>
              <a:t>Waterwise</a:t>
            </a:r>
            <a:r>
              <a:rPr lang="en-GB" dirty="0" smtClean="0"/>
              <a:t> gardening &amp; low maintenance</a:t>
            </a:r>
            <a:endParaRPr lang="en-US" dirty="0"/>
          </a:p>
          <a:p>
            <a:pPr lvl="1"/>
            <a:r>
              <a:rPr lang="en-GB" dirty="0" smtClean="0"/>
              <a:t>No pests and diseases</a:t>
            </a:r>
          </a:p>
          <a:p>
            <a:r>
              <a:rPr lang="en-GB" dirty="0" smtClean="0"/>
              <a:t>Super ethnobotanical plants</a:t>
            </a:r>
          </a:p>
          <a:p>
            <a:pPr lvl="1"/>
            <a:r>
              <a:rPr lang="en-ZA" dirty="0" smtClean="0"/>
              <a:t>Traditional dependency</a:t>
            </a:r>
          </a:p>
          <a:p>
            <a:pPr lvl="1"/>
            <a:r>
              <a:rPr lang="en-ZA" dirty="0" smtClean="0"/>
              <a:t>Religion</a:t>
            </a:r>
          </a:p>
          <a:p>
            <a:pPr lvl="1"/>
            <a:r>
              <a:rPr lang="en-ZA" dirty="0" smtClean="0"/>
              <a:t>Industrial </a:t>
            </a:r>
            <a:r>
              <a:rPr lang="en-ZA" dirty="0"/>
              <a:t>and </a:t>
            </a:r>
            <a:r>
              <a:rPr lang="en-ZA" dirty="0" err="1" smtClean="0"/>
              <a:t>Utilarian</a:t>
            </a:r>
            <a:endParaRPr lang="en-ZA" dirty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5" y="2023939"/>
            <a:ext cx="4355976" cy="4855758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271" y="4233403"/>
            <a:ext cx="1487838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000" y="2852936"/>
            <a:ext cx="3165779" cy="350897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Here taste this</a:t>
            </a:r>
            <a:r>
              <a:rPr lang="en-GB" dirty="0" smtClean="0"/>
              <a:t>!</a:t>
            </a:r>
          </a:p>
          <a:p>
            <a:r>
              <a:rPr lang="en-GB" dirty="0" smtClean="0"/>
              <a:t>Herb garden to supply rare material</a:t>
            </a:r>
            <a:endParaRPr lang="en-US" dirty="0"/>
          </a:p>
          <a:p>
            <a:r>
              <a:rPr lang="en-GB" dirty="0" smtClean="0"/>
              <a:t>Palm fruits</a:t>
            </a:r>
          </a:p>
          <a:p>
            <a:r>
              <a:rPr lang="en-GB" i="1" dirty="0" err="1" smtClean="0"/>
              <a:t>Plectranthus</a:t>
            </a:r>
            <a:r>
              <a:rPr lang="en-GB" i="1" dirty="0" smtClean="0"/>
              <a:t> </a:t>
            </a:r>
            <a:r>
              <a:rPr lang="en-GB" dirty="0" smtClean="0"/>
              <a:t>as </a:t>
            </a:r>
            <a:r>
              <a:rPr lang="en-GB" i="1" dirty="0" err="1" smtClean="0"/>
              <a:t>Origanum</a:t>
            </a:r>
            <a:r>
              <a:rPr lang="en-GB" dirty="0" smtClean="0"/>
              <a:t> </a:t>
            </a:r>
          </a:p>
          <a:p>
            <a:r>
              <a:rPr lang="en-GB" dirty="0" smtClean="0"/>
              <a:t>Rose apple </a:t>
            </a:r>
            <a:r>
              <a:rPr lang="en-GB" i="1" dirty="0" err="1" smtClean="0"/>
              <a:t>Syzigium</a:t>
            </a:r>
            <a:r>
              <a:rPr lang="en-GB" i="1" dirty="0" smtClean="0"/>
              <a:t> </a:t>
            </a:r>
          </a:p>
          <a:p>
            <a:r>
              <a:rPr lang="en-GB" i="1" dirty="0" smtClean="0"/>
              <a:t>Salvia</a:t>
            </a:r>
            <a:r>
              <a:rPr lang="en-GB" dirty="0" smtClean="0"/>
              <a:t> as Sage</a:t>
            </a:r>
          </a:p>
          <a:p>
            <a:r>
              <a:rPr lang="en-GB" dirty="0" err="1" smtClean="0"/>
              <a:t>Marog</a:t>
            </a:r>
            <a:r>
              <a:rPr lang="en-GB" dirty="0" smtClean="0"/>
              <a:t> Replacement</a:t>
            </a:r>
          </a:p>
          <a:p>
            <a:r>
              <a:rPr lang="en-GB" i="1" dirty="0" err="1" smtClean="0"/>
              <a:t>Mentha</a:t>
            </a:r>
            <a:r>
              <a:rPr lang="en-GB" i="1" dirty="0" smtClean="0"/>
              <a:t> </a:t>
            </a:r>
            <a:r>
              <a:rPr lang="en-GB" i="1" dirty="0" err="1" smtClean="0"/>
              <a:t>longifolia</a:t>
            </a:r>
            <a:r>
              <a:rPr lang="en-GB" i="1" dirty="0" smtClean="0"/>
              <a:t> </a:t>
            </a:r>
            <a:r>
              <a:rPr lang="en-GB" dirty="0" smtClean="0"/>
              <a:t>Mint</a:t>
            </a:r>
          </a:p>
          <a:p>
            <a:endParaRPr lang="en-GB" dirty="0"/>
          </a:p>
        </p:txBody>
      </p:sp>
      <p:pic>
        <p:nvPicPr>
          <p:cNvPr id="4" name="Picture 2" descr="C:\Users\user\Desktop\Manie\IMG-20150723-WA00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275" y="0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1490" y="810389"/>
            <a:ext cx="6296785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8650" y="1928386"/>
            <a:ext cx="6159625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 smtClean="0"/>
              <a:t>Consumer science: Culinary adventures that wont kill you</a:t>
            </a:r>
            <a:endParaRPr lang="en-US" sz="21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170208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965" y="2132856"/>
            <a:ext cx="3369690" cy="4392488"/>
          </a:xfrm>
        </p:spPr>
        <p:txBody>
          <a:bodyPr>
            <a:normAutofit/>
          </a:bodyPr>
          <a:lstStyle/>
          <a:p>
            <a:r>
              <a:rPr lang="en-GB" dirty="0" smtClean="0"/>
              <a:t>Tended by </a:t>
            </a:r>
            <a:r>
              <a:rPr lang="en-GB" dirty="0" err="1" smtClean="0"/>
              <a:t>Sci-Enza</a:t>
            </a:r>
            <a:endParaRPr lang="en-GB" dirty="0" smtClean="0"/>
          </a:p>
          <a:p>
            <a:r>
              <a:rPr lang="en-GB" dirty="0" smtClean="0"/>
              <a:t>Scholar engagement</a:t>
            </a:r>
          </a:p>
          <a:p>
            <a:r>
              <a:rPr lang="en-GB" dirty="0" smtClean="0"/>
              <a:t>Harvested</a:t>
            </a:r>
          </a:p>
          <a:p>
            <a:r>
              <a:rPr lang="en-GB" dirty="0" smtClean="0"/>
              <a:t>Supplied to struggling students</a:t>
            </a:r>
            <a:endParaRPr lang="en-US" dirty="0" smtClean="0"/>
          </a:p>
          <a:p>
            <a:r>
              <a:rPr lang="en-US" dirty="0" smtClean="0"/>
              <a:t>Social </a:t>
            </a:r>
            <a:r>
              <a:rPr lang="en-US" dirty="0"/>
              <a:t>responsibility</a:t>
            </a:r>
          </a:p>
        </p:txBody>
      </p:sp>
      <p:pic>
        <p:nvPicPr>
          <p:cNvPr id="4" name="Picture 2" descr="https://fbcdn-sphotos-g-a.akamaihd.net/hphotos-ak-xpt1/t31.0-8/p960x960/11698769_1628203667420814_8150313914627757853_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5655" y="-10841"/>
            <a:ext cx="50083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924633"/>
            <a:ext cx="3668111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pic>
        <p:nvPicPr>
          <p:cNvPr id="6146" name="Picture 2" descr="https://scontent-ams2-1.xx.fbcdn.net/hphotos-xft1/v/t1.0-9/10426212_793129244043696_1169332426501637705_n.png?oh=ded8ab171c5cf3f2512b62bbc4cba9d0&amp;oe=5646DC7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5655" y="3140967"/>
            <a:ext cx="5008345" cy="37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8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522" y="522809"/>
            <a:ext cx="7024744" cy="1143000"/>
          </a:xfrm>
        </p:spPr>
        <p:txBody>
          <a:bodyPr/>
          <a:lstStyle/>
          <a:p>
            <a:pPr algn="ctr"/>
            <a:r>
              <a:rPr lang="en-GB" dirty="0" smtClean="0"/>
              <a:t>Current and future projects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8650" y="1967203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Future Africa: going back(wards) to nature</a:t>
            </a:r>
            <a:endParaRPr lang="en-US" sz="2100" u="sng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2588114"/>
            <a:ext cx="7886700" cy="3263504"/>
          </a:xfrm>
        </p:spPr>
        <p:txBody>
          <a:bodyPr/>
          <a:lstStyle/>
          <a:p>
            <a:r>
              <a:rPr lang="en-GB" dirty="0" smtClean="0"/>
              <a:t>Orphan crops</a:t>
            </a:r>
          </a:p>
          <a:p>
            <a:pPr lvl="1"/>
            <a:r>
              <a:rPr lang="en-GB" dirty="0" smtClean="0"/>
              <a:t>Expanded forage garden</a:t>
            </a:r>
          </a:p>
          <a:p>
            <a:pPr lvl="1"/>
            <a:r>
              <a:rPr lang="en-GB" dirty="0" smtClean="0"/>
              <a:t>Vertical stabilising walls</a:t>
            </a:r>
          </a:p>
          <a:p>
            <a:r>
              <a:rPr lang="en-GB" dirty="0" smtClean="0"/>
              <a:t>Evolutionary walk</a:t>
            </a:r>
          </a:p>
          <a:p>
            <a:pPr lvl="1"/>
            <a:r>
              <a:rPr lang="en-GB" dirty="0" smtClean="0"/>
              <a:t>Primitive vascular plants</a:t>
            </a:r>
          </a:p>
          <a:p>
            <a:pPr lvl="1"/>
            <a:r>
              <a:rPr lang="en-GB" dirty="0" smtClean="0"/>
              <a:t>Cycads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30" y="3190902"/>
            <a:ext cx="4381500" cy="3120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9" y="5526778"/>
            <a:ext cx="4381500" cy="13312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618" y="3209025"/>
            <a:ext cx="4573382" cy="36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6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04664" y="301257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01" y="1624613"/>
            <a:ext cx="4378121" cy="483581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Natural Moot grassland on Experimental Farm</a:t>
            </a:r>
          </a:p>
          <a:p>
            <a:pPr lvl="1"/>
            <a:r>
              <a:rPr lang="en-GB" dirty="0" smtClean="0"/>
              <a:t>Low expense source of indigenous species (Permits still require in some cases)</a:t>
            </a:r>
          </a:p>
          <a:p>
            <a:r>
              <a:rPr lang="en-GB" dirty="0" smtClean="0"/>
              <a:t>Grassland garden</a:t>
            </a:r>
          </a:p>
          <a:p>
            <a:pPr lvl="1"/>
            <a:r>
              <a:rPr lang="en-GB" dirty="0" smtClean="0"/>
              <a:t>Seed source for preliminary germination trails</a:t>
            </a:r>
          </a:p>
          <a:p>
            <a:r>
              <a:rPr lang="en-GB" dirty="0" smtClean="0"/>
              <a:t>Rainwater </a:t>
            </a:r>
            <a:r>
              <a:rPr lang="en-GB" dirty="0"/>
              <a:t>H</a:t>
            </a:r>
            <a:r>
              <a:rPr lang="en-GB" dirty="0" smtClean="0"/>
              <a:t>arvesting Garden</a:t>
            </a:r>
          </a:p>
          <a:p>
            <a:pPr lvl="1"/>
            <a:r>
              <a:rPr lang="en-GB" dirty="0" smtClean="0"/>
              <a:t>Seasonal levels</a:t>
            </a:r>
          </a:p>
          <a:p>
            <a:pPr lvl="1"/>
            <a:r>
              <a:rPr lang="en-GB" dirty="0" smtClean="0"/>
              <a:t>Flowing water</a:t>
            </a:r>
          </a:p>
          <a:p>
            <a:r>
              <a:rPr lang="en-GB" dirty="0" smtClean="0"/>
              <a:t>Greenhouses</a:t>
            </a:r>
          </a:p>
          <a:p>
            <a:pPr lvl="1"/>
            <a:r>
              <a:rPr lang="en-GB" dirty="0" smtClean="0"/>
              <a:t>Temperature control</a:t>
            </a:r>
          </a:p>
          <a:p>
            <a:pPr lvl="1"/>
            <a:r>
              <a:rPr lang="en-GB" dirty="0" smtClean="0"/>
              <a:t>Moisture control</a:t>
            </a:r>
          </a:p>
          <a:p>
            <a:r>
              <a:rPr lang="en-GB" dirty="0" smtClean="0"/>
              <a:t>Open ground space Ex Farm</a:t>
            </a:r>
          </a:p>
          <a:p>
            <a:pPr lvl="1"/>
            <a:r>
              <a:rPr lang="en-GB" dirty="0" smtClean="0"/>
              <a:t>Unparalleled opportunity with developments</a:t>
            </a:r>
          </a:p>
          <a:p>
            <a:r>
              <a:rPr lang="en-GB" dirty="0" smtClean="0"/>
              <a:t>Wet/Dry walls &amp; Balcony gardens</a:t>
            </a:r>
          </a:p>
          <a:p>
            <a:pPr lvl="1"/>
            <a:r>
              <a:rPr lang="en-GB" dirty="0" smtClean="0"/>
              <a:t>Unique space for specialist taxa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4922" y="1196752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Facilities</a:t>
            </a:r>
            <a:endParaRPr lang="en-US" sz="21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171" y="1708712"/>
            <a:ext cx="3857625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193" y="3824642"/>
            <a:ext cx="4527603" cy="3018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350" y="4260401"/>
            <a:ext cx="4527603" cy="2582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19" y="4280462"/>
            <a:ext cx="3416777" cy="2562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831" y="-15138"/>
            <a:ext cx="9204831" cy="2724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19" y="1702924"/>
            <a:ext cx="3416777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445" y="3541853"/>
            <a:ext cx="4421529" cy="3316147"/>
          </a:xfrm>
          <a:prstGeom prst="rect">
            <a:avLst/>
          </a:prstGeom>
        </p:spPr>
      </p:pic>
      <p:pic>
        <p:nvPicPr>
          <p:cNvPr id="1030" name="Picture 6" descr="http://www.kwpcreate.com/media/02f604df/1d044af87fc09190c90d2ef4a43948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69" y="1500187"/>
            <a:ext cx="3571875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up.ac.za/media/shared/491/ZP_BG/2014-10-29-12.51.34.zp575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0890" cy="696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32656" y="377267"/>
            <a:ext cx="7886700" cy="994172"/>
          </a:xfrm>
        </p:spPr>
        <p:txBody>
          <a:bodyPr/>
          <a:lstStyle/>
          <a:p>
            <a:pPr algn="ctr"/>
            <a:r>
              <a:rPr lang="en-GB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75475"/>
            <a:ext cx="4017371" cy="444392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BOT 161</a:t>
            </a:r>
          </a:p>
          <a:p>
            <a:pPr lvl="1"/>
            <a:r>
              <a:rPr lang="en-GB" dirty="0" smtClean="0"/>
              <a:t>A picture might be worth a thousand words</a:t>
            </a:r>
          </a:p>
          <a:p>
            <a:pPr lvl="2"/>
            <a:r>
              <a:rPr lang="en-GB" dirty="0" smtClean="0"/>
              <a:t>But a physical specimen is priceless</a:t>
            </a:r>
          </a:p>
          <a:p>
            <a:pPr lvl="1"/>
            <a:r>
              <a:rPr lang="en-GB" dirty="0" smtClean="0"/>
              <a:t>Indigenous examples of metamorphic structures</a:t>
            </a:r>
          </a:p>
          <a:p>
            <a:pPr lvl="1"/>
            <a:r>
              <a:rPr lang="en-GB" dirty="0" smtClean="0"/>
              <a:t>Spectacular plants in RSA</a:t>
            </a:r>
          </a:p>
          <a:p>
            <a:pPr lvl="1"/>
            <a:r>
              <a:rPr lang="en-GB" dirty="0" smtClean="0"/>
              <a:t>Most important subject in our department</a:t>
            </a:r>
          </a:p>
          <a:p>
            <a:pPr lvl="2"/>
            <a:r>
              <a:rPr lang="en-GB" dirty="0" smtClean="0"/>
              <a:t>Grasp the interest of students</a:t>
            </a:r>
          </a:p>
          <a:p>
            <a:r>
              <a:rPr lang="en-GB" dirty="0" smtClean="0"/>
              <a:t>BOT 251</a:t>
            </a:r>
          </a:p>
          <a:p>
            <a:pPr lvl="1"/>
            <a:r>
              <a:rPr lang="en-GB" dirty="0" smtClean="0"/>
              <a:t>Class excursion into “biomes”</a:t>
            </a:r>
          </a:p>
          <a:p>
            <a:pPr lvl="1"/>
            <a:r>
              <a:rPr lang="en-GB" dirty="0" smtClean="0"/>
              <a:t>Ecologically functional grassland section</a:t>
            </a:r>
          </a:p>
          <a:p>
            <a:pPr lvl="1"/>
            <a:r>
              <a:rPr lang="en-GB" dirty="0" smtClean="0"/>
              <a:t>Ecologically functional wetland</a:t>
            </a:r>
          </a:p>
          <a:p>
            <a:pPr lvl="1"/>
            <a:r>
              <a:rPr lang="en-GB" dirty="0" smtClean="0"/>
              <a:t>Microhabitats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3939" y="1661575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Teaching</a:t>
            </a:r>
            <a:endParaRPr lang="en-US" sz="2100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4648532" y="1703985"/>
            <a:ext cx="7824213" cy="5227460"/>
            <a:chOff x="8436577" y="3739730"/>
            <a:chExt cx="7796433" cy="31845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6577" y="3739730"/>
              <a:ext cx="4544921" cy="3146049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12034240" y="6673218"/>
              <a:ext cx="4198770" cy="251016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ZA" sz="1500" dirty="0">
                  <a:solidFill>
                    <a:schemeClr val="bg1"/>
                  </a:solidFill>
                </a:rPr>
                <a:t>earth (Talk)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46251" y="1696743"/>
            <a:ext cx="3763396" cy="2822547"/>
            <a:chOff x="7174139" y="0"/>
            <a:chExt cx="5017861" cy="3763396"/>
          </a:xfrm>
        </p:grpSpPr>
        <p:pic>
          <p:nvPicPr>
            <p:cNvPr id="1026" name="Picture 2" descr="https://upload.wikimedia.org/wikipedia/commons/thumb/f/fc/Pameridea.jpg/1024px-Pameride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4139" y="0"/>
              <a:ext cx="5017861" cy="376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10777370" y="60932"/>
              <a:ext cx="1273629" cy="45841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3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ZA" sz="3300" dirty="0">
                  <a:solidFill>
                    <a:schemeClr val="bg1"/>
                  </a:solidFill>
                </a:rPr>
                <a:t>Denis </a:t>
              </a:r>
              <a:r>
                <a:rPr lang="en-ZA" sz="3300" dirty="0" err="1">
                  <a:solidFill>
                    <a:schemeClr val="bg1"/>
                  </a:solidFill>
                </a:rPr>
                <a:t>Barthel</a:t>
              </a:r>
              <a:endParaRPr lang="en-ZA" sz="3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46251" y="4210975"/>
            <a:ext cx="3797800" cy="2683778"/>
            <a:chOff x="7174139" y="3314874"/>
            <a:chExt cx="5063733" cy="357837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139" y="3314874"/>
              <a:ext cx="5063733" cy="3578371"/>
            </a:xfrm>
            <a:prstGeom prst="rect">
              <a:avLst/>
            </a:prstGeom>
          </p:spPr>
        </p:pic>
        <p:sp>
          <p:nvSpPr>
            <p:cNvPr id="13" name="Title 1"/>
            <p:cNvSpPr txBox="1">
              <a:spLocks/>
            </p:cNvSpPr>
            <p:nvPr/>
          </p:nvSpPr>
          <p:spPr>
            <a:xfrm>
              <a:off x="10964243" y="6409244"/>
              <a:ext cx="1273629" cy="45841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 fontScale="3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ZA" sz="3300" dirty="0" err="1">
                  <a:solidFill>
                    <a:schemeClr val="bg1"/>
                  </a:solidFill>
                </a:rPr>
                <a:t>Polypompholyx</a:t>
              </a:r>
              <a:r>
                <a:rPr lang="en-ZA" sz="33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-35612"/>
            <a:ext cx="6331420" cy="47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49" y="1690619"/>
            <a:ext cx="385762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86"/>
            <a:ext cx="7024744" cy="1143000"/>
          </a:xfrm>
        </p:spPr>
        <p:txBody>
          <a:bodyPr/>
          <a:lstStyle/>
          <a:p>
            <a:r>
              <a:rPr lang="en-GB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07" y="1653159"/>
            <a:ext cx="4499945" cy="4872185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Consortium for Cycad Research (CCR)</a:t>
            </a:r>
          </a:p>
          <a:p>
            <a:pPr lvl="1"/>
            <a:r>
              <a:rPr lang="en-GB" dirty="0" smtClean="0"/>
              <a:t>Taxonomy (Evolutionary history)</a:t>
            </a:r>
          </a:p>
          <a:p>
            <a:pPr lvl="1"/>
            <a:r>
              <a:rPr lang="en-GB" dirty="0" smtClean="0"/>
              <a:t>Horticulture (Germination, Phenology, Hybridisation)</a:t>
            </a:r>
          </a:p>
          <a:p>
            <a:pPr lvl="1"/>
            <a:r>
              <a:rPr lang="en-GB" dirty="0" smtClean="0"/>
              <a:t>Genomics and gene expression</a:t>
            </a:r>
          </a:p>
          <a:p>
            <a:pPr lvl="1"/>
            <a:r>
              <a:rPr lang="en-GB" dirty="0" smtClean="0"/>
              <a:t>Ethnobotany</a:t>
            </a:r>
          </a:p>
          <a:p>
            <a:pPr lvl="1"/>
            <a:r>
              <a:rPr lang="en-GB" dirty="0" smtClean="0"/>
              <a:t>Sex determination</a:t>
            </a:r>
          </a:p>
          <a:p>
            <a:pPr lvl="1"/>
            <a:r>
              <a:rPr lang="en-GB" dirty="0" smtClean="0"/>
              <a:t>Ecology (Associated Fauna, Dispersal, Recruitment, Sex ratios, Population structure)</a:t>
            </a:r>
          </a:p>
          <a:p>
            <a:pPr lvl="1"/>
            <a:r>
              <a:rPr lang="en-GB" dirty="0" smtClean="0"/>
              <a:t>Pathogens</a:t>
            </a:r>
          </a:p>
          <a:p>
            <a:r>
              <a:rPr lang="en-GB" dirty="0" smtClean="0"/>
              <a:t>Other gymnosperms</a:t>
            </a:r>
          </a:p>
          <a:p>
            <a:pPr lvl="1"/>
            <a:r>
              <a:rPr lang="en-GB" dirty="0" smtClean="0"/>
              <a:t>Very rare and </a:t>
            </a:r>
            <a:r>
              <a:rPr lang="en-GB" dirty="0" err="1" smtClean="0"/>
              <a:t>disjunctly</a:t>
            </a:r>
            <a:r>
              <a:rPr lang="en-GB" dirty="0" smtClean="0"/>
              <a:t> distributed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0225" y="1209387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Research</a:t>
            </a:r>
            <a:endParaRPr lang="en-US" sz="21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771" y="4971055"/>
            <a:ext cx="4386804" cy="1886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772" y="1661791"/>
            <a:ext cx="4386804" cy="3309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770" y="1657791"/>
            <a:ext cx="4386804" cy="1687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770" y="3349656"/>
            <a:ext cx="4386804" cy="3484463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8769" y="1629852"/>
            <a:ext cx="4386806" cy="299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8526925" y="1775417"/>
            <a:ext cx="1617107" cy="46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spcAft>
                <a:spcPts val="1069"/>
              </a:spcAft>
            </a:pPr>
            <a:r>
              <a:rPr lang="en-US" altLang="en-US" sz="900" dirty="0"/>
              <a:t>C. </a:t>
            </a:r>
            <a:r>
              <a:rPr lang="en-US" altLang="en-US" sz="900" dirty="0" err="1"/>
              <a:t>Symes</a:t>
            </a:r>
            <a:endParaRPr lang="en-US" altLang="en-US" sz="900" dirty="0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8768" y="4626980"/>
            <a:ext cx="4386807" cy="223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0"/>
          <a:stretch/>
        </p:blipFill>
        <p:spPr>
          <a:xfrm>
            <a:off x="4742728" y="1629852"/>
            <a:ext cx="4401272" cy="52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44991"/>
            <a:ext cx="54006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The </a:t>
            </a:r>
            <a:r>
              <a:rPr lang="en-GB" dirty="0" err="1" smtClean="0"/>
              <a:t>Manie</a:t>
            </a:r>
            <a:r>
              <a:rPr lang="en-GB" dirty="0" smtClean="0"/>
              <a:t> van der </a:t>
            </a:r>
            <a:r>
              <a:rPr lang="en-GB" dirty="0" err="1" smtClean="0"/>
              <a:t>Schijff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93154"/>
            <a:ext cx="3562350" cy="4257035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Diversity is </a:t>
            </a:r>
            <a:r>
              <a:rPr lang="en-GB" b="1" dirty="0" smtClean="0"/>
              <a:t>key!</a:t>
            </a:r>
            <a:endParaRPr lang="en-US" b="1" dirty="0"/>
          </a:p>
          <a:p>
            <a:r>
              <a:rPr lang="en-GB" dirty="0" smtClean="0"/>
              <a:t>Normal garden and landscaping</a:t>
            </a:r>
          </a:p>
          <a:p>
            <a:pPr lvl="1"/>
            <a:r>
              <a:rPr lang="en-GB" dirty="0" smtClean="0"/>
              <a:t>Purely aesthetic</a:t>
            </a:r>
          </a:p>
          <a:p>
            <a:pPr lvl="1"/>
            <a:r>
              <a:rPr lang="en-GB" dirty="0" smtClean="0"/>
              <a:t>Large plantings of monocultures</a:t>
            </a:r>
          </a:p>
          <a:p>
            <a:r>
              <a:rPr lang="en-GB" dirty="0" smtClean="0"/>
              <a:t>Botanical garden</a:t>
            </a:r>
          </a:p>
          <a:p>
            <a:pPr lvl="1"/>
            <a:r>
              <a:rPr lang="en-GB" dirty="0" smtClean="0"/>
              <a:t>High maintenance &amp; specialised staff</a:t>
            </a:r>
          </a:p>
          <a:p>
            <a:pPr lvl="1"/>
            <a:r>
              <a:rPr lang="en-GB" dirty="0" smtClean="0"/>
              <a:t>Cryptic attributes</a:t>
            </a:r>
          </a:p>
          <a:p>
            <a:pPr lvl="1"/>
            <a:r>
              <a:rPr lang="en-GB" dirty="0" smtClean="0"/>
              <a:t>Convergent growth forms</a:t>
            </a:r>
          </a:p>
          <a:p>
            <a:pPr lvl="1"/>
            <a:r>
              <a:rPr lang="en-GB" dirty="0" smtClean="0"/>
              <a:t>Phylogenetic diversity</a:t>
            </a:r>
          </a:p>
          <a:p>
            <a:pPr lvl="1"/>
            <a:r>
              <a:rPr lang="en-GB" dirty="0" smtClean="0"/>
              <a:t>Sister taxa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75300" y="1849063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130" y="2420888"/>
            <a:ext cx="5204799" cy="4437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3327400"/>
            <a:ext cx="4010025" cy="2673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975" y="857251"/>
            <a:ext cx="4010025" cy="267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40291"/>
            <a:ext cx="7024744" cy="114300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Manie</a:t>
            </a:r>
            <a:r>
              <a:rPr lang="en-GB" dirty="0"/>
              <a:t> van der </a:t>
            </a:r>
            <a:r>
              <a:rPr lang="en-GB" dirty="0" err="1"/>
              <a:t>Schijff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939" y="2132857"/>
            <a:ext cx="4978181" cy="4320480"/>
          </a:xfrm>
        </p:spPr>
        <p:txBody>
          <a:bodyPr>
            <a:normAutofit/>
          </a:bodyPr>
          <a:lstStyle/>
          <a:p>
            <a:r>
              <a:rPr lang="en-GB" dirty="0" smtClean="0"/>
              <a:t>Our services our free &amp; without strings</a:t>
            </a:r>
          </a:p>
          <a:p>
            <a:r>
              <a:rPr lang="en-GB" dirty="0" smtClean="0"/>
              <a:t>No material transfer agreements in house</a:t>
            </a:r>
          </a:p>
          <a:p>
            <a:r>
              <a:rPr lang="en-GB" dirty="0" smtClean="0"/>
              <a:t>No profit sharing agreements to our researchers</a:t>
            </a:r>
          </a:p>
          <a:p>
            <a:r>
              <a:rPr lang="en-GB" dirty="0" smtClean="0"/>
              <a:t>Permit for restricted activities</a:t>
            </a:r>
          </a:p>
          <a:p>
            <a:pPr lvl="1"/>
            <a:r>
              <a:rPr lang="en-GB" dirty="0" smtClean="0"/>
              <a:t>All activities concerning cycads needs to occur under this permit</a:t>
            </a:r>
          </a:p>
          <a:p>
            <a:endParaRPr lang="en-GB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5576" y="1628800"/>
            <a:ext cx="7886700" cy="482453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u="sng" dirty="0"/>
              <a:t>Advantages</a:t>
            </a:r>
            <a:endParaRPr lang="en-US" sz="21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780" y="1846007"/>
            <a:ext cx="3559180" cy="501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79912" cy="283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3736600"/>
            <a:ext cx="4460501" cy="313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36" y="784582"/>
            <a:ext cx="4824652" cy="492390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 sz="1800" dirty="0" smtClean="0"/>
              <a:t>1931: Prof </a:t>
            </a:r>
            <a:r>
              <a:rPr lang="en-ZA" sz="1800" dirty="0" err="1"/>
              <a:t>Elbrecht</a:t>
            </a:r>
            <a:r>
              <a:rPr lang="en-ZA" sz="1800" dirty="0"/>
              <a:t> </a:t>
            </a:r>
            <a:r>
              <a:rPr lang="en-ZA" sz="1800" dirty="0" smtClean="0"/>
              <a:t>campus West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ZA" sz="1600" dirty="0" smtClean="0"/>
              <a:t>Generally unmaintained section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ZA" sz="1600" i="1" dirty="0" smtClean="0"/>
              <a:t>Acacia </a:t>
            </a:r>
            <a:r>
              <a:rPr lang="en-ZA" sz="1600" i="1" dirty="0" err="1"/>
              <a:t>galpinii</a:t>
            </a:r>
            <a:r>
              <a:rPr lang="en-ZA" sz="1600" i="1" dirty="0"/>
              <a:t> </a:t>
            </a:r>
            <a:r>
              <a:rPr lang="en-ZA" sz="1600" dirty="0" smtClean="0"/>
              <a:t>N of present </a:t>
            </a:r>
            <a:r>
              <a:rPr lang="en-ZA" sz="1600" dirty="0"/>
              <a:t>day </a:t>
            </a:r>
            <a:r>
              <a:rPr lang="en-ZA" sz="1600" dirty="0" smtClean="0"/>
              <a:t>NW1; </a:t>
            </a:r>
            <a:r>
              <a:rPr lang="en-ZA" sz="1600" i="1" dirty="0" smtClean="0"/>
              <a:t>A. </a:t>
            </a:r>
            <a:r>
              <a:rPr lang="en-ZA" sz="1600" i="1" dirty="0" err="1" smtClean="0"/>
              <a:t>sieberiana</a:t>
            </a:r>
            <a:r>
              <a:rPr lang="en-ZA" sz="1600" i="1" dirty="0" smtClean="0"/>
              <a:t> </a:t>
            </a:r>
            <a:r>
              <a:rPr lang="en-ZA" sz="1600" dirty="0" smtClean="0"/>
              <a:t>Admin courtyard </a:t>
            </a:r>
            <a:endParaRPr lang="en-ZA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ZA" sz="1800" dirty="0" smtClean="0"/>
              <a:t>Nursery south-west </a:t>
            </a:r>
            <a:r>
              <a:rPr lang="en-ZA" sz="1800" dirty="0"/>
              <a:t>of </a:t>
            </a:r>
            <a:r>
              <a:rPr lang="en-ZA" sz="1800" dirty="0" smtClean="0"/>
              <a:t>Botany towards </a:t>
            </a:r>
            <a:r>
              <a:rPr lang="en-ZA" sz="1800" dirty="0"/>
              <a:t>the present day AE du </a:t>
            </a:r>
            <a:r>
              <a:rPr lang="en-ZA" sz="1800" dirty="0" err="1"/>
              <a:t>Toit</a:t>
            </a:r>
            <a:r>
              <a:rPr lang="en-ZA" sz="1800" dirty="0"/>
              <a:t> </a:t>
            </a:r>
            <a:r>
              <a:rPr lang="en-ZA" sz="1800" dirty="0" smtClean="0"/>
              <a:t>Auditorium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ZA" sz="1600" dirty="0" smtClean="0"/>
              <a:t>Many </a:t>
            </a:r>
            <a:r>
              <a:rPr lang="en-ZA" sz="1600" dirty="0"/>
              <a:t>of the trees </a:t>
            </a:r>
            <a:r>
              <a:rPr lang="en-ZA" sz="1600" dirty="0" smtClean="0"/>
              <a:t>produced planted </a:t>
            </a:r>
            <a:r>
              <a:rPr lang="en-ZA" sz="1600" dirty="0"/>
              <a:t>on other surrounding </a:t>
            </a:r>
            <a:r>
              <a:rPr lang="en-ZA" sz="1600" dirty="0" smtClean="0"/>
              <a:t>campuses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800" dirty="0" smtClean="0"/>
              <a:t>1965: Greenhouse Complex</a:t>
            </a:r>
            <a:endParaRPr lang="en-ZA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3122282"/>
            <a:ext cx="5002872" cy="375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354708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I am using the Botanical Garden</a:t>
            </a:r>
            <a:endParaRPr lang="en-ZA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27784" y="2348880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300" b="1" dirty="0">
                <a:solidFill>
                  <a:srgbClr val="7030A0"/>
                </a:solidFill>
              </a:rPr>
              <a:t>Why aren’t you?</a:t>
            </a:r>
          </a:p>
        </p:txBody>
      </p:sp>
      <p:pic>
        <p:nvPicPr>
          <p:cNvPr id="4100" name="Picture 4" descr="http://2.bp.blogspot.com/_E5i-p5Gc3qs/TSIDJ8DGSfI/AAAAAAAAA8U/SqOPrN-89OU/s1600/green-uncle-s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55952"/>
            <a:ext cx="2757088" cy="38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59832" y="764704"/>
            <a:ext cx="2953398" cy="63894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559" y="936161"/>
            <a:ext cx="7024744" cy="1143000"/>
          </a:xfrm>
        </p:spPr>
        <p:txBody>
          <a:bodyPr/>
          <a:lstStyle/>
          <a:p>
            <a:r>
              <a:rPr lang="en-ZA" dirty="0" smtClean="0"/>
              <a:t>Bibliography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/>
              <a:t>RAUTENBACH, C.H., ENGELBRECHT, S.P., PELZER, A.N., DU T SPIES, F.J., DE KOCK, AND W.J., CILLIERS, C.H. (Editors). 1960. </a:t>
            </a:r>
            <a:r>
              <a:rPr lang="en-ZA" i="1" dirty="0"/>
              <a:t>Ad </a:t>
            </a:r>
            <a:r>
              <a:rPr lang="en-ZA" i="1" dirty="0" err="1"/>
              <a:t>Destinatum</a:t>
            </a:r>
            <a:r>
              <a:rPr lang="en-ZA" i="1" dirty="0"/>
              <a:t>: </a:t>
            </a:r>
            <a:r>
              <a:rPr lang="en-ZA" i="1" dirty="0" err="1"/>
              <a:t>Gedenkboek</a:t>
            </a:r>
            <a:r>
              <a:rPr lang="en-ZA" i="1" dirty="0"/>
              <a:t> van die </a:t>
            </a:r>
            <a:r>
              <a:rPr lang="en-ZA" i="1" dirty="0" err="1"/>
              <a:t>Universiteit</a:t>
            </a:r>
            <a:r>
              <a:rPr lang="en-ZA" i="1" dirty="0"/>
              <a:t> van Pretoria</a:t>
            </a:r>
            <a:r>
              <a:rPr lang="en-ZA" dirty="0"/>
              <a:t>. Johannesburg: </a:t>
            </a:r>
            <a:r>
              <a:rPr lang="en-ZA" dirty="0" err="1"/>
              <a:t>Voortrekkerpers</a:t>
            </a:r>
            <a:r>
              <a:rPr lang="en-ZA" dirty="0"/>
              <a:t> </a:t>
            </a:r>
            <a:r>
              <a:rPr lang="en-ZA" dirty="0" err="1"/>
              <a:t>Beperk</a:t>
            </a:r>
            <a:r>
              <a:rPr lang="en-ZA" dirty="0" smtClean="0"/>
              <a:t>.</a:t>
            </a:r>
          </a:p>
          <a:p>
            <a:r>
              <a:rPr lang="en-ZA" dirty="0" smtClean="0"/>
              <a:t>Plant </a:t>
            </a:r>
            <a:r>
              <a:rPr lang="en-ZA" dirty="0"/>
              <a:t>Science’s Archive </a:t>
            </a:r>
            <a:r>
              <a:rPr lang="en-ZA" dirty="0" smtClean="0"/>
              <a:t>letters</a:t>
            </a:r>
            <a:endParaRPr lang="en-ZA" dirty="0"/>
          </a:p>
          <a:p>
            <a:endParaRPr lang="en-ZA" dirty="0"/>
          </a:p>
          <a:p>
            <a:r>
              <a:rPr lang="en-ZA" dirty="0" smtClean="0"/>
              <a:t>FOLLOW US ON </a:t>
            </a:r>
          </a:p>
          <a:p>
            <a:pPr marL="68580" indent="0">
              <a:buNone/>
            </a:pPr>
            <a:r>
              <a:rPr lang="en-ZA" dirty="0"/>
              <a:t>	</a:t>
            </a:r>
            <a:r>
              <a:rPr lang="en-ZA" dirty="0" smtClean="0"/>
              <a:t>FACEBOOK!</a:t>
            </a:r>
            <a:endParaRPr lang="en-ZA" dirty="0"/>
          </a:p>
        </p:txBody>
      </p:sp>
      <p:pic>
        <p:nvPicPr>
          <p:cNvPr id="10242" name="Picture 2" descr="C:\Users\user\Pictures\20150306\2013-09-04 16.02.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"/>
            <a:ext cx="2987824" cy="19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Pictures\2015 06 03\2015-06-18 12.28.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277" y="0"/>
            <a:ext cx="2981836" cy="223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4643741"/>
            <a:ext cx="4355976" cy="22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620688"/>
            <a:ext cx="6912884" cy="4851901"/>
          </a:xfrm>
        </p:spPr>
        <p:txBody>
          <a:bodyPr>
            <a:normAutofit/>
          </a:bodyPr>
          <a:lstStyle/>
          <a:p>
            <a:r>
              <a:rPr lang="en-ZA" dirty="0" smtClean="0"/>
              <a:t>In 1961: officially declaration for Botany </a:t>
            </a:r>
            <a:r>
              <a:rPr lang="en-ZA" dirty="0"/>
              <a:t>Department </a:t>
            </a:r>
            <a:endParaRPr lang="en-ZA" dirty="0" smtClean="0"/>
          </a:p>
          <a:p>
            <a:pPr lvl="1"/>
            <a:r>
              <a:rPr lang="en-ZA" dirty="0" smtClean="0"/>
              <a:t>New </a:t>
            </a:r>
            <a:r>
              <a:rPr lang="en-ZA" dirty="0"/>
              <a:t>landscape </a:t>
            </a:r>
            <a:r>
              <a:rPr lang="en-ZA" dirty="0" smtClean="0"/>
              <a:t>installations</a:t>
            </a:r>
          </a:p>
          <a:p>
            <a:pPr lvl="1"/>
            <a:r>
              <a:rPr lang="en-ZA" dirty="0" smtClean="0"/>
              <a:t>Maintenance of Botanical Garden </a:t>
            </a:r>
            <a:r>
              <a:rPr lang="en-ZA" dirty="0"/>
              <a:t>on the Hatfield </a:t>
            </a:r>
            <a:r>
              <a:rPr lang="en-ZA" dirty="0" smtClean="0"/>
              <a:t>campus</a:t>
            </a:r>
          </a:p>
          <a:p>
            <a:r>
              <a:rPr lang="en-ZA" dirty="0" smtClean="0"/>
              <a:t>Related developments </a:t>
            </a:r>
            <a:r>
              <a:rPr lang="en-ZA" dirty="0"/>
              <a:t>University Council note 15 September 1971 </a:t>
            </a:r>
            <a:r>
              <a:rPr lang="en-ZA" dirty="0" smtClean="0"/>
              <a:t>R321/72 </a:t>
            </a:r>
          </a:p>
          <a:p>
            <a:pPr lvl="1"/>
            <a:r>
              <a:rPr lang="en-ZA" dirty="0" smtClean="0"/>
              <a:t>Arboretum on Sports Campus</a:t>
            </a:r>
          </a:p>
          <a:p>
            <a:pPr lvl="1"/>
            <a:r>
              <a:rPr lang="en-ZA" dirty="0" smtClean="0"/>
              <a:t>Due to land lost to Facilities Maintenance building</a:t>
            </a:r>
          </a:p>
          <a:p>
            <a:endParaRPr lang="en-ZA" dirty="0" smtClean="0"/>
          </a:p>
          <a:p>
            <a:endParaRPr lang="en-ZA" dirty="0"/>
          </a:p>
        </p:txBody>
      </p:sp>
      <p:pic>
        <p:nvPicPr>
          <p:cNvPr id="7170" name="Picture 2" descr="C:\Users\user\Pictures\2015 06 03\2015-06-02 08.35.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529" y="4947931"/>
            <a:ext cx="2546471" cy="19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9160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1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248" y="26903608"/>
            <a:ext cx="15137900" cy="1888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8033" y="-1377968"/>
            <a:ext cx="7327935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39552" y="4437112"/>
            <a:ext cx="1224136" cy="1152128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273856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The Garden Today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2049568"/>
            <a:ext cx="6777317" cy="3508977"/>
          </a:xfrm>
        </p:spPr>
        <p:txBody>
          <a:bodyPr>
            <a:normAutofit fontScale="92500" lnSpcReduction="20000"/>
          </a:bodyPr>
          <a:lstStyle/>
          <a:p>
            <a:r>
              <a:rPr lang="en-ZA" dirty="0" smtClean="0"/>
              <a:t>Bottom section of Campus, </a:t>
            </a:r>
          </a:p>
          <a:p>
            <a:r>
              <a:rPr lang="en-ZA" dirty="0" smtClean="0"/>
              <a:t>Approximately 1/3 of landscaped area</a:t>
            </a:r>
          </a:p>
          <a:p>
            <a:r>
              <a:rPr lang="en-ZA" dirty="0" smtClean="0"/>
              <a:t>3000 </a:t>
            </a:r>
            <a:r>
              <a:rPr lang="en-ZA" dirty="0"/>
              <a:t>species, more than 5000 accessions and </a:t>
            </a:r>
            <a:r>
              <a:rPr lang="en-ZA" dirty="0" smtClean="0"/>
              <a:t>counting</a:t>
            </a:r>
            <a:endParaRPr lang="en-ZA" dirty="0"/>
          </a:p>
          <a:p>
            <a:r>
              <a:rPr lang="en-ZA" dirty="0"/>
              <a:t>&lt;180 </a:t>
            </a:r>
            <a:r>
              <a:rPr lang="en-ZA" dirty="0" smtClean="0"/>
              <a:t>families</a:t>
            </a:r>
          </a:p>
          <a:p>
            <a:r>
              <a:rPr lang="en-ZA" dirty="0" smtClean="0"/>
              <a:t>Largely but not exclusively indigenous</a:t>
            </a:r>
          </a:p>
          <a:p>
            <a:pPr lvl="1"/>
            <a:r>
              <a:rPr lang="en-ZA" dirty="0" smtClean="0"/>
              <a:t>Advantage above National Botanical Gardens</a:t>
            </a:r>
            <a:endParaRPr lang="en-ZA" dirty="0"/>
          </a:p>
          <a:p>
            <a:r>
              <a:rPr lang="en-ZA" dirty="0" smtClean="0"/>
              <a:t>Satellite and Collaborative gardens</a:t>
            </a:r>
          </a:p>
          <a:p>
            <a:r>
              <a:rPr lang="en-ZA" dirty="0" smtClean="0"/>
              <a:t>Larger concept, ‘Botanical Collections” of the University.</a:t>
            </a:r>
          </a:p>
          <a:p>
            <a:endParaRPr lang="en-ZA" dirty="0"/>
          </a:p>
        </p:txBody>
      </p:sp>
      <p:pic>
        <p:nvPicPr>
          <p:cNvPr id="4098" name="Picture 2" descr="C:\Users\user\Pictures\2015 06 03\2015-05-15 09.29.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627784" cy="197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2015 06 03\2015-05-29 08.23.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7051"/>
            <a:ext cx="1627747" cy="122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user\Desktop\New folder\Botanical Garden _ University of Pretori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981" y="-41457"/>
            <a:ext cx="4389994" cy="28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3058056"/>
            <a:ext cx="4011599" cy="1157367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n-ZA" dirty="0" smtClean="0"/>
              <a:t>Public Relations </a:t>
            </a:r>
            <a:br>
              <a:rPr lang="en-ZA" dirty="0" smtClean="0"/>
            </a:br>
            <a:r>
              <a:rPr lang="en-ZA" dirty="0" smtClean="0"/>
              <a:t>and Publicity</a:t>
            </a:r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709" y="2724220"/>
            <a:ext cx="2922292" cy="413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Pictures\Jason_USA Trip\Jason\Photos for talks\RHS articles\RHS articles\Rainwater garden footprint limited\Rainwater Harvesting Cove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9207" y="4954389"/>
            <a:ext cx="1354793" cy="19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New folder\Green Wall presentatio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75352"/>
            <a:ext cx="3004868" cy="212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New folder\Hybrid lecture ALO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6841"/>
            <a:ext cx="2232248" cy="157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New folder\Study Centre presentation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9792" y="4581128"/>
            <a:ext cx="3521916" cy="22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82" y="767957"/>
            <a:ext cx="1407352" cy="1366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8" y="5846859"/>
            <a:ext cx="4021626" cy="1005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467430"/>
            <a:ext cx="3851920" cy="19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8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user\Pictures\2015 06 03\2015-07-13 09.43.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399" y="-259248"/>
            <a:ext cx="1728192" cy="23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Pictures\2015 06 03\2015-06-30 14.18.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98" y="2025072"/>
            <a:ext cx="2943486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Pictures\20150306\2014-04-03 14.37.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20" y="-32027"/>
            <a:ext cx="2022186" cy="151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702" y="624395"/>
            <a:ext cx="2698079" cy="11430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Special Collections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852" y="1848744"/>
            <a:ext cx="5168506" cy="4417716"/>
          </a:xfrm>
        </p:spPr>
        <p:txBody>
          <a:bodyPr>
            <a:normAutofit fontScale="85000" lnSpcReduction="10000"/>
          </a:bodyPr>
          <a:lstStyle/>
          <a:p>
            <a:r>
              <a:rPr lang="en-ZA" dirty="0" smtClean="0"/>
              <a:t>Monocot Garden</a:t>
            </a:r>
          </a:p>
          <a:p>
            <a:r>
              <a:rPr lang="en-ZA" dirty="0" smtClean="0"/>
              <a:t>Succulent and Karoo</a:t>
            </a:r>
          </a:p>
          <a:p>
            <a:r>
              <a:rPr lang="en-ZA" dirty="0" smtClean="0"/>
              <a:t>“</a:t>
            </a:r>
            <a:r>
              <a:rPr lang="en-ZA" dirty="0" err="1" smtClean="0"/>
              <a:t>Oom</a:t>
            </a:r>
            <a:r>
              <a:rPr lang="en-ZA" dirty="0" smtClean="0"/>
              <a:t> At” Arthur </a:t>
            </a:r>
            <a:r>
              <a:rPr lang="en-ZA" dirty="0" err="1" smtClean="0"/>
              <a:t>Koeleman</a:t>
            </a:r>
            <a:r>
              <a:rPr lang="en-ZA" dirty="0" smtClean="0"/>
              <a:t> hybrid aloe’s</a:t>
            </a:r>
          </a:p>
          <a:p>
            <a:r>
              <a:rPr lang="en-ZA" dirty="0" smtClean="0"/>
              <a:t>Hydrophyte collection</a:t>
            </a:r>
          </a:p>
          <a:p>
            <a:r>
              <a:rPr lang="en-ZA" dirty="0" err="1" smtClean="0"/>
              <a:t>Cremnophytes</a:t>
            </a:r>
            <a:r>
              <a:rPr lang="en-ZA" dirty="0" smtClean="0"/>
              <a:t> and </a:t>
            </a:r>
            <a:r>
              <a:rPr lang="en-ZA" dirty="0" err="1" smtClean="0"/>
              <a:t>chasmophyte</a:t>
            </a:r>
            <a:r>
              <a:rPr lang="en-ZA" dirty="0" err="1"/>
              <a:t>s</a:t>
            </a:r>
            <a:endParaRPr lang="en-ZA" dirty="0" smtClean="0"/>
          </a:p>
          <a:p>
            <a:r>
              <a:rPr lang="en-ZA" dirty="0" err="1" smtClean="0"/>
              <a:t>Agavaceae</a:t>
            </a:r>
            <a:endParaRPr lang="en-ZA" dirty="0" smtClean="0"/>
          </a:p>
          <a:p>
            <a:r>
              <a:rPr lang="en-ZA" dirty="0" smtClean="0"/>
              <a:t>Edible/culinary plants</a:t>
            </a:r>
          </a:p>
          <a:p>
            <a:r>
              <a:rPr lang="en-ZA" dirty="0" smtClean="0"/>
              <a:t>Poisonous and/or medicinal plant</a:t>
            </a:r>
          </a:p>
          <a:p>
            <a:r>
              <a:rPr lang="en-ZA" dirty="0" smtClean="0"/>
              <a:t>Carnivorous plants</a:t>
            </a:r>
          </a:p>
          <a:p>
            <a:r>
              <a:rPr lang="en-ZA" dirty="0" smtClean="0"/>
              <a:t>Bromeliads</a:t>
            </a:r>
          </a:p>
          <a:p>
            <a:r>
              <a:rPr lang="en-ZA" dirty="0" smtClean="0"/>
              <a:t>Cycad collection</a:t>
            </a:r>
          </a:p>
          <a:p>
            <a:pPr lvl="1"/>
            <a:r>
              <a:rPr lang="en-ZA" dirty="0" smtClean="0"/>
              <a:t>Own curator</a:t>
            </a:r>
          </a:p>
          <a:p>
            <a:endParaRPr lang="en-ZA" dirty="0"/>
          </a:p>
        </p:txBody>
      </p:sp>
      <p:pic>
        <p:nvPicPr>
          <p:cNvPr id="4" name="Picture 3" descr="C:\Users\user\Pictures\20150306\2014-04-03 09.51.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699792" cy="202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Pictures\20150306\2014-04-03 14.08.2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2122" y="5257331"/>
            <a:ext cx="2432086" cy="18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p.ac.za/media/shared/491/ZP_BG/018.zp56241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5202" y="5140566"/>
            <a:ext cx="2708798" cy="171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ser\Pictures\20150306\2012-02-10 10.58.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452" y="0"/>
            <a:ext cx="3420067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847" y="913452"/>
            <a:ext cx="4392606" cy="11430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Special Developments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Automated irrigation system </a:t>
            </a:r>
          </a:p>
          <a:p>
            <a:r>
              <a:rPr lang="en-ZA" dirty="0" smtClean="0"/>
              <a:t>Renovation programs</a:t>
            </a:r>
          </a:p>
          <a:p>
            <a:r>
              <a:rPr lang="en-ZA" dirty="0" smtClean="0"/>
              <a:t>Green walls and balconies of Plant Science Complex</a:t>
            </a:r>
          </a:p>
          <a:p>
            <a:r>
              <a:rPr lang="en-ZA" dirty="0" smtClean="0"/>
              <a:t>Rainwater Harvesting Garden</a:t>
            </a:r>
          </a:p>
          <a:p>
            <a:r>
              <a:rPr lang="en-ZA" dirty="0" smtClean="0"/>
              <a:t>Tree audits and arboretums</a:t>
            </a:r>
          </a:p>
          <a:p>
            <a:r>
              <a:rPr lang="en-ZA" dirty="0" smtClean="0"/>
              <a:t>Water-Wise gardening program in conjunction with FM</a:t>
            </a:r>
          </a:p>
          <a:p>
            <a:r>
              <a:rPr lang="en-ZA" dirty="0" smtClean="0"/>
              <a:t>Other “experimental” projects</a:t>
            </a:r>
            <a:endParaRPr lang="en-ZA" dirty="0"/>
          </a:p>
        </p:txBody>
      </p:sp>
      <p:pic>
        <p:nvPicPr>
          <p:cNvPr id="5122" name="Picture 2" descr="C:\Users\user\Pictures\2015 06 03\2015-05-20 14.26.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148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Pictures\2015 06 03\2015-05-20 15.26.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3732674"/>
            <a:ext cx="2339752" cy="311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6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807</TotalTime>
  <Words>1080</Words>
  <Application>Microsoft Office PowerPoint</Application>
  <PresentationFormat>On-screen Show (4:3)</PresentationFormat>
  <Paragraphs>259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Austin</vt:lpstr>
      <vt:lpstr>The Manie  van der Schijff Botanical Garden</vt:lpstr>
      <vt:lpstr>A (very) short history of the Garden</vt:lpstr>
      <vt:lpstr>PowerPoint Presentation</vt:lpstr>
      <vt:lpstr>PowerPoint Presentation</vt:lpstr>
      <vt:lpstr>PowerPoint Presentation</vt:lpstr>
      <vt:lpstr>The Garden Today</vt:lpstr>
      <vt:lpstr>Public Relations  and Publicity</vt:lpstr>
      <vt:lpstr>Special Collections</vt:lpstr>
      <vt:lpstr>Special Developments</vt:lpstr>
      <vt:lpstr>PowerPoint Presentation</vt:lpstr>
      <vt:lpstr>PowerPoint Presentation</vt:lpstr>
      <vt:lpstr>PowerPoint Presentation</vt:lpstr>
      <vt:lpstr>Research in living memory</vt:lpstr>
      <vt:lpstr>Teaching and Learning</vt:lpstr>
      <vt:lpstr>Current and future projects</vt:lpstr>
      <vt:lpstr>Current and future projects</vt:lpstr>
      <vt:lpstr>Current and future projects</vt:lpstr>
      <vt:lpstr>Current and future projects</vt:lpstr>
      <vt:lpstr>Current and future projects</vt:lpstr>
      <vt:lpstr>Current and future projects</vt:lpstr>
      <vt:lpstr>PowerPoint Presentation</vt:lpstr>
      <vt:lpstr>PowerPoint Presentation</vt:lpstr>
      <vt:lpstr>Current and future projects</vt:lpstr>
      <vt:lpstr>Future research</vt:lpstr>
      <vt:lpstr>PowerPoint Presentation</vt:lpstr>
      <vt:lpstr>Future research</vt:lpstr>
      <vt:lpstr>Future research</vt:lpstr>
      <vt:lpstr>The Manie van der Schijff</vt:lpstr>
      <vt:lpstr>The Manie van der Schijff</vt:lpstr>
      <vt:lpstr>I am using the Botanical Garden</vt:lpstr>
      <vt:lpstr>Bibliography</vt:lpstr>
    </vt:vector>
  </TitlesOfParts>
  <Company>University of Pretoria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Manie van der Schijff Botanical Garden</dc:title>
  <dc:creator>user</dc:creator>
  <cp:lastModifiedBy>user</cp:lastModifiedBy>
  <cp:revision>65</cp:revision>
  <dcterms:created xsi:type="dcterms:W3CDTF">2015-07-29T09:49:41Z</dcterms:created>
  <dcterms:modified xsi:type="dcterms:W3CDTF">2015-08-03T11:57:10Z</dcterms:modified>
</cp:coreProperties>
</file>