
<file path=[Content_Types].xml><?xml version="1.0" encoding="utf-8"?>
<Types xmlns="http://schemas.openxmlformats.org/package/2006/content-types">
  <Default Extension="png" ContentType="image/png"/>
  <Default Extension="wmf" ContentType="image/x-wmf"/>
  <Default Extension="m4a"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103" autoAdjust="0"/>
  </p:normalViewPr>
  <p:slideViewPr>
    <p:cSldViewPr snapToGrid="0">
      <p:cViewPr varScale="1">
        <p:scale>
          <a:sx n="83" d="100"/>
          <a:sy n="83" d="100"/>
        </p:scale>
        <p:origin x="-78" y="-4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4AC2DA-6ED2-4E40-868D-927D6EFF29A0}" type="datetimeFigureOut">
              <a:rPr lang="en-GB" smtClean="0"/>
              <a:t>06/10/2016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3C62CF-BACB-43F1-953F-C135A7967B62}" type="slidenum">
              <a:rPr lang="en-GB" smtClean="0"/>
              <a:t>‹#›</a:t>
            </a:fld>
            <a:endParaRPr lang="en-GB"/>
          </a:p>
        </p:txBody>
      </p:sp>
    </p:spTree>
    <p:extLst>
      <p:ext uri="{BB962C8B-B14F-4D97-AF65-F5344CB8AC3E}">
        <p14:creationId xmlns:p14="http://schemas.microsoft.com/office/powerpoint/2010/main" val="3938129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99A601-6655-4E49-91E1-937C322B116D}" type="slidenum">
              <a:rPr lang="en-US" smtClean="0"/>
              <a:t>6</a:t>
            </a:fld>
            <a:endParaRPr lang="en-US"/>
          </a:p>
        </p:txBody>
      </p:sp>
    </p:spTree>
    <p:extLst>
      <p:ext uri="{BB962C8B-B14F-4D97-AF65-F5344CB8AC3E}">
        <p14:creationId xmlns:p14="http://schemas.microsoft.com/office/powerpoint/2010/main" val="183449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99A601-6655-4E49-91E1-937C322B116D}" type="slidenum">
              <a:rPr lang="en-US" smtClean="0"/>
              <a:t>11</a:t>
            </a:fld>
            <a:endParaRPr lang="en-US"/>
          </a:p>
        </p:txBody>
      </p:sp>
    </p:spTree>
    <p:extLst>
      <p:ext uri="{BB962C8B-B14F-4D97-AF65-F5344CB8AC3E}">
        <p14:creationId xmlns:p14="http://schemas.microsoft.com/office/powerpoint/2010/main" val="4097834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B11B075-6464-481E-91FE-F7CEF71E29A8}" type="datetimeFigureOut">
              <a:rPr lang="en-GB" smtClean="0"/>
              <a:t>06/10/2016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5AB318-C4C7-4BB6-9457-1E25FB631B0C}" type="slidenum">
              <a:rPr lang="en-GB" smtClean="0"/>
              <a:t>‹#›</a:t>
            </a:fld>
            <a:endParaRPr lang="en-GB"/>
          </a:p>
        </p:txBody>
      </p:sp>
    </p:spTree>
    <p:extLst>
      <p:ext uri="{BB962C8B-B14F-4D97-AF65-F5344CB8AC3E}">
        <p14:creationId xmlns:p14="http://schemas.microsoft.com/office/powerpoint/2010/main" val="50500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B11B075-6464-481E-91FE-F7CEF71E29A8}" type="datetimeFigureOut">
              <a:rPr lang="en-GB" smtClean="0"/>
              <a:t>06/10/2016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5AB318-C4C7-4BB6-9457-1E25FB631B0C}" type="slidenum">
              <a:rPr lang="en-GB" smtClean="0"/>
              <a:t>‹#›</a:t>
            </a:fld>
            <a:endParaRPr lang="en-GB"/>
          </a:p>
        </p:txBody>
      </p:sp>
    </p:spTree>
    <p:extLst>
      <p:ext uri="{BB962C8B-B14F-4D97-AF65-F5344CB8AC3E}">
        <p14:creationId xmlns:p14="http://schemas.microsoft.com/office/powerpoint/2010/main" val="556797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B11B075-6464-481E-91FE-F7CEF71E29A8}" type="datetimeFigureOut">
              <a:rPr lang="en-GB" smtClean="0"/>
              <a:t>06/10/2016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5AB318-C4C7-4BB6-9457-1E25FB631B0C}" type="slidenum">
              <a:rPr lang="en-GB" smtClean="0"/>
              <a:t>‹#›</a:t>
            </a:fld>
            <a:endParaRPr lang="en-GB"/>
          </a:p>
        </p:txBody>
      </p:sp>
    </p:spTree>
    <p:extLst>
      <p:ext uri="{BB962C8B-B14F-4D97-AF65-F5344CB8AC3E}">
        <p14:creationId xmlns:p14="http://schemas.microsoft.com/office/powerpoint/2010/main" val="1355285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3">
    <p:spTree>
      <p:nvGrpSpPr>
        <p:cNvPr id="1" name=""/>
        <p:cNvGrpSpPr/>
        <p:nvPr/>
      </p:nvGrpSpPr>
      <p:grpSpPr>
        <a:xfrm>
          <a:off x="0" y="0"/>
          <a:ext cx="0" cy="0"/>
          <a:chOff x="0" y="0"/>
          <a:chExt cx="0" cy="0"/>
        </a:xfrm>
      </p:grpSpPr>
      <p:sp>
        <p:nvSpPr>
          <p:cNvPr id="15" name="Rectangle 14"/>
          <p:cNvSpPr/>
          <p:nvPr userDrawn="1"/>
        </p:nvSpPr>
        <p:spPr>
          <a:xfrm>
            <a:off x="7075848" y="-37"/>
            <a:ext cx="5125963" cy="3475604"/>
          </a:xfrm>
          <a:prstGeom prst="rect">
            <a:avLst/>
          </a:prstGeom>
          <a:solidFill>
            <a:srgbClr val="A90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a:solidFill>
                <a:prstClr val="white"/>
              </a:solidFill>
            </a:endParaRPr>
          </a:p>
        </p:txBody>
      </p:sp>
      <p:cxnSp>
        <p:nvCxnSpPr>
          <p:cNvPr id="19" name="Straight Connector 18"/>
          <p:cNvCxnSpPr/>
          <p:nvPr userDrawn="1"/>
        </p:nvCxnSpPr>
        <p:spPr>
          <a:xfrm>
            <a:off x="9252494" y="1717812"/>
            <a:ext cx="269451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20161" y="1873040"/>
            <a:ext cx="3192351" cy="1596176"/>
          </a:xfrm>
          <a:prstGeom prst="rect">
            <a:avLst/>
          </a:prstGeom>
        </p:spPr>
      </p:pic>
      <p:sp>
        <p:nvSpPr>
          <p:cNvPr id="29" name="Rectangle 28"/>
          <p:cNvSpPr/>
          <p:nvPr userDrawn="1"/>
        </p:nvSpPr>
        <p:spPr>
          <a:xfrm>
            <a:off x="7" y="1739899"/>
            <a:ext cx="8785996" cy="5118100"/>
          </a:xfrm>
          <a:prstGeom prst="rect">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a:solidFill>
                <a:prstClr val="white"/>
              </a:solidFill>
            </a:endParaRPr>
          </a:p>
        </p:txBody>
      </p:sp>
      <p:sp>
        <p:nvSpPr>
          <p:cNvPr id="31" name="Picture Placeholder 14"/>
          <p:cNvSpPr>
            <a:spLocks noGrp="1"/>
          </p:cNvSpPr>
          <p:nvPr>
            <p:ph type="pic" sz="quarter" idx="10" hasCustomPrompt="1"/>
          </p:nvPr>
        </p:nvSpPr>
        <p:spPr>
          <a:xfrm>
            <a:off x="8786000" y="3474095"/>
            <a:ext cx="3415813" cy="3383908"/>
          </a:xfrm>
          <a:prstGeom prst="rect">
            <a:avLst/>
          </a:prstGeom>
          <a:noFill/>
        </p:spPr>
        <p:txBody>
          <a:bodyPr/>
          <a:lstStyle>
            <a:lvl1pPr marL="0" indent="0">
              <a:buNone/>
              <a:defRPr sz="1380" baseline="0">
                <a:solidFill>
                  <a:srgbClr val="595959"/>
                </a:solidFill>
                <a:latin typeface="Arial" panose="020B0604020202020204" pitchFamily="34" charset="0"/>
                <a:cs typeface="Arial" panose="020B0604020202020204" pitchFamily="34" charset="0"/>
              </a:defRPr>
            </a:lvl1pPr>
          </a:lstStyle>
          <a:p>
            <a:r>
              <a:rPr lang="en-ZA" dirty="0" smtClean="0"/>
              <a:t>Click on icon to add picture</a:t>
            </a:r>
            <a:endParaRPr lang="en-ZA" dirty="0"/>
          </a:p>
        </p:txBody>
      </p:sp>
      <p:sp>
        <p:nvSpPr>
          <p:cNvPr id="30" name="Text Placeholder 4"/>
          <p:cNvSpPr>
            <a:spLocks noGrp="1"/>
          </p:cNvSpPr>
          <p:nvPr userDrawn="1">
            <p:ph type="body" sz="quarter" idx="17" hasCustomPrompt="1"/>
          </p:nvPr>
        </p:nvSpPr>
        <p:spPr>
          <a:xfrm>
            <a:off x="442440" y="2024460"/>
            <a:ext cx="6378635" cy="498598"/>
          </a:xfrm>
          <a:prstGeom prst="rect">
            <a:avLst/>
          </a:prstGeom>
        </p:spPr>
        <p:txBody>
          <a:bodyPr wrap="square" lIns="0" tIns="0" bIns="0">
            <a:spAutoFit/>
          </a:bodyPr>
          <a:lstStyle>
            <a:lvl1pPr marL="0" indent="0">
              <a:spcBef>
                <a:spcPts val="0"/>
              </a:spcBef>
              <a:buNone/>
              <a:defRPr sz="3600" b="1">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pPr lvl="0"/>
            <a:r>
              <a:rPr lang="en-ZA" dirty="0" smtClean="0"/>
              <a:t>Heading</a:t>
            </a:r>
            <a:endParaRPr lang="en-ZA" dirty="0"/>
          </a:p>
        </p:txBody>
      </p:sp>
      <p:pic>
        <p:nvPicPr>
          <p:cNvPr id="32" name="Picture 3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3265" y="6289500"/>
            <a:ext cx="2855321" cy="321759"/>
          </a:xfrm>
          <a:prstGeom prst="rect">
            <a:avLst/>
          </a:prstGeom>
        </p:spPr>
      </p:pic>
      <p:sp>
        <p:nvSpPr>
          <p:cNvPr id="16" name="Text Placeholder 4"/>
          <p:cNvSpPr>
            <a:spLocks noGrp="1"/>
          </p:cNvSpPr>
          <p:nvPr>
            <p:ph type="body" sz="quarter" idx="18" hasCustomPrompt="1"/>
          </p:nvPr>
        </p:nvSpPr>
        <p:spPr>
          <a:xfrm>
            <a:off x="476265" y="5463790"/>
            <a:ext cx="4610103" cy="235449"/>
          </a:xfrm>
          <a:prstGeom prst="rect">
            <a:avLst/>
          </a:prstGeom>
        </p:spPr>
        <p:txBody>
          <a:bodyPr wrap="square" lIns="0" tIns="0" bIns="0">
            <a:spAutoFit/>
          </a:bodyPr>
          <a:lstStyle>
            <a:lvl1pPr marL="0" indent="0">
              <a:spcBef>
                <a:spcPts val="0"/>
              </a:spcBef>
              <a:buNone/>
              <a:defRPr sz="1700">
                <a:solidFill>
                  <a:schemeClr val="bg1"/>
                </a:solidFill>
                <a:latin typeface="Arial" panose="020B0604020202020204" pitchFamily="34" charset="0"/>
                <a:cs typeface="Arial" panose="020B0604020202020204" pitchFamily="34" charset="0"/>
              </a:defRPr>
            </a:lvl1pPr>
          </a:lstStyle>
          <a:p>
            <a:pPr lvl="0"/>
            <a:r>
              <a:rPr lang="en-US" dirty="0" smtClean="0"/>
              <a:t>Date</a:t>
            </a:r>
            <a:endParaRPr lang="en-ZA" dirty="0"/>
          </a:p>
        </p:txBody>
      </p:sp>
      <p:grpSp>
        <p:nvGrpSpPr>
          <p:cNvPr id="24" name="Group 23"/>
          <p:cNvGrpSpPr/>
          <p:nvPr userDrawn="1"/>
        </p:nvGrpSpPr>
        <p:grpSpPr>
          <a:xfrm>
            <a:off x="6855276" y="1529490"/>
            <a:ext cx="2152480" cy="2161801"/>
            <a:chOff x="6435591" y="1113939"/>
            <a:chExt cx="1601874" cy="1608810"/>
          </a:xfrm>
        </p:grpSpPr>
        <p:sp>
          <p:nvSpPr>
            <p:cNvPr id="25" name="Rectangle 24"/>
            <p:cNvSpPr>
              <a:spLocks noChangeAspect="1"/>
            </p:cNvSpPr>
            <p:nvPr userDrawn="1"/>
          </p:nvSpPr>
          <p:spPr>
            <a:xfrm>
              <a:off x="6600623" y="1113939"/>
              <a:ext cx="1436842" cy="1447815"/>
            </a:xfrm>
            <a:prstGeom prst="rect">
              <a:avLst/>
            </a:prstGeom>
            <a:solidFill>
              <a:srgbClr val="D71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u="sng">
                <a:solidFill>
                  <a:prstClr val="white"/>
                </a:solidFill>
              </a:endParaRPr>
            </a:p>
          </p:txBody>
        </p:sp>
        <p:sp>
          <p:nvSpPr>
            <p:cNvPr id="26" name="Rectangle 25"/>
            <p:cNvSpPr>
              <a:spLocks noChangeAspect="1"/>
            </p:cNvSpPr>
            <p:nvPr userDrawn="1"/>
          </p:nvSpPr>
          <p:spPr>
            <a:xfrm>
              <a:off x="6435591" y="1270439"/>
              <a:ext cx="1436842" cy="1452310"/>
            </a:xfrm>
            <a:prstGeom prst="rect">
              <a:avLst/>
            </a:prstGeom>
            <a:solidFill>
              <a:srgbClr val="C48B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u="sng">
                <a:solidFill>
                  <a:prstClr val="white"/>
                </a:solidFill>
              </a:endParaRPr>
            </a:p>
          </p:txBody>
        </p:sp>
        <p:pic>
          <p:nvPicPr>
            <p:cNvPr id="27" name="Picture 2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98307" y="1272301"/>
              <a:ext cx="1276744" cy="1289453"/>
            </a:xfrm>
            <a:prstGeom prst="rect">
              <a:avLst/>
            </a:prstGeom>
          </p:spPr>
        </p:pic>
      </p:grpSp>
    </p:spTree>
    <p:extLst>
      <p:ext uri="{BB962C8B-B14F-4D97-AF65-F5344CB8AC3E}">
        <p14:creationId xmlns:p14="http://schemas.microsoft.com/office/powerpoint/2010/main" val="3033457319"/>
      </p:ext>
    </p:extLst>
  </p:cSld>
  <p:clrMapOvr>
    <a:masterClrMapping/>
  </p:clrMapOvr>
  <mc:AlternateContent xmlns:mc="http://schemas.openxmlformats.org/markup-compatibility/2006" xmlns:p14="http://schemas.microsoft.com/office/powerpoint/2010/main">
    <mc:Choice Requires="p14">
      <p:transition spd="slow" p14:dur="2500">
        <p:push dir="u"/>
      </p:transition>
    </mc:Choice>
    <mc:Fallback xmlns="">
      <p:transition spd="slow">
        <p:push dir="u"/>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Graphics Page">
    <p:spTree>
      <p:nvGrpSpPr>
        <p:cNvPr id="1" name=""/>
        <p:cNvGrpSpPr/>
        <p:nvPr/>
      </p:nvGrpSpPr>
      <p:grpSpPr>
        <a:xfrm>
          <a:off x="0" y="0"/>
          <a:ext cx="0" cy="0"/>
          <a:chOff x="0" y="0"/>
          <a:chExt cx="0" cy="0"/>
        </a:xfrm>
      </p:grpSpPr>
      <p:grpSp>
        <p:nvGrpSpPr>
          <p:cNvPr id="11" name="Group 10"/>
          <p:cNvGrpSpPr/>
          <p:nvPr userDrawn="1"/>
        </p:nvGrpSpPr>
        <p:grpSpPr>
          <a:xfrm>
            <a:off x="499534" y="5919726"/>
            <a:ext cx="11192093" cy="549787"/>
            <a:chOff x="374650" y="4439794"/>
            <a:chExt cx="8394070" cy="412340"/>
          </a:xfrm>
        </p:grpSpPr>
        <p:cxnSp>
          <p:nvCxnSpPr>
            <p:cNvPr id="8" name="Straight Connector 7"/>
            <p:cNvCxnSpPr/>
            <p:nvPr userDrawn="1"/>
          </p:nvCxnSpPr>
          <p:spPr>
            <a:xfrm flipV="1">
              <a:off x="374650" y="4617399"/>
              <a:ext cx="6931406" cy="1154"/>
            </a:xfrm>
            <a:prstGeom prst="line">
              <a:avLst/>
            </a:prstGeom>
            <a:ln w="12700">
              <a:solidFill>
                <a:srgbClr val="005BAA"/>
              </a:solidFill>
            </a:ln>
          </p:spPr>
          <p:style>
            <a:lnRef idx="1">
              <a:schemeClr val="accent1"/>
            </a:lnRef>
            <a:fillRef idx="0">
              <a:schemeClr val="accent1"/>
            </a:fillRef>
            <a:effectRef idx="0">
              <a:schemeClr val="accent1"/>
            </a:effectRef>
            <a:fontRef idx="minor">
              <a:schemeClr val="tx1"/>
            </a:fontRef>
          </p:style>
        </p:cxnSp>
        <p:pic>
          <p:nvPicPr>
            <p:cNvPr id="9" name="Content Placeholder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6556" y="4439794"/>
              <a:ext cx="1272164" cy="412340"/>
            </a:xfrm>
            <a:prstGeom prst="rect">
              <a:avLst/>
            </a:prstGeom>
            <a:noFill/>
          </p:spPr>
        </p:pic>
      </p:grpSp>
      <p:sp>
        <p:nvSpPr>
          <p:cNvPr id="10" name="Rectangle 3"/>
          <p:cNvSpPr>
            <a:spLocks noGrp="1" noChangeArrowheads="1"/>
          </p:cNvSpPr>
          <p:nvPr>
            <p:ph idx="1" hasCustomPrompt="1"/>
          </p:nvPr>
        </p:nvSpPr>
        <p:spPr bwMode="auto">
          <a:xfrm>
            <a:off x="501669" y="227766"/>
            <a:ext cx="11180233" cy="5694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0" numCol="1" anchor="t" anchorCtr="0" compatLnSpc="1">
            <a:prstTxWarp prst="textNoShape">
              <a:avLst/>
            </a:prstTxWarp>
            <a:normAutofit/>
          </a:bodyPr>
          <a:lstStyle>
            <a:lvl1pPr marL="0" indent="0">
              <a:buFont typeface="Wingdings" panose="05000000000000000000" pitchFamily="2" charset="2"/>
              <a:buNone/>
              <a:defRPr sz="1380" baseline="0">
                <a:solidFill>
                  <a:srgbClr val="595959"/>
                </a:solidFill>
                <a:latin typeface="Arial" panose="020B0604020202020204" pitchFamily="34" charset="0"/>
                <a:ea typeface="Open Sans" panose="020B0606030504020204" pitchFamily="34" charset="0"/>
                <a:cs typeface="Arial" panose="020B0604020202020204" pitchFamily="34" charset="0"/>
              </a:defRPr>
            </a:lvl1pPr>
            <a:lvl2pPr marL="800080" indent="-342891">
              <a:buSzPct val="90000"/>
              <a:buFont typeface="Wingdings" panose="05000000000000000000" pitchFamily="2" charset="2"/>
              <a:buChar char="§"/>
              <a:defRPr sz="1500">
                <a:solidFill>
                  <a:srgbClr val="595959"/>
                </a:solidFill>
                <a:latin typeface="+mn-lt"/>
                <a:ea typeface="Open Sans" panose="020B0606030504020204" pitchFamily="34" charset="0"/>
                <a:cs typeface="Open Sans" panose="020B0606030504020204" pitchFamily="34" charset="0"/>
              </a:defRPr>
            </a:lvl2pPr>
            <a:lvl3pPr marL="1257269" indent="-342891">
              <a:buSzPct val="80000"/>
              <a:buFont typeface="Wingdings" panose="05000000000000000000" pitchFamily="2" charset="2"/>
              <a:buChar char="§"/>
              <a:defRPr sz="1500">
                <a:solidFill>
                  <a:srgbClr val="595959"/>
                </a:solidFill>
                <a:latin typeface="+mn-lt"/>
                <a:ea typeface="Open Sans" panose="020B0606030504020204" pitchFamily="34" charset="0"/>
                <a:cs typeface="Open Sans" panose="020B0606030504020204" pitchFamily="34" charset="0"/>
              </a:defRPr>
            </a:lvl3pPr>
            <a:lvl4pPr marL="1714457" indent="-342891">
              <a:buSzPct val="70000"/>
              <a:buFont typeface="Wingdings" panose="05000000000000000000" pitchFamily="2" charset="2"/>
              <a:buChar char="§"/>
              <a:defRPr sz="1500">
                <a:solidFill>
                  <a:srgbClr val="595959"/>
                </a:solidFill>
                <a:latin typeface="+mn-lt"/>
                <a:ea typeface="Open Sans" panose="020B0606030504020204" pitchFamily="34" charset="0"/>
                <a:cs typeface="Open Sans" panose="020B0606030504020204" pitchFamily="34" charset="0"/>
              </a:defRPr>
            </a:lvl4pPr>
          </a:lstStyle>
          <a:p>
            <a:r>
              <a:rPr lang="en-ZA" dirty="0" smtClean="0"/>
              <a:t>Click on icons to add picture or graphic</a:t>
            </a:r>
            <a:endParaRPr lang="en-ZA" dirty="0"/>
          </a:p>
        </p:txBody>
      </p:sp>
      <p:sp>
        <p:nvSpPr>
          <p:cNvPr id="14" name="Text Placeholder 4"/>
          <p:cNvSpPr>
            <a:spLocks noGrp="1"/>
          </p:cNvSpPr>
          <p:nvPr>
            <p:ph type="body" sz="quarter" idx="12" hasCustomPrompt="1"/>
          </p:nvPr>
        </p:nvSpPr>
        <p:spPr>
          <a:xfrm>
            <a:off x="365830" y="6304159"/>
            <a:ext cx="9375580" cy="247312"/>
          </a:xfrm>
          <a:prstGeom prst="rect">
            <a:avLst/>
          </a:prstGeom>
        </p:spPr>
        <p:txBody>
          <a:bodyPr wrap="square" tIns="46800">
            <a:spAutoFit/>
          </a:bodyPr>
          <a:lstStyle>
            <a:lvl1pPr marL="0" indent="0">
              <a:lnSpc>
                <a:spcPct val="100000"/>
              </a:lnSpc>
              <a:spcBef>
                <a:spcPts val="0"/>
              </a:spcBef>
              <a:buNone/>
              <a:defRPr sz="1000" baseline="0">
                <a:solidFill>
                  <a:srgbClr val="969696"/>
                </a:solidFill>
                <a:latin typeface="Arial" panose="020B0604020202020204" pitchFamily="34" charset="0"/>
                <a:ea typeface="Open Sans" panose="020B0606030504020204" pitchFamily="34" charset="0"/>
                <a:cs typeface="Arial" panose="020B0604020202020204" pitchFamily="34" charset="0"/>
              </a:defRPr>
            </a:lvl1pPr>
            <a:lvl2pPr marL="0" marR="0" indent="0" algn="l" defTabSz="914377" rtl="0" eaLnBrk="1" fontAlgn="auto" latinLnBrk="0" hangingPunct="1">
              <a:lnSpc>
                <a:spcPct val="150000"/>
              </a:lnSpc>
              <a:spcBef>
                <a:spcPct val="20000"/>
              </a:spcBef>
              <a:spcAft>
                <a:spcPts val="0"/>
              </a:spcAft>
              <a:buClrTx/>
              <a:buSzTx/>
              <a:buFontTx/>
              <a:buNone/>
              <a:tabLst/>
              <a:defRPr sz="1600" baseline="0">
                <a:solidFill>
                  <a:schemeClr val="bg1">
                    <a:lumMod val="50000"/>
                  </a:schemeClr>
                </a:solidFill>
              </a:defRPr>
            </a:lvl2pPr>
            <a:lvl3pPr>
              <a:defRPr sz="1600">
                <a:solidFill>
                  <a:schemeClr val="tx1">
                    <a:lumMod val="50000"/>
                    <a:lumOff val="50000"/>
                  </a:schemeClr>
                </a:solidFill>
              </a:defRPr>
            </a:lvl3pPr>
            <a:lvl4pPr>
              <a:defRPr sz="1400">
                <a:solidFill>
                  <a:schemeClr val="tx1">
                    <a:lumMod val="50000"/>
                    <a:lumOff val="50000"/>
                  </a:schemeClr>
                </a:solidFill>
              </a:defRPr>
            </a:lvl4pPr>
            <a:lvl5pPr>
              <a:defRPr sz="1400">
                <a:solidFill>
                  <a:schemeClr val="tx1">
                    <a:lumMod val="50000"/>
                    <a:lumOff val="50000"/>
                  </a:schemeClr>
                </a:solidFill>
              </a:defRPr>
            </a:lvl5pPr>
          </a:lstStyle>
          <a:p>
            <a:pPr lvl="0"/>
            <a:r>
              <a:rPr lang="en-US" dirty="0" smtClean="0"/>
              <a:t>NAME of Presentation   Date</a:t>
            </a:r>
          </a:p>
        </p:txBody>
      </p:sp>
    </p:spTree>
    <p:extLst>
      <p:ext uri="{BB962C8B-B14F-4D97-AF65-F5344CB8AC3E}">
        <p14:creationId xmlns:p14="http://schemas.microsoft.com/office/powerpoint/2010/main" val="1316770844"/>
      </p:ext>
    </p:extLst>
  </p:cSld>
  <p:clrMapOvr>
    <a:masterClrMapping/>
  </p:clrMapOvr>
  <mc:AlternateContent xmlns:mc="http://schemas.openxmlformats.org/markup-compatibility/2006" xmlns:p14="http://schemas.microsoft.com/office/powerpoint/2010/main">
    <mc:Choice Requires="p14">
      <p:transition spd="slow" p14:dur="25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2">
    <p:bg>
      <p:bgPr>
        <a:solidFill>
          <a:srgbClr val="005BAA"/>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499533" y="5915699"/>
            <a:ext cx="11187643" cy="559553"/>
            <a:chOff x="374650" y="4436773"/>
            <a:chExt cx="8390732" cy="419665"/>
          </a:xfrm>
        </p:grpSpPr>
        <p:cxnSp>
          <p:nvCxnSpPr>
            <p:cNvPr id="6" name="Straight Connector 5"/>
            <p:cNvCxnSpPr/>
            <p:nvPr userDrawn="1"/>
          </p:nvCxnSpPr>
          <p:spPr>
            <a:xfrm flipV="1">
              <a:off x="374650" y="4617399"/>
              <a:ext cx="6931406" cy="11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6556" y="4436773"/>
              <a:ext cx="1268826" cy="419665"/>
            </a:xfrm>
            <a:prstGeom prst="rect">
              <a:avLst/>
            </a:prstGeom>
            <a:noFill/>
            <a:ln>
              <a:noFill/>
            </a:ln>
          </p:spPr>
        </p:pic>
      </p:grpSp>
      <p:sp>
        <p:nvSpPr>
          <p:cNvPr id="9" name="Rectangle 2"/>
          <p:cNvSpPr>
            <a:spLocks noGrp="1" noChangeAspect="1" noChangeArrowheads="1"/>
          </p:cNvSpPr>
          <p:nvPr>
            <p:ph type="title" hasCustomPrompt="1"/>
          </p:nvPr>
        </p:nvSpPr>
        <p:spPr bwMode="auto">
          <a:xfrm>
            <a:off x="392231" y="470445"/>
            <a:ext cx="1129812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6800" tIns="0" rIns="0" bIns="0" numCol="1" anchor="t" anchorCtr="0" compatLnSpc="1">
            <a:prstTxWarp prst="textNoShape">
              <a:avLst/>
            </a:prstTxWarp>
            <a:spAutoFit/>
          </a:bodyPr>
          <a:lstStyle>
            <a:lvl1pPr algn="l">
              <a:defRPr sz="3000" b="1">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pPr lvl="0"/>
            <a:r>
              <a:rPr lang="en-US" altLang="en-US" dirty="0" smtClean="0"/>
              <a:t>Heading</a:t>
            </a:r>
            <a:endParaRPr lang="en-GB" altLang="en-US" dirty="0" smtClean="0"/>
          </a:p>
        </p:txBody>
      </p:sp>
      <p:sp>
        <p:nvSpPr>
          <p:cNvPr id="11" name="Text Placeholder 7"/>
          <p:cNvSpPr>
            <a:spLocks noGrp="1"/>
          </p:cNvSpPr>
          <p:nvPr>
            <p:ph type="body" sz="quarter" idx="10" hasCustomPrompt="1"/>
          </p:nvPr>
        </p:nvSpPr>
        <p:spPr>
          <a:xfrm>
            <a:off x="499536" y="1803400"/>
            <a:ext cx="11190817" cy="3951224"/>
          </a:xfrm>
          <a:prstGeom prst="rect">
            <a:avLst/>
          </a:prstGeom>
        </p:spPr>
        <p:txBody>
          <a:bodyPr lIns="0">
            <a:normAutofit/>
          </a:bodyPr>
          <a:lstStyle>
            <a:lvl1pPr marL="342891" indent="-342891">
              <a:buFont typeface="Wingdings" panose="05000000000000000000" pitchFamily="2" charset="2"/>
              <a:buChar char="§"/>
              <a:defRPr sz="1500">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800080" indent="-342891">
              <a:buSzPct val="90000"/>
              <a:buFont typeface="Wingdings" panose="05000000000000000000" pitchFamily="2" charset="2"/>
              <a:buChar char="§"/>
              <a:defRPr sz="1500">
                <a:solidFill>
                  <a:schemeClr val="bg1"/>
                </a:solidFill>
                <a:latin typeface="Arial" panose="020B0604020202020204" pitchFamily="34" charset="0"/>
                <a:ea typeface="Open Sans" panose="020B0606030504020204" pitchFamily="34" charset="0"/>
                <a:cs typeface="Arial" panose="020B0604020202020204" pitchFamily="34" charset="0"/>
              </a:defRPr>
            </a:lvl2pPr>
            <a:lvl3pPr marL="1257269" indent="-342891">
              <a:buSzPct val="80000"/>
              <a:buFont typeface="Wingdings" panose="05000000000000000000" pitchFamily="2" charset="2"/>
              <a:buChar char="§"/>
              <a:defRPr sz="1500">
                <a:solidFill>
                  <a:schemeClr val="bg1"/>
                </a:solidFill>
                <a:latin typeface="Arial" panose="020B0604020202020204" pitchFamily="34" charset="0"/>
                <a:ea typeface="Open Sans" panose="020B0606030504020204" pitchFamily="34" charset="0"/>
                <a:cs typeface="Arial" panose="020B0604020202020204" pitchFamily="34" charset="0"/>
              </a:defRPr>
            </a:lvl3pPr>
            <a:lvl4pPr marL="1714457" indent="-342891">
              <a:buSzPct val="70000"/>
              <a:buFont typeface="Wingdings" panose="05000000000000000000" pitchFamily="2" charset="2"/>
              <a:buChar char="§"/>
              <a:defRPr sz="1500">
                <a:solidFill>
                  <a:schemeClr val="bg1"/>
                </a:solidFill>
                <a:latin typeface="Arial" panose="020B0604020202020204" pitchFamily="34" charset="0"/>
                <a:ea typeface="Open Sans" panose="020B0606030504020204" pitchFamily="34" charset="0"/>
                <a:cs typeface="Arial" panose="020B0604020202020204" pitchFamily="34" charset="0"/>
              </a:defRPr>
            </a:lvl4pPr>
            <a:lvl5pPr marL="2171646" indent="-342891">
              <a:buFont typeface="Wingdings" panose="05000000000000000000" pitchFamily="2" charset="2"/>
              <a:buChar char="§"/>
              <a:defRPr sz="1600">
                <a:solidFill>
                  <a:schemeClr val="tx1">
                    <a:lumMod val="65000"/>
                    <a:lumOff val="35000"/>
                  </a:schemeClr>
                </a:solidFill>
              </a:defRPr>
            </a:lvl5pPr>
          </a:lstStyle>
          <a:p>
            <a:pPr lvl="0"/>
            <a:r>
              <a:rPr lang="en-US" dirty="0" smtClean="0"/>
              <a:t>It is advisable not to exceed 7 bullets per slide</a:t>
            </a:r>
          </a:p>
          <a:p>
            <a:pPr lvl="1"/>
            <a:r>
              <a:rPr lang="en-US" dirty="0" smtClean="0"/>
              <a:t>Second </a:t>
            </a:r>
          </a:p>
          <a:p>
            <a:pPr lvl="2"/>
            <a:r>
              <a:rPr lang="en-US" dirty="0" smtClean="0"/>
              <a:t>Third </a:t>
            </a:r>
          </a:p>
          <a:p>
            <a:pPr lvl="3"/>
            <a:r>
              <a:rPr lang="en-US" dirty="0" smtClean="0"/>
              <a:t>Fourth</a:t>
            </a:r>
          </a:p>
        </p:txBody>
      </p:sp>
      <p:sp>
        <p:nvSpPr>
          <p:cNvPr id="15" name="Text Placeholder 4"/>
          <p:cNvSpPr>
            <a:spLocks noGrp="1"/>
          </p:cNvSpPr>
          <p:nvPr>
            <p:ph type="body" sz="quarter" idx="11" hasCustomPrompt="1"/>
          </p:nvPr>
        </p:nvSpPr>
        <p:spPr>
          <a:xfrm>
            <a:off x="422716" y="1278517"/>
            <a:ext cx="11267635" cy="230832"/>
          </a:xfrm>
          <a:prstGeom prst="rect">
            <a:avLst/>
          </a:prstGeom>
        </p:spPr>
        <p:txBody>
          <a:bodyPr wrap="square" lIns="46800" tIns="0" rIns="0" bIns="0">
            <a:spAutoFit/>
          </a:bodyPr>
          <a:lstStyle>
            <a:lvl1pPr marL="0" indent="0">
              <a:lnSpc>
                <a:spcPct val="100000"/>
              </a:lnSpc>
              <a:spcBef>
                <a:spcPts val="0"/>
              </a:spcBef>
              <a:buNone/>
              <a:defRPr sz="1500" b="1" baseline="0">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0" marR="0" indent="0" algn="l" defTabSz="914377" rtl="0" eaLnBrk="1" fontAlgn="auto" latinLnBrk="0" hangingPunct="1">
              <a:lnSpc>
                <a:spcPct val="150000"/>
              </a:lnSpc>
              <a:spcBef>
                <a:spcPct val="20000"/>
              </a:spcBef>
              <a:spcAft>
                <a:spcPts val="0"/>
              </a:spcAft>
              <a:buClrTx/>
              <a:buSzTx/>
              <a:buFontTx/>
              <a:buNone/>
              <a:tabLst/>
              <a:defRPr sz="1600" baseline="0">
                <a:solidFill>
                  <a:schemeClr val="bg1">
                    <a:lumMod val="50000"/>
                  </a:schemeClr>
                </a:solidFill>
              </a:defRPr>
            </a:lvl2pPr>
            <a:lvl3pPr>
              <a:defRPr sz="1600">
                <a:solidFill>
                  <a:schemeClr val="tx1">
                    <a:lumMod val="50000"/>
                    <a:lumOff val="50000"/>
                  </a:schemeClr>
                </a:solidFill>
              </a:defRPr>
            </a:lvl3pPr>
            <a:lvl4pPr>
              <a:defRPr sz="1400">
                <a:solidFill>
                  <a:schemeClr val="tx1">
                    <a:lumMod val="50000"/>
                    <a:lumOff val="50000"/>
                  </a:schemeClr>
                </a:solidFill>
              </a:defRPr>
            </a:lvl4pPr>
            <a:lvl5pPr>
              <a:defRPr sz="1400">
                <a:solidFill>
                  <a:schemeClr val="tx1">
                    <a:lumMod val="50000"/>
                    <a:lumOff val="50000"/>
                  </a:schemeClr>
                </a:solidFill>
              </a:defRPr>
            </a:lvl5pPr>
          </a:lstStyle>
          <a:p>
            <a:pPr lvl="0"/>
            <a:r>
              <a:rPr lang="en-US" dirty="0" smtClean="0"/>
              <a:t>Sub heading</a:t>
            </a:r>
          </a:p>
        </p:txBody>
      </p:sp>
      <p:sp>
        <p:nvSpPr>
          <p:cNvPr id="10" name="Text Placeholder 4"/>
          <p:cNvSpPr>
            <a:spLocks noGrp="1"/>
          </p:cNvSpPr>
          <p:nvPr>
            <p:ph type="body" sz="quarter" idx="12" hasCustomPrompt="1"/>
          </p:nvPr>
        </p:nvSpPr>
        <p:spPr>
          <a:xfrm>
            <a:off x="365829" y="6304158"/>
            <a:ext cx="9375580" cy="247312"/>
          </a:xfrm>
          <a:prstGeom prst="rect">
            <a:avLst/>
          </a:prstGeom>
        </p:spPr>
        <p:txBody>
          <a:bodyPr wrap="square" tIns="46800">
            <a:spAutoFit/>
          </a:bodyPr>
          <a:lstStyle>
            <a:lvl1pPr marL="0" indent="0">
              <a:lnSpc>
                <a:spcPct val="100000"/>
              </a:lnSpc>
              <a:spcBef>
                <a:spcPts val="0"/>
              </a:spcBef>
              <a:buNone/>
              <a:defRPr sz="1000" baseline="0">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0" marR="0" indent="0" algn="l" defTabSz="914377" rtl="0" eaLnBrk="1" fontAlgn="auto" latinLnBrk="0" hangingPunct="1">
              <a:lnSpc>
                <a:spcPct val="150000"/>
              </a:lnSpc>
              <a:spcBef>
                <a:spcPct val="20000"/>
              </a:spcBef>
              <a:spcAft>
                <a:spcPts val="0"/>
              </a:spcAft>
              <a:buClrTx/>
              <a:buSzTx/>
              <a:buFontTx/>
              <a:buNone/>
              <a:tabLst/>
              <a:defRPr sz="1600" baseline="0">
                <a:solidFill>
                  <a:schemeClr val="bg1">
                    <a:lumMod val="50000"/>
                  </a:schemeClr>
                </a:solidFill>
              </a:defRPr>
            </a:lvl2pPr>
            <a:lvl3pPr>
              <a:defRPr sz="1600">
                <a:solidFill>
                  <a:schemeClr val="tx1">
                    <a:lumMod val="50000"/>
                    <a:lumOff val="50000"/>
                  </a:schemeClr>
                </a:solidFill>
              </a:defRPr>
            </a:lvl3pPr>
            <a:lvl4pPr>
              <a:defRPr sz="1400">
                <a:solidFill>
                  <a:schemeClr val="tx1">
                    <a:lumMod val="50000"/>
                    <a:lumOff val="50000"/>
                  </a:schemeClr>
                </a:solidFill>
              </a:defRPr>
            </a:lvl4pPr>
            <a:lvl5pPr>
              <a:defRPr sz="1400">
                <a:solidFill>
                  <a:schemeClr val="tx1">
                    <a:lumMod val="50000"/>
                    <a:lumOff val="50000"/>
                  </a:schemeClr>
                </a:solidFill>
              </a:defRPr>
            </a:lvl5pPr>
          </a:lstStyle>
          <a:p>
            <a:pPr lvl="0"/>
            <a:r>
              <a:rPr lang="en-US" dirty="0" smtClean="0"/>
              <a:t>NAME of Presentation   Date</a:t>
            </a:r>
          </a:p>
        </p:txBody>
      </p:sp>
    </p:spTree>
    <p:extLst>
      <p:ext uri="{BB962C8B-B14F-4D97-AF65-F5344CB8AC3E}">
        <p14:creationId xmlns:p14="http://schemas.microsoft.com/office/powerpoint/2010/main" val="3075963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B11B075-6464-481E-91FE-F7CEF71E29A8}" type="datetimeFigureOut">
              <a:rPr lang="en-GB" smtClean="0"/>
              <a:t>06/10/2016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5AB318-C4C7-4BB6-9457-1E25FB631B0C}" type="slidenum">
              <a:rPr lang="en-GB" smtClean="0"/>
              <a:t>‹#›</a:t>
            </a:fld>
            <a:endParaRPr lang="en-GB"/>
          </a:p>
        </p:txBody>
      </p:sp>
    </p:spTree>
    <p:extLst>
      <p:ext uri="{BB962C8B-B14F-4D97-AF65-F5344CB8AC3E}">
        <p14:creationId xmlns:p14="http://schemas.microsoft.com/office/powerpoint/2010/main" val="384947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11B075-6464-481E-91FE-F7CEF71E29A8}" type="datetimeFigureOut">
              <a:rPr lang="en-GB" smtClean="0"/>
              <a:t>06/10/2016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5AB318-C4C7-4BB6-9457-1E25FB631B0C}" type="slidenum">
              <a:rPr lang="en-GB" smtClean="0"/>
              <a:t>‹#›</a:t>
            </a:fld>
            <a:endParaRPr lang="en-GB"/>
          </a:p>
        </p:txBody>
      </p:sp>
    </p:spTree>
    <p:extLst>
      <p:ext uri="{BB962C8B-B14F-4D97-AF65-F5344CB8AC3E}">
        <p14:creationId xmlns:p14="http://schemas.microsoft.com/office/powerpoint/2010/main" val="2783252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B11B075-6464-481E-91FE-F7CEF71E29A8}" type="datetimeFigureOut">
              <a:rPr lang="en-GB" smtClean="0"/>
              <a:t>06/10/2016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5AB318-C4C7-4BB6-9457-1E25FB631B0C}" type="slidenum">
              <a:rPr lang="en-GB" smtClean="0"/>
              <a:t>‹#›</a:t>
            </a:fld>
            <a:endParaRPr lang="en-GB"/>
          </a:p>
        </p:txBody>
      </p:sp>
    </p:spTree>
    <p:extLst>
      <p:ext uri="{BB962C8B-B14F-4D97-AF65-F5344CB8AC3E}">
        <p14:creationId xmlns:p14="http://schemas.microsoft.com/office/powerpoint/2010/main" val="1772620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B11B075-6464-481E-91FE-F7CEF71E29A8}" type="datetimeFigureOut">
              <a:rPr lang="en-GB" smtClean="0"/>
              <a:t>06/10/2016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85AB318-C4C7-4BB6-9457-1E25FB631B0C}" type="slidenum">
              <a:rPr lang="en-GB" smtClean="0"/>
              <a:t>‹#›</a:t>
            </a:fld>
            <a:endParaRPr lang="en-GB"/>
          </a:p>
        </p:txBody>
      </p:sp>
    </p:spTree>
    <p:extLst>
      <p:ext uri="{BB962C8B-B14F-4D97-AF65-F5344CB8AC3E}">
        <p14:creationId xmlns:p14="http://schemas.microsoft.com/office/powerpoint/2010/main" val="1454590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B11B075-6464-481E-91FE-F7CEF71E29A8}" type="datetimeFigureOut">
              <a:rPr lang="en-GB" smtClean="0"/>
              <a:t>06/10/2016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85AB318-C4C7-4BB6-9457-1E25FB631B0C}" type="slidenum">
              <a:rPr lang="en-GB" smtClean="0"/>
              <a:t>‹#›</a:t>
            </a:fld>
            <a:endParaRPr lang="en-GB"/>
          </a:p>
        </p:txBody>
      </p:sp>
    </p:spTree>
    <p:extLst>
      <p:ext uri="{BB962C8B-B14F-4D97-AF65-F5344CB8AC3E}">
        <p14:creationId xmlns:p14="http://schemas.microsoft.com/office/powerpoint/2010/main" val="3357944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11B075-6464-481E-91FE-F7CEF71E29A8}" type="datetimeFigureOut">
              <a:rPr lang="en-GB" smtClean="0"/>
              <a:t>06/10/2016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85AB318-C4C7-4BB6-9457-1E25FB631B0C}" type="slidenum">
              <a:rPr lang="en-GB" smtClean="0"/>
              <a:t>‹#›</a:t>
            </a:fld>
            <a:endParaRPr lang="en-GB"/>
          </a:p>
        </p:txBody>
      </p:sp>
    </p:spTree>
    <p:extLst>
      <p:ext uri="{BB962C8B-B14F-4D97-AF65-F5344CB8AC3E}">
        <p14:creationId xmlns:p14="http://schemas.microsoft.com/office/powerpoint/2010/main" val="704096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11B075-6464-481E-91FE-F7CEF71E29A8}" type="datetimeFigureOut">
              <a:rPr lang="en-GB" smtClean="0"/>
              <a:t>06/10/2016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5AB318-C4C7-4BB6-9457-1E25FB631B0C}" type="slidenum">
              <a:rPr lang="en-GB" smtClean="0"/>
              <a:t>‹#›</a:t>
            </a:fld>
            <a:endParaRPr lang="en-GB"/>
          </a:p>
        </p:txBody>
      </p:sp>
    </p:spTree>
    <p:extLst>
      <p:ext uri="{BB962C8B-B14F-4D97-AF65-F5344CB8AC3E}">
        <p14:creationId xmlns:p14="http://schemas.microsoft.com/office/powerpoint/2010/main" val="70582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11B075-6464-481E-91FE-F7CEF71E29A8}" type="datetimeFigureOut">
              <a:rPr lang="en-GB" smtClean="0"/>
              <a:t>06/10/2016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5AB318-C4C7-4BB6-9457-1E25FB631B0C}" type="slidenum">
              <a:rPr lang="en-GB" smtClean="0"/>
              <a:t>‹#›</a:t>
            </a:fld>
            <a:endParaRPr lang="en-GB"/>
          </a:p>
        </p:txBody>
      </p:sp>
    </p:spTree>
    <p:extLst>
      <p:ext uri="{BB962C8B-B14F-4D97-AF65-F5344CB8AC3E}">
        <p14:creationId xmlns:p14="http://schemas.microsoft.com/office/powerpoint/2010/main" val="4152466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11B075-6464-481E-91FE-F7CEF71E29A8}" type="datetimeFigureOut">
              <a:rPr lang="en-GB" smtClean="0"/>
              <a:t>06/10/2016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5AB318-C4C7-4BB6-9457-1E25FB631B0C}" type="slidenum">
              <a:rPr lang="en-GB" smtClean="0"/>
              <a:t>‹#›</a:t>
            </a:fld>
            <a:endParaRPr lang="en-GB"/>
          </a:p>
        </p:txBody>
      </p:sp>
    </p:spTree>
    <p:extLst>
      <p:ext uri="{BB962C8B-B14F-4D97-AF65-F5344CB8AC3E}">
        <p14:creationId xmlns:p14="http://schemas.microsoft.com/office/powerpoint/2010/main" val="3969646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microsoft.com/office/2007/relationships/media" Target="../media/media22.m4a"/><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png"/><Relationship Id="rId5" Type="http://schemas.openxmlformats.org/officeDocument/2006/relationships/slideLayout" Target="../slideLayouts/slideLayout13.xml"/><Relationship Id="rId4" Type="http://schemas.openxmlformats.org/officeDocument/2006/relationships/audio" Target="../media/media22.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3.m4a"/><Relationship Id="rId1" Type="http://schemas.openxmlformats.org/officeDocument/2006/relationships/audio" Target="NULL"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4.m4a"/><Relationship Id="rId1" Type="http://schemas.openxmlformats.org/officeDocument/2006/relationships/audio" Target="NULL" TargetMode="Externa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465" b="465"/>
          <a:stretch>
            <a:fillRect/>
          </a:stretch>
        </p:blipFill>
        <p:spPr/>
      </p:pic>
      <p:sp>
        <p:nvSpPr>
          <p:cNvPr id="6" name="Text Placeholder 5"/>
          <p:cNvSpPr>
            <a:spLocks noGrp="1"/>
          </p:cNvSpPr>
          <p:nvPr>
            <p:ph type="body" sz="quarter" idx="17"/>
          </p:nvPr>
        </p:nvSpPr>
        <p:spPr>
          <a:xfrm>
            <a:off x="1850059" y="2060855"/>
            <a:ext cx="4783976" cy="1846659"/>
          </a:xfrm>
        </p:spPr>
        <p:txBody>
          <a:bodyPr/>
          <a:lstStyle/>
          <a:p>
            <a:pPr algn="ctr">
              <a:lnSpc>
                <a:spcPct val="150000"/>
              </a:lnSpc>
            </a:pPr>
            <a:r>
              <a:rPr lang="en-ZA" sz="4000" dirty="0"/>
              <a:t>Department of Private Law</a:t>
            </a:r>
          </a:p>
        </p:txBody>
      </p:sp>
      <p:sp>
        <p:nvSpPr>
          <p:cNvPr id="2" name="Rectangle 1"/>
          <p:cNvSpPr/>
          <p:nvPr/>
        </p:nvSpPr>
        <p:spPr>
          <a:xfrm>
            <a:off x="1524011" y="570925"/>
            <a:ext cx="5436095" cy="584775"/>
          </a:xfrm>
          <a:custGeom>
            <a:avLst/>
            <a:gdLst>
              <a:gd name="connsiteX0" fmla="*/ 0 w 3024336"/>
              <a:gd name="connsiteY0" fmla="*/ 0 h 369332"/>
              <a:gd name="connsiteX1" fmla="*/ 3024336 w 3024336"/>
              <a:gd name="connsiteY1" fmla="*/ 0 h 369332"/>
              <a:gd name="connsiteX2" fmla="*/ 3024336 w 3024336"/>
              <a:gd name="connsiteY2" fmla="*/ 369332 h 369332"/>
              <a:gd name="connsiteX3" fmla="*/ 0 w 3024336"/>
              <a:gd name="connsiteY3" fmla="*/ 369332 h 369332"/>
              <a:gd name="connsiteX4" fmla="*/ 0 w 3024336"/>
              <a:gd name="connsiteY4" fmla="*/ 0 h 369332"/>
              <a:gd name="connsiteX0" fmla="*/ 0 w 3966445"/>
              <a:gd name="connsiteY0" fmla="*/ 0 h 1034350"/>
              <a:gd name="connsiteX1" fmla="*/ 3024336 w 3966445"/>
              <a:gd name="connsiteY1" fmla="*/ 0 h 1034350"/>
              <a:gd name="connsiteX2" fmla="*/ 3966445 w 3966445"/>
              <a:gd name="connsiteY2" fmla="*/ 1034350 h 1034350"/>
              <a:gd name="connsiteX3" fmla="*/ 0 w 3966445"/>
              <a:gd name="connsiteY3" fmla="*/ 369332 h 1034350"/>
              <a:gd name="connsiteX4" fmla="*/ 0 w 3966445"/>
              <a:gd name="connsiteY4" fmla="*/ 0 h 1034350"/>
              <a:gd name="connsiteX0" fmla="*/ 0 w 3966445"/>
              <a:gd name="connsiteY0" fmla="*/ 0 h 1119803"/>
              <a:gd name="connsiteX1" fmla="*/ 3024336 w 3966445"/>
              <a:gd name="connsiteY1" fmla="*/ 0 h 1119803"/>
              <a:gd name="connsiteX2" fmla="*/ 3966445 w 3966445"/>
              <a:gd name="connsiteY2" fmla="*/ 1034350 h 1119803"/>
              <a:gd name="connsiteX3" fmla="*/ 0 w 3966445"/>
              <a:gd name="connsiteY3" fmla="*/ 369332 h 1119803"/>
              <a:gd name="connsiteX4" fmla="*/ 61664 w 3966445"/>
              <a:gd name="connsiteY4" fmla="*/ 1119336 h 1119803"/>
              <a:gd name="connsiteX5" fmla="*/ 0 w 3966445"/>
              <a:gd name="connsiteY5" fmla="*/ 0 h 111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6445" h="1119803">
                <a:moveTo>
                  <a:pt x="0" y="0"/>
                </a:moveTo>
                <a:lnTo>
                  <a:pt x="3024336" y="0"/>
                </a:lnTo>
                <a:lnTo>
                  <a:pt x="3966445" y="1034350"/>
                </a:lnTo>
                <a:lnTo>
                  <a:pt x="0" y="369332"/>
                </a:lnTo>
                <a:cubicBezTo>
                  <a:pt x="2082" y="346861"/>
                  <a:pt x="59582" y="1141807"/>
                  <a:pt x="61664" y="1119336"/>
                </a:cubicBezTo>
                <a:lnTo>
                  <a:pt x="0" y="0"/>
                </a:lnTo>
                <a:close/>
              </a:path>
            </a:pathLst>
          </a:custGeom>
        </p:spPr>
        <p:txBody>
          <a:bodyPr wrap="square">
            <a:spAutoFit/>
          </a:bodyPr>
          <a:lstStyle/>
          <a:p>
            <a:pPr algn="ctr"/>
            <a:r>
              <a:rPr lang="en-ZA" sz="3200" dirty="0">
                <a:latin typeface="Arial" panose="020B0604020202020204" pitchFamily="34" charset="0"/>
                <a:cs typeface="Arial" panose="020B0604020202020204" pitchFamily="34" charset="0"/>
              </a:rPr>
              <a:t>Elective Modules 2017</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08168" y="6451600"/>
            <a:ext cx="406400" cy="406400"/>
          </a:xfrm>
          <a:prstGeom prst="rect">
            <a:avLst/>
          </a:prstGeom>
        </p:spPr>
      </p:pic>
    </p:spTree>
    <p:extLst>
      <p:ext uri="{BB962C8B-B14F-4D97-AF65-F5344CB8AC3E}">
        <p14:creationId xmlns:p14="http://schemas.microsoft.com/office/powerpoint/2010/main" val="291599386"/>
      </p:ext>
    </p:extLst>
  </p:cSld>
  <p:clrMapOvr>
    <a:masterClrMapping/>
  </p:clrMapOvr>
  <mc:AlternateContent xmlns:mc="http://schemas.openxmlformats.org/markup-compatibility/2006" xmlns:p14="http://schemas.microsoft.com/office/powerpoint/2010/main">
    <mc:Choice Requires="p14">
      <p:transition spd="slow" p14:dur="3000" advTm="1938">
        <p14:warp dir="in"/>
      </p:transition>
    </mc:Choice>
    <mc:Fallback xmlns="">
      <p:transition spd="slow" advTm="19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3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pauseEvt time="0" objId="4"/>
        <p14:seekEvt time="0" objId="4" seek="0"/>
        <p14:resumeEvt time="0" objId="4"/>
        <p14:stopEvt time="1938"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lgn="just">
              <a:lnSpc>
                <a:spcPct val="150000"/>
              </a:lnSpc>
            </a:pPr>
            <a:r>
              <a:rPr lang="en-ZA" sz="3200" dirty="0">
                <a:solidFill>
                  <a:prstClr val="black"/>
                </a:solidFill>
                <a:ea typeface="+mn-ea"/>
              </a:rPr>
              <a:t>Numerous claims for damages are heard in our courts on a daily basis. A law student who enters the legal practice after completion of his or her studies will no doubt be required to deal with such claims at some point in his or her legal career.  </a:t>
            </a:r>
          </a:p>
          <a:p>
            <a:endParaRPr lang="en-US" dirty="0"/>
          </a:p>
        </p:txBody>
      </p:sp>
      <p:sp>
        <p:nvSpPr>
          <p:cNvPr id="3" name="Text Placeholder 2"/>
          <p:cNvSpPr>
            <a:spLocks noGrp="1"/>
          </p:cNvSpPr>
          <p:nvPr>
            <p:ph type="body" sz="quarter" idx="12"/>
          </p:nvPr>
        </p:nvSpPr>
        <p:spPr>
          <a:xfrm>
            <a:off x="1798372" y="6304158"/>
            <a:ext cx="7031685" cy="555088"/>
          </a:xfrm>
        </p:spPr>
        <p:txBody>
          <a:bodyPr/>
          <a:lstStyle/>
          <a:p>
            <a:r>
              <a:rPr lang="en-ZA" dirty="0"/>
              <a:t>Department of Private Law -  Elective Modules 2017</a:t>
            </a:r>
          </a:p>
          <a:p>
            <a:endParaRPr lang="en-ZA"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14:fade in="1500" out="1500"/>
                </p14:media>
              </p:ext>
            </p:extLst>
          </p:nvPr>
        </p:nvPicPr>
        <p:blipFill>
          <a:blip r:embed="rId4">
            <a:duotone>
              <a:prstClr val="black"/>
              <a:schemeClr val="accent2">
                <a:tint val="45000"/>
                <a:satMod val="400000"/>
              </a:schemeClr>
            </a:duotone>
          </a:blip>
          <a:stretch>
            <a:fillRect/>
          </a:stretch>
        </p:blipFill>
        <p:spPr>
          <a:xfrm rot="371591">
            <a:off x="8324950" y="6253309"/>
            <a:ext cx="171777" cy="171777"/>
          </a:xfrm>
          <a:prstGeom prst="rect">
            <a:avLst/>
          </a:prstGeom>
        </p:spPr>
      </p:pic>
    </p:spTree>
    <p:extLst>
      <p:ext uri="{BB962C8B-B14F-4D97-AF65-F5344CB8AC3E}">
        <p14:creationId xmlns:p14="http://schemas.microsoft.com/office/powerpoint/2010/main" val="1103875965"/>
      </p:ext>
    </p:extLst>
  </p:cSld>
  <p:clrMapOvr>
    <a:masterClrMapping/>
  </p:clrMapOvr>
  <mc:AlternateContent xmlns:mc="http://schemas.openxmlformats.org/markup-compatibility/2006" xmlns:p14="http://schemas.microsoft.com/office/powerpoint/2010/main">
    <mc:Choice Requires="p14">
      <p:transition spd="slow" p14:dur="2500" advTm="22230">
        <p:push dir="u"/>
      </p:transition>
    </mc:Choice>
    <mc:Fallback xmlns="">
      <p:transition spd="slow" advTm="2223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24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8" dur="24000" fill="hold"/>
                                        <p:tgtEl>
                                          <p:spTgt spid="2">
                                            <p:txEl>
                                              <p:pRg st="0" end="0"/>
                                            </p:txEl>
                                          </p:spTgt>
                                        </p:tgtEl>
                                        <p:attrNameLst>
                                          <p:attrName>ppt_y</p:attrName>
                                        </p:attrNameLst>
                                      </p:cBhvr>
                                      <p:tavLst>
                                        <p:tav tm="0">
                                          <p:val>
                                            <p:strVal val="#ppt_y+1"/>
                                          </p:val>
                                        </p:tav>
                                        <p:tav tm="100000">
                                          <p:val>
                                            <p:strVal val="#ppt_y-1"/>
                                          </p:val>
                                        </p:tav>
                                      </p:tavLst>
                                    </p:anim>
                                  </p:childTnLst>
                                </p:cTn>
                              </p:par>
                              <p:par>
                                <p:cTn id="9" presetID="1" presetClass="mediacall" presetSubtype="0" fill="hold" nodeType="withEffect">
                                  <p:stCondLst>
                                    <p:cond delay="900"/>
                                  </p:stCondLst>
                                  <p:childTnLst>
                                    <p:cmd type="call" cmd="playFrom(0.0)">
                                      <p:cBhvr>
                                        <p:cTn id="10" dur="139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 fill="hold" display="0">
                  <p:stCondLst>
                    <p:cond delay="indefinite"/>
                  </p:stCondLst>
                  <p:endCondLst>
                    <p:cond evt="onStopAudio" delay="0">
                      <p:tgtEl>
                        <p:sldTgt/>
                      </p:tgtEl>
                    </p:cond>
                  </p:endCondLst>
                </p:cTn>
                <p:tgtEl>
                  <p:spTgt spid="4"/>
                </p:tgtEl>
              </p:cMediaNode>
            </p:audio>
          </p:childTnLst>
        </p:cTn>
      </p:par>
    </p:tnLst>
    <p:bldLst>
      <p:bldP spid="2" grpId="0" build="p"/>
    </p:bldLst>
  </p:timing>
  <p:extLst mod="1">
    <p:ext uri="{E180D4A7-C9FB-4DFB-919C-405C955672EB}">
      <p14:showEvtLst xmlns:p14="http://schemas.microsoft.com/office/powerpoint/2010/main">
        <p14:playEvt time="1066" objId="4"/>
        <p14:stopEvt time="15043"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lgn="just">
              <a:lnSpc>
                <a:spcPct val="170000"/>
              </a:lnSpc>
            </a:pPr>
            <a:r>
              <a:rPr lang="en-ZA" sz="3600" dirty="0">
                <a:solidFill>
                  <a:prstClr val="black"/>
                </a:solidFill>
                <a:ea typeface="+mn-ea"/>
              </a:rPr>
              <a:t>The law of damages is an excellent choice as an elective in the final year of a student’s study since students will be faced with an integration of various fields of the law. </a:t>
            </a:r>
          </a:p>
          <a:p>
            <a:endParaRPr lang="en-US" dirty="0"/>
          </a:p>
        </p:txBody>
      </p:sp>
      <p:sp>
        <p:nvSpPr>
          <p:cNvPr id="3" name="Text Placeholder 2"/>
          <p:cNvSpPr>
            <a:spLocks noGrp="1"/>
          </p:cNvSpPr>
          <p:nvPr>
            <p:ph type="body" sz="quarter" idx="12"/>
          </p:nvPr>
        </p:nvSpPr>
        <p:spPr>
          <a:xfrm>
            <a:off x="1798372" y="6304158"/>
            <a:ext cx="7031685" cy="401200"/>
          </a:xfrm>
        </p:spPr>
        <p:txBody>
          <a:bodyPr/>
          <a:lstStyle/>
          <a:p>
            <a:pPr lvl="0"/>
            <a:r>
              <a:rPr lang="en-ZA" dirty="0"/>
              <a:t>Department of Private Law -  Elective Modules 2017</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14:fade in="1500" out="1500"/>
                </p14:media>
              </p:ext>
            </p:extLst>
          </p:nvPr>
        </p:nvPicPr>
        <p:blipFill>
          <a:blip r:embed="rId5">
            <a:duotone>
              <a:prstClr val="black"/>
              <a:schemeClr val="accent2">
                <a:tint val="45000"/>
                <a:satMod val="400000"/>
              </a:schemeClr>
            </a:duotone>
          </a:blip>
          <a:stretch>
            <a:fillRect/>
          </a:stretch>
        </p:blipFill>
        <p:spPr>
          <a:xfrm>
            <a:off x="9480376" y="6437268"/>
            <a:ext cx="274320" cy="274320"/>
          </a:xfrm>
          <a:prstGeom prst="rect">
            <a:avLst/>
          </a:prstGeom>
        </p:spPr>
      </p:pic>
    </p:spTree>
    <p:extLst>
      <p:ext uri="{BB962C8B-B14F-4D97-AF65-F5344CB8AC3E}">
        <p14:creationId xmlns:p14="http://schemas.microsoft.com/office/powerpoint/2010/main" val="534730784"/>
      </p:ext>
    </p:extLst>
  </p:cSld>
  <p:clrMapOvr>
    <a:masterClrMapping/>
  </p:clrMapOvr>
  <mc:AlternateContent xmlns:mc="http://schemas.openxmlformats.org/markup-compatibility/2006" xmlns:p14="http://schemas.microsoft.com/office/powerpoint/2010/main">
    <mc:Choice Requires="p14">
      <p:transition spd="slow" p14:dur="2500" advTm="16863">
        <p:push dir="u"/>
      </p:transition>
    </mc:Choice>
    <mc:Fallback xmlns="">
      <p:transition spd="slow" advTm="16863">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8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8" dur="18000" fill="hold"/>
                                        <p:tgtEl>
                                          <p:spTgt spid="2">
                                            <p:txEl>
                                              <p:pRg st="0" end="0"/>
                                            </p:txEl>
                                          </p:spTgt>
                                        </p:tgtEl>
                                        <p:attrNameLst>
                                          <p:attrName>ppt_y</p:attrName>
                                        </p:attrNameLst>
                                      </p:cBhvr>
                                      <p:tavLst>
                                        <p:tav tm="0">
                                          <p:val>
                                            <p:strVal val="#ppt_y+1"/>
                                          </p:val>
                                        </p:tav>
                                        <p:tav tm="100000">
                                          <p:val>
                                            <p:strVal val="#ppt_y-1"/>
                                          </p:val>
                                        </p:tav>
                                      </p:tavLst>
                                    </p:anim>
                                  </p:childTnLst>
                                </p:cTn>
                              </p:par>
                              <p:par>
                                <p:cTn id="9" presetID="1" presetClass="mediacall" presetSubtype="0" fill="hold" nodeType="withEffect">
                                  <p:stCondLst>
                                    <p:cond delay="1000"/>
                                  </p:stCondLst>
                                  <p:childTnLst>
                                    <p:cmd type="call" cmd="playFrom(0.0)">
                                      <p:cBhvr>
                                        <p:cTn id="10" dur="8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 fill="hold" display="0">
                  <p:stCondLst>
                    <p:cond delay="indefinite"/>
                  </p:stCondLst>
                  <p:endCondLst>
                    <p:cond evt="onStopAudio" delay="0">
                      <p:tgtEl>
                        <p:sldTgt/>
                      </p:tgtEl>
                    </p:cond>
                  </p:endCondLst>
                </p:cTn>
                <p:tgtEl>
                  <p:spTgt spid="4"/>
                </p:tgtEl>
              </p:cMediaNode>
            </p:audio>
          </p:childTnLst>
        </p:cTn>
      </p:par>
    </p:tnLst>
    <p:bldLst>
      <p:bldP spid="2" grpId="0" build="allAtOnce"/>
    </p:bldLst>
  </p:timing>
  <p:extLst mod="1">
    <p:ext uri="{E180D4A7-C9FB-4DFB-919C-405C955672EB}">
      <p14:showEvtLst xmlns:p14="http://schemas.microsoft.com/office/powerpoint/2010/main">
        <p14:playEvt time="1067" objId="4"/>
        <p14:stopEvt time="10003"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19237" y="152808"/>
            <a:ext cx="8385175" cy="6048672"/>
          </a:xfrm>
        </p:spPr>
        <p:txBody>
          <a:bodyPr>
            <a:normAutofit fontScale="92500"/>
          </a:bodyPr>
          <a:lstStyle/>
          <a:p>
            <a:pPr lvl="0" algn="just">
              <a:lnSpc>
                <a:spcPct val="170000"/>
              </a:lnSpc>
            </a:pPr>
            <a:r>
              <a:rPr lang="en-ZA" sz="2700" dirty="0">
                <a:solidFill>
                  <a:prstClr val="black"/>
                </a:solidFill>
                <a:ea typeface="+mn-ea"/>
              </a:rPr>
              <a:t>The law of damages is generally classified as a part of the law of obligations. The focus in this module is primarily on damages claims in the spheres of law of contract and the law of delict, and therefore students should have a good prior knowledge of the legal principles in these fields of law. However, students will also be exposed to other areas of the law to which the law of damages is closely connected such as third party compensation law, civil procedure and the law of evidence. </a:t>
            </a:r>
            <a:endParaRPr lang="en-US" dirty="0"/>
          </a:p>
        </p:txBody>
      </p:sp>
      <p:sp>
        <p:nvSpPr>
          <p:cNvPr id="3" name="Text Placeholder 2"/>
          <p:cNvSpPr>
            <a:spLocks noGrp="1"/>
          </p:cNvSpPr>
          <p:nvPr>
            <p:ph type="body" sz="quarter" idx="12"/>
          </p:nvPr>
        </p:nvSpPr>
        <p:spPr>
          <a:xfrm>
            <a:off x="1798372" y="6304158"/>
            <a:ext cx="7031685" cy="401200"/>
          </a:xfrm>
        </p:spPr>
        <p:txBody>
          <a:bodyPr/>
          <a:lstStyle/>
          <a:p>
            <a:r>
              <a:rPr lang="en-ZA" dirty="0"/>
              <a:t>Department of Private Law -  Elective Modules 2017</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14:fade in="1500" out="1500"/>
                </p14:media>
              </p:ext>
            </p:extLst>
          </p:nvPr>
        </p:nvPicPr>
        <p:blipFill>
          <a:blip r:embed="rId4">
            <a:duotone>
              <a:prstClr val="black"/>
              <a:schemeClr val="accent2">
                <a:tint val="45000"/>
                <a:satMod val="400000"/>
              </a:schemeClr>
            </a:duotone>
          </a:blip>
          <a:stretch>
            <a:fillRect/>
          </a:stretch>
        </p:blipFill>
        <p:spPr>
          <a:xfrm>
            <a:off x="9624392" y="6422861"/>
            <a:ext cx="360040" cy="360040"/>
          </a:xfrm>
          <a:prstGeom prst="rect">
            <a:avLst/>
          </a:prstGeom>
        </p:spPr>
      </p:pic>
    </p:spTree>
    <p:extLst>
      <p:ext uri="{BB962C8B-B14F-4D97-AF65-F5344CB8AC3E}">
        <p14:creationId xmlns:p14="http://schemas.microsoft.com/office/powerpoint/2010/main" val="576664866"/>
      </p:ext>
    </p:extLst>
  </p:cSld>
  <p:clrMapOvr>
    <a:masterClrMapping/>
  </p:clrMapOvr>
  <mc:AlternateContent xmlns:mc="http://schemas.openxmlformats.org/markup-compatibility/2006" xmlns:p14="http://schemas.microsoft.com/office/powerpoint/2010/main">
    <mc:Choice Requires="p14">
      <p:transition spd="slow" p14:dur="2500" advTm="34198">
        <p:push dir="u"/>
      </p:transition>
    </mc:Choice>
    <mc:Fallback xmlns="">
      <p:transition spd="slow" advTm="34198">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35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8" dur="35000" fill="hold"/>
                                        <p:tgtEl>
                                          <p:spTgt spid="2">
                                            <p:txEl>
                                              <p:pRg st="0" end="0"/>
                                            </p:txEl>
                                          </p:spTgt>
                                        </p:tgtEl>
                                        <p:attrNameLst>
                                          <p:attrName>ppt_y</p:attrName>
                                        </p:attrNameLst>
                                      </p:cBhvr>
                                      <p:tavLst>
                                        <p:tav tm="0">
                                          <p:val>
                                            <p:strVal val="#ppt_y+1"/>
                                          </p:val>
                                        </p:tav>
                                        <p:tav tm="100000">
                                          <p:val>
                                            <p:strVal val="#ppt_y-1"/>
                                          </p:val>
                                        </p:tav>
                                      </p:tavLst>
                                    </p:anim>
                                  </p:childTnLst>
                                </p:cTn>
                              </p:par>
                              <p:par>
                                <p:cTn id="9" presetID="1" presetClass="mediacall" presetSubtype="0" fill="hold" nodeType="withEffect">
                                  <p:stCondLst>
                                    <p:cond delay="1000"/>
                                  </p:stCondLst>
                                  <p:childTnLst>
                                    <p:cmd type="call" cmd="playFrom(0.0)">
                                      <p:cBhvr>
                                        <p:cTn id="10" dur="256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2" grpId="0" build="allAtOnce"/>
    </p:bldLst>
  </p:timing>
  <p:extLst mod="1">
    <p:ext uri="{E180D4A7-C9FB-4DFB-919C-405C955672EB}">
      <p14:showEvtLst xmlns:p14="http://schemas.microsoft.com/office/powerpoint/2010/main">
        <p14:playEvt time="1066" objId="4"/>
        <p14:stopEvt time="26753" objId="4"/>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3413" y="378767"/>
            <a:ext cx="8385175" cy="5694067"/>
          </a:xfrm>
        </p:spPr>
        <p:txBody>
          <a:bodyPr>
            <a:normAutofit lnSpcReduction="10000"/>
          </a:bodyPr>
          <a:lstStyle/>
          <a:p>
            <a:pPr lvl="0" algn="just">
              <a:lnSpc>
                <a:spcPct val="160000"/>
              </a:lnSpc>
            </a:pPr>
            <a:r>
              <a:rPr lang="en-ZA" sz="2700" dirty="0">
                <a:solidFill>
                  <a:prstClr val="black"/>
                </a:solidFill>
                <a:ea typeface="+mn-ea"/>
              </a:rPr>
              <a:t>The primary outcomes of this module is to enable students to determine whether damage has been caused, what the extent of such damage is and how the appropriate amount of compensation to be awarded for such damage should be calculated. Issues such as the impact of the Constitution on the existence and development of the law of damages and ethical conduct of legal practitioners are also dealt with in detail.</a:t>
            </a:r>
          </a:p>
          <a:p>
            <a:endParaRPr lang="en-ZA" dirty="0"/>
          </a:p>
        </p:txBody>
      </p:sp>
      <p:sp>
        <p:nvSpPr>
          <p:cNvPr id="3" name="Text Placeholder 2"/>
          <p:cNvSpPr>
            <a:spLocks noGrp="1"/>
          </p:cNvSpPr>
          <p:nvPr>
            <p:ph type="body" sz="quarter" idx="12"/>
          </p:nvPr>
        </p:nvSpPr>
        <p:spPr>
          <a:xfrm>
            <a:off x="1798372" y="6304158"/>
            <a:ext cx="7031685" cy="401200"/>
          </a:xfrm>
        </p:spPr>
        <p:txBody>
          <a:bodyPr/>
          <a:lstStyle/>
          <a:p>
            <a:r>
              <a:rPr lang="en-ZA" dirty="0"/>
              <a:t>Department of Private Law -  Elective Modules 2017</a:t>
            </a:r>
          </a:p>
          <a:p>
            <a:endParaRPr lang="en-ZA"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14:fade in="1500" out="1500"/>
                </p14:media>
              </p:ext>
            </p:extLst>
          </p:nvPr>
        </p:nvPicPr>
        <p:blipFill>
          <a:blip r:embed="rId4">
            <a:duotone>
              <a:prstClr val="black"/>
              <a:schemeClr val="accent2">
                <a:tint val="45000"/>
                <a:satMod val="400000"/>
              </a:schemeClr>
            </a:duotone>
          </a:blip>
          <a:stretch>
            <a:fillRect/>
          </a:stretch>
        </p:blipFill>
        <p:spPr>
          <a:xfrm>
            <a:off x="9624392" y="6448082"/>
            <a:ext cx="406400" cy="406400"/>
          </a:xfrm>
          <a:prstGeom prst="rect">
            <a:avLst/>
          </a:prstGeom>
        </p:spPr>
      </p:pic>
    </p:spTree>
    <p:extLst>
      <p:ext uri="{BB962C8B-B14F-4D97-AF65-F5344CB8AC3E}">
        <p14:creationId xmlns:p14="http://schemas.microsoft.com/office/powerpoint/2010/main" val="1648128363"/>
      </p:ext>
    </p:extLst>
  </p:cSld>
  <p:clrMapOvr>
    <a:masterClrMapping/>
  </p:clrMapOvr>
  <mc:AlternateContent xmlns:mc="http://schemas.openxmlformats.org/markup-compatibility/2006" xmlns:p14="http://schemas.microsoft.com/office/powerpoint/2010/main">
    <mc:Choice Requires="p14">
      <p:transition spd="slow" p14:dur="2500" advTm="27980">
        <p:push dir="u"/>
      </p:transition>
    </mc:Choice>
    <mc:Fallback xmlns="">
      <p:transition spd="slow" advTm="2798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2925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8" dur="29250" fill="hold"/>
                                        <p:tgtEl>
                                          <p:spTgt spid="2">
                                            <p:txEl>
                                              <p:pRg st="0" end="0"/>
                                            </p:txEl>
                                          </p:spTgt>
                                        </p:tgtEl>
                                        <p:attrNameLst>
                                          <p:attrName>ppt_y</p:attrName>
                                        </p:attrNameLst>
                                      </p:cBhvr>
                                      <p:tavLst>
                                        <p:tav tm="0">
                                          <p:val>
                                            <p:strVal val="#ppt_y+1"/>
                                          </p:val>
                                        </p:tav>
                                        <p:tav tm="100000">
                                          <p:val>
                                            <p:strVal val="#ppt_y-1"/>
                                          </p:val>
                                        </p:tav>
                                      </p:tavLst>
                                    </p:anim>
                                  </p:childTnLst>
                                </p:cTn>
                              </p:par>
                              <p:par>
                                <p:cTn id="9" presetID="1" presetClass="mediacall" presetSubtype="0" fill="hold" nodeType="withEffect">
                                  <p:stCondLst>
                                    <p:cond delay="1500"/>
                                  </p:stCondLst>
                                  <p:childTnLst>
                                    <p:cmd type="call" cmd="playFrom(0.0)">
                                      <p:cBhvr>
                                        <p:cTn id="10" dur="218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2" grpId="0" build="allAtOnce"/>
    </p:bldLst>
  </p:timing>
  <p:extLst mod="1">
    <p:ext uri="{E180D4A7-C9FB-4DFB-919C-405C955672EB}">
      <p14:showEvtLst xmlns:p14="http://schemas.microsoft.com/office/powerpoint/2010/main">
        <p14:playEvt time="1550" objId="4"/>
        <p14:stopEvt time="23461"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endParaRPr lang="en-ZA"/>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chemeClr val="accent2">
                <a:tint val="45000"/>
                <a:satMod val="400000"/>
              </a:schemeClr>
            </a:duotone>
          </a:blip>
          <a:stretch>
            <a:fillRect/>
          </a:stretch>
        </p:blipFill>
        <p:spPr>
          <a:xfrm>
            <a:off x="9718185" y="6427816"/>
            <a:ext cx="340681" cy="340681"/>
          </a:xfrm>
          <a:prstGeom prst="rect">
            <a:avLst/>
          </a:prstGeom>
        </p:spPr>
      </p:pic>
      <p:sp>
        <p:nvSpPr>
          <p:cNvPr id="6" name="Content Placeholder 1"/>
          <p:cNvSpPr txBox="1">
            <a:spLocks/>
          </p:cNvSpPr>
          <p:nvPr/>
        </p:nvSpPr>
        <p:spPr bwMode="auto">
          <a:xfrm>
            <a:off x="1506840" y="1628800"/>
            <a:ext cx="9144000" cy="1944216"/>
          </a:xfrm>
          <a:prstGeom prst="rect">
            <a:avLst/>
          </a:prstGeom>
          <a:noFill/>
          <a:ln>
            <a:noFill/>
          </a:ln>
          <a:effectLst>
            <a:glow rad="63500">
              <a:schemeClr val="accent1">
                <a:satMod val="175000"/>
                <a:alpha val="40000"/>
              </a:schemeClr>
            </a:glow>
            <a:outerShdw dist="35921" dir="2700000" algn="ctr" rotWithShape="0">
              <a:schemeClr val="accent1">
                <a:lumMod val="7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45720" rIns="0" bIns="0" numCol="1" rtlCol="0" anchor="t" anchorCtr="0" compatLnSpc="1">
            <a:prstTxWarp prst="textNoShape">
              <a:avLst/>
            </a:prstTxWarp>
            <a:noAutofit/>
          </a:bodyPr>
          <a:lstStyle>
            <a:lvl1pPr marL="0" indent="0" algn="l" defTabSz="914400" rtl="0" eaLnBrk="1" latinLnBrk="0" hangingPunct="1">
              <a:spcBef>
                <a:spcPct val="20000"/>
              </a:spcBef>
              <a:buFont typeface="Wingdings" panose="05000000000000000000" pitchFamily="2" charset="2"/>
              <a:buNone/>
              <a:defRPr sz="1380" kern="1200" baseline="0">
                <a:solidFill>
                  <a:srgbClr val="595959"/>
                </a:solidFill>
                <a:latin typeface="Arial" panose="020B0604020202020204" pitchFamily="34" charset="0"/>
                <a:ea typeface="Open Sans" panose="020B0606030504020204" pitchFamily="34" charset="0"/>
                <a:cs typeface="Arial" panose="020B0604020202020204" pitchFamily="34" charset="0"/>
              </a:defRPr>
            </a:lvl1pPr>
            <a:lvl2pPr marL="800080" indent="-342891" algn="l" defTabSz="914400" rtl="0" eaLnBrk="1" latinLnBrk="0" hangingPunct="1">
              <a:spcBef>
                <a:spcPct val="20000"/>
              </a:spcBef>
              <a:buSzPct val="90000"/>
              <a:buFont typeface="Wingdings" panose="05000000000000000000" pitchFamily="2" charset="2"/>
              <a:buChar char="§"/>
              <a:defRPr sz="1500" kern="1200">
                <a:solidFill>
                  <a:srgbClr val="595959"/>
                </a:solidFill>
                <a:latin typeface="+mn-lt"/>
                <a:ea typeface="Open Sans" panose="020B0606030504020204" pitchFamily="34" charset="0"/>
                <a:cs typeface="Open Sans" panose="020B0606030504020204" pitchFamily="34" charset="0"/>
              </a:defRPr>
            </a:lvl2pPr>
            <a:lvl3pPr marL="1257269" indent="-342891" algn="l" defTabSz="914400" rtl="0" eaLnBrk="1" latinLnBrk="0" hangingPunct="1">
              <a:spcBef>
                <a:spcPct val="20000"/>
              </a:spcBef>
              <a:buSzPct val="80000"/>
              <a:buFont typeface="Wingdings" panose="05000000000000000000" pitchFamily="2" charset="2"/>
              <a:buChar char="§"/>
              <a:defRPr sz="1500" kern="1200">
                <a:solidFill>
                  <a:srgbClr val="595959"/>
                </a:solidFill>
                <a:latin typeface="+mn-lt"/>
                <a:ea typeface="Open Sans" panose="020B0606030504020204" pitchFamily="34" charset="0"/>
                <a:cs typeface="Open Sans" panose="020B0606030504020204" pitchFamily="34" charset="0"/>
              </a:defRPr>
            </a:lvl3pPr>
            <a:lvl4pPr marL="1714457" indent="-342891" algn="l" defTabSz="914400" rtl="0" eaLnBrk="1" latinLnBrk="0" hangingPunct="1">
              <a:spcBef>
                <a:spcPct val="20000"/>
              </a:spcBef>
              <a:buSzPct val="70000"/>
              <a:buFont typeface="Wingdings" panose="05000000000000000000" pitchFamily="2" charset="2"/>
              <a:buChar char="§"/>
              <a:defRPr sz="1500" kern="1200">
                <a:solidFill>
                  <a:srgbClr val="595959"/>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ZA" sz="9600" b="1" dirty="0">
                <a:solidFill>
                  <a:prstClr val="black"/>
                </a:solidFill>
                <a:effectLst>
                  <a:glow rad="635000">
                    <a:schemeClr val="bg1">
                      <a:alpha val="40000"/>
                    </a:schemeClr>
                  </a:glow>
                  <a:outerShdw blurRad="38100" dist="38100" dir="2700000" algn="tl">
                    <a:schemeClr val="accent2">
                      <a:lumMod val="75000"/>
                      <a:alpha val="48000"/>
                    </a:schemeClr>
                  </a:outerShdw>
                </a:effectLst>
                <a:ea typeface="+mn-ea"/>
              </a:rPr>
              <a:t>Education Law </a:t>
            </a:r>
          </a:p>
          <a:p>
            <a:pPr algn="ctr"/>
            <a:r>
              <a:rPr lang="en-ZA" sz="6600" b="1" dirty="0">
                <a:solidFill>
                  <a:prstClr val="black"/>
                </a:solidFill>
                <a:effectLst>
                  <a:glow rad="635000">
                    <a:schemeClr val="bg1">
                      <a:alpha val="40000"/>
                    </a:schemeClr>
                  </a:glow>
                  <a:outerShdw blurRad="38100" dist="38100" dir="2700000" algn="tl">
                    <a:schemeClr val="accent2">
                      <a:lumMod val="75000"/>
                      <a:alpha val="48000"/>
                    </a:schemeClr>
                  </a:outerShdw>
                </a:effectLst>
                <a:ea typeface="+mn-ea"/>
              </a:rPr>
              <a:t>ORN 420</a:t>
            </a:r>
            <a:endParaRPr lang="en-ZA" sz="1800" b="1" dirty="0">
              <a:solidFill>
                <a:prstClr val="black"/>
              </a:solidFill>
              <a:effectLst>
                <a:glow rad="635000">
                  <a:schemeClr val="bg1">
                    <a:alpha val="40000"/>
                  </a:schemeClr>
                </a:glow>
                <a:outerShdw blurRad="38100" dist="38100" dir="2700000" algn="tl">
                  <a:schemeClr val="accent2">
                    <a:lumMod val="75000"/>
                    <a:alpha val="48000"/>
                  </a:schemeClr>
                </a:outerShdw>
              </a:effectLst>
              <a:ea typeface="+mn-ea"/>
            </a:endParaRPr>
          </a:p>
          <a:p>
            <a:pPr algn="ctr"/>
            <a:endParaRPr lang="en-ZA" sz="4400" b="1" dirty="0">
              <a:solidFill>
                <a:prstClr val="black"/>
              </a:solidFill>
              <a:effectLst>
                <a:glow rad="635000">
                  <a:schemeClr val="bg1">
                    <a:alpha val="40000"/>
                  </a:schemeClr>
                </a:glow>
                <a:outerShdw blurRad="38100" dist="38100" dir="2700000" algn="tl">
                  <a:schemeClr val="accent2">
                    <a:lumMod val="75000"/>
                    <a:alpha val="48000"/>
                  </a:schemeClr>
                </a:outerShdw>
              </a:effectLst>
              <a:ea typeface="+mn-ea"/>
            </a:endParaRPr>
          </a:p>
          <a:p>
            <a:endParaRPr lang="en-ZA" sz="2000" dirty="0">
              <a:effectLst>
                <a:glow rad="177800">
                  <a:schemeClr val="bg1"/>
                </a:glow>
              </a:effectLst>
            </a:endParaRPr>
          </a:p>
        </p:txBody>
      </p:sp>
    </p:spTree>
    <p:extLst>
      <p:ext uri="{BB962C8B-B14F-4D97-AF65-F5344CB8AC3E}">
        <p14:creationId xmlns:p14="http://schemas.microsoft.com/office/powerpoint/2010/main" val="1051083235"/>
      </p:ext>
    </p:extLst>
  </p:cSld>
  <p:clrMapOvr>
    <a:masterClrMapping/>
  </p:clrMapOvr>
  <mc:AlternateContent xmlns:mc="http://schemas.openxmlformats.org/markup-compatibility/2006" xmlns:p14="http://schemas.microsoft.com/office/powerpoint/2010/main">
    <mc:Choice Requires="p14">
      <p:transition spd="slow" p14:dur="3400" advTm="15320">
        <p14:reveal/>
      </p:transition>
    </mc:Choice>
    <mc:Fallback xmlns="">
      <p:transition spd="slow" advTm="153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81" fill="hold"/>
                                        <p:tgtEl>
                                          <p:spTgt spid="4"/>
                                        </p:tgtEl>
                                      </p:cBhvr>
                                    </p:cmd>
                                  </p:childTnLst>
                                </p:cTn>
                              </p:par>
                              <p:par>
                                <p:cTn id="7" presetID="6" presetClass="emph" presetSubtype="0" fill="hold" grpId="0" nodeType="withEffect">
                                  <p:stCondLst>
                                    <p:cond delay="0"/>
                                  </p:stCondLst>
                                  <p:childTnLst>
                                    <p:animScale>
                                      <p:cBhvr>
                                        <p:cTn id="8" dur="4000" fill="hold"/>
                                        <p:tgtEl>
                                          <p:spTgt spid="6"/>
                                        </p:tgtEl>
                                      </p:cBhvr>
                                      <p:by x="10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4"/>
                </p:tgtEl>
              </p:cMediaNode>
            </p:audio>
          </p:childTnLst>
        </p:cTn>
      </p:par>
    </p:tnLst>
    <p:bldLst>
      <p:bldP spid="6" grpId="0"/>
    </p:bldLst>
  </p:timing>
  <p:extLst mod="1">
    <p:ext uri="{E180D4A7-C9FB-4DFB-919C-405C955672EB}">
      <p14:showEvtLst xmlns:p14="http://schemas.microsoft.com/office/powerpoint/2010/main">
        <p14:playEvt time="9034" objId="4"/>
        <p14:stopEvt time="14236"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63553" y="188641"/>
            <a:ext cx="8385175" cy="5694067"/>
          </a:xfrm>
        </p:spPr>
        <p:txBody>
          <a:bodyPr/>
          <a:lstStyle/>
          <a:p>
            <a:pPr lvl="0">
              <a:lnSpc>
                <a:spcPct val="150000"/>
              </a:lnSpc>
            </a:pPr>
            <a:r>
              <a:rPr lang="en-ZA" sz="3000" dirty="0">
                <a:solidFill>
                  <a:prstClr val="black"/>
                </a:solidFill>
                <a:ea typeface="+mn-ea"/>
              </a:rPr>
              <a:t>The right to education is one of the few socio-economic rights in the Constitution that is not subject to progressive realisation. That means that all children should have equal access to quality education immediately. However, in South Africa, the basic education system is very unequal, with the majority of schools performing poorly. </a:t>
            </a:r>
          </a:p>
          <a:p>
            <a:endParaRPr lang="en-ZA" dirty="0"/>
          </a:p>
        </p:txBody>
      </p:sp>
      <p:sp>
        <p:nvSpPr>
          <p:cNvPr id="3" name="Text Placeholder 2"/>
          <p:cNvSpPr>
            <a:spLocks noGrp="1"/>
          </p:cNvSpPr>
          <p:nvPr>
            <p:ph type="body" sz="quarter" idx="12"/>
          </p:nvPr>
        </p:nvSpPr>
        <p:spPr>
          <a:xfrm>
            <a:off x="1798373" y="6304159"/>
            <a:ext cx="7031685" cy="401200"/>
          </a:xfrm>
        </p:spPr>
        <p:txBody>
          <a:bodyPr/>
          <a:lstStyle/>
          <a:p>
            <a:r>
              <a:rPr lang="en-ZA" dirty="0"/>
              <a:t>Department of Private Law -  Elective Modules 2017</a:t>
            </a:r>
          </a:p>
          <a:p>
            <a:endParaRPr lang="en-ZA"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14:fade in="1500" out="1500"/>
                </p14:media>
              </p:ext>
            </p:extLst>
          </p:nvPr>
        </p:nvPicPr>
        <p:blipFill>
          <a:blip r:embed="rId4">
            <a:duotone>
              <a:prstClr val="black"/>
              <a:schemeClr val="accent2">
                <a:tint val="45000"/>
                <a:satMod val="400000"/>
              </a:schemeClr>
            </a:duotone>
          </a:blip>
          <a:stretch>
            <a:fillRect/>
          </a:stretch>
        </p:blipFill>
        <p:spPr>
          <a:xfrm>
            <a:off x="9552384" y="6297823"/>
            <a:ext cx="406400" cy="406400"/>
          </a:xfrm>
          <a:prstGeom prst="rect">
            <a:avLst/>
          </a:prstGeom>
        </p:spPr>
      </p:pic>
    </p:spTree>
    <p:extLst>
      <p:ext uri="{BB962C8B-B14F-4D97-AF65-F5344CB8AC3E}">
        <p14:creationId xmlns:p14="http://schemas.microsoft.com/office/powerpoint/2010/main" val="3464098620"/>
      </p:ext>
    </p:extLst>
  </p:cSld>
  <p:clrMapOvr>
    <a:masterClrMapping/>
  </p:clrMapOvr>
  <mc:AlternateContent xmlns:mc="http://schemas.openxmlformats.org/markup-compatibility/2006" xmlns:p14="http://schemas.microsoft.com/office/powerpoint/2010/main">
    <mc:Choice Requires="p14">
      <p:transition spd="slow" p14:dur="2500" advTm="33763">
        <p:push dir="u"/>
      </p:transition>
    </mc:Choice>
    <mc:Fallback xmlns="">
      <p:transition spd="slow" advTm="33763">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34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8" dur="34000" fill="hold"/>
                                        <p:tgtEl>
                                          <p:spTgt spid="2">
                                            <p:txEl>
                                              <p:pRg st="0" end="0"/>
                                            </p:txEl>
                                          </p:spTgt>
                                        </p:tgtEl>
                                        <p:attrNameLst>
                                          <p:attrName>ppt_y</p:attrName>
                                        </p:attrNameLst>
                                      </p:cBhvr>
                                      <p:tavLst>
                                        <p:tav tm="0">
                                          <p:val>
                                            <p:strVal val="#ppt_y+1"/>
                                          </p:val>
                                        </p:tav>
                                        <p:tav tm="100000">
                                          <p:val>
                                            <p:strVal val="#ppt_y-1"/>
                                          </p:val>
                                        </p:tav>
                                      </p:tavLst>
                                    </p:anim>
                                  </p:childTnLst>
                                </p:cTn>
                              </p:par>
                              <p:par>
                                <p:cTn id="9" presetID="1" presetClass="mediacall" presetSubtype="0" fill="hold" nodeType="withEffect">
                                  <p:stCondLst>
                                    <p:cond delay="0"/>
                                  </p:stCondLst>
                                  <p:childTnLst>
                                    <p:cmd type="call" cmd="playFrom(0.0)">
                                      <p:cBhvr>
                                        <p:cTn id="10" dur="249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2" grpId="0" build="allAtOnce"/>
    </p:bldLst>
  </p:timing>
  <p:extLst mod="1">
    <p:ext uri="{E180D4A7-C9FB-4DFB-919C-405C955672EB}">
      <p14:showEvtLst xmlns:p14="http://schemas.microsoft.com/office/powerpoint/2010/main">
        <p14:playEvt time="28" objId="5"/>
        <p14:stopEvt time="24942"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0">
              <a:lnSpc>
                <a:spcPct val="170000"/>
              </a:lnSpc>
            </a:pPr>
            <a:r>
              <a:rPr lang="en-ZA" sz="3000" dirty="0">
                <a:solidFill>
                  <a:prstClr val="black"/>
                </a:solidFill>
                <a:ea typeface="+mn-ea"/>
              </a:rPr>
              <a:t>The course locates the right to education within international and constitutional law, and considers how the law can transform our basic education system. Current debates about language, culture and religion are discussed in detail, as well as the ways in which the law has recently been used as an instrument to acquire decent schools, textbooks, transport and teachers. </a:t>
            </a:r>
          </a:p>
          <a:p>
            <a:endParaRPr lang="en-ZA" dirty="0"/>
          </a:p>
        </p:txBody>
      </p:sp>
      <p:sp>
        <p:nvSpPr>
          <p:cNvPr id="3" name="Text Placeholder 2"/>
          <p:cNvSpPr>
            <a:spLocks noGrp="1"/>
          </p:cNvSpPr>
          <p:nvPr>
            <p:ph type="body" sz="quarter" idx="12"/>
          </p:nvPr>
        </p:nvSpPr>
        <p:spPr>
          <a:xfrm>
            <a:off x="1798373" y="6304159"/>
            <a:ext cx="7031685" cy="401200"/>
          </a:xfrm>
        </p:spPr>
        <p:txBody>
          <a:bodyPr/>
          <a:lstStyle/>
          <a:p>
            <a:r>
              <a:rPr lang="en-ZA" dirty="0"/>
              <a:t>Department of Private Law -  Elective Modules 2017</a:t>
            </a:r>
          </a:p>
          <a:p>
            <a:endParaRPr lang="en-ZA"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14:fade in="1500" out="1500"/>
                </p14:media>
              </p:ext>
            </p:extLst>
          </p:nvPr>
        </p:nvPicPr>
        <p:blipFill>
          <a:blip r:embed="rId4">
            <a:duotone>
              <a:prstClr val="black"/>
              <a:schemeClr val="accent2">
                <a:tint val="45000"/>
                <a:satMod val="400000"/>
              </a:schemeClr>
            </a:duotone>
          </a:blip>
          <a:stretch>
            <a:fillRect/>
          </a:stretch>
        </p:blipFill>
        <p:spPr>
          <a:xfrm>
            <a:off x="9879054" y="6451600"/>
            <a:ext cx="406400" cy="406400"/>
          </a:xfrm>
          <a:prstGeom prst="rect">
            <a:avLst/>
          </a:prstGeom>
        </p:spPr>
      </p:pic>
    </p:spTree>
    <p:extLst>
      <p:ext uri="{BB962C8B-B14F-4D97-AF65-F5344CB8AC3E}">
        <p14:creationId xmlns:p14="http://schemas.microsoft.com/office/powerpoint/2010/main" val="1110725822"/>
      </p:ext>
    </p:extLst>
  </p:cSld>
  <p:clrMapOvr>
    <a:masterClrMapping/>
  </p:clrMapOvr>
  <mc:AlternateContent xmlns:mc="http://schemas.openxmlformats.org/markup-compatibility/2006" xmlns:p14="http://schemas.microsoft.com/office/powerpoint/2010/main">
    <mc:Choice Requires="p14">
      <p:transition spd="slow" p14:dur="2500" advTm="33836">
        <p:push dir="u"/>
      </p:transition>
    </mc:Choice>
    <mc:Fallback xmlns="">
      <p:transition spd="slow" advTm="33836">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36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8" dur="36000" fill="hold"/>
                                        <p:tgtEl>
                                          <p:spTgt spid="2">
                                            <p:txEl>
                                              <p:pRg st="0" end="0"/>
                                            </p:txEl>
                                          </p:spTgt>
                                        </p:tgtEl>
                                        <p:attrNameLst>
                                          <p:attrName>ppt_y</p:attrName>
                                        </p:attrNameLst>
                                      </p:cBhvr>
                                      <p:tavLst>
                                        <p:tav tm="0">
                                          <p:val>
                                            <p:strVal val="#ppt_y+1"/>
                                          </p:val>
                                        </p:tav>
                                        <p:tav tm="100000">
                                          <p:val>
                                            <p:strVal val="#ppt_y-1"/>
                                          </p:val>
                                        </p:tav>
                                      </p:tavLst>
                                    </p:anim>
                                  </p:childTnLst>
                                </p:cTn>
                              </p:par>
                              <p:par>
                                <p:cTn id="9" presetID="1" presetClass="mediacall" presetSubtype="0" fill="hold" nodeType="withEffect">
                                  <p:stCondLst>
                                    <p:cond delay="1000"/>
                                  </p:stCondLst>
                                  <p:childTnLst>
                                    <p:cmd type="call" cmd="playFrom(0.0)">
                                      <p:cBhvr>
                                        <p:cTn id="10" dur="27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5455" showWhenStopped="0">
                <p:cTn id="11" fill="hold" display="0">
                  <p:stCondLst>
                    <p:cond delay="indefinite"/>
                  </p:stCondLst>
                  <p:endCondLst>
                    <p:cond evt="onStopAudio" delay="0">
                      <p:tgtEl>
                        <p:sldTgt/>
                      </p:tgtEl>
                    </p:cond>
                  </p:endCondLst>
                </p:cTn>
                <p:tgtEl>
                  <p:spTgt spid="4"/>
                </p:tgtEl>
              </p:cMediaNode>
            </p:audio>
          </p:childTnLst>
        </p:cTn>
      </p:par>
    </p:tnLst>
    <p:bldLst>
      <p:bldP spid="2" grpId="0" build="allAtOnce"/>
    </p:bldLst>
  </p:timing>
  <p:extLst mod="1">
    <p:ext uri="{E180D4A7-C9FB-4DFB-919C-405C955672EB}">
      <p14:showEvtLst xmlns:p14="http://schemas.microsoft.com/office/powerpoint/2010/main">
        <p14:playEvt time="1033" objId="4"/>
        <p14:stopEvt time="28896" objId="4"/>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ZA" dirty="0" smtClean="0"/>
              <a:t>Department of Private Law – Elective Modules 2017</a:t>
            </a:r>
            <a:endParaRPr lang="en-ZA" dirty="0"/>
          </a:p>
        </p:txBody>
      </p:sp>
      <p:sp>
        <p:nvSpPr>
          <p:cNvPr id="7" name="Content Placeholder 6"/>
          <p:cNvSpPr>
            <a:spLocks noGrp="1"/>
          </p:cNvSpPr>
          <p:nvPr>
            <p:ph idx="1"/>
          </p:nvPr>
        </p:nvSpPr>
        <p:spPr>
          <a:xfrm>
            <a:off x="1847575" y="188642"/>
            <a:ext cx="8385175" cy="5694067"/>
          </a:xfrm>
        </p:spPr>
        <p:txBody>
          <a:bodyPr>
            <a:noAutofit/>
          </a:bodyPr>
          <a:lstStyle/>
          <a:p>
            <a:pPr algn="just">
              <a:lnSpc>
                <a:spcPct val="150000"/>
              </a:lnSpc>
            </a:pPr>
            <a:r>
              <a:rPr lang="en-ZA" sz="3200" dirty="0">
                <a:solidFill>
                  <a:schemeClr val="tx1"/>
                </a:solidFill>
              </a:rPr>
              <a:t>The course is built around case law, academic writing and current affairs awareness. There is one written assignment and a ‘no surprises’ exam containing essay type questions. Students who read cases and articles, and who like writing, tend to do very well in the course.</a:t>
            </a:r>
          </a:p>
          <a:p>
            <a:endParaRPr lang="en-ZA" sz="3200" dirty="0"/>
          </a:p>
          <a:p>
            <a:endParaRPr lang="en-ZA" sz="3200" dirty="0"/>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14:fade in="1500" out="1500"/>
                </p14:media>
              </p:ext>
            </p:extLst>
          </p:nvPr>
        </p:nvPicPr>
        <p:blipFill>
          <a:blip r:embed="rId4"/>
          <a:stretch>
            <a:fillRect/>
          </a:stretch>
        </p:blipFill>
        <p:spPr>
          <a:xfrm>
            <a:off x="9480376" y="6427815"/>
            <a:ext cx="406400" cy="406400"/>
          </a:xfrm>
          <a:prstGeom prst="rect">
            <a:avLst/>
          </a:prstGeom>
        </p:spPr>
      </p:pic>
    </p:spTree>
    <p:extLst>
      <p:ext uri="{BB962C8B-B14F-4D97-AF65-F5344CB8AC3E}">
        <p14:creationId xmlns:p14="http://schemas.microsoft.com/office/powerpoint/2010/main" val="520245682"/>
      </p:ext>
    </p:extLst>
  </p:cSld>
  <p:clrMapOvr>
    <a:masterClrMapping/>
  </p:clrMapOvr>
  <mc:AlternateContent xmlns:mc="http://schemas.openxmlformats.org/markup-compatibility/2006" xmlns:p14="http://schemas.microsoft.com/office/powerpoint/2010/main">
    <mc:Choice Requires="p14">
      <p:transition spd="slow" p14:dur="2500" advTm="28365">
        <p:push dir="u"/>
      </p:transition>
    </mc:Choice>
    <mc:Fallback xmlns="">
      <p:transition spd="slow" advTm="28365">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3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8" dur="31000" fill="hold"/>
                                        <p:tgtEl>
                                          <p:spTgt spid="7">
                                            <p:txEl>
                                              <p:pRg st="0" end="0"/>
                                            </p:txEl>
                                          </p:spTgt>
                                        </p:tgtEl>
                                        <p:attrNameLst>
                                          <p:attrName>ppt_y</p:attrName>
                                        </p:attrNameLst>
                                      </p:cBhvr>
                                      <p:tavLst>
                                        <p:tav tm="0">
                                          <p:val>
                                            <p:strVal val="#ppt_y+1"/>
                                          </p:val>
                                        </p:tav>
                                        <p:tav tm="100000">
                                          <p:val>
                                            <p:strVal val="#ppt_y-1"/>
                                          </p:val>
                                        </p:tav>
                                      </p:tavLst>
                                    </p:anim>
                                  </p:childTnLst>
                                </p:cTn>
                              </p:par>
                              <p:par>
                                <p:cTn id="9" presetID="1" presetClass="mediacall" presetSubtype="0" fill="hold" nodeType="withEffect">
                                  <p:stCondLst>
                                    <p:cond delay="1000"/>
                                  </p:stCondLst>
                                  <p:childTnLst>
                                    <p:cmd type="call" cmd="playFrom(0.0)">
                                      <p:cBhvr>
                                        <p:cTn id="10" dur="216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9"/>
                </p:tgtEl>
              </p:cMediaNode>
            </p:audio>
          </p:childTnLst>
        </p:cTn>
      </p:par>
    </p:tnLst>
    <p:bldLst>
      <p:bldP spid="7" grpId="0" build="allAtOnce"/>
    </p:bldLst>
  </p:timing>
  <p:extLst mod="1">
    <p:ext uri="{E180D4A7-C9FB-4DFB-919C-405C955672EB}">
      <p14:showEvtLst xmlns:p14="http://schemas.microsoft.com/office/powerpoint/2010/main">
        <p14:playEvt time="1050" objId="9"/>
        <p14:stopEvt time="22708" objId="9"/>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798372" y="6304158"/>
            <a:ext cx="7031685" cy="401200"/>
          </a:xfrm>
        </p:spPr>
        <p:txBody>
          <a:bodyPr/>
          <a:lstStyle/>
          <a:p>
            <a:r>
              <a:rPr lang="en-ZA" dirty="0"/>
              <a:t>Department of Private Law -  Elective Modules 2017</a:t>
            </a:r>
          </a:p>
          <a:p>
            <a:endParaRPr lang="en-ZA"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chemeClr val="accent2">
                <a:tint val="45000"/>
                <a:satMod val="400000"/>
              </a:schemeClr>
            </a:duotone>
          </a:blip>
          <a:stretch>
            <a:fillRect/>
          </a:stretch>
        </p:blipFill>
        <p:spPr>
          <a:xfrm>
            <a:off x="9657361" y="6451600"/>
            <a:ext cx="406400" cy="406400"/>
          </a:xfrm>
          <a:prstGeom prst="rect">
            <a:avLst/>
          </a:prstGeom>
        </p:spPr>
      </p:pic>
      <p:sp>
        <p:nvSpPr>
          <p:cNvPr id="5" name="Content Placeholder 1"/>
          <p:cNvSpPr txBox="1">
            <a:spLocks/>
          </p:cNvSpPr>
          <p:nvPr/>
        </p:nvSpPr>
        <p:spPr bwMode="auto">
          <a:xfrm>
            <a:off x="1524000" y="1268760"/>
            <a:ext cx="9144000" cy="1944216"/>
          </a:xfrm>
          <a:prstGeom prst="rect">
            <a:avLst/>
          </a:prstGeom>
          <a:noFill/>
          <a:ln>
            <a:noFill/>
          </a:ln>
          <a:effectLst>
            <a:glow rad="63500">
              <a:schemeClr val="accent1">
                <a:satMod val="175000"/>
                <a:alpha val="40000"/>
              </a:schemeClr>
            </a:glow>
            <a:outerShdw dist="35921" dir="2700000" algn="ctr" rotWithShape="0">
              <a:schemeClr val="accent1">
                <a:lumMod val="7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45720" rIns="0" bIns="0" numCol="1" rtlCol="0" anchor="t" anchorCtr="0" compatLnSpc="1">
            <a:prstTxWarp prst="textNoShape">
              <a:avLst/>
            </a:prstTxWarp>
            <a:noAutofit/>
          </a:bodyPr>
          <a:lstStyle>
            <a:lvl1pPr marL="0" indent="0" algn="l" defTabSz="914400" rtl="0" eaLnBrk="1" latinLnBrk="0" hangingPunct="1">
              <a:spcBef>
                <a:spcPct val="20000"/>
              </a:spcBef>
              <a:buFont typeface="Wingdings" panose="05000000000000000000" pitchFamily="2" charset="2"/>
              <a:buNone/>
              <a:defRPr sz="1380" kern="1200" baseline="0">
                <a:solidFill>
                  <a:srgbClr val="595959"/>
                </a:solidFill>
                <a:latin typeface="Arial" panose="020B0604020202020204" pitchFamily="34" charset="0"/>
                <a:ea typeface="Open Sans" panose="020B0606030504020204" pitchFamily="34" charset="0"/>
                <a:cs typeface="Arial" panose="020B0604020202020204" pitchFamily="34" charset="0"/>
              </a:defRPr>
            </a:lvl1pPr>
            <a:lvl2pPr marL="800080" indent="-342891" algn="l" defTabSz="914400" rtl="0" eaLnBrk="1" latinLnBrk="0" hangingPunct="1">
              <a:spcBef>
                <a:spcPct val="20000"/>
              </a:spcBef>
              <a:buSzPct val="90000"/>
              <a:buFont typeface="Wingdings" panose="05000000000000000000" pitchFamily="2" charset="2"/>
              <a:buChar char="§"/>
              <a:defRPr sz="1500" kern="1200">
                <a:solidFill>
                  <a:srgbClr val="595959"/>
                </a:solidFill>
                <a:latin typeface="+mn-lt"/>
                <a:ea typeface="Open Sans" panose="020B0606030504020204" pitchFamily="34" charset="0"/>
                <a:cs typeface="Open Sans" panose="020B0606030504020204" pitchFamily="34" charset="0"/>
              </a:defRPr>
            </a:lvl2pPr>
            <a:lvl3pPr marL="1257269" indent="-342891" algn="l" defTabSz="914400" rtl="0" eaLnBrk="1" latinLnBrk="0" hangingPunct="1">
              <a:spcBef>
                <a:spcPct val="20000"/>
              </a:spcBef>
              <a:buSzPct val="80000"/>
              <a:buFont typeface="Wingdings" panose="05000000000000000000" pitchFamily="2" charset="2"/>
              <a:buChar char="§"/>
              <a:defRPr sz="1500" kern="1200">
                <a:solidFill>
                  <a:srgbClr val="595959"/>
                </a:solidFill>
                <a:latin typeface="+mn-lt"/>
                <a:ea typeface="Open Sans" panose="020B0606030504020204" pitchFamily="34" charset="0"/>
                <a:cs typeface="Open Sans" panose="020B0606030504020204" pitchFamily="34" charset="0"/>
              </a:defRPr>
            </a:lvl3pPr>
            <a:lvl4pPr marL="1714457" indent="-342891" algn="l" defTabSz="914400" rtl="0" eaLnBrk="1" latinLnBrk="0" hangingPunct="1">
              <a:spcBef>
                <a:spcPct val="20000"/>
              </a:spcBef>
              <a:buSzPct val="70000"/>
              <a:buFont typeface="Wingdings" panose="05000000000000000000" pitchFamily="2" charset="2"/>
              <a:buChar char="§"/>
              <a:defRPr sz="1500" kern="1200">
                <a:solidFill>
                  <a:srgbClr val="595959"/>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ZA" sz="7200" b="1" dirty="0">
                <a:solidFill>
                  <a:prstClr val="black"/>
                </a:solidFill>
                <a:effectLst>
                  <a:glow rad="635000">
                    <a:schemeClr val="bg1">
                      <a:alpha val="40000"/>
                    </a:schemeClr>
                  </a:glow>
                  <a:outerShdw blurRad="38100" dist="38100" dir="2700000" algn="tl">
                    <a:schemeClr val="accent2">
                      <a:lumMod val="75000"/>
                      <a:alpha val="48000"/>
                    </a:schemeClr>
                  </a:outerShdw>
                </a:effectLst>
                <a:ea typeface="+mn-ea"/>
              </a:rPr>
              <a:t>Private International Law </a:t>
            </a:r>
          </a:p>
          <a:p>
            <a:pPr algn="ctr"/>
            <a:r>
              <a:rPr lang="en-ZA" sz="4800" b="1" dirty="0">
                <a:solidFill>
                  <a:prstClr val="black"/>
                </a:solidFill>
                <a:effectLst>
                  <a:glow rad="635000">
                    <a:schemeClr val="bg1">
                      <a:alpha val="40000"/>
                    </a:schemeClr>
                  </a:glow>
                  <a:outerShdw blurRad="38100" dist="38100" dir="2700000" algn="tl">
                    <a:schemeClr val="accent2">
                      <a:lumMod val="75000"/>
                      <a:alpha val="48000"/>
                    </a:schemeClr>
                  </a:outerShdw>
                </a:effectLst>
                <a:ea typeface="+mn-ea"/>
              </a:rPr>
              <a:t>IPR410</a:t>
            </a:r>
            <a:endParaRPr lang="en-ZA" sz="2000" b="1" dirty="0">
              <a:solidFill>
                <a:prstClr val="black"/>
              </a:solidFill>
              <a:effectLst>
                <a:glow rad="635000">
                  <a:schemeClr val="bg1">
                    <a:alpha val="40000"/>
                  </a:schemeClr>
                </a:glow>
                <a:outerShdw blurRad="38100" dist="38100" dir="2700000" algn="tl">
                  <a:schemeClr val="accent2">
                    <a:lumMod val="75000"/>
                    <a:alpha val="48000"/>
                  </a:schemeClr>
                </a:outerShdw>
              </a:effectLst>
              <a:ea typeface="+mn-ea"/>
            </a:endParaRPr>
          </a:p>
          <a:p>
            <a:pPr algn="ctr"/>
            <a:endParaRPr lang="en-ZA" sz="4400" b="1" dirty="0">
              <a:solidFill>
                <a:prstClr val="black"/>
              </a:solidFill>
              <a:effectLst>
                <a:glow rad="635000">
                  <a:schemeClr val="bg1">
                    <a:alpha val="40000"/>
                  </a:schemeClr>
                </a:glow>
                <a:outerShdw blurRad="38100" dist="38100" dir="2700000" algn="tl">
                  <a:schemeClr val="accent2">
                    <a:lumMod val="75000"/>
                    <a:alpha val="48000"/>
                  </a:schemeClr>
                </a:outerShdw>
              </a:effectLst>
              <a:ea typeface="+mn-ea"/>
            </a:endParaRPr>
          </a:p>
          <a:p>
            <a:endParaRPr lang="en-ZA" sz="2000" dirty="0">
              <a:effectLst>
                <a:glow rad="177800">
                  <a:schemeClr val="bg1"/>
                </a:glow>
              </a:effectLst>
            </a:endParaRPr>
          </a:p>
        </p:txBody>
      </p:sp>
    </p:spTree>
    <p:extLst>
      <p:ext uri="{BB962C8B-B14F-4D97-AF65-F5344CB8AC3E}">
        <p14:creationId xmlns:p14="http://schemas.microsoft.com/office/powerpoint/2010/main" val="89089909"/>
      </p:ext>
    </p:extLst>
  </p:cSld>
  <p:clrMapOvr>
    <a:masterClrMapping/>
  </p:clrMapOvr>
  <mc:AlternateContent xmlns:mc="http://schemas.openxmlformats.org/markup-compatibility/2006" xmlns:p14="http://schemas.microsoft.com/office/powerpoint/2010/main">
    <mc:Choice Requires="p14">
      <p:transition spd="slow" p14:dur="3400" advTm="13991">
        <p14:reveal/>
      </p:transition>
    </mc:Choice>
    <mc:Fallback xmlns="">
      <p:transition spd="slow" advTm="139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1000"/>
                                  </p:stCondLst>
                                  <p:childTnLst>
                                    <p:animScale>
                                      <p:cBhvr>
                                        <p:cTn id="6" dur="5000" fill="hold"/>
                                        <p:tgtEl>
                                          <p:spTgt spid="5"/>
                                        </p:tgtEl>
                                      </p:cBhvr>
                                      <p:by x="100000" y="150000"/>
                                    </p:animScale>
                                  </p:childTnLst>
                                </p:cTn>
                              </p:par>
                              <p:par>
                                <p:cTn id="7" presetID="1" presetClass="mediacall" presetSubtype="0" fill="hold" nodeType="withEffect">
                                  <p:stCondLst>
                                    <p:cond delay="1000"/>
                                  </p:stCondLst>
                                  <p:childTnLst>
                                    <p:cmd type="call" cmd="playFrom(0.0)">
                                      <p:cBhvr>
                                        <p:cTn id="8" dur="65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4"/>
                </p:tgtEl>
              </p:cMediaNode>
            </p:audio>
          </p:childTnLst>
        </p:cTn>
      </p:par>
    </p:tnLst>
    <p:bldLst>
      <p:bldP spid="5" grpId="0"/>
    </p:bldLst>
  </p:timing>
  <p:extLst mod="1">
    <p:ext uri="{E180D4A7-C9FB-4DFB-919C-405C955672EB}">
      <p14:showEvtLst xmlns:p14="http://schemas.microsoft.com/office/powerpoint/2010/main">
        <p14:playEvt time="7033" objId="4"/>
        <p14:stopEvt time="13569" objId="4"/>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0" algn="just">
              <a:lnSpc>
                <a:spcPct val="160000"/>
              </a:lnSpc>
            </a:pPr>
            <a:r>
              <a:rPr lang="en-ZA" sz="2600" dirty="0">
                <a:solidFill>
                  <a:prstClr val="black"/>
                </a:solidFill>
                <a:ea typeface="+mn-ea"/>
              </a:rPr>
              <a:t>Private International Law deals with private-law scenarios containing a relevant foreign element, </a:t>
            </a:r>
            <a:r>
              <a:rPr lang="en-ZA" sz="2600" dirty="0" err="1">
                <a:solidFill>
                  <a:prstClr val="black"/>
                </a:solidFill>
                <a:ea typeface="+mn-ea"/>
              </a:rPr>
              <a:t>eg</a:t>
            </a:r>
            <a:r>
              <a:rPr lang="en-ZA" sz="2600" dirty="0">
                <a:solidFill>
                  <a:prstClr val="black"/>
                </a:solidFill>
                <a:ea typeface="+mn-ea"/>
              </a:rPr>
              <a:t> a marriage where the couple relocated to South Africa and the proprietary consequences are governed by a foreign legal system; succession to foreign property or a will made in a foreign country; contracts entered into abroad and/or contracts requiring performance in a foreign country; South Africans involved in traffic accidents overseas or defamatory statements published on the internet – all these examples deal with private law matters on a cross-border/transnational level</a:t>
            </a:r>
            <a:r>
              <a:rPr lang="en-ZA" sz="1700" dirty="0">
                <a:solidFill>
                  <a:prstClr val="black"/>
                </a:solidFill>
                <a:ea typeface="+mn-ea"/>
              </a:rPr>
              <a:t>. </a:t>
            </a:r>
          </a:p>
          <a:p>
            <a:endParaRPr lang="en-ZA" dirty="0"/>
          </a:p>
        </p:txBody>
      </p:sp>
      <p:sp>
        <p:nvSpPr>
          <p:cNvPr id="3" name="Text Placeholder 2"/>
          <p:cNvSpPr>
            <a:spLocks noGrp="1"/>
          </p:cNvSpPr>
          <p:nvPr>
            <p:ph type="body" sz="quarter" idx="12"/>
          </p:nvPr>
        </p:nvSpPr>
        <p:spPr>
          <a:xfrm>
            <a:off x="1798372" y="6304158"/>
            <a:ext cx="7031685" cy="401200"/>
          </a:xfrm>
        </p:spPr>
        <p:txBody>
          <a:bodyPr/>
          <a:lstStyle/>
          <a:p>
            <a:r>
              <a:rPr lang="en-ZA" dirty="0"/>
              <a:t>Department of Private Law -  Elective Modules 2017</a:t>
            </a:r>
          </a:p>
          <a:p>
            <a:endParaRPr lang="en-ZA"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14:fade in="1500" out="1500"/>
                </p14:media>
              </p:ext>
            </p:extLst>
          </p:nvPr>
        </p:nvPicPr>
        <p:blipFill>
          <a:blip r:embed="rId4">
            <a:duotone>
              <a:prstClr val="black"/>
              <a:schemeClr val="accent2">
                <a:tint val="45000"/>
                <a:satMod val="400000"/>
              </a:schemeClr>
            </a:duotone>
          </a:blip>
          <a:stretch>
            <a:fillRect/>
          </a:stretch>
        </p:blipFill>
        <p:spPr>
          <a:xfrm>
            <a:off x="9192344" y="6453524"/>
            <a:ext cx="406400" cy="251834"/>
          </a:xfrm>
          <a:prstGeom prst="rect">
            <a:avLst/>
          </a:prstGeom>
        </p:spPr>
      </p:pic>
    </p:spTree>
    <p:extLst>
      <p:ext uri="{BB962C8B-B14F-4D97-AF65-F5344CB8AC3E}">
        <p14:creationId xmlns:p14="http://schemas.microsoft.com/office/powerpoint/2010/main" val="2544151969"/>
      </p:ext>
    </p:extLst>
  </p:cSld>
  <p:clrMapOvr>
    <a:masterClrMapping/>
  </p:clrMapOvr>
  <mc:AlternateContent xmlns:mc="http://schemas.openxmlformats.org/markup-compatibility/2006" xmlns:p14="http://schemas.microsoft.com/office/powerpoint/2010/main">
    <mc:Choice Requires="p14">
      <p:transition spd="slow" p14:dur="2500" advTm="48246">
        <p:push dir="u"/>
      </p:transition>
    </mc:Choice>
    <mc:Fallback xmlns="">
      <p:transition spd="slow" advTm="48246">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8" dur="50000" fill="hold"/>
                                        <p:tgtEl>
                                          <p:spTgt spid="2">
                                            <p:txEl>
                                              <p:pRg st="0" end="0"/>
                                            </p:txEl>
                                          </p:spTgt>
                                        </p:tgtEl>
                                        <p:attrNameLst>
                                          <p:attrName>ppt_y</p:attrName>
                                        </p:attrNameLst>
                                      </p:cBhvr>
                                      <p:tavLst>
                                        <p:tav tm="0">
                                          <p:val>
                                            <p:strVal val="#ppt_y+1"/>
                                          </p:val>
                                        </p:tav>
                                        <p:tav tm="100000">
                                          <p:val>
                                            <p:strVal val="#ppt_y-1"/>
                                          </p:val>
                                        </p:tav>
                                      </p:tavLst>
                                    </p:anim>
                                  </p:childTnLst>
                                </p:cTn>
                              </p:par>
                              <p:par>
                                <p:cTn id="9" presetID="1" presetClass="mediacall" presetSubtype="0" fill="hold" nodeType="withEffect">
                                  <p:stCondLst>
                                    <p:cond delay="1000"/>
                                  </p:stCondLst>
                                  <p:childTnLst>
                                    <p:cmd type="call" cmd="playFrom(0.0)">
                                      <p:cBhvr>
                                        <p:cTn id="10" dur="401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2" grpId="0" build="allAtOnce"/>
    </p:bldLst>
  </p:timing>
  <p:extLst mod="1">
    <p:ext uri="{E180D4A7-C9FB-4DFB-919C-405C955672EB}">
      <p14:showEvtLst xmlns:p14="http://schemas.microsoft.com/office/powerpoint/2010/main">
        <p14:playEvt time="1052" objId="4"/>
        <p14:stopEvt time="41184"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ZA" dirty="0" smtClean="0"/>
              <a:t>Department of Private Law -  Elective Modules 2017</a:t>
            </a:r>
            <a:endParaRPr lang="en-ZA" dirty="0"/>
          </a:p>
        </p:txBody>
      </p:sp>
      <p:sp>
        <p:nvSpPr>
          <p:cNvPr id="4" name="Title 1"/>
          <p:cNvSpPr txBox="1">
            <a:spLocks/>
          </p:cNvSpPr>
          <p:nvPr/>
        </p:nvSpPr>
        <p:spPr>
          <a:xfrm>
            <a:off x="1973351" y="476672"/>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A" sz="4000" b="1" dirty="0">
                <a:latin typeface="Arial" pitchFamily="34" charset="0"/>
                <a:cs typeface="Arial" pitchFamily="34" charset="0"/>
              </a:rPr>
              <a:t>Elective Modules 2017</a:t>
            </a:r>
          </a:p>
        </p:txBody>
      </p:sp>
      <p:sp>
        <p:nvSpPr>
          <p:cNvPr id="5" name="Content Placeholder 2"/>
          <p:cNvSpPr>
            <a:spLocks noGrp="1"/>
          </p:cNvSpPr>
          <p:nvPr>
            <p:ph idx="1"/>
          </p:nvPr>
        </p:nvSpPr>
        <p:spPr>
          <a:xfrm>
            <a:off x="2423592" y="1417642"/>
            <a:ext cx="7416824" cy="4525963"/>
          </a:xfrm>
        </p:spPr>
        <p:txBody>
          <a:bodyPr>
            <a:normAutofit/>
          </a:bodyPr>
          <a:lstStyle/>
          <a:p>
            <a:pPr lvl="0" algn="ctr" fontAlgn="t">
              <a:lnSpc>
                <a:spcPct val="150000"/>
              </a:lnSpc>
              <a:buFont typeface="Wingdings" pitchFamily="2" charset="2"/>
              <a:buChar char="q"/>
            </a:pPr>
            <a:r>
              <a:rPr lang="en-ZA" sz="3200" dirty="0">
                <a:solidFill>
                  <a:prstClr val="black"/>
                </a:solidFill>
              </a:rPr>
              <a:t>KID410 Child Law</a:t>
            </a:r>
            <a:endParaRPr lang="en-ZA" sz="3200" dirty="0">
              <a:solidFill>
                <a:schemeClr val="tx1"/>
              </a:solidFill>
            </a:endParaRPr>
          </a:p>
          <a:p>
            <a:pPr algn="ctr" fontAlgn="t">
              <a:lnSpc>
                <a:spcPct val="150000"/>
              </a:lnSpc>
              <a:buFont typeface="Wingdings" pitchFamily="2" charset="2"/>
              <a:buChar char="q"/>
            </a:pPr>
            <a:r>
              <a:rPr lang="en-ZA" sz="3200" dirty="0">
                <a:solidFill>
                  <a:schemeClr val="tx1"/>
                </a:solidFill>
              </a:rPr>
              <a:t>TBS410 Trusts and Estates</a:t>
            </a:r>
          </a:p>
          <a:p>
            <a:pPr algn="ctr" fontAlgn="t">
              <a:lnSpc>
                <a:spcPct val="150000"/>
              </a:lnSpc>
              <a:buFont typeface="Wingdings" pitchFamily="2" charset="2"/>
              <a:buChar char="q"/>
            </a:pPr>
            <a:r>
              <a:rPr lang="en-ZA" sz="3200" dirty="0">
                <a:solidFill>
                  <a:schemeClr val="tx1"/>
                </a:solidFill>
              </a:rPr>
              <a:t>SGR410 Law of Damages</a:t>
            </a:r>
          </a:p>
          <a:p>
            <a:pPr algn="ctr" fontAlgn="t">
              <a:lnSpc>
                <a:spcPct val="150000"/>
              </a:lnSpc>
              <a:buFont typeface="Wingdings" pitchFamily="2" charset="2"/>
              <a:buChar char="q"/>
            </a:pPr>
            <a:r>
              <a:rPr lang="en-ZA" sz="3200" dirty="0">
                <a:solidFill>
                  <a:schemeClr val="tx1"/>
                </a:solidFill>
              </a:rPr>
              <a:t>ONR420 Education Law</a:t>
            </a:r>
          </a:p>
          <a:p>
            <a:pPr algn="ctr" fontAlgn="t">
              <a:lnSpc>
                <a:spcPct val="150000"/>
              </a:lnSpc>
              <a:buFont typeface="Wingdings" pitchFamily="2" charset="2"/>
              <a:buChar char="q"/>
            </a:pPr>
            <a:r>
              <a:rPr lang="en-ZA" sz="3200" dirty="0">
                <a:solidFill>
                  <a:schemeClr val="tx1"/>
                </a:solidFill>
              </a:rPr>
              <a:t>PR410 Private International Law</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flipV="1">
            <a:off x="8400256" y="6304159"/>
            <a:ext cx="275208" cy="275208"/>
          </a:xfrm>
          <a:prstGeom prst="rect">
            <a:avLst/>
          </a:prstGeom>
        </p:spPr>
      </p:pic>
    </p:spTree>
    <p:extLst>
      <p:ext uri="{BB962C8B-B14F-4D97-AF65-F5344CB8AC3E}">
        <p14:creationId xmlns:p14="http://schemas.microsoft.com/office/powerpoint/2010/main" val="2157485279"/>
      </p:ext>
    </p:extLst>
  </p:cSld>
  <p:clrMapOvr>
    <a:masterClrMapping/>
  </p:clrMapOvr>
  <mc:AlternateContent xmlns:mc="http://schemas.openxmlformats.org/markup-compatibility/2006" xmlns:p14="http://schemas.microsoft.com/office/powerpoint/2010/main">
    <mc:Choice Requires="p14">
      <p:transition p14:dur="10" advTm="5102"/>
    </mc:Choice>
    <mc:Fallback xmlns="">
      <p:transition advTm="5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9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079" objId="2"/>
        <p14:pauseEvt time="2465" objId="2"/>
        <p14:seekEvt time="2465" objId="2" seek="1349"/>
        <p14:resumeEvt time="2678" objId="2"/>
        <p14:stopEvt time="5102" objId="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lgn="ctr"/>
            <a:endParaRPr lang="en-ZA" sz="3200" dirty="0">
              <a:solidFill>
                <a:prstClr val="black"/>
              </a:solidFill>
              <a:latin typeface="Calibri"/>
              <a:ea typeface="+mn-ea"/>
              <a:cs typeface="+mn-cs"/>
            </a:endParaRPr>
          </a:p>
          <a:p>
            <a:pPr lvl="0" algn="ctr"/>
            <a:endParaRPr lang="en-ZA" sz="3200" dirty="0">
              <a:solidFill>
                <a:prstClr val="black"/>
              </a:solidFill>
              <a:latin typeface="Calibri"/>
              <a:ea typeface="+mn-ea"/>
              <a:cs typeface="+mn-cs"/>
            </a:endParaRPr>
          </a:p>
          <a:p>
            <a:pPr lvl="0" algn="just"/>
            <a:endParaRPr lang="en-ZA" sz="3200" dirty="0">
              <a:solidFill>
                <a:prstClr val="black"/>
              </a:solidFill>
              <a:ea typeface="+mn-ea"/>
            </a:endParaRPr>
          </a:p>
          <a:p>
            <a:pPr lvl="0" algn="just"/>
            <a:r>
              <a:rPr lang="en-ZA" sz="3200" dirty="0">
                <a:solidFill>
                  <a:prstClr val="black"/>
                </a:solidFill>
                <a:ea typeface="+mn-ea"/>
              </a:rPr>
              <a:t>In an increasingly globalised world of commerce, travel and family connections, it is of the utmost importance to understand the theory and practice of Private International Law. </a:t>
            </a:r>
          </a:p>
          <a:p>
            <a:pPr algn="just"/>
            <a:endParaRPr lang="en-ZA" dirty="0"/>
          </a:p>
        </p:txBody>
      </p:sp>
      <p:sp>
        <p:nvSpPr>
          <p:cNvPr id="3" name="Text Placeholder 2"/>
          <p:cNvSpPr>
            <a:spLocks noGrp="1"/>
          </p:cNvSpPr>
          <p:nvPr>
            <p:ph type="body" sz="quarter" idx="12"/>
          </p:nvPr>
        </p:nvSpPr>
        <p:spPr>
          <a:xfrm>
            <a:off x="1798372" y="6304158"/>
            <a:ext cx="7031685" cy="401200"/>
          </a:xfrm>
        </p:spPr>
        <p:txBody>
          <a:bodyPr/>
          <a:lstStyle/>
          <a:p>
            <a:r>
              <a:rPr lang="en-ZA" dirty="0"/>
              <a:t>Department of Private Law -  Elective Modules 2017</a:t>
            </a:r>
          </a:p>
          <a:p>
            <a:endParaRPr lang="en-ZA"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14:fade in="1000" out="1000"/>
                </p14:media>
              </p:ext>
            </p:extLst>
          </p:nvPr>
        </p:nvPicPr>
        <p:blipFill>
          <a:blip r:embed="rId4">
            <a:duotone>
              <a:prstClr val="black"/>
              <a:schemeClr val="accent2">
                <a:tint val="45000"/>
                <a:satMod val="400000"/>
              </a:schemeClr>
            </a:duotone>
          </a:blip>
          <a:stretch>
            <a:fillRect/>
          </a:stretch>
        </p:blipFill>
        <p:spPr>
          <a:xfrm>
            <a:off x="8328248" y="6217524"/>
            <a:ext cx="406400" cy="406400"/>
          </a:xfrm>
          <a:prstGeom prst="rect">
            <a:avLst/>
          </a:prstGeom>
        </p:spPr>
      </p:pic>
    </p:spTree>
    <p:extLst>
      <p:ext uri="{BB962C8B-B14F-4D97-AF65-F5344CB8AC3E}">
        <p14:creationId xmlns:p14="http://schemas.microsoft.com/office/powerpoint/2010/main" val="3254574422"/>
      </p:ext>
    </p:extLst>
  </p:cSld>
  <p:clrMapOvr>
    <a:masterClrMapping/>
  </p:clrMapOvr>
  <mc:AlternateContent xmlns:mc="http://schemas.openxmlformats.org/markup-compatibility/2006" xmlns:p14="http://schemas.microsoft.com/office/powerpoint/2010/main">
    <mc:Choice Requires="p14">
      <p:transition spd="slow" p14:dur="2500" advTm="18404">
        <p:push dir="u"/>
      </p:transition>
    </mc:Choice>
    <mc:Fallback xmlns="">
      <p:transition spd="slow" advTm="18404">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p:cTn id="7" dur="2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8" dur="21000" fill="hold"/>
                                        <p:tgtEl>
                                          <p:spTgt spid="2">
                                            <p:txEl>
                                              <p:pRg st="3" end="3"/>
                                            </p:txEl>
                                          </p:spTgt>
                                        </p:tgtEl>
                                        <p:attrNameLst>
                                          <p:attrName>ppt_y</p:attrName>
                                        </p:attrNameLst>
                                      </p:cBhvr>
                                      <p:tavLst>
                                        <p:tav tm="0">
                                          <p:val>
                                            <p:strVal val="#ppt_y+1"/>
                                          </p:val>
                                        </p:tav>
                                        <p:tav tm="100000">
                                          <p:val>
                                            <p:strVal val="#ppt_y-1"/>
                                          </p:val>
                                        </p:tav>
                                      </p:tavLst>
                                    </p:anim>
                                  </p:childTnLst>
                                </p:cTn>
                              </p:par>
                              <p:par>
                                <p:cTn id="9" presetID="1" presetClass="mediacall" presetSubtype="0" fill="hold" nodeType="withEffect">
                                  <p:stCondLst>
                                    <p:cond delay="1000"/>
                                  </p:stCondLst>
                                  <p:childTnLst>
                                    <p:cmd type="call" cmd="playFrom(0.0)">
                                      <p:cBhvr>
                                        <p:cTn id="10" dur="129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2" grpId="0" build="allAtOnce"/>
    </p:bldLst>
  </p:timing>
  <p:extLst mod="1">
    <p:ext uri="{E180D4A7-C9FB-4DFB-919C-405C955672EB}">
      <p14:showEvtLst xmlns:p14="http://schemas.microsoft.com/office/powerpoint/2010/main">
        <p14:playEvt time="1047" objId="4"/>
        <p14:stopEvt time="14051" objId="4"/>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91545" y="378766"/>
            <a:ext cx="8385175" cy="5694067"/>
          </a:xfrm>
        </p:spPr>
        <p:txBody>
          <a:bodyPr>
            <a:normAutofit fontScale="92500" lnSpcReduction="20000"/>
          </a:bodyPr>
          <a:lstStyle/>
          <a:p>
            <a:pPr lvl="0" algn="just">
              <a:lnSpc>
                <a:spcPct val="160000"/>
              </a:lnSpc>
            </a:pPr>
            <a:r>
              <a:rPr lang="en-ZA" sz="3000" dirty="0">
                <a:solidFill>
                  <a:prstClr val="black"/>
                </a:solidFill>
                <a:ea typeface="+mn-ea"/>
              </a:rPr>
              <a:t>Apart from establishing jurisdiction in an appropriate forum, issues around the application of the appropriate legal system (which may be a foreign legal system, even in a South African court!), as well as the recognition and enforcement of foreign judgments, will be covered. The course has a strong theoretical and a practical component with workshops aimed at applying theoretical principles to real-life fact scenarios. </a:t>
            </a:r>
          </a:p>
          <a:p>
            <a:endParaRPr lang="en-ZA" dirty="0"/>
          </a:p>
        </p:txBody>
      </p:sp>
      <p:sp>
        <p:nvSpPr>
          <p:cNvPr id="3" name="Text Placeholder 2"/>
          <p:cNvSpPr>
            <a:spLocks noGrp="1"/>
          </p:cNvSpPr>
          <p:nvPr>
            <p:ph type="body" sz="quarter" idx="12"/>
          </p:nvPr>
        </p:nvSpPr>
        <p:spPr>
          <a:xfrm>
            <a:off x="1798372" y="6304158"/>
            <a:ext cx="7031685" cy="401200"/>
          </a:xfrm>
        </p:spPr>
        <p:txBody>
          <a:bodyPr/>
          <a:lstStyle/>
          <a:p>
            <a:r>
              <a:rPr lang="en-ZA" dirty="0"/>
              <a:t>Department of Private Law -  Elective Modules 2017</a:t>
            </a:r>
          </a:p>
          <a:p>
            <a:endParaRPr lang="en-ZA"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14:fade in="1000" out="1000"/>
                </p14:media>
              </p:ext>
            </p:extLst>
          </p:nvPr>
        </p:nvPicPr>
        <p:blipFill>
          <a:blip r:embed="rId6">
            <a:duotone>
              <a:prstClr val="black"/>
              <a:schemeClr val="accent2">
                <a:tint val="45000"/>
                <a:satMod val="400000"/>
              </a:schemeClr>
            </a:duotone>
          </a:blip>
          <a:stretch>
            <a:fillRect/>
          </a:stretch>
        </p:blipFill>
        <p:spPr>
          <a:xfrm>
            <a:off x="9624392" y="6497960"/>
            <a:ext cx="360040" cy="36004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045700" y="6235700"/>
            <a:ext cx="406400" cy="406400"/>
          </a:xfrm>
          <a:prstGeom prst="rect">
            <a:avLst/>
          </a:prstGeom>
        </p:spPr>
      </p:pic>
    </p:spTree>
    <p:extLst>
      <p:ext uri="{BB962C8B-B14F-4D97-AF65-F5344CB8AC3E}">
        <p14:creationId xmlns:p14="http://schemas.microsoft.com/office/powerpoint/2010/main" val="2613886273"/>
      </p:ext>
    </p:extLst>
  </p:cSld>
  <p:clrMapOvr>
    <a:masterClrMapping/>
  </p:clrMapOvr>
  <mc:AlternateContent xmlns:mc="http://schemas.openxmlformats.org/markup-compatibility/2006" xmlns:p14="http://schemas.microsoft.com/office/powerpoint/2010/main">
    <mc:Choice Requires="p14">
      <p:transition spd="slow" p14:dur="2500" advTm="33096">
        <p:push dir="u"/>
      </p:transition>
    </mc:Choice>
    <mc:Fallback xmlns="">
      <p:transition spd="slow" advTm="33096">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8"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 calcmode="lin" valueType="num">
                                      <p:cBhvr>
                                        <p:cTn id="9" dur="35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0" dur="35000" fill="hold"/>
                                        <p:tgtEl>
                                          <p:spTgt spid="2">
                                            <p:txEl>
                                              <p:pRg st="0" end="0"/>
                                            </p:txEl>
                                          </p:spTgt>
                                        </p:tgtEl>
                                        <p:attrNameLst>
                                          <p:attrName>ppt_y</p:attrName>
                                        </p:attrNameLst>
                                      </p:cBhvr>
                                      <p:tavLst>
                                        <p:tav tm="0">
                                          <p:val>
                                            <p:strVal val="#ppt_y+1"/>
                                          </p:val>
                                        </p:tav>
                                        <p:tav tm="100000">
                                          <p:val>
                                            <p:strVal val="#ppt_y-1"/>
                                          </p:val>
                                        </p:tav>
                                      </p:tavLst>
                                    </p:anim>
                                  </p:childTnLst>
                                </p:cTn>
                              </p:par>
                              <p:par>
                                <p:cTn id="11" presetID="1" presetClass="mediacall" presetSubtype="0" fill="hold" nodeType="withEffect">
                                  <p:stCondLst>
                                    <p:cond delay="1000"/>
                                  </p:stCondLst>
                                  <p:childTnLst>
                                    <p:cmd type="call" cmd="playFrom(0.0)">
                                      <p:cBhvr>
                                        <p:cTn id="12" dur="251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4"/>
                </p:tgtEl>
              </p:cMediaNode>
            </p:audio>
            <p:audio isNarration="1">
              <p:cMediaNode vol="80000" showWhenStopped="0">
                <p:cTn id="14" fill="hold" display="0">
                  <p:stCondLst>
                    <p:cond delay="indefinite"/>
                  </p:stCondLst>
                  <p:endCondLst>
                    <p:cond evt="onStopAudio" delay="0">
                      <p:tgtEl>
                        <p:sldTgt/>
                      </p:tgtEl>
                    </p:cond>
                  </p:endCondLst>
                </p:cTn>
                <p:tgtEl>
                  <p:spTgt spid="5"/>
                </p:tgtEl>
              </p:cMediaNode>
            </p:audio>
          </p:childTnLst>
        </p:cTn>
      </p:par>
    </p:tnLst>
    <p:bldLst>
      <p:bldP spid="2" grpId="0" build="allAtOnce"/>
    </p:bldLst>
  </p:timing>
  <p:extLst mod="1">
    <p:ext uri="{E180D4A7-C9FB-4DFB-919C-405C955672EB}">
      <p14:showEvtLst xmlns:p14="http://schemas.microsoft.com/office/powerpoint/2010/main">
        <p14:playEvt time="1049" objId="4"/>
        <p14:stopEvt time="26192" objId="4"/>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0" algn="just">
              <a:lnSpc>
                <a:spcPct val="150000"/>
              </a:lnSpc>
            </a:pPr>
            <a:r>
              <a:rPr lang="en-ZA" sz="3200" dirty="0">
                <a:solidFill>
                  <a:prstClr val="black"/>
                </a:solidFill>
                <a:ea typeface="+mn-ea"/>
              </a:rPr>
              <a:t>Students will have the opportunity to test their acquired knowledge and understanding of the subject matter on a continuous basis. The course will be useful for students going into legal practice, as well as students who wish to follow an academic career and students intending to practice or further their studies overseas.</a:t>
            </a:r>
          </a:p>
          <a:p>
            <a:endParaRPr lang="en-ZA" dirty="0"/>
          </a:p>
        </p:txBody>
      </p:sp>
      <p:sp>
        <p:nvSpPr>
          <p:cNvPr id="3" name="Text Placeholder 2"/>
          <p:cNvSpPr>
            <a:spLocks noGrp="1"/>
          </p:cNvSpPr>
          <p:nvPr>
            <p:ph type="body" sz="quarter" idx="12"/>
          </p:nvPr>
        </p:nvSpPr>
        <p:spPr>
          <a:xfrm>
            <a:off x="1798372" y="6304158"/>
            <a:ext cx="7031685" cy="401200"/>
          </a:xfrm>
        </p:spPr>
        <p:txBody>
          <a:bodyPr/>
          <a:lstStyle/>
          <a:p>
            <a:r>
              <a:rPr lang="en-ZA" dirty="0"/>
              <a:t>Department of Private Law -  Elective Modules 2017</a:t>
            </a:r>
          </a:p>
          <a:p>
            <a:endParaRPr lang="en-ZA"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14:fade in="1000" out="1000"/>
                </p14:media>
              </p:ext>
            </p:extLst>
          </p:nvPr>
        </p:nvPicPr>
        <p:blipFill>
          <a:blip r:embed="rId4">
            <a:duotone>
              <a:prstClr val="black"/>
              <a:schemeClr val="accent2">
                <a:tint val="45000"/>
                <a:satMod val="400000"/>
              </a:schemeClr>
            </a:duotone>
          </a:blip>
          <a:stretch>
            <a:fillRect/>
          </a:stretch>
        </p:blipFill>
        <p:spPr>
          <a:xfrm>
            <a:off x="8040216" y="6597352"/>
            <a:ext cx="108006" cy="108006"/>
          </a:xfrm>
          <a:prstGeom prst="rect">
            <a:avLst/>
          </a:prstGeom>
        </p:spPr>
      </p:pic>
    </p:spTree>
    <p:extLst>
      <p:ext uri="{BB962C8B-B14F-4D97-AF65-F5344CB8AC3E}">
        <p14:creationId xmlns:p14="http://schemas.microsoft.com/office/powerpoint/2010/main" val="2705254478"/>
      </p:ext>
    </p:extLst>
  </p:cSld>
  <p:clrMapOvr>
    <a:masterClrMapping/>
  </p:clrMapOvr>
  <mc:AlternateContent xmlns:mc="http://schemas.openxmlformats.org/markup-compatibility/2006" xmlns:p14="http://schemas.microsoft.com/office/powerpoint/2010/main">
    <mc:Choice Requires="p14">
      <p:transition spd="slow" p14:dur="2500" advTm="29263">
        <p:push dir="u"/>
      </p:transition>
    </mc:Choice>
    <mc:Fallback xmlns="">
      <p:transition spd="slow" advTm="29263">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30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8" dur="30000" fill="hold"/>
                                        <p:tgtEl>
                                          <p:spTgt spid="2">
                                            <p:txEl>
                                              <p:pRg st="0" end="0"/>
                                            </p:txEl>
                                          </p:spTgt>
                                        </p:tgtEl>
                                        <p:attrNameLst>
                                          <p:attrName>ppt_y</p:attrName>
                                        </p:attrNameLst>
                                      </p:cBhvr>
                                      <p:tavLst>
                                        <p:tav tm="0">
                                          <p:val>
                                            <p:strVal val="#ppt_y+1"/>
                                          </p:val>
                                        </p:tav>
                                        <p:tav tm="100000">
                                          <p:val>
                                            <p:strVal val="#ppt_y-1"/>
                                          </p:val>
                                        </p:tav>
                                      </p:tavLst>
                                    </p:anim>
                                  </p:childTnLst>
                                </p:cTn>
                              </p:par>
                              <p:par>
                                <p:cTn id="9" presetID="1" presetClass="mediacall" presetSubtype="0" fill="hold" nodeType="withEffect">
                                  <p:stCondLst>
                                    <p:cond delay="2000"/>
                                  </p:stCondLst>
                                  <p:childTnLst>
                                    <p:cmd type="call" cmd="playFrom(0.0)">
                                      <p:cBhvr>
                                        <p:cTn id="10" dur="212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 fill="hold" display="0">
                  <p:stCondLst>
                    <p:cond delay="indefinite"/>
                  </p:stCondLst>
                  <p:endCondLst>
                    <p:cond evt="onStopAudio" delay="0">
                      <p:tgtEl>
                        <p:sldTgt/>
                      </p:tgtEl>
                    </p:cond>
                  </p:endCondLst>
                </p:cTn>
                <p:tgtEl>
                  <p:spTgt spid="4"/>
                </p:tgtEl>
              </p:cMediaNode>
            </p:audio>
          </p:childTnLst>
        </p:cTn>
      </p:par>
    </p:tnLst>
    <p:bldLst>
      <p:bldP spid="2" grpId="0" build="allAtOnce"/>
    </p:bldLst>
  </p:timing>
  <p:extLst mod="1">
    <p:ext uri="{E180D4A7-C9FB-4DFB-919C-405C955672EB}">
      <p14:showEvtLst xmlns:p14="http://schemas.microsoft.com/office/powerpoint/2010/main">
        <p14:playEvt time="2049" objId="4"/>
        <p14:stopEvt time="23307" objId="4"/>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1919537" y="1124744"/>
            <a:ext cx="8393113" cy="4392488"/>
          </a:xfrm>
        </p:spPr>
        <p:txBody>
          <a:bodyPr>
            <a:normAutofit/>
          </a:bodyPr>
          <a:lstStyle/>
          <a:p>
            <a:pPr marL="0" indent="0" algn="ctr">
              <a:lnSpc>
                <a:spcPct val="150000"/>
              </a:lnSpc>
              <a:buNone/>
            </a:pPr>
            <a:r>
              <a:rPr lang="en-ZA" sz="6000" b="1" dirty="0">
                <a:solidFill>
                  <a:prstClr val="white"/>
                </a:solidFill>
              </a:rPr>
              <a:t>BEST OF LUCK</a:t>
            </a:r>
          </a:p>
          <a:p>
            <a:pPr marL="0" indent="0" algn="ctr">
              <a:lnSpc>
                <a:spcPct val="150000"/>
              </a:lnSpc>
              <a:buNone/>
            </a:pPr>
            <a:r>
              <a:rPr lang="en-ZA" sz="4400" b="1" dirty="0">
                <a:solidFill>
                  <a:prstClr val="white"/>
                </a:solidFill>
              </a:rPr>
              <a:t>with selecting electives for 2017!!!</a:t>
            </a:r>
          </a:p>
          <a:p>
            <a:pPr algn="ctr"/>
            <a:endParaRPr lang="en-ZA" dirty="0"/>
          </a:p>
        </p:txBody>
      </p:sp>
      <p:sp>
        <p:nvSpPr>
          <p:cNvPr id="10" name="Text Placeholder 9"/>
          <p:cNvSpPr>
            <a:spLocks noGrp="1"/>
          </p:cNvSpPr>
          <p:nvPr>
            <p:ph type="body" sz="quarter" idx="12"/>
          </p:nvPr>
        </p:nvSpPr>
        <p:spPr/>
        <p:txBody>
          <a:bodyPr/>
          <a:lstStyle/>
          <a:p>
            <a:r>
              <a:rPr lang="en-ZA" dirty="0"/>
              <a:t>Department of Private Law -  Elective Modules 2017</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56240" y="6381328"/>
            <a:ext cx="260772" cy="260772"/>
          </a:xfrm>
          <a:prstGeom prst="rect">
            <a:avLst/>
          </a:prstGeom>
        </p:spPr>
      </p:pic>
    </p:spTree>
    <p:extLst>
      <p:ext uri="{BB962C8B-B14F-4D97-AF65-F5344CB8AC3E}">
        <p14:creationId xmlns:p14="http://schemas.microsoft.com/office/powerpoint/2010/main" val="3825429131"/>
      </p:ext>
    </p:extLst>
  </p:cSld>
  <p:clrMapOvr>
    <a:masterClrMapping/>
  </p:clrMapOvr>
  <mc:AlternateContent xmlns:mc="http://schemas.openxmlformats.org/markup-compatibility/2006" xmlns:p14="http://schemas.microsoft.com/office/powerpoint/2010/main">
    <mc:Choice Requires="p14">
      <p:transition spd="slow" p14:dur="2500" advTm="13690">
        <p:push dir="u"/>
      </p:transition>
    </mc:Choice>
    <mc:Fallback xmlns="">
      <p:transition spd="slow" advTm="1369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798372" y="6304158"/>
            <a:ext cx="7031685" cy="401200"/>
          </a:xfrm>
        </p:spPr>
        <p:txBody>
          <a:bodyPr/>
          <a:lstStyle/>
          <a:p>
            <a:r>
              <a:rPr lang="en-ZA" dirty="0"/>
              <a:t>Department of Private Law -  Elective Modules 2017</a:t>
            </a:r>
          </a:p>
          <a:p>
            <a:endParaRPr lang="en-ZA" dirty="0"/>
          </a:p>
        </p:txBody>
      </p:sp>
      <p:pic>
        <p:nvPicPr>
          <p:cNvPr id="4" name="Recorded Sound">
            <a:hlinkClick r:id="" action="ppaction://media"/>
          </p:cNvPr>
          <p:cNvPicPr>
            <a:picLocks noChangeAspect="1"/>
          </p:cNvPicPr>
          <p:nvPr>
            <a:audioFile r:link="rId1"/>
            <p:extLst>
              <p:ext uri="{DAA4B4D4-6D71-4841-9C94-3DE7FCFB9230}">
                <p14:media xmlns:p14="http://schemas.microsoft.com/office/powerpoint/2010/main" r:embed="rId2">
                  <p14:trim end="687.229"/>
                </p14:media>
              </p:ext>
            </p:extLst>
          </p:nvPr>
        </p:nvPicPr>
        <p:blipFill>
          <a:blip r:embed="rId4">
            <a:duotone>
              <a:prstClr val="black"/>
              <a:schemeClr val="accent2">
                <a:tint val="45000"/>
                <a:satMod val="400000"/>
              </a:schemeClr>
            </a:duotone>
          </a:blip>
          <a:stretch>
            <a:fillRect/>
          </a:stretch>
        </p:blipFill>
        <p:spPr>
          <a:xfrm>
            <a:off x="9624392" y="6390236"/>
            <a:ext cx="347216" cy="347216"/>
          </a:xfrm>
          <a:prstGeom prst="rect">
            <a:avLst/>
          </a:prstGeom>
        </p:spPr>
      </p:pic>
      <p:sp>
        <p:nvSpPr>
          <p:cNvPr id="5" name="Content Placeholder 1"/>
          <p:cNvSpPr txBox="1">
            <a:spLocks/>
          </p:cNvSpPr>
          <p:nvPr/>
        </p:nvSpPr>
        <p:spPr bwMode="auto">
          <a:xfrm>
            <a:off x="1798371" y="1124744"/>
            <a:ext cx="9144000" cy="1944216"/>
          </a:xfrm>
          <a:prstGeom prst="rect">
            <a:avLst/>
          </a:prstGeom>
          <a:noFill/>
          <a:ln>
            <a:noFill/>
          </a:ln>
          <a:effectLst>
            <a:glow rad="63500">
              <a:schemeClr val="accent1">
                <a:satMod val="175000"/>
                <a:alpha val="40000"/>
              </a:schemeClr>
            </a:glow>
            <a:outerShdw dist="35921" dir="2700000" algn="ctr" rotWithShape="0">
              <a:schemeClr val="accent1">
                <a:lumMod val="7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45720" rIns="0" bIns="0" numCol="1" rtlCol="0" anchor="t" anchorCtr="0" compatLnSpc="1">
            <a:prstTxWarp prst="textNoShape">
              <a:avLst/>
            </a:prstTxWarp>
            <a:noAutofit/>
          </a:bodyPr>
          <a:lstStyle>
            <a:lvl1pPr marL="0" indent="0" algn="l" defTabSz="914400" rtl="0" eaLnBrk="1" latinLnBrk="0" hangingPunct="1">
              <a:spcBef>
                <a:spcPct val="20000"/>
              </a:spcBef>
              <a:buFont typeface="Wingdings" panose="05000000000000000000" pitchFamily="2" charset="2"/>
              <a:buNone/>
              <a:defRPr sz="1380" kern="1200" baseline="0">
                <a:solidFill>
                  <a:srgbClr val="595959"/>
                </a:solidFill>
                <a:latin typeface="Arial" panose="020B0604020202020204" pitchFamily="34" charset="0"/>
                <a:ea typeface="Open Sans" panose="020B0606030504020204" pitchFamily="34" charset="0"/>
                <a:cs typeface="Arial" panose="020B0604020202020204" pitchFamily="34" charset="0"/>
              </a:defRPr>
            </a:lvl1pPr>
            <a:lvl2pPr marL="800080" indent="-342891" algn="l" defTabSz="914400" rtl="0" eaLnBrk="1" latinLnBrk="0" hangingPunct="1">
              <a:spcBef>
                <a:spcPct val="20000"/>
              </a:spcBef>
              <a:buSzPct val="90000"/>
              <a:buFont typeface="Wingdings" panose="05000000000000000000" pitchFamily="2" charset="2"/>
              <a:buChar char="§"/>
              <a:defRPr sz="1500" kern="1200">
                <a:solidFill>
                  <a:srgbClr val="595959"/>
                </a:solidFill>
                <a:latin typeface="+mn-lt"/>
                <a:ea typeface="Open Sans" panose="020B0606030504020204" pitchFamily="34" charset="0"/>
                <a:cs typeface="Open Sans" panose="020B0606030504020204" pitchFamily="34" charset="0"/>
              </a:defRPr>
            </a:lvl2pPr>
            <a:lvl3pPr marL="1257269" indent="-342891" algn="l" defTabSz="914400" rtl="0" eaLnBrk="1" latinLnBrk="0" hangingPunct="1">
              <a:spcBef>
                <a:spcPct val="20000"/>
              </a:spcBef>
              <a:buSzPct val="80000"/>
              <a:buFont typeface="Wingdings" panose="05000000000000000000" pitchFamily="2" charset="2"/>
              <a:buChar char="§"/>
              <a:defRPr sz="1500" kern="1200">
                <a:solidFill>
                  <a:srgbClr val="595959"/>
                </a:solidFill>
                <a:latin typeface="+mn-lt"/>
                <a:ea typeface="Open Sans" panose="020B0606030504020204" pitchFamily="34" charset="0"/>
                <a:cs typeface="Open Sans" panose="020B0606030504020204" pitchFamily="34" charset="0"/>
              </a:defRPr>
            </a:lvl3pPr>
            <a:lvl4pPr marL="1714457" indent="-342891" algn="l" defTabSz="914400" rtl="0" eaLnBrk="1" latinLnBrk="0" hangingPunct="1">
              <a:spcBef>
                <a:spcPct val="20000"/>
              </a:spcBef>
              <a:buSzPct val="70000"/>
              <a:buFont typeface="Wingdings" panose="05000000000000000000" pitchFamily="2" charset="2"/>
              <a:buChar char="§"/>
              <a:defRPr sz="1500" kern="1200">
                <a:solidFill>
                  <a:srgbClr val="595959"/>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ZA" sz="11500" b="1" dirty="0">
                <a:solidFill>
                  <a:prstClr val="black"/>
                </a:solidFill>
                <a:effectLst>
                  <a:glow rad="635000">
                    <a:schemeClr val="bg1">
                      <a:alpha val="40000"/>
                    </a:schemeClr>
                  </a:glow>
                  <a:outerShdw blurRad="38100" dist="38100" dir="2700000" algn="tl">
                    <a:schemeClr val="accent2">
                      <a:lumMod val="75000"/>
                      <a:alpha val="48000"/>
                    </a:schemeClr>
                  </a:outerShdw>
                </a:effectLst>
                <a:ea typeface="+mn-ea"/>
              </a:rPr>
              <a:t>Child Law </a:t>
            </a:r>
          </a:p>
          <a:p>
            <a:pPr algn="ctr"/>
            <a:r>
              <a:rPr lang="en-ZA" sz="5400" b="1" dirty="0">
                <a:solidFill>
                  <a:prstClr val="black"/>
                </a:solidFill>
                <a:effectLst>
                  <a:glow rad="635000">
                    <a:schemeClr val="bg1">
                      <a:alpha val="40000"/>
                    </a:schemeClr>
                  </a:glow>
                  <a:outerShdw blurRad="38100" dist="38100" dir="2700000" algn="tl">
                    <a:schemeClr val="accent2">
                      <a:lumMod val="75000"/>
                      <a:alpha val="48000"/>
                    </a:schemeClr>
                  </a:outerShdw>
                </a:effectLst>
                <a:ea typeface="+mn-ea"/>
              </a:rPr>
              <a:t>KID 410</a:t>
            </a:r>
            <a:endParaRPr lang="en-ZA" sz="1600" b="1" dirty="0">
              <a:solidFill>
                <a:prstClr val="black"/>
              </a:solidFill>
              <a:effectLst>
                <a:glow rad="635000">
                  <a:schemeClr val="bg1">
                    <a:alpha val="40000"/>
                  </a:schemeClr>
                </a:glow>
                <a:outerShdw blurRad="38100" dist="38100" dir="2700000" algn="tl">
                  <a:schemeClr val="accent2">
                    <a:lumMod val="75000"/>
                    <a:alpha val="48000"/>
                  </a:schemeClr>
                </a:outerShdw>
              </a:effectLst>
              <a:ea typeface="+mn-ea"/>
            </a:endParaRPr>
          </a:p>
          <a:p>
            <a:pPr algn="ctr"/>
            <a:endParaRPr lang="en-ZA" sz="4400" b="1" dirty="0">
              <a:solidFill>
                <a:prstClr val="black"/>
              </a:solidFill>
              <a:effectLst>
                <a:glow rad="635000">
                  <a:schemeClr val="bg1">
                    <a:alpha val="40000"/>
                  </a:schemeClr>
                </a:glow>
                <a:outerShdw blurRad="38100" dist="38100" dir="2700000" algn="tl">
                  <a:schemeClr val="accent2">
                    <a:lumMod val="75000"/>
                    <a:alpha val="48000"/>
                  </a:schemeClr>
                </a:outerShdw>
              </a:effectLst>
              <a:ea typeface="+mn-ea"/>
            </a:endParaRPr>
          </a:p>
          <a:p>
            <a:endParaRPr lang="en-ZA" sz="2000" dirty="0">
              <a:effectLst>
                <a:glow rad="177800">
                  <a:schemeClr val="bg1"/>
                </a:glow>
              </a:effectLst>
            </a:endParaRPr>
          </a:p>
        </p:txBody>
      </p:sp>
    </p:spTree>
    <p:extLst>
      <p:ext uri="{BB962C8B-B14F-4D97-AF65-F5344CB8AC3E}">
        <p14:creationId xmlns:p14="http://schemas.microsoft.com/office/powerpoint/2010/main" val="254418166"/>
      </p:ext>
    </p:extLst>
  </p:cSld>
  <p:clrMapOvr>
    <a:masterClrMapping/>
  </p:clrMapOvr>
  <mc:AlternateContent xmlns:mc="http://schemas.openxmlformats.org/markup-compatibility/2006" xmlns:p14="http://schemas.microsoft.com/office/powerpoint/2010/main">
    <mc:Choice Requires="p14">
      <p:transition spd="slow" p14:dur="3400" advTm="22581">
        <p14:reveal/>
      </p:transition>
    </mc:Choice>
    <mc:Fallback xmlns="">
      <p:transition spd="slow" advTm="225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4000" fill="hold"/>
                                        <p:tgtEl>
                                          <p:spTgt spid="5"/>
                                        </p:tgtEl>
                                      </p:cBhvr>
                                      <p:by x="100000" y="150000"/>
                                    </p:animScale>
                                  </p:childTnLst>
                                </p:cTn>
                              </p:par>
                              <p:par>
                                <p:cTn id="7" presetID="1" presetClass="mediacall" presetSubtype="0" fill="hold" nodeType="withEffect">
                                  <p:stCondLst>
                                    <p:cond delay="1000"/>
                                  </p:stCondLst>
                                  <p:childTnLst>
                                    <p:cmd type="call" cmd="playFrom(0.0)">
                                      <p:cBhvr>
                                        <p:cTn id="8" dur="36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9" fill="hold" display="0">
                  <p:stCondLst>
                    <p:cond delay="indefinite"/>
                  </p:stCondLst>
                  <p:endCondLst>
                    <p:cond evt="onStopAudio" delay="0">
                      <p:tgtEl>
                        <p:sldTgt/>
                      </p:tgtEl>
                    </p:cond>
                  </p:endCondLst>
                </p:cTn>
                <p:tgtEl>
                  <p:spTgt spid="4"/>
                </p:tgtEl>
              </p:cMediaNode>
            </p:audio>
          </p:childTnLst>
        </p:cTn>
      </p:par>
    </p:tnLst>
    <p:bldLst>
      <p:bldP spid="5" grpId="0"/>
    </p:bldLst>
  </p:timing>
  <p:extLst mod="1">
    <p:ext uri="{E180D4A7-C9FB-4DFB-919C-405C955672EB}">
      <p14:showEvtLst xmlns:p14="http://schemas.microsoft.com/office/powerpoint/2010/main">
        <p14:playEvt time="13065" objId="4"/>
        <p14:stopEvt time="16689"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lgn="just" fontAlgn="t"/>
            <a:endParaRPr lang="en-ZA" sz="3600" dirty="0">
              <a:solidFill>
                <a:prstClr val="black"/>
              </a:solidFill>
              <a:latin typeface="Calibri"/>
              <a:ea typeface="+mn-ea"/>
              <a:cs typeface="+mn-cs"/>
            </a:endParaRPr>
          </a:p>
          <a:p>
            <a:pPr lvl="0" algn="just" fontAlgn="t"/>
            <a:r>
              <a:rPr lang="en-ZA" sz="3600" dirty="0">
                <a:solidFill>
                  <a:prstClr val="black"/>
                </a:solidFill>
                <a:ea typeface="+mn-ea"/>
              </a:rPr>
              <a:t>Child law has emerged as an autonomous discipline encompassing both private and public law. It has developed into a well-defined field, both in legal practice and in research. Evolutionary changes were made in the law relating to children and this elective is an introduction to the vast terrain</a:t>
            </a:r>
            <a:r>
              <a:rPr lang="en-ZA" sz="3600" dirty="0">
                <a:solidFill>
                  <a:prstClr val="black"/>
                </a:solidFill>
                <a:latin typeface="Calibri"/>
                <a:ea typeface="+mn-ea"/>
                <a:cs typeface="+mn-cs"/>
              </a:rPr>
              <a:t>.  </a:t>
            </a:r>
          </a:p>
          <a:p>
            <a:pPr algn="just"/>
            <a:endParaRPr lang="en-ZA" sz="1800" dirty="0"/>
          </a:p>
        </p:txBody>
      </p:sp>
      <p:sp>
        <p:nvSpPr>
          <p:cNvPr id="3" name="Text Placeholder 2"/>
          <p:cNvSpPr>
            <a:spLocks noGrp="1"/>
          </p:cNvSpPr>
          <p:nvPr>
            <p:ph type="body" sz="quarter" idx="12"/>
          </p:nvPr>
        </p:nvSpPr>
        <p:spPr>
          <a:xfrm>
            <a:off x="1798372" y="6304158"/>
            <a:ext cx="7031685" cy="401200"/>
          </a:xfrm>
        </p:spPr>
        <p:txBody>
          <a:bodyPr/>
          <a:lstStyle/>
          <a:p>
            <a:r>
              <a:rPr lang="en-ZA" dirty="0"/>
              <a:t>Department of Private Law -  Elective Modules 2017</a:t>
            </a:r>
          </a:p>
          <a:p>
            <a:endParaRPr lang="en-ZA" dirty="0"/>
          </a:p>
        </p:txBody>
      </p:sp>
      <p:pic>
        <p:nvPicPr>
          <p:cNvPr id="4" name="Recorded Sound">
            <a:hlinkClick r:id="" action="ppaction://media"/>
          </p:cNvPr>
          <p:cNvPicPr>
            <a:picLocks noChangeAspect="1"/>
          </p:cNvPicPr>
          <p:nvPr>
            <a:audioFile r:link="rId1"/>
            <p:extLst>
              <p:ext uri="{DAA4B4D4-6D71-4841-9C94-3DE7FCFB9230}">
                <p14:media xmlns:p14="http://schemas.microsoft.com/office/powerpoint/2010/main" r:embed="rId2">
                  <p14:trim st="1671"/>
                  <p14:fade in="1000" out="1000"/>
                </p14:media>
              </p:ext>
            </p:extLst>
          </p:nvPr>
        </p:nvPicPr>
        <p:blipFill>
          <a:blip r:embed="rId4">
            <a:duotone>
              <a:prstClr val="black"/>
              <a:schemeClr val="accent2">
                <a:tint val="45000"/>
                <a:satMod val="400000"/>
              </a:schemeClr>
            </a:duotone>
          </a:blip>
          <a:stretch>
            <a:fillRect/>
          </a:stretch>
        </p:blipFill>
        <p:spPr>
          <a:xfrm>
            <a:off x="9480376" y="6298958"/>
            <a:ext cx="406400" cy="406400"/>
          </a:xfrm>
          <a:prstGeom prst="rect">
            <a:avLst/>
          </a:prstGeom>
        </p:spPr>
      </p:pic>
    </p:spTree>
    <p:extLst>
      <p:ext uri="{BB962C8B-B14F-4D97-AF65-F5344CB8AC3E}">
        <p14:creationId xmlns:p14="http://schemas.microsoft.com/office/powerpoint/2010/main" val="3732102599"/>
      </p:ext>
    </p:extLst>
  </p:cSld>
  <p:clrMapOvr>
    <a:masterClrMapping/>
  </p:clrMapOvr>
  <mc:AlternateContent xmlns:mc="http://schemas.openxmlformats.org/markup-compatibility/2006" xmlns:p14="http://schemas.microsoft.com/office/powerpoint/2010/main">
    <mc:Choice Requires="p14">
      <p:transition spd="slow" p14:dur="2500" advTm="29703">
        <p:push dir="u"/>
      </p:transition>
    </mc:Choice>
    <mc:Fallback xmlns="">
      <p:transition spd="slow" advTm="29703">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26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8" dur="26000" fill="hold"/>
                                        <p:tgtEl>
                                          <p:spTgt spid="2">
                                            <p:txEl>
                                              <p:pRg st="1" end="1"/>
                                            </p:txEl>
                                          </p:spTgt>
                                        </p:tgtEl>
                                        <p:attrNameLst>
                                          <p:attrName>ppt_y</p:attrName>
                                        </p:attrNameLst>
                                      </p:cBhvr>
                                      <p:tavLst>
                                        <p:tav tm="0">
                                          <p:val>
                                            <p:strVal val="#ppt_y+1"/>
                                          </p:val>
                                        </p:tav>
                                        <p:tav tm="100000">
                                          <p:val>
                                            <p:strVal val="#ppt_y-1"/>
                                          </p:val>
                                        </p:tav>
                                      </p:tavLst>
                                    </p:anim>
                                  </p:childTnLst>
                                </p:cTn>
                              </p:par>
                              <p:par>
                                <p:cTn id="9" presetID="1" presetClass="mediacall" presetSubtype="0" fill="hold" nodeType="withEffect">
                                  <p:stCondLst>
                                    <p:cond delay="1500"/>
                                  </p:stCondLst>
                                  <p:childTnLst>
                                    <p:cmd type="call" cmd="playFrom(0.0)">
                                      <p:cBhvr>
                                        <p:cTn id="10" dur="167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2" grpId="0" build="allAtOnce"/>
    </p:bldLst>
  </p:timing>
  <p:extLst mod="1">
    <p:ext uri="{E180D4A7-C9FB-4DFB-919C-405C955672EB}">
      <p14:showEvtLst xmlns:p14="http://schemas.microsoft.com/office/powerpoint/2010/main">
        <p14:playEvt time="1567" objId="9"/>
        <p14:stopEvt time="18734" objId="9"/>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798372" y="6304158"/>
            <a:ext cx="7031685" cy="401200"/>
          </a:xfrm>
        </p:spPr>
        <p:txBody>
          <a:bodyPr/>
          <a:lstStyle/>
          <a:p>
            <a:r>
              <a:rPr lang="en-ZA" dirty="0"/>
              <a:t>Department of Private Law -  Elective Modules 2017</a:t>
            </a:r>
          </a:p>
          <a:p>
            <a:endParaRPr lang="en-ZA" dirty="0"/>
          </a:p>
        </p:txBody>
      </p:sp>
      <p:sp>
        <p:nvSpPr>
          <p:cNvPr id="7" name="Rectangle 6"/>
          <p:cNvSpPr/>
          <p:nvPr/>
        </p:nvSpPr>
        <p:spPr>
          <a:xfrm>
            <a:off x="1859063" y="181550"/>
            <a:ext cx="8474093" cy="5509200"/>
          </a:xfrm>
          <a:prstGeom prst="rect">
            <a:avLst/>
          </a:prstGeom>
        </p:spPr>
        <p:txBody>
          <a:bodyPr wrap="square">
            <a:spAutoFit/>
          </a:bodyPr>
          <a:lstStyle/>
          <a:p>
            <a:pPr algn="just"/>
            <a:r>
              <a:rPr lang="en-ZA" sz="3200" dirty="0">
                <a:latin typeface="Arial" panose="020B0604020202020204" pitchFamily="34" charset="0"/>
                <a:cs typeface="Arial" panose="020B0604020202020204" pitchFamily="34" charset="0"/>
              </a:rPr>
              <a:t>The legal rules pertaining to children are not only ever-changing, but are also not suitable for classifying in the traditional way, nor for distinguishing between private and public law. Students are familiarised with the national and international legal frameworks relating to children, difficult and intriguing issues regarding children and divorce, adoption, Children's Courts, children in need of alternative care and child justice to mention only a few topics that will be dealt with.</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14:fade in="1000" out="1000"/>
                </p14:media>
              </p:ext>
            </p:extLst>
          </p:nvPr>
        </p:nvPicPr>
        <p:blipFill>
          <a:blip r:embed="rId4">
            <a:duotone>
              <a:prstClr val="black"/>
              <a:schemeClr val="accent2">
                <a:tint val="45000"/>
                <a:satMod val="400000"/>
              </a:schemeClr>
            </a:duotone>
          </a:blip>
          <a:stretch>
            <a:fillRect/>
          </a:stretch>
        </p:blipFill>
        <p:spPr>
          <a:xfrm>
            <a:off x="9552384" y="6397161"/>
            <a:ext cx="406400" cy="406400"/>
          </a:xfrm>
          <a:prstGeom prst="rect">
            <a:avLst/>
          </a:prstGeom>
        </p:spPr>
      </p:pic>
    </p:spTree>
    <p:extLst>
      <p:ext uri="{BB962C8B-B14F-4D97-AF65-F5344CB8AC3E}">
        <p14:creationId xmlns:p14="http://schemas.microsoft.com/office/powerpoint/2010/main" val="1981152450"/>
      </p:ext>
    </p:extLst>
  </p:cSld>
  <p:clrMapOvr>
    <a:masterClrMapping/>
  </p:clrMapOvr>
  <mc:AlternateContent xmlns:mc="http://schemas.openxmlformats.org/markup-compatibility/2006" xmlns:p14="http://schemas.microsoft.com/office/powerpoint/2010/main">
    <mc:Choice Requires="p14">
      <p:transition spd="slow" p14:dur="2500" advTm="34618">
        <p:push dir="u"/>
      </p:transition>
    </mc:Choice>
    <mc:Fallback xmlns="">
      <p:transition spd="slow" advTm="34618">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5000" fill="hold"/>
                                        <p:tgtEl>
                                          <p:spTgt spid="7"/>
                                        </p:tgtEl>
                                        <p:attrNameLst>
                                          <p:attrName>ppt_x</p:attrName>
                                        </p:attrNameLst>
                                      </p:cBhvr>
                                      <p:tavLst>
                                        <p:tav tm="0">
                                          <p:val>
                                            <p:strVal val="#ppt_x"/>
                                          </p:val>
                                        </p:tav>
                                        <p:tav tm="100000">
                                          <p:val>
                                            <p:strVal val="#ppt_x"/>
                                          </p:val>
                                        </p:tav>
                                      </p:tavLst>
                                    </p:anim>
                                    <p:anim calcmode="lin" valueType="num">
                                      <p:cBhvr>
                                        <p:cTn id="8" dur="35000" fill="hold"/>
                                        <p:tgtEl>
                                          <p:spTgt spid="7"/>
                                        </p:tgtEl>
                                        <p:attrNameLst>
                                          <p:attrName>ppt_y</p:attrName>
                                        </p:attrNameLst>
                                      </p:cBhvr>
                                      <p:tavLst>
                                        <p:tav tm="0">
                                          <p:val>
                                            <p:strVal val="#ppt_y+1"/>
                                          </p:val>
                                        </p:tav>
                                        <p:tav tm="100000">
                                          <p:val>
                                            <p:strVal val="#ppt_y-1"/>
                                          </p:val>
                                        </p:tav>
                                      </p:tavLst>
                                    </p:anim>
                                  </p:childTnLst>
                                </p:cTn>
                              </p:par>
                              <p:par>
                                <p:cTn id="9" presetID="1" presetClass="mediacall" presetSubtype="0" fill="hold" nodeType="withEffect">
                                  <p:stCondLst>
                                    <p:cond delay="1500"/>
                                  </p:stCondLst>
                                  <p:childTnLst>
                                    <p:cmd type="call" cmd="playFrom(0.0)">
                                      <p:cBhvr>
                                        <p:cTn id="10" dur="258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7" grpId="0"/>
    </p:bldLst>
  </p:timing>
  <p:extLst mod="1">
    <p:ext uri="{E180D4A7-C9FB-4DFB-919C-405C955672EB}">
      <p14:showEvtLst xmlns:p14="http://schemas.microsoft.com/office/powerpoint/2010/main">
        <p14:playEvt time="1583" objId="6"/>
        <p14:stopEvt time="29377" objId="6"/>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798372" y="6304158"/>
            <a:ext cx="7031685" cy="401200"/>
          </a:xfrm>
        </p:spPr>
        <p:txBody>
          <a:bodyPr/>
          <a:lstStyle/>
          <a:p>
            <a:r>
              <a:rPr lang="en-ZA" dirty="0"/>
              <a:t>Department of Private Law -  Elective Modules 2017</a:t>
            </a:r>
          </a:p>
          <a:p>
            <a:endParaRPr lang="en-ZA"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2">
                <a:tint val="45000"/>
                <a:satMod val="400000"/>
              </a:schemeClr>
            </a:duotone>
          </a:blip>
          <a:stretch>
            <a:fillRect/>
          </a:stretch>
        </p:blipFill>
        <p:spPr>
          <a:xfrm>
            <a:off x="9336360" y="6363342"/>
            <a:ext cx="432048" cy="432048"/>
          </a:xfrm>
          <a:prstGeom prst="rect">
            <a:avLst/>
          </a:prstGeom>
        </p:spPr>
      </p:pic>
      <p:sp>
        <p:nvSpPr>
          <p:cNvPr id="16" name="Content Placeholder 1"/>
          <p:cNvSpPr txBox="1">
            <a:spLocks/>
          </p:cNvSpPr>
          <p:nvPr/>
        </p:nvSpPr>
        <p:spPr bwMode="auto">
          <a:xfrm>
            <a:off x="1524000" y="1916832"/>
            <a:ext cx="9144000" cy="1944216"/>
          </a:xfrm>
          <a:prstGeom prst="rect">
            <a:avLst/>
          </a:prstGeom>
          <a:noFill/>
          <a:ln>
            <a:noFill/>
          </a:ln>
          <a:effectLst>
            <a:glow rad="63500">
              <a:schemeClr val="accent1">
                <a:satMod val="175000"/>
                <a:alpha val="40000"/>
              </a:schemeClr>
            </a:glow>
            <a:outerShdw dist="35921" dir="2700000" algn="ctr" rotWithShape="0">
              <a:schemeClr val="accent1">
                <a:lumMod val="7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45720" rIns="0" bIns="0" numCol="1" rtlCol="0" anchor="t" anchorCtr="0" compatLnSpc="1">
            <a:prstTxWarp prst="textNoShape">
              <a:avLst/>
            </a:prstTxWarp>
            <a:noAutofit/>
          </a:bodyPr>
          <a:lstStyle>
            <a:lvl1pPr marL="0" indent="0" algn="l" defTabSz="914400" rtl="0" eaLnBrk="1" latinLnBrk="0" hangingPunct="1">
              <a:spcBef>
                <a:spcPct val="20000"/>
              </a:spcBef>
              <a:buFont typeface="Wingdings" panose="05000000000000000000" pitchFamily="2" charset="2"/>
              <a:buNone/>
              <a:defRPr sz="1380" kern="1200" baseline="0">
                <a:solidFill>
                  <a:srgbClr val="595959"/>
                </a:solidFill>
                <a:latin typeface="Arial" panose="020B0604020202020204" pitchFamily="34" charset="0"/>
                <a:ea typeface="Open Sans" panose="020B0606030504020204" pitchFamily="34" charset="0"/>
                <a:cs typeface="Arial" panose="020B0604020202020204" pitchFamily="34" charset="0"/>
              </a:defRPr>
            </a:lvl1pPr>
            <a:lvl2pPr marL="800080" indent="-342891" algn="l" defTabSz="914400" rtl="0" eaLnBrk="1" latinLnBrk="0" hangingPunct="1">
              <a:spcBef>
                <a:spcPct val="20000"/>
              </a:spcBef>
              <a:buSzPct val="90000"/>
              <a:buFont typeface="Wingdings" panose="05000000000000000000" pitchFamily="2" charset="2"/>
              <a:buChar char="§"/>
              <a:defRPr sz="1500" kern="1200">
                <a:solidFill>
                  <a:srgbClr val="595959"/>
                </a:solidFill>
                <a:latin typeface="+mn-lt"/>
                <a:ea typeface="Open Sans" panose="020B0606030504020204" pitchFamily="34" charset="0"/>
                <a:cs typeface="Open Sans" panose="020B0606030504020204" pitchFamily="34" charset="0"/>
              </a:defRPr>
            </a:lvl2pPr>
            <a:lvl3pPr marL="1257269" indent="-342891" algn="l" defTabSz="914400" rtl="0" eaLnBrk="1" latinLnBrk="0" hangingPunct="1">
              <a:spcBef>
                <a:spcPct val="20000"/>
              </a:spcBef>
              <a:buSzPct val="80000"/>
              <a:buFont typeface="Wingdings" panose="05000000000000000000" pitchFamily="2" charset="2"/>
              <a:buChar char="§"/>
              <a:defRPr sz="1500" kern="1200">
                <a:solidFill>
                  <a:srgbClr val="595959"/>
                </a:solidFill>
                <a:latin typeface="+mn-lt"/>
                <a:ea typeface="Open Sans" panose="020B0606030504020204" pitchFamily="34" charset="0"/>
                <a:cs typeface="Open Sans" panose="020B0606030504020204" pitchFamily="34" charset="0"/>
              </a:defRPr>
            </a:lvl3pPr>
            <a:lvl4pPr marL="1714457" indent="-342891" algn="l" defTabSz="914400" rtl="0" eaLnBrk="1" latinLnBrk="0" hangingPunct="1">
              <a:spcBef>
                <a:spcPct val="20000"/>
              </a:spcBef>
              <a:buSzPct val="70000"/>
              <a:buFont typeface="Wingdings" panose="05000000000000000000" pitchFamily="2" charset="2"/>
              <a:buChar char="§"/>
              <a:defRPr sz="1500" kern="1200">
                <a:solidFill>
                  <a:srgbClr val="595959"/>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ZA" sz="8000" b="1" dirty="0">
                <a:solidFill>
                  <a:prstClr val="black"/>
                </a:solidFill>
                <a:effectLst>
                  <a:glow rad="635000">
                    <a:schemeClr val="bg1">
                      <a:alpha val="40000"/>
                    </a:schemeClr>
                  </a:glow>
                  <a:outerShdw blurRad="38100" dist="38100" dir="2700000" algn="tl">
                    <a:schemeClr val="accent2">
                      <a:lumMod val="75000"/>
                      <a:alpha val="48000"/>
                    </a:schemeClr>
                  </a:outerShdw>
                </a:effectLst>
                <a:ea typeface="+mn-ea"/>
              </a:rPr>
              <a:t>Trusts and Estates </a:t>
            </a:r>
          </a:p>
          <a:p>
            <a:pPr algn="ctr"/>
            <a:r>
              <a:rPr lang="en-ZA" sz="4400" b="1" dirty="0">
                <a:solidFill>
                  <a:prstClr val="black"/>
                </a:solidFill>
                <a:effectLst>
                  <a:glow rad="635000">
                    <a:schemeClr val="bg1">
                      <a:alpha val="40000"/>
                    </a:schemeClr>
                  </a:glow>
                  <a:outerShdw blurRad="38100" dist="38100" dir="2700000" algn="tl">
                    <a:schemeClr val="accent2">
                      <a:lumMod val="75000"/>
                      <a:alpha val="48000"/>
                    </a:schemeClr>
                  </a:outerShdw>
                </a:effectLst>
                <a:ea typeface="+mn-ea"/>
              </a:rPr>
              <a:t>TBS410</a:t>
            </a:r>
            <a:endParaRPr lang="en-ZA" sz="1800" b="1" dirty="0">
              <a:solidFill>
                <a:prstClr val="black"/>
              </a:solidFill>
              <a:effectLst>
                <a:glow rad="635000">
                  <a:schemeClr val="bg1">
                    <a:alpha val="40000"/>
                  </a:schemeClr>
                </a:glow>
                <a:outerShdw blurRad="38100" dist="38100" dir="2700000" algn="tl">
                  <a:schemeClr val="accent2">
                    <a:lumMod val="75000"/>
                    <a:alpha val="48000"/>
                  </a:schemeClr>
                </a:outerShdw>
              </a:effectLst>
              <a:ea typeface="+mn-ea"/>
            </a:endParaRPr>
          </a:p>
          <a:p>
            <a:pPr algn="ctr"/>
            <a:endParaRPr lang="en-ZA" sz="4400" b="1" dirty="0">
              <a:solidFill>
                <a:prstClr val="black"/>
              </a:solidFill>
              <a:effectLst>
                <a:glow rad="635000">
                  <a:schemeClr val="bg1">
                    <a:alpha val="40000"/>
                  </a:schemeClr>
                </a:glow>
                <a:outerShdw blurRad="38100" dist="38100" dir="2700000" algn="tl">
                  <a:schemeClr val="accent2">
                    <a:lumMod val="75000"/>
                    <a:alpha val="48000"/>
                  </a:schemeClr>
                </a:outerShdw>
              </a:effectLst>
              <a:ea typeface="+mn-ea"/>
            </a:endParaRPr>
          </a:p>
          <a:p>
            <a:endParaRPr lang="en-ZA" sz="2000" dirty="0">
              <a:effectLst>
                <a:glow rad="177800">
                  <a:schemeClr val="bg1"/>
                </a:glow>
              </a:effectLst>
            </a:endParaRPr>
          </a:p>
        </p:txBody>
      </p:sp>
    </p:spTree>
    <p:extLst>
      <p:ext uri="{BB962C8B-B14F-4D97-AF65-F5344CB8AC3E}">
        <p14:creationId xmlns:p14="http://schemas.microsoft.com/office/powerpoint/2010/main" val="3071001762"/>
      </p:ext>
    </p:extLst>
  </p:cSld>
  <p:clrMapOvr>
    <a:masterClrMapping/>
  </p:clrMapOvr>
  <mc:AlternateContent xmlns:mc="http://schemas.openxmlformats.org/markup-compatibility/2006" xmlns:p14="http://schemas.microsoft.com/office/powerpoint/2010/main">
    <mc:Choice Requires="p14">
      <p:transition spd="slow" p14:dur="3400" advTm="13060">
        <p14:reveal/>
      </p:transition>
    </mc:Choice>
    <mc:Fallback xmlns="">
      <p:transition spd="slow" advTm="130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1000"/>
                                  </p:stCondLst>
                                  <p:childTnLst>
                                    <p:animScale>
                                      <p:cBhvr>
                                        <p:cTn id="6" dur="4000" fill="hold"/>
                                        <p:tgtEl>
                                          <p:spTgt spid="16"/>
                                        </p:tgtEl>
                                      </p:cBhvr>
                                      <p:by x="100000" y="150000"/>
                                    </p:animScale>
                                  </p:childTnLst>
                                </p:cTn>
                              </p:par>
                              <p:par>
                                <p:cTn id="7" presetID="1" presetClass="mediacall" presetSubtype="0" fill="hold" nodeType="withEffect">
                                  <p:stCondLst>
                                    <p:cond delay="1000"/>
                                  </p:stCondLst>
                                  <p:childTnLst>
                                    <p:cmd type="call" cmd="playFrom(0.0)">
                                      <p:cBhvr>
                                        <p:cTn id="8" dur="46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4"/>
                </p:tgtEl>
              </p:cMediaNode>
            </p:audio>
          </p:childTnLst>
        </p:cTn>
      </p:par>
    </p:tnLst>
    <p:bldLst>
      <p:bldP spid="16" grpId="0"/>
    </p:bldLst>
  </p:timing>
  <p:extLst mod="1">
    <p:ext uri="{E180D4A7-C9FB-4DFB-919C-405C955672EB}">
      <p14:showEvtLst xmlns:p14="http://schemas.microsoft.com/office/powerpoint/2010/main">
        <p14:playEvt time="7068" objId="4"/>
        <p14:stopEvt time="11758"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43251" y="103867"/>
            <a:ext cx="9144000" cy="6275763"/>
          </a:xfrm>
        </p:spPr>
        <p:txBody>
          <a:bodyPr>
            <a:noAutofit/>
          </a:bodyPr>
          <a:lstStyle/>
          <a:p>
            <a:pPr lvl="0" algn="just" fontAlgn="t"/>
            <a:r>
              <a:rPr lang="en-ZA" sz="2000" dirty="0">
                <a:solidFill>
                  <a:prstClr val="black"/>
                </a:solidFill>
                <a:ea typeface="+mn-ea"/>
              </a:rPr>
              <a:t>The </a:t>
            </a:r>
            <a:r>
              <a:rPr lang="en-ZA" sz="2400" dirty="0">
                <a:solidFill>
                  <a:prstClr val="black"/>
                </a:solidFill>
                <a:ea typeface="+mn-ea"/>
              </a:rPr>
              <a:t>module, firstly, deals with a brief overview of the South African Trust law. </a:t>
            </a:r>
          </a:p>
          <a:p>
            <a:pPr lvl="0" algn="just" fontAlgn="t"/>
            <a:endParaRPr lang="en-ZA" sz="2400" dirty="0">
              <a:solidFill>
                <a:prstClr val="black"/>
              </a:solidFill>
              <a:ea typeface="+mn-ea"/>
            </a:endParaRPr>
          </a:p>
          <a:p>
            <a:pPr lvl="0" algn="just" fontAlgn="t"/>
            <a:r>
              <a:rPr lang="en-ZA" sz="2400" dirty="0">
                <a:solidFill>
                  <a:prstClr val="black"/>
                </a:solidFill>
                <a:ea typeface="+mn-ea"/>
              </a:rPr>
              <a:t>Topics covered include:  </a:t>
            </a:r>
          </a:p>
          <a:p>
            <a:pPr lvl="0" algn="just" fontAlgn="t"/>
            <a:r>
              <a:rPr lang="en-ZA" sz="2400" dirty="0" err="1">
                <a:solidFill>
                  <a:prstClr val="black"/>
                </a:solidFill>
                <a:ea typeface="+mn-ea"/>
              </a:rPr>
              <a:t>Essentialia</a:t>
            </a:r>
            <a:r>
              <a:rPr lang="en-ZA" sz="2400" dirty="0">
                <a:solidFill>
                  <a:prstClr val="black"/>
                </a:solidFill>
                <a:ea typeface="+mn-ea"/>
              </a:rPr>
              <a:t> for a valid trust; so called "core elements" of a trust; </a:t>
            </a:r>
          </a:p>
          <a:p>
            <a:pPr lvl="0" algn="just" fontAlgn="t"/>
            <a:r>
              <a:rPr lang="en-ZA" sz="2400" dirty="0">
                <a:solidFill>
                  <a:prstClr val="black"/>
                </a:solidFill>
                <a:ea typeface="+mn-ea"/>
              </a:rPr>
              <a:t>the basic trust idea; the construction of a trust mortis causa and inter </a:t>
            </a:r>
            <a:r>
              <a:rPr lang="en-ZA" sz="2400" dirty="0" err="1">
                <a:solidFill>
                  <a:prstClr val="black"/>
                </a:solidFill>
                <a:ea typeface="+mn-ea"/>
              </a:rPr>
              <a:t>vivos</a:t>
            </a:r>
            <a:r>
              <a:rPr lang="en-ZA" sz="2400" dirty="0">
                <a:solidFill>
                  <a:prstClr val="black"/>
                </a:solidFill>
                <a:ea typeface="+mn-ea"/>
              </a:rPr>
              <a:t>; the parties to a trust including the powers and duties of trustees and the rights of beneficiaries; amendment of a trust; the abuse of the trust and the importance of adhering to basic trust principles in the formation and administration of trusts; content of trusts, drafting of a inter </a:t>
            </a:r>
            <a:r>
              <a:rPr lang="en-ZA" sz="2400" dirty="0" err="1">
                <a:solidFill>
                  <a:prstClr val="black"/>
                </a:solidFill>
                <a:ea typeface="+mn-ea"/>
              </a:rPr>
              <a:t>vivos</a:t>
            </a:r>
            <a:r>
              <a:rPr lang="en-ZA" sz="2400" dirty="0">
                <a:solidFill>
                  <a:prstClr val="black"/>
                </a:solidFill>
                <a:ea typeface="+mn-ea"/>
              </a:rPr>
              <a:t> trust; etc.  </a:t>
            </a:r>
          </a:p>
          <a:p>
            <a:pPr lvl="0" algn="just" fontAlgn="t"/>
            <a:endParaRPr lang="en-ZA" sz="2400" dirty="0">
              <a:solidFill>
                <a:prstClr val="black"/>
              </a:solidFill>
              <a:ea typeface="+mn-ea"/>
            </a:endParaRPr>
          </a:p>
          <a:p>
            <a:pPr lvl="0" algn="just" fontAlgn="t"/>
            <a:r>
              <a:rPr lang="en-ZA" sz="2400" dirty="0">
                <a:solidFill>
                  <a:prstClr val="black"/>
                </a:solidFill>
                <a:ea typeface="+mn-ea"/>
              </a:rPr>
              <a:t>Students will be required to draft a mortis causa trust for an assignment. </a:t>
            </a:r>
          </a:p>
          <a:p>
            <a:pPr lvl="0" fontAlgn="t"/>
            <a:endParaRPr lang="en-ZA" sz="900" dirty="0">
              <a:solidFill>
                <a:prstClr val="black"/>
              </a:solidFill>
              <a:ea typeface="+mn-ea"/>
            </a:endParaRPr>
          </a:p>
          <a:p>
            <a:pPr marL="342900" indent="-342900">
              <a:buFont typeface="Arial" pitchFamily="34" charset="0"/>
              <a:buChar char="•"/>
            </a:pPr>
            <a:endParaRPr lang="en-ZA" sz="700" dirty="0">
              <a:solidFill>
                <a:prstClr val="black"/>
              </a:solidFill>
              <a:ea typeface="+mn-ea"/>
            </a:endParaRPr>
          </a:p>
          <a:p>
            <a:endParaRPr lang="en-ZA" sz="1200" dirty="0"/>
          </a:p>
        </p:txBody>
      </p:sp>
      <p:sp>
        <p:nvSpPr>
          <p:cNvPr id="3" name="Text Placeholder 2"/>
          <p:cNvSpPr>
            <a:spLocks noGrp="1"/>
          </p:cNvSpPr>
          <p:nvPr>
            <p:ph type="body" sz="quarter" idx="12"/>
          </p:nvPr>
        </p:nvSpPr>
        <p:spPr>
          <a:xfrm>
            <a:off x="1798372" y="6304158"/>
            <a:ext cx="7031685" cy="401200"/>
          </a:xfrm>
        </p:spPr>
        <p:txBody>
          <a:bodyPr/>
          <a:lstStyle/>
          <a:p>
            <a:r>
              <a:rPr lang="en-ZA" dirty="0"/>
              <a:t>Department of Private Law -  Elective Modules 2017</a:t>
            </a:r>
          </a:p>
          <a:p>
            <a:endParaRPr lang="en-ZA"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14:fade in="1500" out="1500"/>
                </p14:media>
              </p:ext>
            </p:extLst>
          </p:nvPr>
        </p:nvPicPr>
        <p:blipFill>
          <a:blip r:embed="rId4">
            <a:duotone>
              <a:prstClr val="black"/>
              <a:schemeClr val="accent2">
                <a:tint val="45000"/>
                <a:satMod val="400000"/>
              </a:schemeClr>
            </a:duotone>
          </a:blip>
          <a:stretch>
            <a:fillRect/>
          </a:stretch>
        </p:blipFill>
        <p:spPr>
          <a:xfrm>
            <a:off x="9480376" y="6304158"/>
            <a:ext cx="406400" cy="406400"/>
          </a:xfrm>
          <a:prstGeom prst="rect">
            <a:avLst/>
          </a:prstGeom>
        </p:spPr>
      </p:pic>
    </p:spTree>
    <p:extLst>
      <p:ext uri="{BB962C8B-B14F-4D97-AF65-F5344CB8AC3E}">
        <p14:creationId xmlns:p14="http://schemas.microsoft.com/office/powerpoint/2010/main" val="2675650591"/>
      </p:ext>
    </p:extLst>
  </p:cSld>
  <p:clrMapOvr>
    <a:masterClrMapping/>
  </p:clrMapOvr>
  <mc:AlternateContent xmlns:mc="http://schemas.openxmlformats.org/markup-compatibility/2006" xmlns:p14="http://schemas.microsoft.com/office/powerpoint/2010/main">
    <mc:Choice Requires="p14">
      <p:transition spd="slow" p14:dur="2500" advTm="47710">
        <p:push dir="u"/>
      </p:transition>
    </mc:Choice>
    <mc:Fallback xmlns="">
      <p:transition spd="slow" advTm="4771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49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8" dur="49000" fill="hold"/>
                                        <p:tgtEl>
                                          <p:spTgt spid="2">
                                            <p:txEl>
                                              <p:pRg st="0" end="0"/>
                                            </p:txEl>
                                          </p:spTgt>
                                        </p:tgtEl>
                                        <p:attrNameLst>
                                          <p:attrName>ppt_y</p:attrName>
                                        </p:attrNameLst>
                                      </p:cBhvr>
                                      <p:tavLst>
                                        <p:tav tm="0">
                                          <p:val>
                                            <p:strVal val="#ppt_y+1"/>
                                          </p:val>
                                        </p:tav>
                                        <p:tav tm="100000">
                                          <p:val>
                                            <p:strVal val="#ppt_y-1"/>
                                          </p:val>
                                        </p:tav>
                                      </p:tavLst>
                                    </p:anim>
                                  </p:childTnLst>
                                </p:cTn>
                              </p:par>
                              <p:par>
                                <p:cTn id="9" presetID="28"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p:cTn id="11" dur="49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2" dur="49000" fill="hold"/>
                                        <p:tgtEl>
                                          <p:spTgt spid="2">
                                            <p:txEl>
                                              <p:pRg st="2" end="2"/>
                                            </p:txEl>
                                          </p:spTgt>
                                        </p:tgtEl>
                                        <p:attrNameLst>
                                          <p:attrName>ppt_y</p:attrName>
                                        </p:attrNameLst>
                                      </p:cBhvr>
                                      <p:tavLst>
                                        <p:tav tm="0">
                                          <p:val>
                                            <p:strVal val="#ppt_y+1"/>
                                          </p:val>
                                        </p:tav>
                                        <p:tav tm="100000">
                                          <p:val>
                                            <p:strVal val="#ppt_y-1"/>
                                          </p:val>
                                        </p:tav>
                                      </p:tavLst>
                                    </p:anim>
                                  </p:childTnLst>
                                </p:cTn>
                              </p:par>
                              <p:par>
                                <p:cTn id="13" presetID="28"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p:cTn id="15" dur="49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49000" fill="hold"/>
                                        <p:tgtEl>
                                          <p:spTgt spid="2">
                                            <p:txEl>
                                              <p:pRg st="3" end="3"/>
                                            </p:txEl>
                                          </p:spTgt>
                                        </p:tgtEl>
                                        <p:attrNameLst>
                                          <p:attrName>ppt_y</p:attrName>
                                        </p:attrNameLst>
                                      </p:cBhvr>
                                      <p:tavLst>
                                        <p:tav tm="0">
                                          <p:val>
                                            <p:strVal val="#ppt_y+1"/>
                                          </p:val>
                                        </p:tav>
                                        <p:tav tm="100000">
                                          <p:val>
                                            <p:strVal val="#ppt_y-1"/>
                                          </p:val>
                                        </p:tav>
                                      </p:tavLst>
                                    </p:anim>
                                  </p:childTnLst>
                                </p:cTn>
                              </p:par>
                              <p:par>
                                <p:cTn id="17" presetID="28"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p:cTn id="19" dur="49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0" dur="49000" fill="hold"/>
                                        <p:tgtEl>
                                          <p:spTgt spid="2">
                                            <p:txEl>
                                              <p:pRg st="4" end="4"/>
                                            </p:txEl>
                                          </p:spTgt>
                                        </p:tgtEl>
                                        <p:attrNameLst>
                                          <p:attrName>ppt_y</p:attrName>
                                        </p:attrNameLst>
                                      </p:cBhvr>
                                      <p:tavLst>
                                        <p:tav tm="0">
                                          <p:val>
                                            <p:strVal val="#ppt_y+1"/>
                                          </p:val>
                                        </p:tav>
                                        <p:tav tm="100000">
                                          <p:val>
                                            <p:strVal val="#ppt_y-1"/>
                                          </p:val>
                                        </p:tav>
                                      </p:tavLst>
                                    </p:anim>
                                  </p:childTnLst>
                                </p:cTn>
                              </p:par>
                              <p:par>
                                <p:cTn id="21" presetID="28"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 calcmode="lin" valueType="num">
                                      <p:cBhvr>
                                        <p:cTn id="23" dur="49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4" dur="49000" fill="hold"/>
                                        <p:tgtEl>
                                          <p:spTgt spid="2">
                                            <p:txEl>
                                              <p:pRg st="6" end="6"/>
                                            </p:txEl>
                                          </p:spTgt>
                                        </p:tgtEl>
                                        <p:attrNameLst>
                                          <p:attrName>ppt_y</p:attrName>
                                        </p:attrNameLst>
                                      </p:cBhvr>
                                      <p:tavLst>
                                        <p:tav tm="0">
                                          <p:val>
                                            <p:strVal val="#ppt_y+1"/>
                                          </p:val>
                                        </p:tav>
                                        <p:tav tm="100000">
                                          <p:val>
                                            <p:strVal val="#ppt_y-1"/>
                                          </p:val>
                                        </p:tav>
                                      </p:tavLst>
                                    </p:anim>
                                  </p:childTnLst>
                                </p:cTn>
                              </p:par>
                              <p:par>
                                <p:cTn id="25" presetID="1" presetClass="mediacall" presetSubtype="0" fill="hold" nodeType="withEffect">
                                  <p:stCondLst>
                                    <p:cond delay="1000"/>
                                  </p:stCondLst>
                                  <p:childTnLst>
                                    <p:cmd type="call" cmd="playFrom(0.0)">
                                      <p:cBhvr>
                                        <p:cTn id="26" dur="406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2" grpId="0" build="allAtOnce"/>
    </p:bldLst>
  </p:timing>
  <p:extLst mod="1">
    <p:ext uri="{E180D4A7-C9FB-4DFB-919C-405C955672EB}">
      <p14:showEvtLst xmlns:p14="http://schemas.microsoft.com/office/powerpoint/2010/main">
        <p14:playEvt time="1082" objId="4"/>
        <p14:stopEvt time="41780"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0240" y="332657"/>
            <a:ext cx="8385175" cy="5694067"/>
          </a:xfrm>
        </p:spPr>
        <p:txBody>
          <a:bodyPr>
            <a:normAutofit fontScale="92500"/>
          </a:bodyPr>
          <a:lstStyle/>
          <a:p>
            <a:pPr lvl="0" algn="just" fontAlgn="t">
              <a:lnSpc>
                <a:spcPct val="150000"/>
              </a:lnSpc>
            </a:pPr>
            <a:r>
              <a:rPr lang="en-ZA" sz="3200" dirty="0">
                <a:solidFill>
                  <a:prstClr val="black"/>
                </a:solidFill>
                <a:ea typeface="+mn-ea"/>
              </a:rPr>
              <a:t>The course furthermore, deals with Administration of Deceased Estates including a single estate and a joint estate(including massing).  </a:t>
            </a:r>
          </a:p>
          <a:p>
            <a:pPr lvl="0" algn="just" fontAlgn="t">
              <a:lnSpc>
                <a:spcPct val="150000"/>
              </a:lnSpc>
            </a:pPr>
            <a:r>
              <a:rPr lang="en-ZA" sz="3200" dirty="0">
                <a:solidFill>
                  <a:prstClr val="black"/>
                </a:solidFill>
                <a:ea typeface="+mn-ea"/>
              </a:rPr>
              <a:t>Estate duty is dealt with extensively as well as the actual drafting of the Liquidation and Distribution Account. </a:t>
            </a:r>
          </a:p>
          <a:p>
            <a:pPr lvl="0" algn="just" fontAlgn="t">
              <a:lnSpc>
                <a:spcPct val="150000"/>
              </a:lnSpc>
            </a:pPr>
            <a:r>
              <a:rPr lang="en-ZA" sz="3200" dirty="0">
                <a:solidFill>
                  <a:prstClr val="black"/>
                </a:solidFill>
                <a:ea typeface="+mn-ea"/>
              </a:rPr>
              <a:t>Assessment:  1 x semester test; 1 x assignment</a:t>
            </a:r>
          </a:p>
          <a:p>
            <a:pPr lvl="0" algn="just" fontAlgn="t"/>
            <a:endParaRPr lang="en-ZA" sz="3200" dirty="0">
              <a:solidFill>
                <a:prstClr val="black"/>
              </a:solidFill>
              <a:ea typeface="+mn-ea"/>
            </a:endParaRPr>
          </a:p>
          <a:p>
            <a:endParaRPr lang="en-ZA" dirty="0"/>
          </a:p>
        </p:txBody>
      </p:sp>
      <p:sp>
        <p:nvSpPr>
          <p:cNvPr id="3" name="Text Placeholder 2"/>
          <p:cNvSpPr>
            <a:spLocks noGrp="1"/>
          </p:cNvSpPr>
          <p:nvPr>
            <p:ph type="body" sz="quarter" idx="12"/>
          </p:nvPr>
        </p:nvSpPr>
        <p:spPr>
          <a:xfrm>
            <a:off x="1798372" y="6304158"/>
            <a:ext cx="7031685" cy="401200"/>
          </a:xfrm>
        </p:spPr>
        <p:txBody>
          <a:bodyPr/>
          <a:lstStyle/>
          <a:p>
            <a:r>
              <a:rPr lang="en-ZA" dirty="0"/>
              <a:t>Department of Private Law -  Elective Modules 2017</a:t>
            </a:r>
          </a:p>
          <a:p>
            <a:endParaRPr lang="en-ZA"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14:fade in="1500" out="1500"/>
                </p14:media>
              </p:ext>
            </p:extLst>
          </p:nvPr>
        </p:nvPicPr>
        <p:blipFill>
          <a:blip r:embed="rId4">
            <a:duotone>
              <a:prstClr val="black"/>
              <a:schemeClr val="accent2">
                <a:tint val="45000"/>
                <a:satMod val="400000"/>
              </a:schemeClr>
            </a:duotone>
          </a:blip>
          <a:stretch>
            <a:fillRect/>
          </a:stretch>
        </p:blipFill>
        <p:spPr>
          <a:xfrm>
            <a:off x="9879014" y="6304158"/>
            <a:ext cx="406400" cy="401200"/>
          </a:xfrm>
          <a:prstGeom prst="rect">
            <a:avLst/>
          </a:prstGeom>
        </p:spPr>
      </p:pic>
    </p:spTree>
    <p:extLst>
      <p:ext uri="{BB962C8B-B14F-4D97-AF65-F5344CB8AC3E}">
        <p14:creationId xmlns:p14="http://schemas.microsoft.com/office/powerpoint/2010/main" val="731471803"/>
      </p:ext>
    </p:extLst>
  </p:cSld>
  <p:clrMapOvr>
    <a:masterClrMapping/>
  </p:clrMapOvr>
  <mc:AlternateContent xmlns:mc="http://schemas.openxmlformats.org/markup-compatibility/2006" xmlns:p14="http://schemas.microsoft.com/office/powerpoint/2010/main">
    <mc:Choice Requires="p14">
      <p:transition spd="slow" p14:dur="2500" advTm="28670">
        <p:push dir="u"/>
      </p:transition>
    </mc:Choice>
    <mc:Fallback xmlns="">
      <p:transition spd="slow" advTm="2867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29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8" dur="29000" fill="hold"/>
                                        <p:tgtEl>
                                          <p:spTgt spid="2">
                                            <p:txEl>
                                              <p:pRg st="0" end="0"/>
                                            </p:txEl>
                                          </p:spTgt>
                                        </p:tgtEl>
                                        <p:attrNameLst>
                                          <p:attrName>ppt_y</p:attrName>
                                        </p:attrNameLst>
                                      </p:cBhvr>
                                      <p:tavLst>
                                        <p:tav tm="0">
                                          <p:val>
                                            <p:strVal val="#ppt_y+1"/>
                                          </p:val>
                                        </p:tav>
                                        <p:tav tm="100000">
                                          <p:val>
                                            <p:strVal val="#ppt_y-1"/>
                                          </p:val>
                                        </p:tav>
                                      </p:tavLst>
                                    </p:anim>
                                  </p:childTnLst>
                                </p:cTn>
                              </p:par>
                              <p:par>
                                <p:cTn id="9" presetID="28" presetClass="entr" presetSubtype="0"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p:cTn id="11" dur="29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2" dur="29000" fill="hold"/>
                                        <p:tgtEl>
                                          <p:spTgt spid="2">
                                            <p:txEl>
                                              <p:pRg st="1" end="1"/>
                                            </p:txEl>
                                          </p:spTgt>
                                        </p:tgtEl>
                                        <p:attrNameLst>
                                          <p:attrName>ppt_y</p:attrName>
                                        </p:attrNameLst>
                                      </p:cBhvr>
                                      <p:tavLst>
                                        <p:tav tm="0">
                                          <p:val>
                                            <p:strVal val="#ppt_y+1"/>
                                          </p:val>
                                        </p:tav>
                                        <p:tav tm="100000">
                                          <p:val>
                                            <p:strVal val="#ppt_y-1"/>
                                          </p:val>
                                        </p:tav>
                                      </p:tavLst>
                                    </p:anim>
                                  </p:childTnLst>
                                </p:cTn>
                              </p:par>
                              <p:par>
                                <p:cTn id="13" presetID="28"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p:cTn id="15" dur="29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29000" fill="hold"/>
                                        <p:tgtEl>
                                          <p:spTgt spid="2">
                                            <p:txEl>
                                              <p:pRg st="2" end="2"/>
                                            </p:txEl>
                                          </p:spTgt>
                                        </p:tgtEl>
                                        <p:attrNameLst>
                                          <p:attrName>ppt_y</p:attrName>
                                        </p:attrNameLst>
                                      </p:cBhvr>
                                      <p:tavLst>
                                        <p:tav tm="0">
                                          <p:val>
                                            <p:strVal val="#ppt_y+1"/>
                                          </p:val>
                                        </p:tav>
                                        <p:tav tm="100000">
                                          <p:val>
                                            <p:strVal val="#ppt_y-1"/>
                                          </p:val>
                                        </p:tav>
                                      </p:tavLst>
                                    </p:anim>
                                  </p:childTnLst>
                                </p:cTn>
                              </p:par>
                              <p:par>
                                <p:cTn id="17" presetID="1" presetClass="mediacall" presetSubtype="0" fill="hold" nodeType="withEffect">
                                  <p:stCondLst>
                                    <p:cond delay="1000"/>
                                  </p:stCondLst>
                                  <p:childTnLst>
                                    <p:cmd type="call" cmd="playFrom(0.0)">
                                      <p:cBhvr>
                                        <p:cTn id="18" dur="203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2" grpId="0" build="allAtOnce"/>
    </p:bldLst>
  </p:timing>
  <p:extLst mod="1">
    <p:ext uri="{E180D4A7-C9FB-4DFB-919C-405C955672EB}">
      <p14:showEvtLst xmlns:p14="http://schemas.microsoft.com/office/powerpoint/2010/main">
        <p14:playEvt time="1078" objId="4"/>
        <p14:stopEvt time="21457"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798372" y="6304158"/>
            <a:ext cx="7031685" cy="401200"/>
          </a:xfrm>
        </p:spPr>
        <p:txBody>
          <a:bodyPr/>
          <a:lstStyle/>
          <a:p>
            <a:r>
              <a:rPr lang="en-ZA" dirty="0"/>
              <a:t>Department of Private Law -  Elective Modules 2017</a:t>
            </a:r>
          </a:p>
          <a:p>
            <a:endParaRPr lang="en-ZA" dirty="0"/>
          </a:p>
        </p:txBody>
      </p:sp>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14:fade out="250"/>
                </p14:media>
              </p:ext>
            </p:extLst>
          </p:nvPr>
        </p:nvPicPr>
        <p:blipFill>
          <a:blip r:embed="rId5">
            <a:duotone>
              <a:prstClr val="black"/>
              <a:schemeClr val="accent2">
                <a:tint val="45000"/>
                <a:satMod val="400000"/>
              </a:schemeClr>
            </a:duotone>
          </a:blip>
          <a:stretch>
            <a:fillRect/>
          </a:stretch>
        </p:blipFill>
        <p:spPr>
          <a:xfrm>
            <a:off x="10128448" y="6451600"/>
            <a:ext cx="406400" cy="406400"/>
          </a:xfrm>
          <a:prstGeom prst="rect">
            <a:avLst/>
          </a:prstGeom>
        </p:spPr>
      </p:pic>
      <p:sp>
        <p:nvSpPr>
          <p:cNvPr id="9" name="Content Placeholder 1"/>
          <p:cNvSpPr txBox="1">
            <a:spLocks/>
          </p:cNvSpPr>
          <p:nvPr/>
        </p:nvSpPr>
        <p:spPr bwMode="auto">
          <a:xfrm>
            <a:off x="1484742" y="2276872"/>
            <a:ext cx="9144000" cy="1944216"/>
          </a:xfrm>
          <a:prstGeom prst="rect">
            <a:avLst/>
          </a:prstGeom>
          <a:noFill/>
          <a:ln>
            <a:noFill/>
          </a:ln>
          <a:effectLst>
            <a:glow rad="63500">
              <a:schemeClr val="accent1">
                <a:satMod val="175000"/>
                <a:alpha val="40000"/>
              </a:schemeClr>
            </a:glow>
            <a:outerShdw dist="35921" dir="2700000" algn="ctr" rotWithShape="0">
              <a:schemeClr val="accent1">
                <a:lumMod val="7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45720" rIns="0" bIns="0" numCol="1" rtlCol="0" anchor="t" anchorCtr="0" compatLnSpc="1">
            <a:prstTxWarp prst="textNoShape">
              <a:avLst/>
            </a:prstTxWarp>
            <a:noAutofit/>
          </a:bodyPr>
          <a:lstStyle>
            <a:lvl1pPr marL="0" indent="0" algn="l" defTabSz="914400" rtl="0" eaLnBrk="1" latinLnBrk="0" hangingPunct="1">
              <a:spcBef>
                <a:spcPct val="20000"/>
              </a:spcBef>
              <a:buFont typeface="Wingdings" panose="05000000000000000000" pitchFamily="2" charset="2"/>
              <a:buNone/>
              <a:defRPr sz="1380" kern="1200" baseline="0">
                <a:solidFill>
                  <a:srgbClr val="595959"/>
                </a:solidFill>
                <a:latin typeface="Arial" panose="020B0604020202020204" pitchFamily="34" charset="0"/>
                <a:ea typeface="Open Sans" panose="020B0606030504020204" pitchFamily="34" charset="0"/>
                <a:cs typeface="Arial" panose="020B0604020202020204" pitchFamily="34" charset="0"/>
              </a:defRPr>
            </a:lvl1pPr>
            <a:lvl2pPr marL="800080" indent="-342891" algn="l" defTabSz="914400" rtl="0" eaLnBrk="1" latinLnBrk="0" hangingPunct="1">
              <a:spcBef>
                <a:spcPct val="20000"/>
              </a:spcBef>
              <a:buSzPct val="90000"/>
              <a:buFont typeface="Wingdings" panose="05000000000000000000" pitchFamily="2" charset="2"/>
              <a:buChar char="§"/>
              <a:defRPr sz="1500" kern="1200">
                <a:solidFill>
                  <a:srgbClr val="595959"/>
                </a:solidFill>
                <a:latin typeface="+mn-lt"/>
                <a:ea typeface="Open Sans" panose="020B0606030504020204" pitchFamily="34" charset="0"/>
                <a:cs typeface="Open Sans" panose="020B0606030504020204" pitchFamily="34" charset="0"/>
              </a:defRPr>
            </a:lvl2pPr>
            <a:lvl3pPr marL="1257269" indent="-342891" algn="l" defTabSz="914400" rtl="0" eaLnBrk="1" latinLnBrk="0" hangingPunct="1">
              <a:spcBef>
                <a:spcPct val="20000"/>
              </a:spcBef>
              <a:buSzPct val="80000"/>
              <a:buFont typeface="Wingdings" panose="05000000000000000000" pitchFamily="2" charset="2"/>
              <a:buChar char="§"/>
              <a:defRPr sz="1500" kern="1200">
                <a:solidFill>
                  <a:srgbClr val="595959"/>
                </a:solidFill>
                <a:latin typeface="+mn-lt"/>
                <a:ea typeface="Open Sans" panose="020B0606030504020204" pitchFamily="34" charset="0"/>
                <a:cs typeface="Open Sans" panose="020B0606030504020204" pitchFamily="34" charset="0"/>
              </a:defRPr>
            </a:lvl3pPr>
            <a:lvl4pPr marL="1714457" indent="-342891" algn="l" defTabSz="914400" rtl="0" eaLnBrk="1" latinLnBrk="0" hangingPunct="1">
              <a:spcBef>
                <a:spcPct val="20000"/>
              </a:spcBef>
              <a:buSzPct val="70000"/>
              <a:buFont typeface="Wingdings" panose="05000000000000000000" pitchFamily="2" charset="2"/>
              <a:buChar char="§"/>
              <a:defRPr sz="1500" kern="1200">
                <a:solidFill>
                  <a:srgbClr val="595959"/>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ZA" sz="8800" b="1" dirty="0">
                <a:solidFill>
                  <a:prstClr val="black"/>
                </a:solidFill>
                <a:effectLst>
                  <a:glow rad="635000">
                    <a:schemeClr val="bg1">
                      <a:alpha val="40000"/>
                    </a:schemeClr>
                  </a:glow>
                  <a:outerShdw blurRad="38100" dist="38100" dir="2700000" algn="tl">
                    <a:schemeClr val="accent2">
                      <a:lumMod val="75000"/>
                      <a:alpha val="48000"/>
                    </a:schemeClr>
                  </a:outerShdw>
                </a:effectLst>
                <a:ea typeface="+mn-ea"/>
              </a:rPr>
              <a:t>Law of Damages</a:t>
            </a:r>
          </a:p>
          <a:p>
            <a:pPr algn="ctr"/>
            <a:r>
              <a:rPr lang="en-ZA" sz="3600" b="1" dirty="0">
                <a:solidFill>
                  <a:prstClr val="black"/>
                </a:solidFill>
                <a:effectLst>
                  <a:glow rad="635000">
                    <a:schemeClr val="bg1">
                      <a:alpha val="40000"/>
                    </a:schemeClr>
                  </a:glow>
                  <a:outerShdw blurRad="38100" dist="38100" dir="2700000" algn="tl">
                    <a:schemeClr val="accent2">
                      <a:lumMod val="75000"/>
                      <a:alpha val="48000"/>
                    </a:schemeClr>
                  </a:outerShdw>
                </a:effectLst>
                <a:ea typeface="+mn-ea"/>
              </a:rPr>
              <a:t>SGR410</a:t>
            </a:r>
            <a:endParaRPr lang="en-ZA" sz="4400" b="1" dirty="0">
              <a:solidFill>
                <a:prstClr val="black"/>
              </a:solidFill>
              <a:effectLst>
                <a:glow rad="635000">
                  <a:schemeClr val="bg1">
                    <a:alpha val="40000"/>
                  </a:schemeClr>
                </a:glow>
                <a:outerShdw blurRad="38100" dist="38100" dir="2700000" algn="tl">
                  <a:schemeClr val="accent2">
                    <a:lumMod val="75000"/>
                    <a:alpha val="48000"/>
                  </a:schemeClr>
                </a:outerShdw>
              </a:effectLst>
              <a:ea typeface="+mn-ea"/>
            </a:endParaRPr>
          </a:p>
          <a:p>
            <a:endParaRPr lang="en-ZA" sz="2000" dirty="0">
              <a:effectLst>
                <a:glow rad="177800">
                  <a:schemeClr val="bg1"/>
                </a:glow>
              </a:effectLst>
            </a:endParaRPr>
          </a:p>
        </p:txBody>
      </p:sp>
    </p:spTree>
    <p:custDataLst>
      <p:tags r:id="rId1"/>
    </p:custDataLst>
    <p:extLst>
      <p:ext uri="{BB962C8B-B14F-4D97-AF65-F5344CB8AC3E}">
        <p14:creationId xmlns:p14="http://schemas.microsoft.com/office/powerpoint/2010/main" val="3131684468"/>
      </p:ext>
    </p:extLst>
  </p:cSld>
  <p:clrMapOvr>
    <a:masterClrMapping/>
  </p:clrMapOvr>
  <mc:AlternateContent xmlns:mc="http://schemas.openxmlformats.org/markup-compatibility/2006" xmlns:p14="http://schemas.microsoft.com/office/powerpoint/2010/main">
    <mc:Choice Requires="p14">
      <p:transition spd="slow" p14:dur="3400" advTm="24349">
        <p14:reveal/>
      </p:transition>
    </mc:Choice>
    <mc:Fallback xmlns="">
      <p:transition spd="slow" advTm="243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4000" fill="hold"/>
                                        <p:tgtEl>
                                          <p:spTgt spid="9"/>
                                        </p:tgtEl>
                                      </p:cBhvr>
                                      <p:by x="100000" y="150000"/>
                                    </p:animScale>
                                  </p:childTnLst>
                                </p:cTn>
                              </p:par>
                              <p:par>
                                <p:cTn id="7" presetID="1" presetClass="mediacall" presetSubtype="0" fill="hold" nodeType="withEffect">
                                  <p:stCondLst>
                                    <p:cond delay="1000"/>
                                  </p:stCondLst>
                                  <p:childTnLst>
                                    <p:cmd type="call" cmd="playFrom(0.0)">
                                      <p:cBhvr>
                                        <p:cTn id="8" dur="42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9" fill="hold" display="0">
                  <p:stCondLst>
                    <p:cond delay="indefinite"/>
                  </p:stCondLst>
                  <p:endCondLst>
                    <p:cond evt="onStopAudio" delay="0">
                      <p:tgtEl>
                        <p:sldTgt/>
                      </p:tgtEl>
                    </p:cond>
                  </p:endCondLst>
                </p:cTn>
                <p:tgtEl>
                  <p:spTgt spid="4"/>
                </p:tgtEl>
              </p:cMediaNode>
            </p:audio>
          </p:childTnLst>
        </p:cTn>
      </p:par>
    </p:tnLst>
    <p:bldLst>
      <p:bldP spid="9" grpId="0"/>
    </p:bldLst>
  </p:timing>
  <p:extLst mod="1">
    <p:ext uri="{E180D4A7-C9FB-4DFB-919C-405C955672EB}">
      <p14:showEvtLst xmlns:p14="http://schemas.microsoft.com/office/powerpoint/2010/main">
        <p14:playEvt time="18077" objId="4"/>
        <p14:stopEvt time="22396" objId="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1057</Words>
  <Application>Microsoft Office PowerPoint</Application>
  <PresentationFormat>Custom</PresentationFormat>
  <Paragraphs>71</Paragraphs>
  <Slides>23</Slides>
  <Notes>2</Notes>
  <HiddenSlides>0</HiddenSlides>
  <MMClips>24</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Pretoria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cp:revision>
  <dcterms:created xsi:type="dcterms:W3CDTF">2016-10-05T18:51:32Z</dcterms:created>
  <dcterms:modified xsi:type="dcterms:W3CDTF">2016-10-06T07:34:24Z</dcterms:modified>
</cp:coreProperties>
</file>