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84" y="-4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138E9F4-5246-4B9B-B33B-BC7BA9ABA977}" type="datetimeFigureOut">
              <a:rPr lang="en-ZA" smtClean="0"/>
              <a:t>2017/11/06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38E9F4-5246-4B9B-B33B-BC7BA9ABA977}" type="datetimeFigureOut">
              <a:rPr lang="en-ZA" smtClean="0"/>
              <a:t>2017/11/06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38E9F4-5246-4B9B-B33B-BC7BA9ABA977}" type="datetimeFigureOut">
              <a:rPr lang="en-ZA" smtClean="0"/>
              <a:t>2017/11/06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38E9F4-5246-4B9B-B33B-BC7BA9ABA977}" type="datetimeFigureOut">
              <a:rPr lang="en-ZA" smtClean="0"/>
              <a:t>2017/11/06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38E9F4-5246-4B9B-B33B-BC7BA9ABA977}" type="datetimeFigureOut">
              <a:rPr lang="en-ZA" smtClean="0"/>
              <a:t>2017/11/06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138E9F4-5246-4B9B-B33B-BC7BA9ABA977}" type="datetimeFigureOut">
              <a:rPr lang="en-ZA" smtClean="0"/>
              <a:t>2017/11/06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E138E9F4-5246-4B9B-B33B-BC7BA9ABA977}" type="datetimeFigureOut">
              <a:rPr lang="en-ZA" smtClean="0"/>
              <a:t>2017/11/06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138E9F4-5246-4B9B-B33B-BC7BA9ABA977}" type="datetimeFigureOut">
              <a:rPr lang="en-ZA" smtClean="0"/>
              <a:t>2017/11/06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8E9F4-5246-4B9B-B33B-BC7BA9ABA977}" type="datetimeFigureOut">
              <a:rPr lang="en-ZA" smtClean="0"/>
              <a:t>2017/11/06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8E9F4-5246-4B9B-B33B-BC7BA9ABA977}" type="datetimeFigureOut">
              <a:rPr lang="en-ZA" smtClean="0"/>
              <a:t>2017/11/06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8E9F4-5246-4B9B-B33B-BC7BA9ABA977}" type="datetimeFigureOut">
              <a:rPr lang="en-ZA" smtClean="0"/>
              <a:t>2017/11/06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DD77D2D-E010-4B0C-89F4-28EB91B29DBD}"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8E9F4-5246-4B9B-B33B-BC7BA9ABA977}" type="datetimeFigureOut">
              <a:rPr lang="en-ZA" smtClean="0"/>
              <a:t>2017/11/06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77D2D-E010-4B0C-89F4-28EB91B29DBD}"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Alternative Dispute Resolution</a:t>
            </a:r>
            <a:br>
              <a:rPr lang="en-ZA" b="1" dirty="0" smtClean="0"/>
            </a:br>
            <a:r>
              <a:rPr lang="en-ZA" b="1" dirty="0" smtClean="0"/>
              <a:t>AGF 420</a:t>
            </a:r>
            <a:endParaRPr lang="en-ZA"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ZA" sz="2400" dirty="0" smtClean="0"/>
              <a:t>Lecturer: </a:t>
            </a:r>
            <a:r>
              <a:rPr lang="en-ZA" sz="2400" smtClean="0"/>
              <a:t>Rashri </a:t>
            </a:r>
            <a:r>
              <a:rPr lang="en-ZA" sz="2400" dirty="0" smtClean="0"/>
              <a:t>Baboolal-Frank</a:t>
            </a:r>
          </a:p>
          <a:p>
            <a:pPr>
              <a:buFont typeface="Wingdings" panose="05000000000000000000" pitchFamily="2" charset="2"/>
              <a:buChar char="§"/>
            </a:pPr>
            <a:r>
              <a:rPr lang="en-ZA" sz="2400" dirty="0" smtClean="0"/>
              <a:t>AGF 420 is presented in the SECOND SEMESTER</a:t>
            </a:r>
          </a:p>
          <a:p>
            <a:pPr>
              <a:buFont typeface="Wingdings" panose="05000000000000000000" pitchFamily="2" charset="2"/>
              <a:buChar char="§"/>
            </a:pPr>
            <a:r>
              <a:rPr lang="en-ZA" sz="2400" dirty="0" smtClean="0"/>
              <a:t>Assessment: semester test, multiple choice group quiz and an exam</a:t>
            </a:r>
          </a:p>
          <a:p>
            <a:pPr>
              <a:buFont typeface="Wingdings" panose="05000000000000000000" pitchFamily="2" charset="2"/>
              <a:buChar char="§"/>
            </a:pPr>
            <a:r>
              <a:rPr lang="en-ZA" sz="2400" dirty="0" smtClean="0"/>
              <a:t>Topics: negotiation, mediation, court-annexed mediation, divorce online mediation, arbitration, court of arbitration for sport, commercial arbitration, private arbitration institutions, international commercial arbitral awards, sectional titles arbitration, consumer ADR in Belgium, access to public justice through ADR, accessible and efficient dispute resolution, global directions, online ADR and transparency and ADR in Africa.</a:t>
            </a:r>
          </a:p>
          <a:p>
            <a:pPr>
              <a:buFont typeface="Wingdings" panose="05000000000000000000" pitchFamily="2" charset="2"/>
              <a:buChar char="§"/>
            </a:pPr>
            <a:r>
              <a:rPr lang="en-ZA" sz="2400" dirty="0" smtClean="0"/>
              <a:t>For more information contact:</a:t>
            </a:r>
            <a:r>
              <a:rPr lang="en-ZA" sz="2400" dirty="0"/>
              <a:t> </a:t>
            </a:r>
            <a:r>
              <a:rPr lang="en-ZA" sz="2400" dirty="0" smtClean="0"/>
              <a:t>Rashri.Baboolal@up.ac.za</a:t>
            </a:r>
          </a:p>
        </p:txBody>
      </p:sp>
      <p:pic>
        <p:nvPicPr>
          <p:cNvPr id="4" name="Picture 3"/>
          <p:cNvPicPr>
            <a:picLocks noChangeAspect="1"/>
          </p:cNvPicPr>
          <p:nvPr/>
        </p:nvPicPr>
        <p:blipFill>
          <a:blip r:embed="rId2"/>
          <a:stretch>
            <a:fillRect/>
          </a:stretch>
        </p:blipFill>
        <p:spPr>
          <a:xfrm>
            <a:off x="10040155" y="2074623"/>
            <a:ext cx="1822862" cy="1426588"/>
          </a:xfrm>
          <a:prstGeom prst="rect">
            <a:avLst/>
          </a:prstGeom>
        </p:spPr>
      </p:pic>
      <p:pic>
        <p:nvPicPr>
          <p:cNvPr id="5" name="Picture 4"/>
          <p:cNvPicPr>
            <a:picLocks noChangeAspect="1"/>
          </p:cNvPicPr>
          <p:nvPr/>
        </p:nvPicPr>
        <p:blipFill>
          <a:blip r:embed="rId3"/>
          <a:stretch>
            <a:fillRect/>
          </a:stretch>
        </p:blipFill>
        <p:spPr>
          <a:xfrm>
            <a:off x="9831124" y="365125"/>
            <a:ext cx="1700931" cy="1426588"/>
          </a:xfrm>
          <a:prstGeom prst="rect">
            <a:avLst/>
          </a:prstGeom>
        </p:spPr>
      </p:pic>
      <p:pic>
        <p:nvPicPr>
          <p:cNvPr id="6" name="Picture 5"/>
          <p:cNvPicPr>
            <a:picLocks noChangeAspect="1"/>
          </p:cNvPicPr>
          <p:nvPr/>
        </p:nvPicPr>
        <p:blipFill>
          <a:blip r:embed="rId4"/>
          <a:stretch>
            <a:fillRect/>
          </a:stretch>
        </p:blipFill>
        <p:spPr>
          <a:xfrm>
            <a:off x="7176637" y="933032"/>
            <a:ext cx="2476232" cy="1785185"/>
          </a:xfrm>
          <a:prstGeom prst="rect">
            <a:avLst/>
          </a:prstGeom>
        </p:spPr>
      </p:pic>
      <p:pic>
        <p:nvPicPr>
          <p:cNvPr id="7" name="Picture 6"/>
          <p:cNvPicPr>
            <a:picLocks noChangeAspect="1"/>
          </p:cNvPicPr>
          <p:nvPr/>
        </p:nvPicPr>
        <p:blipFill>
          <a:blip r:embed="rId5"/>
          <a:stretch>
            <a:fillRect/>
          </a:stretch>
        </p:blipFill>
        <p:spPr>
          <a:xfrm>
            <a:off x="8835687" y="5351655"/>
            <a:ext cx="2159689" cy="129611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Custom</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Alternative Dispute Resolution AGF 420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Rashri Baboolal</dc:creator>
  <cp:lastModifiedBy>user</cp:lastModifiedBy>
  <cp:revision>4</cp:revision>
  <dcterms:created xsi:type="dcterms:W3CDTF">2016-08-18T10:09:00Z</dcterms:created>
  <dcterms:modified xsi:type="dcterms:W3CDTF">2017-11-06T10:31:00Z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2057-10.2.0.5811</vt:lpwstr>
  </property>
</Properties>
</file>